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9"/>
  </p:notesMasterIdLst>
  <p:sldIdLst>
    <p:sldId id="256" r:id="rId3"/>
    <p:sldId id="1143" r:id="rId4"/>
    <p:sldId id="843" r:id="rId5"/>
    <p:sldId id="1106" r:id="rId6"/>
    <p:sldId id="1154" r:id="rId7"/>
    <p:sldId id="896" r:id="rId8"/>
    <p:sldId id="1032" r:id="rId9"/>
    <p:sldId id="1104" r:id="rId10"/>
    <p:sldId id="1096" r:id="rId11"/>
    <p:sldId id="1105" r:id="rId12"/>
    <p:sldId id="1060" r:id="rId13"/>
    <p:sldId id="1097" r:id="rId14"/>
    <p:sldId id="1122" r:id="rId15"/>
    <p:sldId id="1099" r:id="rId16"/>
    <p:sldId id="334" r:id="rId17"/>
    <p:sldId id="262" r:id="rId18"/>
    <p:sldId id="1107" r:id="rId19"/>
    <p:sldId id="1110" r:id="rId20"/>
    <p:sldId id="1123" r:id="rId21"/>
    <p:sldId id="1145" r:id="rId22"/>
    <p:sldId id="1108" r:id="rId23"/>
    <p:sldId id="1125" r:id="rId24"/>
    <p:sldId id="1126" r:id="rId25"/>
    <p:sldId id="1113" r:id="rId26"/>
    <p:sldId id="1147" r:id="rId27"/>
    <p:sldId id="1111" r:id="rId28"/>
    <p:sldId id="1127" r:id="rId29"/>
    <p:sldId id="1132" r:id="rId30"/>
    <p:sldId id="1131" r:id="rId31"/>
    <p:sldId id="1134" r:id="rId32"/>
    <p:sldId id="1135" r:id="rId33"/>
    <p:sldId id="1129" r:id="rId34"/>
    <p:sldId id="1152" r:id="rId35"/>
    <p:sldId id="1137" r:id="rId36"/>
    <p:sldId id="999" r:id="rId37"/>
    <p:sldId id="1148" r:id="rId38"/>
    <p:sldId id="1150" r:id="rId39"/>
    <p:sldId id="1146" r:id="rId40"/>
    <p:sldId id="1140" r:id="rId41"/>
    <p:sldId id="1052" r:id="rId42"/>
    <p:sldId id="1153" r:id="rId43"/>
    <p:sldId id="341" r:id="rId44"/>
    <p:sldId id="342" r:id="rId45"/>
    <p:sldId id="1151" r:id="rId46"/>
    <p:sldId id="343" r:id="rId47"/>
    <p:sldId id="36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1049"/>
    <a:srgbClr val="CC0099"/>
    <a:srgbClr val="41719C"/>
    <a:srgbClr val="FF99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p:cViewPr varScale="1">
        <p:scale>
          <a:sx n="85" d="100"/>
          <a:sy n="85" d="100"/>
        </p:scale>
        <p:origin x="6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1AC98-504D-4A59-9EDF-60FB72AA1AB9}" type="datetimeFigureOut">
              <a:rPr lang="en-GB" smtClean="0"/>
              <a:t>11/11/2024</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B324EC-E1DB-405B-8619-F1333FE1C42D}" type="slidenum">
              <a:rPr lang="en-GB" smtClean="0"/>
              <a:t>‹N°›</a:t>
            </a:fld>
            <a:endParaRPr lang="en-GB"/>
          </a:p>
        </p:txBody>
      </p:sp>
    </p:spTree>
    <p:extLst>
      <p:ext uri="{BB962C8B-B14F-4D97-AF65-F5344CB8AC3E}">
        <p14:creationId xmlns:p14="http://schemas.microsoft.com/office/powerpoint/2010/main" val="388314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5708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0C5C9F19-E1D0-4331-A750-BCA545EFF794}" type="slidenum">
              <a:rPr lang="en-GB" smtClean="0"/>
              <a:t>13</a:t>
            </a:fld>
            <a:endParaRPr lang="en-GB"/>
          </a:p>
        </p:txBody>
      </p:sp>
    </p:spTree>
    <p:extLst>
      <p:ext uri="{BB962C8B-B14F-4D97-AF65-F5344CB8AC3E}">
        <p14:creationId xmlns:p14="http://schemas.microsoft.com/office/powerpoint/2010/main" val="980370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2C2A2F5-4414-4714-AF16-221A51E0BF8C}" type="slidenum">
              <a:rPr lang="en-GB" smtClean="0"/>
              <a:t>14</a:t>
            </a:fld>
            <a:endParaRPr lang="en-GB"/>
          </a:p>
        </p:txBody>
      </p:sp>
    </p:spTree>
    <p:extLst>
      <p:ext uri="{BB962C8B-B14F-4D97-AF65-F5344CB8AC3E}">
        <p14:creationId xmlns:p14="http://schemas.microsoft.com/office/powerpoint/2010/main" val="353276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0C5C9F19-E1D0-4331-A750-BCA545EFF794}" type="slidenum">
              <a:rPr lang="en-GB" smtClean="0"/>
              <a:t>16</a:t>
            </a:fld>
            <a:endParaRPr lang="en-GB"/>
          </a:p>
        </p:txBody>
      </p:sp>
    </p:spTree>
    <p:extLst>
      <p:ext uri="{BB962C8B-B14F-4D97-AF65-F5344CB8AC3E}">
        <p14:creationId xmlns:p14="http://schemas.microsoft.com/office/powerpoint/2010/main" val="781353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957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0539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5075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8056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5561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dirty="0"/>
          </a:p>
        </p:txBody>
      </p:sp>
      <p:sp>
        <p:nvSpPr>
          <p:cNvPr id="4" name="Espace réservé du numéro de diapositive 3"/>
          <p:cNvSpPr>
            <a:spLocks noGrp="1"/>
          </p:cNvSpPr>
          <p:nvPr>
            <p:ph type="sldNum" sz="quarter" idx="5"/>
          </p:nvPr>
        </p:nvSpPr>
        <p:spPr/>
        <p:txBody>
          <a:bodyPr/>
          <a:lstStyle/>
          <a:p>
            <a:fld id="{49CBF52E-FFE4-4BE2-9D98-D06DE5BAFF4A}" type="slidenum">
              <a:rPr lang="en-GB" smtClean="0"/>
              <a:t>38</a:t>
            </a:fld>
            <a:endParaRPr lang="en-GB"/>
          </a:p>
        </p:txBody>
      </p:sp>
    </p:spTree>
    <p:extLst>
      <p:ext uri="{BB962C8B-B14F-4D97-AF65-F5344CB8AC3E}">
        <p14:creationId xmlns:p14="http://schemas.microsoft.com/office/powerpoint/2010/main" val="2047153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2253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66684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0C5C9F19-E1D0-4331-A750-BCA545EFF794}" type="slidenum">
              <a:rPr lang="en-GB" smtClean="0"/>
              <a:t>43</a:t>
            </a:fld>
            <a:endParaRPr lang="en-GB"/>
          </a:p>
        </p:txBody>
      </p:sp>
    </p:spTree>
    <p:extLst>
      <p:ext uri="{BB962C8B-B14F-4D97-AF65-F5344CB8AC3E}">
        <p14:creationId xmlns:p14="http://schemas.microsoft.com/office/powerpoint/2010/main" val="2573416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546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2C2A2F5-4414-4714-AF16-221A51E0BF8C}" type="slidenum">
              <a:rPr lang="en-GB" smtClean="0"/>
              <a:t>7</a:t>
            </a:fld>
            <a:endParaRPr lang="en-GB"/>
          </a:p>
        </p:txBody>
      </p:sp>
    </p:spTree>
    <p:extLst>
      <p:ext uri="{BB962C8B-B14F-4D97-AF65-F5344CB8AC3E}">
        <p14:creationId xmlns:p14="http://schemas.microsoft.com/office/powerpoint/2010/main" val="1433136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F2C2A2F5-4414-4714-AF16-221A51E0BF8C}" type="slidenum">
              <a:rPr lang="en-GB" smtClean="0"/>
              <a:t>8</a:t>
            </a:fld>
            <a:endParaRPr lang="en-GB"/>
          </a:p>
        </p:txBody>
      </p:sp>
    </p:spTree>
    <p:extLst>
      <p:ext uri="{BB962C8B-B14F-4D97-AF65-F5344CB8AC3E}">
        <p14:creationId xmlns:p14="http://schemas.microsoft.com/office/powerpoint/2010/main" val="165954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0C5C9F19-E1D0-4331-A750-BCA545EFF794}" type="slidenum">
              <a:rPr lang="en-GB" smtClean="0"/>
              <a:t>9</a:t>
            </a:fld>
            <a:endParaRPr lang="en-GB"/>
          </a:p>
        </p:txBody>
      </p:sp>
    </p:spTree>
    <p:extLst>
      <p:ext uri="{BB962C8B-B14F-4D97-AF65-F5344CB8AC3E}">
        <p14:creationId xmlns:p14="http://schemas.microsoft.com/office/powerpoint/2010/main" val="1496929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2A2F5-4414-4714-AF16-221A51E0BF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7809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0C5C9F19-E1D0-4331-A750-BCA545EFF794}" type="slidenum">
              <a:rPr lang="en-GB" smtClean="0"/>
              <a:t>11</a:t>
            </a:fld>
            <a:endParaRPr lang="en-GB"/>
          </a:p>
        </p:txBody>
      </p:sp>
    </p:spTree>
    <p:extLst>
      <p:ext uri="{BB962C8B-B14F-4D97-AF65-F5344CB8AC3E}">
        <p14:creationId xmlns:p14="http://schemas.microsoft.com/office/powerpoint/2010/main" val="4141661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0C5C9F19-E1D0-4331-A750-BCA545EFF794}" type="slidenum">
              <a:rPr lang="en-GB" smtClean="0"/>
              <a:t>12</a:t>
            </a:fld>
            <a:endParaRPr lang="en-GB"/>
          </a:p>
        </p:txBody>
      </p:sp>
    </p:spTree>
    <p:extLst>
      <p:ext uri="{BB962C8B-B14F-4D97-AF65-F5344CB8AC3E}">
        <p14:creationId xmlns:p14="http://schemas.microsoft.com/office/powerpoint/2010/main" val="3966668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68BB60-975D-43D1-85C3-DD182F69993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D98542EA-184C-4C1D-94AA-1CC58678CA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37D45434-A867-42C0-A674-7EA204E3B311}"/>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66CBBB02-7248-4D08-86D8-3EABF00C95CA}"/>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64699C35-36B9-4B69-B75C-929CF667963D}"/>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2948342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C35399-C0DF-4E6C-8FFE-49D9C0FB76E8}"/>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206752DE-CC29-432E-857D-EFFCAA61EF64}"/>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E14BC138-4C1D-45B5-A87A-536684C66D28}"/>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3AD85A22-B96B-48CF-A97B-4B79B928F600}"/>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F1F41BB-DBDA-4624-8220-A0FB21504FE8}"/>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44055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51C1DCB-4C1C-4D84-8655-C8A9496F75EA}"/>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07763292-EAB8-41A4-934E-4456A9291712}"/>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B7FD9562-7721-4231-802F-2352289A5D20}"/>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5C1E7DDA-21CF-431C-9892-DE4C595DB53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71EF446F-8E91-494A-920C-4D216157C8F0}"/>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1057326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8AD02D-6034-4A67-B5EB-023E8AB9B9A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F281566F-CE6A-4CA5-BBCF-6991B7DD6D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CD219801-C5BC-415F-8DDF-5BCA79D7EAE3}"/>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E10480BF-640C-4C2A-97E3-997C10069550}"/>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93E0FE5C-84FD-4DED-BA72-F0DA423AF1F1}"/>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2339599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E990BF-D4BF-4244-9FA9-B32F6E444452}"/>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951F40BA-FB01-4764-AE03-EDCB1A58D45E}"/>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F8476A98-986B-4DE5-B033-3919EB95D9D2}"/>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EF4B1E24-8FAB-4034-BD85-C8EC8A2FD38E}"/>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9CDD58A1-6505-471F-8212-0C5C8866E57D}"/>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34966706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D7F945-2DAE-4706-8A68-C42A0D7C1D9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C45CD0DD-A13D-42D1-BD1D-B7CD6C797F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4BA8C9E-40CF-4B7D-959E-26FA4EBD346D}"/>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0710B691-7BE3-4A58-81E2-C4B36660E2F3}"/>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55299091-E290-4B21-B360-E94FB6383EFA}"/>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978213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6BB4BC-32AA-4675-8558-C1E158F0605B}"/>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B1B634D7-F4C4-4CBF-A03B-9C61A590C8E9}"/>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04528368-0D11-43FB-8847-0A063C6EE893}"/>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00583469-0CC3-438D-9D55-1AC16A8353C8}"/>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C0D5AF69-690B-4538-A00D-9FBBDA09D601}"/>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FF7B2273-221C-4425-AF01-52B437385058}"/>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2310194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1CD9E4-BC12-475E-BAD2-6EF5C6D27812}"/>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AD8BCE3F-F6F1-4449-86E8-4A3CF5606D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F78A6A47-15F7-48A2-8752-6A4E6CB50CD2}"/>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FCDE69C8-F87B-41D7-B8E4-3539D7D930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1B697F06-AD58-4AF1-96B5-2D8CFDD90D4E}"/>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9197F427-E49C-4332-A03C-2FB268ACD220}"/>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8" name="Espace réservé du pied de page 7">
            <a:extLst>
              <a:ext uri="{FF2B5EF4-FFF2-40B4-BE49-F238E27FC236}">
                <a16:creationId xmlns:a16="http://schemas.microsoft.com/office/drawing/2014/main" id="{A514FFF8-9FCF-4559-ABB4-A4B3E3443056}"/>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AF48F271-667F-429D-A100-65461C5A3455}"/>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3585902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4ADFF-2D74-43F5-A4C7-E68968A7D247}"/>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137AA59D-1BD0-41DC-9C02-B4C9C8FF5378}"/>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4" name="Espace réservé du pied de page 3">
            <a:extLst>
              <a:ext uri="{FF2B5EF4-FFF2-40B4-BE49-F238E27FC236}">
                <a16:creationId xmlns:a16="http://schemas.microsoft.com/office/drawing/2014/main" id="{FAC3FE6B-F776-4EAA-AF12-63E4D0A98E81}"/>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67387A02-92A8-4FFB-9B0B-E386AEB81D56}"/>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23293348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174DD75-AFEA-48F5-8A8C-BD33421AAAA9}"/>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3" name="Espace réservé du pied de page 2">
            <a:extLst>
              <a:ext uri="{FF2B5EF4-FFF2-40B4-BE49-F238E27FC236}">
                <a16:creationId xmlns:a16="http://schemas.microsoft.com/office/drawing/2014/main" id="{68843484-AF39-498F-8CAD-ACBCAF02DE52}"/>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508F0A19-72EF-4043-987D-AE7AC2476A4E}"/>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4233060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DDACCF-F096-4F4A-9BE5-7B618AB0FEA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D24C9F36-7108-465B-841D-C3EC790094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F348729A-269E-41E5-83A5-C62A93C316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B7E5596C-052B-4D9E-9283-A7D3BB7989FB}"/>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56BC5BEF-C3CB-467D-8851-15A244BA8684}"/>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2A185FF8-85A6-453C-A8CC-A06D0D1DF90D}"/>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597838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D8D2FB-4EB2-4659-8236-7D6913F8B291}"/>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FE0AF2A2-A8BA-46E3-87C6-6C0CE8BADB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87C50F1C-57DB-46D9-BDFD-CB2D48E56C07}"/>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85A4FC42-872A-4088-A2CC-4A9428975C76}"/>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4E52AAF-E6DF-47E4-9A62-AC480DEB1D75}"/>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35790601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C75C2-BF93-447D-BF30-4B652100FB2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A84A0075-544A-447B-8CD2-C3E021FBD1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F61FB5F2-C1D8-4973-B99D-59D9C4391F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9DFCB75-D016-4279-BAA0-5D4EF84B4BF6}"/>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B5D42F49-D7BA-43C8-8BAC-B2F6FD244E4E}"/>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7DDD667F-555B-445F-B42C-7ABAEC48B1EA}"/>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25998581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061568-3B55-41D7-9377-0ADE55E72716}"/>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65F54A1B-69D1-490B-BB6E-0E8D3F4B24C9}"/>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C4252DD0-63A6-40FD-B12C-1813D33B9F4A}"/>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7F5BC0BA-172A-4FAA-A42E-116FC7FA075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984E3AE3-041F-4F3D-AF6B-796FD2A70A81}"/>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20126599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6C7D56B-A8FB-4ADF-9A69-FE2660122E13}"/>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8F6CE55D-4A9F-4EE5-BB22-B9664608B1AA}"/>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6CBE3247-0600-40DE-9B06-07970B038006}"/>
              </a:ext>
            </a:extLst>
          </p:cNvPr>
          <p:cNvSpPr>
            <a:spLocks noGrp="1"/>
          </p:cNvSpPr>
          <p:nvPr>
            <p:ph type="dt" sz="half" idx="10"/>
          </p:nvPr>
        </p:nvSpPr>
        <p:spPr/>
        <p:txBody>
          <a:body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D481CBDB-79E0-4FE4-BA5F-60731F4EDC6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70A0179-3FC8-42F3-BC1C-7CA88D1DAB56}"/>
              </a:ext>
            </a:extLst>
          </p:cNvPr>
          <p:cNvSpPr>
            <a:spLocks noGrp="1"/>
          </p:cNvSpPr>
          <p:nvPr>
            <p:ph type="sldNum" sz="quarter" idx="12"/>
          </p:nvPr>
        </p:nvSpPr>
        <p:spPr/>
        <p:txBody>
          <a:bodyPr/>
          <a:lstStyle/>
          <a:p>
            <a:fld id="{029A513B-F6FF-4170-9A21-529528F9C529}" type="slidenum">
              <a:rPr lang="en-GB" smtClean="0"/>
              <a:t>‹N°›</a:t>
            </a:fld>
            <a:endParaRPr lang="en-GB"/>
          </a:p>
        </p:txBody>
      </p:sp>
    </p:spTree>
    <p:extLst>
      <p:ext uri="{BB962C8B-B14F-4D97-AF65-F5344CB8AC3E}">
        <p14:creationId xmlns:p14="http://schemas.microsoft.com/office/powerpoint/2010/main" val="327885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8A7296-873D-4D0D-AD00-6B58F284A89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12C3C008-31B6-4A4A-987B-84AD42ED56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98B9ECE1-A00B-4D62-BB59-CFEAA3A0F3C6}"/>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692227E9-4C7D-427D-9D8E-D254045572FB}"/>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8D1D8F26-4618-4FC8-8BBA-2635E92C75CC}"/>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150968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8F9C7A-FD08-442C-9C5F-6E02CA3A5EA5}"/>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39B52829-6081-46AB-9C89-D79BC923AB0D}"/>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631CA0AD-33EE-4013-9F85-64376C7DDEAD}"/>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7206C987-D314-463F-8D6D-D17E4C4CD855}"/>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367E260D-187E-4877-A7CA-D6FC7BAD56E1}"/>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9C54F8E3-4D43-4F87-8D3B-6BA82C7EEB1F}"/>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273911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1C87D5-756C-44A5-B538-C7C2D06E0521}"/>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87F42EE4-CC01-4754-BE44-F5158F0F7F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AE4A52F-19EF-479D-A81F-2323AE6C803D}"/>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5F472C2C-3741-49A6-8692-0DBB598901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4D14F3E4-F4A2-4939-A277-0950FC416C9F}"/>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D61F2482-7317-4587-81F1-AB867D5B859E}"/>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8" name="Espace réservé du pied de page 7">
            <a:extLst>
              <a:ext uri="{FF2B5EF4-FFF2-40B4-BE49-F238E27FC236}">
                <a16:creationId xmlns:a16="http://schemas.microsoft.com/office/drawing/2014/main" id="{170B4EAC-2EAE-43FC-ACAE-8660CDEF1E96}"/>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E43DBFBD-F364-4C81-B6B1-7C4E1D41FC44}"/>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2941611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C30323-1649-4D69-A875-58886CEAF84E}"/>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A5F74243-B1EF-4292-A498-F648CE947F8D}"/>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4" name="Espace réservé du pied de page 3">
            <a:extLst>
              <a:ext uri="{FF2B5EF4-FFF2-40B4-BE49-F238E27FC236}">
                <a16:creationId xmlns:a16="http://schemas.microsoft.com/office/drawing/2014/main" id="{E7A8584B-5983-4AE9-8576-B887691079D9}"/>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1876F0A6-BA49-49A1-BA27-880CC5EC99A7}"/>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308729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5703234-8FBD-4669-9024-431AC17BF93A}"/>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3" name="Espace réservé du pied de page 2">
            <a:extLst>
              <a:ext uri="{FF2B5EF4-FFF2-40B4-BE49-F238E27FC236}">
                <a16:creationId xmlns:a16="http://schemas.microsoft.com/office/drawing/2014/main" id="{E037FA23-F641-4B6B-B02F-97D0D38EBB66}"/>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1B1DFA60-BA3F-4CCD-A031-6CFF1DA04AE6}"/>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2953562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C86168-4503-4625-9ABD-EC92B50D6A5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04F485C8-1615-4531-9DDB-10A1C55FBC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BC99A0B9-5393-414C-8875-4FDA1F2F10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FC4DE15C-D069-4143-8E16-7D805543D216}"/>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554B980D-BA05-4CC3-9936-A185CBA73C1D}"/>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BED1BA82-71D6-4367-85F4-A3978A1F450A}"/>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113595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3697EC-E341-485D-B626-470E8C394BB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18CB43E3-FA19-4131-968A-15CD9B969D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161F84A9-1F59-43DF-8CBE-77919317E5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31D8F4BD-B70A-44BE-B1E2-12FA20F2A8FA}"/>
              </a:ext>
            </a:extLst>
          </p:cNvPr>
          <p:cNvSpPr>
            <a:spLocks noGrp="1"/>
          </p:cNvSpPr>
          <p:nvPr>
            <p:ph type="dt" sz="half" idx="10"/>
          </p:nvPr>
        </p:nvSpPr>
        <p:spPr/>
        <p:txBody>
          <a:bodyPr/>
          <a:lstStyle/>
          <a:p>
            <a:fld id="{5AEFCE4D-1FB2-42F5-9CA7-2C05F5BC4B56}" type="datetimeFigureOut">
              <a:rPr lang="en-GB" smtClean="0"/>
              <a:t>11/11/2024</a:t>
            </a:fld>
            <a:endParaRPr lang="en-GB"/>
          </a:p>
        </p:txBody>
      </p:sp>
      <p:sp>
        <p:nvSpPr>
          <p:cNvPr id="6" name="Espace réservé du pied de page 5">
            <a:extLst>
              <a:ext uri="{FF2B5EF4-FFF2-40B4-BE49-F238E27FC236}">
                <a16:creationId xmlns:a16="http://schemas.microsoft.com/office/drawing/2014/main" id="{F26C0A31-C941-4DD3-8890-DA2F9C8FA4B0}"/>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2B8A7F22-767B-485B-81A1-6ED71DECC18E}"/>
              </a:ext>
            </a:extLst>
          </p:cNvPr>
          <p:cNvSpPr>
            <a:spLocks noGrp="1"/>
          </p:cNvSpPr>
          <p:nvPr>
            <p:ph type="sldNum" sz="quarter" idx="12"/>
          </p:nvPr>
        </p:nvSpPr>
        <p:spPr/>
        <p:txBody>
          <a:bodyPr/>
          <a:lstStyle/>
          <a:p>
            <a:fld id="{1CBCD11E-2934-4AA5-89D4-5D7B5564232F}" type="slidenum">
              <a:rPr lang="en-GB" smtClean="0"/>
              <a:t>‹N°›</a:t>
            </a:fld>
            <a:endParaRPr lang="en-GB"/>
          </a:p>
        </p:txBody>
      </p:sp>
    </p:spTree>
    <p:extLst>
      <p:ext uri="{BB962C8B-B14F-4D97-AF65-F5344CB8AC3E}">
        <p14:creationId xmlns:p14="http://schemas.microsoft.com/office/powerpoint/2010/main" val="839208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6D0C8A7-BEA0-49C3-9E83-6519B5E0E9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C86C4272-138A-492B-BD74-BE5274F1F2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14179BA-1BF9-4BA7-8349-344FADB841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EFCE4D-1FB2-42F5-9CA7-2C05F5BC4B5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591BAD44-2553-4C24-9149-FF85958744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063DC01A-D7A5-4768-A28D-2CF78EE1A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BCD11E-2934-4AA5-89D4-5D7B5564232F}" type="slidenum">
              <a:rPr lang="en-GB" smtClean="0"/>
              <a:t>‹N°›</a:t>
            </a:fld>
            <a:endParaRPr lang="en-GB"/>
          </a:p>
        </p:txBody>
      </p:sp>
    </p:spTree>
    <p:extLst>
      <p:ext uri="{BB962C8B-B14F-4D97-AF65-F5344CB8AC3E}">
        <p14:creationId xmlns:p14="http://schemas.microsoft.com/office/powerpoint/2010/main" val="1404239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0AFE36E-9A33-4670-BAF6-A9C189D39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9A22DBAA-808A-4B37-93C4-EB3304007B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A38B9747-D36D-4F30-A2AE-90044F2BD2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C9ACB-9A74-40E2-A4CA-AD242F3CFB16}" type="datetimeFigureOut">
              <a:rPr lang="en-GB" smtClean="0"/>
              <a:t>11/11/2024</a:t>
            </a:fld>
            <a:endParaRPr lang="en-GB"/>
          </a:p>
        </p:txBody>
      </p:sp>
      <p:sp>
        <p:nvSpPr>
          <p:cNvPr id="5" name="Espace réservé du pied de page 4">
            <a:extLst>
              <a:ext uri="{FF2B5EF4-FFF2-40B4-BE49-F238E27FC236}">
                <a16:creationId xmlns:a16="http://schemas.microsoft.com/office/drawing/2014/main" id="{CCF80168-7B2A-432B-948D-D86E492F93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71D7EAE1-664E-4490-9F53-F1AF966F0C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9A513B-F6FF-4170-9A21-529528F9C529}" type="slidenum">
              <a:rPr lang="en-GB" smtClean="0"/>
              <a:t>‹N°›</a:t>
            </a:fld>
            <a:endParaRPr lang="en-GB"/>
          </a:p>
        </p:txBody>
      </p:sp>
    </p:spTree>
    <p:extLst>
      <p:ext uri="{BB962C8B-B14F-4D97-AF65-F5344CB8AC3E}">
        <p14:creationId xmlns:p14="http://schemas.microsoft.com/office/powerpoint/2010/main" val="1378902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6" Type="http://schemas.openxmlformats.org/officeDocument/2006/relationships/image" Target="../media/image19.png"/><Relationship Id="rId21" Type="http://schemas.openxmlformats.org/officeDocument/2006/relationships/image" Target="NULL"/><Relationship Id="rId25" Type="http://schemas.openxmlformats.org/officeDocument/2006/relationships/image" Target="NULL"/><Relationship Id="rId2" Type="http://schemas.openxmlformats.org/officeDocument/2006/relationships/notesSlide" Target="../notesSlides/notesSlide8.xml"/><Relationship Id="rId20" Type="http://schemas.openxmlformats.org/officeDocument/2006/relationships/image" Target="NULL"/><Relationship Id="rId1" Type="http://schemas.openxmlformats.org/officeDocument/2006/relationships/slideLayout" Target="../slideLayouts/slideLayout13.xml"/><Relationship Id="rId24" Type="http://schemas.openxmlformats.org/officeDocument/2006/relationships/image" Target="NULL"/><Relationship Id="rId23" Type="http://schemas.openxmlformats.org/officeDocument/2006/relationships/image" Target="NULL"/><Relationship Id="rId22" Type="http://schemas.openxmlformats.org/officeDocument/2006/relationships/image" Target="NULL"/></Relationships>
</file>

<file path=ppt/slides/_rels/slide12.xml.rels><?xml version="1.0" encoding="UTF-8" standalone="yes"?>
<Relationships xmlns="http://schemas.openxmlformats.org/package/2006/relationships"><Relationship Id="rId26" Type="http://schemas.openxmlformats.org/officeDocument/2006/relationships/image" Target="../media/image19.png"/><Relationship Id="rId21" Type="http://schemas.openxmlformats.org/officeDocument/2006/relationships/image" Target="NULL"/><Relationship Id="rId25" Type="http://schemas.openxmlformats.org/officeDocument/2006/relationships/image" Target="NULL"/><Relationship Id="rId2" Type="http://schemas.openxmlformats.org/officeDocument/2006/relationships/notesSlide" Target="../notesSlides/notesSlide9.xml"/><Relationship Id="rId20" Type="http://schemas.openxmlformats.org/officeDocument/2006/relationships/image" Target="NULL"/><Relationship Id="rId1" Type="http://schemas.openxmlformats.org/officeDocument/2006/relationships/slideLayout" Target="../slideLayouts/slideLayout13.xml"/><Relationship Id="rId24" Type="http://schemas.openxmlformats.org/officeDocument/2006/relationships/image" Target="NULL"/><Relationship Id="rId23" Type="http://schemas.openxmlformats.org/officeDocument/2006/relationships/image" Target="NULL"/><Relationship Id="rId28" Type="http://schemas.openxmlformats.org/officeDocument/2006/relationships/image" Target="../media/image21.png"/><Relationship Id="rId22" Type="http://schemas.openxmlformats.org/officeDocument/2006/relationships/image" Target="NULL"/><Relationship Id="rId27" Type="http://schemas.openxmlformats.org/officeDocument/2006/relationships/image" Target="../media/image20.png"/></Relationships>
</file>

<file path=ppt/slides/_rels/slide13.xml.rels><?xml version="1.0" encoding="UTF-8" standalone="yes"?>
<Relationships xmlns="http://schemas.openxmlformats.org/package/2006/relationships"><Relationship Id="rId26" Type="http://schemas.openxmlformats.org/officeDocument/2006/relationships/image" Target="../media/image19.png"/><Relationship Id="rId21" Type="http://schemas.openxmlformats.org/officeDocument/2006/relationships/image" Target="NULL"/><Relationship Id="rId25" Type="http://schemas.openxmlformats.org/officeDocument/2006/relationships/image" Target="NULL"/><Relationship Id="rId2" Type="http://schemas.openxmlformats.org/officeDocument/2006/relationships/notesSlide" Target="../notesSlides/notesSlide10.xml"/><Relationship Id="rId20" Type="http://schemas.openxmlformats.org/officeDocument/2006/relationships/image" Target="NULL"/><Relationship Id="rId1" Type="http://schemas.openxmlformats.org/officeDocument/2006/relationships/slideLayout" Target="../slideLayouts/slideLayout13.xml"/><Relationship Id="rId24" Type="http://schemas.openxmlformats.org/officeDocument/2006/relationships/image" Target="NULL"/><Relationship Id="rId23" Type="http://schemas.openxmlformats.org/officeDocument/2006/relationships/image" Target="NULL"/><Relationship Id="rId28" Type="http://schemas.openxmlformats.org/officeDocument/2006/relationships/image" Target="../media/image21.png"/><Relationship Id="rId22" Type="http://schemas.openxmlformats.org/officeDocument/2006/relationships/image" Target="NULL"/><Relationship Id="rId27"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12" Type="http://schemas.openxmlformats.org/officeDocument/2006/relationships/image" Target="../media/image210.png"/><Relationship Id="rId2" Type="http://schemas.openxmlformats.org/officeDocument/2006/relationships/notesSlide" Target="../notesSlides/notesSlide12.xml"/><Relationship Id="rId1" Type="http://schemas.openxmlformats.org/officeDocument/2006/relationships/slideLayout" Target="../slideLayouts/slideLayout13.xml"/><Relationship Id="rId11" Type="http://schemas.openxmlformats.org/officeDocument/2006/relationships/image" Target="../media/image87.png"/><Relationship Id="rId4" Type="http://schemas.openxmlformats.org/officeDocument/2006/relationships/image" Target="../media/image20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hyperlink" Target="https://oeaw.ac.at/smi" TargetMode="External"/><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hyperlink" Target="http://www.lkb.upmc.fr/" TargetMode="External"/><Relationship Id="rId5" Type="http://schemas.openxmlformats.org/officeDocument/2006/relationships/image" Target="../media/image8.png"/><Relationship Id="rId10" Type="http://schemas.openxmlformats.org/officeDocument/2006/relationships/hyperlink" Target="https://ipa.phys.ethz.ch/" TargetMode="External"/><Relationship Id="rId4" Type="http://schemas.openxmlformats.org/officeDocument/2006/relationships/image" Target="../media/image7.jpe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340.png"/></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3.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3.xml"/><Relationship Id="rId4" Type="http://schemas.openxmlformats.org/officeDocument/2006/relationships/image" Target="../media/image52.jpeg"/></Relationships>
</file>

<file path=ppt/slides/_rels/slide38.xml.rels><?xml version="1.0" encoding="UTF-8" standalone="yes"?>
<Relationships xmlns="http://schemas.openxmlformats.org/package/2006/relationships"><Relationship Id="rId8" Type="http://schemas.openxmlformats.org/officeDocument/2006/relationships/image" Target="../media/image58.jpeg"/><Relationship Id="rId13" Type="http://schemas.openxmlformats.org/officeDocument/2006/relationships/image" Target="../media/image62.png"/><Relationship Id="rId3" Type="http://schemas.openxmlformats.org/officeDocument/2006/relationships/image" Target="../media/image53.jpeg"/><Relationship Id="rId7" Type="http://schemas.openxmlformats.org/officeDocument/2006/relationships/image" Target="../media/image57.png"/><Relationship Id="rId12"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56.jpeg"/><Relationship Id="rId11" Type="http://schemas.openxmlformats.org/officeDocument/2006/relationships/image" Target="../media/image40.jpe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jpeg"/><Relationship Id="rId9" Type="http://schemas.openxmlformats.org/officeDocument/2006/relationships/image" Target="../media/image5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13.xml"/><Relationship Id="rId6" Type="http://schemas.openxmlformats.org/officeDocument/2006/relationships/image" Target="../media/image68.png"/><Relationship Id="rId5" Type="http://schemas.openxmlformats.org/officeDocument/2006/relationships/image" Target="../media/image67.jpeg"/><Relationship Id="rId4" Type="http://schemas.openxmlformats.org/officeDocument/2006/relationships/image" Target="../media/image66.jpeg"/></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71.png"/></Relationships>
</file>

<file path=ppt/slides/_rels/slide44.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png"/><Relationship Id="rId1" Type="http://schemas.openxmlformats.org/officeDocument/2006/relationships/slideLayout" Target="../slideLayouts/slideLayout13.xml"/><Relationship Id="rId4" Type="http://schemas.openxmlformats.org/officeDocument/2006/relationships/image" Target="../media/image74.jpeg"/></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61.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2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110.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181.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110.png"/><Relationship Id="rId4" Type="http://schemas.openxmlformats.org/officeDocument/2006/relationships/image" Target="../media/image16.png"/><Relationship Id="rId9" Type="http://schemas.openxmlformats.org/officeDocument/2006/relationships/image" Target="../media/image148.png"/></Relationships>
</file>

<file path=ppt/slides/_rels/slide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0.png"/><Relationship Id="rId5" Type="http://schemas.openxmlformats.org/officeDocument/2006/relationships/image" Target="../media/image180.png"/><Relationship Id="rId4" Type="http://schemas.openxmlformats.org/officeDocument/2006/relationships/image" Target="../media/image1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2FE473-F9A4-4E2F-962A-43A782892550}"/>
              </a:ext>
            </a:extLst>
          </p:cNvPr>
          <p:cNvSpPr>
            <a:spLocks noGrp="1"/>
          </p:cNvSpPr>
          <p:nvPr>
            <p:ph type="ctrTitle"/>
          </p:nvPr>
        </p:nvSpPr>
        <p:spPr/>
        <p:txBody>
          <a:bodyPr>
            <a:normAutofit fontScale="90000"/>
          </a:bodyPr>
          <a:lstStyle/>
          <a:p>
            <a:r>
              <a:rPr lang="fr-FR" b="1" dirty="0">
                <a:solidFill>
                  <a:schemeClr val="accent1">
                    <a:lumMod val="75000"/>
                  </a:schemeClr>
                </a:solidFill>
                <a:latin typeface="Helvetica" panose="020B0604020202020204" pitchFamily="34" charset="0"/>
                <a:cs typeface="Helvetica" panose="020B0604020202020204" pitchFamily="34" charset="0"/>
              </a:rPr>
              <a:t>GRASIAN</a:t>
            </a:r>
            <a:br>
              <a:rPr lang="fr-FR" b="1" dirty="0">
                <a:solidFill>
                  <a:schemeClr val="accent1">
                    <a:lumMod val="75000"/>
                  </a:schemeClr>
                </a:solidFill>
                <a:latin typeface="Helvetica" panose="020B0604020202020204" pitchFamily="34" charset="0"/>
                <a:cs typeface="Helvetica" panose="020B0604020202020204" pitchFamily="34" charset="0"/>
              </a:rPr>
            </a:br>
            <a:r>
              <a:rPr lang="en-GB" sz="4400" b="1" dirty="0" err="1">
                <a:solidFill>
                  <a:srgbClr val="781049"/>
                </a:solidFill>
              </a:rPr>
              <a:t>GRAvity</a:t>
            </a:r>
            <a:r>
              <a:rPr lang="en-GB" sz="4400" b="1" dirty="0">
                <a:solidFill>
                  <a:schemeClr val="accent1">
                    <a:lumMod val="50000"/>
                  </a:schemeClr>
                </a:solidFill>
              </a:rPr>
              <a:t>, Spectroscopy and Interferometry with ultra-cold Atoms and Neutrons</a:t>
            </a:r>
            <a:endParaRPr lang="en-GB" b="1" dirty="0">
              <a:solidFill>
                <a:schemeClr val="accent1">
                  <a:lumMod val="50000"/>
                </a:schemeClr>
              </a:solidFill>
              <a:latin typeface="Helvetica" panose="020B0604020202020204" pitchFamily="34" charset="0"/>
              <a:cs typeface="Helvetica" panose="020B0604020202020204" pitchFamily="34" charset="0"/>
            </a:endParaRPr>
          </a:p>
        </p:txBody>
      </p:sp>
      <p:sp>
        <p:nvSpPr>
          <p:cNvPr id="3" name="Sous-titre 2">
            <a:extLst>
              <a:ext uri="{FF2B5EF4-FFF2-40B4-BE49-F238E27FC236}">
                <a16:creationId xmlns:a16="http://schemas.microsoft.com/office/drawing/2014/main" id="{C16E6BA5-AB9E-435A-98F2-0BE0C1B40407}"/>
              </a:ext>
            </a:extLst>
          </p:cNvPr>
          <p:cNvSpPr>
            <a:spLocks noGrp="1"/>
          </p:cNvSpPr>
          <p:nvPr>
            <p:ph type="subTitle" idx="1"/>
          </p:nvPr>
        </p:nvSpPr>
        <p:spPr>
          <a:xfrm>
            <a:off x="1676401" y="294482"/>
            <a:ext cx="9144000" cy="1655762"/>
          </a:xfrm>
        </p:spPr>
        <p:txBody>
          <a:bodyPr/>
          <a:lstStyle/>
          <a:p>
            <a:r>
              <a:rPr lang="en-GB" dirty="0">
                <a:solidFill>
                  <a:srgbClr val="002060"/>
                </a:solidFill>
                <a:latin typeface="Helvetica" panose="020B0604020202020204" pitchFamily="34" charset="0"/>
                <a:cs typeface="Helvetica" panose="020B0604020202020204" pitchFamily="34" charset="0"/>
              </a:rPr>
              <a:t>Symposium for the 20th birthday of the Stefan Meyer Institute</a:t>
            </a:r>
          </a:p>
        </p:txBody>
      </p:sp>
      <p:sp>
        <p:nvSpPr>
          <p:cNvPr id="4" name="Sous-titre 2">
            <a:extLst>
              <a:ext uri="{FF2B5EF4-FFF2-40B4-BE49-F238E27FC236}">
                <a16:creationId xmlns:a16="http://schemas.microsoft.com/office/drawing/2014/main" id="{E25CF16E-DE3A-4419-88F8-C9762456B638}"/>
              </a:ext>
            </a:extLst>
          </p:cNvPr>
          <p:cNvSpPr txBox="1">
            <a:spLocks/>
          </p:cNvSpPr>
          <p:nvPr/>
        </p:nvSpPr>
        <p:spPr>
          <a:xfrm>
            <a:off x="1904074" y="3751527"/>
            <a:ext cx="9144000" cy="1655762"/>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rgbClr val="002060"/>
                </a:solidFill>
                <a:latin typeface="Helvetica" panose="020B0604020202020204" pitchFamily="34" charset="0"/>
                <a:cs typeface="Helvetica" panose="020B0604020202020204" pitchFamily="34" charset="0"/>
              </a:rPr>
              <a:t>Pauline Yzombard, </a:t>
            </a:r>
            <a:r>
              <a:rPr lang="en-GB" dirty="0" err="1">
                <a:solidFill>
                  <a:srgbClr val="002060"/>
                </a:solidFill>
                <a:latin typeface="Helvetica" panose="020B0604020202020204" pitchFamily="34" charset="0"/>
                <a:cs typeface="Helvetica" panose="020B0604020202020204" pitchFamily="34" charset="0"/>
              </a:rPr>
              <a:t>laboratoire</a:t>
            </a:r>
            <a:r>
              <a:rPr lang="en-GB" dirty="0">
                <a:solidFill>
                  <a:srgbClr val="002060"/>
                </a:solidFill>
                <a:latin typeface="Helvetica" panose="020B0604020202020204" pitchFamily="34" charset="0"/>
                <a:cs typeface="Helvetica" panose="020B0604020202020204" pitchFamily="34" charset="0"/>
              </a:rPr>
              <a:t> Kastler Brossel</a:t>
            </a:r>
          </a:p>
          <a:p>
            <a:endParaRPr lang="fr-FR" dirty="0">
              <a:solidFill>
                <a:srgbClr val="002060"/>
              </a:solidFill>
              <a:latin typeface="Helvetica" panose="020B0604020202020204" pitchFamily="34" charset="0"/>
              <a:cs typeface="Helvetica" panose="020B0604020202020204" pitchFamily="34" charset="0"/>
            </a:endParaRPr>
          </a:p>
          <a:p>
            <a:endParaRPr lang="en-GB" dirty="0">
              <a:solidFill>
                <a:srgbClr val="002060"/>
              </a:solidFill>
              <a:latin typeface="Helvetica" panose="020B0604020202020204" pitchFamily="34" charset="0"/>
              <a:cs typeface="Helvetica" panose="020B0604020202020204" pitchFamily="34" charset="0"/>
            </a:endParaRPr>
          </a:p>
          <a:p>
            <a:r>
              <a:rPr lang="en-GB" sz="3000" b="1" i="1" dirty="0">
                <a:solidFill>
                  <a:srgbClr val="002060"/>
                </a:solidFill>
                <a:latin typeface="Helvetica" panose="020B0604020202020204" pitchFamily="34" charset="0"/>
                <a:cs typeface="Helvetica" panose="020B0604020202020204" pitchFamily="34" charset="0"/>
              </a:rPr>
              <a:t>On behalf of the GRASIAN collaboration </a:t>
            </a:r>
          </a:p>
        </p:txBody>
      </p:sp>
      <p:pic>
        <p:nvPicPr>
          <p:cNvPr id="5" name="Grafik 3">
            <a:extLst>
              <a:ext uri="{FF2B5EF4-FFF2-40B4-BE49-F238E27FC236}">
                <a16:creationId xmlns:a16="http://schemas.microsoft.com/office/drawing/2014/main" id="{E67ABA7D-A556-4404-B442-F3B7E1B173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6" name="ZoneTexte 5">
            <a:extLst>
              <a:ext uri="{FF2B5EF4-FFF2-40B4-BE49-F238E27FC236}">
                <a16:creationId xmlns:a16="http://schemas.microsoft.com/office/drawing/2014/main" id="{04E1BBC6-0B5F-4744-8A69-261E553A450C}"/>
              </a:ext>
            </a:extLst>
          </p:cNvPr>
          <p:cNvSpPr txBox="1"/>
          <p:nvPr/>
        </p:nvSpPr>
        <p:spPr>
          <a:xfrm>
            <a:off x="8692056" y="6097599"/>
            <a:ext cx="320792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172E76"/>
                </a:solidFill>
                <a:effectLst/>
                <a:uLnTx/>
                <a:uFillTx/>
                <a:latin typeface="Calibri" panose="020F0502020204030204"/>
                <a:ea typeface="+mn-ea"/>
                <a:cs typeface="+mn-cs"/>
              </a:rPr>
              <a:t>https://grasian.eu</a:t>
            </a:r>
          </a:p>
        </p:txBody>
      </p:sp>
      <p:pic>
        <p:nvPicPr>
          <p:cNvPr id="7" name="Image 6">
            <a:extLst>
              <a:ext uri="{FF2B5EF4-FFF2-40B4-BE49-F238E27FC236}">
                <a16:creationId xmlns:a16="http://schemas.microsoft.com/office/drawing/2014/main" id="{AF20DCBB-CE71-4840-B965-955FB7F2339D}"/>
              </a:ext>
            </a:extLst>
          </p:cNvPr>
          <p:cNvPicPr>
            <a:picLocks noChangeAspect="1"/>
          </p:cNvPicPr>
          <p:nvPr/>
        </p:nvPicPr>
        <p:blipFill rotWithShape="1">
          <a:blip r:embed="rId3"/>
          <a:srcRect l="25409"/>
          <a:stretch/>
        </p:blipFill>
        <p:spPr>
          <a:xfrm>
            <a:off x="4833102" y="4167385"/>
            <a:ext cx="3126880" cy="579872"/>
          </a:xfrm>
          <a:prstGeom prst="rect">
            <a:avLst/>
          </a:prstGeom>
        </p:spPr>
      </p:pic>
      <p:pic>
        <p:nvPicPr>
          <p:cNvPr id="8" name="Picture 4" descr="Fichier:Logo Sorbonne Université.png — Wikipédia">
            <a:extLst>
              <a:ext uri="{FF2B5EF4-FFF2-40B4-BE49-F238E27FC236}">
                <a16:creationId xmlns:a16="http://schemas.microsoft.com/office/drawing/2014/main" id="{F2A2E5C8-B2FC-487E-926B-600C9C9934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789" y="4202580"/>
            <a:ext cx="1235744" cy="5037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ANR-logo-2021-sigle | Université Paris Cité">
            <a:extLst>
              <a:ext uri="{FF2B5EF4-FFF2-40B4-BE49-F238E27FC236}">
                <a16:creationId xmlns:a16="http://schemas.microsoft.com/office/drawing/2014/main" id="{17B8961C-3A7D-4915-91FC-D9C7A02BAB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649" y="4202580"/>
            <a:ext cx="1041151" cy="394722"/>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226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7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Image 39">
            <a:extLst>
              <a:ext uri="{FF2B5EF4-FFF2-40B4-BE49-F238E27FC236}">
                <a16:creationId xmlns:a16="http://schemas.microsoft.com/office/drawing/2014/main" id="{E57D7366-C766-47D7-A70B-972F3FEDD94A}"/>
              </a:ext>
            </a:extLst>
          </p:cNvPr>
          <p:cNvPicPr>
            <a:picLocks noChangeAspect="1"/>
          </p:cNvPicPr>
          <p:nvPr/>
        </p:nvPicPr>
        <p:blipFill rotWithShape="1">
          <a:blip r:embed="rId3"/>
          <a:srcRect t="39284" r="9090" b="11809"/>
          <a:stretch/>
        </p:blipFill>
        <p:spPr>
          <a:xfrm>
            <a:off x="3522468" y="10"/>
            <a:ext cx="8669532" cy="6857990"/>
          </a:xfrm>
          <a:prstGeom prst="rect">
            <a:avLst/>
          </a:prstGeom>
        </p:spPr>
      </p:pic>
      <p:sp>
        <p:nvSpPr>
          <p:cNvPr id="74" name="Rectangle 7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CC87ED8-68FF-4602-9D35-7CE166819746}"/>
              </a:ext>
            </a:extLst>
          </p:cNvPr>
          <p:cNvSpPr/>
          <p:nvPr/>
        </p:nvSpPr>
        <p:spPr>
          <a:xfrm>
            <a:off x="371094" y="545432"/>
            <a:ext cx="1281243" cy="45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itre 1">
            <a:extLst>
              <a:ext uri="{FF2B5EF4-FFF2-40B4-BE49-F238E27FC236}">
                <a16:creationId xmlns:a16="http://schemas.microsoft.com/office/drawing/2014/main" id="{CE317A1C-AA88-4633-B689-602386D3F76C}"/>
              </a:ext>
            </a:extLst>
          </p:cNvPr>
          <p:cNvSpPr>
            <a:spLocks noGrp="1"/>
          </p:cNvSpPr>
          <p:nvPr>
            <p:ph type="title"/>
          </p:nvPr>
        </p:nvSpPr>
        <p:spPr>
          <a:xfrm>
            <a:off x="371094" y="1161288"/>
            <a:ext cx="3438144" cy="1124712"/>
          </a:xfrm>
        </p:spPr>
        <p:txBody>
          <a:bodyPr anchor="b">
            <a:normAutofit/>
          </a:bodyPr>
          <a:lstStyle/>
          <a:p>
            <a:r>
              <a:rPr lang="en-GB" sz="4000" b="1" dirty="0">
                <a:solidFill>
                  <a:srgbClr val="CC0099"/>
                </a:solidFill>
                <a:latin typeface="Helvetica" panose="020B0604020202020204" pitchFamily="34" charset="0"/>
                <a:cs typeface="Helvetica" panose="020B0604020202020204" pitchFamily="34" charset="0"/>
              </a:rPr>
              <a:t>Overview</a:t>
            </a:r>
          </a:p>
        </p:txBody>
      </p:sp>
      <p:sp>
        <p:nvSpPr>
          <p:cNvPr id="12" name="Espace réservé du contenu 2">
            <a:extLst>
              <a:ext uri="{FF2B5EF4-FFF2-40B4-BE49-F238E27FC236}">
                <a16:creationId xmlns:a16="http://schemas.microsoft.com/office/drawing/2014/main" id="{FBB09040-D95E-4788-82A4-228B1FF69844}"/>
              </a:ext>
            </a:extLst>
          </p:cNvPr>
          <p:cNvSpPr txBox="1">
            <a:spLocks/>
          </p:cNvSpPr>
          <p:nvPr/>
        </p:nvSpPr>
        <p:spPr>
          <a:xfrm>
            <a:off x="368947" y="2573517"/>
            <a:ext cx="5001006" cy="399696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Gravitational quantum states,         Was </a:t>
            </a:r>
            <a:r>
              <a:rPr kumimoji="0" lang="en-GB" sz="2000" b="0" i="0" u="none" strike="noStrike" kern="1200" cap="none" spc="0" normalizeH="0" baseline="0" noProof="0" dirty="0" err="1">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ist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 das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he “in-beam” experiment @ETH Zürich/ SMI</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he “trapped” experiment @Turku University (Finland)</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he whispering galleries experiment @ ILL Grenoble (France)</a:t>
            </a:r>
          </a:p>
        </p:txBody>
      </p:sp>
      <p:pic>
        <p:nvPicPr>
          <p:cNvPr id="10" name="Grafik 3">
            <a:extLst>
              <a:ext uri="{FF2B5EF4-FFF2-40B4-BE49-F238E27FC236}">
                <a16:creationId xmlns:a16="http://schemas.microsoft.com/office/drawing/2014/main" id="{43574E1D-2096-4764-9E38-038AFA5558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2" name="ZoneTexte 1">
            <a:extLst>
              <a:ext uri="{FF2B5EF4-FFF2-40B4-BE49-F238E27FC236}">
                <a16:creationId xmlns:a16="http://schemas.microsoft.com/office/drawing/2014/main" id="{046A0389-6AB1-405D-83E6-1F529A148C38}"/>
              </a:ext>
            </a:extLst>
          </p:cNvPr>
          <p:cNvSpPr txBox="1"/>
          <p:nvPr/>
        </p:nvSpPr>
        <p:spPr>
          <a:xfrm>
            <a:off x="7395295" y="67148"/>
            <a:ext cx="332655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Helvetica" panose="020B0604020202020204" pitchFamily="34" charset="0"/>
                <a:ea typeface="+mn-ea"/>
                <a:cs typeface="Helvetica" panose="020B0604020202020204" pitchFamily="34" charset="0"/>
              </a:rPr>
              <a:t>https://grasian.eu</a:t>
            </a:r>
          </a:p>
        </p:txBody>
      </p:sp>
    </p:spTree>
    <p:extLst>
      <p:ext uri="{BB962C8B-B14F-4D97-AF65-F5344CB8AC3E}">
        <p14:creationId xmlns:p14="http://schemas.microsoft.com/office/powerpoint/2010/main" val="3513820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0961" y="1100584"/>
            <a:ext cx="11407320" cy="2311250"/>
          </a:xfrm>
        </p:spPr>
        <p:txBody>
          <a:bodyPr>
            <a:noAutofit/>
          </a:bodyPr>
          <a:lstStyle/>
          <a:p>
            <a:pPr>
              <a:lnSpc>
                <a:spcPct val="150000"/>
              </a:lnSpc>
            </a:pPr>
            <a:r>
              <a:rPr lang="en-CA" sz="2200" dirty="0">
                <a:solidFill>
                  <a:srgbClr val="172E76"/>
                </a:solidFill>
                <a:latin typeface="Helvetica" panose="020B0604020202020204" pitchFamily="34" charset="0"/>
                <a:cs typeface="Helvetica" panose="020B0604020202020204" pitchFamily="34" charset="0"/>
              </a:rPr>
              <a:t>Mimicking</a:t>
            </a:r>
            <a:r>
              <a:rPr lang="fr-FR" sz="2200" dirty="0">
                <a:solidFill>
                  <a:srgbClr val="172E76"/>
                </a:solidFill>
                <a:latin typeface="Helvetica" panose="020B0604020202020204" pitchFamily="34" charset="0"/>
                <a:cs typeface="Helvetica" panose="020B0604020202020204" pitchFamily="34" charset="0"/>
              </a:rPr>
              <a:t> the neutron </a:t>
            </a:r>
            <a:r>
              <a:rPr lang="en-CA" sz="2200" dirty="0">
                <a:solidFill>
                  <a:srgbClr val="172E76"/>
                </a:solidFill>
                <a:latin typeface="Helvetica" panose="020B0604020202020204" pitchFamily="34" charset="0"/>
                <a:cs typeface="Helvetica" panose="020B0604020202020204" pitchFamily="34" charset="0"/>
              </a:rPr>
              <a:t>historical</a:t>
            </a:r>
            <a:r>
              <a:rPr lang="fr-FR" sz="2200" dirty="0">
                <a:solidFill>
                  <a:srgbClr val="172E76"/>
                </a:solidFill>
                <a:latin typeface="Helvetica" panose="020B0604020202020204" pitchFamily="34" charset="0"/>
                <a:cs typeface="Helvetica" panose="020B0604020202020204" pitchFamily="34" charset="0"/>
              </a:rPr>
              <a:t> </a:t>
            </a:r>
            <a:r>
              <a:rPr lang="fr-FR" sz="2200" dirty="0" err="1">
                <a:solidFill>
                  <a:srgbClr val="172E76"/>
                </a:solidFill>
                <a:latin typeface="Helvetica" panose="020B0604020202020204" pitchFamily="34" charset="0"/>
                <a:cs typeface="Helvetica" panose="020B0604020202020204" pitchFamily="34" charset="0"/>
              </a:rPr>
              <a:t>experiment</a:t>
            </a:r>
            <a:r>
              <a:rPr lang="fr-FR" sz="2200" dirty="0">
                <a:solidFill>
                  <a:srgbClr val="172E76"/>
                </a:solidFill>
                <a:latin typeface="Helvetica" panose="020B0604020202020204" pitchFamily="34" charset="0"/>
                <a:cs typeface="Helvetica" panose="020B0604020202020204" pitchFamily="34" charset="0"/>
              </a:rPr>
              <a:t> </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marL="0" indent="0">
              <a:lnSpc>
                <a:spcPct val="150000"/>
              </a:lnSpc>
              <a:buNone/>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r>
              <a:rPr lang="fr-FR" sz="2200" dirty="0">
                <a:solidFill>
                  <a:srgbClr val="172E76"/>
                </a:solidFill>
                <a:latin typeface="Helvetica" panose="020B0604020202020204" pitchFamily="34" charset="0"/>
                <a:cs typeface="Helvetica" panose="020B0604020202020204" pitchFamily="34" charset="0"/>
              </a:rPr>
              <a:t>In </a:t>
            </a:r>
            <a:r>
              <a:rPr lang="en-GB" sz="2200" b="1" dirty="0">
                <a:solidFill>
                  <a:srgbClr val="172E76"/>
                </a:solidFill>
                <a:latin typeface="Helvetica" panose="020B0604020202020204" pitchFamily="34" charset="0"/>
                <a:cs typeface="Helvetica" panose="020B0604020202020204" pitchFamily="34" charset="0"/>
              </a:rPr>
              <a:t>development</a:t>
            </a:r>
            <a:r>
              <a:rPr lang="fr-FR" sz="2200" dirty="0">
                <a:solidFill>
                  <a:srgbClr val="172E76"/>
                </a:solidFill>
                <a:latin typeface="Helvetica" panose="020B0604020202020204" pitchFamily="34" charset="0"/>
                <a:cs typeface="Helvetica" panose="020B0604020202020204" pitchFamily="34" charset="0"/>
              </a:rPr>
              <a:t> at ETH Zurich (2020-2023) and SMI (2024 and future)</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en-US" sz="2200" dirty="0">
              <a:solidFill>
                <a:srgbClr val="172E76"/>
              </a:solidFill>
              <a:latin typeface="Helvetica" panose="020B0604020202020204" pitchFamily="34" charset="0"/>
              <a:cs typeface="Helvetica" panose="020B0604020202020204" pitchFamily="34" charset="0"/>
            </a:endParaRPr>
          </a:p>
        </p:txBody>
      </p:sp>
      <p:grpSp>
        <p:nvGrpSpPr>
          <p:cNvPr id="16" name="Groupe 15">
            <a:extLst>
              <a:ext uri="{FF2B5EF4-FFF2-40B4-BE49-F238E27FC236}">
                <a16:creationId xmlns:a16="http://schemas.microsoft.com/office/drawing/2014/main" id="{991721F7-6D0D-484E-9108-60536044E63B}"/>
              </a:ext>
            </a:extLst>
          </p:cNvPr>
          <p:cNvGrpSpPr/>
          <p:nvPr/>
        </p:nvGrpSpPr>
        <p:grpSpPr>
          <a:xfrm>
            <a:off x="-230449" y="983206"/>
            <a:ext cx="11885863" cy="5628218"/>
            <a:chOff x="-600313" y="1229782"/>
            <a:chExt cx="11885863" cy="5628218"/>
          </a:xfrm>
        </p:grpSpPr>
        <p:grpSp>
          <p:nvGrpSpPr>
            <p:cNvPr id="13" name="Gruppieren 12"/>
            <p:cNvGrpSpPr/>
            <p:nvPr/>
          </p:nvGrpSpPr>
          <p:grpSpPr>
            <a:xfrm>
              <a:off x="-600313" y="1229782"/>
              <a:ext cx="9680229" cy="5628218"/>
              <a:chOff x="-750964" y="3363299"/>
              <a:chExt cx="9680229" cy="5628218"/>
            </a:xfrm>
          </p:grpSpPr>
          <p:grpSp>
            <p:nvGrpSpPr>
              <p:cNvPr id="11" name="Gruppieren 10"/>
              <p:cNvGrpSpPr/>
              <p:nvPr/>
            </p:nvGrpSpPr>
            <p:grpSpPr>
              <a:xfrm>
                <a:off x="-750964" y="4609531"/>
                <a:ext cx="5935894" cy="4381986"/>
                <a:chOff x="-750964" y="4650171"/>
                <a:chExt cx="5935894" cy="4381986"/>
              </a:xfrm>
            </p:grpSpPr>
            <p:sp>
              <p:nvSpPr>
                <p:cNvPr id="508" name="Rechteck 507"/>
                <p:cNvSpPr/>
                <p:nvPr/>
              </p:nvSpPr>
              <p:spPr>
                <a:xfrm>
                  <a:off x="1979544" y="5388865"/>
                  <a:ext cx="2540761" cy="591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Mirror</a:t>
                  </a:r>
                </a:p>
              </p:txBody>
            </p:sp>
            <p:grpSp>
              <p:nvGrpSpPr>
                <p:cNvPr id="509" name="Gruppieren 508"/>
                <p:cNvGrpSpPr/>
                <p:nvPr/>
              </p:nvGrpSpPr>
              <p:grpSpPr>
                <a:xfrm>
                  <a:off x="1995514" y="4673105"/>
                  <a:ext cx="2540757" cy="624186"/>
                  <a:chOff x="2746478" y="3019403"/>
                  <a:chExt cx="2540757" cy="624186"/>
                </a:xfrm>
              </p:grpSpPr>
              <p:grpSp>
                <p:nvGrpSpPr>
                  <p:cNvPr id="510" name="Gruppieren 509"/>
                  <p:cNvGrpSpPr/>
                  <p:nvPr/>
                </p:nvGrpSpPr>
                <p:grpSpPr>
                  <a:xfrm>
                    <a:off x="2752376" y="3428849"/>
                    <a:ext cx="2486937" cy="214740"/>
                    <a:chOff x="1014933" y="3338749"/>
                    <a:chExt cx="3121145" cy="269503"/>
                  </a:xfrm>
                </p:grpSpPr>
                <p:sp>
                  <p:nvSpPr>
                    <p:cNvPr id="512" name="Flussdiagramm: Verzögerung 511"/>
                    <p:cNvSpPr/>
                    <p:nvPr/>
                  </p:nvSpPr>
                  <p:spPr>
                    <a:xfrm rot="5400000">
                      <a:off x="91359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Flussdiagramm: Verzögerung 512"/>
                    <p:cNvSpPr/>
                    <p:nvPr/>
                  </p:nvSpPr>
                  <p:spPr>
                    <a:xfrm rot="5400000">
                      <a:off x="95248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Flussdiagramm: Verzögerung 513"/>
                    <p:cNvSpPr/>
                    <p:nvPr/>
                  </p:nvSpPr>
                  <p:spPr>
                    <a:xfrm rot="5400000">
                      <a:off x="99138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Flussdiagramm: Verzögerung 514"/>
                    <p:cNvSpPr/>
                    <p:nvPr/>
                  </p:nvSpPr>
                  <p:spPr>
                    <a:xfrm rot="5400000">
                      <a:off x="103027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Flussdiagramm: Verzögerung 515"/>
                    <p:cNvSpPr/>
                    <p:nvPr/>
                  </p:nvSpPr>
                  <p:spPr>
                    <a:xfrm rot="5400000">
                      <a:off x="106840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 name="Flussdiagramm: Verzögerung 516"/>
                    <p:cNvSpPr/>
                    <p:nvPr/>
                  </p:nvSpPr>
                  <p:spPr>
                    <a:xfrm rot="5400000">
                      <a:off x="110729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Flussdiagramm: Verzögerung 517"/>
                    <p:cNvSpPr/>
                    <p:nvPr/>
                  </p:nvSpPr>
                  <p:spPr>
                    <a:xfrm rot="5400000">
                      <a:off x="114618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Flussdiagramm: Verzögerung 518"/>
                    <p:cNvSpPr/>
                    <p:nvPr/>
                  </p:nvSpPr>
                  <p:spPr>
                    <a:xfrm rot="5400000">
                      <a:off x="118507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Flussdiagramm: Verzögerung 519"/>
                    <p:cNvSpPr/>
                    <p:nvPr/>
                  </p:nvSpPr>
                  <p:spPr>
                    <a:xfrm rot="5400000">
                      <a:off x="122320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Flussdiagramm: Verzögerung 520"/>
                    <p:cNvSpPr/>
                    <p:nvPr/>
                  </p:nvSpPr>
                  <p:spPr>
                    <a:xfrm rot="5400000">
                      <a:off x="126209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Flussdiagramm: Verzögerung 521"/>
                    <p:cNvSpPr/>
                    <p:nvPr/>
                  </p:nvSpPr>
                  <p:spPr>
                    <a:xfrm rot="5400000">
                      <a:off x="130099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Flussdiagramm: Verzögerung 522"/>
                    <p:cNvSpPr/>
                    <p:nvPr/>
                  </p:nvSpPr>
                  <p:spPr>
                    <a:xfrm rot="5400000">
                      <a:off x="133988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Flussdiagramm: Verzögerung 523"/>
                    <p:cNvSpPr/>
                    <p:nvPr/>
                  </p:nvSpPr>
                  <p:spPr>
                    <a:xfrm rot="5400000">
                      <a:off x="136960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Flussdiagramm: Verzögerung 524"/>
                    <p:cNvSpPr/>
                    <p:nvPr/>
                  </p:nvSpPr>
                  <p:spPr>
                    <a:xfrm rot="5400000">
                      <a:off x="140849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Flussdiagramm: Verzögerung 525"/>
                    <p:cNvSpPr/>
                    <p:nvPr/>
                  </p:nvSpPr>
                  <p:spPr>
                    <a:xfrm rot="5400000">
                      <a:off x="144739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7" name="Flussdiagramm: Verzögerung 526"/>
                    <p:cNvSpPr/>
                    <p:nvPr/>
                  </p:nvSpPr>
                  <p:spPr>
                    <a:xfrm rot="5400000">
                      <a:off x="148628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8" name="Flussdiagramm: Verzögerung 527"/>
                    <p:cNvSpPr/>
                    <p:nvPr/>
                  </p:nvSpPr>
                  <p:spPr>
                    <a:xfrm rot="5400000">
                      <a:off x="152433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Flussdiagramm: Verzögerung 528"/>
                    <p:cNvSpPr/>
                    <p:nvPr/>
                  </p:nvSpPr>
                  <p:spPr>
                    <a:xfrm rot="5400000">
                      <a:off x="1559641"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Flussdiagramm: Verzögerung 529"/>
                    <p:cNvSpPr/>
                    <p:nvPr/>
                  </p:nvSpPr>
                  <p:spPr>
                    <a:xfrm rot="5400000">
                      <a:off x="1598534" y="345689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1" name="Flussdiagramm: Verzögerung 530"/>
                    <p:cNvSpPr/>
                    <p:nvPr/>
                  </p:nvSpPr>
                  <p:spPr>
                    <a:xfrm rot="5400000">
                      <a:off x="1637426" y="34568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Flussdiagramm: Verzögerung 531"/>
                    <p:cNvSpPr/>
                    <p:nvPr/>
                  </p:nvSpPr>
                  <p:spPr>
                    <a:xfrm rot="5400000">
                      <a:off x="1676318"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3" name="Flussdiagramm: Verzögerung 532"/>
                    <p:cNvSpPr/>
                    <p:nvPr/>
                  </p:nvSpPr>
                  <p:spPr>
                    <a:xfrm rot="5400000">
                      <a:off x="1714447" y="347251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 name="Flussdiagramm: Verzögerung 533"/>
                    <p:cNvSpPr/>
                    <p:nvPr/>
                  </p:nvSpPr>
                  <p:spPr>
                    <a:xfrm rot="5400000">
                      <a:off x="1753339" y="34790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5" name="Flussdiagramm: Verzögerung 534"/>
                    <p:cNvSpPr/>
                    <p:nvPr/>
                  </p:nvSpPr>
                  <p:spPr>
                    <a:xfrm rot="5400000">
                      <a:off x="1792232" y="347903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Flussdiagramm: Verzögerung 535"/>
                    <p:cNvSpPr/>
                    <p:nvPr/>
                  </p:nvSpPr>
                  <p:spPr>
                    <a:xfrm rot="5400000">
                      <a:off x="1831124" y="348554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Flussdiagramm: Verzögerung 536"/>
                    <p:cNvSpPr/>
                    <p:nvPr/>
                  </p:nvSpPr>
                  <p:spPr>
                    <a:xfrm rot="5400000">
                      <a:off x="1869252" y="347772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Flussdiagramm: Verzögerung 537"/>
                    <p:cNvSpPr/>
                    <p:nvPr/>
                  </p:nvSpPr>
                  <p:spPr>
                    <a:xfrm rot="5400000">
                      <a:off x="1908145" y="348423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9" name="Flussdiagramm: Verzögerung 538"/>
                    <p:cNvSpPr/>
                    <p:nvPr/>
                  </p:nvSpPr>
                  <p:spPr>
                    <a:xfrm rot="5400000">
                      <a:off x="1947037" y="34842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0" name="Flussdiagramm: Verzögerung 539"/>
                    <p:cNvSpPr/>
                    <p:nvPr/>
                  </p:nvSpPr>
                  <p:spPr>
                    <a:xfrm rot="5400000">
                      <a:off x="1985929"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1" name="Flussdiagramm: Verzögerung 540"/>
                    <p:cNvSpPr/>
                    <p:nvPr/>
                  </p:nvSpPr>
                  <p:spPr>
                    <a:xfrm rot="5400000">
                      <a:off x="2015652" y="347252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 name="Flussdiagramm: Verzögerung 541"/>
                    <p:cNvSpPr/>
                    <p:nvPr/>
                  </p:nvSpPr>
                  <p:spPr>
                    <a:xfrm rot="5400000">
                      <a:off x="2054544" y="347903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3" name="Flussdiagramm: Verzögerung 542"/>
                    <p:cNvSpPr/>
                    <p:nvPr/>
                  </p:nvSpPr>
                  <p:spPr>
                    <a:xfrm rot="5400000">
                      <a:off x="2093437" y="347903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4" name="Flussdiagramm: Verzögerung 543"/>
                    <p:cNvSpPr/>
                    <p:nvPr/>
                  </p:nvSpPr>
                  <p:spPr>
                    <a:xfrm rot="5400000">
                      <a:off x="2132329" y="348555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5" name="Flussdiagramm: Verzögerung 544"/>
                    <p:cNvSpPr/>
                    <p:nvPr/>
                  </p:nvSpPr>
                  <p:spPr>
                    <a:xfrm rot="5400000">
                      <a:off x="2170382"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6" name="Flussdiagramm: Verzögerung 545"/>
                    <p:cNvSpPr/>
                    <p:nvPr/>
                  </p:nvSpPr>
                  <p:spPr>
                    <a:xfrm rot="5400000">
                      <a:off x="2200511"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7" name="Flussdiagramm: Verzögerung 546"/>
                    <p:cNvSpPr/>
                    <p:nvPr/>
                  </p:nvSpPr>
                  <p:spPr>
                    <a:xfrm rot="5400000">
                      <a:off x="2239404" y="345635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8" name="Flussdiagramm: Verzögerung 547"/>
                    <p:cNvSpPr/>
                    <p:nvPr/>
                  </p:nvSpPr>
                  <p:spPr>
                    <a:xfrm rot="5400000">
                      <a:off x="2278296" y="345636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9" name="Flussdiagramm: Verzögerung 548"/>
                    <p:cNvSpPr/>
                    <p:nvPr/>
                  </p:nvSpPr>
                  <p:spPr>
                    <a:xfrm rot="5400000">
                      <a:off x="2317188"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0" name="Flussdiagramm: Verzögerung 549"/>
                    <p:cNvSpPr/>
                    <p:nvPr/>
                  </p:nvSpPr>
                  <p:spPr>
                    <a:xfrm rot="5400000">
                      <a:off x="2355317" y="347198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1" name="Flussdiagramm: Verzögerung 550"/>
                    <p:cNvSpPr/>
                    <p:nvPr/>
                  </p:nvSpPr>
                  <p:spPr>
                    <a:xfrm rot="5400000">
                      <a:off x="2394209" y="34784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2" name="Flussdiagramm: Verzögerung 551"/>
                    <p:cNvSpPr/>
                    <p:nvPr/>
                  </p:nvSpPr>
                  <p:spPr>
                    <a:xfrm rot="5400000">
                      <a:off x="2433102" y="347849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3" name="Flussdiagramm: Verzögerung 552"/>
                    <p:cNvSpPr/>
                    <p:nvPr/>
                  </p:nvSpPr>
                  <p:spPr>
                    <a:xfrm rot="5400000">
                      <a:off x="2471994" y="348501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Flussdiagramm: Verzögerung 553"/>
                    <p:cNvSpPr/>
                    <p:nvPr/>
                  </p:nvSpPr>
                  <p:spPr>
                    <a:xfrm rot="5400000">
                      <a:off x="2510122" y="347719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5" name="Flussdiagramm: Verzögerung 554"/>
                    <p:cNvSpPr/>
                    <p:nvPr/>
                  </p:nvSpPr>
                  <p:spPr>
                    <a:xfrm rot="5400000">
                      <a:off x="2549015" y="348370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Flussdiagramm: Verzögerung 555"/>
                    <p:cNvSpPr/>
                    <p:nvPr/>
                  </p:nvSpPr>
                  <p:spPr>
                    <a:xfrm rot="5400000">
                      <a:off x="2587907" y="348371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7" name="Flussdiagramm: Verzögerung 556"/>
                    <p:cNvSpPr/>
                    <p:nvPr/>
                  </p:nvSpPr>
                  <p:spPr>
                    <a:xfrm rot="5400000">
                      <a:off x="2626799"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8" name="Flussdiagramm: Verzögerung 557"/>
                    <p:cNvSpPr/>
                    <p:nvPr/>
                  </p:nvSpPr>
                  <p:spPr>
                    <a:xfrm rot="5400000">
                      <a:off x="2656522" y="347198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Flussdiagramm: Verzögerung 558"/>
                    <p:cNvSpPr/>
                    <p:nvPr/>
                  </p:nvSpPr>
                  <p:spPr>
                    <a:xfrm rot="5400000">
                      <a:off x="2695414" y="347850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0" name="Flussdiagramm: Verzögerung 559"/>
                    <p:cNvSpPr/>
                    <p:nvPr/>
                  </p:nvSpPr>
                  <p:spPr>
                    <a:xfrm rot="5400000">
                      <a:off x="2734307" y="347850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Flussdiagramm: Verzögerung 560"/>
                    <p:cNvSpPr/>
                    <p:nvPr/>
                  </p:nvSpPr>
                  <p:spPr>
                    <a:xfrm rot="5400000">
                      <a:off x="2773199" y="348502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Flussdiagramm: Verzögerung 561"/>
                    <p:cNvSpPr/>
                    <p:nvPr/>
                  </p:nvSpPr>
                  <p:spPr>
                    <a:xfrm rot="5400000">
                      <a:off x="2811252"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Flussdiagramm: Verzögerung 562"/>
                    <p:cNvSpPr/>
                    <p:nvPr/>
                  </p:nvSpPr>
                  <p:spPr>
                    <a:xfrm rot="5400000">
                      <a:off x="2845793"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Flussdiagramm: Verzögerung 563"/>
                    <p:cNvSpPr/>
                    <p:nvPr/>
                  </p:nvSpPr>
                  <p:spPr>
                    <a:xfrm rot="5400000">
                      <a:off x="2884686" y="345655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Flussdiagramm: Verzögerung 564"/>
                    <p:cNvSpPr/>
                    <p:nvPr/>
                  </p:nvSpPr>
                  <p:spPr>
                    <a:xfrm rot="5400000">
                      <a:off x="2923578" y="34565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Flussdiagramm: Verzögerung 565"/>
                    <p:cNvSpPr/>
                    <p:nvPr/>
                  </p:nvSpPr>
                  <p:spPr>
                    <a:xfrm rot="5400000">
                      <a:off x="2962470"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Flussdiagramm: Verzögerung 566"/>
                    <p:cNvSpPr/>
                    <p:nvPr/>
                  </p:nvSpPr>
                  <p:spPr>
                    <a:xfrm rot="5400000">
                      <a:off x="3000599" y="347217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Flussdiagramm: Verzögerung 567"/>
                    <p:cNvSpPr/>
                    <p:nvPr/>
                  </p:nvSpPr>
                  <p:spPr>
                    <a:xfrm rot="5400000">
                      <a:off x="3039491" y="347869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Flussdiagramm: Verzögerung 568"/>
                    <p:cNvSpPr/>
                    <p:nvPr/>
                  </p:nvSpPr>
                  <p:spPr>
                    <a:xfrm rot="5400000">
                      <a:off x="3078384" y="347869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Flussdiagramm: Verzögerung 569"/>
                    <p:cNvSpPr/>
                    <p:nvPr/>
                  </p:nvSpPr>
                  <p:spPr>
                    <a:xfrm rot="5400000">
                      <a:off x="3117276" y="348521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Flussdiagramm: Verzögerung 570"/>
                    <p:cNvSpPr/>
                    <p:nvPr/>
                  </p:nvSpPr>
                  <p:spPr>
                    <a:xfrm rot="5400000">
                      <a:off x="3155404" y="347739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2" name="Flussdiagramm: Verzögerung 571"/>
                    <p:cNvSpPr/>
                    <p:nvPr/>
                  </p:nvSpPr>
                  <p:spPr>
                    <a:xfrm rot="5400000">
                      <a:off x="3194297" y="348390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Flussdiagramm: Verzögerung 572"/>
                    <p:cNvSpPr/>
                    <p:nvPr/>
                  </p:nvSpPr>
                  <p:spPr>
                    <a:xfrm rot="5400000">
                      <a:off x="3233189" y="348390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4" name="Flussdiagramm: Verzögerung 573"/>
                    <p:cNvSpPr/>
                    <p:nvPr/>
                  </p:nvSpPr>
                  <p:spPr>
                    <a:xfrm rot="5400000">
                      <a:off x="3272081"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Flussdiagramm: Verzögerung 574"/>
                    <p:cNvSpPr/>
                    <p:nvPr/>
                  </p:nvSpPr>
                  <p:spPr>
                    <a:xfrm rot="5400000">
                      <a:off x="3301804" y="347218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6" name="Flussdiagramm: Verzögerung 575"/>
                    <p:cNvSpPr/>
                    <p:nvPr/>
                  </p:nvSpPr>
                  <p:spPr>
                    <a:xfrm rot="5400000">
                      <a:off x="3340696" y="347869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7" name="Flussdiagramm: Verzögerung 576"/>
                    <p:cNvSpPr/>
                    <p:nvPr/>
                  </p:nvSpPr>
                  <p:spPr>
                    <a:xfrm rot="5400000">
                      <a:off x="3379589" y="34787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8" name="Flussdiagramm: Verzögerung 577"/>
                    <p:cNvSpPr/>
                    <p:nvPr/>
                  </p:nvSpPr>
                  <p:spPr>
                    <a:xfrm rot="5400000">
                      <a:off x="3456534"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9" name="Flussdiagramm: Verzögerung 578"/>
                    <p:cNvSpPr/>
                    <p:nvPr/>
                  </p:nvSpPr>
                  <p:spPr>
                    <a:xfrm rot="5400000">
                      <a:off x="340784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0" name="Flussdiagramm: Verzögerung 579"/>
                    <p:cNvSpPr/>
                    <p:nvPr/>
                  </p:nvSpPr>
                  <p:spPr>
                    <a:xfrm rot="5400000">
                      <a:off x="344673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1" name="Flussdiagramm: Verzögerung 580"/>
                    <p:cNvSpPr/>
                    <p:nvPr/>
                  </p:nvSpPr>
                  <p:spPr>
                    <a:xfrm rot="5400000">
                      <a:off x="348563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2" name="Flussdiagramm: Verzögerung 581"/>
                    <p:cNvSpPr/>
                    <p:nvPr/>
                  </p:nvSpPr>
                  <p:spPr>
                    <a:xfrm rot="5400000">
                      <a:off x="352452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Flussdiagramm: Verzögerung 582"/>
                    <p:cNvSpPr/>
                    <p:nvPr/>
                  </p:nvSpPr>
                  <p:spPr>
                    <a:xfrm rot="5400000">
                      <a:off x="356265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4" name="Flussdiagramm: Verzögerung 583"/>
                    <p:cNvSpPr/>
                    <p:nvPr/>
                  </p:nvSpPr>
                  <p:spPr>
                    <a:xfrm rot="5400000">
                      <a:off x="360154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5" name="Flussdiagramm: Verzögerung 584"/>
                    <p:cNvSpPr/>
                    <p:nvPr/>
                  </p:nvSpPr>
                  <p:spPr>
                    <a:xfrm rot="5400000">
                      <a:off x="364043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6" name="Flussdiagramm: Verzögerung 585"/>
                    <p:cNvSpPr/>
                    <p:nvPr/>
                  </p:nvSpPr>
                  <p:spPr>
                    <a:xfrm rot="5400000">
                      <a:off x="367932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7" name="Flussdiagramm: Verzögerung 586"/>
                    <p:cNvSpPr/>
                    <p:nvPr/>
                  </p:nvSpPr>
                  <p:spPr>
                    <a:xfrm rot="5400000">
                      <a:off x="371745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8" name="Flussdiagramm: Verzögerung 587"/>
                    <p:cNvSpPr/>
                    <p:nvPr/>
                  </p:nvSpPr>
                  <p:spPr>
                    <a:xfrm rot="5400000">
                      <a:off x="375634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9" name="Flussdiagramm: Verzögerung 588"/>
                    <p:cNvSpPr/>
                    <p:nvPr/>
                  </p:nvSpPr>
                  <p:spPr>
                    <a:xfrm rot="5400000">
                      <a:off x="379524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0" name="Flussdiagramm: Verzögerung 589"/>
                    <p:cNvSpPr/>
                    <p:nvPr/>
                  </p:nvSpPr>
                  <p:spPr>
                    <a:xfrm rot="5400000">
                      <a:off x="383413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1" name="Flussdiagramm: Verzögerung 590"/>
                    <p:cNvSpPr/>
                    <p:nvPr/>
                  </p:nvSpPr>
                  <p:spPr>
                    <a:xfrm rot="5400000">
                      <a:off x="386385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2" name="Flussdiagramm: Verzögerung 591"/>
                    <p:cNvSpPr/>
                    <p:nvPr/>
                  </p:nvSpPr>
                  <p:spPr>
                    <a:xfrm rot="5400000">
                      <a:off x="390274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Flussdiagramm: Verzögerung 592"/>
                    <p:cNvSpPr/>
                    <p:nvPr/>
                  </p:nvSpPr>
                  <p:spPr>
                    <a:xfrm rot="5400000">
                      <a:off x="394164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4" name="Flussdiagramm: Verzögerung 593"/>
                    <p:cNvSpPr/>
                    <p:nvPr/>
                  </p:nvSpPr>
                  <p:spPr>
                    <a:xfrm rot="5400000">
                      <a:off x="398053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5" name="Flussdiagramm: Verzögerung 594"/>
                    <p:cNvSpPr/>
                    <p:nvPr/>
                  </p:nvSpPr>
                  <p:spPr>
                    <a:xfrm rot="5400000">
                      <a:off x="401858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1" name="Rechteck 510"/>
                  <p:cNvSpPr/>
                  <p:nvPr/>
                </p:nvSpPr>
                <p:spPr>
                  <a:xfrm>
                    <a:off x="2746478" y="3019403"/>
                    <a:ext cx="2540757" cy="559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Absorber</a:t>
                    </a:r>
                  </a:p>
                </p:txBody>
              </p:sp>
            </p:grpSp>
            <p:sp>
              <p:nvSpPr>
                <p:cNvPr id="441" name="Textfeld 440"/>
                <p:cNvSpPr txBox="1"/>
                <p:nvPr/>
              </p:nvSpPr>
              <p:spPr>
                <a:xfrm rot="20685482">
                  <a:off x="764205" y="4650171"/>
                  <a:ext cx="799882" cy="465950"/>
                </a:xfrm>
                <a:prstGeom prst="rect">
                  <a:avLst/>
                </a:prstGeom>
                <a:noFill/>
              </p:spPr>
              <p:txBody>
                <a:bodyPr wrap="none" rtlCol="0">
                  <a:spAutoFit/>
                </a:bodyPr>
                <a:lstStyle/>
                <a:p>
                  <a:r>
                    <a:rPr lang="en-US" sz="1600" dirty="0">
                      <a:solidFill>
                        <a:srgbClr val="D85ED1"/>
                      </a:solidFill>
                    </a:rPr>
                    <a:t>Cryogenic</a:t>
                  </a:r>
                </a:p>
                <a:p>
                  <a:r>
                    <a:rPr lang="en-US" sz="1600" dirty="0">
                      <a:solidFill>
                        <a:srgbClr val="D85ED1"/>
                      </a:solidFill>
                    </a:rPr>
                    <a:t>H-Beam</a:t>
                  </a:r>
                </a:p>
              </p:txBody>
            </p:sp>
            <p:sp>
              <p:nvSpPr>
                <p:cNvPr id="442" name="Bogen 441"/>
                <p:cNvSpPr/>
                <p:nvPr/>
              </p:nvSpPr>
              <p:spPr>
                <a:xfrm rot="279418">
                  <a:off x="661908" y="5185286"/>
                  <a:ext cx="1631066" cy="1354036"/>
                </a:xfrm>
                <a:prstGeom prst="arc">
                  <a:avLst>
                    <a:gd name="adj1" fmla="val 13652112"/>
                    <a:gd name="adj2" fmla="val 16345902"/>
                  </a:avLst>
                </a:prstGeom>
                <a:ln>
                  <a:solidFill>
                    <a:srgbClr val="D85ED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3" name="Bogen 442"/>
                <p:cNvSpPr/>
                <p:nvPr/>
              </p:nvSpPr>
              <p:spPr>
                <a:xfrm>
                  <a:off x="-750964" y="5341952"/>
                  <a:ext cx="5673605" cy="3690205"/>
                </a:xfrm>
                <a:prstGeom prst="arc">
                  <a:avLst>
                    <a:gd name="adj1" fmla="val 13752181"/>
                    <a:gd name="adj2" fmla="val 16088507"/>
                  </a:avLst>
                </a:prstGeom>
                <a:noFill/>
                <a:ln w="12700" cmpd="tri">
                  <a:solidFill>
                    <a:srgbClr val="D85ED1">
                      <a:alpha val="67000"/>
                    </a:srgbClr>
                  </a:solidFill>
                  <a:prstDash val="solid"/>
                </a:ln>
                <a:effectLst>
                  <a:glow rad="114300">
                    <a:srgbClr val="D85ED1">
                      <a:alpha val="71000"/>
                    </a:srgbClr>
                  </a:glow>
                  <a:softEdge rad="0"/>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 name="Kreis 6"/>
                <p:cNvSpPr/>
                <p:nvPr/>
              </p:nvSpPr>
              <p:spPr>
                <a:xfrm rot="16200000">
                  <a:off x="4493701" y="5042184"/>
                  <a:ext cx="732613" cy="649844"/>
                </a:xfrm>
                <a:prstGeom prst="pie">
                  <a:avLst>
                    <a:gd name="adj1" fmla="val 0"/>
                    <a:gd name="adj2" fmla="val 108388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feld 7"/>
                <p:cNvSpPr txBox="1"/>
                <p:nvPr/>
              </p:nvSpPr>
              <p:spPr>
                <a:xfrm rot="16200000">
                  <a:off x="4540726" y="5242953"/>
                  <a:ext cx="814647" cy="246221"/>
                </a:xfrm>
                <a:prstGeom prst="rect">
                  <a:avLst/>
                </a:prstGeom>
                <a:noFill/>
              </p:spPr>
              <p:txBody>
                <a:bodyPr wrap="none" rtlCol="0">
                  <a:spAutoFit/>
                </a:bodyPr>
                <a:lstStyle/>
                <a:p>
                  <a:r>
                    <a:rPr lang="en-US" sz="1000" dirty="0">
                      <a:solidFill>
                        <a:schemeClr val="bg1"/>
                      </a:solidFill>
                    </a:rPr>
                    <a:t>H-Detection</a:t>
                  </a:r>
                </a:p>
              </p:txBody>
            </p:sp>
            <mc:AlternateContent xmlns:mc="http://schemas.openxmlformats.org/markup-compatibility/2006" xmlns:a14="http://schemas.microsoft.com/office/drawing/2010/main">
              <mc:Choice Requires="a14">
                <p:sp>
                  <p:nvSpPr>
                    <p:cNvPr id="433" name="Textfeld 432"/>
                    <p:cNvSpPr txBox="1"/>
                    <p:nvPr/>
                  </p:nvSpPr>
                  <p:spPr>
                    <a:xfrm>
                      <a:off x="4556515" y="5057992"/>
                      <a:ext cx="244574" cy="220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de-DE" b="0" i="1" smtClean="0">
                                <a:latin typeface="Cambria Math" panose="02040503050406030204" pitchFamily="18" charset="0"/>
                                <a:ea typeface="Cambria Math" panose="02040503050406030204" pitchFamily="18" charset="0"/>
                              </a:rPr>
                              <m:t>𝑧</m:t>
                            </m:r>
                          </m:oMath>
                        </m:oMathPara>
                      </a14:m>
                      <a:endParaRPr lang="en-US" dirty="0"/>
                    </a:p>
                  </p:txBody>
                </p:sp>
              </mc:Choice>
              <mc:Fallback xmlns="">
                <p:sp>
                  <p:nvSpPr>
                    <p:cNvPr id="433" name="Textfeld 432"/>
                    <p:cNvSpPr txBox="1">
                      <a:spLocks noRot="1" noChangeAspect="1" noMove="1" noResize="1" noEditPoints="1" noAdjustHandles="1" noChangeArrowheads="1" noChangeShapeType="1" noTextEdit="1"/>
                    </p:cNvSpPr>
                    <p:nvPr/>
                  </p:nvSpPr>
                  <p:spPr>
                    <a:xfrm>
                      <a:off x="4556515" y="5057992"/>
                      <a:ext cx="244574" cy="220714"/>
                    </a:xfrm>
                    <a:prstGeom prst="rect">
                      <a:avLst/>
                    </a:prstGeom>
                    <a:blipFill>
                      <a:blip r:embed="rId20"/>
                      <a:stretch>
                        <a:fillRect l="-31707" r="-24390" b="-36111"/>
                      </a:stretch>
                    </a:blipFill>
                  </p:spPr>
                  <p:txBody>
                    <a:bodyPr/>
                    <a:lstStyle/>
                    <a:p>
                      <a:r>
                        <a:rPr lang="en-US">
                          <a:noFill/>
                        </a:rPr>
                        <a:t> </a:t>
                      </a:r>
                    </a:p>
                  </p:txBody>
                </p:sp>
              </mc:Fallback>
            </mc:AlternateContent>
            <p:cxnSp>
              <p:nvCxnSpPr>
                <p:cNvPr id="507" name="Gerader Verbinder 506"/>
                <p:cNvCxnSpPr>
                  <a:endCxn id="8" idx="0"/>
                </p:cNvCxnSpPr>
                <p:nvPr/>
              </p:nvCxnSpPr>
              <p:spPr>
                <a:xfrm>
                  <a:off x="2026879" y="5350293"/>
                  <a:ext cx="2798060" cy="15770"/>
                </a:xfrm>
                <a:prstGeom prst="line">
                  <a:avLst/>
                </a:prstGeom>
                <a:ln w="12700">
                  <a:solidFill>
                    <a:srgbClr val="D85ED1">
                      <a:alpha val="67000"/>
                    </a:srgbClr>
                  </a:solidFill>
                </a:ln>
                <a:effectLst>
                  <a:glow rad="114300">
                    <a:srgbClr val="D85ED1">
                      <a:alpha val="71000"/>
                    </a:srgbClr>
                  </a:glow>
                </a:effectLst>
              </p:spPr>
              <p:style>
                <a:lnRef idx="1">
                  <a:schemeClr val="accent1"/>
                </a:lnRef>
                <a:fillRef idx="0">
                  <a:schemeClr val="accent1"/>
                </a:fillRef>
                <a:effectRef idx="0">
                  <a:schemeClr val="accent1"/>
                </a:effectRef>
                <a:fontRef idx="minor">
                  <a:schemeClr val="tx1"/>
                </a:fontRef>
              </p:style>
            </p:cxnSp>
            <p:cxnSp>
              <p:nvCxnSpPr>
                <p:cNvPr id="432" name="Gerade Verbindung mit Pfeil 431"/>
                <p:cNvCxnSpPr/>
                <p:nvPr/>
              </p:nvCxnSpPr>
              <p:spPr>
                <a:xfrm flipH="1">
                  <a:off x="4521103" y="5232787"/>
                  <a:ext cx="152" cy="157081"/>
                </a:xfrm>
                <a:prstGeom prst="straightConnector1">
                  <a:avLst/>
                </a:prstGeom>
                <a:ln>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4" name="Gruppieren 3"/>
              <p:cNvGrpSpPr/>
              <p:nvPr/>
            </p:nvGrpSpPr>
            <p:grpSpPr>
              <a:xfrm>
                <a:off x="5386592" y="3363299"/>
                <a:ext cx="3542673" cy="2745828"/>
                <a:chOff x="5386592" y="3363299"/>
                <a:chExt cx="3542673" cy="2745828"/>
              </a:xfrm>
            </p:grpSpPr>
            <p:grpSp>
              <p:nvGrpSpPr>
                <p:cNvPr id="424" name="Gruppieren 423"/>
                <p:cNvGrpSpPr/>
                <p:nvPr/>
              </p:nvGrpSpPr>
              <p:grpSpPr>
                <a:xfrm>
                  <a:off x="6509358" y="3699268"/>
                  <a:ext cx="245901" cy="1626629"/>
                  <a:chOff x="8809530" y="1791028"/>
                  <a:chExt cx="614364" cy="4064000"/>
                </a:xfrm>
              </p:grpSpPr>
              <p:sp>
                <p:nvSpPr>
                  <p:cNvPr id="62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5" name="Gruppieren 424"/>
                <p:cNvGrpSpPr/>
                <p:nvPr/>
              </p:nvGrpSpPr>
              <p:grpSpPr>
                <a:xfrm>
                  <a:off x="7351037" y="3702250"/>
                  <a:ext cx="245901" cy="1626629"/>
                  <a:chOff x="8809530" y="1791028"/>
                  <a:chExt cx="614364" cy="4064000"/>
                </a:xfrm>
              </p:grpSpPr>
              <p:sp>
                <p:nvSpPr>
                  <p:cNvPr id="624"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5"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6" name="Gruppieren 425"/>
                <p:cNvGrpSpPr/>
                <p:nvPr/>
              </p:nvGrpSpPr>
              <p:grpSpPr>
                <a:xfrm>
                  <a:off x="7196104" y="3697061"/>
                  <a:ext cx="146778" cy="1626629"/>
                  <a:chOff x="8335375" y="1791028"/>
                  <a:chExt cx="366713" cy="4064000"/>
                </a:xfrm>
              </p:grpSpPr>
              <p:sp>
                <p:nvSpPr>
                  <p:cNvPr id="622" name="Freeform 10"/>
                  <p:cNvSpPr>
                    <a:spLocks noEditPoints="1"/>
                  </p:cNvSpPr>
                  <p:nvPr/>
                </p:nvSpPr>
                <p:spPr bwMode="auto">
                  <a:xfrm rot="16200000">
                    <a:off x="6486732" y="3639671"/>
                    <a:ext cx="4064000"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3"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7" name="Gruppieren 426"/>
                <p:cNvGrpSpPr/>
                <p:nvPr/>
              </p:nvGrpSpPr>
              <p:grpSpPr>
                <a:xfrm>
                  <a:off x="7885810" y="3713837"/>
                  <a:ext cx="110560" cy="1626629"/>
                  <a:chOff x="7826867" y="1791028"/>
                  <a:chExt cx="276227" cy="4064000"/>
                </a:xfrm>
              </p:grpSpPr>
              <p:sp>
                <p:nvSpPr>
                  <p:cNvPr id="620" name="Freeform 12"/>
                  <p:cNvSpPr>
                    <a:spLocks noEditPoints="1"/>
                  </p:cNvSpPr>
                  <p:nvPr/>
                </p:nvSpPr>
                <p:spPr bwMode="auto">
                  <a:xfrm rot="16200000">
                    <a:off x="5932980" y="3684915"/>
                    <a:ext cx="4064000" cy="276225"/>
                  </a:xfrm>
                  <a:custGeom>
                    <a:avLst/>
                    <a:gdLst>
                      <a:gd name="T0" fmla="*/ 1079 w 5120"/>
                      <a:gd name="T1" fmla="*/ 281 h 349"/>
                      <a:gd name="T2" fmla="*/ 409 w 5120"/>
                      <a:gd name="T3" fmla="*/ 241 h 349"/>
                      <a:gd name="T4" fmla="*/ 1519 w 5120"/>
                      <a:gd name="T5" fmla="*/ 83 h 349"/>
                      <a:gd name="T6" fmla="*/ 1684 w 5120"/>
                      <a:gd name="T7" fmla="*/ 0 h 349"/>
                      <a:gd name="T8" fmla="*/ 1760 w 5120"/>
                      <a:gd name="T9" fmla="*/ 19 h 349"/>
                      <a:gd name="T10" fmla="*/ 1935 w 5120"/>
                      <a:gd name="T11" fmla="*/ 114 h 349"/>
                      <a:gd name="T12" fmla="*/ 2067 w 5120"/>
                      <a:gd name="T13" fmla="*/ 194 h 349"/>
                      <a:gd name="T14" fmla="*/ 2187 w 5120"/>
                      <a:gd name="T15" fmla="*/ 248 h 349"/>
                      <a:gd name="T16" fmla="*/ 2260 w 5120"/>
                      <a:gd name="T17" fmla="*/ 272 h 349"/>
                      <a:gd name="T18" fmla="*/ 2400 w 5120"/>
                      <a:gd name="T19" fmla="*/ 300 h 349"/>
                      <a:gd name="T20" fmla="*/ 2549 w 5120"/>
                      <a:gd name="T21" fmla="*/ 314 h 349"/>
                      <a:gd name="T22" fmla="*/ 2893 w 5120"/>
                      <a:gd name="T23" fmla="*/ 347 h 349"/>
                      <a:gd name="T24" fmla="*/ 2471 w 5120"/>
                      <a:gd name="T25" fmla="*/ 335 h 349"/>
                      <a:gd name="T26" fmla="*/ 2367 w 5120"/>
                      <a:gd name="T27" fmla="*/ 321 h 349"/>
                      <a:gd name="T28" fmla="*/ 2246 w 5120"/>
                      <a:gd name="T29" fmla="*/ 295 h 349"/>
                      <a:gd name="T30" fmla="*/ 2170 w 5120"/>
                      <a:gd name="T31" fmla="*/ 271 h 349"/>
                      <a:gd name="T32" fmla="*/ 2013 w 5120"/>
                      <a:gd name="T33" fmla="*/ 194 h 349"/>
                      <a:gd name="T34" fmla="*/ 1916 w 5120"/>
                      <a:gd name="T35" fmla="*/ 135 h 349"/>
                      <a:gd name="T36" fmla="*/ 1741 w 5120"/>
                      <a:gd name="T37" fmla="*/ 42 h 349"/>
                      <a:gd name="T38" fmla="*/ 1642 w 5120"/>
                      <a:gd name="T39" fmla="*/ 28 h 349"/>
                      <a:gd name="T40" fmla="*/ 1588 w 5120"/>
                      <a:gd name="T41" fmla="*/ 42 h 349"/>
                      <a:gd name="T42" fmla="*/ 1543 w 5120"/>
                      <a:gd name="T43" fmla="*/ 66 h 349"/>
                      <a:gd name="T44" fmla="*/ 1460 w 5120"/>
                      <a:gd name="T45" fmla="*/ 137 h 349"/>
                      <a:gd name="T46" fmla="*/ 1306 w 5120"/>
                      <a:gd name="T47" fmla="*/ 293 h 349"/>
                      <a:gd name="T48" fmla="*/ 1252 w 5120"/>
                      <a:gd name="T49" fmla="*/ 330 h 349"/>
                      <a:gd name="T50" fmla="*/ 1193 w 5120"/>
                      <a:gd name="T51" fmla="*/ 349 h 349"/>
                      <a:gd name="T52" fmla="*/ 1106 w 5120"/>
                      <a:gd name="T53" fmla="*/ 330 h 349"/>
                      <a:gd name="T54" fmla="*/ 1056 w 5120"/>
                      <a:gd name="T55" fmla="*/ 295 h 349"/>
                      <a:gd name="T56" fmla="*/ 921 w 5120"/>
                      <a:gd name="T57" fmla="*/ 177 h 349"/>
                      <a:gd name="T58" fmla="*/ 886 w 5120"/>
                      <a:gd name="T59" fmla="*/ 158 h 349"/>
                      <a:gd name="T60" fmla="*/ 829 w 5120"/>
                      <a:gd name="T61" fmla="*/ 154 h 349"/>
                      <a:gd name="T62" fmla="*/ 782 w 5120"/>
                      <a:gd name="T63" fmla="*/ 173 h 349"/>
                      <a:gd name="T64" fmla="*/ 629 w 5120"/>
                      <a:gd name="T65" fmla="*/ 310 h 349"/>
                      <a:gd name="T66" fmla="*/ 586 w 5120"/>
                      <a:gd name="T67" fmla="*/ 336 h 349"/>
                      <a:gd name="T68" fmla="*/ 499 w 5120"/>
                      <a:gd name="T69" fmla="*/ 342 h 349"/>
                      <a:gd name="T70" fmla="*/ 444 w 5120"/>
                      <a:gd name="T71" fmla="*/ 309 h 349"/>
                      <a:gd name="T72" fmla="*/ 360 w 5120"/>
                      <a:gd name="T73" fmla="*/ 232 h 349"/>
                      <a:gd name="T74" fmla="*/ 305 w 5120"/>
                      <a:gd name="T75" fmla="*/ 194 h 349"/>
                      <a:gd name="T76" fmla="*/ 242 w 5120"/>
                      <a:gd name="T77" fmla="*/ 191 h 349"/>
                      <a:gd name="T78" fmla="*/ 196 w 5120"/>
                      <a:gd name="T79" fmla="*/ 220 h 349"/>
                      <a:gd name="T80" fmla="*/ 144 w 5120"/>
                      <a:gd name="T81" fmla="*/ 269 h 349"/>
                      <a:gd name="T82" fmla="*/ 46 w 5120"/>
                      <a:gd name="T83" fmla="*/ 342 h 349"/>
                      <a:gd name="T84" fmla="*/ 45 w 5120"/>
                      <a:gd name="T85" fmla="*/ 314 h 349"/>
                      <a:gd name="T86" fmla="*/ 126 w 5120"/>
                      <a:gd name="T87" fmla="*/ 250 h 349"/>
                      <a:gd name="T88" fmla="*/ 185 w 5120"/>
                      <a:gd name="T89" fmla="*/ 192 h 349"/>
                      <a:gd name="T90" fmla="*/ 244 w 5120"/>
                      <a:gd name="T91" fmla="*/ 163 h 349"/>
                      <a:gd name="T92" fmla="*/ 326 w 5120"/>
                      <a:gd name="T93" fmla="*/ 175 h 349"/>
                      <a:gd name="T94" fmla="*/ 385 w 5120"/>
                      <a:gd name="T95" fmla="*/ 220 h 349"/>
                      <a:gd name="T96" fmla="*/ 482 w 5120"/>
                      <a:gd name="T97" fmla="*/ 304 h 349"/>
                      <a:gd name="T98" fmla="*/ 548 w 5120"/>
                      <a:gd name="T99" fmla="*/ 321 h 349"/>
                      <a:gd name="T100" fmla="*/ 595 w 5120"/>
                      <a:gd name="T101" fmla="*/ 304 h 349"/>
                      <a:gd name="T102" fmla="*/ 730 w 5120"/>
                      <a:gd name="T103" fmla="*/ 180 h 349"/>
                      <a:gd name="T104" fmla="*/ 799 w 5120"/>
                      <a:gd name="T105" fmla="*/ 134 h 349"/>
                      <a:gd name="T106" fmla="*/ 884 w 5120"/>
                      <a:gd name="T107" fmla="*/ 130 h 349"/>
                      <a:gd name="T108" fmla="*/ 943 w 5120"/>
                      <a:gd name="T109" fmla="*/ 161 h 349"/>
                      <a:gd name="T110" fmla="*/ 1042 w 5120"/>
                      <a:gd name="T111" fmla="*/ 250 h 349"/>
                      <a:gd name="T112" fmla="*/ 1106 w 5120"/>
                      <a:gd name="T113" fmla="*/ 298 h 349"/>
                      <a:gd name="T114" fmla="*/ 1148 w 5120"/>
                      <a:gd name="T115" fmla="*/ 317 h 349"/>
                      <a:gd name="T116" fmla="*/ 1222 w 5120"/>
                      <a:gd name="T117" fmla="*/ 314 h 349"/>
                      <a:gd name="T118" fmla="*/ 1287 w 5120"/>
                      <a:gd name="T119" fmla="*/ 274 h 349"/>
                      <a:gd name="T120" fmla="*/ 1438 w 5120"/>
                      <a:gd name="T121" fmla="*/ 120 h 349"/>
                      <a:gd name="T122" fmla="*/ 1533 w 5120"/>
                      <a:gd name="T123" fmla="*/ 42 h 349"/>
                      <a:gd name="T124" fmla="*/ 1583 w 5120"/>
                      <a:gd name="T125" fmla="*/ 1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349">
                        <a:moveTo>
                          <a:pt x="589" y="305"/>
                        </a:moveTo>
                        <a:lnTo>
                          <a:pt x="588" y="307"/>
                        </a:lnTo>
                        <a:lnTo>
                          <a:pt x="586" y="307"/>
                        </a:lnTo>
                        <a:lnTo>
                          <a:pt x="589" y="305"/>
                        </a:lnTo>
                        <a:close/>
                        <a:moveTo>
                          <a:pt x="425" y="293"/>
                        </a:moveTo>
                        <a:lnTo>
                          <a:pt x="425" y="293"/>
                        </a:lnTo>
                        <a:lnTo>
                          <a:pt x="428" y="297"/>
                        </a:lnTo>
                        <a:lnTo>
                          <a:pt x="425" y="293"/>
                        </a:lnTo>
                        <a:close/>
                        <a:moveTo>
                          <a:pt x="1080" y="281"/>
                        </a:moveTo>
                        <a:lnTo>
                          <a:pt x="1080" y="283"/>
                        </a:lnTo>
                        <a:lnTo>
                          <a:pt x="1082" y="283"/>
                        </a:lnTo>
                        <a:lnTo>
                          <a:pt x="1080" y="281"/>
                        </a:lnTo>
                        <a:close/>
                        <a:moveTo>
                          <a:pt x="1077" y="278"/>
                        </a:moveTo>
                        <a:lnTo>
                          <a:pt x="1077" y="278"/>
                        </a:lnTo>
                        <a:lnTo>
                          <a:pt x="1079" y="281"/>
                        </a:lnTo>
                        <a:lnTo>
                          <a:pt x="1080" y="281"/>
                        </a:lnTo>
                        <a:lnTo>
                          <a:pt x="1077" y="278"/>
                        </a:lnTo>
                        <a:close/>
                        <a:moveTo>
                          <a:pt x="2180" y="274"/>
                        </a:moveTo>
                        <a:lnTo>
                          <a:pt x="2182" y="274"/>
                        </a:lnTo>
                        <a:lnTo>
                          <a:pt x="2185" y="276"/>
                        </a:lnTo>
                        <a:lnTo>
                          <a:pt x="2180" y="274"/>
                        </a:lnTo>
                        <a:close/>
                        <a:moveTo>
                          <a:pt x="1051" y="257"/>
                        </a:moveTo>
                        <a:lnTo>
                          <a:pt x="1052" y="258"/>
                        </a:lnTo>
                        <a:lnTo>
                          <a:pt x="1051" y="257"/>
                        </a:lnTo>
                        <a:lnTo>
                          <a:pt x="1051" y="257"/>
                        </a:lnTo>
                        <a:close/>
                        <a:moveTo>
                          <a:pt x="1044" y="250"/>
                        </a:moveTo>
                        <a:lnTo>
                          <a:pt x="1051" y="257"/>
                        </a:lnTo>
                        <a:lnTo>
                          <a:pt x="1044" y="250"/>
                        </a:lnTo>
                        <a:close/>
                        <a:moveTo>
                          <a:pt x="402" y="234"/>
                        </a:moveTo>
                        <a:lnTo>
                          <a:pt x="409" y="241"/>
                        </a:lnTo>
                        <a:lnTo>
                          <a:pt x="404" y="238"/>
                        </a:lnTo>
                        <a:lnTo>
                          <a:pt x="402" y="234"/>
                        </a:lnTo>
                        <a:close/>
                        <a:moveTo>
                          <a:pt x="2081" y="201"/>
                        </a:moveTo>
                        <a:lnTo>
                          <a:pt x="2088" y="205"/>
                        </a:lnTo>
                        <a:lnTo>
                          <a:pt x="2083" y="203"/>
                        </a:lnTo>
                        <a:lnTo>
                          <a:pt x="2081" y="201"/>
                        </a:lnTo>
                        <a:close/>
                        <a:moveTo>
                          <a:pt x="980" y="191"/>
                        </a:moveTo>
                        <a:lnTo>
                          <a:pt x="980" y="191"/>
                        </a:lnTo>
                        <a:lnTo>
                          <a:pt x="985" y="196"/>
                        </a:lnTo>
                        <a:lnTo>
                          <a:pt x="980" y="191"/>
                        </a:lnTo>
                        <a:close/>
                        <a:moveTo>
                          <a:pt x="1519" y="83"/>
                        </a:moveTo>
                        <a:lnTo>
                          <a:pt x="1516" y="87"/>
                        </a:lnTo>
                        <a:lnTo>
                          <a:pt x="1516" y="87"/>
                        </a:lnTo>
                        <a:lnTo>
                          <a:pt x="1519" y="83"/>
                        </a:lnTo>
                        <a:lnTo>
                          <a:pt x="1519" y="83"/>
                        </a:lnTo>
                        <a:lnTo>
                          <a:pt x="1519" y="83"/>
                        </a:lnTo>
                        <a:close/>
                        <a:moveTo>
                          <a:pt x="1521" y="81"/>
                        </a:moveTo>
                        <a:lnTo>
                          <a:pt x="1519" y="81"/>
                        </a:lnTo>
                        <a:lnTo>
                          <a:pt x="1521" y="83"/>
                        </a:lnTo>
                        <a:lnTo>
                          <a:pt x="1521" y="81"/>
                        </a:lnTo>
                        <a:close/>
                        <a:moveTo>
                          <a:pt x="1585" y="43"/>
                        </a:moveTo>
                        <a:lnTo>
                          <a:pt x="1580" y="45"/>
                        </a:lnTo>
                        <a:lnTo>
                          <a:pt x="1580" y="45"/>
                        </a:lnTo>
                        <a:lnTo>
                          <a:pt x="1585" y="43"/>
                        </a:lnTo>
                        <a:close/>
                        <a:moveTo>
                          <a:pt x="1807" y="38"/>
                        </a:moveTo>
                        <a:lnTo>
                          <a:pt x="1810" y="40"/>
                        </a:lnTo>
                        <a:lnTo>
                          <a:pt x="1809" y="38"/>
                        </a:lnTo>
                        <a:lnTo>
                          <a:pt x="1807" y="38"/>
                        </a:lnTo>
                        <a:close/>
                        <a:moveTo>
                          <a:pt x="1646" y="0"/>
                        </a:moveTo>
                        <a:lnTo>
                          <a:pt x="1684" y="0"/>
                        </a:lnTo>
                        <a:lnTo>
                          <a:pt x="1687" y="2"/>
                        </a:lnTo>
                        <a:lnTo>
                          <a:pt x="1699" y="2"/>
                        </a:lnTo>
                        <a:lnTo>
                          <a:pt x="1703" y="3"/>
                        </a:lnTo>
                        <a:lnTo>
                          <a:pt x="1712" y="3"/>
                        </a:lnTo>
                        <a:lnTo>
                          <a:pt x="1715" y="5"/>
                        </a:lnTo>
                        <a:lnTo>
                          <a:pt x="1719" y="5"/>
                        </a:lnTo>
                        <a:lnTo>
                          <a:pt x="1722" y="7"/>
                        </a:lnTo>
                        <a:lnTo>
                          <a:pt x="1731" y="9"/>
                        </a:lnTo>
                        <a:lnTo>
                          <a:pt x="1736" y="9"/>
                        </a:lnTo>
                        <a:lnTo>
                          <a:pt x="1738" y="10"/>
                        </a:lnTo>
                        <a:lnTo>
                          <a:pt x="1739" y="10"/>
                        </a:lnTo>
                        <a:lnTo>
                          <a:pt x="1748" y="14"/>
                        </a:lnTo>
                        <a:lnTo>
                          <a:pt x="1752" y="14"/>
                        </a:lnTo>
                        <a:lnTo>
                          <a:pt x="1753" y="16"/>
                        </a:lnTo>
                        <a:lnTo>
                          <a:pt x="1760" y="19"/>
                        </a:lnTo>
                        <a:lnTo>
                          <a:pt x="1767" y="19"/>
                        </a:lnTo>
                        <a:lnTo>
                          <a:pt x="1772" y="24"/>
                        </a:lnTo>
                        <a:lnTo>
                          <a:pt x="1778" y="26"/>
                        </a:lnTo>
                        <a:lnTo>
                          <a:pt x="1778" y="26"/>
                        </a:lnTo>
                        <a:lnTo>
                          <a:pt x="1793" y="33"/>
                        </a:lnTo>
                        <a:lnTo>
                          <a:pt x="1798" y="35"/>
                        </a:lnTo>
                        <a:lnTo>
                          <a:pt x="1798" y="35"/>
                        </a:lnTo>
                        <a:lnTo>
                          <a:pt x="1809" y="38"/>
                        </a:lnTo>
                        <a:lnTo>
                          <a:pt x="1812" y="42"/>
                        </a:lnTo>
                        <a:lnTo>
                          <a:pt x="1828" y="50"/>
                        </a:lnTo>
                        <a:lnTo>
                          <a:pt x="1863" y="69"/>
                        </a:lnTo>
                        <a:lnTo>
                          <a:pt x="1928" y="111"/>
                        </a:lnTo>
                        <a:lnTo>
                          <a:pt x="1930" y="111"/>
                        </a:lnTo>
                        <a:lnTo>
                          <a:pt x="1934" y="114"/>
                        </a:lnTo>
                        <a:lnTo>
                          <a:pt x="1935" y="114"/>
                        </a:lnTo>
                        <a:lnTo>
                          <a:pt x="1937" y="114"/>
                        </a:lnTo>
                        <a:lnTo>
                          <a:pt x="1939" y="116"/>
                        </a:lnTo>
                        <a:lnTo>
                          <a:pt x="1946" y="121"/>
                        </a:lnTo>
                        <a:lnTo>
                          <a:pt x="1946" y="121"/>
                        </a:lnTo>
                        <a:lnTo>
                          <a:pt x="1961" y="132"/>
                        </a:lnTo>
                        <a:lnTo>
                          <a:pt x="1994" y="153"/>
                        </a:lnTo>
                        <a:lnTo>
                          <a:pt x="1998" y="153"/>
                        </a:lnTo>
                        <a:lnTo>
                          <a:pt x="2005" y="160"/>
                        </a:lnTo>
                        <a:lnTo>
                          <a:pt x="2005" y="160"/>
                        </a:lnTo>
                        <a:lnTo>
                          <a:pt x="2010" y="163"/>
                        </a:lnTo>
                        <a:lnTo>
                          <a:pt x="2031" y="173"/>
                        </a:lnTo>
                        <a:lnTo>
                          <a:pt x="2027" y="172"/>
                        </a:lnTo>
                        <a:lnTo>
                          <a:pt x="2055" y="189"/>
                        </a:lnTo>
                        <a:lnTo>
                          <a:pt x="2057" y="189"/>
                        </a:lnTo>
                        <a:lnTo>
                          <a:pt x="2067" y="194"/>
                        </a:lnTo>
                        <a:lnTo>
                          <a:pt x="2069" y="194"/>
                        </a:lnTo>
                        <a:lnTo>
                          <a:pt x="2076" y="199"/>
                        </a:lnTo>
                        <a:lnTo>
                          <a:pt x="2083" y="203"/>
                        </a:lnTo>
                        <a:lnTo>
                          <a:pt x="2090" y="206"/>
                        </a:lnTo>
                        <a:lnTo>
                          <a:pt x="2118" y="220"/>
                        </a:lnTo>
                        <a:lnTo>
                          <a:pt x="2123" y="220"/>
                        </a:lnTo>
                        <a:lnTo>
                          <a:pt x="2128" y="225"/>
                        </a:lnTo>
                        <a:lnTo>
                          <a:pt x="2128" y="225"/>
                        </a:lnTo>
                        <a:lnTo>
                          <a:pt x="2133" y="227"/>
                        </a:lnTo>
                        <a:lnTo>
                          <a:pt x="2133" y="227"/>
                        </a:lnTo>
                        <a:lnTo>
                          <a:pt x="2149" y="232"/>
                        </a:lnTo>
                        <a:lnTo>
                          <a:pt x="2180" y="246"/>
                        </a:lnTo>
                        <a:lnTo>
                          <a:pt x="2182" y="246"/>
                        </a:lnTo>
                        <a:lnTo>
                          <a:pt x="2187" y="248"/>
                        </a:lnTo>
                        <a:lnTo>
                          <a:pt x="2187" y="248"/>
                        </a:lnTo>
                        <a:lnTo>
                          <a:pt x="2196" y="251"/>
                        </a:lnTo>
                        <a:lnTo>
                          <a:pt x="2196" y="251"/>
                        </a:lnTo>
                        <a:lnTo>
                          <a:pt x="2211" y="257"/>
                        </a:lnTo>
                        <a:lnTo>
                          <a:pt x="2213" y="257"/>
                        </a:lnTo>
                        <a:lnTo>
                          <a:pt x="2215" y="258"/>
                        </a:lnTo>
                        <a:lnTo>
                          <a:pt x="2216" y="258"/>
                        </a:lnTo>
                        <a:lnTo>
                          <a:pt x="2216" y="258"/>
                        </a:lnTo>
                        <a:lnTo>
                          <a:pt x="2222" y="260"/>
                        </a:lnTo>
                        <a:lnTo>
                          <a:pt x="2222" y="260"/>
                        </a:lnTo>
                        <a:lnTo>
                          <a:pt x="2227" y="262"/>
                        </a:lnTo>
                        <a:lnTo>
                          <a:pt x="2244" y="267"/>
                        </a:lnTo>
                        <a:lnTo>
                          <a:pt x="2249" y="269"/>
                        </a:lnTo>
                        <a:lnTo>
                          <a:pt x="2255" y="271"/>
                        </a:lnTo>
                        <a:lnTo>
                          <a:pt x="2255" y="271"/>
                        </a:lnTo>
                        <a:lnTo>
                          <a:pt x="2260" y="272"/>
                        </a:lnTo>
                        <a:lnTo>
                          <a:pt x="2277" y="278"/>
                        </a:lnTo>
                        <a:lnTo>
                          <a:pt x="2310" y="284"/>
                        </a:lnTo>
                        <a:lnTo>
                          <a:pt x="2315" y="284"/>
                        </a:lnTo>
                        <a:lnTo>
                          <a:pt x="2317" y="286"/>
                        </a:lnTo>
                        <a:lnTo>
                          <a:pt x="2317" y="286"/>
                        </a:lnTo>
                        <a:lnTo>
                          <a:pt x="2326" y="288"/>
                        </a:lnTo>
                        <a:lnTo>
                          <a:pt x="2341" y="291"/>
                        </a:lnTo>
                        <a:lnTo>
                          <a:pt x="2345" y="291"/>
                        </a:lnTo>
                        <a:lnTo>
                          <a:pt x="2348" y="293"/>
                        </a:lnTo>
                        <a:lnTo>
                          <a:pt x="2357" y="293"/>
                        </a:lnTo>
                        <a:lnTo>
                          <a:pt x="2372" y="297"/>
                        </a:lnTo>
                        <a:lnTo>
                          <a:pt x="2376" y="297"/>
                        </a:lnTo>
                        <a:lnTo>
                          <a:pt x="2379" y="298"/>
                        </a:lnTo>
                        <a:lnTo>
                          <a:pt x="2385" y="298"/>
                        </a:lnTo>
                        <a:lnTo>
                          <a:pt x="2400" y="300"/>
                        </a:lnTo>
                        <a:lnTo>
                          <a:pt x="2405" y="300"/>
                        </a:lnTo>
                        <a:lnTo>
                          <a:pt x="2407" y="302"/>
                        </a:lnTo>
                        <a:lnTo>
                          <a:pt x="2416" y="304"/>
                        </a:lnTo>
                        <a:lnTo>
                          <a:pt x="2431" y="305"/>
                        </a:lnTo>
                        <a:lnTo>
                          <a:pt x="2442" y="305"/>
                        </a:lnTo>
                        <a:lnTo>
                          <a:pt x="2451" y="307"/>
                        </a:lnTo>
                        <a:lnTo>
                          <a:pt x="2451" y="307"/>
                        </a:lnTo>
                        <a:lnTo>
                          <a:pt x="2464" y="309"/>
                        </a:lnTo>
                        <a:lnTo>
                          <a:pt x="2473" y="309"/>
                        </a:lnTo>
                        <a:lnTo>
                          <a:pt x="2499" y="310"/>
                        </a:lnTo>
                        <a:lnTo>
                          <a:pt x="2506" y="310"/>
                        </a:lnTo>
                        <a:lnTo>
                          <a:pt x="2508" y="312"/>
                        </a:lnTo>
                        <a:lnTo>
                          <a:pt x="2515" y="312"/>
                        </a:lnTo>
                        <a:lnTo>
                          <a:pt x="2532" y="314"/>
                        </a:lnTo>
                        <a:lnTo>
                          <a:pt x="2549" y="314"/>
                        </a:lnTo>
                        <a:lnTo>
                          <a:pt x="2565" y="316"/>
                        </a:lnTo>
                        <a:lnTo>
                          <a:pt x="2582" y="316"/>
                        </a:lnTo>
                        <a:lnTo>
                          <a:pt x="2598" y="317"/>
                        </a:lnTo>
                        <a:lnTo>
                          <a:pt x="2641" y="317"/>
                        </a:lnTo>
                        <a:lnTo>
                          <a:pt x="2650" y="319"/>
                        </a:lnTo>
                        <a:lnTo>
                          <a:pt x="2712" y="319"/>
                        </a:lnTo>
                        <a:lnTo>
                          <a:pt x="2728" y="321"/>
                        </a:lnTo>
                        <a:lnTo>
                          <a:pt x="2896" y="321"/>
                        </a:lnTo>
                        <a:lnTo>
                          <a:pt x="2905" y="323"/>
                        </a:lnTo>
                        <a:lnTo>
                          <a:pt x="5120" y="323"/>
                        </a:lnTo>
                        <a:lnTo>
                          <a:pt x="5120" y="349"/>
                        </a:lnTo>
                        <a:lnTo>
                          <a:pt x="2903" y="349"/>
                        </a:lnTo>
                        <a:lnTo>
                          <a:pt x="2900" y="347"/>
                        </a:lnTo>
                        <a:lnTo>
                          <a:pt x="2893" y="345"/>
                        </a:lnTo>
                        <a:lnTo>
                          <a:pt x="2893" y="347"/>
                        </a:lnTo>
                        <a:lnTo>
                          <a:pt x="2725" y="347"/>
                        </a:lnTo>
                        <a:lnTo>
                          <a:pt x="2709" y="345"/>
                        </a:lnTo>
                        <a:lnTo>
                          <a:pt x="2648" y="345"/>
                        </a:lnTo>
                        <a:lnTo>
                          <a:pt x="2645" y="343"/>
                        </a:lnTo>
                        <a:lnTo>
                          <a:pt x="2638" y="342"/>
                        </a:lnTo>
                        <a:lnTo>
                          <a:pt x="2638" y="343"/>
                        </a:lnTo>
                        <a:lnTo>
                          <a:pt x="2595" y="343"/>
                        </a:lnTo>
                        <a:lnTo>
                          <a:pt x="2579" y="342"/>
                        </a:lnTo>
                        <a:lnTo>
                          <a:pt x="2562" y="342"/>
                        </a:lnTo>
                        <a:lnTo>
                          <a:pt x="2546" y="340"/>
                        </a:lnTo>
                        <a:lnTo>
                          <a:pt x="2529" y="340"/>
                        </a:lnTo>
                        <a:lnTo>
                          <a:pt x="2511" y="338"/>
                        </a:lnTo>
                        <a:lnTo>
                          <a:pt x="2496" y="338"/>
                        </a:lnTo>
                        <a:lnTo>
                          <a:pt x="2494" y="336"/>
                        </a:lnTo>
                        <a:lnTo>
                          <a:pt x="2471" y="335"/>
                        </a:lnTo>
                        <a:lnTo>
                          <a:pt x="2461" y="335"/>
                        </a:lnTo>
                        <a:lnTo>
                          <a:pt x="2445" y="333"/>
                        </a:lnTo>
                        <a:lnTo>
                          <a:pt x="2454" y="333"/>
                        </a:lnTo>
                        <a:lnTo>
                          <a:pt x="2438" y="330"/>
                        </a:lnTo>
                        <a:lnTo>
                          <a:pt x="2438" y="331"/>
                        </a:lnTo>
                        <a:lnTo>
                          <a:pt x="2428" y="331"/>
                        </a:lnTo>
                        <a:lnTo>
                          <a:pt x="2412" y="330"/>
                        </a:lnTo>
                        <a:lnTo>
                          <a:pt x="2398" y="328"/>
                        </a:lnTo>
                        <a:lnTo>
                          <a:pt x="2393" y="326"/>
                        </a:lnTo>
                        <a:lnTo>
                          <a:pt x="2393" y="326"/>
                        </a:lnTo>
                        <a:lnTo>
                          <a:pt x="2381" y="324"/>
                        </a:lnTo>
                        <a:lnTo>
                          <a:pt x="2374" y="324"/>
                        </a:lnTo>
                        <a:lnTo>
                          <a:pt x="2371" y="323"/>
                        </a:lnTo>
                        <a:lnTo>
                          <a:pt x="2371" y="323"/>
                        </a:lnTo>
                        <a:lnTo>
                          <a:pt x="2367" y="321"/>
                        </a:lnTo>
                        <a:lnTo>
                          <a:pt x="2353" y="317"/>
                        </a:lnTo>
                        <a:lnTo>
                          <a:pt x="2353" y="319"/>
                        </a:lnTo>
                        <a:lnTo>
                          <a:pt x="2343" y="319"/>
                        </a:lnTo>
                        <a:lnTo>
                          <a:pt x="2340" y="317"/>
                        </a:lnTo>
                        <a:lnTo>
                          <a:pt x="2340" y="317"/>
                        </a:lnTo>
                        <a:lnTo>
                          <a:pt x="2336" y="316"/>
                        </a:lnTo>
                        <a:lnTo>
                          <a:pt x="2320" y="312"/>
                        </a:lnTo>
                        <a:lnTo>
                          <a:pt x="2314" y="310"/>
                        </a:lnTo>
                        <a:lnTo>
                          <a:pt x="2314" y="312"/>
                        </a:lnTo>
                        <a:lnTo>
                          <a:pt x="2305" y="312"/>
                        </a:lnTo>
                        <a:lnTo>
                          <a:pt x="2300" y="307"/>
                        </a:lnTo>
                        <a:lnTo>
                          <a:pt x="2272" y="302"/>
                        </a:lnTo>
                        <a:lnTo>
                          <a:pt x="2270" y="302"/>
                        </a:lnTo>
                        <a:lnTo>
                          <a:pt x="2253" y="297"/>
                        </a:lnTo>
                        <a:lnTo>
                          <a:pt x="2246" y="295"/>
                        </a:lnTo>
                        <a:lnTo>
                          <a:pt x="2244" y="295"/>
                        </a:lnTo>
                        <a:lnTo>
                          <a:pt x="2244" y="295"/>
                        </a:lnTo>
                        <a:lnTo>
                          <a:pt x="2237" y="295"/>
                        </a:lnTo>
                        <a:lnTo>
                          <a:pt x="2232" y="290"/>
                        </a:lnTo>
                        <a:lnTo>
                          <a:pt x="2220" y="286"/>
                        </a:lnTo>
                        <a:lnTo>
                          <a:pt x="2213" y="284"/>
                        </a:lnTo>
                        <a:lnTo>
                          <a:pt x="2208" y="283"/>
                        </a:lnTo>
                        <a:lnTo>
                          <a:pt x="2206" y="283"/>
                        </a:lnTo>
                        <a:lnTo>
                          <a:pt x="2202" y="281"/>
                        </a:lnTo>
                        <a:lnTo>
                          <a:pt x="2202" y="281"/>
                        </a:lnTo>
                        <a:lnTo>
                          <a:pt x="2187" y="276"/>
                        </a:lnTo>
                        <a:lnTo>
                          <a:pt x="2182" y="274"/>
                        </a:lnTo>
                        <a:lnTo>
                          <a:pt x="2176" y="272"/>
                        </a:lnTo>
                        <a:lnTo>
                          <a:pt x="2171" y="272"/>
                        </a:lnTo>
                        <a:lnTo>
                          <a:pt x="2170" y="271"/>
                        </a:lnTo>
                        <a:lnTo>
                          <a:pt x="2138" y="257"/>
                        </a:lnTo>
                        <a:lnTo>
                          <a:pt x="2138" y="257"/>
                        </a:lnTo>
                        <a:lnTo>
                          <a:pt x="2124" y="251"/>
                        </a:lnTo>
                        <a:lnTo>
                          <a:pt x="2123" y="251"/>
                        </a:lnTo>
                        <a:lnTo>
                          <a:pt x="2109" y="245"/>
                        </a:lnTo>
                        <a:lnTo>
                          <a:pt x="2109" y="245"/>
                        </a:lnTo>
                        <a:lnTo>
                          <a:pt x="2078" y="229"/>
                        </a:lnTo>
                        <a:lnTo>
                          <a:pt x="2062" y="222"/>
                        </a:lnTo>
                        <a:lnTo>
                          <a:pt x="2060" y="220"/>
                        </a:lnTo>
                        <a:lnTo>
                          <a:pt x="2055" y="217"/>
                        </a:lnTo>
                        <a:lnTo>
                          <a:pt x="2055" y="217"/>
                        </a:lnTo>
                        <a:lnTo>
                          <a:pt x="2052" y="215"/>
                        </a:lnTo>
                        <a:lnTo>
                          <a:pt x="2048" y="215"/>
                        </a:lnTo>
                        <a:lnTo>
                          <a:pt x="2045" y="213"/>
                        </a:lnTo>
                        <a:lnTo>
                          <a:pt x="2013" y="194"/>
                        </a:lnTo>
                        <a:lnTo>
                          <a:pt x="2013" y="194"/>
                        </a:lnTo>
                        <a:lnTo>
                          <a:pt x="1998" y="186"/>
                        </a:lnTo>
                        <a:lnTo>
                          <a:pt x="1993" y="182"/>
                        </a:lnTo>
                        <a:lnTo>
                          <a:pt x="1996" y="186"/>
                        </a:lnTo>
                        <a:lnTo>
                          <a:pt x="1987" y="180"/>
                        </a:lnTo>
                        <a:lnTo>
                          <a:pt x="1986" y="179"/>
                        </a:lnTo>
                        <a:lnTo>
                          <a:pt x="1984" y="179"/>
                        </a:lnTo>
                        <a:lnTo>
                          <a:pt x="1980" y="175"/>
                        </a:lnTo>
                        <a:lnTo>
                          <a:pt x="1980" y="175"/>
                        </a:lnTo>
                        <a:lnTo>
                          <a:pt x="1948" y="154"/>
                        </a:lnTo>
                        <a:lnTo>
                          <a:pt x="1930" y="144"/>
                        </a:lnTo>
                        <a:lnTo>
                          <a:pt x="1932" y="144"/>
                        </a:lnTo>
                        <a:lnTo>
                          <a:pt x="1930" y="142"/>
                        </a:lnTo>
                        <a:lnTo>
                          <a:pt x="1925" y="139"/>
                        </a:lnTo>
                        <a:lnTo>
                          <a:pt x="1916" y="135"/>
                        </a:lnTo>
                        <a:lnTo>
                          <a:pt x="1915" y="134"/>
                        </a:lnTo>
                        <a:lnTo>
                          <a:pt x="1849" y="92"/>
                        </a:lnTo>
                        <a:lnTo>
                          <a:pt x="1849" y="92"/>
                        </a:lnTo>
                        <a:lnTo>
                          <a:pt x="1816" y="73"/>
                        </a:lnTo>
                        <a:lnTo>
                          <a:pt x="1800" y="64"/>
                        </a:lnTo>
                        <a:lnTo>
                          <a:pt x="1788" y="59"/>
                        </a:lnTo>
                        <a:lnTo>
                          <a:pt x="1795" y="62"/>
                        </a:lnTo>
                        <a:lnTo>
                          <a:pt x="1788" y="59"/>
                        </a:lnTo>
                        <a:lnTo>
                          <a:pt x="1784" y="59"/>
                        </a:lnTo>
                        <a:lnTo>
                          <a:pt x="1783" y="57"/>
                        </a:lnTo>
                        <a:lnTo>
                          <a:pt x="1767" y="50"/>
                        </a:lnTo>
                        <a:lnTo>
                          <a:pt x="1757" y="45"/>
                        </a:lnTo>
                        <a:lnTo>
                          <a:pt x="1755" y="45"/>
                        </a:lnTo>
                        <a:lnTo>
                          <a:pt x="1748" y="42"/>
                        </a:lnTo>
                        <a:lnTo>
                          <a:pt x="1741" y="42"/>
                        </a:lnTo>
                        <a:lnTo>
                          <a:pt x="1738" y="38"/>
                        </a:lnTo>
                        <a:lnTo>
                          <a:pt x="1734" y="36"/>
                        </a:lnTo>
                        <a:lnTo>
                          <a:pt x="1725" y="36"/>
                        </a:lnTo>
                        <a:lnTo>
                          <a:pt x="1722" y="33"/>
                        </a:lnTo>
                        <a:lnTo>
                          <a:pt x="1717" y="31"/>
                        </a:lnTo>
                        <a:lnTo>
                          <a:pt x="1710" y="31"/>
                        </a:lnTo>
                        <a:lnTo>
                          <a:pt x="1706" y="29"/>
                        </a:lnTo>
                        <a:lnTo>
                          <a:pt x="1698" y="29"/>
                        </a:lnTo>
                        <a:lnTo>
                          <a:pt x="1694" y="28"/>
                        </a:lnTo>
                        <a:lnTo>
                          <a:pt x="1682" y="28"/>
                        </a:lnTo>
                        <a:lnTo>
                          <a:pt x="1679" y="26"/>
                        </a:lnTo>
                        <a:lnTo>
                          <a:pt x="1649" y="26"/>
                        </a:lnTo>
                        <a:lnTo>
                          <a:pt x="1649" y="26"/>
                        </a:lnTo>
                        <a:lnTo>
                          <a:pt x="1646" y="26"/>
                        </a:lnTo>
                        <a:lnTo>
                          <a:pt x="1642" y="28"/>
                        </a:lnTo>
                        <a:lnTo>
                          <a:pt x="1635" y="28"/>
                        </a:lnTo>
                        <a:lnTo>
                          <a:pt x="1632" y="29"/>
                        </a:lnTo>
                        <a:lnTo>
                          <a:pt x="1625" y="29"/>
                        </a:lnTo>
                        <a:lnTo>
                          <a:pt x="1621" y="31"/>
                        </a:lnTo>
                        <a:lnTo>
                          <a:pt x="1616" y="31"/>
                        </a:lnTo>
                        <a:lnTo>
                          <a:pt x="1613" y="33"/>
                        </a:lnTo>
                        <a:lnTo>
                          <a:pt x="1609" y="33"/>
                        </a:lnTo>
                        <a:lnTo>
                          <a:pt x="1606" y="36"/>
                        </a:lnTo>
                        <a:lnTo>
                          <a:pt x="1602" y="36"/>
                        </a:lnTo>
                        <a:lnTo>
                          <a:pt x="1599" y="38"/>
                        </a:lnTo>
                        <a:lnTo>
                          <a:pt x="1597" y="38"/>
                        </a:lnTo>
                        <a:lnTo>
                          <a:pt x="1595" y="40"/>
                        </a:lnTo>
                        <a:lnTo>
                          <a:pt x="1594" y="40"/>
                        </a:lnTo>
                        <a:lnTo>
                          <a:pt x="1592" y="40"/>
                        </a:lnTo>
                        <a:lnTo>
                          <a:pt x="1588" y="42"/>
                        </a:lnTo>
                        <a:lnTo>
                          <a:pt x="1580" y="45"/>
                        </a:lnTo>
                        <a:lnTo>
                          <a:pt x="1576" y="47"/>
                        </a:lnTo>
                        <a:lnTo>
                          <a:pt x="1576" y="47"/>
                        </a:lnTo>
                        <a:lnTo>
                          <a:pt x="1566" y="52"/>
                        </a:lnTo>
                        <a:lnTo>
                          <a:pt x="1566" y="50"/>
                        </a:lnTo>
                        <a:lnTo>
                          <a:pt x="1562" y="54"/>
                        </a:lnTo>
                        <a:lnTo>
                          <a:pt x="1562" y="54"/>
                        </a:lnTo>
                        <a:lnTo>
                          <a:pt x="1561" y="55"/>
                        </a:lnTo>
                        <a:lnTo>
                          <a:pt x="1559" y="55"/>
                        </a:lnTo>
                        <a:lnTo>
                          <a:pt x="1557" y="57"/>
                        </a:lnTo>
                        <a:lnTo>
                          <a:pt x="1552" y="61"/>
                        </a:lnTo>
                        <a:lnTo>
                          <a:pt x="1552" y="61"/>
                        </a:lnTo>
                        <a:lnTo>
                          <a:pt x="1549" y="64"/>
                        </a:lnTo>
                        <a:lnTo>
                          <a:pt x="1547" y="64"/>
                        </a:lnTo>
                        <a:lnTo>
                          <a:pt x="1543" y="66"/>
                        </a:lnTo>
                        <a:lnTo>
                          <a:pt x="1540" y="68"/>
                        </a:lnTo>
                        <a:lnTo>
                          <a:pt x="1528" y="76"/>
                        </a:lnTo>
                        <a:lnTo>
                          <a:pt x="1521" y="83"/>
                        </a:lnTo>
                        <a:lnTo>
                          <a:pt x="1521" y="83"/>
                        </a:lnTo>
                        <a:lnTo>
                          <a:pt x="1514" y="90"/>
                        </a:lnTo>
                        <a:lnTo>
                          <a:pt x="1510" y="90"/>
                        </a:lnTo>
                        <a:lnTo>
                          <a:pt x="1498" y="102"/>
                        </a:lnTo>
                        <a:lnTo>
                          <a:pt x="1498" y="102"/>
                        </a:lnTo>
                        <a:lnTo>
                          <a:pt x="1486" y="114"/>
                        </a:lnTo>
                        <a:lnTo>
                          <a:pt x="1483" y="116"/>
                        </a:lnTo>
                        <a:lnTo>
                          <a:pt x="1469" y="130"/>
                        </a:lnTo>
                        <a:lnTo>
                          <a:pt x="1471" y="127"/>
                        </a:lnTo>
                        <a:lnTo>
                          <a:pt x="1467" y="130"/>
                        </a:lnTo>
                        <a:lnTo>
                          <a:pt x="1460" y="137"/>
                        </a:lnTo>
                        <a:lnTo>
                          <a:pt x="1460" y="137"/>
                        </a:lnTo>
                        <a:lnTo>
                          <a:pt x="1457" y="140"/>
                        </a:lnTo>
                        <a:lnTo>
                          <a:pt x="1455" y="144"/>
                        </a:lnTo>
                        <a:lnTo>
                          <a:pt x="1431" y="168"/>
                        </a:lnTo>
                        <a:lnTo>
                          <a:pt x="1429" y="166"/>
                        </a:lnTo>
                        <a:lnTo>
                          <a:pt x="1424" y="175"/>
                        </a:lnTo>
                        <a:lnTo>
                          <a:pt x="1427" y="173"/>
                        </a:lnTo>
                        <a:lnTo>
                          <a:pt x="1425" y="175"/>
                        </a:lnTo>
                        <a:lnTo>
                          <a:pt x="1418" y="179"/>
                        </a:lnTo>
                        <a:lnTo>
                          <a:pt x="1361" y="241"/>
                        </a:lnTo>
                        <a:lnTo>
                          <a:pt x="1360" y="241"/>
                        </a:lnTo>
                        <a:lnTo>
                          <a:pt x="1360" y="243"/>
                        </a:lnTo>
                        <a:lnTo>
                          <a:pt x="1328" y="272"/>
                        </a:lnTo>
                        <a:lnTo>
                          <a:pt x="1313" y="286"/>
                        </a:lnTo>
                        <a:lnTo>
                          <a:pt x="1306" y="293"/>
                        </a:lnTo>
                        <a:lnTo>
                          <a:pt x="1306" y="293"/>
                        </a:lnTo>
                        <a:lnTo>
                          <a:pt x="1299" y="300"/>
                        </a:lnTo>
                        <a:lnTo>
                          <a:pt x="1301" y="297"/>
                        </a:lnTo>
                        <a:lnTo>
                          <a:pt x="1295" y="300"/>
                        </a:lnTo>
                        <a:lnTo>
                          <a:pt x="1280" y="312"/>
                        </a:lnTo>
                        <a:lnTo>
                          <a:pt x="1280" y="312"/>
                        </a:lnTo>
                        <a:lnTo>
                          <a:pt x="1273" y="317"/>
                        </a:lnTo>
                        <a:lnTo>
                          <a:pt x="1271" y="319"/>
                        </a:lnTo>
                        <a:lnTo>
                          <a:pt x="1269" y="319"/>
                        </a:lnTo>
                        <a:lnTo>
                          <a:pt x="1266" y="323"/>
                        </a:lnTo>
                        <a:lnTo>
                          <a:pt x="1264" y="323"/>
                        </a:lnTo>
                        <a:lnTo>
                          <a:pt x="1261" y="324"/>
                        </a:lnTo>
                        <a:lnTo>
                          <a:pt x="1257" y="326"/>
                        </a:lnTo>
                        <a:lnTo>
                          <a:pt x="1257" y="326"/>
                        </a:lnTo>
                        <a:lnTo>
                          <a:pt x="1254" y="330"/>
                        </a:lnTo>
                        <a:lnTo>
                          <a:pt x="1252" y="330"/>
                        </a:lnTo>
                        <a:lnTo>
                          <a:pt x="1248" y="331"/>
                        </a:lnTo>
                        <a:lnTo>
                          <a:pt x="1245" y="333"/>
                        </a:lnTo>
                        <a:lnTo>
                          <a:pt x="1245" y="333"/>
                        </a:lnTo>
                        <a:lnTo>
                          <a:pt x="1238" y="336"/>
                        </a:lnTo>
                        <a:lnTo>
                          <a:pt x="1236" y="336"/>
                        </a:lnTo>
                        <a:lnTo>
                          <a:pt x="1231" y="338"/>
                        </a:lnTo>
                        <a:lnTo>
                          <a:pt x="1228" y="340"/>
                        </a:lnTo>
                        <a:lnTo>
                          <a:pt x="1226" y="340"/>
                        </a:lnTo>
                        <a:lnTo>
                          <a:pt x="1222" y="343"/>
                        </a:lnTo>
                        <a:lnTo>
                          <a:pt x="1217" y="343"/>
                        </a:lnTo>
                        <a:lnTo>
                          <a:pt x="1214" y="345"/>
                        </a:lnTo>
                        <a:lnTo>
                          <a:pt x="1210" y="345"/>
                        </a:lnTo>
                        <a:lnTo>
                          <a:pt x="1209" y="347"/>
                        </a:lnTo>
                        <a:lnTo>
                          <a:pt x="1196" y="347"/>
                        </a:lnTo>
                        <a:lnTo>
                          <a:pt x="1193" y="349"/>
                        </a:lnTo>
                        <a:lnTo>
                          <a:pt x="1169" y="349"/>
                        </a:lnTo>
                        <a:lnTo>
                          <a:pt x="1165" y="347"/>
                        </a:lnTo>
                        <a:lnTo>
                          <a:pt x="1153" y="347"/>
                        </a:lnTo>
                        <a:lnTo>
                          <a:pt x="1151" y="345"/>
                        </a:lnTo>
                        <a:lnTo>
                          <a:pt x="1144" y="345"/>
                        </a:lnTo>
                        <a:lnTo>
                          <a:pt x="1143" y="343"/>
                        </a:lnTo>
                        <a:lnTo>
                          <a:pt x="1137" y="343"/>
                        </a:lnTo>
                        <a:lnTo>
                          <a:pt x="1134" y="340"/>
                        </a:lnTo>
                        <a:lnTo>
                          <a:pt x="1131" y="340"/>
                        </a:lnTo>
                        <a:lnTo>
                          <a:pt x="1120" y="335"/>
                        </a:lnTo>
                        <a:lnTo>
                          <a:pt x="1120" y="335"/>
                        </a:lnTo>
                        <a:lnTo>
                          <a:pt x="1113" y="331"/>
                        </a:lnTo>
                        <a:lnTo>
                          <a:pt x="1113" y="331"/>
                        </a:lnTo>
                        <a:lnTo>
                          <a:pt x="1110" y="330"/>
                        </a:lnTo>
                        <a:lnTo>
                          <a:pt x="1106" y="330"/>
                        </a:lnTo>
                        <a:lnTo>
                          <a:pt x="1105" y="328"/>
                        </a:lnTo>
                        <a:lnTo>
                          <a:pt x="1105" y="328"/>
                        </a:lnTo>
                        <a:lnTo>
                          <a:pt x="1103" y="326"/>
                        </a:lnTo>
                        <a:lnTo>
                          <a:pt x="1098" y="323"/>
                        </a:lnTo>
                        <a:lnTo>
                          <a:pt x="1089" y="319"/>
                        </a:lnTo>
                        <a:lnTo>
                          <a:pt x="1085" y="316"/>
                        </a:lnTo>
                        <a:lnTo>
                          <a:pt x="1085" y="316"/>
                        </a:lnTo>
                        <a:lnTo>
                          <a:pt x="1072" y="305"/>
                        </a:lnTo>
                        <a:lnTo>
                          <a:pt x="1065" y="300"/>
                        </a:lnTo>
                        <a:lnTo>
                          <a:pt x="1063" y="300"/>
                        </a:lnTo>
                        <a:lnTo>
                          <a:pt x="1061" y="298"/>
                        </a:lnTo>
                        <a:lnTo>
                          <a:pt x="1061" y="298"/>
                        </a:lnTo>
                        <a:lnTo>
                          <a:pt x="1063" y="300"/>
                        </a:lnTo>
                        <a:lnTo>
                          <a:pt x="1061" y="300"/>
                        </a:lnTo>
                        <a:lnTo>
                          <a:pt x="1056" y="295"/>
                        </a:lnTo>
                        <a:lnTo>
                          <a:pt x="1042" y="283"/>
                        </a:lnTo>
                        <a:lnTo>
                          <a:pt x="1042" y="283"/>
                        </a:lnTo>
                        <a:lnTo>
                          <a:pt x="1033" y="278"/>
                        </a:lnTo>
                        <a:lnTo>
                          <a:pt x="1025" y="269"/>
                        </a:lnTo>
                        <a:lnTo>
                          <a:pt x="992" y="238"/>
                        </a:lnTo>
                        <a:lnTo>
                          <a:pt x="976" y="224"/>
                        </a:lnTo>
                        <a:lnTo>
                          <a:pt x="964" y="212"/>
                        </a:lnTo>
                        <a:lnTo>
                          <a:pt x="961" y="210"/>
                        </a:lnTo>
                        <a:lnTo>
                          <a:pt x="959" y="208"/>
                        </a:lnTo>
                        <a:lnTo>
                          <a:pt x="945" y="196"/>
                        </a:lnTo>
                        <a:lnTo>
                          <a:pt x="945" y="196"/>
                        </a:lnTo>
                        <a:lnTo>
                          <a:pt x="936" y="191"/>
                        </a:lnTo>
                        <a:lnTo>
                          <a:pt x="929" y="184"/>
                        </a:lnTo>
                        <a:lnTo>
                          <a:pt x="928" y="182"/>
                        </a:lnTo>
                        <a:lnTo>
                          <a:pt x="921" y="177"/>
                        </a:lnTo>
                        <a:lnTo>
                          <a:pt x="917" y="175"/>
                        </a:lnTo>
                        <a:lnTo>
                          <a:pt x="917" y="175"/>
                        </a:lnTo>
                        <a:lnTo>
                          <a:pt x="914" y="173"/>
                        </a:lnTo>
                        <a:lnTo>
                          <a:pt x="909" y="170"/>
                        </a:lnTo>
                        <a:lnTo>
                          <a:pt x="912" y="173"/>
                        </a:lnTo>
                        <a:lnTo>
                          <a:pt x="903" y="168"/>
                        </a:lnTo>
                        <a:lnTo>
                          <a:pt x="903" y="168"/>
                        </a:lnTo>
                        <a:lnTo>
                          <a:pt x="902" y="166"/>
                        </a:lnTo>
                        <a:lnTo>
                          <a:pt x="903" y="166"/>
                        </a:lnTo>
                        <a:lnTo>
                          <a:pt x="900" y="165"/>
                        </a:lnTo>
                        <a:lnTo>
                          <a:pt x="896" y="163"/>
                        </a:lnTo>
                        <a:lnTo>
                          <a:pt x="896" y="163"/>
                        </a:lnTo>
                        <a:lnTo>
                          <a:pt x="889" y="160"/>
                        </a:lnTo>
                        <a:lnTo>
                          <a:pt x="889" y="160"/>
                        </a:lnTo>
                        <a:lnTo>
                          <a:pt x="886" y="158"/>
                        </a:lnTo>
                        <a:lnTo>
                          <a:pt x="884" y="158"/>
                        </a:lnTo>
                        <a:lnTo>
                          <a:pt x="881" y="156"/>
                        </a:lnTo>
                        <a:lnTo>
                          <a:pt x="881" y="156"/>
                        </a:lnTo>
                        <a:lnTo>
                          <a:pt x="881" y="156"/>
                        </a:lnTo>
                        <a:lnTo>
                          <a:pt x="881" y="156"/>
                        </a:lnTo>
                        <a:lnTo>
                          <a:pt x="872" y="156"/>
                        </a:lnTo>
                        <a:lnTo>
                          <a:pt x="870" y="154"/>
                        </a:lnTo>
                        <a:lnTo>
                          <a:pt x="865" y="154"/>
                        </a:lnTo>
                        <a:lnTo>
                          <a:pt x="863" y="153"/>
                        </a:lnTo>
                        <a:lnTo>
                          <a:pt x="855" y="153"/>
                        </a:lnTo>
                        <a:lnTo>
                          <a:pt x="853" y="151"/>
                        </a:lnTo>
                        <a:lnTo>
                          <a:pt x="841" y="151"/>
                        </a:lnTo>
                        <a:lnTo>
                          <a:pt x="839" y="153"/>
                        </a:lnTo>
                        <a:lnTo>
                          <a:pt x="830" y="153"/>
                        </a:lnTo>
                        <a:lnTo>
                          <a:pt x="829" y="154"/>
                        </a:lnTo>
                        <a:lnTo>
                          <a:pt x="822" y="154"/>
                        </a:lnTo>
                        <a:lnTo>
                          <a:pt x="818" y="156"/>
                        </a:lnTo>
                        <a:lnTo>
                          <a:pt x="817" y="156"/>
                        </a:lnTo>
                        <a:lnTo>
                          <a:pt x="815" y="158"/>
                        </a:lnTo>
                        <a:lnTo>
                          <a:pt x="813" y="158"/>
                        </a:lnTo>
                        <a:lnTo>
                          <a:pt x="811" y="160"/>
                        </a:lnTo>
                        <a:lnTo>
                          <a:pt x="806" y="160"/>
                        </a:lnTo>
                        <a:lnTo>
                          <a:pt x="803" y="163"/>
                        </a:lnTo>
                        <a:lnTo>
                          <a:pt x="796" y="163"/>
                        </a:lnTo>
                        <a:lnTo>
                          <a:pt x="794" y="165"/>
                        </a:lnTo>
                        <a:lnTo>
                          <a:pt x="796" y="165"/>
                        </a:lnTo>
                        <a:lnTo>
                          <a:pt x="789" y="168"/>
                        </a:lnTo>
                        <a:lnTo>
                          <a:pt x="787" y="170"/>
                        </a:lnTo>
                        <a:lnTo>
                          <a:pt x="784" y="172"/>
                        </a:lnTo>
                        <a:lnTo>
                          <a:pt x="782" y="173"/>
                        </a:lnTo>
                        <a:lnTo>
                          <a:pt x="775" y="177"/>
                        </a:lnTo>
                        <a:lnTo>
                          <a:pt x="775" y="177"/>
                        </a:lnTo>
                        <a:lnTo>
                          <a:pt x="763" y="186"/>
                        </a:lnTo>
                        <a:lnTo>
                          <a:pt x="756" y="192"/>
                        </a:lnTo>
                        <a:lnTo>
                          <a:pt x="756" y="192"/>
                        </a:lnTo>
                        <a:lnTo>
                          <a:pt x="747" y="199"/>
                        </a:lnTo>
                        <a:lnTo>
                          <a:pt x="732" y="213"/>
                        </a:lnTo>
                        <a:lnTo>
                          <a:pt x="725" y="220"/>
                        </a:lnTo>
                        <a:lnTo>
                          <a:pt x="725" y="220"/>
                        </a:lnTo>
                        <a:lnTo>
                          <a:pt x="660" y="284"/>
                        </a:lnTo>
                        <a:lnTo>
                          <a:pt x="657" y="286"/>
                        </a:lnTo>
                        <a:lnTo>
                          <a:pt x="640" y="304"/>
                        </a:lnTo>
                        <a:lnTo>
                          <a:pt x="641" y="300"/>
                        </a:lnTo>
                        <a:lnTo>
                          <a:pt x="638" y="304"/>
                        </a:lnTo>
                        <a:lnTo>
                          <a:pt x="629" y="310"/>
                        </a:lnTo>
                        <a:lnTo>
                          <a:pt x="633" y="307"/>
                        </a:lnTo>
                        <a:lnTo>
                          <a:pt x="622" y="314"/>
                        </a:lnTo>
                        <a:lnTo>
                          <a:pt x="622" y="316"/>
                        </a:lnTo>
                        <a:lnTo>
                          <a:pt x="622" y="316"/>
                        </a:lnTo>
                        <a:lnTo>
                          <a:pt x="615" y="323"/>
                        </a:lnTo>
                        <a:lnTo>
                          <a:pt x="614" y="323"/>
                        </a:lnTo>
                        <a:lnTo>
                          <a:pt x="610" y="324"/>
                        </a:lnTo>
                        <a:lnTo>
                          <a:pt x="607" y="326"/>
                        </a:lnTo>
                        <a:lnTo>
                          <a:pt x="607" y="326"/>
                        </a:lnTo>
                        <a:lnTo>
                          <a:pt x="603" y="328"/>
                        </a:lnTo>
                        <a:lnTo>
                          <a:pt x="595" y="333"/>
                        </a:lnTo>
                        <a:lnTo>
                          <a:pt x="591" y="335"/>
                        </a:lnTo>
                        <a:lnTo>
                          <a:pt x="589" y="335"/>
                        </a:lnTo>
                        <a:lnTo>
                          <a:pt x="586" y="336"/>
                        </a:lnTo>
                        <a:lnTo>
                          <a:pt x="586" y="336"/>
                        </a:lnTo>
                        <a:lnTo>
                          <a:pt x="581" y="342"/>
                        </a:lnTo>
                        <a:lnTo>
                          <a:pt x="572" y="342"/>
                        </a:lnTo>
                        <a:lnTo>
                          <a:pt x="569" y="343"/>
                        </a:lnTo>
                        <a:lnTo>
                          <a:pt x="569" y="343"/>
                        </a:lnTo>
                        <a:lnTo>
                          <a:pt x="565" y="345"/>
                        </a:lnTo>
                        <a:lnTo>
                          <a:pt x="563" y="347"/>
                        </a:lnTo>
                        <a:lnTo>
                          <a:pt x="551" y="347"/>
                        </a:lnTo>
                        <a:lnTo>
                          <a:pt x="548" y="349"/>
                        </a:lnTo>
                        <a:lnTo>
                          <a:pt x="525" y="349"/>
                        </a:lnTo>
                        <a:lnTo>
                          <a:pt x="523" y="347"/>
                        </a:lnTo>
                        <a:lnTo>
                          <a:pt x="517" y="347"/>
                        </a:lnTo>
                        <a:lnTo>
                          <a:pt x="515" y="345"/>
                        </a:lnTo>
                        <a:lnTo>
                          <a:pt x="510" y="343"/>
                        </a:lnTo>
                        <a:lnTo>
                          <a:pt x="501" y="343"/>
                        </a:lnTo>
                        <a:lnTo>
                          <a:pt x="499" y="342"/>
                        </a:lnTo>
                        <a:lnTo>
                          <a:pt x="497" y="342"/>
                        </a:lnTo>
                        <a:lnTo>
                          <a:pt x="496" y="340"/>
                        </a:lnTo>
                        <a:lnTo>
                          <a:pt x="492" y="338"/>
                        </a:lnTo>
                        <a:lnTo>
                          <a:pt x="487" y="338"/>
                        </a:lnTo>
                        <a:lnTo>
                          <a:pt x="482" y="333"/>
                        </a:lnTo>
                        <a:lnTo>
                          <a:pt x="480" y="333"/>
                        </a:lnTo>
                        <a:lnTo>
                          <a:pt x="477" y="331"/>
                        </a:lnTo>
                        <a:lnTo>
                          <a:pt x="468" y="326"/>
                        </a:lnTo>
                        <a:lnTo>
                          <a:pt x="468" y="326"/>
                        </a:lnTo>
                        <a:lnTo>
                          <a:pt x="463" y="323"/>
                        </a:lnTo>
                        <a:lnTo>
                          <a:pt x="461" y="321"/>
                        </a:lnTo>
                        <a:lnTo>
                          <a:pt x="452" y="316"/>
                        </a:lnTo>
                        <a:lnTo>
                          <a:pt x="452" y="316"/>
                        </a:lnTo>
                        <a:lnTo>
                          <a:pt x="447" y="312"/>
                        </a:lnTo>
                        <a:lnTo>
                          <a:pt x="444" y="309"/>
                        </a:lnTo>
                        <a:lnTo>
                          <a:pt x="444" y="309"/>
                        </a:lnTo>
                        <a:lnTo>
                          <a:pt x="430" y="297"/>
                        </a:lnTo>
                        <a:lnTo>
                          <a:pt x="425" y="293"/>
                        </a:lnTo>
                        <a:lnTo>
                          <a:pt x="414" y="283"/>
                        </a:lnTo>
                        <a:lnTo>
                          <a:pt x="399" y="269"/>
                        </a:lnTo>
                        <a:lnTo>
                          <a:pt x="399" y="269"/>
                        </a:lnTo>
                        <a:lnTo>
                          <a:pt x="392" y="262"/>
                        </a:lnTo>
                        <a:lnTo>
                          <a:pt x="390" y="262"/>
                        </a:lnTo>
                        <a:lnTo>
                          <a:pt x="388" y="258"/>
                        </a:lnTo>
                        <a:lnTo>
                          <a:pt x="386" y="257"/>
                        </a:lnTo>
                        <a:lnTo>
                          <a:pt x="386" y="257"/>
                        </a:lnTo>
                        <a:lnTo>
                          <a:pt x="383" y="253"/>
                        </a:lnTo>
                        <a:lnTo>
                          <a:pt x="367" y="239"/>
                        </a:lnTo>
                        <a:lnTo>
                          <a:pt x="360" y="232"/>
                        </a:lnTo>
                        <a:lnTo>
                          <a:pt x="360" y="232"/>
                        </a:lnTo>
                        <a:lnTo>
                          <a:pt x="352" y="225"/>
                        </a:lnTo>
                        <a:lnTo>
                          <a:pt x="352" y="225"/>
                        </a:lnTo>
                        <a:lnTo>
                          <a:pt x="338" y="213"/>
                        </a:lnTo>
                        <a:lnTo>
                          <a:pt x="331" y="208"/>
                        </a:lnTo>
                        <a:lnTo>
                          <a:pt x="327" y="206"/>
                        </a:lnTo>
                        <a:lnTo>
                          <a:pt x="327" y="206"/>
                        </a:lnTo>
                        <a:lnTo>
                          <a:pt x="324" y="205"/>
                        </a:lnTo>
                        <a:lnTo>
                          <a:pt x="322" y="203"/>
                        </a:lnTo>
                        <a:lnTo>
                          <a:pt x="317" y="199"/>
                        </a:lnTo>
                        <a:lnTo>
                          <a:pt x="317" y="199"/>
                        </a:lnTo>
                        <a:lnTo>
                          <a:pt x="314" y="198"/>
                        </a:lnTo>
                        <a:lnTo>
                          <a:pt x="314" y="198"/>
                        </a:lnTo>
                        <a:lnTo>
                          <a:pt x="310" y="196"/>
                        </a:lnTo>
                        <a:lnTo>
                          <a:pt x="308" y="196"/>
                        </a:lnTo>
                        <a:lnTo>
                          <a:pt x="305" y="194"/>
                        </a:lnTo>
                        <a:lnTo>
                          <a:pt x="305" y="194"/>
                        </a:lnTo>
                        <a:lnTo>
                          <a:pt x="294" y="189"/>
                        </a:lnTo>
                        <a:lnTo>
                          <a:pt x="294" y="189"/>
                        </a:lnTo>
                        <a:lnTo>
                          <a:pt x="294" y="189"/>
                        </a:lnTo>
                        <a:lnTo>
                          <a:pt x="294" y="189"/>
                        </a:lnTo>
                        <a:lnTo>
                          <a:pt x="289" y="189"/>
                        </a:lnTo>
                        <a:lnTo>
                          <a:pt x="286" y="187"/>
                        </a:lnTo>
                        <a:lnTo>
                          <a:pt x="275" y="187"/>
                        </a:lnTo>
                        <a:lnTo>
                          <a:pt x="274" y="186"/>
                        </a:lnTo>
                        <a:lnTo>
                          <a:pt x="263" y="186"/>
                        </a:lnTo>
                        <a:lnTo>
                          <a:pt x="262" y="187"/>
                        </a:lnTo>
                        <a:lnTo>
                          <a:pt x="253" y="187"/>
                        </a:lnTo>
                        <a:lnTo>
                          <a:pt x="249" y="189"/>
                        </a:lnTo>
                        <a:lnTo>
                          <a:pt x="248" y="191"/>
                        </a:lnTo>
                        <a:lnTo>
                          <a:pt x="242" y="191"/>
                        </a:lnTo>
                        <a:lnTo>
                          <a:pt x="239" y="192"/>
                        </a:lnTo>
                        <a:lnTo>
                          <a:pt x="236" y="196"/>
                        </a:lnTo>
                        <a:lnTo>
                          <a:pt x="230" y="196"/>
                        </a:lnTo>
                        <a:lnTo>
                          <a:pt x="229" y="198"/>
                        </a:lnTo>
                        <a:lnTo>
                          <a:pt x="227" y="198"/>
                        </a:lnTo>
                        <a:lnTo>
                          <a:pt x="223" y="199"/>
                        </a:lnTo>
                        <a:lnTo>
                          <a:pt x="220" y="203"/>
                        </a:lnTo>
                        <a:lnTo>
                          <a:pt x="218" y="203"/>
                        </a:lnTo>
                        <a:lnTo>
                          <a:pt x="215" y="205"/>
                        </a:lnTo>
                        <a:lnTo>
                          <a:pt x="211" y="208"/>
                        </a:lnTo>
                        <a:lnTo>
                          <a:pt x="210" y="208"/>
                        </a:lnTo>
                        <a:lnTo>
                          <a:pt x="208" y="210"/>
                        </a:lnTo>
                        <a:lnTo>
                          <a:pt x="203" y="213"/>
                        </a:lnTo>
                        <a:lnTo>
                          <a:pt x="203" y="213"/>
                        </a:lnTo>
                        <a:lnTo>
                          <a:pt x="196" y="220"/>
                        </a:lnTo>
                        <a:lnTo>
                          <a:pt x="197" y="217"/>
                        </a:lnTo>
                        <a:lnTo>
                          <a:pt x="194" y="220"/>
                        </a:lnTo>
                        <a:lnTo>
                          <a:pt x="187" y="227"/>
                        </a:lnTo>
                        <a:lnTo>
                          <a:pt x="187" y="227"/>
                        </a:lnTo>
                        <a:lnTo>
                          <a:pt x="178" y="236"/>
                        </a:lnTo>
                        <a:lnTo>
                          <a:pt x="185" y="227"/>
                        </a:lnTo>
                        <a:lnTo>
                          <a:pt x="177" y="236"/>
                        </a:lnTo>
                        <a:lnTo>
                          <a:pt x="161" y="250"/>
                        </a:lnTo>
                        <a:lnTo>
                          <a:pt x="154" y="258"/>
                        </a:lnTo>
                        <a:lnTo>
                          <a:pt x="151" y="260"/>
                        </a:lnTo>
                        <a:lnTo>
                          <a:pt x="149" y="262"/>
                        </a:lnTo>
                        <a:lnTo>
                          <a:pt x="149" y="262"/>
                        </a:lnTo>
                        <a:lnTo>
                          <a:pt x="149" y="264"/>
                        </a:lnTo>
                        <a:lnTo>
                          <a:pt x="149" y="264"/>
                        </a:lnTo>
                        <a:lnTo>
                          <a:pt x="144" y="269"/>
                        </a:lnTo>
                        <a:lnTo>
                          <a:pt x="112" y="298"/>
                        </a:lnTo>
                        <a:lnTo>
                          <a:pt x="98" y="310"/>
                        </a:lnTo>
                        <a:lnTo>
                          <a:pt x="98" y="310"/>
                        </a:lnTo>
                        <a:lnTo>
                          <a:pt x="92" y="317"/>
                        </a:lnTo>
                        <a:lnTo>
                          <a:pt x="88" y="319"/>
                        </a:lnTo>
                        <a:lnTo>
                          <a:pt x="86" y="321"/>
                        </a:lnTo>
                        <a:lnTo>
                          <a:pt x="79" y="324"/>
                        </a:lnTo>
                        <a:lnTo>
                          <a:pt x="79" y="324"/>
                        </a:lnTo>
                        <a:lnTo>
                          <a:pt x="74" y="328"/>
                        </a:lnTo>
                        <a:lnTo>
                          <a:pt x="72" y="330"/>
                        </a:lnTo>
                        <a:lnTo>
                          <a:pt x="66" y="333"/>
                        </a:lnTo>
                        <a:lnTo>
                          <a:pt x="64" y="333"/>
                        </a:lnTo>
                        <a:lnTo>
                          <a:pt x="60" y="336"/>
                        </a:lnTo>
                        <a:lnTo>
                          <a:pt x="50" y="342"/>
                        </a:lnTo>
                        <a:lnTo>
                          <a:pt x="46" y="342"/>
                        </a:lnTo>
                        <a:lnTo>
                          <a:pt x="40" y="345"/>
                        </a:lnTo>
                        <a:lnTo>
                          <a:pt x="38" y="345"/>
                        </a:lnTo>
                        <a:lnTo>
                          <a:pt x="36" y="347"/>
                        </a:lnTo>
                        <a:lnTo>
                          <a:pt x="26" y="347"/>
                        </a:lnTo>
                        <a:lnTo>
                          <a:pt x="22" y="349"/>
                        </a:lnTo>
                        <a:lnTo>
                          <a:pt x="0" y="349"/>
                        </a:lnTo>
                        <a:lnTo>
                          <a:pt x="0" y="323"/>
                        </a:lnTo>
                        <a:lnTo>
                          <a:pt x="17" y="323"/>
                        </a:lnTo>
                        <a:lnTo>
                          <a:pt x="20" y="321"/>
                        </a:lnTo>
                        <a:lnTo>
                          <a:pt x="24" y="321"/>
                        </a:lnTo>
                        <a:lnTo>
                          <a:pt x="26" y="319"/>
                        </a:lnTo>
                        <a:lnTo>
                          <a:pt x="34" y="319"/>
                        </a:lnTo>
                        <a:lnTo>
                          <a:pt x="41" y="316"/>
                        </a:lnTo>
                        <a:lnTo>
                          <a:pt x="43" y="316"/>
                        </a:lnTo>
                        <a:lnTo>
                          <a:pt x="45" y="314"/>
                        </a:lnTo>
                        <a:lnTo>
                          <a:pt x="45" y="312"/>
                        </a:lnTo>
                        <a:lnTo>
                          <a:pt x="55" y="309"/>
                        </a:lnTo>
                        <a:lnTo>
                          <a:pt x="55" y="309"/>
                        </a:lnTo>
                        <a:lnTo>
                          <a:pt x="59" y="307"/>
                        </a:lnTo>
                        <a:lnTo>
                          <a:pt x="59" y="307"/>
                        </a:lnTo>
                        <a:lnTo>
                          <a:pt x="66" y="302"/>
                        </a:lnTo>
                        <a:lnTo>
                          <a:pt x="67" y="302"/>
                        </a:lnTo>
                        <a:lnTo>
                          <a:pt x="69" y="300"/>
                        </a:lnTo>
                        <a:lnTo>
                          <a:pt x="72" y="298"/>
                        </a:lnTo>
                        <a:lnTo>
                          <a:pt x="79" y="291"/>
                        </a:lnTo>
                        <a:lnTo>
                          <a:pt x="76" y="293"/>
                        </a:lnTo>
                        <a:lnTo>
                          <a:pt x="81" y="290"/>
                        </a:lnTo>
                        <a:lnTo>
                          <a:pt x="97" y="278"/>
                        </a:lnTo>
                        <a:lnTo>
                          <a:pt x="97" y="278"/>
                        </a:lnTo>
                        <a:lnTo>
                          <a:pt x="126" y="250"/>
                        </a:lnTo>
                        <a:lnTo>
                          <a:pt x="128" y="246"/>
                        </a:lnTo>
                        <a:lnTo>
                          <a:pt x="130" y="245"/>
                        </a:lnTo>
                        <a:lnTo>
                          <a:pt x="126" y="246"/>
                        </a:lnTo>
                        <a:lnTo>
                          <a:pt x="135" y="241"/>
                        </a:lnTo>
                        <a:lnTo>
                          <a:pt x="140" y="234"/>
                        </a:lnTo>
                        <a:lnTo>
                          <a:pt x="140" y="232"/>
                        </a:lnTo>
                        <a:lnTo>
                          <a:pt x="142" y="232"/>
                        </a:lnTo>
                        <a:lnTo>
                          <a:pt x="159" y="217"/>
                        </a:lnTo>
                        <a:lnTo>
                          <a:pt x="168" y="208"/>
                        </a:lnTo>
                        <a:lnTo>
                          <a:pt x="164" y="210"/>
                        </a:lnTo>
                        <a:lnTo>
                          <a:pt x="170" y="206"/>
                        </a:lnTo>
                        <a:lnTo>
                          <a:pt x="178" y="199"/>
                        </a:lnTo>
                        <a:lnTo>
                          <a:pt x="183" y="194"/>
                        </a:lnTo>
                        <a:lnTo>
                          <a:pt x="183" y="192"/>
                        </a:lnTo>
                        <a:lnTo>
                          <a:pt x="185" y="192"/>
                        </a:lnTo>
                        <a:lnTo>
                          <a:pt x="194" y="187"/>
                        </a:lnTo>
                        <a:lnTo>
                          <a:pt x="194" y="187"/>
                        </a:lnTo>
                        <a:lnTo>
                          <a:pt x="196" y="186"/>
                        </a:lnTo>
                        <a:lnTo>
                          <a:pt x="196" y="184"/>
                        </a:lnTo>
                        <a:lnTo>
                          <a:pt x="204" y="182"/>
                        </a:lnTo>
                        <a:lnTo>
                          <a:pt x="204" y="180"/>
                        </a:lnTo>
                        <a:lnTo>
                          <a:pt x="204" y="179"/>
                        </a:lnTo>
                        <a:lnTo>
                          <a:pt x="211" y="177"/>
                        </a:lnTo>
                        <a:lnTo>
                          <a:pt x="213" y="175"/>
                        </a:lnTo>
                        <a:lnTo>
                          <a:pt x="223" y="170"/>
                        </a:lnTo>
                        <a:lnTo>
                          <a:pt x="225" y="170"/>
                        </a:lnTo>
                        <a:lnTo>
                          <a:pt x="232" y="166"/>
                        </a:lnTo>
                        <a:lnTo>
                          <a:pt x="234" y="166"/>
                        </a:lnTo>
                        <a:lnTo>
                          <a:pt x="237" y="163"/>
                        </a:lnTo>
                        <a:lnTo>
                          <a:pt x="244" y="163"/>
                        </a:lnTo>
                        <a:lnTo>
                          <a:pt x="248" y="161"/>
                        </a:lnTo>
                        <a:lnTo>
                          <a:pt x="249" y="161"/>
                        </a:lnTo>
                        <a:lnTo>
                          <a:pt x="251" y="160"/>
                        </a:lnTo>
                        <a:lnTo>
                          <a:pt x="286" y="160"/>
                        </a:lnTo>
                        <a:lnTo>
                          <a:pt x="288" y="161"/>
                        </a:lnTo>
                        <a:lnTo>
                          <a:pt x="291" y="161"/>
                        </a:lnTo>
                        <a:lnTo>
                          <a:pt x="294" y="163"/>
                        </a:lnTo>
                        <a:lnTo>
                          <a:pt x="300" y="163"/>
                        </a:lnTo>
                        <a:lnTo>
                          <a:pt x="305" y="165"/>
                        </a:lnTo>
                        <a:lnTo>
                          <a:pt x="307" y="166"/>
                        </a:lnTo>
                        <a:lnTo>
                          <a:pt x="310" y="168"/>
                        </a:lnTo>
                        <a:lnTo>
                          <a:pt x="315" y="168"/>
                        </a:lnTo>
                        <a:lnTo>
                          <a:pt x="319" y="172"/>
                        </a:lnTo>
                        <a:lnTo>
                          <a:pt x="324" y="173"/>
                        </a:lnTo>
                        <a:lnTo>
                          <a:pt x="326" y="175"/>
                        </a:lnTo>
                        <a:lnTo>
                          <a:pt x="329" y="177"/>
                        </a:lnTo>
                        <a:lnTo>
                          <a:pt x="331" y="177"/>
                        </a:lnTo>
                        <a:lnTo>
                          <a:pt x="338" y="182"/>
                        </a:lnTo>
                        <a:lnTo>
                          <a:pt x="338" y="182"/>
                        </a:lnTo>
                        <a:lnTo>
                          <a:pt x="340" y="184"/>
                        </a:lnTo>
                        <a:lnTo>
                          <a:pt x="345" y="187"/>
                        </a:lnTo>
                        <a:lnTo>
                          <a:pt x="353" y="192"/>
                        </a:lnTo>
                        <a:lnTo>
                          <a:pt x="369" y="205"/>
                        </a:lnTo>
                        <a:lnTo>
                          <a:pt x="371" y="206"/>
                        </a:lnTo>
                        <a:lnTo>
                          <a:pt x="374" y="210"/>
                        </a:lnTo>
                        <a:lnTo>
                          <a:pt x="374" y="210"/>
                        </a:lnTo>
                        <a:lnTo>
                          <a:pt x="381" y="215"/>
                        </a:lnTo>
                        <a:lnTo>
                          <a:pt x="379" y="213"/>
                        </a:lnTo>
                        <a:lnTo>
                          <a:pt x="386" y="220"/>
                        </a:lnTo>
                        <a:lnTo>
                          <a:pt x="385" y="220"/>
                        </a:lnTo>
                        <a:lnTo>
                          <a:pt x="400" y="234"/>
                        </a:lnTo>
                        <a:lnTo>
                          <a:pt x="404" y="238"/>
                        </a:lnTo>
                        <a:lnTo>
                          <a:pt x="407" y="241"/>
                        </a:lnTo>
                        <a:lnTo>
                          <a:pt x="407" y="241"/>
                        </a:lnTo>
                        <a:lnTo>
                          <a:pt x="416" y="248"/>
                        </a:lnTo>
                        <a:lnTo>
                          <a:pt x="414" y="248"/>
                        </a:lnTo>
                        <a:lnTo>
                          <a:pt x="416" y="250"/>
                        </a:lnTo>
                        <a:lnTo>
                          <a:pt x="432" y="264"/>
                        </a:lnTo>
                        <a:lnTo>
                          <a:pt x="440" y="271"/>
                        </a:lnTo>
                        <a:lnTo>
                          <a:pt x="445" y="276"/>
                        </a:lnTo>
                        <a:lnTo>
                          <a:pt x="461" y="288"/>
                        </a:lnTo>
                        <a:lnTo>
                          <a:pt x="466" y="293"/>
                        </a:lnTo>
                        <a:lnTo>
                          <a:pt x="475" y="298"/>
                        </a:lnTo>
                        <a:lnTo>
                          <a:pt x="477" y="298"/>
                        </a:lnTo>
                        <a:lnTo>
                          <a:pt x="482" y="304"/>
                        </a:lnTo>
                        <a:lnTo>
                          <a:pt x="487" y="307"/>
                        </a:lnTo>
                        <a:lnTo>
                          <a:pt x="492" y="307"/>
                        </a:lnTo>
                        <a:lnTo>
                          <a:pt x="497" y="312"/>
                        </a:lnTo>
                        <a:lnTo>
                          <a:pt x="501" y="314"/>
                        </a:lnTo>
                        <a:lnTo>
                          <a:pt x="508" y="314"/>
                        </a:lnTo>
                        <a:lnTo>
                          <a:pt x="510" y="316"/>
                        </a:lnTo>
                        <a:lnTo>
                          <a:pt x="511" y="316"/>
                        </a:lnTo>
                        <a:lnTo>
                          <a:pt x="513" y="317"/>
                        </a:lnTo>
                        <a:lnTo>
                          <a:pt x="518" y="319"/>
                        </a:lnTo>
                        <a:lnTo>
                          <a:pt x="518" y="319"/>
                        </a:lnTo>
                        <a:lnTo>
                          <a:pt x="523" y="321"/>
                        </a:lnTo>
                        <a:lnTo>
                          <a:pt x="536" y="321"/>
                        </a:lnTo>
                        <a:lnTo>
                          <a:pt x="537" y="323"/>
                        </a:lnTo>
                        <a:lnTo>
                          <a:pt x="543" y="323"/>
                        </a:lnTo>
                        <a:lnTo>
                          <a:pt x="548" y="321"/>
                        </a:lnTo>
                        <a:lnTo>
                          <a:pt x="551" y="321"/>
                        </a:lnTo>
                        <a:lnTo>
                          <a:pt x="553" y="319"/>
                        </a:lnTo>
                        <a:lnTo>
                          <a:pt x="560" y="319"/>
                        </a:lnTo>
                        <a:lnTo>
                          <a:pt x="563" y="317"/>
                        </a:lnTo>
                        <a:lnTo>
                          <a:pt x="569" y="316"/>
                        </a:lnTo>
                        <a:lnTo>
                          <a:pt x="570" y="316"/>
                        </a:lnTo>
                        <a:lnTo>
                          <a:pt x="574" y="314"/>
                        </a:lnTo>
                        <a:lnTo>
                          <a:pt x="575" y="312"/>
                        </a:lnTo>
                        <a:lnTo>
                          <a:pt x="581" y="310"/>
                        </a:lnTo>
                        <a:lnTo>
                          <a:pt x="581" y="310"/>
                        </a:lnTo>
                        <a:lnTo>
                          <a:pt x="581" y="310"/>
                        </a:lnTo>
                        <a:lnTo>
                          <a:pt x="581" y="310"/>
                        </a:lnTo>
                        <a:lnTo>
                          <a:pt x="588" y="307"/>
                        </a:lnTo>
                        <a:lnTo>
                          <a:pt x="591" y="305"/>
                        </a:lnTo>
                        <a:lnTo>
                          <a:pt x="595" y="304"/>
                        </a:lnTo>
                        <a:lnTo>
                          <a:pt x="596" y="302"/>
                        </a:lnTo>
                        <a:lnTo>
                          <a:pt x="600" y="302"/>
                        </a:lnTo>
                        <a:lnTo>
                          <a:pt x="603" y="297"/>
                        </a:lnTo>
                        <a:lnTo>
                          <a:pt x="608" y="293"/>
                        </a:lnTo>
                        <a:lnTo>
                          <a:pt x="608" y="293"/>
                        </a:lnTo>
                        <a:lnTo>
                          <a:pt x="614" y="290"/>
                        </a:lnTo>
                        <a:lnTo>
                          <a:pt x="622" y="283"/>
                        </a:lnTo>
                        <a:lnTo>
                          <a:pt x="638" y="267"/>
                        </a:lnTo>
                        <a:lnTo>
                          <a:pt x="641" y="265"/>
                        </a:lnTo>
                        <a:lnTo>
                          <a:pt x="706" y="201"/>
                        </a:lnTo>
                        <a:lnTo>
                          <a:pt x="702" y="203"/>
                        </a:lnTo>
                        <a:lnTo>
                          <a:pt x="707" y="199"/>
                        </a:lnTo>
                        <a:lnTo>
                          <a:pt x="716" y="192"/>
                        </a:lnTo>
                        <a:lnTo>
                          <a:pt x="716" y="192"/>
                        </a:lnTo>
                        <a:lnTo>
                          <a:pt x="730" y="180"/>
                        </a:lnTo>
                        <a:lnTo>
                          <a:pt x="737" y="173"/>
                        </a:lnTo>
                        <a:lnTo>
                          <a:pt x="733" y="175"/>
                        </a:lnTo>
                        <a:lnTo>
                          <a:pt x="739" y="172"/>
                        </a:lnTo>
                        <a:lnTo>
                          <a:pt x="747" y="165"/>
                        </a:lnTo>
                        <a:lnTo>
                          <a:pt x="761" y="154"/>
                        </a:lnTo>
                        <a:lnTo>
                          <a:pt x="763" y="154"/>
                        </a:lnTo>
                        <a:lnTo>
                          <a:pt x="765" y="153"/>
                        </a:lnTo>
                        <a:lnTo>
                          <a:pt x="768" y="151"/>
                        </a:lnTo>
                        <a:lnTo>
                          <a:pt x="770" y="149"/>
                        </a:lnTo>
                        <a:lnTo>
                          <a:pt x="782" y="142"/>
                        </a:lnTo>
                        <a:lnTo>
                          <a:pt x="782" y="142"/>
                        </a:lnTo>
                        <a:lnTo>
                          <a:pt x="787" y="139"/>
                        </a:lnTo>
                        <a:lnTo>
                          <a:pt x="789" y="139"/>
                        </a:lnTo>
                        <a:lnTo>
                          <a:pt x="789" y="137"/>
                        </a:lnTo>
                        <a:lnTo>
                          <a:pt x="799" y="134"/>
                        </a:lnTo>
                        <a:lnTo>
                          <a:pt x="801" y="132"/>
                        </a:lnTo>
                        <a:lnTo>
                          <a:pt x="803" y="132"/>
                        </a:lnTo>
                        <a:lnTo>
                          <a:pt x="804" y="130"/>
                        </a:lnTo>
                        <a:lnTo>
                          <a:pt x="813" y="130"/>
                        </a:lnTo>
                        <a:lnTo>
                          <a:pt x="817" y="128"/>
                        </a:lnTo>
                        <a:lnTo>
                          <a:pt x="817" y="128"/>
                        </a:lnTo>
                        <a:lnTo>
                          <a:pt x="818" y="127"/>
                        </a:lnTo>
                        <a:lnTo>
                          <a:pt x="827" y="127"/>
                        </a:lnTo>
                        <a:lnTo>
                          <a:pt x="829" y="125"/>
                        </a:lnTo>
                        <a:lnTo>
                          <a:pt x="865" y="125"/>
                        </a:lnTo>
                        <a:lnTo>
                          <a:pt x="867" y="127"/>
                        </a:lnTo>
                        <a:lnTo>
                          <a:pt x="876" y="127"/>
                        </a:lnTo>
                        <a:lnTo>
                          <a:pt x="877" y="128"/>
                        </a:lnTo>
                        <a:lnTo>
                          <a:pt x="883" y="128"/>
                        </a:lnTo>
                        <a:lnTo>
                          <a:pt x="884" y="130"/>
                        </a:lnTo>
                        <a:lnTo>
                          <a:pt x="886" y="130"/>
                        </a:lnTo>
                        <a:lnTo>
                          <a:pt x="891" y="132"/>
                        </a:lnTo>
                        <a:lnTo>
                          <a:pt x="893" y="134"/>
                        </a:lnTo>
                        <a:lnTo>
                          <a:pt x="895" y="134"/>
                        </a:lnTo>
                        <a:lnTo>
                          <a:pt x="895" y="134"/>
                        </a:lnTo>
                        <a:lnTo>
                          <a:pt x="900" y="135"/>
                        </a:lnTo>
                        <a:lnTo>
                          <a:pt x="902" y="137"/>
                        </a:lnTo>
                        <a:lnTo>
                          <a:pt x="909" y="140"/>
                        </a:lnTo>
                        <a:lnTo>
                          <a:pt x="914" y="144"/>
                        </a:lnTo>
                        <a:lnTo>
                          <a:pt x="917" y="146"/>
                        </a:lnTo>
                        <a:lnTo>
                          <a:pt x="926" y="151"/>
                        </a:lnTo>
                        <a:lnTo>
                          <a:pt x="929" y="153"/>
                        </a:lnTo>
                        <a:lnTo>
                          <a:pt x="935" y="156"/>
                        </a:lnTo>
                        <a:lnTo>
                          <a:pt x="943" y="161"/>
                        </a:lnTo>
                        <a:lnTo>
                          <a:pt x="943" y="161"/>
                        </a:lnTo>
                        <a:lnTo>
                          <a:pt x="948" y="165"/>
                        </a:lnTo>
                        <a:lnTo>
                          <a:pt x="954" y="170"/>
                        </a:lnTo>
                        <a:lnTo>
                          <a:pt x="954" y="170"/>
                        </a:lnTo>
                        <a:lnTo>
                          <a:pt x="959" y="173"/>
                        </a:lnTo>
                        <a:lnTo>
                          <a:pt x="959" y="172"/>
                        </a:lnTo>
                        <a:lnTo>
                          <a:pt x="961" y="175"/>
                        </a:lnTo>
                        <a:lnTo>
                          <a:pt x="976" y="189"/>
                        </a:lnTo>
                        <a:lnTo>
                          <a:pt x="980" y="191"/>
                        </a:lnTo>
                        <a:lnTo>
                          <a:pt x="978" y="189"/>
                        </a:lnTo>
                        <a:lnTo>
                          <a:pt x="980" y="191"/>
                        </a:lnTo>
                        <a:lnTo>
                          <a:pt x="983" y="192"/>
                        </a:lnTo>
                        <a:lnTo>
                          <a:pt x="995" y="205"/>
                        </a:lnTo>
                        <a:lnTo>
                          <a:pt x="994" y="205"/>
                        </a:lnTo>
                        <a:lnTo>
                          <a:pt x="1009" y="219"/>
                        </a:lnTo>
                        <a:lnTo>
                          <a:pt x="1042" y="250"/>
                        </a:lnTo>
                        <a:lnTo>
                          <a:pt x="1049" y="257"/>
                        </a:lnTo>
                        <a:lnTo>
                          <a:pt x="1051" y="257"/>
                        </a:lnTo>
                        <a:lnTo>
                          <a:pt x="1051" y="257"/>
                        </a:lnTo>
                        <a:lnTo>
                          <a:pt x="1059" y="265"/>
                        </a:lnTo>
                        <a:lnTo>
                          <a:pt x="1052" y="258"/>
                        </a:lnTo>
                        <a:lnTo>
                          <a:pt x="1056" y="260"/>
                        </a:lnTo>
                        <a:lnTo>
                          <a:pt x="1056" y="258"/>
                        </a:lnTo>
                        <a:lnTo>
                          <a:pt x="1058" y="262"/>
                        </a:lnTo>
                        <a:lnTo>
                          <a:pt x="1072" y="274"/>
                        </a:lnTo>
                        <a:lnTo>
                          <a:pt x="1075" y="274"/>
                        </a:lnTo>
                        <a:lnTo>
                          <a:pt x="1080" y="279"/>
                        </a:lnTo>
                        <a:lnTo>
                          <a:pt x="1087" y="284"/>
                        </a:lnTo>
                        <a:lnTo>
                          <a:pt x="1087" y="284"/>
                        </a:lnTo>
                        <a:lnTo>
                          <a:pt x="1105" y="297"/>
                        </a:lnTo>
                        <a:lnTo>
                          <a:pt x="1106" y="298"/>
                        </a:lnTo>
                        <a:lnTo>
                          <a:pt x="1105" y="297"/>
                        </a:lnTo>
                        <a:lnTo>
                          <a:pt x="1106" y="298"/>
                        </a:lnTo>
                        <a:lnTo>
                          <a:pt x="1108" y="298"/>
                        </a:lnTo>
                        <a:lnTo>
                          <a:pt x="1110" y="298"/>
                        </a:lnTo>
                        <a:lnTo>
                          <a:pt x="1111" y="300"/>
                        </a:lnTo>
                        <a:lnTo>
                          <a:pt x="1117" y="304"/>
                        </a:lnTo>
                        <a:lnTo>
                          <a:pt x="1118" y="304"/>
                        </a:lnTo>
                        <a:lnTo>
                          <a:pt x="1122" y="307"/>
                        </a:lnTo>
                        <a:lnTo>
                          <a:pt x="1124" y="307"/>
                        </a:lnTo>
                        <a:lnTo>
                          <a:pt x="1125" y="309"/>
                        </a:lnTo>
                        <a:lnTo>
                          <a:pt x="1129" y="310"/>
                        </a:lnTo>
                        <a:lnTo>
                          <a:pt x="1134" y="310"/>
                        </a:lnTo>
                        <a:lnTo>
                          <a:pt x="1137" y="314"/>
                        </a:lnTo>
                        <a:lnTo>
                          <a:pt x="1141" y="314"/>
                        </a:lnTo>
                        <a:lnTo>
                          <a:pt x="1148" y="317"/>
                        </a:lnTo>
                        <a:lnTo>
                          <a:pt x="1155" y="317"/>
                        </a:lnTo>
                        <a:lnTo>
                          <a:pt x="1157" y="319"/>
                        </a:lnTo>
                        <a:lnTo>
                          <a:pt x="1164" y="319"/>
                        </a:lnTo>
                        <a:lnTo>
                          <a:pt x="1165" y="321"/>
                        </a:lnTo>
                        <a:lnTo>
                          <a:pt x="1170" y="321"/>
                        </a:lnTo>
                        <a:lnTo>
                          <a:pt x="1174" y="323"/>
                        </a:lnTo>
                        <a:lnTo>
                          <a:pt x="1188" y="323"/>
                        </a:lnTo>
                        <a:lnTo>
                          <a:pt x="1191" y="321"/>
                        </a:lnTo>
                        <a:lnTo>
                          <a:pt x="1196" y="321"/>
                        </a:lnTo>
                        <a:lnTo>
                          <a:pt x="1198" y="319"/>
                        </a:lnTo>
                        <a:lnTo>
                          <a:pt x="1209" y="319"/>
                        </a:lnTo>
                        <a:lnTo>
                          <a:pt x="1209" y="317"/>
                        </a:lnTo>
                        <a:lnTo>
                          <a:pt x="1214" y="316"/>
                        </a:lnTo>
                        <a:lnTo>
                          <a:pt x="1221" y="314"/>
                        </a:lnTo>
                        <a:lnTo>
                          <a:pt x="1222" y="314"/>
                        </a:lnTo>
                        <a:lnTo>
                          <a:pt x="1228" y="312"/>
                        </a:lnTo>
                        <a:lnTo>
                          <a:pt x="1228" y="312"/>
                        </a:lnTo>
                        <a:lnTo>
                          <a:pt x="1233" y="310"/>
                        </a:lnTo>
                        <a:lnTo>
                          <a:pt x="1235" y="309"/>
                        </a:lnTo>
                        <a:lnTo>
                          <a:pt x="1238" y="309"/>
                        </a:lnTo>
                        <a:lnTo>
                          <a:pt x="1238" y="307"/>
                        </a:lnTo>
                        <a:lnTo>
                          <a:pt x="1238" y="305"/>
                        </a:lnTo>
                        <a:lnTo>
                          <a:pt x="1242" y="304"/>
                        </a:lnTo>
                        <a:lnTo>
                          <a:pt x="1250" y="300"/>
                        </a:lnTo>
                        <a:lnTo>
                          <a:pt x="1250" y="298"/>
                        </a:lnTo>
                        <a:lnTo>
                          <a:pt x="1257" y="297"/>
                        </a:lnTo>
                        <a:lnTo>
                          <a:pt x="1259" y="295"/>
                        </a:lnTo>
                        <a:lnTo>
                          <a:pt x="1264" y="291"/>
                        </a:lnTo>
                        <a:lnTo>
                          <a:pt x="1281" y="279"/>
                        </a:lnTo>
                        <a:lnTo>
                          <a:pt x="1287" y="274"/>
                        </a:lnTo>
                        <a:lnTo>
                          <a:pt x="1283" y="276"/>
                        </a:lnTo>
                        <a:lnTo>
                          <a:pt x="1288" y="272"/>
                        </a:lnTo>
                        <a:lnTo>
                          <a:pt x="1297" y="265"/>
                        </a:lnTo>
                        <a:lnTo>
                          <a:pt x="1297" y="265"/>
                        </a:lnTo>
                        <a:lnTo>
                          <a:pt x="1311" y="253"/>
                        </a:lnTo>
                        <a:lnTo>
                          <a:pt x="1342" y="224"/>
                        </a:lnTo>
                        <a:lnTo>
                          <a:pt x="1403" y="158"/>
                        </a:lnTo>
                        <a:lnTo>
                          <a:pt x="1403" y="156"/>
                        </a:lnTo>
                        <a:lnTo>
                          <a:pt x="1406" y="156"/>
                        </a:lnTo>
                        <a:lnTo>
                          <a:pt x="1413" y="146"/>
                        </a:lnTo>
                        <a:lnTo>
                          <a:pt x="1412" y="149"/>
                        </a:lnTo>
                        <a:lnTo>
                          <a:pt x="1436" y="125"/>
                        </a:lnTo>
                        <a:lnTo>
                          <a:pt x="1438" y="121"/>
                        </a:lnTo>
                        <a:lnTo>
                          <a:pt x="1441" y="118"/>
                        </a:lnTo>
                        <a:lnTo>
                          <a:pt x="1438" y="120"/>
                        </a:lnTo>
                        <a:lnTo>
                          <a:pt x="1443" y="116"/>
                        </a:lnTo>
                        <a:lnTo>
                          <a:pt x="1451" y="109"/>
                        </a:lnTo>
                        <a:lnTo>
                          <a:pt x="1464" y="97"/>
                        </a:lnTo>
                        <a:lnTo>
                          <a:pt x="1467" y="95"/>
                        </a:lnTo>
                        <a:lnTo>
                          <a:pt x="1479" y="83"/>
                        </a:lnTo>
                        <a:lnTo>
                          <a:pt x="1495" y="69"/>
                        </a:lnTo>
                        <a:lnTo>
                          <a:pt x="1500" y="64"/>
                        </a:lnTo>
                        <a:lnTo>
                          <a:pt x="1502" y="64"/>
                        </a:lnTo>
                        <a:lnTo>
                          <a:pt x="1503" y="62"/>
                        </a:lnTo>
                        <a:lnTo>
                          <a:pt x="1512" y="55"/>
                        </a:lnTo>
                        <a:lnTo>
                          <a:pt x="1526" y="45"/>
                        </a:lnTo>
                        <a:lnTo>
                          <a:pt x="1526" y="43"/>
                        </a:lnTo>
                        <a:lnTo>
                          <a:pt x="1529" y="43"/>
                        </a:lnTo>
                        <a:lnTo>
                          <a:pt x="1533" y="43"/>
                        </a:lnTo>
                        <a:lnTo>
                          <a:pt x="1533" y="42"/>
                        </a:lnTo>
                        <a:lnTo>
                          <a:pt x="1533" y="40"/>
                        </a:lnTo>
                        <a:lnTo>
                          <a:pt x="1535" y="40"/>
                        </a:lnTo>
                        <a:lnTo>
                          <a:pt x="1543" y="35"/>
                        </a:lnTo>
                        <a:lnTo>
                          <a:pt x="1547" y="31"/>
                        </a:lnTo>
                        <a:lnTo>
                          <a:pt x="1550" y="31"/>
                        </a:lnTo>
                        <a:lnTo>
                          <a:pt x="1552" y="29"/>
                        </a:lnTo>
                        <a:lnTo>
                          <a:pt x="1556" y="28"/>
                        </a:lnTo>
                        <a:lnTo>
                          <a:pt x="1554" y="29"/>
                        </a:lnTo>
                        <a:lnTo>
                          <a:pt x="1564" y="24"/>
                        </a:lnTo>
                        <a:lnTo>
                          <a:pt x="1566" y="22"/>
                        </a:lnTo>
                        <a:lnTo>
                          <a:pt x="1569" y="21"/>
                        </a:lnTo>
                        <a:lnTo>
                          <a:pt x="1569" y="21"/>
                        </a:lnTo>
                        <a:lnTo>
                          <a:pt x="1578" y="17"/>
                        </a:lnTo>
                        <a:lnTo>
                          <a:pt x="1580" y="16"/>
                        </a:lnTo>
                        <a:lnTo>
                          <a:pt x="1583" y="16"/>
                        </a:lnTo>
                        <a:lnTo>
                          <a:pt x="1588" y="14"/>
                        </a:lnTo>
                        <a:lnTo>
                          <a:pt x="1588" y="14"/>
                        </a:lnTo>
                        <a:lnTo>
                          <a:pt x="1597" y="10"/>
                        </a:lnTo>
                        <a:lnTo>
                          <a:pt x="1599" y="10"/>
                        </a:lnTo>
                        <a:lnTo>
                          <a:pt x="1601" y="9"/>
                        </a:lnTo>
                        <a:lnTo>
                          <a:pt x="1604" y="7"/>
                        </a:lnTo>
                        <a:lnTo>
                          <a:pt x="1608" y="7"/>
                        </a:lnTo>
                        <a:lnTo>
                          <a:pt x="1613" y="5"/>
                        </a:lnTo>
                        <a:lnTo>
                          <a:pt x="1616" y="5"/>
                        </a:lnTo>
                        <a:lnTo>
                          <a:pt x="1621" y="3"/>
                        </a:lnTo>
                        <a:lnTo>
                          <a:pt x="1627" y="3"/>
                        </a:lnTo>
                        <a:lnTo>
                          <a:pt x="1630" y="2"/>
                        </a:lnTo>
                        <a:lnTo>
                          <a:pt x="1639" y="2"/>
                        </a:lnTo>
                        <a:lnTo>
                          <a:pt x="1646" y="0"/>
                        </a:lnTo>
                        <a:close/>
                      </a:path>
                    </a:pathLst>
                  </a:custGeom>
                  <a:solidFill>
                    <a:srgbClr val="C86E47"/>
                  </a:solidFill>
                  <a:ln w="0">
                    <a:solidFill>
                      <a:srgbClr val="C86E4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 name="Rectangle 13"/>
                  <p:cNvSpPr>
                    <a:spLocks noChangeArrowheads="1"/>
                  </p:cNvSpPr>
                  <p:nvPr/>
                </p:nvSpPr>
                <p:spPr bwMode="auto">
                  <a:xfrm rot="16200000">
                    <a:off x="6060775" y="3812709"/>
                    <a:ext cx="4064000" cy="20638"/>
                  </a:xfrm>
                  <a:prstGeom prst="rect">
                    <a:avLst/>
                  </a:prstGeom>
                  <a:solidFill>
                    <a:srgbClr val="C86E47"/>
                  </a:solidFill>
                  <a:ln w="0">
                    <a:solidFill>
                      <a:srgbClr val="C86E4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8" name="Gruppieren 427"/>
                <p:cNvGrpSpPr/>
                <p:nvPr/>
              </p:nvGrpSpPr>
              <p:grpSpPr>
                <a:xfrm>
                  <a:off x="8027012" y="3713838"/>
                  <a:ext cx="146778" cy="1626629"/>
                  <a:chOff x="8335370" y="1791027"/>
                  <a:chExt cx="366713" cy="4064001"/>
                </a:xfrm>
              </p:grpSpPr>
              <p:sp>
                <p:nvSpPr>
                  <p:cNvPr id="618" name="Freeform 10"/>
                  <p:cNvSpPr>
                    <a:spLocks noEditPoints="1"/>
                  </p:cNvSpPr>
                  <p:nvPr/>
                </p:nvSpPr>
                <p:spPr bwMode="auto">
                  <a:xfrm rot="16200000">
                    <a:off x="6486727" y="3639670"/>
                    <a:ext cx="4063999"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9"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9" name="Gruppieren 428"/>
                <p:cNvGrpSpPr/>
                <p:nvPr/>
              </p:nvGrpSpPr>
              <p:grpSpPr>
                <a:xfrm>
                  <a:off x="8170748" y="3725068"/>
                  <a:ext cx="245901" cy="1626629"/>
                  <a:chOff x="8809530" y="1791028"/>
                  <a:chExt cx="614364" cy="4064000"/>
                </a:xfrm>
              </p:grpSpPr>
              <p:sp>
                <p:nvSpPr>
                  <p:cNvPr id="61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0" name="Rechteck 429"/>
                <p:cNvSpPr/>
                <p:nvPr/>
              </p:nvSpPr>
              <p:spPr>
                <a:xfrm>
                  <a:off x="6129989" y="3363299"/>
                  <a:ext cx="2799276" cy="1142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1" name="Rechteck 430"/>
                <p:cNvSpPr/>
                <p:nvPr/>
              </p:nvSpPr>
              <p:spPr>
                <a:xfrm>
                  <a:off x="8831749" y="5187617"/>
                  <a:ext cx="56222" cy="5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4" name="Gruppieren 433"/>
                <p:cNvGrpSpPr/>
                <p:nvPr/>
              </p:nvGrpSpPr>
              <p:grpSpPr>
                <a:xfrm>
                  <a:off x="6396827" y="4368658"/>
                  <a:ext cx="550082" cy="1566928"/>
                  <a:chOff x="4776134" y="2766236"/>
                  <a:chExt cx="690362" cy="1966520"/>
                </a:xfrm>
              </p:grpSpPr>
              <p:grpSp>
                <p:nvGrpSpPr>
                  <p:cNvPr id="596" name="Gruppieren 595"/>
                  <p:cNvGrpSpPr/>
                  <p:nvPr/>
                </p:nvGrpSpPr>
                <p:grpSpPr>
                  <a:xfrm>
                    <a:off x="4784167" y="2766236"/>
                    <a:ext cx="682329" cy="792927"/>
                    <a:chOff x="4784167" y="2766236"/>
                    <a:chExt cx="682329" cy="792927"/>
                  </a:xfrm>
                </p:grpSpPr>
                <p:sp>
                  <p:nvSpPr>
                    <p:cNvPr id="598" name="Flussdiagramm: Verzögerung 597"/>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9" name="Flussdiagramm: Verzögerung 598"/>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0" name="Flussdiagramm: Verzögerung 599"/>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1" name="Flussdiagramm: Verzögerung 600"/>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2" name="Flussdiagramm: Verzögerung 601"/>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3" name="Flussdiagramm: Verzögerung 602"/>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4" name="Flussdiagramm: Verzögerung 603"/>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5" name="Flussdiagramm: Verzögerung 604"/>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6" name="Flussdiagramm: Verzögerung 605"/>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7" name="Flussdiagramm: Verzögerung 606"/>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8" name="Flussdiagramm: Verzögerung 607"/>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9" name="Flussdiagramm: Verzögerung 608"/>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0" name="Flussdiagramm: Verzögerung 609"/>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1" name="Flussdiagramm: Verzögerung 610"/>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Flussdiagramm: Verzögerung 611"/>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3" name="Flussdiagramm: Verzögerung 612"/>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lussdiagramm: Verzögerung 613"/>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Rechteck 614"/>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97" name="Rechteck 596"/>
                  <p:cNvSpPr/>
                  <p:nvPr/>
                </p:nvSpPr>
                <p:spPr>
                  <a:xfrm>
                    <a:off x="4776134" y="3988117"/>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6" name="Gruppieren 435"/>
                <p:cNvGrpSpPr/>
                <p:nvPr/>
              </p:nvGrpSpPr>
              <p:grpSpPr>
                <a:xfrm>
                  <a:off x="7147883" y="4091236"/>
                  <a:ext cx="552587" cy="1837864"/>
                  <a:chOff x="4772991" y="2766236"/>
                  <a:chExt cx="693505" cy="2306549"/>
                </a:xfrm>
              </p:grpSpPr>
              <p:grpSp>
                <p:nvGrpSpPr>
                  <p:cNvPr id="487" name="Gruppieren 486"/>
                  <p:cNvGrpSpPr/>
                  <p:nvPr/>
                </p:nvGrpSpPr>
                <p:grpSpPr>
                  <a:xfrm>
                    <a:off x="4784167" y="2766236"/>
                    <a:ext cx="682329" cy="792927"/>
                    <a:chOff x="4784167" y="2766236"/>
                    <a:chExt cx="682329" cy="792927"/>
                  </a:xfrm>
                </p:grpSpPr>
                <p:sp>
                  <p:nvSpPr>
                    <p:cNvPr id="489" name="Flussdiagramm: Verzögerung 48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0" name="Flussdiagramm: Verzögerung 48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 name="Flussdiagramm: Verzögerung 49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2" name="Flussdiagramm: Verzögerung 49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lussdiagramm: Verzögerung 49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4" name="Flussdiagramm: Verzögerung 49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5" name="Flussdiagramm: Verzögerung 49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Flussdiagramm: Verzögerung 49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7" name="Flussdiagramm: Verzögerung 49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8" name="Flussdiagramm: Verzögerung 49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9" name="Flussdiagramm: Verzögerung 49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0" name="Flussdiagramm: Verzögerung 49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 name="Flussdiagramm: Verzögerung 50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2" name="Flussdiagramm: Verzögerung 50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3" name="Flussdiagramm: Verzögerung 50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Flussdiagramm: Verzögerung 50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5" name="Flussdiagramm: Verzögerung 50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6" name="Rechteck 50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8" name="Rechteck 487"/>
                  <p:cNvSpPr/>
                  <p:nvPr/>
                </p:nvSpPr>
                <p:spPr>
                  <a:xfrm>
                    <a:off x="4772991" y="4330070"/>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7" name="Gruppieren 436"/>
                <p:cNvGrpSpPr/>
                <p:nvPr/>
              </p:nvGrpSpPr>
              <p:grpSpPr>
                <a:xfrm>
                  <a:off x="7893444" y="3987724"/>
                  <a:ext cx="546850" cy="1949274"/>
                  <a:chOff x="4784167" y="2766236"/>
                  <a:chExt cx="686306" cy="2446370"/>
                </a:xfrm>
              </p:grpSpPr>
              <p:grpSp>
                <p:nvGrpSpPr>
                  <p:cNvPr id="467" name="Gruppieren 466"/>
                  <p:cNvGrpSpPr/>
                  <p:nvPr/>
                </p:nvGrpSpPr>
                <p:grpSpPr>
                  <a:xfrm>
                    <a:off x="4784167" y="2766236"/>
                    <a:ext cx="682329" cy="792927"/>
                    <a:chOff x="4784167" y="2766236"/>
                    <a:chExt cx="682329" cy="792927"/>
                  </a:xfrm>
                </p:grpSpPr>
                <p:sp>
                  <p:nvSpPr>
                    <p:cNvPr id="469" name="Flussdiagramm: Verzögerung 46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0" name="Flussdiagramm: Verzögerung 46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Flussdiagramm: Verzögerung 47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Flussdiagramm: Verzögerung 47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Flussdiagramm: Verzögerung 47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Flussdiagramm: Verzögerung 47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Flussdiagramm: Verzögerung 47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Flussdiagramm: Verzögerung 47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Flussdiagramm: Verzögerung 47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8" name="Flussdiagramm: Verzögerung 47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9" name="Flussdiagramm: Verzögerung 47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0" name="Flussdiagramm: Verzögerung 47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 name="Flussdiagramm: Verzögerung 48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2" name="Flussdiagramm: Verzögerung 48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Flussdiagramm: Verzögerung 48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4" name="Flussdiagramm: Verzögerung 48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Flussdiagramm: Verzögerung 48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6" name="Rechteck 48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8" name="Rechteck 467"/>
                  <p:cNvSpPr/>
                  <p:nvPr/>
                </p:nvSpPr>
                <p:spPr>
                  <a:xfrm>
                    <a:off x="4788143" y="4469891"/>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8" name="Textfeld 437"/>
                    <p:cNvSpPr txBox="1"/>
                    <p:nvPr/>
                  </p:nvSpPr>
                  <p:spPr>
                    <a:xfrm>
                      <a:off x="6402283" y="4524220"/>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38" name="Textfeld 437"/>
                    <p:cNvSpPr txBox="1">
                      <a:spLocks noRot="1" noChangeAspect="1" noMove="1" noResize="1" noEditPoints="1" noAdjustHandles="1" noChangeArrowheads="1" noChangeShapeType="1" noTextEdit="1"/>
                    </p:cNvSpPr>
                    <p:nvPr/>
                  </p:nvSpPr>
                  <p:spPr>
                    <a:xfrm>
                      <a:off x="6402283" y="4524220"/>
                      <a:ext cx="542456" cy="184666"/>
                    </a:xfrm>
                    <a:prstGeom prst="rect">
                      <a:avLst/>
                    </a:prstGeom>
                    <a:blipFill>
                      <a:blip r:embed="rId21"/>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9" name="Textfeld 438"/>
                    <p:cNvSpPr txBox="1"/>
                    <p:nvPr/>
                  </p:nvSpPr>
                  <p:spPr>
                    <a:xfrm>
                      <a:off x="7154930" y="4246798"/>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2</m:t>
                                </m:r>
                              </m:sub>
                            </m:sSub>
                          </m:oMath>
                        </m:oMathPara>
                      </a14:m>
                      <a:endParaRPr lang="en-US" sz="1200" dirty="0">
                        <a:solidFill>
                          <a:schemeClr val="bg1"/>
                        </a:solidFill>
                      </a:endParaRPr>
                    </a:p>
                  </p:txBody>
                </p:sp>
              </mc:Choice>
              <mc:Fallback xmlns="">
                <p:sp>
                  <p:nvSpPr>
                    <p:cNvPr id="439" name="Textfeld 438"/>
                    <p:cNvSpPr txBox="1">
                      <a:spLocks noRot="1" noChangeAspect="1" noMove="1" noResize="1" noEditPoints="1" noAdjustHandles="1" noChangeArrowheads="1" noChangeShapeType="1" noTextEdit="1"/>
                    </p:cNvSpPr>
                    <p:nvPr/>
                  </p:nvSpPr>
                  <p:spPr>
                    <a:xfrm>
                      <a:off x="7154930" y="4246798"/>
                      <a:ext cx="546047" cy="184666"/>
                    </a:xfrm>
                    <a:prstGeom prst="rect">
                      <a:avLst/>
                    </a:prstGeom>
                    <a:blipFill>
                      <a:blip r:embed="rId22"/>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0" name="Textfeld 439"/>
                    <p:cNvSpPr txBox="1"/>
                    <p:nvPr/>
                  </p:nvSpPr>
                  <p:spPr>
                    <a:xfrm>
                      <a:off x="7893444" y="4150043"/>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3</m:t>
                                </m:r>
                              </m:sub>
                            </m:sSub>
                          </m:oMath>
                        </m:oMathPara>
                      </a14:m>
                      <a:endParaRPr lang="en-US" sz="1200" dirty="0">
                        <a:solidFill>
                          <a:schemeClr val="bg1"/>
                        </a:solidFill>
                      </a:endParaRPr>
                    </a:p>
                  </p:txBody>
                </p:sp>
              </mc:Choice>
              <mc:Fallback xmlns="">
                <p:sp>
                  <p:nvSpPr>
                    <p:cNvPr id="440" name="Textfeld 439"/>
                    <p:cNvSpPr txBox="1">
                      <a:spLocks noRot="1" noChangeAspect="1" noMove="1" noResize="1" noEditPoints="1" noAdjustHandles="1" noChangeArrowheads="1" noChangeShapeType="1" noTextEdit="1"/>
                    </p:cNvSpPr>
                    <p:nvPr/>
                  </p:nvSpPr>
                  <p:spPr>
                    <a:xfrm>
                      <a:off x="7893444" y="4150043"/>
                      <a:ext cx="546047" cy="184666"/>
                    </a:xfrm>
                    <a:prstGeom prst="rect">
                      <a:avLst/>
                    </a:prstGeom>
                    <a:blipFill>
                      <a:blip r:embed="rId23"/>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4" name="Textfeld 443"/>
                    <p:cNvSpPr txBox="1"/>
                    <p:nvPr/>
                  </p:nvSpPr>
                  <p:spPr>
                    <a:xfrm>
                      <a:off x="5624890" y="4675425"/>
                      <a:ext cx="528857" cy="171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chemeClr val="bg1"/>
                                </a:solidFill>
                                <a:latin typeface="Cambria Math" panose="02040503050406030204" pitchFamily="18" charset="0"/>
                                <a:ea typeface="Cambria Math" panose="02040503050406030204" pitchFamily="18" charset="0"/>
                              </a:rPr>
                              <m:t>∆</m:t>
                            </m:r>
                            <m:r>
                              <a:rPr lang="de-DE" sz="1400" b="0" i="1" smtClean="0">
                                <a:solidFill>
                                  <a:schemeClr val="bg1"/>
                                </a:solidFill>
                                <a:latin typeface="Cambria Math" panose="02040503050406030204" pitchFamily="18" charset="0"/>
                                <a:ea typeface="Cambria Math" panose="02040503050406030204" pitchFamily="18" charset="0"/>
                              </a:rPr>
                              <m:t>𝑧</m:t>
                            </m:r>
                            <m:r>
                              <a:rPr lang="de-DE" sz="1400" b="0" i="1" smtClean="0">
                                <a:solidFill>
                                  <a:schemeClr val="bg1"/>
                                </a:solidFill>
                                <a:latin typeface="Cambria Math" panose="02040503050406030204" pitchFamily="18" charset="0"/>
                                <a:ea typeface="Cambria Math" panose="02040503050406030204" pitchFamily="18" charset="0"/>
                              </a:rPr>
                              <m:t>&lt;</m:t>
                            </m:r>
                            <m:sSub>
                              <m:sSubPr>
                                <m:ctrlPr>
                                  <a:rPr lang="de-DE" sz="1400" b="0" i="1" smtClean="0">
                                    <a:solidFill>
                                      <a:schemeClr val="bg1"/>
                                    </a:solidFill>
                                    <a:latin typeface="Cambria Math" panose="02040503050406030204" pitchFamily="18" charset="0"/>
                                    <a:ea typeface="Cambria Math" panose="02040503050406030204" pitchFamily="18" charset="0"/>
                                  </a:rPr>
                                </m:ctrlPr>
                              </m:sSubPr>
                              <m:e>
                                <m:r>
                                  <a:rPr lang="de-DE" sz="1400" b="0" i="1" smtClean="0">
                                    <a:solidFill>
                                      <a:schemeClr val="bg1"/>
                                    </a:solidFill>
                                    <a:latin typeface="Cambria Math" panose="02040503050406030204" pitchFamily="18" charset="0"/>
                                    <a:ea typeface="Cambria Math" panose="02040503050406030204" pitchFamily="18" charset="0"/>
                                  </a:rPr>
                                  <m:t>𝑧</m:t>
                                </m:r>
                              </m:e>
                              <m:sub>
                                <m:r>
                                  <a:rPr lang="de-DE" sz="14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400" dirty="0">
                        <a:solidFill>
                          <a:schemeClr val="bg1"/>
                        </a:solidFill>
                      </a:endParaRPr>
                    </a:p>
                  </p:txBody>
                </p:sp>
              </mc:Choice>
              <mc:Fallback xmlns="">
                <p:sp>
                  <p:nvSpPr>
                    <p:cNvPr id="444" name="Textfeld 443"/>
                    <p:cNvSpPr txBox="1">
                      <a:spLocks noRot="1" noChangeAspect="1" noMove="1" noResize="1" noEditPoints="1" noAdjustHandles="1" noChangeArrowheads="1" noChangeShapeType="1" noTextEdit="1"/>
                    </p:cNvSpPr>
                    <p:nvPr/>
                  </p:nvSpPr>
                  <p:spPr>
                    <a:xfrm>
                      <a:off x="5624890" y="4675425"/>
                      <a:ext cx="528857" cy="171666"/>
                    </a:xfrm>
                    <a:prstGeom prst="rect">
                      <a:avLst/>
                    </a:prstGeom>
                    <a:blipFill>
                      <a:blip r:embed="rId24"/>
                      <a:stretch>
                        <a:fillRect b="-167857"/>
                      </a:stretch>
                    </a:blipFill>
                  </p:spPr>
                  <p:txBody>
                    <a:bodyPr/>
                    <a:lstStyle/>
                    <a:p>
                      <a:r>
                        <a:rPr lang="en-US">
                          <a:noFill/>
                        </a:rPr>
                        <a:t> </a:t>
                      </a:r>
                    </a:p>
                  </p:txBody>
                </p:sp>
              </mc:Fallback>
            </mc:AlternateContent>
            <p:grpSp>
              <p:nvGrpSpPr>
                <p:cNvPr id="445" name="Gruppieren 444"/>
                <p:cNvGrpSpPr/>
                <p:nvPr/>
              </p:nvGrpSpPr>
              <p:grpSpPr>
                <a:xfrm>
                  <a:off x="5624896" y="4482698"/>
                  <a:ext cx="550083" cy="1454166"/>
                  <a:chOff x="4776131" y="2766237"/>
                  <a:chExt cx="690362" cy="1825002"/>
                </a:xfrm>
              </p:grpSpPr>
              <p:grpSp>
                <p:nvGrpSpPr>
                  <p:cNvPr id="447" name="Gruppieren 446"/>
                  <p:cNvGrpSpPr/>
                  <p:nvPr/>
                </p:nvGrpSpPr>
                <p:grpSpPr>
                  <a:xfrm>
                    <a:off x="4784164" y="2766237"/>
                    <a:ext cx="682329" cy="792927"/>
                    <a:chOff x="4784167" y="2766236"/>
                    <a:chExt cx="682329" cy="792927"/>
                  </a:xfrm>
                </p:grpSpPr>
                <p:sp>
                  <p:nvSpPr>
                    <p:cNvPr id="449" name="Flussdiagramm: Verzögerung 44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 name="Flussdiagramm: Verzögerung 44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1" name="Flussdiagramm: Verzögerung 45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2" name="Flussdiagramm: Verzögerung 45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3" name="Flussdiagramm: Verzögerung 45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Flussdiagramm: Verzögerung 45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5" name="Flussdiagramm: Verzögerung 45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6" name="Flussdiagramm: Verzögerung 45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Flussdiagramm: Verzögerung 45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8" name="Flussdiagramm: Verzögerung 45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9" name="Flussdiagramm: Verzögerung 45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Flussdiagramm: Verzögerung 45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Flussdiagramm: Verzögerung 46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2" name="Flussdiagramm: Verzögerung 46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3" name="Flussdiagramm: Verzögerung 46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4" name="Flussdiagramm: Verzögerung 46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5" name="Flussdiagramm: Verzögerung 46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6" name="Rechteck 46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8" name="Rechteck 447"/>
                  <p:cNvSpPr/>
                  <p:nvPr/>
                </p:nvSpPr>
                <p:spPr>
                  <a:xfrm>
                    <a:off x="4776131" y="3846600"/>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46" name="Textfeld 445"/>
                    <p:cNvSpPr txBox="1"/>
                    <p:nvPr/>
                  </p:nvSpPr>
                  <p:spPr>
                    <a:xfrm>
                      <a:off x="5647535" y="4643973"/>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&lt;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46" name="Textfeld 445"/>
                    <p:cNvSpPr txBox="1">
                      <a:spLocks noRot="1" noChangeAspect="1" noMove="1" noResize="1" noEditPoints="1" noAdjustHandles="1" noChangeArrowheads="1" noChangeShapeType="1" noTextEdit="1"/>
                    </p:cNvSpPr>
                    <p:nvPr/>
                  </p:nvSpPr>
                  <p:spPr>
                    <a:xfrm>
                      <a:off x="5647535" y="4643973"/>
                      <a:ext cx="542456" cy="184666"/>
                    </a:xfrm>
                    <a:prstGeom prst="rect">
                      <a:avLst/>
                    </a:prstGeom>
                    <a:blipFill>
                      <a:blip r:embed="rId25"/>
                      <a:stretch>
                        <a:fillRect l="-6742" r="-1124" b="-13333"/>
                      </a:stretch>
                    </a:blipFill>
                  </p:spPr>
                  <p:txBody>
                    <a:bodyPr/>
                    <a:lstStyle/>
                    <a:p>
                      <a:r>
                        <a:rPr lang="en-US">
                          <a:noFill/>
                        </a:rPr>
                        <a:t> </a:t>
                      </a:r>
                    </a:p>
                  </p:txBody>
                </p:sp>
              </mc:Fallback>
            </mc:AlternateContent>
            <p:sp>
              <p:nvSpPr>
                <p:cNvPr id="12" name="Abgerundetes Rechteck 11"/>
                <p:cNvSpPr/>
                <p:nvPr/>
              </p:nvSpPr>
              <p:spPr>
                <a:xfrm>
                  <a:off x="5386592" y="3896721"/>
                  <a:ext cx="3341011" cy="22124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Gerader Verbinder 13"/>
              <p:cNvCxnSpPr/>
              <p:nvPr/>
            </p:nvCxnSpPr>
            <p:spPr>
              <a:xfrm flipV="1">
                <a:off x="3976513" y="3967356"/>
                <a:ext cx="1558302" cy="1222761"/>
              </a:xfrm>
              <a:prstGeom prst="line">
                <a:avLst/>
              </a:prstGeom>
            </p:spPr>
            <p:style>
              <a:lnRef idx="1">
                <a:schemeClr val="accent5"/>
              </a:lnRef>
              <a:fillRef idx="0">
                <a:schemeClr val="accent5"/>
              </a:fillRef>
              <a:effectRef idx="0">
                <a:schemeClr val="accent5"/>
              </a:effectRef>
              <a:fontRef idx="minor">
                <a:schemeClr val="tx1"/>
              </a:fontRef>
            </p:style>
          </p:cxnSp>
          <p:cxnSp>
            <p:nvCxnSpPr>
              <p:cNvPr id="220" name="Gerader Verbinder 219"/>
              <p:cNvCxnSpPr/>
              <p:nvPr/>
            </p:nvCxnSpPr>
            <p:spPr>
              <a:xfrm>
                <a:off x="3962292" y="5354451"/>
                <a:ext cx="1667644" cy="736015"/>
              </a:xfrm>
              <a:prstGeom prst="line">
                <a:avLst/>
              </a:prstGeom>
            </p:spPr>
            <p:style>
              <a:lnRef idx="1">
                <a:schemeClr val="accent5"/>
              </a:lnRef>
              <a:fillRef idx="0">
                <a:schemeClr val="accent5"/>
              </a:fillRef>
              <a:effectRef idx="0">
                <a:schemeClr val="accent5"/>
              </a:effectRef>
              <a:fontRef idx="minor">
                <a:schemeClr val="tx1"/>
              </a:fontRef>
            </p:style>
          </p:cxnSp>
        </p:grpSp>
        <p:pic>
          <p:nvPicPr>
            <p:cNvPr id="218" name="Grafik 4">
              <a:extLst>
                <a:ext uri="{FF2B5EF4-FFF2-40B4-BE49-F238E27FC236}">
                  <a16:creationId xmlns:a16="http://schemas.microsoft.com/office/drawing/2014/main" id="{2CA203A7-0B06-49CF-A8DF-C01C2BB6A10A}"/>
                </a:ext>
              </a:extLst>
            </p:cNvPr>
            <p:cNvPicPr>
              <a:picLocks noChangeAspect="1"/>
            </p:cNvPicPr>
            <p:nvPr/>
          </p:nvPicPr>
          <p:blipFill>
            <a:blip r:embed="rId26"/>
            <a:stretch>
              <a:fillRect/>
            </a:stretch>
          </p:blipFill>
          <p:spPr>
            <a:xfrm>
              <a:off x="9195929" y="1903619"/>
              <a:ext cx="2089621" cy="1846045"/>
            </a:xfrm>
            <a:prstGeom prst="rect">
              <a:avLst/>
            </a:prstGeom>
          </p:spPr>
        </p:pic>
      </p:grpSp>
      <p:sp>
        <p:nvSpPr>
          <p:cNvPr id="223" name="Titel 1">
            <a:extLst>
              <a:ext uri="{FF2B5EF4-FFF2-40B4-BE49-F238E27FC236}">
                <a16:creationId xmlns:a16="http://schemas.microsoft.com/office/drawing/2014/main" id="{ADED03B8-4FF9-422A-A6D4-FF1F29E3223B}"/>
              </a:ext>
            </a:extLst>
          </p:cNvPr>
          <p:cNvSpPr>
            <a:spLocks noGrp="1"/>
          </p:cNvSpPr>
          <p:nvPr>
            <p:ph type="title"/>
          </p:nvPr>
        </p:nvSpPr>
        <p:spPr>
          <a:xfrm>
            <a:off x="224843" y="70648"/>
            <a:ext cx="11355832"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@ETH Z/SMI</a:t>
            </a:r>
            <a:br>
              <a:rPr lang="en-GB" sz="3800" b="1" dirty="0">
                <a:solidFill>
                  <a:srgbClr val="002060"/>
                </a:solidFill>
                <a:latin typeface="Helvetica" panose="020B0604020202020204" pitchFamily="34" charset="0"/>
                <a:cs typeface="Helvetica" panose="020B0604020202020204" pitchFamily="34" charset="0"/>
              </a:rPr>
            </a:br>
            <a:r>
              <a:rPr lang="en-CA" sz="3800" b="1" dirty="0">
                <a:solidFill>
                  <a:srgbClr val="9B3F8C"/>
                </a:solidFill>
                <a:latin typeface="Helvetica" panose="020B0604020202020204" pitchFamily="34" charset="0"/>
                <a:cs typeface="Helvetica" panose="020B0604020202020204" pitchFamily="34" charset="0"/>
              </a:rPr>
              <a:t> towards the </a:t>
            </a:r>
            <a:r>
              <a:rPr lang="en-GB" sz="3800" b="1" dirty="0">
                <a:solidFill>
                  <a:srgbClr val="9B3F8C"/>
                </a:solidFill>
                <a:latin typeface="Helvetica" panose="020B0604020202020204" pitchFamily="34" charset="0"/>
                <a:cs typeface="Helvetica" panose="020B0604020202020204" pitchFamily="34" charset="0"/>
              </a:rPr>
              <a:t>1st demonstration of GQS with H</a:t>
            </a:r>
            <a:endParaRPr lang="en-CA" sz="3800" b="1" dirty="0">
              <a:solidFill>
                <a:srgbClr val="9B3F8C"/>
              </a:solidFill>
              <a:latin typeface="Helvetica" panose="020B0604020202020204" pitchFamily="34" charset="0"/>
              <a:cs typeface="Helvetica" panose="020B0604020202020204" pitchFamily="34" charset="0"/>
            </a:endParaRPr>
          </a:p>
        </p:txBody>
      </p:sp>
      <p:sp>
        <p:nvSpPr>
          <p:cNvPr id="221" name="ZoneTexte 220">
            <a:extLst>
              <a:ext uri="{FF2B5EF4-FFF2-40B4-BE49-F238E27FC236}">
                <a16:creationId xmlns:a16="http://schemas.microsoft.com/office/drawing/2014/main" id="{D19C42F0-E7A9-4157-BA41-DD47551A352E}"/>
              </a:ext>
            </a:extLst>
          </p:cNvPr>
          <p:cNvSpPr txBox="1"/>
          <p:nvPr/>
        </p:nvSpPr>
        <p:spPr>
          <a:xfrm>
            <a:off x="12650" y="6453495"/>
            <a:ext cx="631515" cy="369332"/>
          </a:xfrm>
          <a:prstGeom prst="rect">
            <a:avLst/>
          </a:prstGeom>
          <a:noFill/>
        </p:spPr>
        <p:txBody>
          <a:bodyPr wrap="square" rtlCol="0">
            <a:spAutoFit/>
          </a:bodyPr>
          <a:lstStyle/>
          <a:p>
            <a:r>
              <a:rPr lang="fr-FR" dirty="0">
                <a:solidFill>
                  <a:srgbClr val="002060"/>
                </a:solidFill>
                <a:latin typeface="Helvetica" panose="020B0604020202020204" pitchFamily="34" charset="0"/>
                <a:cs typeface="Helvetica" panose="020B0604020202020204" pitchFamily="34" charset="0"/>
              </a:rPr>
              <a:t>4</a:t>
            </a:r>
          </a:p>
        </p:txBody>
      </p:sp>
    </p:spTree>
    <p:extLst>
      <p:ext uri="{BB962C8B-B14F-4D97-AF65-F5344CB8AC3E}">
        <p14:creationId xmlns:p14="http://schemas.microsoft.com/office/powerpoint/2010/main" val="41636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0961" y="1100584"/>
            <a:ext cx="11407320" cy="2311250"/>
          </a:xfrm>
        </p:spPr>
        <p:txBody>
          <a:bodyPr>
            <a:noAutofit/>
          </a:bodyPr>
          <a:lstStyle/>
          <a:p>
            <a:pPr>
              <a:lnSpc>
                <a:spcPct val="150000"/>
              </a:lnSpc>
            </a:pPr>
            <a:r>
              <a:rPr lang="en-CA" sz="2200" dirty="0">
                <a:solidFill>
                  <a:srgbClr val="172E76"/>
                </a:solidFill>
                <a:latin typeface="Helvetica" panose="020B0604020202020204" pitchFamily="34" charset="0"/>
                <a:cs typeface="Helvetica" panose="020B0604020202020204" pitchFamily="34" charset="0"/>
              </a:rPr>
              <a:t>Mimicking</a:t>
            </a:r>
            <a:r>
              <a:rPr lang="fr-FR" sz="2200" dirty="0">
                <a:solidFill>
                  <a:srgbClr val="172E76"/>
                </a:solidFill>
                <a:latin typeface="Helvetica" panose="020B0604020202020204" pitchFamily="34" charset="0"/>
                <a:cs typeface="Helvetica" panose="020B0604020202020204" pitchFamily="34" charset="0"/>
              </a:rPr>
              <a:t> the neutron </a:t>
            </a:r>
            <a:r>
              <a:rPr lang="en-CA" sz="2200" dirty="0">
                <a:solidFill>
                  <a:srgbClr val="172E76"/>
                </a:solidFill>
                <a:latin typeface="Helvetica" panose="020B0604020202020204" pitchFamily="34" charset="0"/>
                <a:cs typeface="Helvetica" panose="020B0604020202020204" pitchFamily="34" charset="0"/>
              </a:rPr>
              <a:t>historical</a:t>
            </a:r>
            <a:r>
              <a:rPr lang="fr-FR" sz="2200" dirty="0">
                <a:solidFill>
                  <a:srgbClr val="172E76"/>
                </a:solidFill>
                <a:latin typeface="Helvetica" panose="020B0604020202020204" pitchFamily="34" charset="0"/>
                <a:cs typeface="Helvetica" panose="020B0604020202020204" pitchFamily="34" charset="0"/>
              </a:rPr>
              <a:t> </a:t>
            </a:r>
            <a:r>
              <a:rPr lang="fr-FR" sz="2200" dirty="0" err="1">
                <a:solidFill>
                  <a:srgbClr val="172E76"/>
                </a:solidFill>
                <a:latin typeface="Helvetica" panose="020B0604020202020204" pitchFamily="34" charset="0"/>
                <a:cs typeface="Helvetica" panose="020B0604020202020204" pitchFamily="34" charset="0"/>
              </a:rPr>
              <a:t>experiment</a:t>
            </a:r>
            <a:r>
              <a:rPr lang="fr-FR" sz="2200" dirty="0">
                <a:solidFill>
                  <a:srgbClr val="172E76"/>
                </a:solidFill>
                <a:latin typeface="Helvetica" panose="020B0604020202020204" pitchFamily="34" charset="0"/>
                <a:cs typeface="Helvetica" panose="020B0604020202020204" pitchFamily="34" charset="0"/>
              </a:rPr>
              <a:t> </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marL="0" indent="0">
              <a:lnSpc>
                <a:spcPct val="150000"/>
              </a:lnSpc>
              <a:buNone/>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r>
              <a:rPr lang="fr-FR" sz="2200" dirty="0">
                <a:solidFill>
                  <a:srgbClr val="172E76"/>
                </a:solidFill>
                <a:latin typeface="Helvetica" panose="020B0604020202020204" pitchFamily="34" charset="0"/>
                <a:cs typeface="Helvetica" panose="020B0604020202020204" pitchFamily="34" charset="0"/>
              </a:rPr>
              <a:t>In </a:t>
            </a:r>
            <a:r>
              <a:rPr lang="en-GB" sz="2200" b="1" dirty="0">
                <a:solidFill>
                  <a:srgbClr val="172E76"/>
                </a:solidFill>
                <a:latin typeface="Helvetica" panose="020B0604020202020204" pitchFamily="34" charset="0"/>
                <a:cs typeface="Helvetica" panose="020B0604020202020204" pitchFamily="34" charset="0"/>
              </a:rPr>
              <a:t>development</a:t>
            </a:r>
            <a:r>
              <a:rPr lang="fr-FR" sz="2200" dirty="0">
                <a:solidFill>
                  <a:srgbClr val="172E76"/>
                </a:solidFill>
                <a:latin typeface="Helvetica" panose="020B0604020202020204" pitchFamily="34" charset="0"/>
                <a:cs typeface="Helvetica" panose="020B0604020202020204" pitchFamily="34" charset="0"/>
              </a:rPr>
              <a:t> at ETH Zurich (2020-2023) and SMI (2024 and future)</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en-US" sz="2200" dirty="0">
              <a:solidFill>
                <a:srgbClr val="172E76"/>
              </a:solidFill>
              <a:latin typeface="Helvetica" panose="020B0604020202020204" pitchFamily="34" charset="0"/>
              <a:cs typeface="Helvetica" panose="020B0604020202020204" pitchFamily="34" charset="0"/>
            </a:endParaRPr>
          </a:p>
        </p:txBody>
      </p:sp>
      <p:grpSp>
        <p:nvGrpSpPr>
          <p:cNvPr id="16" name="Groupe 15">
            <a:extLst>
              <a:ext uri="{FF2B5EF4-FFF2-40B4-BE49-F238E27FC236}">
                <a16:creationId xmlns:a16="http://schemas.microsoft.com/office/drawing/2014/main" id="{991721F7-6D0D-484E-9108-60536044E63B}"/>
              </a:ext>
            </a:extLst>
          </p:cNvPr>
          <p:cNvGrpSpPr/>
          <p:nvPr/>
        </p:nvGrpSpPr>
        <p:grpSpPr>
          <a:xfrm>
            <a:off x="-230449" y="983206"/>
            <a:ext cx="11885863" cy="5628218"/>
            <a:chOff x="-600313" y="1229782"/>
            <a:chExt cx="11885863" cy="5628218"/>
          </a:xfrm>
        </p:grpSpPr>
        <p:grpSp>
          <p:nvGrpSpPr>
            <p:cNvPr id="13" name="Gruppieren 12"/>
            <p:cNvGrpSpPr/>
            <p:nvPr/>
          </p:nvGrpSpPr>
          <p:grpSpPr>
            <a:xfrm>
              <a:off x="-600313" y="1229782"/>
              <a:ext cx="9680229" cy="5628218"/>
              <a:chOff x="-750964" y="3363299"/>
              <a:chExt cx="9680229" cy="5628218"/>
            </a:xfrm>
          </p:grpSpPr>
          <p:grpSp>
            <p:nvGrpSpPr>
              <p:cNvPr id="11" name="Gruppieren 10"/>
              <p:cNvGrpSpPr/>
              <p:nvPr/>
            </p:nvGrpSpPr>
            <p:grpSpPr>
              <a:xfrm>
                <a:off x="-750964" y="4609531"/>
                <a:ext cx="5935894" cy="4381986"/>
                <a:chOff x="-750964" y="4650171"/>
                <a:chExt cx="5935894" cy="4381986"/>
              </a:xfrm>
            </p:grpSpPr>
            <p:sp>
              <p:nvSpPr>
                <p:cNvPr id="508" name="Rechteck 507"/>
                <p:cNvSpPr/>
                <p:nvPr/>
              </p:nvSpPr>
              <p:spPr>
                <a:xfrm>
                  <a:off x="1979544" y="5388865"/>
                  <a:ext cx="2540761" cy="591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Mirror</a:t>
                  </a:r>
                </a:p>
              </p:txBody>
            </p:sp>
            <p:grpSp>
              <p:nvGrpSpPr>
                <p:cNvPr id="509" name="Gruppieren 508"/>
                <p:cNvGrpSpPr/>
                <p:nvPr/>
              </p:nvGrpSpPr>
              <p:grpSpPr>
                <a:xfrm>
                  <a:off x="1995514" y="4673105"/>
                  <a:ext cx="2540757" cy="624186"/>
                  <a:chOff x="2746478" y="3019403"/>
                  <a:chExt cx="2540757" cy="624186"/>
                </a:xfrm>
              </p:grpSpPr>
              <p:grpSp>
                <p:nvGrpSpPr>
                  <p:cNvPr id="510" name="Gruppieren 509"/>
                  <p:cNvGrpSpPr/>
                  <p:nvPr/>
                </p:nvGrpSpPr>
                <p:grpSpPr>
                  <a:xfrm>
                    <a:off x="2752376" y="3428849"/>
                    <a:ext cx="2486937" cy="214740"/>
                    <a:chOff x="1014933" y="3338749"/>
                    <a:chExt cx="3121145" cy="269503"/>
                  </a:xfrm>
                </p:grpSpPr>
                <p:sp>
                  <p:nvSpPr>
                    <p:cNvPr id="512" name="Flussdiagramm: Verzögerung 511"/>
                    <p:cNvSpPr/>
                    <p:nvPr/>
                  </p:nvSpPr>
                  <p:spPr>
                    <a:xfrm rot="5400000">
                      <a:off x="91359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Flussdiagramm: Verzögerung 512"/>
                    <p:cNvSpPr/>
                    <p:nvPr/>
                  </p:nvSpPr>
                  <p:spPr>
                    <a:xfrm rot="5400000">
                      <a:off x="95248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Flussdiagramm: Verzögerung 513"/>
                    <p:cNvSpPr/>
                    <p:nvPr/>
                  </p:nvSpPr>
                  <p:spPr>
                    <a:xfrm rot="5400000">
                      <a:off x="99138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Flussdiagramm: Verzögerung 514"/>
                    <p:cNvSpPr/>
                    <p:nvPr/>
                  </p:nvSpPr>
                  <p:spPr>
                    <a:xfrm rot="5400000">
                      <a:off x="103027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Flussdiagramm: Verzögerung 515"/>
                    <p:cNvSpPr/>
                    <p:nvPr/>
                  </p:nvSpPr>
                  <p:spPr>
                    <a:xfrm rot="5400000">
                      <a:off x="106840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 name="Flussdiagramm: Verzögerung 516"/>
                    <p:cNvSpPr/>
                    <p:nvPr/>
                  </p:nvSpPr>
                  <p:spPr>
                    <a:xfrm rot="5400000">
                      <a:off x="110729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Flussdiagramm: Verzögerung 517"/>
                    <p:cNvSpPr/>
                    <p:nvPr/>
                  </p:nvSpPr>
                  <p:spPr>
                    <a:xfrm rot="5400000">
                      <a:off x="114618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Flussdiagramm: Verzögerung 518"/>
                    <p:cNvSpPr/>
                    <p:nvPr/>
                  </p:nvSpPr>
                  <p:spPr>
                    <a:xfrm rot="5400000">
                      <a:off x="118507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Flussdiagramm: Verzögerung 519"/>
                    <p:cNvSpPr/>
                    <p:nvPr/>
                  </p:nvSpPr>
                  <p:spPr>
                    <a:xfrm rot="5400000">
                      <a:off x="122320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Flussdiagramm: Verzögerung 520"/>
                    <p:cNvSpPr/>
                    <p:nvPr/>
                  </p:nvSpPr>
                  <p:spPr>
                    <a:xfrm rot="5400000">
                      <a:off x="126209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Flussdiagramm: Verzögerung 521"/>
                    <p:cNvSpPr/>
                    <p:nvPr/>
                  </p:nvSpPr>
                  <p:spPr>
                    <a:xfrm rot="5400000">
                      <a:off x="130099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Flussdiagramm: Verzögerung 522"/>
                    <p:cNvSpPr/>
                    <p:nvPr/>
                  </p:nvSpPr>
                  <p:spPr>
                    <a:xfrm rot="5400000">
                      <a:off x="133988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Flussdiagramm: Verzögerung 523"/>
                    <p:cNvSpPr/>
                    <p:nvPr/>
                  </p:nvSpPr>
                  <p:spPr>
                    <a:xfrm rot="5400000">
                      <a:off x="136960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Flussdiagramm: Verzögerung 524"/>
                    <p:cNvSpPr/>
                    <p:nvPr/>
                  </p:nvSpPr>
                  <p:spPr>
                    <a:xfrm rot="5400000">
                      <a:off x="140849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Flussdiagramm: Verzögerung 525"/>
                    <p:cNvSpPr/>
                    <p:nvPr/>
                  </p:nvSpPr>
                  <p:spPr>
                    <a:xfrm rot="5400000">
                      <a:off x="144739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7" name="Flussdiagramm: Verzögerung 526"/>
                    <p:cNvSpPr/>
                    <p:nvPr/>
                  </p:nvSpPr>
                  <p:spPr>
                    <a:xfrm rot="5400000">
                      <a:off x="148628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8" name="Flussdiagramm: Verzögerung 527"/>
                    <p:cNvSpPr/>
                    <p:nvPr/>
                  </p:nvSpPr>
                  <p:spPr>
                    <a:xfrm rot="5400000">
                      <a:off x="152433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Flussdiagramm: Verzögerung 528"/>
                    <p:cNvSpPr/>
                    <p:nvPr/>
                  </p:nvSpPr>
                  <p:spPr>
                    <a:xfrm rot="5400000">
                      <a:off x="1559641"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Flussdiagramm: Verzögerung 529"/>
                    <p:cNvSpPr/>
                    <p:nvPr/>
                  </p:nvSpPr>
                  <p:spPr>
                    <a:xfrm rot="5400000">
                      <a:off x="1598534" y="345689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1" name="Flussdiagramm: Verzögerung 530"/>
                    <p:cNvSpPr/>
                    <p:nvPr/>
                  </p:nvSpPr>
                  <p:spPr>
                    <a:xfrm rot="5400000">
                      <a:off x="1637426" y="34568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Flussdiagramm: Verzögerung 531"/>
                    <p:cNvSpPr/>
                    <p:nvPr/>
                  </p:nvSpPr>
                  <p:spPr>
                    <a:xfrm rot="5400000">
                      <a:off x="1676318"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3" name="Flussdiagramm: Verzögerung 532"/>
                    <p:cNvSpPr/>
                    <p:nvPr/>
                  </p:nvSpPr>
                  <p:spPr>
                    <a:xfrm rot="5400000">
                      <a:off x="1714447" y="347251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 name="Flussdiagramm: Verzögerung 533"/>
                    <p:cNvSpPr/>
                    <p:nvPr/>
                  </p:nvSpPr>
                  <p:spPr>
                    <a:xfrm rot="5400000">
                      <a:off x="1753339" y="34790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5" name="Flussdiagramm: Verzögerung 534"/>
                    <p:cNvSpPr/>
                    <p:nvPr/>
                  </p:nvSpPr>
                  <p:spPr>
                    <a:xfrm rot="5400000">
                      <a:off x="1792232" y="347903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Flussdiagramm: Verzögerung 535"/>
                    <p:cNvSpPr/>
                    <p:nvPr/>
                  </p:nvSpPr>
                  <p:spPr>
                    <a:xfrm rot="5400000">
                      <a:off x="1831124" y="348554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Flussdiagramm: Verzögerung 536"/>
                    <p:cNvSpPr/>
                    <p:nvPr/>
                  </p:nvSpPr>
                  <p:spPr>
                    <a:xfrm rot="5400000">
                      <a:off x="1869252" y="347772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Flussdiagramm: Verzögerung 537"/>
                    <p:cNvSpPr/>
                    <p:nvPr/>
                  </p:nvSpPr>
                  <p:spPr>
                    <a:xfrm rot="5400000">
                      <a:off x="1908145" y="348423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9" name="Flussdiagramm: Verzögerung 538"/>
                    <p:cNvSpPr/>
                    <p:nvPr/>
                  </p:nvSpPr>
                  <p:spPr>
                    <a:xfrm rot="5400000">
                      <a:off x="1947037" y="34842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0" name="Flussdiagramm: Verzögerung 539"/>
                    <p:cNvSpPr/>
                    <p:nvPr/>
                  </p:nvSpPr>
                  <p:spPr>
                    <a:xfrm rot="5400000">
                      <a:off x="1985929"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1" name="Flussdiagramm: Verzögerung 540"/>
                    <p:cNvSpPr/>
                    <p:nvPr/>
                  </p:nvSpPr>
                  <p:spPr>
                    <a:xfrm rot="5400000">
                      <a:off x="2015652" y="347252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 name="Flussdiagramm: Verzögerung 541"/>
                    <p:cNvSpPr/>
                    <p:nvPr/>
                  </p:nvSpPr>
                  <p:spPr>
                    <a:xfrm rot="5400000">
                      <a:off x="2054544" y="347903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3" name="Flussdiagramm: Verzögerung 542"/>
                    <p:cNvSpPr/>
                    <p:nvPr/>
                  </p:nvSpPr>
                  <p:spPr>
                    <a:xfrm rot="5400000">
                      <a:off x="2093437" y="347903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4" name="Flussdiagramm: Verzögerung 543"/>
                    <p:cNvSpPr/>
                    <p:nvPr/>
                  </p:nvSpPr>
                  <p:spPr>
                    <a:xfrm rot="5400000">
                      <a:off x="2132329" y="348555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5" name="Flussdiagramm: Verzögerung 544"/>
                    <p:cNvSpPr/>
                    <p:nvPr/>
                  </p:nvSpPr>
                  <p:spPr>
                    <a:xfrm rot="5400000">
                      <a:off x="2170382"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6" name="Flussdiagramm: Verzögerung 545"/>
                    <p:cNvSpPr/>
                    <p:nvPr/>
                  </p:nvSpPr>
                  <p:spPr>
                    <a:xfrm rot="5400000">
                      <a:off x="2200511"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7" name="Flussdiagramm: Verzögerung 546"/>
                    <p:cNvSpPr/>
                    <p:nvPr/>
                  </p:nvSpPr>
                  <p:spPr>
                    <a:xfrm rot="5400000">
                      <a:off x="2239404" y="345635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8" name="Flussdiagramm: Verzögerung 547"/>
                    <p:cNvSpPr/>
                    <p:nvPr/>
                  </p:nvSpPr>
                  <p:spPr>
                    <a:xfrm rot="5400000">
                      <a:off x="2278296" y="345636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9" name="Flussdiagramm: Verzögerung 548"/>
                    <p:cNvSpPr/>
                    <p:nvPr/>
                  </p:nvSpPr>
                  <p:spPr>
                    <a:xfrm rot="5400000">
                      <a:off x="2317188"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0" name="Flussdiagramm: Verzögerung 549"/>
                    <p:cNvSpPr/>
                    <p:nvPr/>
                  </p:nvSpPr>
                  <p:spPr>
                    <a:xfrm rot="5400000">
                      <a:off x="2355317" y="347198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1" name="Flussdiagramm: Verzögerung 550"/>
                    <p:cNvSpPr/>
                    <p:nvPr/>
                  </p:nvSpPr>
                  <p:spPr>
                    <a:xfrm rot="5400000">
                      <a:off x="2394209" y="34784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2" name="Flussdiagramm: Verzögerung 551"/>
                    <p:cNvSpPr/>
                    <p:nvPr/>
                  </p:nvSpPr>
                  <p:spPr>
                    <a:xfrm rot="5400000">
                      <a:off x="2433102" y="347849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3" name="Flussdiagramm: Verzögerung 552"/>
                    <p:cNvSpPr/>
                    <p:nvPr/>
                  </p:nvSpPr>
                  <p:spPr>
                    <a:xfrm rot="5400000">
                      <a:off x="2471994" y="348501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Flussdiagramm: Verzögerung 553"/>
                    <p:cNvSpPr/>
                    <p:nvPr/>
                  </p:nvSpPr>
                  <p:spPr>
                    <a:xfrm rot="5400000">
                      <a:off x="2510122" y="347719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5" name="Flussdiagramm: Verzögerung 554"/>
                    <p:cNvSpPr/>
                    <p:nvPr/>
                  </p:nvSpPr>
                  <p:spPr>
                    <a:xfrm rot="5400000">
                      <a:off x="2549015" y="348370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Flussdiagramm: Verzögerung 555"/>
                    <p:cNvSpPr/>
                    <p:nvPr/>
                  </p:nvSpPr>
                  <p:spPr>
                    <a:xfrm rot="5400000">
                      <a:off x="2587907" y="348371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7" name="Flussdiagramm: Verzögerung 556"/>
                    <p:cNvSpPr/>
                    <p:nvPr/>
                  </p:nvSpPr>
                  <p:spPr>
                    <a:xfrm rot="5400000">
                      <a:off x="2626799"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8" name="Flussdiagramm: Verzögerung 557"/>
                    <p:cNvSpPr/>
                    <p:nvPr/>
                  </p:nvSpPr>
                  <p:spPr>
                    <a:xfrm rot="5400000">
                      <a:off x="2656522" y="347198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Flussdiagramm: Verzögerung 558"/>
                    <p:cNvSpPr/>
                    <p:nvPr/>
                  </p:nvSpPr>
                  <p:spPr>
                    <a:xfrm rot="5400000">
                      <a:off x="2695414" y="347850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0" name="Flussdiagramm: Verzögerung 559"/>
                    <p:cNvSpPr/>
                    <p:nvPr/>
                  </p:nvSpPr>
                  <p:spPr>
                    <a:xfrm rot="5400000">
                      <a:off x="2734307" y="347850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Flussdiagramm: Verzögerung 560"/>
                    <p:cNvSpPr/>
                    <p:nvPr/>
                  </p:nvSpPr>
                  <p:spPr>
                    <a:xfrm rot="5400000">
                      <a:off x="2773199" y="348502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Flussdiagramm: Verzögerung 561"/>
                    <p:cNvSpPr/>
                    <p:nvPr/>
                  </p:nvSpPr>
                  <p:spPr>
                    <a:xfrm rot="5400000">
                      <a:off x="2811252"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Flussdiagramm: Verzögerung 562"/>
                    <p:cNvSpPr/>
                    <p:nvPr/>
                  </p:nvSpPr>
                  <p:spPr>
                    <a:xfrm rot="5400000">
                      <a:off x="2845793"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Flussdiagramm: Verzögerung 563"/>
                    <p:cNvSpPr/>
                    <p:nvPr/>
                  </p:nvSpPr>
                  <p:spPr>
                    <a:xfrm rot="5400000">
                      <a:off x="2884686" y="345655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Flussdiagramm: Verzögerung 564"/>
                    <p:cNvSpPr/>
                    <p:nvPr/>
                  </p:nvSpPr>
                  <p:spPr>
                    <a:xfrm rot="5400000">
                      <a:off x="2923578" y="34565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Flussdiagramm: Verzögerung 565"/>
                    <p:cNvSpPr/>
                    <p:nvPr/>
                  </p:nvSpPr>
                  <p:spPr>
                    <a:xfrm rot="5400000">
                      <a:off x="2962470"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Flussdiagramm: Verzögerung 566"/>
                    <p:cNvSpPr/>
                    <p:nvPr/>
                  </p:nvSpPr>
                  <p:spPr>
                    <a:xfrm rot="5400000">
                      <a:off x="3000599" y="347217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Flussdiagramm: Verzögerung 567"/>
                    <p:cNvSpPr/>
                    <p:nvPr/>
                  </p:nvSpPr>
                  <p:spPr>
                    <a:xfrm rot="5400000">
                      <a:off x="3039491" y="347869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Flussdiagramm: Verzögerung 568"/>
                    <p:cNvSpPr/>
                    <p:nvPr/>
                  </p:nvSpPr>
                  <p:spPr>
                    <a:xfrm rot="5400000">
                      <a:off x="3078384" y="347869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Flussdiagramm: Verzögerung 569"/>
                    <p:cNvSpPr/>
                    <p:nvPr/>
                  </p:nvSpPr>
                  <p:spPr>
                    <a:xfrm rot="5400000">
                      <a:off x="3117276" y="348521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Flussdiagramm: Verzögerung 570"/>
                    <p:cNvSpPr/>
                    <p:nvPr/>
                  </p:nvSpPr>
                  <p:spPr>
                    <a:xfrm rot="5400000">
                      <a:off x="3155404" y="347739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2" name="Flussdiagramm: Verzögerung 571"/>
                    <p:cNvSpPr/>
                    <p:nvPr/>
                  </p:nvSpPr>
                  <p:spPr>
                    <a:xfrm rot="5400000">
                      <a:off x="3194297" y="348390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Flussdiagramm: Verzögerung 572"/>
                    <p:cNvSpPr/>
                    <p:nvPr/>
                  </p:nvSpPr>
                  <p:spPr>
                    <a:xfrm rot="5400000">
                      <a:off x="3233189" y="348390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4" name="Flussdiagramm: Verzögerung 573"/>
                    <p:cNvSpPr/>
                    <p:nvPr/>
                  </p:nvSpPr>
                  <p:spPr>
                    <a:xfrm rot="5400000">
                      <a:off x="3272081"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Flussdiagramm: Verzögerung 574"/>
                    <p:cNvSpPr/>
                    <p:nvPr/>
                  </p:nvSpPr>
                  <p:spPr>
                    <a:xfrm rot="5400000">
                      <a:off x="3301804" y="347218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6" name="Flussdiagramm: Verzögerung 575"/>
                    <p:cNvSpPr/>
                    <p:nvPr/>
                  </p:nvSpPr>
                  <p:spPr>
                    <a:xfrm rot="5400000">
                      <a:off x="3340696" y="347869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7" name="Flussdiagramm: Verzögerung 576"/>
                    <p:cNvSpPr/>
                    <p:nvPr/>
                  </p:nvSpPr>
                  <p:spPr>
                    <a:xfrm rot="5400000">
                      <a:off x="3379589" y="34787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8" name="Flussdiagramm: Verzögerung 577"/>
                    <p:cNvSpPr/>
                    <p:nvPr/>
                  </p:nvSpPr>
                  <p:spPr>
                    <a:xfrm rot="5400000">
                      <a:off x="3456534"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9" name="Flussdiagramm: Verzögerung 578"/>
                    <p:cNvSpPr/>
                    <p:nvPr/>
                  </p:nvSpPr>
                  <p:spPr>
                    <a:xfrm rot="5400000">
                      <a:off x="340784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0" name="Flussdiagramm: Verzögerung 579"/>
                    <p:cNvSpPr/>
                    <p:nvPr/>
                  </p:nvSpPr>
                  <p:spPr>
                    <a:xfrm rot="5400000">
                      <a:off x="344673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1" name="Flussdiagramm: Verzögerung 580"/>
                    <p:cNvSpPr/>
                    <p:nvPr/>
                  </p:nvSpPr>
                  <p:spPr>
                    <a:xfrm rot="5400000">
                      <a:off x="348563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2" name="Flussdiagramm: Verzögerung 581"/>
                    <p:cNvSpPr/>
                    <p:nvPr/>
                  </p:nvSpPr>
                  <p:spPr>
                    <a:xfrm rot="5400000">
                      <a:off x="352452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Flussdiagramm: Verzögerung 582"/>
                    <p:cNvSpPr/>
                    <p:nvPr/>
                  </p:nvSpPr>
                  <p:spPr>
                    <a:xfrm rot="5400000">
                      <a:off x="356265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4" name="Flussdiagramm: Verzögerung 583"/>
                    <p:cNvSpPr/>
                    <p:nvPr/>
                  </p:nvSpPr>
                  <p:spPr>
                    <a:xfrm rot="5400000">
                      <a:off x="360154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5" name="Flussdiagramm: Verzögerung 584"/>
                    <p:cNvSpPr/>
                    <p:nvPr/>
                  </p:nvSpPr>
                  <p:spPr>
                    <a:xfrm rot="5400000">
                      <a:off x="364043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6" name="Flussdiagramm: Verzögerung 585"/>
                    <p:cNvSpPr/>
                    <p:nvPr/>
                  </p:nvSpPr>
                  <p:spPr>
                    <a:xfrm rot="5400000">
                      <a:off x="367932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7" name="Flussdiagramm: Verzögerung 586"/>
                    <p:cNvSpPr/>
                    <p:nvPr/>
                  </p:nvSpPr>
                  <p:spPr>
                    <a:xfrm rot="5400000">
                      <a:off x="371745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8" name="Flussdiagramm: Verzögerung 587"/>
                    <p:cNvSpPr/>
                    <p:nvPr/>
                  </p:nvSpPr>
                  <p:spPr>
                    <a:xfrm rot="5400000">
                      <a:off x="375634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9" name="Flussdiagramm: Verzögerung 588"/>
                    <p:cNvSpPr/>
                    <p:nvPr/>
                  </p:nvSpPr>
                  <p:spPr>
                    <a:xfrm rot="5400000">
                      <a:off x="379524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0" name="Flussdiagramm: Verzögerung 589"/>
                    <p:cNvSpPr/>
                    <p:nvPr/>
                  </p:nvSpPr>
                  <p:spPr>
                    <a:xfrm rot="5400000">
                      <a:off x="383413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1" name="Flussdiagramm: Verzögerung 590"/>
                    <p:cNvSpPr/>
                    <p:nvPr/>
                  </p:nvSpPr>
                  <p:spPr>
                    <a:xfrm rot="5400000">
                      <a:off x="386385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2" name="Flussdiagramm: Verzögerung 591"/>
                    <p:cNvSpPr/>
                    <p:nvPr/>
                  </p:nvSpPr>
                  <p:spPr>
                    <a:xfrm rot="5400000">
                      <a:off x="390274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Flussdiagramm: Verzögerung 592"/>
                    <p:cNvSpPr/>
                    <p:nvPr/>
                  </p:nvSpPr>
                  <p:spPr>
                    <a:xfrm rot="5400000">
                      <a:off x="394164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4" name="Flussdiagramm: Verzögerung 593"/>
                    <p:cNvSpPr/>
                    <p:nvPr/>
                  </p:nvSpPr>
                  <p:spPr>
                    <a:xfrm rot="5400000">
                      <a:off x="398053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5" name="Flussdiagramm: Verzögerung 594"/>
                    <p:cNvSpPr/>
                    <p:nvPr/>
                  </p:nvSpPr>
                  <p:spPr>
                    <a:xfrm rot="5400000">
                      <a:off x="401858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1" name="Rechteck 510"/>
                  <p:cNvSpPr/>
                  <p:nvPr/>
                </p:nvSpPr>
                <p:spPr>
                  <a:xfrm>
                    <a:off x="2746478" y="3019403"/>
                    <a:ext cx="2540757" cy="559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Absorber</a:t>
                    </a:r>
                  </a:p>
                </p:txBody>
              </p:sp>
            </p:grpSp>
            <p:sp>
              <p:nvSpPr>
                <p:cNvPr id="441" name="Textfeld 440"/>
                <p:cNvSpPr txBox="1"/>
                <p:nvPr/>
              </p:nvSpPr>
              <p:spPr>
                <a:xfrm rot="20685482">
                  <a:off x="764205" y="4650171"/>
                  <a:ext cx="799882" cy="465950"/>
                </a:xfrm>
                <a:prstGeom prst="rect">
                  <a:avLst/>
                </a:prstGeom>
                <a:noFill/>
              </p:spPr>
              <p:txBody>
                <a:bodyPr wrap="none" rtlCol="0">
                  <a:spAutoFit/>
                </a:bodyPr>
                <a:lstStyle/>
                <a:p>
                  <a:r>
                    <a:rPr lang="en-US" sz="1600" dirty="0">
                      <a:solidFill>
                        <a:srgbClr val="D85ED1"/>
                      </a:solidFill>
                    </a:rPr>
                    <a:t>Cryogenic</a:t>
                  </a:r>
                </a:p>
                <a:p>
                  <a:r>
                    <a:rPr lang="en-US" sz="1600" dirty="0">
                      <a:solidFill>
                        <a:srgbClr val="D85ED1"/>
                      </a:solidFill>
                    </a:rPr>
                    <a:t>H-Beam</a:t>
                  </a:r>
                </a:p>
              </p:txBody>
            </p:sp>
            <p:sp>
              <p:nvSpPr>
                <p:cNvPr id="442" name="Bogen 441"/>
                <p:cNvSpPr/>
                <p:nvPr/>
              </p:nvSpPr>
              <p:spPr>
                <a:xfrm rot="279418">
                  <a:off x="661908" y="5185286"/>
                  <a:ext cx="1631066" cy="1354036"/>
                </a:xfrm>
                <a:prstGeom prst="arc">
                  <a:avLst>
                    <a:gd name="adj1" fmla="val 13652112"/>
                    <a:gd name="adj2" fmla="val 16345902"/>
                  </a:avLst>
                </a:prstGeom>
                <a:ln>
                  <a:solidFill>
                    <a:srgbClr val="D85ED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3" name="Bogen 442"/>
                <p:cNvSpPr/>
                <p:nvPr/>
              </p:nvSpPr>
              <p:spPr>
                <a:xfrm>
                  <a:off x="-750964" y="5341952"/>
                  <a:ext cx="5673605" cy="3690205"/>
                </a:xfrm>
                <a:prstGeom prst="arc">
                  <a:avLst>
                    <a:gd name="adj1" fmla="val 13752181"/>
                    <a:gd name="adj2" fmla="val 16088507"/>
                  </a:avLst>
                </a:prstGeom>
                <a:noFill/>
                <a:ln w="12700" cmpd="tri">
                  <a:solidFill>
                    <a:srgbClr val="D85ED1">
                      <a:alpha val="67000"/>
                    </a:srgbClr>
                  </a:solidFill>
                  <a:prstDash val="solid"/>
                </a:ln>
                <a:effectLst>
                  <a:glow rad="114300">
                    <a:srgbClr val="D85ED1">
                      <a:alpha val="71000"/>
                    </a:srgbClr>
                  </a:glow>
                  <a:softEdge rad="0"/>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 name="Kreis 6"/>
                <p:cNvSpPr/>
                <p:nvPr/>
              </p:nvSpPr>
              <p:spPr>
                <a:xfrm rot="16200000">
                  <a:off x="4493701" y="5042184"/>
                  <a:ext cx="732613" cy="649844"/>
                </a:xfrm>
                <a:prstGeom prst="pie">
                  <a:avLst>
                    <a:gd name="adj1" fmla="val 0"/>
                    <a:gd name="adj2" fmla="val 108388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feld 7"/>
                <p:cNvSpPr txBox="1"/>
                <p:nvPr/>
              </p:nvSpPr>
              <p:spPr>
                <a:xfrm rot="16200000">
                  <a:off x="4540726" y="5242953"/>
                  <a:ext cx="814647" cy="246221"/>
                </a:xfrm>
                <a:prstGeom prst="rect">
                  <a:avLst/>
                </a:prstGeom>
                <a:noFill/>
              </p:spPr>
              <p:txBody>
                <a:bodyPr wrap="none" rtlCol="0">
                  <a:spAutoFit/>
                </a:bodyPr>
                <a:lstStyle/>
                <a:p>
                  <a:r>
                    <a:rPr lang="en-US" sz="1000" dirty="0">
                      <a:solidFill>
                        <a:schemeClr val="bg1"/>
                      </a:solidFill>
                    </a:rPr>
                    <a:t>H-Detection</a:t>
                  </a:r>
                </a:p>
              </p:txBody>
            </p:sp>
            <mc:AlternateContent xmlns:mc="http://schemas.openxmlformats.org/markup-compatibility/2006" xmlns:a14="http://schemas.microsoft.com/office/drawing/2010/main">
              <mc:Choice Requires="a14">
                <p:sp>
                  <p:nvSpPr>
                    <p:cNvPr id="433" name="Textfeld 432"/>
                    <p:cNvSpPr txBox="1"/>
                    <p:nvPr/>
                  </p:nvSpPr>
                  <p:spPr>
                    <a:xfrm>
                      <a:off x="4556515" y="5057992"/>
                      <a:ext cx="244574" cy="220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de-DE" b="0" i="1" smtClean="0">
                                <a:latin typeface="Cambria Math" panose="02040503050406030204" pitchFamily="18" charset="0"/>
                                <a:ea typeface="Cambria Math" panose="02040503050406030204" pitchFamily="18" charset="0"/>
                              </a:rPr>
                              <m:t>𝑧</m:t>
                            </m:r>
                          </m:oMath>
                        </m:oMathPara>
                      </a14:m>
                      <a:endParaRPr lang="en-US" dirty="0"/>
                    </a:p>
                  </p:txBody>
                </p:sp>
              </mc:Choice>
              <mc:Fallback xmlns="">
                <p:sp>
                  <p:nvSpPr>
                    <p:cNvPr id="433" name="Textfeld 432"/>
                    <p:cNvSpPr txBox="1">
                      <a:spLocks noRot="1" noChangeAspect="1" noMove="1" noResize="1" noEditPoints="1" noAdjustHandles="1" noChangeArrowheads="1" noChangeShapeType="1" noTextEdit="1"/>
                    </p:cNvSpPr>
                    <p:nvPr/>
                  </p:nvSpPr>
                  <p:spPr>
                    <a:xfrm>
                      <a:off x="4556515" y="5057992"/>
                      <a:ext cx="244574" cy="220714"/>
                    </a:xfrm>
                    <a:prstGeom prst="rect">
                      <a:avLst/>
                    </a:prstGeom>
                    <a:blipFill>
                      <a:blip r:embed="rId20"/>
                      <a:stretch>
                        <a:fillRect l="-31707" r="-24390" b="-36111"/>
                      </a:stretch>
                    </a:blipFill>
                  </p:spPr>
                  <p:txBody>
                    <a:bodyPr/>
                    <a:lstStyle/>
                    <a:p>
                      <a:r>
                        <a:rPr lang="en-US">
                          <a:noFill/>
                        </a:rPr>
                        <a:t> </a:t>
                      </a:r>
                    </a:p>
                  </p:txBody>
                </p:sp>
              </mc:Fallback>
            </mc:AlternateContent>
            <p:cxnSp>
              <p:nvCxnSpPr>
                <p:cNvPr id="507" name="Gerader Verbinder 506"/>
                <p:cNvCxnSpPr>
                  <a:endCxn id="8" idx="0"/>
                </p:cNvCxnSpPr>
                <p:nvPr/>
              </p:nvCxnSpPr>
              <p:spPr>
                <a:xfrm>
                  <a:off x="2026879" y="5350293"/>
                  <a:ext cx="2798060" cy="15770"/>
                </a:xfrm>
                <a:prstGeom prst="line">
                  <a:avLst/>
                </a:prstGeom>
                <a:ln w="12700">
                  <a:solidFill>
                    <a:srgbClr val="D85ED1">
                      <a:alpha val="67000"/>
                    </a:srgbClr>
                  </a:solidFill>
                </a:ln>
                <a:effectLst>
                  <a:glow rad="114300">
                    <a:srgbClr val="D85ED1">
                      <a:alpha val="71000"/>
                    </a:srgbClr>
                  </a:glow>
                </a:effectLst>
              </p:spPr>
              <p:style>
                <a:lnRef idx="1">
                  <a:schemeClr val="accent1"/>
                </a:lnRef>
                <a:fillRef idx="0">
                  <a:schemeClr val="accent1"/>
                </a:fillRef>
                <a:effectRef idx="0">
                  <a:schemeClr val="accent1"/>
                </a:effectRef>
                <a:fontRef idx="minor">
                  <a:schemeClr val="tx1"/>
                </a:fontRef>
              </p:style>
            </p:cxnSp>
            <p:cxnSp>
              <p:nvCxnSpPr>
                <p:cNvPr id="432" name="Gerade Verbindung mit Pfeil 431"/>
                <p:cNvCxnSpPr/>
                <p:nvPr/>
              </p:nvCxnSpPr>
              <p:spPr>
                <a:xfrm flipH="1">
                  <a:off x="4521103" y="5232787"/>
                  <a:ext cx="152" cy="157081"/>
                </a:xfrm>
                <a:prstGeom prst="straightConnector1">
                  <a:avLst/>
                </a:prstGeom>
                <a:ln>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4" name="Gruppieren 3"/>
              <p:cNvGrpSpPr/>
              <p:nvPr/>
            </p:nvGrpSpPr>
            <p:grpSpPr>
              <a:xfrm>
                <a:off x="5386592" y="3363299"/>
                <a:ext cx="3542673" cy="2745828"/>
                <a:chOff x="5386592" y="3363299"/>
                <a:chExt cx="3542673" cy="2745828"/>
              </a:xfrm>
            </p:grpSpPr>
            <p:grpSp>
              <p:nvGrpSpPr>
                <p:cNvPr id="424" name="Gruppieren 423"/>
                <p:cNvGrpSpPr/>
                <p:nvPr/>
              </p:nvGrpSpPr>
              <p:grpSpPr>
                <a:xfrm>
                  <a:off x="6509358" y="3699268"/>
                  <a:ext cx="245901" cy="1626629"/>
                  <a:chOff x="8809530" y="1791028"/>
                  <a:chExt cx="614364" cy="4064000"/>
                </a:xfrm>
              </p:grpSpPr>
              <p:sp>
                <p:nvSpPr>
                  <p:cNvPr id="62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5" name="Gruppieren 424"/>
                <p:cNvGrpSpPr/>
                <p:nvPr/>
              </p:nvGrpSpPr>
              <p:grpSpPr>
                <a:xfrm>
                  <a:off x="7351037" y="3702250"/>
                  <a:ext cx="245901" cy="1626629"/>
                  <a:chOff x="8809530" y="1791028"/>
                  <a:chExt cx="614364" cy="4064000"/>
                </a:xfrm>
              </p:grpSpPr>
              <p:sp>
                <p:nvSpPr>
                  <p:cNvPr id="624"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5"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6" name="Gruppieren 425"/>
                <p:cNvGrpSpPr/>
                <p:nvPr/>
              </p:nvGrpSpPr>
              <p:grpSpPr>
                <a:xfrm>
                  <a:off x="7196104" y="3697061"/>
                  <a:ext cx="146778" cy="1626629"/>
                  <a:chOff x="8335375" y="1791028"/>
                  <a:chExt cx="366713" cy="4064000"/>
                </a:xfrm>
              </p:grpSpPr>
              <p:sp>
                <p:nvSpPr>
                  <p:cNvPr id="622" name="Freeform 10"/>
                  <p:cNvSpPr>
                    <a:spLocks noEditPoints="1"/>
                  </p:cNvSpPr>
                  <p:nvPr/>
                </p:nvSpPr>
                <p:spPr bwMode="auto">
                  <a:xfrm rot="16200000">
                    <a:off x="6486732" y="3639671"/>
                    <a:ext cx="4064000"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3"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7" name="Gruppieren 426"/>
                <p:cNvGrpSpPr/>
                <p:nvPr/>
              </p:nvGrpSpPr>
              <p:grpSpPr>
                <a:xfrm>
                  <a:off x="7885810" y="3713837"/>
                  <a:ext cx="110560" cy="1626629"/>
                  <a:chOff x="7826867" y="1791028"/>
                  <a:chExt cx="276227" cy="4064000"/>
                </a:xfrm>
              </p:grpSpPr>
              <p:sp>
                <p:nvSpPr>
                  <p:cNvPr id="620" name="Freeform 12"/>
                  <p:cNvSpPr>
                    <a:spLocks noEditPoints="1"/>
                  </p:cNvSpPr>
                  <p:nvPr/>
                </p:nvSpPr>
                <p:spPr bwMode="auto">
                  <a:xfrm rot="16200000">
                    <a:off x="5932980" y="3684915"/>
                    <a:ext cx="4064000" cy="276225"/>
                  </a:xfrm>
                  <a:custGeom>
                    <a:avLst/>
                    <a:gdLst>
                      <a:gd name="T0" fmla="*/ 1079 w 5120"/>
                      <a:gd name="T1" fmla="*/ 281 h 349"/>
                      <a:gd name="T2" fmla="*/ 409 w 5120"/>
                      <a:gd name="T3" fmla="*/ 241 h 349"/>
                      <a:gd name="T4" fmla="*/ 1519 w 5120"/>
                      <a:gd name="T5" fmla="*/ 83 h 349"/>
                      <a:gd name="T6" fmla="*/ 1684 w 5120"/>
                      <a:gd name="T7" fmla="*/ 0 h 349"/>
                      <a:gd name="T8" fmla="*/ 1760 w 5120"/>
                      <a:gd name="T9" fmla="*/ 19 h 349"/>
                      <a:gd name="T10" fmla="*/ 1935 w 5120"/>
                      <a:gd name="T11" fmla="*/ 114 h 349"/>
                      <a:gd name="T12" fmla="*/ 2067 w 5120"/>
                      <a:gd name="T13" fmla="*/ 194 h 349"/>
                      <a:gd name="T14" fmla="*/ 2187 w 5120"/>
                      <a:gd name="T15" fmla="*/ 248 h 349"/>
                      <a:gd name="T16" fmla="*/ 2260 w 5120"/>
                      <a:gd name="T17" fmla="*/ 272 h 349"/>
                      <a:gd name="T18" fmla="*/ 2400 w 5120"/>
                      <a:gd name="T19" fmla="*/ 300 h 349"/>
                      <a:gd name="T20" fmla="*/ 2549 w 5120"/>
                      <a:gd name="T21" fmla="*/ 314 h 349"/>
                      <a:gd name="T22" fmla="*/ 2893 w 5120"/>
                      <a:gd name="T23" fmla="*/ 347 h 349"/>
                      <a:gd name="T24" fmla="*/ 2471 w 5120"/>
                      <a:gd name="T25" fmla="*/ 335 h 349"/>
                      <a:gd name="T26" fmla="*/ 2367 w 5120"/>
                      <a:gd name="T27" fmla="*/ 321 h 349"/>
                      <a:gd name="T28" fmla="*/ 2246 w 5120"/>
                      <a:gd name="T29" fmla="*/ 295 h 349"/>
                      <a:gd name="T30" fmla="*/ 2170 w 5120"/>
                      <a:gd name="T31" fmla="*/ 271 h 349"/>
                      <a:gd name="T32" fmla="*/ 2013 w 5120"/>
                      <a:gd name="T33" fmla="*/ 194 h 349"/>
                      <a:gd name="T34" fmla="*/ 1916 w 5120"/>
                      <a:gd name="T35" fmla="*/ 135 h 349"/>
                      <a:gd name="T36" fmla="*/ 1741 w 5120"/>
                      <a:gd name="T37" fmla="*/ 42 h 349"/>
                      <a:gd name="T38" fmla="*/ 1642 w 5120"/>
                      <a:gd name="T39" fmla="*/ 28 h 349"/>
                      <a:gd name="T40" fmla="*/ 1588 w 5120"/>
                      <a:gd name="T41" fmla="*/ 42 h 349"/>
                      <a:gd name="T42" fmla="*/ 1543 w 5120"/>
                      <a:gd name="T43" fmla="*/ 66 h 349"/>
                      <a:gd name="T44" fmla="*/ 1460 w 5120"/>
                      <a:gd name="T45" fmla="*/ 137 h 349"/>
                      <a:gd name="T46" fmla="*/ 1306 w 5120"/>
                      <a:gd name="T47" fmla="*/ 293 h 349"/>
                      <a:gd name="T48" fmla="*/ 1252 w 5120"/>
                      <a:gd name="T49" fmla="*/ 330 h 349"/>
                      <a:gd name="T50" fmla="*/ 1193 w 5120"/>
                      <a:gd name="T51" fmla="*/ 349 h 349"/>
                      <a:gd name="T52" fmla="*/ 1106 w 5120"/>
                      <a:gd name="T53" fmla="*/ 330 h 349"/>
                      <a:gd name="T54" fmla="*/ 1056 w 5120"/>
                      <a:gd name="T55" fmla="*/ 295 h 349"/>
                      <a:gd name="T56" fmla="*/ 921 w 5120"/>
                      <a:gd name="T57" fmla="*/ 177 h 349"/>
                      <a:gd name="T58" fmla="*/ 886 w 5120"/>
                      <a:gd name="T59" fmla="*/ 158 h 349"/>
                      <a:gd name="T60" fmla="*/ 829 w 5120"/>
                      <a:gd name="T61" fmla="*/ 154 h 349"/>
                      <a:gd name="T62" fmla="*/ 782 w 5120"/>
                      <a:gd name="T63" fmla="*/ 173 h 349"/>
                      <a:gd name="T64" fmla="*/ 629 w 5120"/>
                      <a:gd name="T65" fmla="*/ 310 h 349"/>
                      <a:gd name="T66" fmla="*/ 586 w 5120"/>
                      <a:gd name="T67" fmla="*/ 336 h 349"/>
                      <a:gd name="T68" fmla="*/ 499 w 5120"/>
                      <a:gd name="T69" fmla="*/ 342 h 349"/>
                      <a:gd name="T70" fmla="*/ 444 w 5120"/>
                      <a:gd name="T71" fmla="*/ 309 h 349"/>
                      <a:gd name="T72" fmla="*/ 360 w 5120"/>
                      <a:gd name="T73" fmla="*/ 232 h 349"/>
                      <a:gd name="T74" fmla="*/ 305 w 5120"/>
                      <a:gd name="T75" fmla="*/ 194 h 349"/>
                      <a:gd name="T76" fmla="*/ 242 w 5120"/>
                      <a:gd name="T77" fmla="*/ 191 h 349"/>
                      <a:gd name="T78" fmla="*/ 196 w 5120"/>
                      <a:gd name="T79" fmla="*/ 220 h 349"/>
                      <a:gd name="T80" fmla="*/ 144 w 5120"/>
                      <a:gd name="T81" fmla="*/ 269 h 349"/>
                      <a:gd name="T82" fmla="*/ 46 w 5120"/>
                      <a:gd name="T83" fmla="*/ 342 h 349"/>
                      <a:gd name="T84" fmla="*/ 45 w 5120"/>
                      <a:gd name="T85" fmla="*/ 314 h 349"/>
                      <a:gd name="T86" fmla="*/ 126 w 5120"/>
                      <a:gd name="T87" fmla="*/ 250 h 349"/>
                      <a:gd name="T88" fmla="*/ 185 w 5120"/>
                      <a:gd name="T89" fmla="*/ 192 h 349"/>
                      <a:gd name="T90" fmla="*/ 244 w 5120"/>
                      <a:gd name="T91" fmla="*/ 163 h 349"/>
                      <a:gd name="T92" fmla="*/ 326 w 5120"/>
                      <a:gd name="T93" fmla="*/ 175 h 349"/>
                      <a:gd name="T94" fmla="*/ 385 w 5120"/>
                      <a:gd name="T95" fmla="*/ 220 h 349"/>
                      <a:gd name="T96" fmla="*/ 482 w 5120"/>
                      <a:gd name="T97" fmla="*/ 304 h 349"/>
                      <a:gd name="T98" fmla="*/ 548 w 5120"/>
                      <a:gd name="T99" fmla="*/ 321 h 349"/>
                      <a:gd name="T100" fmla="*/ 595 w 5120"/>
                      <a:gd name="T101" fmla="*/ 304 h 349"/>
                      <a:gd name="T102" fmla="*/ 730 w 5120"/>
                      <a:gd name="T103" fmla="*/ 180 h 349"/>
                      <a:gd name="T104" fmla="*/ 799 w 5120"/>
                      <a:gd name="T105" fmla="*/ 134 h 349"/>
                      <a:gd name="T106" fmla="*/ 884 w 5120"/>
                      <a:gd name="T107" fmla="*/ 130 h 349"/>
                      <a:gd name="T108" fmla="*/ 943 w 5120"/>
                      <a:gd name="T109" fmla="*/ 161 h 349"/>
                      <a:gd name="T110" fmla="*/ 1042 w 5120"/>
                      <a:gd name="T111" fmla="*/ 250 h 349"/>
                      <a:gd name="T112" fmla="*/ 1106 w 5120"/>
                      <a:gd name="T113" fmla="*/ 298 h 349"/>
                      <a:gd name="T114" fmla="*/ 1148 w 5120"/>
                      <a:gd name="T115" fmla="*/ 317 h 349"/>
                      <a:gd name="T116" fmla="*/ 1222 w 5120"/>
                      <a:gd name="T117" fmla="*/ 314 h 349"/>
                      <a:gd name="T118" fmla="*/ 1287 w 5120"/>
                      <a:gd name="T119" fmla="*/ 274 h 349"/>
                      <a:gd name="T120" fmla="*/ 1438 w 5120"/>
                      <a:gd name="T121" fmla="*/ 120 h 349"/>
                      <a:gd name="T122" fmla="*/ 1533 w 5120"/>
                      <a:gd name="T123" fmla="*/ 42 h 349"/>
                      <a:gd name="T124" fmla="*/ 1583 w 5120"/>
                      <a:gd name="T125" fmla="*/ 1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349">
                        <a:moveTo>
                          <a:pt x="589" y="305"/>
                        </a:moveTo>
                        <a:lnTo>
                          <a:pt x="588" y="307"/>
                        </a:lnTo>
                        <a:lnTo>
                          <a:pt x="586" y="307"/>
                        </a:lnTo>
                        <a:lnTo>
                          <a:pt x="589" y="305"/>
                        </a:lnTo>
                        <a:close/>
                        <a:moveTo>
                          <a:pt x="425" y="293"/>
                        </a:moveTo>
                        <a:lnTo>
                          <a:pt x="425" y="293"/>
                        </a:lnTo>
                        <a:lnTo>
                          <a:pt x="428" y="297"/>
                        </a:lnTo>
                        <a:lnTo>
                          <a:pt x="425" y="293"/>
                        </a:lnTo>
                        <a:close/>
                        <a:moveTo>
                          <a:pt x="1080" y="281"/>
                        </a:moveTo>
                        <a:lnTo>
                          <a:pt x="1080" y="283"/>
                        </a:lnTo>
                        <a:lnTo>
                          <a:pt x="1082" y="283"/>
                        </a:lnTo>
                        <a:lnTo>
                          <a:pt x="1080" y="281"/>
                        </a:lnTo>
                        <a:close/>
                        <a:moveTo>
                          <a:pt x="1077" y="278"/>
                        </a:moveTo>
                        <a:lnTo>
                          <a:pt x="1077" y="278"/>
                        </a:lnTo>
                        <a:lnTo>
                          <a:pt x="1079" y="281"/>
                        </a:lnTo>
                        <a:lnTo>
                          <a:pt x="1080" y="281"/>
                        </a:lnTo>
                        <a:lnTo>
                          <a:pt x="1077" y="278"/>
                        </a:lnTo>
                        <a:close/>
                        <a:moveTo>
                          <a:pt x="2180" y="274"/>
                        </a:moveTo>
                        <a:lnTo>
                          <a:pt x="2182" y="274"/>
                        </a:lnTo>
                        <a:lnTo>
                          <a:pt x="2185" y="276"/>
                        </a:lnTo>
                        <a:lnTo>
                          <a:pt x="2180" y="274"/>
                        </a:lnTo>
                        <a:close/>
                        <a:moveTo>
                          <a:pt x="1051" y="257"/>
                        </a:moveTo>
                        <a:lnTo>
                          <a:pt x="1052" y="258"/>
                        </a:lnTo>
                        <a:lnTo>
                          <a:pt x="1051" y="257"/>
                        </a:lnTo>
                        <a:lnTo>
                          <a:pt x="1051" y="257"/>
                        </a:lnTo>
                        <a:close/>
                        <a:moveTo>
                          <a:pt x="1044" y="250"/>
                        </a:moveTo>
                        <a:lnTo>
                          <a:pt x="1051" y="257"/>
                        </a:lnTo>
                        <a:lnTo>
                          <a:pt x="1044" y="250"/>
                        </a:lnTo>
                        <a:close/>
                        <a:moveTo>
                          <a:pt x="402" y="234"/>
                        </a:moveTo>
                        <a:lnTo>
                          <a:pt x="409" y="241"/>
                        </a:lnTo>
                        <a:lnTo>
                          <a:pt x="404" y="238"/>
                        </a:lnTo>
                        <a:lnTo>
                          <a:pt x="402" y="234"/>
                        </a:lnTo>
                        <a:close/>
                        <a:moveTo>
                          <a:pt x="2081" y="201"/>
                        </a:moveTo>
                        <a:lnTo>
                          <a:pt x="2088" y="205"/>
                        </a:lnTo>
                        <a:lnTo>
                          <a:pt x="2083" y="203"/>
                        </a:lnTo>
                        <a:lnTo>
                          <a:pt x="2081" y="201"/>
                        </a:lnTo>
                        <a:close/>
                        <a:moveTo>
                          <a:pt x="980" y="191"/>
                        </a:moveTo>
                        <a:lnTo>
                          <a:pt x="980" y="191"/>
                        </a:lnTo>
                        <a:lnTo>
                          <a:pt x="985" y="196"/>
                        </a:lnTo>
                        <a:lnTo>
                          <a:pt x="980" y="191"/>
                        </a:lnTo>
                        <a:close/>
                        <a:moveTo>
                          <a:pt x="1519" y="83"/>
                        </a:moveTo>
                        <a:lnTo>
                          <a:pt x="1516" y="87"/>
                        </a:lnTo>
                        <a:lnTo>
                          <a:pt x="1516" y="87"/>
                        </a:lnTo>
                        <a:lnTo>
                          <a:pt x="1519" y="83"/>
                        </a:lnTo>
                        <a:lnTo>
                          <a:pt x="1519" y="83"/>
                        </a:lnTo>
                        <a:lnTo>
                          <a:pt x="1519" y="83"/>
                        </a:lnTo>
                        <a:close/>
                        <a:moveTo>
                          <a:pt x="1521" y="81"/>
                        </a:moveTo>
                        <a:lnTo>
                          <a:pt x="1519" y="81"/>
                        </a:lnTo>
                        <a:lnTo>
                          <a:pt x="1521" y="83"/>
                        </a:lnTo>
                        <a:lnTo>
                          <a:pt x="1521" y="81"/>
                        </a:lnTo>
                        <a:close/>
                        <a:moveTo>
                          <a:pt x="1585" y="43"/>
                        </a:moveTo>
                        <a:lnTo>
                          <a:pt x="1580" y="45"/>
                        </a:lnTo>
                        <a:lnTo>
                          <a:pt x="1580" y="45"/>
                        </a:lnTo>
                        <a:lnTo>
                          <a:pt x="1585" y="43"/>
                        </a:lnTo>
                        <a:close/>
                        <a:moveTo>
                          <a:pt x="1807" y="38"/>
                        </a:moveTo>
                        <a:lnTo>
                          <a:pt x="1810" y="40"/>
                        </a:lnTo>
                        <a:lnTo>
                          <a:pt x="1809" y="38"/>
                        </a:lnTo>
                        <a:lnTo>
                          <a:pt x="1807" y="38"/>
                        </a:lnTo>
                        <a:close/>
                        <a:moveTo>
                          <a:pt x="1646" y="0"/>
                        </a:moveTo>
                        <a:lnTo>
                          <a:pt x="1684" y="0"/>
                        </a:lnTo>
                        <a:lnTo>
                          <a:pt x="1687" y="2"/>
                        </a:lnTo>
                        <a:lnTo>
                          <a:pt x="1699" y="2"/>
                        </a:lnTo>
                        <a:lnTo>
                          <a:pt x="1703" y="3"/>
                        </a:lnTo>
                        <a:lnTo>
                          <a:pt x="1712" y="3"/>
                        </a:lnTo>
                        <a:lnTo>
                          <a:pt x="1715" y="5"/>
                        </a:lnTo>
                        <a:lnTo>
                          <a:pt x="1719" y="5"/>
                        </a:lnTo>
                        <a:lnTo>
                          <a:pt x="1722" y="7"/>
                        </a:lnTo>
                        <a:lnTo>
                          <a:pt x="1731" y="9"/>
                        </a:lnTo>
                        <a:lnTo>
                          <a:pt x="1736" y="9"/>
                        </a:lnTo>
                        <a:lnTo>
                          <a:pt x="1738" y="10"/>
                        </a:lnTo>
                        <a:lnTo>
                          <a:pt x="1739" y="10"/>
                        </a:lnTo>
                        <a:lnTo>
                          <a:pt x="1748" y="14"/>
                        </a:lnTo>
                        <a:lnTo>
                          <a:pt x="1752" y="14"/>
                        </a:lnTo>
                        <a:lnTo>
                          <a:pt x="1753" y="16"/>
                        </a:lnTo>
                        <a:lnTo>
                          <a:pt x="1760" y="19"/>
                        </a:lnTo>
                        <a:lnTo>
                          <a:pt x="1767" y="19"/>
                        </a:lnTo>
                        <a:lnTo>
                          <a:pt x="1772" y="24"/>
                        </a:lnTo>
                        <a:lnTo>
                          <a:pt x="1778" y="26"/>
                        </a:lnTo>
                        <a:lnTo>
                          <a:pt x="1778" y="26"/>
                        </a:lnTo>
                        <a:lnTo>
                          <a:pt x="1793" y="33"/>
                        </a:lnTo>
                        <a:lnTo>
                          <a:pt x="1798" y="35"/>
                        </a:lnTo>
                        <a:lnTo>
                          <a:pt x="1798" y="35"/>
                        </a:lnTo>
                        <a:lnTo>
                          <a:pt x="1809" y="38"/>
                        </a:lnTo>
                        <a:lnTo>
                          <a:pt x="1812" y="42"/>
                        </a:lnTo>
                        <a:lnTo>
                          <a:pt x="1828" y="50"/>
                        </a:lnTo>
                        <a:lnTo>
                          <a:pt x="1863" y="69"/>
                        </a:lnTo>
                        <a:lnTo>
                          <a:pt x="1928" y="111"/>
                        </a:lnTo>
                        <a:lnTo>
                          <a:pt x="1930" y="111"/>
                        </a:lnTo>
                        <a:lnTo>
                          <a:pt x="1934" y="114"/>
                        </a:lnTo>
                        <a:lnTo>
                          <a:pt x="1935" y="114"/>
                        </a:lnTo>
                        <a:lnTo>
                          <a:pt x="1937" y="114"/>
                        </a:lnTo>
                        <a:lnTo>
                          <a:pt x="1939" y="116"/>
                        </a:lnTo>
                        <a:lnTo>
                          <a:pt x="1946" y="121"/>
                        </a:lnTo>
                        <a:lnTo>
                          <a:pt x="1946" y="121"/>
                        </a:lnTo>
                        <a:lnTo>
                          <a:pt x="1961" y="132"/>
                        </a:lnTo>
                        <a:lnTo>
                          <a:pt x="1994" y="153"/>
                        </a:lnTo>
                        <a:lnTo>
                          <a:pt x="1998" y="153"/>
                        </a:lnTo>
                        <a:lnTo>
                          <a:pt x="2005" y="160"/>
                        </a:lnTo>
                        <a:lnTo>
                          <a:pt x="2005" y="160"/>
                        </a:lnTo>
                        <a:lnTo>
                          <a:pt x="2010" y="163"/>
                        </a:lnTo>
                        <a:lnTo>
                          <a:pt x="2031" y="173"/>
                        </a:lnTo>
                        <a:lnTo>
                          <a:pt x="2027" y="172"/>
                        </a:lnTo>
                        <a:lnTo>
                          <a:pt x="2055" y="189"/>
                        </a:lnTo>
                        <a:lnTo>
                          <a:pt x="2057" y="189"/>
                        </a:lnTo>
                        <a:lnTo>
                          <a:pt x="2067" y="194"/>
                        </a:lnTo>
                        <a:lnTo>
                          <a:pt x="2069" y="194"/>
                        </a:lnTo>
                        <a:lnTo>
                          <a:pt x="2076" y="199"/>
                        </a:lnTo>
                        <a:lnTo>
                          <a:pt x="2083" y="203"/>
                        </a:lnTo>
                        <a:lnTo>
                          <a:pt x="2090" y="206"/>
                        </a:lnTo>
                        <a:lnTo>
                          <a:pt x="2118" y="220"/>
                        </a:lnTo>
                        <a:lnTo>
                          <a:pt x="2123" y="220"/>
                        </a:lnTo>
                        <a:lnTo>
                          <a:pt x="2128" y="225"/>
                        </a:lnTo>
                        <a:lnTo>
                          <a:pt x="2128" y="225"/>
                        </a:lnTo>
                        <a:lnTo>
                          <a:pt x="2133" y="227"/>
                        </a:lnTo>
                        <a:lnTo>
                          <a:pt x="2133" y="227"/>
                        </a:lnTo>
                        <a:lnTo>
                          <a:pt x="2149" y="232"/>
                        </a:lnTo>
                        <a:lnTo>
                          <a:pt x="2180" y="246"/>
                        </a:lnTo>
                        <a:lnTo>
                          <a:pt x="2182" y="246"/>
                        </a:lnTo>
                        <a:lnTo>
                          <a:pt x="2187" y="248"/>
                        </a:lnTo>
                        <a:lnTo>
                          <a:pt x="2187" y="248"/>
                        </a:lnTo>
                        <a:lnTo>
                          <a:pt x="2196" y="251"/>
                        </a:lnTo>
                        <a:lnTo>
                          <a:pt x="2196" y="251"/>
                        </a:lnTo>
                        <a:lnTo>
                          <a:pt x="2211" y="257"/>
                        </a:lnTo>
                        <a:lnTo>
                          <a:pt x="2213" y="257"/>
                        </a:lnTo>
                        <a:lnTo>
                          <a:pt x="2215" y="258"/>
                        </a:lnTo>
                        <a:lnTo>
                          <a:pt x="2216" y="258"/>
                        </a:lnTo>
                        <a:lnTo>
                          <a:pt x="2216" y="258"/>
                        </a:lnTo>
                        <a:lnTo>
                          <a:pt x="2222" y="260"/>
                        </a:lnTo>
                        <a:lnTo>
                          <a:pt x="2222" y="260"/>
                        </a:lnTo>
                        <a:lnTo>
                          <a:pt x="2227" y="262"/>
                        </a:lnTo>
                        <a:lnTo>
                          <a:pt x="2244" y="267"/>
                        </a:lnTo>
                        <a:lnTo>
                          <a:pt x="2249" y="269"/>
                        </a:lnTo>
                        <a:lnTo>
                          <a:pt x="2255" y="271"/>
                        </a:lnTo>
                        <a:lnTo>
                          <a:pt x="2255" y="271"/>
                        </a:lnTo>
                        <a:lnTo>
                          <a:pt x="2260" y="272"/>
                        </a:lnTo>
                        <a:lnTo>
                          <a:pt x="2277" y="278"/>
                        </a:lnTo>
                        <a:lnTo>
                          <a:pt x="2310" y="284"/>
                        </a:lnTo>
                        <a:lnTo>
                          <a:pt x="2315" y="284"/>
                        </a:lnTo>
                        <a:lnTo>
                          <a:pt x="2317" y="286"/>
                        </a:lnTo>
                        <a:lnTo>
                          <a:pt x="2317" y="286"/>
                        </a:lnTo>
                        <a:lnTo>
                          <a:pt x="2326" y="288"/>
                        </a:lnTo>
                        <a:lnTo>
                          <a:pt x="2341" y="291"/>
                        </a:lnTo>
                        <a:lnTo>
                          <a:pt x="2345" y="291"/>
                        </a:lnTo>
                        <a:lnTo>
                          <a:pt x="2348" y="293"/>
                        </a:lnTo>
                        <a:lnTo>
                          <a:pt x="2357" y="293"/>
                        </a:lnTo>
                        <a:lnTo>
                          <a:pt x="2372" y="297"/>
                        </a:lnTo>
                        <a:lnTo>
                          <a:pt x="2376" y="297"/>
                        </a:lnTo>
                        <a:lnTo>
                          <a:pt x="2379" y="298"/>
                        </a:lnTo>
                        <a:lnTo>
                          <a:pt x="2385" y="298"/>
                        </a:lnTo>
                        <a:lnTo>
                          <a:pt x="2400" y="300"/>
                        </a:lnTo>
                        <a:lnTo>
                          <a:pt x="2405" y="300"/>
                        </a:lnTo>
                        <a:lnTo>
                          <a:pt x="2407" y="302"/>
                        </a:lnTo>
                        <a:lnTo>
                          <a:pt x="2416" y="304"/>
                        </a:lnTo>
                        <a:lnTo>
                          <a:pt x="2431" y="305"/>
                        </a:lnTo>
                        <a:lnTo>
                          <a:pt x="2442" y="305"/>
                        </a:lnTo>
                        <a:lnTo>
                          <a:pt x="2451" y="307"/>
                        </a:lnTo>
                        <a:lnTo>
                          <a:pt x="2451" y="307"/>
                        </a:lnTo>
                        <a:lnTo>
                          <a:pt x="2464" y="309"/>
                        </a:lnTo>
                        <a:lnTo>
                          <a:pt x="2473" y="309"/>
                        </a:lnTo>
                        <a:lnTo>
                          <a:pt x="2499" y="310"/>
                        </a:lnTo>
                        <a:lnTo>
                          <a:pt x="2506" y="310"/>
                        </a:lnTo>
                        <a:lnTo>
                          <a:pt x="2508" y="312"/>
                        </a:lnTo>
                        <a:lnTo>
                          <a:pt x="2515" y="312"/>
                        </a:lnTo>
                        <a:lnTo>
                          <a:pt x="2532" y="314"/>
                        </a:lnTo>
                        <a:lnTo>
                          <a:pt x="2549" y="314"/>
                        </a:lnTo>
                        <a:lnTo>
                          <a:pt x="2565" y="316"/>
                        </a:lnTo>
                        <a:lnTo>
                          <a:pt x="2582" y="316"/>
                        </a:lnTo>
                        <a:lnTo>
                          <a:pt x="2598" y="317"/>
                        </a:lnTo>
                        <a:lnTo>
                          <a:pt x="2641" y="317"/>
                        </a:lnTo>
                        <a:lnTo>
                          <a:pt x="2650" y="319"/>
                        </a:lnTo>
                        <a:lnTo>
                          <a:pt x="2712" y="319"/>
                        </a:lnTo>
                        <a:lnTo>
                          <a:pt x="2728" y="321"/>
                        </a:lnTo>
                        <a:lnTo>
                          <a:pt x="2896" y="321"/>
                        </a:lnTo>
                        <a:lnTo>
                          <a:pt x="2905" y="323"/>
                        </a:lnTo>
                        <a:lnTo>
                          <a:pt x="5120" y="323"/>
                        </a:lnTo>
                        <a:lnTo>
                          <a:pt x="5120" y="349"/>
                        </a:lnTo>
                        <a:lnTo>
                          <a:pt x="2903" y="349"/>
                        </a:lnTo>
                        <a:lnTo>
                          <a:pt x="2900" y="347"/>
                        </a:lnTo>
                        <a:lnTo>
                          <a:pt x="2893" y="345"/>
                        </a:lnTo>
                        <a:lnTo>
                          <a:pt x="2893" y="347"/>
                        </a:lnTo>
                        <a:lnTo>
                          <a:pt x="2725" y="347"/>
                        </a:lnTo>
                        <a:lnTo>
                          <a:pt x="2709" y="345"/>
                        </a:lnTo>
                        <a:lnTo>
                          <a:pt x="2648" y="345"/>
                        </a:lnTo>
                        <a:lnTo>
                          <a:pt x="2645" y="343"/>
                        </a:lnTo>
                        <a:lnTo>
                          <a:pt x="2638" y="342"/>
                        </a:lnTo>
                        <a:lnTo>
                          <a:pt x="2638" y="343"/>
                        </a:lnTo>
                        <a:lnTo>
                          <a:pt x="2595" y="343"/>
                        </a:lnTo>
                        <a:lnTo>
                          <a:pt x="2579" y="342"/>
                        </a:lnTo>
                        <a:lnTo>
                          <a:pt x="2562" y="342"/>
                        </a:lnTo>
                        <a:lnTo>
                          <a:pt x="2546" y="340"/>
                        </a:lnTo>
                        <a:lnTo>
                          <a:pt x="2529" y="340"/>
                        </a:lnTo>
                        <a:lnTo>
                          <a:pt x="2511" y="338"/>
                        </a:lnTo>
                        <a:lnTo>
                          <a:pt x="2496" y="338"/>
                        </a:lnTo>
                        <a:lnTo>
                          <a:pt x="2494" y="336"/>
                        </a:lnTo>
                        <a:lnTo>
                          <a:pt x="2471" y="335"/>
                        </a:lnTo>
                        <a:lnTo>
                          <a:pt x="2461" y="335"/>
                        </a:lnTo>
                        <a:lnTo>
                          <a:pt x="2445" y="333"/>
                        </a:lnTo>
                        <a:lnTo>
                          <a:pt x="2454" y="333"/>
                        </a:lnTo>
                        <a:lnTo>
                          <a:pt x="2438" y="330"/>
                        </a:lnTo>
                        <a:lnTo>
                          <a:pt x="2438" y="331"/>
                        </a:lnTo>
                        <a:lnTo>
                          <a:pt x="2428" y="331"/>
                        </a:lnTo>
                        <a:lnTo>
                          <a:pt x="2412" y="330"/>
                        </a:lnTo>
                        <a:lnTo>
                          <a:pt x="2398" y="328"/>
                        </a:lnTo>
                        <a:lnTo>
                          <a:pt x="2393" y="326"/>
                        </a:lnTo>
                        <a:lnTo>
                          <a:pt x="2393" y="326"/>
                        </a:lnTo>
                        <a:lnTo>
                          <a:pt x="2381" y="324"/>
                        </a:lnTo>
                        <a:lnTo>
                          <a:pt x="2374" y="324"/>
                        </a:lnTo>
                        <a:lnTo>
                          <a:pt x="2371" y="323"/>
                        </a:lnTo>
                        <a:lnTo>
                          <a:pt x="2371" y="323"/>
                        </a:lnTo>
                        <a:lnTo>
                          <a:pt x="2367" y="321"/>
                        </a:lnTo>
                        <a:lnTo>
                          <a:pt x="2353" y="317"/>
                        </a:lnTo>
                        <a:lnTo>
                          <a:pt x="2353" y="319"/>
                        </a:lnTo>
                        <a:lnTo>
                          <a:pt x="2343" y="319"/>
                        </a:lnTo>
                        <a:lnTo>
                          <a:pt x="2340" y="317"/>
                        </a:lnTo>
                        <a:lnTo>
                          <a:pt x="2340" y="317"/>
                        </a:lnTo>
                        <a:lnTo>
                          <a:pt x="2336" y="316"/>
                        </a:lnTo>
                        <a:lnTo>
                          <a:pt x="2320" y="312"/>
                        </a:lnTo>
                        <a:lnTo>
                          <a:pt x="2314" y="310"/>
                        </a:lnTo>
                        <a:lnTo>
                          <a:pt x="2314" y="312"/>
                        </a:lnTo>
                        <a:lnTo>
                          <a:pt x="2305" y="312"/>
                        </a:lnTo>
                        <a:lnTo>
                          <a:pt x="2300" y="307"/>
                        </a:lnTo>
                        <a:lnTo>
                          <a:pt x="2272" y="302"/>
                        </a:lnTo>
                        <a:lnTo>
                          <a:pt x="2270" y="302"/>
                        </a:lnTo>
                        <a:lnTo>
                          <a:pt x="2253" y="297"/>
                        </a:lnTo>
                        <a:lnTo>
                          <a:pt x="2246" y="295"/>
                        </a:lnTo>
                        <a:lnTo>
                          <a:pt x="2244" y="295"/>
                        </a:lnTo>
                        <a:lnTo>
                          <a:pt x="2244" y="295"/>
                        </a:lnTo>
                        <a:lnTo>
                          <a:pt x="2237" y="295"/>
                        </a:lnTo>
                        <a:lnTo>
                          <a:pt x="2232" y="290"/>
                        </a:lnTo>
                        <a:lnTo>
                          <a:pt x="2220" y="286"/>
                        </a:lnTo>
                        <a:lnTo>
                          <a:pt x="2213" y="284"/>
                        </a:lnTo>
                        <a:lnTo>
                          <a:pt x="2208" y="283"/>
                        </a:lnTo>
                        <a:lnTo>
                          <a:pt x="2206" y="283"/>
                        </a:lnTo>
                        <a:lnTo>
                          <a:pt x="2202" y="281"/>
                        </a:lnTo>
                        <a:lnTo>
                          <a:pt x="2202" y="281"/>
                        </a:lnTo>
                        <a:lnTo>
                          <a:pt x="2187" y="276"/>
                        </a:lnTo>
                        <a:lnTo>
                          <a:pt x="2182" y="274"/>
                        </a:lnTo>
                        <a:lnTo>
                          <a:pt x="2176" y="272"/>
                        </a:lnTo>
                        <a:lnTo>
                          <a:pt x="2171" y="272"/>
                        </a:lnTo>
                        <a:lnTo>
                          <a:pt x="2170" y="271"/>
                        </a:lnTo>
                        <a:lnTo>
                          <a:pt x="2138" y="257"/>
                        </a:lnTo>
                        <a:lnTo>
                          <a:pt x="2138" y="257"/>
                        </a:lnTo>
                        <a:lnTo>
                          <a:pt x="2124" y="251"/>
                        </a:lnTo>
                        <a:lnTo>
                          <a:pt x="2123" y="251"/>
                        </a:lnTo>
                        <a:lnTo>
                          <a:pt x="2109" y="245"/>
                        </a:lnTo>
                        <a:lnTo>
                          <a:pt x="2109" y="245"/>
                        </a:lnTo>
                        <a:lnTo>
                          <a:pt x="2078" y="229"/>
                        </a:lnTo>
                        <a:lnTo>
                          <a:pt x="2062" y="222"/>
                        </a:lnTo>
                        <a:lnTo>
                          <a:pt x="2060" y="220"/>
                        </a:lnTo>
                        <a:lnTo>
                          <a:pt x="2055" y="217"/>
                        </a:lnTo>
                        <a:lnTo>
                          <a:pt x="2055" y="217"/>
                        </a:lnTo>
                        <a:lnTo>
                          <a:pt x="2052" y="215"/>
                        </a:lnTo>
                        <a:lnTo>
                          <a:pt x="2048" y="215"/>
                        </a:lnTo>
                        <a:lnTo>
                          <a:pt x="2045" y="213"/>
                        </a:lnTo>
                        <a:lnTo>
                          <a:pt x="2013" y="194"/>
                        </a:lnTo>
                        <a:lnTo>
                          <a:pt x="2013" y="194"/>
                        </a:lnTo>
                        <a:lnTo>
                          <a:pt x="1998" y="186"/>
                        </a:lnTo>
                        <a:lnTo>
                          <a:pt x="1993" y="182"/>
                        </a:lnTo>
                        <a:lnTo>
                          <a:pt x="1996" y="186"/>
                        </a:lnTo>
                        <a:lnTo>
                          <a:pt x="1987" y="180"/>
                        </a:lnTo>
                        <a:lnTo>
                          <a:pt x="1986" y="179"/>
                        </a:lnTo>
                        <a:lnTo>
                          <a:pt x="1984" y="179"/>
                        </a:lnTo>
                        <a:lnTo>
                          <a:pt x="1980" y="175"/>
                        </a:lnTo>
                        <a:lnTo>
                          <a:pt x="1980" y="175"/>
                        </a:lnTo>
                        <a:lnTo>
                          <a:pt x="1948" y="154"/>
                        </a:lnTo>
                        <a:lnTo>
                          <a:pt x="1930" y="144"/>
                        </a:lnTo>
                        <a:lnTo>
                          <a:pt x="1932" y="144"/>
                        </a:lnTo>
                        <a:lnTo>
                          <a:pt x="1930" y="142"/>
                        </a:lnTo>
                        <a:lnTo>
                          <a:pt x="1925" y="139"/>
                        </a:lnTo>
                        <a:lnTo>
                          <a:pt x="1916" y="135"/>
                        </a:lnTo>
                        <a:lnTo>
                          <a:pt x="1915" y="134"/>
                        </a:lnTo>
                        <a:lnTo>
                          <a:pt x="1849" y="92"/>
                        </a:lnTo>
                        <a:lnTo>
                          <a:pt x="1849" y="92"/>
                        </a:lnTo>
                        <a:lnTo>
                          <a:pt x="1816" y="73"/>
                        </a:lnTo>
                        <a:lnTo>
                          <a:pt x="1800" y="64"/>
                        </a:lnTo>
                        <a:lnTo>
                          <a:pt x="1788" y="59"/>
                        </a:lnTo>
                        <a:lnTo>
                          <a:pt x="1795" y="62"/>
                        </a:lnTo>
                        <a:lnTo>
                          <a:pt x="1788" y="59"/>
                        </a:lnTo>
                        <a:lnTo>
                          <a:pt x="1784" y="59"/>
                        </a:lnTo>
                        <a:lnTo>
                          <a:pt x="1783" y="57"/>
                        </a:lnTo>
                        <a:lnTo>
                          <a:pt x="1767" y="50"/>
                        </a:lnTo>
                        <a:lnTo>
                          <a:pt x="1757" y="45"/>
                        </a:lnTo>
                        <a:lnTo>
                          <a:pt x="1755" y="45"/>
                        </a:lnTo>
                        <a:lnTo>
                          <a:pt x="1748" y="42"/>
                        </a:lnTo>
                        <a:lnTo>
                          <a:pt x="1741" y="42"/>
                        </a:lnTo>
                        <a:lnTo>
                          <a:pt x="1738" y="38"/>
                        </a:lnTo>
                        <a:lnTo>
                          <a:pt x="1734" y="36"/>
                        </a:lnTo>
                        <a:lnTo>
                          <a:pt x="1725" y="36"/>
                        </a:lnTo>
                        <a:lnTo>
                          <a:pt x="1722" y="33"/>
                        </a:lnTo>
                        <a:lnTo>
                          <a:pt x="1717" y="31"/>
                        </a:lnTo>
                        <a:lnTo>
                          <a:pt x="1710" y="31"/>
                        </a:lnTo>
                        <a:lnTo>
                          <a:pt x="1706" y="29"/>
                        </a:lnTo>
                        <a:lnTo>
                          <a:pt x="1698" y="29"/>
                        </a:lnTo>
                        <a:lnTo>
                          <a:pt x="1694" y="28"/>
                        </a:lnTo>
                        <a:lnTo>
                          <a:pt x="1682" y="28"/>
                        </a:lnTo>
                        <a:lnTo>
                          <a:pt x="1679" y="26"/>
                        </a:lnTo>
                        <a:lnTo>
                          <a:pt x="1649" y="26"/>
                        </a:lnTo>
                        <a:lnTo>
                          <a:pt x="1649" y="26"/>
                        </a:lnTo>
                        <a:lnTo>
                          <a:pt x="1646" y="26"/>
                        </a:lnTo>
                        <a:lnTo>
                          <a:pt x="1642" y="28"/>
                        </a:lnTo>
                        <a:lnTo>
                          <a:pt x="1635" y="28"/>
                        </a:lnTo>
                        <a:lnTo>
                          <a:pt x="1632" y="29"/>
                        </a:lnTo>
                        <a:lnTo>
                          <a:pt x="1625" y="29"/>
                        </a:lnTo>
                        <a:lnTo>
                          <a:pt x="1621" y="31"/>
                        </a:lnTo>
                        <a:lnTo>
                          <a:pt x="1616" y="31"/>
                        </a:lnTo>
                        <a:lnTo>
                          <a:pt x="1613" y="33"/>
                        </a:lnTo>
                        <a:lnTo>
                          <a:pt x="1609" y="33"/>
                        </a:lnTo>
                        <a:lnTo>
                          <a:pt x="1606" y="36"/>
                        </a:lnTo>
                        <a:lnTo>
                          <a:pt x="1602" y="36"/>
                        </a:lnTo>
                        <a:lnTo>
                          <a:pt x="1599" y="38"/>
                        </a:lnTo>
                        <a:lnTo>
                          <a:pt x="1597" y="38"/>
                        </a:lnTo>
                        <a:lnTo>
                          <a:pt x="1595" y="40"/>
                        </a:lnTo>
                        <a:lnTo>
                          <a:pt x="1594" y="40"/>
                        </a:lnTo>
                        <a:lnTo>
                          <a:pt x="1592" y="40"/>
                        </a:lnTo>
                        <a:lnTo>
                          <a:pt x="1588" y="42"/>
                        </a:lnTo>
                        <a:lnTo>
                          <a:pt x="1580" y="45"/>
                        </a:lnTo>
                        <a:lnTo>
                          <a:pt x="1576" y="47"/>
                        </a:lnTo>
                        <a:lnTo>
                          <a:pt x="1576" y="47"/>
                        </a:lnTo>
                        <a:lnTo>
                          <a:pt x="1566" y="52"/>
                        </a:lnTo>
                        <a:lnTo>
                          <a:pt x="1566" y="50"/>
                        </a:lnTo>
                        <a:lnTo>
                          <a:pt x="1562" y="54"/>
                        </a:lnTo>
                        <a:lnTo>
                          <a:pt x="1562" y="54"/>
                        </a:lnTo>
                        <a:lnTo>
                          <a:pt x="1561" y="55"/>
                        </a:lnTo>
                        <a:lnTo>
                          <a:pt x="1559" y="55"/>
                        </a:lnTo>
                        <a:lnTo>
                          <a:pt x="1557" y="57"/>
                        </a:lnTo>
                        <a:lnTo>
                          <a:pt x="1552" y="61"/>
                        </a:lnTo>
                        <a:lnTo>
                          <a:pt x="1552" y="61"/>
                        </a:lnTo>
                        <a:lnTo>
                          <a:pt x="1549" y="64"/>
                        </a:lnTo>
                        <a:lnTo>
                          <a:pt x="1547" y="64"/>
                        </a:lnTo>
                        <a:lnTo>
                          <a:pt x="1543" y="66"/>
                        </a:lnTo>
                        <a:lnTo>
                          <a:pt x="1540" y="68"/>
                        </a:lnTo>
                        <a:lnTo>
                          <a:pt x="1528" y="76"/>
                        </a:lnTo>
                        <a:lnTo>
                          <a:pt x="1521" y="83"/>
                        </a:lnTo>
                        <a:lnTo>
                          <a:pt x="1521" y="83"/>
                        </a:lnTo>
                        <a:lnTo>
                          <a:pt x="1514" y="90"/>
                        </a:lnTo>
                        <a:lnTo>
                          <a:pt x="1510" y="90"/>
                        </a:lnTo>
                        <a:lnTo>
                          <a:pt x="1498" y="102"/>
                        </a:lnTo>
                        <a:lnTo>
                          <a:pt x="1498" y="102"/>
                        </a:lnTo>
                        <a:lnTo>
                          <a:pt x="1486" y="114"/>
                        </a:lnTo>
                        <a:lnTo>
                          <a:pt x="1483" y="116"/>
                        </a:lnTo>
                        <a:lnTo>
                          <a:pt x="1469" y="130"/>
                        </a:lnTo>
                        <a:lnTo>
                          <a:pt x="1471" y="127"/>
                        </a:lnTo>
                        <a:lnTo>
                          <a:pt x="1467" y="130"/>
                        </a:lnTo>
                        <a:lnTo>
                          <a:pt x="1460" y="137"/>
                        </a:lnTo>
                        <a:lnTo>
                          <a:pt x="1460" y="137"/>
                        </a:lnTo>
                        <a:lnTo>
                          <a:pt x="1457" y="140"/>
                        </a:lnTo>
                        <a:lnTo>
                          <a:pt x="1455" y="144"/>
                        </a:lnTo>
                        <a:lnTo>
                          <a:pt x="1431" y="168"/>
                        </a:lnTo>
                        <a:lnTo>
                          <a:pt x="1429" y="166"/>
                        </a:lnTo>
                        <a:lnTo>
                          <a:pt x="1424" y="175"/>
                        </a:lnTo>
                        <a:lnTo>
                          <a:pt x="1427" y="173"/>
                        </a:lnTo>
                        <a:lnTo>
                          <a:pt x="1425" y="175"/>
                        </a:lnTo>
                        <a:lnTo>
                          <a:pt x="1418" y="179"/>
                        </a:lnTo>
                        <a:lnTo>
                          <a:pt x="1361" y="241"/>
                        </a:lnTo>
                        <a:lnTo>
                          <a:pt x="1360" y="241"/>
                        </a:lnTo>
                        <a:lnTo>
                          <a:pt x="1360" y="243"/>
                        </a:lnTo>
                        <a:lnTo>
                          <a:pt x="1328" y="272"/>
                        </a:lnTo>
                        <a:lnTo>
                          <a:pt x="1313" y="286"/>
                        </a:lnTo>
                        <a:lnTo>
                          <a:pt x="1306" y="293"/>
                        </a:lnTo>
                        <a:lnTo>
                          <a:pt x="1306" y="293"/>
                        </a:lnTo>
                        <a:lnTo>
                          <a:pt x="1299" y="300"/>
                        </a:lnTo>
                        <a:lnTo>
                          <a:pt x="1301" y="297"/>
                        </a:lnTo>
                        <a:lnTo>
                          <a:pt x="1295" y="300"/>
                        </a:lnTo>
                        <a:lnTo>
                          <a:pt x="1280" y="312"/>
                        </a:lnTo>
                        <a:lnTo>
                          <a:pt x="1280" y="312"/>
                        </a:lnTo>
                        <a:lnTo>
                          <a:pt x="1273" y="317"/>
                        </a:lnTo>
                        <a:lnTo>
                          <a:pt x="1271" y="319"/>
                        </a:lnTo>
                        <a:lnTo>
                          <a:pt x="1269" y="319"/>
                        </a:lnTo>
                        <a:lnTo>
                          <a:pt x="1266" y="323"/>
                        </a:lnTo>
                        <a:lnTo>
                          <a:pt x="1264" y="323"/>
                        </a:lnTo>
                        <a:lnTo>
                          <a:pt x="1261" y="324"/>
                        </a:lnTo>
                        <a:lnTo>
                          <a:pt x="1257" y="326"/>
                        </a:lnTo>
                        <a:lnTo>
                          <a:pt x="1257" y="326"/>
                        </a:lnTo>
                        <a:lnTo>
                          <a:pt x="1254" y="330"/>
                        </a:lnTo>
                        <a:lnTo>
                          <a:pt x="1252" y="330"/>
                        </a:lnTo>
                        <a:lnTo>
                          <a:pt x="1248" y="331"/>
                        </a:lnTo>
                        <a:lnTo>
                          <a:pt x="1245" y="333"/>
                        </a:lnTo>
                        <a:lnTo>
                          <a:pt x="1245" y="333"/>
                        </a:lnTo>
                        <a:lnTo>
                          <a:pt x="1238" y="336"/>
                        </a:lnTo>
                        <a:lnTo>
                          <a:pt x="1236" y="336"/>
                        </a:lnTo>
                        <a:lnTo>
                          <a:pt x="1231" y="338"/>
                        </a:lnTo>
                        <a:lnTo>
                          <a:pt x="1228" y="340"/>
                        </a:lnTo>
                        <a:lnTo>
                          <a:pt x="1226" y="340"/>
                        </a:lnTo>
                        <a:lnTo>
                          <a:pt x="1222" y="343"/>
                        </a:lnTo>
                        <a:lnTo>
                          <a:pt x="1217" y="343"/>
                        </a:lnTo>
                        <a:lnTo>
                          <a:pt x="1214" y="345"/>
                        </a:lnTo>
                        <a:lnTo>
                          <a:pt x="1210" y="345"/>
                        </a:lnTo>
                        <a:lnTo>
                          <a:pt x="1209" y="347"/>
                        </a:lnTo>
                        <a:lnTo>
                          <a:pt x="1196" y="347"/>
                        </a:lnTo>
                        <a:lnTo>
                          <a:pt x="1193" y="349"/>
                        </a:lnTo>
                        <a:lnTo>
                          <a:pt x="1169" y="349"/>
                        </a:lnTo>
                        <a:lnTo>
                          <a:pt x="1165" y="347"/>
                        </a:lnTo>
                        <a:lnTo>
                          <a:pt x="1153" y="347"/>
                        </a:lnTo>
                        <a:lnTo>
                          <a:pt x="1151" y="345"/>
                        </a:lnTo>
                        <a:lnTo>
                          <a:pt x="1144" y="345"/>
                        </a:lnTo>
                        <a:lnTo>
                          <a:pt x="1143" y="343"/>
                        </a:lnTo>
                        <a:lnTo>
                          <a:pt x="1137" y="343"/>
                        </a:lnTo>
                        <a:lnTo>
                          <a:pt x="1134" y="340"/>
                        </a:lnTo>
                        <a:lnTo>
                          <a:pt x="1131" y="340"/>
                        </a:lnTo>
                        <a:lnTo>
                          <a:pt x="1120" y="335"/>
                        </a:lnTo>
                        <a:lnTo>
                          <a:pt x="1120" y="335"/>
                        </a:lnTo>
                        <a:lnTo>
                          <a:pt x="1113" y="331"/>
                        </a:lnTo>
                        <a:lnTo>
                          <a:pt x="1113" y="331"/>
                        </a:lnTo>
                        <a:lnTo>
                          <a:pt x="1110" y="330"/>
                        </a:lnTo>
                        <a:lnTo>
                          <a:pt x="1106" y="330"/>
                        </a:lnTo>
                        <a:lnTo>
                          <a:pt x="1105" y="328"/>
                        </a:lnTo>
                        <a:lnTo>
                          <a:pt x="1105" y="328"/>
                        </a:lnTo>
                        <a:lnTo>
                          <a:pt x="1103" y="326"/>
                        </a:lnTo>
                        <a:lnTo>
                          <a:pt x="1098" y="323"/>
                        </a:lnTo>
                        <a:lnTo>
                          <a:pt x="1089" y="319"/>
                        </a:lnTo>
                        <a:lnTo>
                          <a:pt x="1085" y="316"/>
                        </a:lnTo>
                        <a:lnTo>
                          <a:pt x="1085" y="316"/>
                        </a:lnTo>
                        <a:lnTo>
                          <a:pt x="1072" y="305"/>
                        </a:lnTo>
                        <a:lnTo>
                          <a:pt x="1065" y="300"/>
                        </a:lnTo>
                        <a:lnTo>
                          <a:pt x="1063" y="300"/>
                        </a:lnTo>
                        <a:lnTo>
                          <a:pt x="1061" y="298"/>
                        </a:lnTo>
                        <a:lnTo>
                          <a:pt x="1061" y="298"/>
                        </a:lnTo>
                        <a:lnTo>
                          <a:pt x="1063" y="300"/>
                        </a:lnTo>
                        <a:lnTo>
                          <a:pt x="1061" y="300"/>
                        </a:lnTo>
                        <a:lnTo>
                          <a:pt x="1056" y="295"/>
                        </a:lnTo>
                        <a:lnTo>
                          <a:pt x="1042" y="283"/>
                        </a:lnTo>
                        <a:lnTo>
                          <a:pt x="1042" y="283"/>
                        </a:lnTo>
                        <a:lnTo>
                          <a:pt x="1033" y="278"/>
                        </a:lnTo>
                        <a:lnTo>
                          <a:pt x="1025" y="269"/>
                        </a:lnTo>
                        <a:lnTo>
                          <a:pt x="992" y="238"/>
                        </a:lnTo>
                        <a:lnTo>
                          <a:pt x="976" y="224"/>
                        </a:lnTo>
                        <a:lnTo>
                          <a:pt x="964" y="212"/>
                        </a:lnTo>
                        <a:lnTo>
                          <a:pt x="961" y="210"/>
                        </a:lnTo>
                        <a:lnTo>
                          <a:pt x="959" y="208"/>
                        </a:lnTo>
                        <a:lnTo>
                          <a:pt x="945" y="196"/>
                        </a:lnTo>
                        <a:lnTo>
                          <a:pt x="945" y="196"/>
                        </a:lnTo>
                        <a:lnTo>
                          <a:pt x="936" y="191"/>
                        </a:lnTo>
                        <a:lnTo>
                          <a:pt x="929" y="184"/>
                        </a:lnTo>
                        <a:lnTo>
                          <a:pt x="928" y="182"/>
                        </a:lnTo>
                        <a:lnTo>
                          <a:pt x="921" y="177"/>
                        </a:lnTo>
                        <a:lnTo>
                          <a:pt x="917" y="175"/>
                        </a:lnTo>
                        <a:lnTo>
                          <a:pt x="917" y="175"/>
                        </a:lnTo>
                        <a:lnTo>
                          <a:pt x="914" y="173"/>
                        </a:lnTo>
                        <a:lnTo>
                          <a:pt x="909" y="170"/>
                        </a:lnTo>
                        <a:lnTo>
                          <a:pt x="912" y="173"/>
                        </a:lnTo>
                        <a:lnTo>
                          <a:pt x="903" y="168"/>
                        </a:lnTo>
                        <a:lnTo>
                          <a:pt x="903" y="168"/>
                        </a:lnTo>
                        <a:lnTo>
                          <a:pt x="902" y="166"/>
                        </a:lnTo>
                        <a:lnTo>
                          <a:pt x="903" y="166"/>
                        </a:lnTo>
                        <a:lnTo>
                          <a:pt x="900" y="165"/>
                        </a:lnTo>
                        <a:lnTo>
                          <a:pt x="896" y="163"/>
                        </a:lnTo>
                        <a:lnTo>
                          <a:pt x="896" y="163"/>
                        </a:lnTo>
                        <a:lnTo>
                          <a:pt x="889" y="160"/>
                        </a:lnTo>
                        <a:lnTo>
                          <a:pt x="889" y="160"/>
                        </a:lnTo>
                        <a:lnTo>
                          <a:pt x="886" y="158"/>
                        </a:lnTo>
                        <a:lnTo>
                          <a:pt x="884" y="158"/>
                        </a:lnTo>
                        <a:lnTo>
                          <a:pt x="881" y="156"/>
                        </a:lnTo>
                        <a:lnTo>
                          <a:pt x="881" y="156"/>
                        </a:lnTo>
                        <a:lnTo>
                          <a:pt x="881" y="156"/>
                        </a:lnTo>
                        <a:lnTo>
                          <a:pt x="881" y="156"/>
                        </a:lnTo>
                        <a:lnTo>
                          <a:pt x="872" y="156"/>
                        </a:lnTo>
                        <a:lnTo>
                          <a:pt x="870" y="154"/>
                        </a:lnTo>
                        <a:lnTo>
                          <a:pt x="865" y="154"/>
                        </a:lnTo>
                        <a:lnTo>
                          <a:pt x="863" y="153"/>
                        </a:lnTo>
                        <a:lnTo>
                          <a:pt x="855" y="153"/>
                        </a:lnTo>
                        <a:lnTo>
                          <a:pt x="853" y="151"/>
                        </a:lnTo>
                        <a:lnTo>
                          <a:pt x="841" y="151"/>
                        </a:lnTo>
                        <a:lnTo>
                          <a:pt x="839" y="153"/>
                        </a:lnTo>
                        <a:lnTo>
                          <a:pt x="830" y="153"/>
                        </a:lnTo>
                        <a:lnTo>
                          <a:pt x="829" y="154"/>
                        </a:lnTo>
                        <a:lnTo>
                          <a:pt x="822" y="154"/>
                        </a:lnTo>
                        <a:lnTo>
                          <a:pt x="818" y="156"/>
                        </a:lnTo>
                        <a:lnTo>
                          <a:pt x="817" y="156"/>
                        </a:lnTo>
                        <a:lnTo>
                          <a:pt x="815" y="158"/>
                        </a:lnTo>
                        <a:lnTo>
                          <a:pt x="813" y="158"/>
                        </a:lnTo>
                        <a:lnTo>
                          <a:pt x="811" y="160"/>
                        </a:lnTo>
                        <a:lnTo>
                          <a:pt x="806" y="160"/>
                        </a:lnTo>
                        <a:lnTo>
                          <a:pt x="803" y="163"/>
                        </a:lnTo>
                        <a:lnTo>
                          <a:pt x="796" y="163"/>
                        </a:lnTo>
                        <a:lnTo>
                          <a:pt x="794" y="165"/>
                        </a:lnTo>
                        <a:lnTo>
                          <a:pt x="796" y="165"/>
                        </a:lnTo>
                        <a:lnTo>
                          <a:pt x="789" y="168"/>
                        </a:lnTo>
                        <a:lnTo>
                          <a:pt x="787" y="170"/>
                        </a:lnTo>
                        <a:lnTo>
                          <a:pt x="784" y="172"/>
                        </a:lnTo>
                        <a:lnTo>
                          <a:pt x="782" y="173"/>
                        </a:lnTo>
                        <a:lnTo>
                          <a:pt x="775" y="177"/>
                        </a:lnTo>
                        <a:lnTo>
                          <a:pt x="775" y="177"/>
                        </a:lnTo>
                        <a:lnTo>
                          <a:pt x="763" y="186"/>
                        </a:lnTo>
                        <a:lnTo>
                          <a:pt x="756" y="192"/>
                        </a:lnTo>
                        <a:lnTo>
                          <a:pt x="756" y="192"/>
                        </a:lnTo>
                        <a:lnTo>
                          <a:pt x="747" y="199"/>
                        </a:lnTo>
                        <a:lnTo>
                          <a:pt x="732" y="213"/>
                        </a:lnTo>
                        <a:lnTo>
                          <a:pt x="725" y="220"/>
                        </a:lnTo>
                        <a:lnTo>
                          <a:pt x="725" y="220"/>
                        </a:lnTo>
                        <a:lnTo>
                          <a:pt x="660" y="284"/>
                        </a:lnTo>
                        <a:lnTo>
                          <a:pt x="657" y="286"/>
                        </a:lnTo>
                        <a:lnTo>
                          <a:pt x="640" y="304"/>
                        </a:lnTo>
                        <a:lnTo>
                          <a:pt x="641" y="300"/>
                        </a:lnTo>
                        <a:lnTo>
                          <a:pt x="638" y="304"/>
                        </a:lnTo>
                        <a:lnTo>
                          <a:pt x="629" y="310"/>
                        </a:lnTo>
                        <a:lnTo>
                          <a:pt x="633" y="307"/>
                        </a:lnTo>
                        <a:lnTo>
                          <a:pt x="622" y="314"/>
                        </a:lnTo>
                        <a:lnTo>
                          <a:pt x="622" y="316"/>
                        </a:lnTo>
                        <a:lnTo>
                          <a:pt x="622" y="316"/>
                        </a:lnTo>
                        <a:lnTo>
                          <a:pt x="615" y="323"/>
                        </a:lnTo>
                        <a:lnTo>
                          <a:pt x="614" y="323"/>
                        </a:lnTo>
                        <a:lnTo>
                          <a:pt x="610" y="324"/>
                        </a:lnTo>
                        <a:lnTo>
                          <a:pt x="607" y="326"/>
                        </a:lnTo>
                        <a:lnTo>
                          <a:pt x="607" y="326"/>
                        </a:lnTo>
                        <a:lnTo>
                          <a:pt x="603" y="328"/>
                        </a:lnTo>
                        <a:lnTo>
                          <a:pt x="595" y="333"/>
                        </a:lnTo>
                        <a:lnTo>
                          <a:pt x="591" y="335"/>
                        </a:lnTo>
                        <a:lnTo>
                          <a:pt x="589" y="335"/>
                        </a:lnTo>
                        <a:lnTo>
                          <a:pt x="586" y="336"/>
                        </a:lnTo>
                        <a:lnTo>
                          <a:pt x="586" y="336"/>
                        </a:lnTo>
                        <a:lnTo>
                          <a:pt x="581" y="342"/>
                        </a:lnTo>
                        <a:lnTo>
                          <a:pt x="572" y="342"/>
                        </a:lnTo>
                        <a:lnTo>
                          <a:pt x="569" y="343"/>
                        </a:lnTo>
                        <a:lnTo>
                          <a:pt x="569" y="343"/>
                        </a:lnTo>
                        <a:lnTo>
                          <a:pt x="565" y="345"/>
                        </a:lnTo>
                        <a:lnTo>
                          <a:pt x="563" y="347"/>
                        </a:lnTo>
                        <a:lnTo>
                          <a:pt x="551" y="347"/>
                        </a:lnTo>
                        <a:lnTo>
                          <a:pt x="548" y="349"/>
                        </a:lnTo>
                        <a:lnTo>
                          <a:pt x="525" y="349"/>
                        </a:lnTo>
                        <a:lnTo>
                          <a:pt x="523" y="347"/>
                        </a:lnTo>
                        <a:lnTo>
                          <a:pt x="517" y="347"/>
                        </a:lnTo>
                        <a:lnTo>
                          <a:pt x="515" y="345"/>
                        </a:lnTo>
                        <a:lnTo>
                          <a:pt x="510" y="343"/>
                        </a:lnTo>
                        <a:lnTo>
                          <a:pt x="501" y="343"/>
                        </a:lnTo>
                        <a:lnTo>
                          <a:pt x="499" y="342"/>
                        </a:lnTo>
                        <a:lnTo>
                          <a:pt x="497" y="342"/>
                        </a:lnTo>
                        <a:lnTo>
                          <a:pt x="496" y="340"/>
                        </a:lnTo>
                        <a:lnTo>
                          <a:pt x="492" y="338"/>
                        </a:lnTo>
                        <a:lnTo>
                          <a:pt x="487" y="338"/>
                        </a:lnTo>
                        <a:lnTo>
                          <a:pt x="482" y="333"/>
                        </a:lnTo>
                        <a:lnTo>
                          <a:pt x="480" y="333"/>
                        </a:lnTo>
                        <a:lnTo>
                          <a:pt x="477" y="331"/>
                        </a:lnTo>
                        <a:lnTo>
                          <a:pt x="468" y="326"/>
                        </a:lnTo>
                        <a:lnTo>
                          <a:pt x="468" y="326"/>
                        </a:lnTo>
                        <a:lnTo>
                          <a:pt x="463" y="323"/>
                        </a:lnTo>
                        <a:lnTo>
                          <a:pt x="461" y="321"/>
                        </a:lnTo>
                        <a:lnTo>
                          <a:pt x="452" y="316"/>
                        </a:lnTo>
                        <a:lnTo>
                          <a:pt x="452" y="316"/>
                        </a:lnTo>
                        <a:lnTo>
                          <a:pt x="447" y="312"/>
                        </a:lnTo>
                        <a:lnTo>
                          <a:pt x="444" y="309"/>
                        </a:lnTo>
                        <a:lnTo>
                          <a:pt x="444" y="309"/>
                        </a:lnTo>
                        <a:lnTo>
                          <a:pt x="430" y="297"/>
                        </a:lnTo>
                        <a:lnTo>
                          <a:pt x="425" y="293"/>
                        </a:lnTo>
                        <a:lnTo>
                          <a:pt x="414" y="283"/>
                        </a:lnTo>
                        <a:lnTo>
                          <a:pt x="399" y="269"/>
                        </a:lnTo>
                        <a:lnTo>
                          <a:pt x="399" y="269"/>
                        </a:lnTo>
                        <a:lnTo>
                          <a:pt x="392" y="262"/>
                        </a:lnTo>
                        <a:lnTo>
                          <a:pt x="390" y="262"/>
                        </a:lnTo>
                        <a:lnTo>
                          <a:pt x="388" y="258"/>
                        </a:lnTo>
                        <a:lnTo>
                          <a:pt x="386" y="257"/>
                        </a:lnTo>
                        <a:lnTo>
                          <a:pt x="386" y="257"/>
                        </a:lnTo>
                        <a:lnTo>
                          <a:pt x="383" y="253"/>
                        </a:lnTo>
                        <a:lnTo>
                          <a:pt x="367" y="239"/>
                        </a:lnTo>
                        <a:lnTo>
                          <a:pt x="360" y="232"/>
                        </a:lnTo>
                        <a:lnTo>
                          <a:pt x="360" y="232"/>
                        </a:lnTo>
                        <a:lnTo>
                          <a:pt x="352" y="225"/>
                        </a:lnTo>
                        <a:lnTo>
                          <a:pt x="352" y="225"/>
                        </a:lnTo>
                        <a:lnTo>
                          <a:pt x="338" y="213"/>
                        </a:lnTo>
                        <a:lnTo>
                          <a:pt x="331" y="208"/>
                        </a:lnTo>
                        <a:lnTo>
                          <a:pt x="327" y="206"/>
                        </a:lnTo>
                        <a:lnTo>
                          <a:pt x="327" y="206"/>
                        </a:lnTo>
                        <a:lnTo>
                          <a:pt x="324" y="205"/>
                        </a:lnTo>
                        <a:lnTo>
                          <a:pt x="322" y="203"/>
                        </a:lnTo>
                        <a:lnTo>
                          <a:pt x="317" y="199"/>
                        </a:lnTo>
                        <a:lnTo>
                          <a:pt x="317" y="199"/>
                        </a:lnTo>
                        <a:lnTo>
                          <a:pt x="314" y="198"/>
                        </a:lnTo>
                        <a:lnTo>
                          <a:pt x="314" y="198"/>
                        </a:lnTo>
                        <a:lnTo>
                          <a:pt x="310" y="196"/>
                        </a:lnTo>
                        <a:lnTo>
                          <a:pt x="308" y="196"/>
                        </a:lnTo>
                        <a:lnTo>
                          <a:pt x="305" y="194"/>
                        </a:lnTo>
                        <a:lnTo>
                          <a:pt x="305" y="194"/>
                        </a:lnTo>
                        <a:lnTo>
                          <a:pt x="294" y="189"/>
                        </a:lnTo>
                        <a:lnTo>
                          <a:pt x="294" y="189"/>
                        </a:lnTo>
                        <a:lnTo>
                          <a:pt x="294" y="189"/>
                        </a:lnTo>
                        <a:lnTo>
                          <a:pt x="294" y="189"/>
                        </a:lnTo>
                        <a:lnTo>
                          <a:pt x="289" y="189"/>
                        </a:lnTo>
                        <a:lnTo>
                          <a:pt x="286" y="187"/>
                        </a:lnTo>
                        <a:lnTo>
                          <a:pt x="275" y="187"/>
                        </a:lnTo>
                        <a:lnTo>
                          <a:pt x="274" y="186"/>
                        </a:lnTo>
                        <a:lnTo>
                          <a:pt x="263" y="186"/>
                        </a:lnTo>
                        <a:lnTo>
                          <a:pt x="262" y="187"/>
                        </a:lnTo>
                        <a:lnTo>
                          <a:pt x="253" y="187"/>
                        </a:lnTo>
                        <a:lnTo>
                          <a:pt x="249" y="189"/>
                        </a:lnTo>
                        <a:lnTo>
                          <a:pt x="248" y="191"/>
                        </a:lnTo>
                        <a:lnTo>
                          <a:pt x="242" y="191"/>
                        </a:lnTo>
                        <a:lnTo>
                          <a:pt x="239" y="192"/>
                        </a:lnTo>
                        <a:lnTo>
                          <a:pt x="236" y="196"/>
                        </a:lnTo>
                        <a:lnTo>
                          <a:pt x="230" y="196"/>
                        </a:lnTo>
                        <a:lnTo>
                          <a:pt x="229" y="198"/>
                        </a:lnTo>
                        <a:lnTo>
                          <a:pt x="227" y="198"/>
                        </a:lnTo>
                        <a:lnTo>
                          <a:pt x="223" y="199"/>
                        </a:lnTo>
                        <a:lnTo>
                          <a:pt x="220" y="203"/>
                        </a:lnTo>
                        <a:lnTo>
                          <a:pt x="218" y="203"/>
                        </a:lnTo>
                        <a:lnTo>
                          <a:pt x="215" y="205"/>
                        </a:lnTo>
                        <a:lnTo>
                          <a:pt x="211" y="208"/>
                        </a:lnTo>
                        <a:lnTo>
                          <a:pt x="210" y="208"/>
                        </a:lnTo>
                        <a:lnTo>
                          <a:pt x="208" y="210"/>
                        </a:lnTo>
                        <a:lnTo>
                          <a:pt x="203" y="213"/>
                        </a:lnTo>
                        <a:lnTo>
                          <a:pt x="203" y="213"/>
                        </a:lnTo>
                        <a:lnTo>
                          <a:pt x="196" y="220"/>
                        </a:lnTo>
                        <a:lnTo>
                          <a:pt x="197" y="217"/>
                        </a:lnTo>
                        <a:lnTo>
                          <a:pt x="194" y="220"/>
                        </a:lnTo>
                        <a:lnTo>
                          <a:pt x="187" y="227"/>
                        </a:lnTo>
                        <a:lnTo>
                          <a:pt x="187" y="227"/>
                        </a:lnTo>
                        <a:lnTo>
                          <a:pt x="178" y="236"/>
                        </a:lnTo>
                        <a:lnTo>
                          <a:pt x="185" y="227"/>
                        </a:lnTo>
                        <a:lnTo>
                          <a:pt x="177" y="236"/>
                        </a:lnTo>
                        <a:lnTo>
                          <a:pt x="161" y="250"/>
                        </a:lnTo>
                        <a:lnTo>
                          <a:pt x="154" y="258"/>
                        </a:lnTo>
                        <a:lnTo>
                          <a:pt x="151" y="260"/>
                        </a:lnTo>
                        <a:lnTo>
                          <a:pt x="149" y="262"/>
                        </a:lnTo>
                        <a:lnTo>
                          <a:pt x="149" y="262"/>
                        </a:lnTo>
                        <a:lnTo>
                          <a:pt x="149" y="264"/>
                        </a:lnTo>
                        <a:lnTo>
                          <a:pt x="149" y="264"/>
                        </a:lnTo>
                        <a:lnTo>
                          <a:pt x="144" y="269"/>
                        </a:lnTo>
                        <a:lnTo>
                          <a:pt x="112" y="298"/>
                        </a:lnTo>
                        <a:lnTo>
                          <a:pt x="98" y="310"/>
                        </a:lnTo>
                        <a:lnTo>
                          <a:pt x="98" y="310"/>
                        </a:lnTo>
                        <a:lnTo>
                          <a:pt x="92" y="317"/>
                        </a:lnTo>
                        <a:lnTo>
                          <a:pt x="88" y="319"/>
                        </a:lnTo>
                        <a:lnTo>
                          <a:pt x="86" y="321"/>
                        </a:lnTo>
                        <a:lnTo>
                          <a:pt x="79" y="324"/>
                        </a:lnTo>
                        <a:lnTo>
                          <a:pt x="79" y="324"/>
                        </a:lnTo>
                        <a:lnTo>
                          <a:pt x="74" y="328"/>
                        </a:lnTo>
                        <a:lnTo>
                          <a:pt x="72" y="330"/>
                        </a:lnTo>
                        <a:lnTo>
                          <a:pt x="66" y="333"/>
                        </a:lnTo>
                        <a:lnTo>
                          <a:pt x="64" y="333"/>
                        </a:lnTo>
                        <a:lnTo>
                          <a:pt x="60" y="336"/>
                        </a:lnTo>
                        <a:lnTo>
                          <a:pt x="50" y="342"/>
                        </a:lnTo>
                        <a:lnTo>
                          <a:pt x="46" y="342"/>
                        </a:lnTo>
                        <a:lnTo>
                          <a:pt x="40" y="345"/>
                        </a:lnTo>
                        <a:lnTo>
                          <a:pt x="38" y="345"/>
                        </a:lnTo>
                        <a:lnTo>
                          <a:pt x="36" y="347"/>
                        </a:lnTo>
                        <a:lnTo>
                          <a:pt x="26" y="347"/>
                        </a:lnTo>
                        <a:lnTo>
                          <a:pt x="22" y="349"/>
                        </a:lnTo>
                        <a:lnTo>
                          <a:pt x="0" y="349"/>
                        </a:lnTo>
                        <a:lnTo>
                          <a:pt x="0" y="323"/>
                        </a:lnTo>
                        <a:lnTo>
                          <a:pt x="17" y="323"/>
                        </a:lnTo>
                        <a:lnTo>
                          <a:pt x="20" y="321"/>
                        </a:lnTo>
                        <a:lnTo>
                          <a:pt x="24" y="321"/>
                        </a:lnTo>
                        <a:lnTo>
                          <a:pt x="26" y="319"/>
                        </a:lnTo>
                        <a:lnTo>
                          <a:pt x="34" y="319"/>
                        </a:lnTo>
                        <a:lnTo>
                          <a:pt x="41" y="316"/>
                        </a:lnTo>
                        <a:lnTo>
                          <a:pt x="43" y="316"/>
                        </a:lnTo>
                        <a:lnTo>
                          <a:pt x="45" y="314"/>
                        </a:lnTo>
                        <a:lnTo>
                          <a:pt x="45" y="312"/>
                        </a:lnTo>
                        <a:lnTo>
                          <a:pt x="55" y="309"/>
                        </a:lnTo>
                        <a:lnTo>
                          <a:pt x="55" y="309"/>
                        </a:lnTo>
                        <a:lnTo>
                          <a:pt x="59" y="307"/>
                        </a:lnTo>
                        <a:lnTo>
                          <a:pt x="59" y="307"/>
                        </a:lnTo>
                        <a:lnTo>
                          <a:pt x="66" y="302"/>
                        </a:lnTo>
                        <a:lnTo>
                          <a:pt x="67" y="302"/>
                        </a:lnTo>
                        <a:lnTo>
                          <a:pt x="69" y="300"/>
                        </a:lnTo>
                        <a:lnTo>
                          <a:pt x="72" y="298"/>
                        </a:lnTo>
                        <a:lnTo>
                          <a:pt x="79" y="291"/>
                        </a:lnTo>
                        <a:lnTo>
                          <a:pt x="76" y="293"/>
                        </a:lnTo>
                        <a:lnTo>
                          <a:pt x="81" y="290"/>
                        </a:lnTo>
                        <a:lnTo>
                          <a:pt x="97" y="278"/>
                        </a:lnTo>
                        <a:lnTo>
                          <a:pt x="97" y="278"/>
                        </a:lnTo>
                        <a:lnTo>
                          <a:pt x="126" y="250"/>
                        </a:lnTo>
                        <a:lnTo>
                          <a:pt x="128" y="246"/>
                        </a:lnTo>
                        <a:lnTo>
                          <a:pt x="130" y="245"/>
                        </a:lnTo>
                        <a:lnTo>
                          <a:pt x="126" y="246"/>
                        </a:lnTo>
                        <a:lnTo>
                          <a:pt x="135" y="241"/>
                        </a:lnTo>
                        <a:lnTo>
                          <a:pt x="140" y="234"/>
                        </a:lnTo>
                        <a:lnTo>
                          <a:pt x="140" y="232"/>
                        </a:lnTo>
                        <a:lnTo>
                          <a:pt x="142" y="232"/>
                        </a:lnTo>
                        <a:lnTo>
                          <a:pt x="159" y="217"/>
                        </a:lnTo>
                        <a:lnTo>
                          <a:pt x="168" y="208"/>
                        </a:lnTo>
                        <a:lnTo>
                          <a:pt x="164" y="210"/>
                        </a:lnTo>
                        <a:lnTo>
                          <a:pt x="170" y="206"/>
                        </a:lnTo>
                        <a:lnTo>
                          <a:pt x="178" y="199"/>
                        </a:lnTo>
                        <a:lnTo>
                          <a:pt x="183" y="194"/>
                        </a:lnTo>
                        <a:lnTo>
                          <a:pt x="183" y="192"/>
                        </a:lnTo>
                        <a:lnTo>
                          <a:pt x="185" y="192"/>
                        </a:lnTo>
                        <a:lnTo>
                          <a:pt x="194" y="187"/>
                        </a:lnTo>
                        <a:lnTo>
                          <a:pt x="194" y="187"/>
                        </a:lnTo>
                        <a:lnTo>
                          <a:pt x="196" y="186"/>
                        </a:lnTo>
                        <a:lnTo>
                          <a:pt x="196" y="184"/>
                        </a:lnTo>
                        <a:lnTo>
                          <a:pt x="204" y="182"/>
                        </a:lnTo>
                        <a:lnTo>
                          <a:pt x="204" y="180"/>
                        </a:lnTo>
                        <a:lnTo>
                          <a:pt x="204" y="179"/>
                        </a:lnTo>
                        <a:lnTo>
                          <a:pt x="211" y="177"/>
                        </a:lnTo>
                        <a:lnTo>
                          <a:pt x="213" y="175"/>
                        </a:lnTo>
                        <a:lnTo>
                          <a:pt x="223" y="170"/>
                        </a:lnTo>
                        <a:lnTo>
                          <a:pt x="225" y="170"/>
                        </a:lnTo>
                        <a:lnTo>
                          <a:pt x="232" y="166"/>
                        </a:lnTo>
                        <a:lnTo>
                          <a:pt x="234" y="166"/>
                        </a:lnTo>
                        <a:lnTo>
                          <a:pt x="237" y="163"/>
                        </a:lnTo>
                        <a:lnTo>
                          <a:pt x="244" y="163"/>
                        </a:lnTo>
                        <a:lnTo>
                          <a:pt x="248" y="161"/>
                        </a:lnTo>
                        <a:lnTo>
                          <a:pt x="249" y="161"/>
                        </a:lnTo>
                        <a:lnTo>
                          <a:pt x="251" y="160"/>
                        </a:lnTo>
                        <a:lnTo>
                          <a:pt x="286" y="160"/>
                        </a:lnTo>
                        <a:lnTo>
                          <a:pt x="288" y="161"/>
                        </a:lnTo>
                        <a:lnTo>
                          <a:pt x="291" y="161"/>
                        </a:lnTo>
                        <a:lnTo>
                          <a:pt x="294" y="163"/>
                        </a:lnTo>
                        <a:lnTo>
                          <a:pt x="300" y="163"/>
                        </a:lnTo>
                        <a:lnTo>
                          <a:pt x="305" y="165"/>
                        </a:lnTo>
                        <a:lnTo>
                          <a:pt x="307" y="166"/>
                        </a:lnTo>
                        <a:lnTo>
                          <a:pt x="310" y="168"/>
                        </a:lnTo>
                        <a:lnTo>
                          <a:pt x="315" y="168"/>
                        </a:lnTo>
                        <a:lnTo>
                          <a:pt x="319" y="172"/>
                        </a:lnTo>
                        <a:lnTo>
                          <a:pt x="324" y="173"/>
                        </a:lnTo>
                        <a:lnTo>
                          <a:pt x="326" y="175"/>
                        </a:lnTo>
                        <a:lnTo>
                          <a:pt x="329" y="177"/>
                        </a:lnTo>
                        <a:lnTo>
                          <a:pt x="331" y="177"/>
                        </a:lnTo>
                        <a:lnTo>
                          <a:pt x="338" y="182"/>
                        </a:lnTo>
                        <a:lnTo>
                          <a:pt x="338" y="182"/>
                        </a:lnTo>
                        <a:lnTo>
                          <a:pt x="340" y="184"/>
                        </a:lnTo>
                        <a:lnTo>
                          <a:pt x="345" y="187"/>
                        </a:lnTo>
                        <a:lnTo>
                          <a:pt x="353" y="192"/>
                        </a:lnTo>
                        <a:lnTo>
                          <a:pt x="369" y="205"/>
                        </a:lnTo>
                        <a:lnTo>
                          <a:pt x="371" y="206"/>
                        </a:lnTo>
                        <a:lnTo>
                          <a:pt x="374" y="210"/>
                        </a:lnTo>
                        <a:lnTo>
                          <a:pt x="374" y="210"/>
                        </a:lnTo>
                        <a:lnTo>
                          <a:pt x="381" y="215"/>
                        </a:lnTo>
                        <a:lnTo>
                          <a:pt x="379" y="213"/>
                        </a:lnTo>
                        <a:lnTo>
                          <a:pt x="386" y="220"/>
                        </a:lnTo>
                        <a:lnTo>
                          <a:pt x="385" y="220"/>
                        </a:lnTo>
                        <a:lnTo>
                          <a:pt x="400" y="234"/>
                        </a:lnTo>
                        <a:lnTo>
                          <a:pt x="404" y="238"/>
                        </a:lnTo>
                        <a:lnTo>
                          <a:pt x="407" y="241"/>
                        </a:lnTo>
                        <a:lnTo>
                          <a:pt x="407" y="241"/>
                        </a:lnTo>
                        <a:lnTo>
                          <a:pt x="416" y="248"/>
                        </a:lnTo>
                        <a:lnTo>
                          <a:pt x="414" y="248"/>
                        </a:lnTo>
                        <a:lnTo>
                          <a:pt x="416" y="250"/>
                        </a:lnTo>
                        <a:lnTo>
                          <a:pt x="432" y="264"/>
                        </a:lnTo>
                        <a:lnTo>
                          <a:pt x="440" y="271"/>
                        </a:lnTo>
                        <a:lnTo>
                          <a:pt x="445" y="276"/>
                        </a:lnTo>
                        <a:lnTo>
                          <a:pt x="461" y="288"/>
                        </a:lnTo>
                        <a:lnTo>
                          <a:pt x="466" y="293"/>
                        </a:lnTo>
                        <a:lnTo>
                          <a:pt x="475" y="298"/>
                        </a:lnTo>
                        <a:lnTo>
                          <a:pt x="477" y="298"/>
                        </a:lnTo>
                        <a:lnTo>
                          <a:pt x="482" y="304"/>
                        </a:lnTo>
                        <a:lnTo>
                          <a:pt x="487" y="307"/>
                        </a:lnTo>
                        <a:lnTo>
                          <a:pt x="492" y="307"/>
                        </a:lnTo>
                        <a:lnTo>
                          <a:pt x="497" y="312"/>
                        </a:lnTo>
                        <a:lnTo>
                          <a:pt x="501" y="314"/>
                        </a:lnTo>
                        <a:lnTo>
                          <a:pt x="508" y="314"/>
                        </a:lnTo>
                        <a:lnTo>
                          <a:pt x="510" y="316"/>
                        </a:lnTo>
                        <a:lnTo>
                          <a:pt x="511" y="316"/>
                        </a:lnTo>
                        <a:lnTo>
                          <a:pt x="513" y="317"/>
                        </a:lnTo>
                        <a:lnTo>
                          <a:pt x="518" y="319"/>
                        </a:lnTo>
                        <a:lnTo>
                          <a:pt x="518" y="319"/>
                        </a:lnTo>
                        <a:lnTo>
                          <a:pt x="523" y="321"/>
                        </a:lnTo>
                        <a:lnTo>
                          <a:pt x="536" y="321"/>
                        </a:lnTo>
                        <a:lnTo>
                          <a:pt x="537" y="323"/>
                        </a:lnTo>
                        <a:lnTo>
                          <a:pt x="543" y="323"/>
                        </a:lnTo>
                        <a:lnTo>
                          <a:pt x="548" y="321"/>
                        </a:lnTo>
                        <a:lnTo>
                          <a:pt x="551" y="321"/>
                        </a:lnTo>
                        <a:lnTo>
                          <a:pt x="553" y="319"/>
                        </a:lnTo>
                        <a:lnTo>
                          <a:pt x="560" y="319"/>
                        </a:lnTo>
                        <a:lnTo>
                          <a:pt x="563" y="317"/>
                        </a:lnTo>
                        <a:lnTo>
                          <a:pt x="569" y="316"/>
                        </a:lnTo>
                        <a:lnTo>
                          <a:pt x="570" y="316"/>
                        </a:lnTo>
                        <a:lnTo>
                          <a:pt x="574" y="314"/>
                        </a:lnTo>
                        <a:lnTo>
                          <a:pt x="575" y="312"/>
                        </a:lnTo>
                        <a:lnTo>
                          <a:pt x="581" y="310"/>
                        </a:lnTo>
                        <a:lnTo>
                          <a:pt x="581" y="310"/>
                        </a:lnTo>
                        <a:lnTo>
                          <a:pt x="581" y="310"/>
                        </a:lnTo>
                        <a:lnTo>
                          <a:pt x="581" y="310"/>
                        </a:lnTo>
                        <a:lnTo>
                          <a:pt x="588" y="307"/>
                        </a:lnTo>
                        <a:lnTo>
                          <a:pt x="591" y="305"/>
                        </a:lnTo>
                        <a:lnTo>
                          <a:pt x="595" y="304"/>
                        </a:lnTo>
                        <a:lnTo>
                          <a:pt x="596" y="302"/>
                        </a:lnTo>
                        <a:lnTo>
                          <a:pt x="600" y="302"/>
                        </a:lnTo>
                        <a:lnTo>
                          <a:pt x="603" y="297"/>
                        </a:lnTo>
                        <a:lnTo>
                          <a:pt x="608" y="293"/>
                        </a:lnTo>
                        <a:lnTo>
                          <a:pt x="608" y="293"/>
                        </a:lnTo>
                        <a:lnTo>
                          <a:pt x="614" y="290"/>
                        </a:lnTo>
                        <a:lnTo>
                          <a:pt x="622" y="283"/>
                        </a:lnTo>
                        <a:lnTo>
                          <a:pt x="638" y="267"/>
                        </a:lnTo>
                        <a:lnTo>
                          <a:pt x="641" y="265"/>
                        </a:lnTo>
                        <a:lnTo>
                          <a:pt x="706" y="201"/>
                        </a:lnTo>
                        <a:lnTo>
                          <a:pt x="702" y="203"/>
                        </a:lnTo>
                        <a:lnTo>
                          <a:pt x="707" y="199"/>
                        </a:lnTo>
                        <a:lnTo>
                          <a:pt x="716" y="192"/>
                        </a:lnTo>
                        <a:lnTo>
                          <a:pt x="716" y="192"/>
                        </a:lnTo>
                        <a:lnTo>
                          <a:pt x="730" y="180"/>
                        </a:lnTo>
                        <a:lnTo>
                          <a:pt x="737" y="173"/>
                        </a:lnTo>
                        <a:lnTo>
                          <a:pt x="733" y="175"/>
                        </a:lnTo>
                        <a:lnTo>
                          <a:pt x="739" y="172"/>
                        </a:lnTo>
                        <a:lnTo>
                          <a:pt x="747" y="165"/>
                        </a:lnTo>
                        <a:lnTo>
                          <a:pt x="761" y="154"/>
                        </a:lnTo>
                        <a:lnTo>
                          <a:pt x="763" y="154"/>
                        </a:lnTo>
                        <a:lnTo>
                          <a:pt x="765" y="153"/>
                        </a:lnTo>
                        <a:lnTo>
                          <a:pt x="768" y="151"/>
                        </a:lnTo>
                        <a:lnTo>
                          <a:pt x="770" y="149"/>
                        </a:lnTo>
                        <a:lnTo>
                          <a:pt x="782" y="142"/>
                        </a:lnTo>
                        <a:lnTo>
                          <a:pt x="782" y="142"/>
                        </a:lnTo>
                        <a:lnTo>
                          <a:pt x="787" y="139"/>
                        </a:lnTo>
                        <a:lnTo>
                          <a:pt x="789" y="139"/>
                        </a:lnTo>
                        <a:lnTo>
                          <a:pt x="789" y="137"/>
                        </a:lnTo>
                        <a:lnTo>
                          <a:pt x="799" y="134"/>
                        </a:lnTo>
                        <a:lnTo>
                          <a:pt x="801" y="132"/>
                        </a:lnTo>
                        <a:lnTo>
                          <a:pt x="803" y="132"/>
                        </a:lnTo>
                        <a:lnTo>
                          <a:pt x="804" y="130"/>
                        </a:lnTo>
                        <a:lnTo>
                          <a:pt x="813" y="130"/>
                        </a:lnTo>
                        <a:lnTo>
                          <a:pt x="817" y="128"/>
                        </a:lnTo>
                        <a:lnTo>
                          <a:pt x="817" y="128"/>
                        </a:lnTo>
                        <a:lnTo>
                          <a:pt x="818" y="127"/>
                        </a:lnTo>
                        <a:lnTo>
                          <a:pt x="827" y="127"/>
                        </a:lnTo>
                        <a:lnTo>
                          <a:pt x="829" y="125"/>
                        </a:lnTo>
                        <a:lnTo>
                          <a:pt x="865" y="125"/>
                        </a:lnTo>
                        <a:lnTo>
                          <a:pt x="867" y="127"/>
                        </a:lnTo>
                        <a:lnTo>
                          <a:pt x="876" y="127"/>
                        </a:lnTo>
                        <a:lnTo>
                          <a:pt x="877" y="128"/>
                        </a:lnTo>
                        <a:lnTo>
                          <a:pt x="883" y="128"/>
                        </a:lnTo>
                        <a:lnTo>
                          <a:pt x="884" y="130"/>
                        </a:lnTo>
                        <a:lnTo>
                          <a:pt x="886" y="130"/>
                        </a:lnTo>
                        <a:lnTo>
                          <a:pt x="891" y="132"/>
                        </a:lnTo>
                        <a:lnTo>
                          <a:pt x="893" y="134"/>
                        </a:lnTo>
                        <a:lnTo>
                          <a:pt x="895" y="134"/>
                        </a:lnTo>
                        <a:lnTo>
                          <a:pt x="895" y="134"/>
                        </a:lnTo>
                        <a:lnTo>
                          <a:pt x="900" y="135"/>
                        </a:lnTo>
                        <a:lnTo>
                          <a:pt x="902" y="137"/>
                        </a:lnTo>
                        <a:lnTo>
                          <a:pt x="909" y="140"/>
                        </a:lnTo>
                        <a:lnTo>
                          <a:pt x="914" y="144"/>
                        </a:lnTo>
                        <a:lnTo>
                          <a:pt x="917" y="146"/>
                        </a:lnTo>
                        <a:lnTo>
                          <a:pt x="926" y="151"/>
                        </a:lnTo>
                        <a:lnTo>
                          <a:pt x="929" y="153"/>
                        </a:lnTo>
                        <a:lnTo>
                          <a:pt x="935" y="156"/>
                        </a:lnTo>
                        <a:lnTo>
                          <a:pt x="943" y="161"/>
                        </a:lnTo>
                        <a:lnTo>
                          <a:pt x="943" y="161"/>
                        </a:lnTo>
                        <a:lnTo>
                          <a:pt x="948" y="165"/>
                        </a:lnTo>
                        <a:lnTo>
                          <a:pt x="954" y="170"/>
                        </a:lnTo>
                        <a:lnTo>
                          <a:pt x="954" y="170"/>
                        </a:lnTo>
                        <a:lnTo>
                          <a:pt x="959" y="173"/>
                        </a:lnTo>
                        <a:lnTo>
                          <a:pt x="959" y="172"/>
                        </a:lnTo>
                        <a:lnTo>
                          <a:pt x="961" y="175"/>
                        </a:lnTo>
                        <a:lnTo>
                          <a:pt x="976" y="189"/>
                        </a:lnTo>
                        <a:lnTo>
                          <a:pt x="980" y="191"/>
                        </a:lnTo>
                        <a:lnTo>
                          <a:pt x="978" y="189"/>
                        </a:lnTo>
                        <a:lnTo>
                          <a:pt x="980" y="191"/>
                        </a:lnTo>
                        <a:lnTo>
                          <a:pt x="983" y="192"/>
                        </a:lnTo>
                        <a:lnTo>
                          <a:pt x="995" y="205"/>
                        </a:lnTo>
                        <a:lnTo>
                          <a:pt x="994" y="205"/>
                        </a:lnTo>
                        <a:lnTo>
                          <a:pt x="1009" y="219"/>
                        </a:lnTo>
                        <a:lnTo>
                          <a:pt x="1042" y="250"/>
                        </a:lnTo>
                        <a:lnTo>
                          <a:pt x="1049" y="257"/>
                        </a:lnTo>
                        <a:lnTo>
                          <a:pt x="1051" y="257"/>
                        </a:lnTo>
                        <a:lnTo>
                          <a:pt x="1051" y="257"/>
                        </a:lnTo>
                        <a:lnTo>
                          <a:pt x="1059" y="265"/>
                        </a:lnTo>
                        <a:lnTo>
                          <a:pt x="1052" y="258"/>
                        </a:lnTo>
                        <a:lnTo>
                          <a:pt x="1056" y="260"/>
                        </a:lnTo>
                        <a:lnTo>
                          <a:pt x="1056" y="258"/>
                        </a:lnTo>
                        <a:lnTo>
                          <a:pt x="1058" y="262"/>
                        </a:lnTo>
                        <a:lnTo>
                          <a:pt x="1072" y="274"/>
                        </a:lnTo>
                        <a:lnTo>
                          <a:pt x="1075" y="274"/>
                        </a:lnTo>
                        <a:lnTo>
                          <a:pt x="1080" y="279"/>
                        </a:lnTo>
                        <a:lnTo>
                          <a:pt x="1087" y="284"/>
                        </a:lnTo>
                        <a:lnTo>
                          <a:pt x="1087" y="284"/>
                        </a:lnTo>
                        <a:lnTo>
                          <a:pt x="1105" y="297"/>
                        </a:lnTo>
                        <a:lnTo>
                          <a:pt x="1106" y="298"/>
                        </a:lnTo>
                        <a:lnTo>
                          <a:pt x="1105" y="297"/>
                        </a:lnTo>
                        <a:lnTo>
                          <a:pt x="1106" y="298"/>
                        </a:lnTo>
                        <a:lnTo>
                          <a:pt x="1108" y="298"/>
                        </a:lnTo>
                        <a:lnTo>
                          <a:pt x="1110" y="298"/>
                        </a:lnTo>
                        <a:lnTo>
                          <a:pt x="1111" y="300"/>
                        </a:lnTo>
                        <a:lnTo>
                          <a:pt x="1117" y="304"/>
                        </a:lnTo>
                        <a:lnTo>
                          <a:pt x="1118" y="304"/>
                        </a:lnTo>
                        <a:lnTo>
                          <a:pt x="1122" y="307"/>
                        </a:lnTo>
                        <a:lnTo>
                          <a:pt x="1124" y="307"/>
                        </a:lnTo>
                        <a:lnTo>
                          <a:pt x="1125" y="309"/>
                        </a:lnTo>
                        <a:lnTo>
                          <a:pt x="1129" y="310"/>
                        </a:lnTo>
                        <a:lnTo>
                          <a:pt x="1134" y="310"/>
                        </a:lnTo>
                        <a:lnTo>
                          <a:pt x="1137" y="314"/>
                        </a:lnTo>
                        <a:lnTo>
                          <a:pt x="1141" y="314"/>
                        </a:lnTo>
                        <a:lnTo>
                          <a:pt x="1148" y="317"/>
                        </a:lnTo>
                        <a:lnTo>
                          <a:pt x="1155" y="317"/>
                        </a:lnTo>
                        <a:lnTo>
                          <a:pt x="1157" y="319"/>
                        </a:lnTo>
                        <a:lnTo>
                          <a:pt x="1164" y="319"/>
                        </a:lnTo>
                        <a:lnTo>
                          <a:pt x="1165" y="321"/>
                        </a:lnTo>
                        <a:lnTo>
                          <a:pt x="1170" y="321"/>
                        </a:lnTo>
                        <a:lnTo>
                          <a:pt x="1174" y="323"/>
                        </a:lnTo>
                        <a:lnTo>
                          <a:pt x="1188" y="323"/>
                        </a:lnTo>
                        <a:lnTo>
                          <a:pt x="1191" y="321"/>
                        </a:lnTo>
                        <a:lnTo>
                          <a:pt x="1196" y="321"/>
                        </a:lnTo>
                        <a:lnTo>
                          <a:pt x="1198" y="319"/>
                        </a:lnTo>
                        <a:lnTo>
                          <a:pt x="1209" y="319"/>
                        </a:lnTo>
                        <a:lnTo>
                          <a:pt x="1209" y="317"/>
                        </a:lnTo>
                        <a:lnTo>
                          <a:pt x="1214" y="316"/>
                        </a:lnTo>
                        <a:lnTo>
                          <a:pt x="1221" y="314"/>
                        </a:lnTo>
                        <a:lnTo>
                          <a:pt x="1222" y="314"/>
                        </a:lnTo>
                        <a:lnTo>
                          <a:pt x="1228" y="312"/>
                        </a:lnTo>
                        <a:lnTo>
                          <a:pt x="1228" y="312"/>
                        </a:lnTo>
                        <a:lnTo>
                          <a:pt x="1233" y="310"/>
                        </a:lnTo>
                        <a:lnTo>
                          <a:pt x="1235" y="309"/>
                        </a:lnTo>
                        <a:lnTo>
                          <a:pt x="1238" y="309"/>
                        </a:lnTo>
                        <a:lnTo>
                          <a:pt x="1238" y="307"/>
                        </a:lnTo>
                        <a:lnTo>
                          <a:pt x="1238" y="305"/>
                        </a:lnTo>
                        <a:lnTo>
                          <a:pt x="1242" y="304"/>
                        </a:lnTo>
                        <a:lnTo>
                          <a:pt x="1250" y="300"/>
                        </a:lnTo>
                        <a:lnTo>
                          <a:pt x="1250" y="298"/>
                        </a:lnTo>
                        <a:lnTo>
                          <a:pt x="1257" y="297"/>
                        </a:lnTo>
                        <a:lnTo>
                          <a:pt x="1259" y="295"/>
                        </a:lnTo>
                        <a:lnTo>
                          <a:pt x="1264" y="291"/>
                        </a:lnTo>
                        <a:lnTo>
                          <a:pt x="1281" y="279"/>
                        </a:lnTo>
                        <a:lnTo>
                          <a:pt x="1287" y="274"/>
                        </a:lnTo>
                        <a:lnTo>
                          <a:pt x="1283" y="276"/>
                        </a:lnTo>
                        <a:lnTo>
                          <a:pt x="1288" y="272"/>
                        </a:lnTo>
                        <a:lnTo>
                          <a:pt x="1297" y="265"/>
                        </a:lnTo>
                        <a:lnTo>
                          <a:pt x="1297" y="265"/>
                        </a:lnTo>
                        <a:lnTo>
                          <a:pt x="1311" y="253"/>
                        </a:lnTo>
                        <a:lnTo>
                          <a:pt x="1342" y="224"/>
                        </a:lnTo>
                        <a:lnTo>
                          <a:pt x="1403" y="158"/>
                        </a:lnTo>
                        <a:lnTo>
                          <a:pt x="1403" y="156"/>
                        </a:lnTo>
                        <a:lnTo>
                          <a:pt x="1406" y="156"/>
                        </a:lnTo>
                        <a:lnTo>
                          <a:pt x="1413" y="146"/>
                        </a:lnTo>
                        <a:lnTo>
                          <a:pt x="1412" y="149"/>
                        </a:lnTo>
                        <a:lnTo>
                          <a:pt x="1436" y="125"/>
                        </a:lnTo>
                        <a:lnTo>
                          <a:pt x="1438" y="121"/>
                        </a:lnTo>
                        <a:lnTo>
                          <a:pt x="1441" y="118"/>
                        </a:lnTo>
                        <a:lnTo>
                          <a:pt x="1438" y="120"/>
                        </a:lnTo>
                        <a:lnTo>
                          <a:pt x="1443" y="116"/>
                        </a:lnTo>
                        <a:lnTo>
                          <a:pt x="1451" y="109"/>
                        </a:lnTo>
                        <a:lnTo>
                          <a:pt x="1464" y="97"/>
                        </a:lnTo>
                        <a:lnTo>
                          <a:pt x="1467" y="95"/>
                        </a:lnTo>
                        <a:lnTo>
                          <a:pt x="1479" y="83"/>
                        </a:lnTo>
                        <a:lnTo>
                          <a:pt x="1495" y="69"/>
                        </a:lnTo>
                        <a:lnTo>
                          <a:pt x="1500" y="64"/>
                        </a:lnTo>
                        <a:lnTo>
                          <a:pt x="1502" y="64"/>
                        </a:lnTo>
                        <a:lnTo>
                          <a:pt x="1503" y="62"/>
                        </a:lnTo>
                        <a:lnTo>
                          <a:pt x="1512" y="55"/>
                        </a:lnTo>
                        <a:lnTo>
                          <a:pt x="1526" y="45"/>
                        </a:lnTo>
                        <a:lnTo>
                          <a:pt x="1526" y="43"/>
                        </a:lnTo>
                        <a:lnTo>
                          <a:pt x="1529" y="43"/>
                        </a:lnTo>
                        <a:lnTo>
                          <a:pt x="1533" y="43"/>
                        </a:lnTo>
                        <a:lnTo>
                          <a:pt x="1533" y="42"/>
                        </a:lnTo>
                        <a:lnTo>
                          <a:pt x="1533" y="40"/>
                        </a:lnTo>
                        <a:lnTo>
                          <a:pt x="1535" y="40"/>
                        </a:lnTo>
                        <a:lnTo>
                          <a:pt x="1543" y="35"/>
                        </a:lnTo>
                        <a:lnTo>
                          <a:pt x="1547" y="31"/>
                        </a:lnTo>
                        <a:lnTo>
                          <a:pt x="1550" y="31"/>
                        </a:lnTo>
                        <a:lnTo>
                          <a:pt x="1552" y="29"/>
                        </a:lnTo>
                        <a:lnTo>
                          <a:pt x="1556" y="28"/>
                        </a:lnTo>
                        <a:lnTo>
                          <a:pt x="1554" y="29"/>
                        </a:lnTo>
                        <a:lnTo>
                          <a:pt x="1564" y="24"/>
                        </a:lnTo>
                        <a:lnTo>
                          <a:pt x="1566" y="22"/>
                        </a:lnTo>
                        <a:lnTo>
                          <a:pt x="1569" y="21"/>
                        </a:lnTo>
                        <a:lnTo>
                          <a:pt x="1569" y="21"/>
                        </a:lnTo>
                        <a:lnTo>
                          <a:pt x="1578" y="17"/>
                        </a:lnTo>
                        <a:lnTo>
                          <a:pt x="1580" y="16"/>
                        </a:lnTo>
                        <a:lnTo>
                          <a:pt x="1583" y="16"/>
                        </a:lnTo>
                        <a:lnTo>
                          <a:pt x="1588" y="14"/>
                        </a:lnTo>
                        <a:lnTo>
                          <a:pt x="1588" y="14"/>
                        </a:lnTo>
                        <a:lnTo>
                          <a:pt x="1597" y="10"/>
                        </a:lnTo>
                        <a:lnTo>
                          <a:pt x="1599" y="10"/>
                        </a:lnTo>
                        <a:lnTo>
                          <a:pt x="1601" y="9"/>
                        </a:lnTo>
                        <a:lnTo>
                          <a:pt x="1604" y="7"/>
                        </a:lnTo>
                        <a:lnTo>
                          <a:pt x="1608" y="7"/>
                        </a:lnTo>
                        <a:lnTo>
                          <a:pt x="1613" y="5"/>
                        </a:lnTo>
                        <a:lnTo>
                          <a:pt x="1616" y="5"/>
                        </a:lnTo>
                        <a:lnTo>
                          <a:pt x="1621" y="3"/>
                        </a:lnTo>
                        <a:lnTo>
                          <a:pt x="1627" y="3"/>
                        </a:lnTo>
                        <a:lnTo>
                          <a:pt x="1630" y="2"/>
                        </a:lnTo>
                        <a:lnTo>
                          <a:pt x="1639" y="2"/>
                        </a:lnTo>
                        <a:lnTo>
                          <a:pt x="1646" y="0"/>
                        </a:lnTo>
                        <a:close/>
                      </a:path>
                    </a:pathLst>
                  </a:custGeom>
                  <a:solidFill>
                    <a:srgbClr val="C86E47"/>
                  </a:solidFill>
                  <a:ln w="0">
                    <a:solidFill>
                      <a:srgbClr val="C86E4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 name="Rectangle 13"/>
                  <p:cNvSpPr>
                    <a:spLocks noChangeArrowheads="1"/>
                  </p:cNvSpPr>
                  <p:nvPr/>
                </p:nvSpPr>
                <p:spPr bwMode="auto">
                  <a:xfrm rot="16200000">
                    <a:off x="6060775" y="3812709"/>
                    <a:ext cx="4064000" cy="20638"/>
                  </a:xfrm>
                  <a:prstGeom prst="rect">
                    <a:avLst/>
                  </a:prstGeom>
                  <a:solidFill>
                    <a:srgbClr val="C86E47"/>
                  </a:solidFill>
                  <a:ln w="0">
                    <a:solidFill>
                      <a:srgbClr val="C86E4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8" name="Gruppieren 427"/>
                <p:cNvGrpSpPr/>
                <p:nvPr/>
              </p:nvGrpSpPr>
              <p:grpSpPr>
                <a:xfrm>
                  <a:off x="8027012" y="3713838"/>
                  <a:ext cx="146778" cy="1626629"/>
                  <a:chOff x="8335370" y="1791027"/>
                  <a:chExt cx="366713" cy="4064001"/>
                </a:xfrm>
              </p:grpSpPr>
              <p:sp>
                <p:nvSpPr>
                  <p:cNvPr id="618" name="Freeform 10"/>
                  <p:cNvSpPr>
                    <a:spLocks noEditPoints="1"/>
                  </p:cNvSpPr>
                  <p:nvPr/>
                </p:nvSpPr>
                <p:spPr bwMode="auto">
                  <a:xfrm rot="16200000">
                    <a:off x="6486727" y="3639670"/>
                    <a:ext cx="4063999"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9"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9" name="Gruppieren 428"/>
                <p:cNvGrpSpPr/>
                <p:nvPr/>
              </p:nvGrpSpPr>
              <p:grpSpPr>
                <a:xfrm>
                  <a:off x="8170748" y="3725068"/>
                  <a:ext cx="245901" cy="1626629"/>
                  <a:chOff x="8809530" y="1791028"/>
                  <a:chExt cx="614364" cy="4064000"/>
                </a:xfrm>
              </p:grpSpPr>
              <p:sp>
                <p:nvSpPr>
                  <p:cNvPr id="61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0" name="Rechteck 429"/>
                <p:cNvSpPr/>
                <p:nvPr/>
              </p:nvSpPr>
              <p:spPr>
                <a:xfrm>
                  <a:off x="6129989" y="3363299"/>
                  <a:ext cx="2799276" cy="1142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1" name="Rechteck 430"/>
                <p:cNvSpPr/>
                <p:nvPr/>
              </p:nvSpPr>
              <p:spPr>
                <a:xfrm>
                  <a:off x="8831749" y="5187617"/>
                  <a:ext cx="56222" cy="5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4" name="Gruppieren 433"/>
                <p:cNvGrpSpPr/>
                <p:nvPr/>
              </p:nvGrpSpPr>
              <p:grpSpPr>
                <a:xfrm>
                  <a:off x="6396827" y="4368658"/>
                  <a:ext cx="550082" cy="1566928"/>
                  <a:chOff x="4776134" y="2766236"/>
                  <a:chExt cx="690362" cy="1966520"/>
                </a:xfrm>
              </p:grpSpPr>
              <p:grpSp>
                <p:nvGrpSpPr>
                  <p:cNvPr id="596" name="Gruppieren 595"/>
                  <p:cNvGrpSpPr/>
                  <p:nvPr/>
                </p:nvGrpSpPr>
                <p:grpSpPr>
                  <a:xfrm>
                    <a:off x="4784167" y="2766236"/>
                    <a:ext cx="682329" cy="792927"/>
                    <a:chOff x="4784167" y="2766236"/>
                    <a:chExt cx="682329" cy="792927"/>
                  </a:xfrm>
                </p:grpSpPr>
                <p:sp>
                  <p:nvSpPr>
                    <p:cNvPr id="598" name="Flussdiagramm: Verzögerung 597"/>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9" name="Flussdiagramm: Verzögerung 598"/>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0" name="Flussdiagramm: Verzögerung 599"/>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1" name="Flussdiagramm: Verzögerung 600"/>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2" name="Flussdiagramm: Verzögerung 601"/>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3" name="Flussdiagramm: Verzögerung 602"/>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4" name="Flussdiagramm: Verzögerung 603"/>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5" name="Flussdiagramm: Verzögerung 604"/>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6" name="Flussdiagramm: Verzögerung 605"/>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7" name="Flussdiagramm: Verzögerung 606"/>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8" name="Flussdiagramm: Verzögerung 607"/>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9" name="Flussdiagramm: Verzögerung 608"/>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0" name="Flussdiagramm: Verzögerung 609"/>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1" name="Flussdiagramm: Verzögerung 610"/>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Flussdiagramm: Verzögerung 611"/>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3" name="Flussdiagramm: Verzögerung 612"/>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lussdiagramm: Verzögerung 613"/>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Rechteck 614"/>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97" name="Rechteck 596"/>
                  <p:cNvSpPr/>
                  <p:nvPr/>
                </p:nvSpPr>
                <p:spPr>
                  <a:xfrm>
                    <a:off x="4776134" y="3988117"/>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6" name="Gruppieren 435"/>
                <p:cNvGrpSpPr/>
                <p:nvPr/>
              </p:nvGrpSpPr>
              <p:grpSpPr>
                <a:xfrm>
                  <a:off x="7147883" y="4091236"/>
                  <a:ext cx="552587" cy="1837864"/>
                  <a:chOff x="4772991" y="2766236"/>
                  <a:chExt cx="693505" cy="2306549"/>
                </a:xfrm>
              </p:grpSpPr>
              <p:grpSp>
                <p:nvGrpSpPr>
                  <p:cNvPr id="487" name="Gruppieren 486"/>
                  <p:cNvGrpSpPr/>
                  <p:nvPr/>
                </p:nvGrpSpPr>
                <p:grpSpPr>
                  <a:xfrm>
                    <a:off x="4784167" y="2766236"/>
                    <a:ext cx="682329" cy="792927"/>
                    <a:chOff x="4784167" y="2766236"/>
                    <a:chExt cx="682329" cy="792927"/>
                  </a:xfrm>
                </p:grpSpPr>
                <p:sp>
                  <p:nvSpPr>
                    <p:cNvPr id="489" name="Flussdiagramm: Verzögerung 48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0" name="Flussdiagramm: Verzögerung 48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 name="Flussdiagramm: Verzögerung 49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2" name="Flussdiagramm: Verzögerung 49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lussdiagramm: Verzögerung 49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4" name="Flussdiagramm: Verzögerung 49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5" name="Flussdiagramm: Verzögerung 49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Flussdiagramm: Verzögerung 49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7" name="Flussdiagramm: Verzögerung 49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8" name="Flussdiagramm: Verzögerung 49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9" name="Flussdiagramm: Verzögerung 49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0" name="Flussdiagramm: Verzögerung 49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 name="Flussdiagramm: Verzögerung 50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2" name="Flussdiagramm: Verzögerung 50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3" name="Flussdiagramm: Verzögerung 50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Flussdiagramm: Verzögerung 50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5" name="Flussdiagramm: Verzögerung 50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6" name="Rechteck 50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8" name="Rechteck 487"/>
                  <p:cNvSpPr/>
                  <p:nvPr/>
                </p:nvSpPr>
                <p:spPr>
                  <a:xfrm>
                    <a:off x="4772991" y="4330070"/>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7" name="Gruppieren 436"/>
                <p:cNvGrpSpPr/>
                <p:nvPr/>
              </p:nvGrpSpPr>
              <p:grpSpPr>
                <a:xfrm>
                  <a:off x="7893444" y="3987724"/>
                  <a:ext cx="546850" cy="1949274"/>
                  <a:chOff x="4784167" y="2766236"/>
                  <a:chExt cx="686306" cy="2446370"/>
                </a:xfrm>
              </p:grpSpPr>
              <p:grpSp>
                <p:nvGrpSpPr>
                  <p:cNvPr id="467" name="Gruppieren 466"/>
                  <p:cNvGrpSpPr/>
                  <p:nvPr/>
                </p:nvGrpSpPr>
                <p:grpSpPr>
                  <a:xfrm>
                    <a:off x="4784167" y="2766236"/>
                    <a:ext cx="682329" cy="792927"/>
                    <a:chOff x="4784167" y="2766236"/>
                    <a:chExt cx="682329" cy="792927"/>
                  </a:xfrm>
                </p:grpSpPr>
                <p:sp>
                  <p:nvSpPr>
                    <p:cNvPr id="469" name="Flussdiagramm: Verzögerung 46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0" name="Flussdiagramm: Verzögerung 46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Flussdiagramm: Verzögerung 47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Flussdiagramm: Verzögerung 47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Flussdiagramm: Verzögerung 47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Flussdiagramm: Verzögerung 47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Flussdiagramm: Verzögerung 47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Flussdiagramm: Verzögerung 47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Flussdiagramm: Verzögerung 47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8" name="Flussdiagramm: Verzögerung 47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9" name="Flussdiagramm: Verzögerung 47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0" name="Flussdiagramm: Verzögerung 47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 name="Flussdiagramm: Verzögerung 48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2" name="Flussdiagramm: Verzögerung 48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Flussdiagramm: Verzögerung 48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4" name="Flussdiagramm: Verzögerung 48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Flussdiagramm: Verzögerung 48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6" name="Rechteck 48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8" name="Rechteck 467"/>
                  <p:cNvSpPr/>
                  <p:nvPr/>
                </p:nvSpPr>
                <p:spPr>
                  <a:xfrm>
                    <a:off x="4788143" y="4469891"/>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8" name="Textfeld 437"/>
                    <p:cNvSpPr txBox="1"/>
                    <p:nvPr/>
                  </p:nvSpPr>
                  <p:spPr>
                    <a:xfrm>
                      <a:off x="6402283" y="4524220"/>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38" name="Textfeld 437"/>
                    <p:cNvSpPr txBox="1">
                      <a:spLocks noRot="1" noChangeAspect="1" noMove="1" noResize="1" noEditPoints="1" noAdjustHandles="1" noChangeArrowheads="1" noChangeShapeType="1" noTextEdit="1"/>
                    </p:cNvSpPr>
                    <p:nvPr/>
                  </p:nvSpPr>
                  <p:spPr>
                    <a:xfrm>
                      <a:off x="6402283" y="4524220"/>
                      <a:ext cx="542456" cy="184666"/>
                    </a:xfrm>
                    <a:prstGeom prst="rect">
                      <a:avLst/>
                    </a:prstGeom>
                    <a:blipFill>
                      <a:blip r:embed="rId21"/>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9" name="Textfeld 438"/>
                    <p:cNvSpPr txBox="1"/>
                    <p:nvPr/>
                  </p:nvSpPr>
                  <p:spPr>
                    <a:xfrm>
                      <a:off x="7154930" y="4246798"/>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2</m:t>
                                </m:r>
                              </m:sub>
                            </m:sSub>
                          </m:oMath>
                        </m:oMathPara>
                      </a14:m>
                      <a:endParaRPr lang="en-US" sz="1200" dirty="0">
                        <a:solidFill>
                          <a:schemeClr val="bg1"/>
                        </a:solidFill>
                      </a:endParaRPr>
                    </a:p>
                  </p:txBody>
                </p:sp>
              </mc:Choice>
              <mc:Fallback xmlns="">
                <p:sp>
                  <p:nvSpPr>
                    <p:cNvPr id="439" name="Textfeld 438"/>
                    <p:cNvSpPr txBox="1">
                      <a:spLocks noRot="1" noChangeAspect="1" noMove="1" noResize="1" noEditPoints="1" noAdjustHandles="1" noChangeArrowheads="1" noChangeShapeType="1" noTextEdit="1"/>
                    </p:cNvSpPr>
                    <p:nvPr/>
                  </p:nvSpPr>
                  <p:spPr>
                    <a:xfrm>
                      <a:off x="7154930" y="4246798"/>
                      <a:ext cx="546047" cy="184666"/>
                    </a:xfrm>
                    <a:prstGeom prst="rect">
                      <a:avLst/>
                    </a:prstGeom>
                    <a:blipFill>
                      <a:blip r:embed="rId22"/>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0" name="Textfeld 439"/>
                    <p:cNvSpPr txBox="1"/>
                    <p:nvPr/>
                  </p:nvSpPr>
                  <p:spPr>
                    <a:xfrm>
                      <a:off x="7893444" y="4150043"/>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3</m:t>
                                </m:r>
                              </m:sub>
                            </m:sSub>
                          </m:oMath>
                        </m:oMathPara>
                      </a14:m>
                      <a:endParaRPr lang="en-US" sz="1200" dirty="0">
                        <a:solidFill>
                          <a:schemeClr val="bg1"/>
                        </a:solidFill>
                      </a:endParaRPr>
                    </a:p>
                  </p:txBody>
                </p:sp>
              </mc:Choice>
              <mc:Fallback xmlns="">
                <p:sp>
                  <p:nvSpPr>
                    <p:cNvPr id="440" name="Textfeld 439"/>
                    <p:cNvSpPr txBox="1">
                      <a:spLocks noRot="1" noChangeAspect="1" noMove="1" noResize="1" noEditPoints="1" noAdjustHandles="1" noChangeArrowheads="1" noChangeShapeType="1" noTextEdit="1"/>
                    </p:cNvSpPr>
                    <p:nvPr/>
                  </p:nvSpPr>
                  <p:spPr>
                    <a:xfrm>
                      <a:off x="7893444" y="4150043"/>
                      <a:ext cx="546047" cy="184666"/>
                    </a:xfrm>
                    <a:prstGeom prst="rect">
                      <a:avLst/>
                    </a:prstGeom>
                    <a:blipFill>
                      <a:blip r:embed="rId23"/>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4" name="Textfeld 443"/>
                    <p:cNvSpPr txBox="1"/>
                    <p:nvPr/>
                  </p:nvSpPr>
                  <p:spPr>
                    <a:xfrm>
                      <a:off x="5624890" y="4675425"/>
                      <a:ext cx="528857" cy="171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chemeClr val="bg1"/>
                                </a:solidFill>
                                <a:latin typeface="Cambria Math" panose="02040503050406030204" pitchFamily="18" charset="0"/>
                                <a:ea typeface="Cambria Math" panose="02040503050406030204" pitchFamily="18" charset="0"/>
                              </a:rPr>
                              <m:t>∆</m:t>
                            </m:r>
                            <m:r>
                              <a:rPr lang="de-DE" sz="1400" b="0" i="1" smtClean="0">
                                <a:solidFill>
                                  <a:schemeClr val="bg1"/>
                                </a:solidFill>
                                <a:latin typeface="Cambria Math" panose="02040503050406030204" pitchFamily="18" charset="0"/>
                                <a:ea typeface="Cambria Math" panose="02040503050406030204" pitchFamily="18" charset="0"/>
                              </a:rPr>
                              <m:t>𝑧</m:t>
                            </m:r>
                            <m:r>
                              <a:rPr lang="de-DE" sz="1400" b="0" i="1" smtClean="0">
                                <a:solidFill>
                                  <a:schemeClr val="bg1"/>
                                </a:solidFill>
                                <a:latin typeface="Cambria Math" panose="02040503050406030204" pitchFamily="18" charset="0"/>
                                <a:ea typeface="Cambria Math" panose="02040503050406030204" pitchFamily="18" charset="0"/>
                              </a:rPr>
                              <m:t>&lt;</m:t>
                            </m:r>
                            <m:sSub>
                              <m:sSubPr>
                                <m:ctrlPr>
                                  <a:rPr lang="de-DE" sz="1400" b="0" i="1" smtClean="0">
                                    <a:solidFill>
                                      <a:schemeClr val="bg1"/>
                                    </a:solidFill>
                                    <a:latin typeface="Cambria Math" panose="02040503050406030204" pitchFamily="18" charset="0"/>
                                    <a:ea typeface="Cambria Math" panose="02040503050406030204" pitchFamily="18" charset="0"/>
                                  </a:rPr>
                                </m:ctrlPr>
                              </m:sSubPr>
                              <m:e>
                                <m:r>
                                  <a:rPr lang="de-DE" sz="1400" b="0" i="1" smtClean="0">
                                    <a:solidFill>
                                      <a:schemeClr val="bg1"/>
                                    </a:solidFill>
                                    <a:latin typeface="Cambria Math" panose="02040503050406030204" pitchFamily="18" charset="0"/>
                                    <a:ea typeface="Cambria Math" panose="02040503050406030204" pitchFamily="18" charset="0"/>
                                  </a:rPr>
                                  <m:t>𝑧</m:t>
                                </m:r>
                              </m:e>
                              <m:sub>
                                <m:r>
                                  <a:rPr lang="de-DE" sz="14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400" dirty="0">
                        <a:solidFill>
                          <a:schemeClr val="bg1"/>
                        </a:solidFill>
                      </a:endParaRPr>
                    </a:p>
                  </p:txBody>
                </p:sp>
              </mc:Choice>
              <mc:Fallback xmlns="">
                <p:sp>
                  <p:nvSpPr>
                    <p:cNvPr id="444" name="Textfeld 443"/>
                    <p:cNvSpPr txBox="1">
                      <a:spLocks noRot="1" noChangeAspect="1" noMove="1" noResize="1" noEditPoints="1" noAdjustHandles="1" noChangeArrowheads="1" noChangeShapeType="1" noTextEdit="1"/>
                    </p:cNvSpPr>
                    <p:nvPr/>
                  </p:nvSpPr>
                  <p:spPr>
                    <a:xfrm>
                      <a:off x="5624890" y="4675425"/>
                      <a:ext cx="528857" cy="171666"/>
                    </a:xfrm>
                    <a:prstGeom prst="rect">
                      <a:avLst/>
                    </a:prstGeom>
                    <a:blipFill>
                      <a:blip r:embed="rId24"/>
                      <a:stretch>
                        <a:fillRect b="-167857"/>
                      </a:stretch>
                    </a:blipFill>
                  </p:spPr>
                  <p:txBody>
                    <a:bodyPr/>
                    <a:lstStyle/>
                    <a:p>
                      <a:r>
                        <a:rPr lang="en-US">
                          <a:noFill/>
                        </a:rPr>
                        <a:t> </a:t>
                      </a:r>
                    </a:p>
                  </p:txBody>
                </p:sp>
              </mc:Fallback>
            </mc:AlternateContent>
            <p:grpSp>
              <p:nvGrpSpPr>
                <p:cNvPr id="445" name="Gruppieren 444"/>
                <p:cNvGrpSpPr/>
                <p:nvPr/>
              </p:nvGrpSpPr>
              <p:grpSpPr>
                <a:xfrm>
                  <a:off x="5624896" y="4482698"/>
                  <a:ext cx="550083" cy="1454166"/>
                  <a:chOff x="4776131" y="2766237"/>
                  <a:chExt cx="690362" cy="1825002"/>
                </a:xfrm>
              </p:grpSpPr>
              <p:grpSp>
                <p:nvGrpSpPr>
                  <p:cNvPr id="447" name="Gruppieren 446"/>
                  <p:cNvGrpSpPr/>
                  <p:nvPr/>
                </p:nvGrpSpPr>
                <p:grpSpPr>
                  <a:xfrm>
                    <a:off x="4784164" y="2766237"/>
                    <a:ext cx="682329" cy="792927"/>
                    <a:chOff x="4784167" y="2766236"/>
                    <a:chExt cx="682329" cy="792927"/>
                  </a:xfrm>
                </p:grpSpPr>
                <p:sp>
                  <p:nvSpPr>
                    <p:cNvPr id="449" name="Flussdiagramm: Verzögerung 44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 name="Flussdiagramm: Verzögerung 44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1" name="Flussdiagramm: Verzögerung 45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2" name="Flussdiagramm: Verzögerung 45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3" name="Flussdiagramm: Verzögerung 45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Flussdiagramm: Verzögerung 45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5" name="Flussdiagramm: Verzögerung 45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6" name="Flussdiagramm: Verzögerung 45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Flussdiagramm: Verzögerung 45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8" name="Flussdiagramm: Verzögerung 45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9" name="Flussdiagramm: Verzögerung 45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Flussdiagramm: Verzögerung 45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Flussdiagramm: Verzögerung 46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2" name="Flussdiagramm: Verzögerung 46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3" name="Flussdiagramm: Verzögerung 46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4" name="Flussdiagramm: Verzögerung 46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5" name="Flussdiagramm: Verzögerung 46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6" name="Rechteck 46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8" name="Rechteck 447"/>
                  <p:cNvSpPr/>
                  <p:nvPr/>
                </p:nvSpPr>
                <p:spPr>
                  <a:xfrm>
                    <a:off x="4776131" y="3846600"/>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46" name="Textfeld 445"/>
                    <p:cNvSpPr txBox="1"/>
                    <p:nvPr/>
                  </p:nvSpPr>
                  <p:spPr>
                    <a:xfrm>
                      <a:off x="5647535" y="4643973"/>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&lt;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46" name="Textfeld 445"/>
                    <p:cNvSpPr txBox="1">
                      <a:spLocks noRot="1" noChangeAspect="1" noMove="1" noResize="1" noEditPoints="1" noAdjustHandles="1" noChangeArrowheads="1" noChangeShapeType="1" noTextEdit="1"/>
                    </p:cNvSpPr>
                    <p:nvPr/>
                  </p:nvSpPr>
                  <p:spPr>
                    <a:xfrm>
                      <a:off x="5647535" y="4643973"/>
                      <a:ext cx="542456" cy="184666"/>
                    </a:xfrm>
                    <a:prstGeom prst="rect">
                      <a:avLst/>
                    </a:prstGeom>
                    <a:blipFill>
                      <a:blip r:embed="rId25"/>
                      <a:stretch>
                        <a:fillRect l="-6742" r="-1124" b="-13333"/>
                      </a:stretch>
                    </a:blipFill>
                  </p:spPr>
                  <p:txBody>
                    <a:bodyPr/>
                    <a:lstStyle/>
                    <a:p>
                      <a:r>
                        <a:rPr lang="en-US">
                          <a:noFill/>
                        </a:rPr>
                        <a:t> </a:t>
                      </a:r>
                    </a:p>
                  </p:txBody>
                </p:sp>
              </mc:Fallback>
            </mc:AlternateContent>
            <p:sp>
              <p:nvSpPr>
                <p:cNvPr id="12" name="Abgerundetes Rechteck 11"/>
                <p:cNvSpPr/>
                <p:nvPr/>
              </p:nvSpPr>
              <p:spPr>
                <a:xfrm>
                  <a:off x="5386592" y="3896721"/>
                  <a:ext cx="3341011" cy="22124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Gerader Verbinder 13"/>
              <p:cNvCxnSpPr/>
              <p:nvPr/>
            </p:nvCxnSpPr>
            <p:spPr>
              <a:xfrm flipV="1">
                <a:off x="3976513" y="3967356"/>
                <a:ext cx="1558302" cy="1222761"/>
              </a:xfrm>
              <a:prstGeom prst="line">
                <a:avLst/>
              </a:prstGeom>
            </p:spPr>
            <p:style>
              <a:lnRef idx="1">
                <a:schemeClr val="accent5"/>
              </a:lnRef>
              <a:fillRef idx="0">
                <a:schemeClr val="accent5"/>
              </a:fillRef>
              <a:effectRef idx="0">
                <a:schemeClr val="accent5"/>
              </a:effectRef>
              <a:fontRef idx="minor">
                <a:schemeClr val="tx1"/>
              </a:fontRef>
            </p:style>
          </p:cxnSp>
          <p:cxnSp>
            <p:nvCxnSpPr>
              <p:cNvPr id="220" name="Gerader Verbinder 219"/>
              <p:cNvCxnSpPr/>
              <p:nvPr/>
            </p:nvCxnSpPr>
            <p:spPr>
              <a:xfrm>
                <a:off x="3962292" y="5354451"/>
                <a:ext cx="1667644" cy="736015"/>
              </a:xfrm>
              <a:prstGeom prst="line">
                <a:avLst/>
              </a:prstGeom>
            </p:spPr>
            <p:style>
              <a:lnRef idx="1">
                <a:schemeClr val="accent5"/>
              </a:lnRef>
              <a:fillRef idx="0">
                <a:schemeClr val="accent5"/>
              </a:fillRef>
              <a:effectRef idx="0">
                <a:schemeClr val="accent5"/>
              </a:effectRef>
              <a:fontRef idx="minor">
                <a:schemeClr val="tx1"/>
              </a:fontRef>
            </p:style>
          </p:cxnSp>
        </p:grpSp>
        <p:pic>
          <p:nvPicPr>
            <p:cNvPr id="218" name="Grafik 4">
              <a:extLst>
                <a:ext uri="{FF2B5EF4-FFF2-40B4-BE49-F238E27FC236}">
                  <a16:creationId xmlns:a16="http://schemas.microsoft.com/office/drawing/2014/main" id="{2CA203A7-0B06-49CF-A8DF-C01C2BB6A10A}"/>
                </a:ext>
              </a:extLst>
            </p:cNvPr>
            <p:cNvPicPr>
              <a:picLocks noChangeAspect="1"/>
            </p:cNvPicPr>
            <p:nvPr/>
          </p:nvPicPr>
          <p:blipFill>
            <a:blip r:embed="rId26"/>
            <a:stretch>
              <a:fillRect/>
            </a:stretch>
          </p:blipFill>
          <p:spPr>
            <a:xfrm>
              <a:off x="9195929" y="1903619"/>
              <a:ext cx="2089621" cy="1846045"/>
            </a:xfrm>
            <a:prstGeom prst="rect">
              <a:avLst/>
            </a:prstGeom>
          </p:spPr>
        </p:pic>
      </p:grpSp>
      <mc:AlternateContent xmlns:mc="http://schemas.openxmlformats.org/markup-compatibility/2006" xmlns:a14="http://schemas.microsoft.com/office/drawing/2010/main">
        <mc:Choice Requires="a14">
          <p:sp>
            <p:nvSpPr>
              <p:cNvPr id="227" name="ZoneTexte 226">
                <a:extLst>
                  <a:ext uri="{FF2B5EF4-FFF2-40B4-BE49-F238E27FC236}">
                    <a16:creationId xmlns:a16="http://schemas.microsoft.com/office/drawing/2014/main" id="{98CFDA0B-E775-4CB3-896E-6176949F04EB}"/>
                  </a:ext>
                </a:extLst>
              </p:cNvPr>
              <p:cNvSpPr txBox="1"/>
              <p:nvPr/>
            </p:nvSpPr>
            <p:spPr>
              <a:xfrm>
                <a:off x="224843" y="3944710"/>
                <a:ext cx="7611999" cy="2651431"/>
              </a:xfrm>
              <a:prstGeom prst="rect">
                <a:avLst/>
              </a:prstGeom>
              <a:noFill/>
            </p:spPr>
            <p:txBody>
              <a:bodyPr wrap="square" rtlCol="0">
                <a:spAutoFit/>
              </a:bodyPr>
              <a:lstStyle/>
              <a:p>
                <a:pPr marL="0" lvl="1">
                  <a:lnSpc>
                    <a:spcPct val="150000"/>
                  </a:lnSpc>
                </a:pPr>
                <a:r>
                  <a:rPr lang="en-GB" sz="2200" b="1" dirty="0">
                    <a:solidFill>
                      <a:srgbClr val="9B3F8C"/>
                    </a:solidFill>
                    <a:latin typeface="Helvetica" panose="020B0604020202020204" pitchFamily="34" charset="0"/>
                    <a:cs typeface="Helvetica" panose="020B0604020202020204" pitchFamily="34" charset="0"/>
                  </a:rPr>
                  <a:t>Motivation (H vs. neutrons):</a:t>
                </a: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GQS never measured for atoms! Different</a:t>
                </a:r>
              </a:p>
              <a:p>
                <a:pPr marL="457200" lvl="2"/>
                <a:r>
                  <a:rPr lang="en-GB" sz="2000" dirty="0">
                    <a:solidFill>
                      <a:srgbClr val="002060"/>
                    </a:solidFill>
                    <a:latin typeface="Helvetica" panose="020B0604020202020204" pitchFamily="34" charset="0"/>
                    <a:cs typeface="Helvetica" panose="020B0604020202020204" pitchFamily="34" charset="0"/>
                  </a:rPr>
                  <a:t>interaction potential with surface compared to neutron </a:t>
                </a:r>
              </a:p>
              <a:p>
                <a:pPr marL="800100" lvl="2" indent="-342900">
                  <a:buFont typeface="Symbol" panose="05050102010706020507" pitchFamily="18" charset="2"/>
                  <a:buChar char="Þ"/>
                </a:pPr>
                <a:r>
                  <a:rPr lang="en-GB" sz="2000" dirty="0">
                    <a:solidFill>
                      <a:srgbClr val="002060"/>
                    </a:solidFill>
                    <a:latin typeface="Helvetica" panose="020B0604020202020204" pitchFamily="34" charset="0"/>
                    <a:cs typeface="Helvetica" panose="020B0604020202020204" pitchFamily="34" charset="0"/>
                  </a:rPr>
                  <a:t>research of short-range extra forces</a:t>
                </a:r>
              </a:p>
              <a:p>
                <a:pPr marL="457200" lvl="2"/>
                <a:r>
                  <a:rPr lang="fr-FR" sz="700" dirty="0">
                    <a:solidFill>
                      <a:schemeClr val="bg1"/>
                    </a:solidFill>
                    <a:latin typeface="Helvetica" panose="020B0604020202020204" pitchFamily="34" charset="0"/>
                    <a:cs typeface="Helvetica" panose="020B0604020202020204" pitchFamily="34" charset="0"/>
                  </a:rPr>
                  <a:t>a</a:t>
                </a:r>
                <a:endParaRPr lang="en-GB" sz="600" dirty="0">
                  <a:solidFill>
                    <a:schemeClr val="bg1"/>
                  </a:solidFill>
                  <a:latin typeface="Helvetica" panose="020B0604020202020204" pitchFamily="34" charset="0"/>
                  <a:cs typeface="Helvetica" panose="020B0604020202020204" pitchFamily="34" charset="0"/>
                </a:endParaRP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Easy to generate (hydrogen bottle vs. </a:t>
                </a:r>
              </a:p>
              <a:p>
                <a:pPr marL="457200" lvl="2"/>
                <a:r>
                  <a:rPr lang="en-GB" sz="2000" dirty="0">
                    <a:solidFill>
                      <a:srgbClr val="002060"/>
                    </a:solidFill>
                    <a:latin typeface="Helvetica" panose="020B0604020202020204" pitchFamily="34" charset="0"/>
                    <a:cs typeface="Helvetica" panose="020B0604020202020204" pitchFamily="34" charset="0"/>
                  </a:rPr>
                  <a:t>research reactor) → Much higher fluxes available</a:t>
                </a:r>
              </a:p>
              <a:p>
                <a:pPr marL="742950" lvl="2" indent="-285750">
                  <a:lnSpc>
                    <a:spcPct val="150000"/>
                  </a:lnSpc>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Developed methods also applicable for antiatoms (</a:t>
                </a:r>
                <a14:m>
                  <m:oMath xmlns:m="http://schemas.openxmlformats.org/officeDocument/2006/math">
                    <m:r>
                      <a:rPr lang="en-GB" sz="2000" i="1">
                        <a:solidFill>
                          <a:srgbClr val="002060"/>
                        </a:solidFill>
                        <a:latin typeface="Cambria Math" panose="02040503050406030204" pitchFamily="18" charset="0"/>
                        <a:ea typeface="Cambria Math" panose="02040503050406030204" pitchFamily="18" charset="0"/>
                      </a:rPr>
                      <m:t>→</m:t>
                    </m:r>
                    <m:acc>
                      <m:accPr>
                        <m:chr m:val="̅"/>
                        <m:ctrlPr>
                          <a:rPr lang="en-GB" sz="2000" i="1">
                            <a:solidFill>
                              <a:srgbClr val="002060"/>
                            </a:solidFill>
                            <a:latin typeface="Cambria Math" panose="02040503050406030204" pitchFamily="18" charset="0"/>
                          </a:rPr>
                        </m:ctrlPr>
                      </m:accPr>
                      <m:e>
                        <m:r>
                          <a:rPr lang="de-DE" sz="2000" i="1">
                            <a:solidFill>
                              <a:srgbClr val="002060"/>
                            </a:solidFill>
                            <a:latin typeface="Cambria Math" panose="02040503050406030204" pitchFamily="18" charset="0"/>
                          </a:rPr>
                          <m:t>𝑔</m:t>
                        </m:r>
                      </m:e>
                    </m:acc>
                  </m:oMath>
                </a14:m>
                <a:r>
                  <a:rPr lang="en-GB" sz="2000" dirty="0">
                    <a:solidFill>
                      <a:srgbClr val="002060"/>
                    </a:solidFill>
                    <a:latin typeface="Helvetica" panose="020B0604020202020204" pitchFamily="34" charset="0"/>
                    <a:cs typeface="Helvetica" panose="020B0604020202020204" pitchFamily="34" charset="0"/>
                  </a:rPr>
                  <a:t>)</a:t>
                </a:r>
                <a:endParaRPr lang="en-GB" dirty="0">
                  <a:latin typeface="Helvetica" panose="020B0604020202020204" pitchFamily="34" charset="0"/>
                  <a:cs typeface="Helvetica" panose="020B0604020202020204" pitchFamily="34" charset="0"/>
                </a:endParaRPr>
              </a:p>
            </p:txBody>
          </p:sp>
        </mc:Choice>
        <mc:Fallback xmlns="">
          <p:sp>
            <p:nvSpPr>
              <p:cNvPr id="227" name="ZoneTexte 226">
                <a:extLst>
                  <a:ext uri="{FF2B5EF4-FFF2-40B4-BE49-F238E27FC236}">
                    <a16:creationId xmlns:a16="http://schemas.microsoft.com/office/drawing/2014/main" id="{98CFDA0B-E775-4CB3-896E-6176949F04EB}"/>
                  </a:ext>
                </a:extLst>
              </p:cNvPr>
              <p:cNvSpPr txBox="1">
                <a:spLocks noRot="1" noChangeAspect="1" noMove="1" noResize="1" noEditPoints="1" noAdjustHandles="1" noChangeArrowheads="1" noChangeShapeType="1" noTextEdit="1"/>
              </p:cNvSpPr>
              <p:nvPr/>
            </p:nvSpPr>
            <p:spPr>
              <a:xfrm>
                <a:off x="224843" y="3944710"/>
                <a:ext cx="7611999" cy="2651431"/>
              </a:xfrm>
              <a:prstGeom prst="rect">
                <a:avLst/>
              </a:prstGeom>
              <a:blipFill>
                <a:blip r:embed="rId27"/>
                <a:stretch>
                  <a:fillRect l="-1041" b="-3218"/>
                </a:stretch>
              </a:blipFill>
            </p:spPr>
            <p:txBody>
              <a:bodyPr/>
              <a:lstStyle/>
              <a:p>
                <a:r>
                  <a:rPr lang="en-GB">
                    <a:noFill/>
                  </a:rPr>
                  <a:t> </a:t>
                </a:r>
              </a:p>
            </p:txBody>
          </p:sp>
        </mc:Fallback>
      </mc:AlternateContent>
      <p:sp>
        <p:nvSpPr>
          <p:cNvPr id="228" name="ZoneTexte 227">
            <a:extLst>
              <a:ext uri="{FF2B5EF4-FFF2-40B4-BE49-F238E27FC236}">
                <a16:creationId xmlns:a16="http://schemas.microsoft.com/office/drawing/2014/main" id="{8184F7D5-E7D5-4370-902D-56E84A100BF2}"/>
              </a:ext>
            </a:extLst>
          </p:cNvPr>
          <p:cNvSpPr txBox="1"/>
          <p:nvPr/>
        </p:nvSpPr>
        <p:spPr>
          <a:xfrm>
            <a:off x="12650" y="6453495"/>
            <a:ext cx="631515" cy="369332"/>
          </a:xfrm>
          <a:prstGeom prst="rect">
            <a:avLst/>
          </a:prstGeom>
          <a:noFill/>
        </p:spPr>
        <p:txBody>
          <a:bodyPr wrap="square" rtlCol="0">
            <a:spAutoFit/>
          </a:bodyPr>
          <a:lstStyle/>
          <a:p>
            <a:r>
              <a:rPr lang="fr-FR" dirty="0">
                <a:solidFill>
                  <a:srgbClr val="002060"/>
                </a:solidFill>
                <a:latin typeface="Helvetica" panose="020B0604020202020204" pitchFamily="34" charset="0"/>
                <a:cs typeface="Helvetica" panose="020B0604020202020204" pitchFamily="34" charset="0"/>
              </a:rPr>
              <a:t>4</a:t>
            </a:r>
          </a:p>
        </p:txBody>
      </p:sp>
      <p:sp>
        <p:nvSpPr>
          <p:cNvPr id="225" name="Titel 1">
            <a:extLst>
              <a:ext uri="{FF2B5EF4-FFF2-40B4-BE49-F238E27FC236}">
                <a16:creationId xmlns:a16="http://schemas.microsoft.com/office/drawing/2014/main" id="{58D8D19E-62EA-40D8-B9FB-901F3722A3CF}"/>
              </a:ext>
            </a:extLst>
          </p:cNvPr>
          <p:cNvSpPr>
            <a:spLocks noGrp="1"/>
          </p:cNvSpPr>
          <p:nvPr>
            <p:ph type="title"/>
          </p:nvPr>
        </p:nvSpPr>
        <p:spPr>
          <a:xfrm>
            <a:off x="224843" y="70648"/>
            <a:ext cx="11355832"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@ETH Z/SMI</a:t>
            </a:r>
            <a:br>
              <a:rPr lang="en-GB" sz="3800" b="1" dirty="0">
                <a:solidFill>
                  <a:srgbClr val="002060"/>
                </a:solidFill>
                <a:latin typeface="Helvetica" panose="020B0604020202020204" pitchFamily="34" charset="0"/>
                <a:cs typeface="Helvetica" panose="020B0604020202020204" pitchFamily="34" charset="0"/>
              </a:rPr>
            </a:br>
            <a:r>
              <a:rPr lang="en-CA" sz="3800" b="1" dirty="0">
                <a:solidFill>
                  <a:srgbClr val="9B3F8C"/>
                </a:solidFill>
                <a:latin typeface="Helvetica" panose="020B0604020202020204" pitchFamily="34" charset="0"/>
                <a:cs typeface="Helvetica" panose="020B0604020202020204" pitchFamily="34" charset="0"/>
              </a:rPr>
              <a:t> towards the </a:t>
            </a:r>
            <a:r>
              <a:rPr lang="en-GB" sz="3800" b="1" dirty="0">
                <a:solidFill>
                  <a:srgbClr val="9B3F8C"/>
                </a:solidFill>
                <a:latin typeface="Helvetica" panose="020B0604020202020204" pitchFamily="34" charset="0"/>
                <a:cs typeface="Helvetica" panose="020B0604020202020204" pitchFamily="34" charset="0"/>
              </a:rPr>
              <a:t>1st demonstration of GQS with H</a:t>
            </a:r>
            <a:endParaRPr lang="en-CA" sz="3800" b="1" dirty="0">
              <a:solidFill>
                <a:srgbClr val="9B3F8C"/>
              </a:solidFill>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229" name="ZoneTexte 228">
                <a:extLst>
                  <a:ext uri="{FF2B5EF4-FFF2-40B4-BE49-F238E27FC236}">
                    <a16:creationId xmlns:a16="http://schemas.microsoft.com/office/drawing/2014/main" id="{D0668B6F-24ED-4EF1-82E5-C5A99657B079}"/>
                  </a:ext>
                </a:extLst>
              </p:cNvPr>
              <p:cNvSpPr txBox="1"/>
              <p:nvPr/>
            </p:nvSpPr>
            <p:spPr>
              <a:xfrm>
                <a:off x="224843" y="3945021"/>
                <a:ext cx="7611999" cy="2651431"/>
              </a:xfrm>
              <a:prstGeom prst="rect">
                <a:avLst/>
              </a:prstGeom>
              <a:noFill/>
            </p:spPr>
            <p:txBody>
              <a:bodyPr wrap="square" rtlCol="0">
                <a:spAutoFit/>
              </a:bodyPr>
              <a:lstStyle/>
              <a:p>
                <a:pPr marL="0" lvl="1">
                  <a:lnSpc>
                    <a:spcPct val="150000"/>
                  </a:lnSpc>
                </a:pPr>
                <a:r>
                  <a:rPr lang="en-GB" sz="2200" b="1" dirty="0">
                    <a:solidFill>
                      <a:srgbClr val="9B3F8C"/>
                    </a:solidFill>
                    <a:latin typeface="Helvetica" panose="020B0604020202020204" pitchFamily="34" charset="0"/>
                    <a:cs typeface="Helvetica" panose="020B0604020202020204" pitchFamily="34" charset="0"/>
                  </a:rPr>
                  <a:t>Motivation (H vs. neutrons):</a:t>
                </a: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GQS never measured for atoms! Different</a:t>
                </a:r>
              </a:p>
              <a:p>
                <a:pPr marL="457200" lvl="2"/>
                <a:r>
                  <a:rPr lang="en-GB" sz="2000" dirty="0">
                    <a:solidFill>
                      <a:srgbClr val="002060"/>
                    </a:solidFill>
                    <a:latin typeface="Helvetica" panose="020B0604020202020204" pitchFamily="34" charset="0"/>
                    <a:cs typeface="Helvetica" panose="020B0604020202020204" pitchFamily="34" charset="0"/>
                  </a:rPr>
                  <a:t>interaction potential with surface compared to neutron </a:t>
                </a:r>
              </a:p>
              <a:p>
                <a:pPr marL="800100" lvl="2" indent="-342900">
                  <a:buFont typeface="Symbol" panose="05050102010706020507" pitchFamily="18" charset="2"/>
                  <a:buChar char="Þ"/>
                </a:pPr>
                <a:r>
                  <a:rPr lang="en-GB" sz="2000" dirty="0">
                    <a:solidFill>
                      <a:srgbClr val="002060"/>
                    </a:solidFill>
                    <a:latin typeface="Helvetica" panose="020B0604020202020204" pitchFamily="34" charset="0"/>
                    <a:cs typeface="Helvetica" panose="020B0604020202020204" pitchFamily="34" charset="0"/>
                  </a:rPr>
                  <a:t>research of short-range extra forces</a:t>
                </a:r>
              </a:p>
              <a:p>
                <a:pPr marL="457200" lvl="2"/>
                <a:r>
                  <a:rPr lang="fr-FR" sz="700" dirty="0">
                    <a:solidFill>
                      <a:schemeClr val="bg1"/>
                    </a:solidFill>
                    <a:latin typeface="Helvetica" panose="020B0604020202020204" pitchFamily="34" charset="0"/>
                    <a:cs typeface="Helvetica" panose="020B0604020202020204" pitchFamily="34" charset="0"/>
                  </a:rPr>
                  <a:t>a</a:t>
                </a:r>
                <a:endParaRPr lang="en-GB" sz="600" dirty="0">
                  <a:solidFill>
                    <a:schemeClr val="bg1"/>
                  </a:solidFill>
                  <a:latin typeface="Helvetica" panose="020B0604020202020204" pitchFamily="34" charset="0"/>
                  <a:cs typeface="Helvetica" panose="020B0604020202020204" pitchFamily="34" charset="0"/>
                </a:endParaRP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Easy to generate (hydrogen bottle vs. </a:t>
                </a:r>
              </a:p>
              <a:p>
                <a:pPr marL="457200" lvl="2"/>
                <a:r>
                  <a:rPr lang="en-GB" sz="2000" dirty="0">
                    <a:solidFill>
                      <a:srgbClr val="002060"/>
                    </a:solidFill>
                    <a:latin typeface="Helvetica" panose="020B0604020202020204" pitchFamily="34" charset="0"/>
                    <a:cs typeface="Helvetica" panose="020B0604020202020204" pitchFamily="34" charset="0"/>
                  </a:rPr>
                  <a:t>research reactor) → Much higher fluxes available</a:t>
                </a:r>
              </a:p>
              <a:p>
                <a:pPr marL="742950" lvl="2" indent="-285750">
                  <a:lnSpc>
                    <a:spcPct val="150000"/>
                  </a:lnSpc>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Developed methods also applicable for antiatoms (</a:t>
                </a:r>
                <a14:m>
                  <m:oMath xmlns:m="http://schemas.openxmlformats.org/officeDocument/2006/math">
                    <m:r>
                      <a:rPr lang="en-GB" sz="2000" i="1">
                        <a:solidFill>
                          <a:srgbClr val="002060"/>
                        </a:solidFill>
                        <a:latin typeface="Cambria Math" panose="02040503050406030204" pitchFamily="18" charset="0"/>
                        <a:ea typeface="Cambria Math" panose="02040503050406030204" pitchFamily="18" charset="0"/>
                      </a:rPr>
                      <m:t>→</m:t>
                    </m:r>
                    <m:acc>
                      <m:accPr>
                        <m:chr m:val="̅"/>
                        <m:ctrlPr>
                          <a:rPr lang="en-GB" sz="2000" i="1">
                            <a:solidFill>
                              <a:srgbClr val="002060"/>
                            </a:solidFill>
                            <a:latin typeface="Cambria Math" panose="02040503050406030204" pitchFamily="18" charset="0"/>
                          </a:rPr>
                        </m:ctrlPr>
                      </m:accPr>
                      <m:e>
                        <m:r>
                          <a:rPr lang="de-DE" sz="2000" i="1">
                            <a:solidFill>
                              <a:srgbClr val="002060"/>
                            </a:solidFill>
                            <a:latin typeface="Cambria Math" panose="02040503050406030204" pitchFamily="18" charset="0"/>
                          </a:rPr>
                          <m:t>𝑔</m:t>
                        </m:r>
                      </m:e>
                    </m:acc>
                  </m:oMath>
                </a14:m>
                <a:r>
                  <a:rPr lang="en-GB" sz="2000" dirty="0">
                    <a:solidFill>
                      <a:srgbClr val="002060"/>
                    </a:solidFill>
                    <a:latin typeface="Helvetica" panose="020B0604020202020204" pitchFamily="34" charset="0"/>
                    <a:cs typeface="Helvetica" panose="020B0604020202020204" pitchFamily="34" charset="0"/>
                  </a:rPr>
                  <a:t>)</a:t>
                </a:r>
                <a:endParaRPr lang="en-GB" dirty="0">
                  <a:latin typeface="Helvetica" panose="020B0604020202020204" pitchFamily="34" charset="0"/>
                  <a:cs typeface="Helvetica" panose="020B0604020202020204" pitchFamily="34" charset="0"/>
                </a:endParaRPr>
              </a:p>
            </p:txBody>
          </p:sp>
        </mc:Choice>
        <mc:Fallback xmlns="">
          <p:sp>
            <p:nvSpPr>
              <p:cNvPr id="229" name="ZoneTexte 228">
                <a:extLst>
                  <a:ext uri="{FF2B5EF4-FFF2-40B4-BE49-F238E27FC236}">
                    <a16:creationId xmlns:a16="http://schemas.microsoft.com/office/drawing/2014/main" id="{D0668B6F-24ED-4EF1-82E5-C5A99657B079}"/>
                  </a:ext>
                </a:extLst>
              </p:cNvPr>
              <p:cNvSpPr txBox="1">
                <a:spLocks noRot="1" noChangeAspect="1" noMove="1" noResize="1" noEditPoints="1" noAdjustHandles="1" noChangeArrowheads="1" noChangeShapeType="1" noTextEdit="1"/>
              </p:cNvSpPr>
              <p:nvPr/>
            </p:nvSpPr>
            <p:spPr>
              <a:xfrm>
                <a:off x="224843" y="3945021"/>
                <a:ext cx="7611999" cy="2651431"/>
              </a:xfrm>
              <a:prstGeom prst="rect">
                <a:avLst/>
              </a:prstGeom>
              <a:blipFill>
                <a:blip r:embed="rId28"/>
                <a:stretch>
                  <a:fillRect l="-1041" b="-3218"/>
                </a:stretch>
              </a:blipFill>
            </p:spPr>
            <p:txBody>
              <a:bodyPr/>
              <a:lstStyle/>
              <a:p>
                <a:r>
                  <a:rPr lang="en-GB">
                    <a:noFill/>
                  </a:rPr>
                  <a:t> </a:t>
                </a:r>
              </a:p>
            </p:txBody>
          </p:sp>
        </mc:Fallback>
      </mc:AlternateContent>
    </p:spTree>
    <p:extLst>
      <p:ext uri="{BB962C8B-B14F-4D97-AF65-F5344CB8AC3E}">
        <p14:creationId xmlns:p14="http://schemas.microsoft.com/office/powerpoint/2010/main" val="2225124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0961" y="1100584"/>
            <a:ext cx="11407320" cy="2311250"/>
          </a:xfrm>
        </p:spPr>
        <p:txBody>
          <a:bodyPr>
            <a:noAutofit/>
          </a:bodyPr>
          <a:lstStyle/>
          <a:p>
            <a:pPr>
              <a:lnSpc>
                <a:spcPct val="150000"/>
              </a:lnSpc>
            </a:pPr>
            <a:r>
              <a:rPr lang="en-CA" sz="2200" dirty="0">
                <a:solidFill>
                  <a:srgbClr val="172E76"/>
                </a:solidFill>
                <a:latin typeface="Helvetica" panose="020B0604020202020204" pitchFamily="34" charset="0"/>
                <a:cs typeface="Helvetica" panose="020B0604020202020204" pitchFamily="34" charset="0"/>
              </a:rPr>
              <a:t>Mimicking</a:t>
            </a:r>
            <a:r>
              <a:rPr lang="fr-FR" sz="2200" dirty="0">
                <a:solidFill>
                  <a:srgbClr val="172E76"/>
                </a:solidFill>
                <a:latin typeface="Helvetica" panose="020B0604020202020204" pitchFamily="34" charset="0"/>
                <a:cs typeface="Helvetica" panose="020B0604020202020204" pitchFamily="34" charset="0"/>
              </a:rPr>
              <a:t> the neutron </a:t>
            </a:r>
            <a:r>
              <a:rPr lang="en-CA" sz="2200" dirty="0">
                <a:solidFill>
                  <a:srgbClr val="172E76"/>
                </a:solidFill>
                <a:latin typeface="Helvetica" panose="020B0604020202020204" pitchFamily="34" charset="0"/>
                <a:cs typeface="Helvetica" panose="020B0604020202020204" pitchFamily="34" charset="0"/>
              </a:rPr>
              <a:t>historical</a:t>
            </a:r>
            <a:r>
              <a:rPr lang="fr-FR" sz="2200" dirty="0">
                <a:solidFill>
                  <a:srgbClr val="172E76"/>
                </a:solidFill>
                <a:latin typeface="Helvetica" panose="020B0604020202020204" pitchFamily="34" charset="0"/>
                <a:cs typeface="Helvetica" panose="020B0604020202020204" pitchFamily="34" charset="0"/>
              </a:rPr>
              <a:t> </a:t>
            </a:r>
            <a:r>
              <a:rPr lang="fr-FR" sz="2200" dirty="0" err="1">
                <a:solidFill>
                  <a:srgbClr val="172E76"/>
                </a:solidFill>
                <a:latin typeface="Helvetica" panose="020B0604020202020204" pitchFamily="34" charset="0"/>
                <a:cs typeface="Helvetica" panose="020B0604020202020204" pitchFamily="34" charset="0"/>
              </a:rPr>
              <a:t>experiment</a:t>
            </a:r>
            <a:r>
              <a:rPr lang="fr-FR" sz="2200" dirty="0">
                <a:solidFill>
                  <a:srgbClr val="172E76"/>
                </a:solidFill>
                <a:latin typeface="Helvetica" panose="020B0604020202020204" pitchFamily="34" charset="0"/>
                <a:cs typeface="Helvetica" panose="020B0604020202020204" pitchFamily="34" charset="0"/>
              </a:rPr>
              <a:t> </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marL="0" indent="0">
              <a:lnSpc>
                <a:spcPct val="150000"/>
              </a:lnSpc>
              <a:buNone/>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r>
              <a:rPr lang="fr-FR" sz="2200" dirty="0">
                <a:solidFill>
                  <a:srgbClr val="172E76"/>
                </a:solidFill>
                <a:latin typeface="Helvetica" panose="020B0604020202020204" pitchFamily="34" charset="0"/>
                <a:cs typeface="Helvetica" panose="020B0604020202020204" pitchFamily="34" charset="0"/>
              </a:rPr>
              <a:t>In </a:t>
            </a:r>
            <a:r>
              <a:rPr lang="fr-FR" sz="2200" b="1" dirty="0" err="1">
                <a:solidFill>
                  <a:srgbClr val="172E76"/>
                </a:solidFill>
                <a:latin typeface="Helvetica" panose="020B0604020202020204" pitchFamily="34" charset="0"/>
                <a:cs typeface="Helvetica" panose="020B0604020202020204" pitchFamily="34" charset="0"/>
              </a:rPr>
              <a:t>development</a:t>
            </a:r>
            <a:r>
              <a:rPr lang="fr-FR" sz="2200" dirty="0">
                <a:solidFill>
                  <a:srgbClr val="172E76"/>
                </a:solidFill>
                <a:latin typeface="Helvetica" panose="020B0604020202020204" pitchFamily="34" charset="0"/>
                <a:cs typeface="Helvetica" panose="020B0604020202020204" pitchFamily="34" charset="0"/>
              </a:rPr>
              <a:t> at ETH Zurich (2020-2023) and SMI (2024 and future)</a:t>
            </a:r>
          </a:p>
          <a:p>
            <a:pPr>
              <a:lnSpc>
                <a:spcPct val="150000"/>
              </a:lnSpc>
            </a:pPr>
            <a:endParaRPr lang="fr-FR" sz="2200" dirty="0">
              <a:solidFill>
                <a:srgbClr val="172E76"/>
              </a:solidFill>
              <a:latin typeface="Helvetica" panose="020B0604020202020204" pitchFamily="34" charset="0"/>
              <a:cs typeface="Helvetica" panose="020B0604020202020204" pitchFamily="34" charset="0"/>
            </a:endParaRPr>
          </a:p>
          <a:p>
            <a:pPr>
              <a:lnSpc>
                <a:spcPct val="150000"/>
              </a:lnSpc>
            </a:pPr>
            <a:endParaRPr lang="en-US" sz="2200" dirty="0">
              <a:solidFill>
                <a:srgbClr val="172E76"/>
              </a:solidFill>
              <a:latin typeface="Helvetica" panose="020B0604020202020204" pitchFamily="34" charset="0"/>
              <a:cs typeface="Helvetica" panose="020B0604020202020204" pitchFamily="34" charset="0"/>
            </a:endParaRPr>
          </a:p>
        </p:txBody>
      </p:sp>
      <p:grpSp>
        <p:nvGrpSpPr>
          <p:cNvPr id="16" name="Groupe 15">
            <a:extLst>
              <a:ext uri="{FF2B5EF4-FFF2-40B4-BE49-F238E27FC236}">
                <a16:creationId xmlns:a16="http://schemas.microsoft.com/office/drawing/2014/main" id="{991721F7-6D0D-484E-9108-60536044E63B}"/>
              </a:ext>
            </a:extLst>
          </p:cNvPr>
          <p:cNvGrpSpPr/>
          <p:nvPr/>
        </p:nvGrpSpPr>
        <p:grpSpPr>
          <a:xfrm>
            <a:off x="-230449" y="983206"/>
            <a:ext cx="11885863" cy="5628218"/>
            <a:chOff x="-600313" y="1229782"/>
            <a:chExt cx="11885863" cy="5628218"/>
          </a:xfrm>
        </p:grpSpPr>
        <p:grpSp>
          <p:nvGrpSpPr>
            <p:cNvPr id="13" name="Gruppieren 12"/>
            <p:cNvGrpSpPr/>
            <p:nvPr/>
          </p:nvGrpSpPr>
          <p:grpSpPr>
            <a:xfrm>
              <a:off x="-600313" y="1229782"/>
              <a:ext cx="9680229" cy="5628218"/>
              <a:chOff x="-750964" y="3363299"/>
              <a:chExt cx="9680229" cy="5628218"/>
            </a:xfrm>
          </p:grpSpPr>
          <p:grpSp>
            <p:nvGrpSpPr>
              <p:cNvPr id="11" name="Gruppieren 10"/>
              <p:cNvGrpSpPr/>
              <p:nvPr/>
            </p:nvGrpSpPr>
            <p:grpSpPr>
              <a:xfrm>
                <a:off x="-750964" y="4609531"/>
                <a:ext cx="5935894" cy="4381986"/>
                <a:chOff x="-750964" y="4650171"/>
                <a:chExt cx="5935894" cy="4381986"/>
              </a:xfrm>
            </p:grpSpPr>
            <p:sp>
              <p:nvSpPr>
                <p:cNvPr id="508" name="Rechteck 507"/>
                <p:cNvSpPr/>
                <p:nvPr/>
              </p:nvSpPr>
              <p:spPr>
                <a:xfrm>
                  <a:off x="1979544" y="5388865"/>
                  <a:ext cx="2540761" cy="591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Mirror</a:t>
                  </a:r>
                </a:p>
              </p:txBody>
            </p:sp>
            <p:grpSp>
              <p:nvGrpSpPr>
                <p:cNvPr id="509" name="Gruppieren 508"/>
                <p:cNvGrpSpPr/>
                <p:nvPr/>
              </p:nvGrpSpPr>
              <p:grpSpPr>
                <a:xfrm>
                  <a:off x="1995514" y="4673105"/>
                  <a:ext cx="2540757" cy="624186"/>
                  <a:chOff x="2746478" y="3019403"/>
                  <a:chExt cx="2540757" cy="624186"/>
                </a:xfrm>
              </p:grpSpPr>
              <p:grpSp>
                <p:nvGrpSpPr>
                  <p:cNvPr id="510" name="Gruppieren 509"/>
                  <p:cNvGrpSpPr/>
                  <p:nvPr/>
                </p:nvGrpSpPr>
                <p:grpSpPr>
                  <a:xfrm>
                    <a:off x="2752376" y="3428849"/>
                    <a:ext cx="2486937" cy="214740"/>
                    <a:chOff x="1014933" y="3338749"/>
                    <a:chExt cx="3121145" cy="269503"/>
                  </a:xfrm>
                </p:grpSpPr>
                <p:sp>
                  <p:nvSpPr>
                    <p:cNvPr id="512" name="Flussdiagramm: Verzögerung 511"/>
                    <p:cNvSpPr/>
                    <p:nvPr/>
                  </p:nvSpPr>
                  <p:spPr>
                    <a:xfrm rot="5400000">
                      <a:off x="91359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Flussdiagramm: Verzögerung 512"/>
                    <p:cNvSpPr/>
                    <p:nvPr/>
                  </p:nvSpPr>
                  <p:spPr>
                    <a:xfrm rot="5400000">
                      <a:off x="95248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Flussdiagramm: Verzögerung 513"/>
                    <p:cNvSpPr/>
                    <p:nvPr/>
                  </p:nvSpPr>
                  <p:spPr>
                    <a:xfrm rot="5400000">
                      <a:off x="99138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Flussdiagramm: Verzögerung 514"/>
                    <p:cNvSpPr/>
                    <p:nvPr/>
                  </p:nvSpPr>
                  <p:spPr>
                    <a:xfrm rot="5400000">
                      <a:off x="103027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Flussdiagramm: Verzögerung 515"/>
                    <p:cNvSpPr/>
                    <p:nvPr/>
                  </p:nvSpPr>
                  <p:spPr>
                    <a:xfrm rot="5400000">
                      <a:off x="106840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 name="Flussdiagramm: Verzögerung 516"/>
                    <p:cNvSpPr/>
                    <p:nvPr/>
                  </p:nvSpPr>
                  <p:spPr>
                    <a:xfrm rot="5400000">
                      <a:off x="110729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Flussdiagramm: Verzögerung 517"/>
                    <p:cNvSpPr/>
                    <p:nvPr/>
                  </p:nvSpPr>
                  <p:spPr>
                    <a:xfrm rot="5400000">
                      <a:off x="114618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Flussdiagramm: Verzögerung 518"/>
                    <p:cNvSpPr/>
                    <p:nvPr/>
                  </p:nvSpPr>
                  <p:spPr>
                    <a:xfrm rot="5400000">
                      <a:off x="118507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Flussdiagramm: Verzögerung 519"/>
                    <p:cNvSpPr/>
                    <p:nvPr/>
                  </p:nvSpPr>
                  <p:spPr>
                    <a:xfrm rot="5400000">
                      <a:off x="122320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Flussdiagramm: Verzögerung 520"/>
                    <p:cNvSpPr/>
                    <p:nvPr/>
                  </p:nvSpPr>
                  <p:spPr>
                    <a:xfrm rot="5400000">
                      <a:off x="126209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Flussdiagramm: Verzögerung 521"/>
                    <p:cNvSpPr/>
                    <p:nvPr/>
                  </p:nvSpPr>
                  <p:spPr>
                    <a:xfrm rot="5400000">
                      <a:off x="130099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Flussdiagramm: Verzögerung 522"/>
                    <p:cNvSpPr/>
                    <p:nvPr/>
                  </p:nvSpPr>
                  <p:spPr>
                    <a:xfrm rot="5400000">
                      <a:off x="133988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Flussdiagramm: Verzögerung 523"/>
                    <p:cNvSpPr/>
                    <p:nvPr/>
                  </p:nvSpPr>
                  <p:spPr>
                    <a:xfrm rot="5400000">
                      <a:off x="136960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Flussdiagramm: Verzögerung 524"/>
                    <p:cNvSpPr/>
                    <p:nvPr/>
                  </p:nvSpPr>
                  <p:spPr>
                    <a:xfrm rot="5400000">
                      <a:off x="140849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Flussdiagramm: Verzögerung 525"/>
                    <p:cNvSpPr/>
                    <p:nvPr/>
                  </p:nvSpPr>
                  <p:spPr>
                    <a:xfrm rot="5400000">
                      <a:off x="144739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7" name="Flussdiagramm: Verzögerung 526"/>
                    <p:cNvSpPr/>
                    <p:nvPr/>
                  </p:nvSpPr>
                  <p:spPr>
                    <a:xfrm rot="5400000">
                      <a:off x="148628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8" name="Flussdiagramm: Verzögerung 527"/>
                    <p:cNvSpPr/>
                    <p:nvPr/>
                  </p:nvSpPr>
                  <p:spPr>
                    <a:xfrm rot="5400000">
                      <a:off x="152433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Flussdiagramm: Verzögerung 528"/>
                    <p:cNvSpPr/>
                    <p:nvPr/>
                  </p:nvSpPr>
                  <p:spPr>
                    <a:xfrm rot="5400000">
                      <a:off x="1559641"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Flussdiagramm: Verzögerung 529"/>
                    <p:cNvSpPr/>
                    <p:nvPr/>
                  </p:nvSpPr>
                  <p:spPr>
                    <a:xfrm rot="5400000">
                      <a:off x="1598534" y="345689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1" name="Flussdiagramm: Verzögerung 530"/>
                    <p:cNvSpPr/>
                    <p:nvPr/>
                  </p:nvSpPr>
                  <p:spPr>
                    <a:xfrm rot="5400000">
                      <a:off x="1637426" y="34568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Flussdiagramm: Verzögerung 531"/>
                    <p:cNvSpPr/>
                    <p:nvPr/>
                  </p:nvSpPr>
                  <p:spPr>
                    <a:xfrm rot="5400000">
                      <a:off x="1676318" y="345037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3" name="Flussdiagramm: Verzögerung 532"/>
                    <p:cNvSpPr/>
                    <p:nvPr/>
                  </p:nvSpPr>
                  <p:spPr>
                    <a:xfrm rot="5400000">
                      <a:off x="1714447" y="347251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 name="Flussdiagramm: Verzögerung 533"/>
                    <p:cNvSpPr/>
                    <p:nvPr/>
                  </p:nvSpPr>
                  <p:spPr>
                    <a:xfrm rot="5400000">
                      <a:off x="1753339" y="34790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5" name="Flussdiagramm: Verzögerung 534"/>
                    <p:cNvSpPr/>
                    <p:nvPr/>
                  </p:nvSpPr>
                  <p:spPr>
                    <a:xfrm rot="5400000">
                      <a:off x="1792232" y="347903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Flussdiagramm: Verzögerung 535"/>
                    <p:cNvSpPr/>
                    <p:nvPr/>
                  </p:nvSpPr>
                  <p:spPr>
                    <a:xfrm rot="5400000">
                      <a:off x="1831124" y="348554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Flussdiagramm: Verzögerung 536"/>
                    <p:cNvSpPr/>
                    <p:nvPr/>
                  </p:nvSpPr>
                  <p:spPr>
                    <a:xfrm rot="5400000">
                      <a:off x="1869252" y="347772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Flussdiagramm: Verzögerung 537"/>
                    <p:cNvSpPr/>
                    <p:nvPr/>
                  </p:nvSpPr>
                  <p:spPr>
                    <a:xfrm rot="5400000">
                      <a:off x="1908145" y="348423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9" name="Flussdiagramm: Verzögerung 538"/>
                    <p:cNvSpPr/>
                    <p:nvPr/>
                  </p:nvSpPr>
                  <p:spPr>
                    <a:xfrm rot="5400000">
                      <a:off x="1947037" y="34842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0" name="Flussdiagramm: Verzögerung 539"/>
                    <p:cNvSpPr/>
                    <p:nvPr/>
                  </p:nvSpPr>
                  <p:spPr>
                    <a:xfrm rot="5400000">
                      <a:off x="1985929"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1" name="Flussdiagramm: Verzögerung 540"/>
                    <p:cNvSpPr/>
                    <p:nvPr/>
                  </p:nvSpPr>
                  <p:spPr>
                    <a:xfrm rot="5400000">
                      <a:off x="2015652" y="347252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 name="Flussdiagramm: Verzögerung 541"/>
                    <p:cNvSpPr/>
                    <p:nvPr/>
                  </p:nvSpPr>
                  <p:spPr>
                    <a:xfrm rot="5400000">
                      <a:off x="2054544" y="347903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3" name="Flussdiagramm: Verzögerung 542"/>
                    <p:cNvSpPr/>
                    <p:nvPr/>
                  </p:nvSpPr>
                  <p:spPr>
                    <a:xfrm rot="5400000">
                      <a:off x="2093437" y="347903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4" name="Flussdiagramm: Verzögerung 543"/>
                    <p:cNvSpPr/>
                    <p:nvPr/>
                  </p:nvSpPr>
                  <p:spPr>
                    <a:xfrm rot="5400000">
                      <a:off x="2132329" y="348555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5" name="Flussdiagramm: Verzögerung 544"/>
                    <p:cNvSpPr/>
                    <p:nvPr/>
                  </p:nvSpPr>
                  <p:spPr>
                    <a:xfrm rot="5400000">
                      <a:off x="2170382" y="34907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6" name="Flussdiagramm: Verzögerung 545"/>
                    <p:cNvSpPr/>
                    <p:nvPr/>
                  </p:nvSpPr>
                  <p:spPr>
                    <a:xfrm rot="5400000">
                      <a:off x="2200511"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7" name="Flussdiagramm: Verzögerung 546"/>
                    <p:cNvSpPr/>
                    <p:nvPr/>
                  </p:nvSpPr>
                  <p:spPr>
                    <a:xfrm rot="5400000">
                      <a:off x="2239404" y="345635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8" name="Flussdiagramm: Verzögerung 547"/>
                    <p:cNvSpPr/>
                    <p:nvPr/>
                  </p:nvSpPr>
                  <p:spPr>
                    <a:xfrm rot="5400000">
                      <a:off x="2278296" y="345636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9" name="Flussdiagramm: Verzögerung 548"/>
                    <p:cNvSpPr/>
                    <p:nvPr/>
                  </p:nvSpPr>
                  <p:spPr>
                    <a:xfrm rot="5400000">
                      <a:off x="2317188" y="344984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0" name="Flussdiagramm: Verzögerung 549"/>
                    <p:cNvSpPr/>
                    <p:nvPr/>
                  </p:nvSpPr>
                  <p:spPr>
                    <a:xfrm rot="5400000">
                      <a:off x="2355317" y="347198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1" name="Flussdiagramm: Verzögerung 550"/>
                    <p:cNvSpPr/>
                    <p:nvPr/>
                  </p:nvSpPr>
                  <p:spPr>
                    <a:xfrm rot="5400000">
                      <a:off x="2394209" y="347849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2" name="Flussdiagramm: Verzögerung 551"/>
                    <p:cNvSpPr/>
                    <p:nvPr/>
                  </p:nvSpPr>
                  <p:spPr>
                    <a:xfrm rot="5400000">
                      <a:off x="2433102" y="347849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3" name="Flussdiagramm: Verzögerung 552"/>
                    <p:cNvSpPr/>
                    <p:nvPr/>
                  </p:nvSpPr>
                  <p:spPr>
                    <a:xfrm rot="5400000">
                      <a:off x="2471994" y="348501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Flussdiagramm: Verzögerung 553"/>
                    <p:cNvSpPr/>
                    <p:nvPr/>
                  </p:nvSpPr>
                  <p:spPr>
                    <a:xfrm rot="5400000">
                      <a:off x="2510122" y="347719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5" name="Flussdiagramm: Verzögerung 554"/>
                    <p:cNvSpPr/>
                    <p:nvPr/>
                  </p:nvSpPr>
                  <p:spPr>
                    <a:xfrm rot="5400000">
                      <a:off x="2549015" y="348370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Flussdiagramm: Verzögerung 555"/>
                    <p:cNvSpPr/>
                    <p:nvPr/>
                  </p:nvSpPr>
                  <p:spPr>
                    <a:xfrm rot="5400000">
                      <a:off x="2587907" y="348371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7" name="Flussdiagramm: Verzögerung 556"/>
                    <p:cNvSpPr/>
                    <p:nvPr/>
                  </p:nvSpPr>
                  <p:spPr>
                    <a:xfrm rot="5400000">
                      <a:off x="2626799"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8" name="Flussdiagramm: Verzögerung 557"/>
                    <p:cNvSpPr/>
                    <p:nvPr/>
                  </p:nvSpPr>
                  <p:spPr>
                    <a:xfrm rot="5400000">
                      <a:off x="2656522" y="347198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Flussdiagramm: Verzögerung 558"/>
                    <p:cNvSpPr/>
                    <p:nvPr/>
                  </p:nvSpPr>
                  <p:spPr>
                    <a:xfrm rot="5400000">
                      <a:off x="2695414" y="347850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0" name="Flussdiagramm: Verzögerung 559"/>
                    <p:cNvSpPr/>
                    <p:nvPr/>
                  </p:nvSpPr>
                  <p:spPr>
                    <a:xfrm rot="5400000">
                      <a:off x="2734307" y="347850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Flussdiagramm: Verzögerung 560"/>
                    <p:cNvSpPr/>
                    <p:nvPr/>
                  </p:nvSpPr>
                  <p:spPr>
                    <a:xfrm rot="5400000">
                      <a:off x="2773199" y="348502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Flussdiagramm: Verzögerung 561"/>
                    <p:cNvSpPr/>
                    <p:nvPr/>
                  </p:nvSpPr>
                  <p:spPr>
                    <a:xfrm rot="5400000">
                      <a:off x="2811252" y="349022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Flussdiagramm: Verzögerung 562"/>
                    <p:cNvSpPr/>
                    <p:nvPr/>
                  </p:nvSpPr>
                  <p:spPr>
                    <a:xfrm rot="5400000">
                      <a:off x="2845793"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Flussdiagramm: Verzögerung 563"/>
                    <p:cNvSpPr/>
                    <p:nvPr/>
                  </p:nvSpPr>
                  <p:spPr>
                    <a:xfrm rot="5400000">
                      <a:off x="2884686" y="345655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Flussdiagramm: Verzögerung 564"/>
                    <p:cNvSpPr/>
                    <p:nvPr/>
                  </p:nvSpPr>
                  <p:spPr>
                    <a:xfrm rot="5400000">
                      <a:off x="2923578" y="345656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Flussdiagramm: Verzögerung 565"/>
                    <p:cNvSpPr/>
                    <p:nvPr/>
                  </p:nvSpPr>
                  <p:spPr>
                    <a:xfrm rot="5400000">
                      <a:off x="2962470" y="34500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Flussdiagramm: Verzögerung 566"/>
                    <p:cNvSpPr/>
                    <p:nvPr/>
                  </p:nvSpPr>
                  <p:spPr>
                    <a:xfrm rot="5400000">
                      <a:off x="3000599" y="347217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Flussdiagramm: Verzögerung 567"/>
                    <p:cNvSpPr/>
                    <p:nvPr/>
                  </p:nvSpPr>
                  <p:spPr>
                    <a:xfrm rot="5400000">
                      <a:off x="3039491" y="347869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Flussdiagramm: Verzögerung 568"/>
                    <p:cNvSpPr/>
                    <p:nvPr/>
                  </p:nvSpPr>
                  <p:spPr>
                    <a:xfrm rot="5400000">
                      <a:off x="3078384" y="347869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Flussdiagramm: Verzögerung 569"/>
                    <p:cNvSpPr/>
                    <p:nvPr/>
                  </p:nvSpPr>
                  <p:spPr>
                    <a:xfrm rot="5400000">
                      <a:off x="3117276" y="348521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Flussdiagramm: Verzögerung 570"/>
                    <p:cNvSpPr/>
                    <p:nvPr/>
                  </p:nvSpPr>
                  <p:spPr>
                    <a:xfrm rot="5400000">
                      <a:off x="3155404" y="347739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2" name="Flussdiagramm: Verzögerung 571"/>
                    <p:cNvSpPr/>
                    <p:nvPr/>
                  </p:nvSpPr>
                  <p:spPr>
                    <a:xfrm rot="5400000">
                      <a:off x="3194297" y="348390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Flussdiagramm: Verzögerung 572"/>
                    <p:cNvSpPr/>
                    <p:nvPr/>
                  </p:nvSpPr>
                  <p:spPr>
                    <a:xfrm rot="5400000">
                      <a:off x="3233189" y="3483906"/>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4" name="Flussdiagramm: Verzögerung 573"/>
                    <p:cNvSpPr/>
                    <p:nvPr/>
                  </p:nvSpPr>
                  <p:spPr>
                    <a:xfrm rot="5400000">
                      <a:off x="3272081"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Flussdiagramm: Verzögerung 574"/>
                    <p:cNvSpPr/>
                    <p:nvPr/>
                  </p:nvSpPr>
                  <p:spPr>
                    <a:xfrm rot="5400000">
                      <a:off x="3301804" y="347218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6" name="Flussdiagramm: Verzögerung 575"/>
                    <p:cNvSpPr/>
                    <p:nvPr/>
                  </p:nvSpPr>
                  <p:spPr>
                    <a:xfrm rot="5400000">
                      <a:off x="3340696" y="347869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7" name="Flussdiagramm: Verzögerung 576"/>
                    <p:cNvSpPr/>
                    <p:nvPr/>
                  </p:nvSpPr>
                  <p:spPr>
                    <a:xfrm rot="5400000">
                      <a:off x="3379589" y="34787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8" name="Flussdiagramm: Verzögerung 577"/>
                    <p:cNvSpPr/>
                    <p:nvPr/>
                  </p:nvSpPr>
                  <p:spPr>
                    <a:xfrm rot="5400000">
                      <a:off x="3456534" y="34904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9" name="Flussdiagramm: Verzögerung 578"/>
                    <p:cNvSpPr/>
                    <p:nvPr/>
                  </p:nvSpPr>
                  <p:spPr>
                    <a:xfrm rot="5400000">
                      <a:off x="3407845"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0" name="Flussdiagramm: Verzögerung 579"/>
                    <p:cNvSpPr/>
                    <p:nvPr/>
                  </p:nvSpPr>
                  <p:spPr>
                    <a:xfrm rot="5400000">
                      <a:off x="3446738" y="344660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1" name="Flussdiagramm: Verzögerung 580"/>
                    <p:cNvSpPr/>
                    <p:nvPr/>
                  </p:nvSpPr>
                  <p:spPr>
                    <a:xfrm rot="5400000">
                      <a:off x="3485630" y="344660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2" name="Flussdiagramm: Verzögerung 581"/>
                    <p:cNvSpPr/>
                    <p:nvPr/>
                  </p:nvSpPr>
                  <p:spPr>
                    <a:xfrm rot="5400000">
                      <a:off x="3524522" y="344008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Flussdiagramm: Verzögerung 582"/>
                    <p:cNvSpPr/>
                    <p:nvPr/>
                  </p:nvSpPr>
                  <p:spPr>
                    <a:xfrm rot="5400000">
                      <a:off x="3562651" y="3462224"/>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4" name="Flussdiagramm: Verzögerung 583"/>
                    <p:cNvSpPr/>
                    <p:nvPr/>
                  </p:nvSpPr>
                  <p:spPr>
                    <a:xfrm rot="5400000">
                      <a:off x="3601543" y="3468737"/>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5" name="Flussdiagramm: Verzögerung 584"/>
                    <p:cNvSpPr/>
                    <p:nvPr/>
                  </p:nvSpPr>
                  <p:spPr>
                    <a:xfrm rot="5400000">
                      <a:off x="3640436" y="3468740"/>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6" name="Flussdiagramm: Verzögerung 585"/>
                    <p:cNvSpPr/>
                    <p:nvPr/>
                  </p:nvSpPr>
                  <p:spPr>
                    <a:xfrm rot="5400000">
                      <a:off x="3679328" y="347525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7" name="Flussdiagramm: Verzögerung 586"/>
                    <p:cNvSpPr/>
                    <p:nvPr/>
                  </p:nvSpPr>
                  <p:spPr>
                    <a:xfrm rot="5400000">
                      <a:off x="3717456" y="346743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8" name="Flussdiagramm: Verzögerung 587"/>
                    <p:cNvSpPr/>
                    <p:nvPr/>
                  </p:nvSpPr>
                  <p:spPr>
                    <a:xfrm rot="5400000">
                      <a:off x="3756349" y="3473948"/>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9" name="Flussdiagramm: Verzögerung 588"/>
                    <p:cNvSpPr/>
                    <p:nvPr/>
                  </p:nvSpPr>
                  <p:spPr>
                    <a:xfrm rot="5400000">
                      <a:off x="3795241" y="3473951"/>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0" name="Flussdiagramm: Verzögerung 589"/>
                    <p:cNvSpPr/>
                    <p:nvPr/>
                  </p:nvSpPr>
                  <p:spPr>
                    <a:xfrm rot="5400000">
                      <a:off x="3834133"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1" name="Flussdiagramm: Verzögerung 590"/>
                    <p:cNvSpPr/>
                    <p:nvPr/>
                  </p:nvSpPr>
                  <p:spPr>
                    <a:xfrm rot="5400000">
                      <a:off x="3863856" y="346222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2" name="Flussdiagramm: Verzögerung 591"/>
                    <p:cNvSpPr/>
                    <p:nvPr/>
                  </p:nvSpPr>
                  <p:spPr>
                    <a:xfrm rot="5400000">
                      <a:off x="3902748" y="3468742"/>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Flussdiagramm: Verzögerung 592"/>
                    <p:cNvSpPr/>
                    <p:nvPr/>
                  </p:nvSpPr>
                  <p:spPr>
                    <a:xfrm rot="5400000">
                      <a:off x="3941641" y="3468745"/>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4" name="Flussdiagramm: Verzögerung 593"/>
                    <p:cNvSpPr/>
                    <p:nvPr/>
                  </p:nvSpPr>
                  <p:spPr>
                    <a:xfrm rot="5400000">
                      <a:off x="3980533" y="3475263"/>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5" name="Flussdiagramm: Verzögerung 594"/>
                    <p:cNvSpPr/>
                    <p:nvPr/>
                  </p:nvSpPr>
                  <p:spPr>
                    <a:xfrm rot="5400000">
                      <a:off x="4018586" y="3480469"/>
                      <a:ext cx="218830" cy="16154"/>
                    </a:xfrm>
                    <a:prstGeom prst="flowChartDelay">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1" name="Rechteck 510"/>
                  <p:cNvSpPr/>
                  <p:nvPr/>
                </p:nvSpPr>
                <p:spPr>
                  <a:xfrm>
                    <a:off x="2746478" y="3019403"/>
                    <a:ext cx="2540757" cy="559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Absorber</a:t>
                    </a:r>
                  </a:p>
                </p:txBody>
              </p:sp>
            </p:grpSp>
            <p:sp>
              <p:nvSpPr>
                <p:cNvPr id="441" name="Textfeld 440"/>
                <p:cNvSpPr txBox="1"/>
                <p:nvPr/>
              </p:nvSpPr>
              <p:spPr>
                <a:xfrm rot="20685482">
                  <a:off x="764205" y="4650171"/>
                  <a:ext cx="799882" cy="465950"/>
                </a:xfrm>
                <a:prstGeom prst="rect">
                  <a:avLst/>
                </a:prstGeom>
                <a:noFill/>
              </p:spPr>
              <p:txBody>
                <a:bodyPr wrap="none" rtlCol="0">
                  <a:spAutoFit/>
                </a:bodyPr>
                <a:lstStyle/>
                <a:p>
                  <a:r>
                    <a:rPr lang="en-US" sz="1600" dirty="0">
                      <a:solidFill>
                        <a:srgbClr val="D85ED1"/>
                      </a:solidFill>
                    </a:rPr>
                    <a:t>Cryogenic</a:t>
                  </a:r>
                </a:p>
                <a:p>
                  <a:r>
                    <a:rPr lang="en-US" sz="1600" dirty="0">
                      <a:solidFill>
                        <a:srgbClr val="D85ED1"/>
                      </a:solidFill>
                    </a:rPr>
                    <a:t>H-Beam</a:t>
                  </a:r>
                </a:p>
              </p:txBody>
            </p:sp>
            <p:sp>
              <p:nvSpPr>
                <p:cNvPr id="442" name="Bogen 441"/>
                <p:cNvSpPr/>
                <p:nvPr/>
              </p:nvSpPr>
              <p:spPr>
                <a:xfrm rot="279418">
                  <a:off x="661908" y="5185286"/>
                  <a:ext cx="1631066" cy="1354036"/>
                </a:xfrm>
                <a:prstGeom prst="arc">
                  <a:avLst>
                    <a:gd name="adj1" fmla="val 13652112"/>
                    <a:gd name="adj2" fmla="val 16345902"/>
                  </a:avLst>
                </a:prstGeom>
                <a:ln>
                  <a:solidFill>
                    <a:srgbClr val="D85ED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3" name="Bogen 442"/>
                <p:cNvSpPr/>
                <p:nvPr/>
              </p:nvSpPr>
              <p:spPr>
                <a:xfrm>
                  <a:off x="-750964" y="5341952"/>
                  <a:ext cx="5673605" cy="3690205"/>
                </a:xfrm>
                <a:prstGeom prst="arc">
                  <a:avLst>
                    <a:gd name="adj1" fmla="val 13752181"/>
                    <a:gd name="adj2" fmla="val 16088507"/>
                  </a:avLst>
                </a:prstGeom>
                <a:noFill/>
                <a:ln w="12700" cmpd="tri">
                  <a:solidFill>
                    <a:srgbClr val="D85ED1">
                      <a:alpha val="67000"/>
                    </a:srgbClr>
                  </a:solidFill>
                  <a:prstDash val="solid"/>
                </a:ln>
                <a:effectLst>
                  <a:glow rad="114300">
                    <a:srgbClr val="D85ED1">
                      <a:alpha val="71000"/>
                    </a:srgbClr>
                  </a:glow>
                  <a:softEdge rad="0"/>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 name="Kreis 6"/>
                <p:cNvSpPr/>
                <p:nvPr/>
              </p:nvSpPr>
              <p:spPr>
                <a:xfrm rot="16200000">
                  <a:off x="4493701" y="5042184"/>
                  <a:ext cx="732613" cy="649844"/>
                </a:xfrm>
                <a:prstGeom prst="pie">
                  <a:avLst>
                    <a:gd name="adj1" fmla="val 0"/>
                    <a:gd name="adj2" fmla="val 108388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feld 7"/>
                <p:cNvSpPr txBox="1"/>
                <p:nvPr/>
              </p:nvSpPr>
              <p:spPr>
                <a:xfrm rot="16200000">
                  <a:off x="4540726" y="5242953"/>
                  <a:ext cx="814647" cy="246221"/>
                </a:xfrm>
                <a:prstGeom prst="rect">
                  <a:avLst/>
                </a:prstGeom>
                <a:noFill/>
              </p:spPr>
              <p:txBody>
                <a:bodyPr wrap="none" rtlCol="0">
                  <a:spAutoFit/>
                </a:bodyPr>
                <a:lstStyle/>
                <a:p>
                  <a:r>
                    <a:rPr lang="en-US" sz="1000" dirty="0">
                      <a:solidFill>
                        <a:schemeClr val="bg1"/>
                      </a:solidFill>
                    </a:rPr>
                    <a:t>H-Detection</a:t>
                  </a:r>
                </a:p>
              </p:txBody>
            </p:sp>
            <mc:AlternateContent xmlns:mc="http://schemas.openxmlformats.org/markup-compatibility/2006" xmlns:a14="http://schemas.microsoft.com/office/drawing/2010/main">
              <mc:Choice Requires="a14">
                <p:sp>
                  <p:nvSpPr>
                    <p:cNvPr id="433" name="Textfeld 432"/>
                    <p:cNvSpPr txBox="1"/>
                    <p:nvPr/>
                  </p:nvSpPr>
                  <p:spPr>
                    <a:xfrm>
                      <a:off x="4556515" y="5057992"/>
                      <a:ext cx="244574" cy="220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de-DE" b="0" i="1" smtClean="0">
                                <a:latin typeface="Cambria Math" panose="02040503050406030204" pitchFamily="18" charset="0"/>
                                <a:ea typeface="Cambria Math" panose="02040503050406030204" pitchFamily="18" charset="0"/>
                              </a:rPr>
                              <m:t>𝑧</m:t>
                            </m:r>
                          </m:oMath>
                        </m:oMathPara>
                      </a14:m>
                      <a:endParaRPr lang="en-US" dirty="0"/>
                    </a:p>
                  </p:txBody>
                </p:sp>
              </mc:Choice>
              <mc:Fallback xmlns="">
                <p:sp>
                  <p:nvSpPr>
                    <p:cNvPr id="433" name="Textfeld 432"/>
                    <p:cNvSpPr txBox="1">
                      <a:spLocks noRot="1" noChangeAspect="1" noMove="1" noResize="1" noEditPoints="1" noAdjustHandles="1" noChangeArrowheads="1" noChangeShapeType="1" noTextEdit="1"/>
                    </p:cNvSpPr>
                    <p:nvPr/>
                  </p:nvSpPr>
                  <p:spPr>
                    <a:xfrm>
                      <a:off x="4556515" y="5057992"/>
                      <a:ext cx="244574" cy="220714"/>
                    </a:xfrm>
                    <a:prstGeom prst="rect">
                      <a:avLst/>
                    </a:prstGeom>
                    <a:blipFill>
                      <a:blip r:embed="rId20"/>
                      <a:stretch>
                        <a:fillRect l="-31707" r="-24390" b="-36111"/>
                      </a:stretch>
                    </a:blipFill>
                  </p:spPr>
                  <p:txBody>
                    <a:bodyPr/>
                    <a:lstStyle/>
                    <a:p>
                      <a:r>
                        <a:rPr lang="en-US">
                          <a:noFill/>
                        </a:rPr>
                        <a:t> </a:t>
                      </a:r>
                    </a:p>
                  </p:txBody>
                </p:sp>
              </mc:Fallback>
            </mc:AlternateContent>
            <p:cxnSp>
              <p:nvCxnSpPr>
                <p:cNvPr id="507" name="Gerader Verbinder 506"/>
                <p:cNvCxnSpPr>
                  <a:endCxn id="8" idx="0"/>
                </p:cNvCxnSpPr>
                <p:nvPr/>
              </p:nvCxnSpPr>
              <p:spPr>
                <a:xfrm>
                  <a:off x="2026879" y="5350293"/>
                  <a:ext cx="2798060" cy="15770"/>
                </a:xfrm>
                <a:prstGeom prst="line">
                  <a:avLst/>
                </a:prstGeom>
                <a:ln w="12700">
                  <a:solidFill>
                    <a:srgbClr val="D85ED1">
                      <a:alpha val="67000"/>
                    </a:srgbClr>
                  </a:solidFill>
                </a:ln>
                <a:effectLst>
                  <a:glow rad="114300">
                    <a:srgbClr val="D85ED1">
                      <a:alpha val="71000"/>
                    </a:srgbClr>
                  </a:glow>
                </a:effectLst>
              </p:spPr>
              <p:style>
                <a:lnRef idx="1">
                  <a:schemeClr val="accent1"/>
                </a:lnRef>
                <a:fillRef idx="0">
                  <a:schemeClr val="accent1"/>
                </a:fillRef>
                <a:effectRef idx="0">
                  <a:schemeClr val="accent1"/>
                </a:effectRef>
                <a:fontRef idx="minor">
                  <a:schemeClr val="tx1"/>
                </a:fontRef>
              </p:style>
            </p:cxnSp>
            <p:cxnSp>
              <p:nvCxnSpPr>
                <p:cNvPr id="432" name="Gerade Verbindung mit Pfeil 431"/>
                <p:cNvCxnSpPr/>
                <p:nvPr/>
              </p:nvCxnSpPr>
              <p:spPr>
                <a:xfrm flipH="1">
                  <a:off x="4521103" y="5232787"/>
                  <a:ext cx="152" cy="157081"/>
                </a:xfrm>
                <a:prstGeom prst="straightConnector1">
                  <a:avLst/>
                </a:prstGeom>
                <a:ln>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4" name="Gruppieren 3"/>
              <p:cNvGrpSpPr/>
              <p:nvPr/>
            </p:nvGrpSpPr>
            <p:grpSpPr>
              <a:xfrm>
                <a:off x="5386592" y="3363299"/>
                <a:ext cx="3542673" cy="2745828"/>
                <a:chOff x="5386592" y="3363299"/>
                <a:chExt cx="3542673" cy="2745828"/>
              </a:xfrm>
            </p:grpSpPr>
            <p:grpSp>
              <p:nvGrpSpPr>
                <p:cNvPr id="424" name="Gruppieren 423"/>
                <p:cNvGrpSpPr/>
                <p:nvPr/>
              </p:nvGrpSpPr>
              <p:grpSpPr>
                <a:xfrm>
                  <a:off x="6509358" y="3699268"/>
                  <a:ext cx="245901" cy="1626629"/>
                  <a:chOff x="8809530" y="1791028"/>
                  <a:chExt cx="614364" cy="4064000"/>
                </a:xfrm>
              </p:grpSpPr>
              <p:sp>
                <p:nvSpPr>
                  <p:cNvPr id="62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5" name="Gruppieren 424"/>
                <p:cNvGrpSpPr/>
                <p:nvPr/>
              </p:nvGrpSpPr>
              <p:grpSpPr>
                <a:xfrm>
                  <a:off x="7351037" y="3702250"/>
                  <a:ext cx="245901" cy="1626629"/>
                  <a:chOff x="8809530" y="1791028"/>
                  <a:chExt cx="614364" cy="4064000"/>
                </a:xfrm>
              </p:grpSpPr>
              <p:sp>
                <p:nvSpPr>
                  <p:cNvPr id="624"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5"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6" name="Gruppieren 425"/>
                <p:cNvGrpSpPr/>
                <p:nvPr/>
              </p:nvGrpSpPr>
              <p:grpSpPr>
                <a:xfrm>
                  <a:off x="7196104" y="3697061"/>
                  <a:ext cx="146778" cy="1626629"/>
                  <a:chOff x="8335375" y="1791028"/>
                  <a:chExt cx="366713" cy="4064000"/>
                </a:xfrm>
              </p:grpSpPr>
              <p:sp>
                <p:nvSpPr>
                  <p:cNvPr id="622" name="Freeform 10"/>
                  <p:cNvSpPr>
                    <a:spLocks noEditPoints="1"/>
                  </p:cNvSpPr>
                  <p:nvPr/>
                </p:nvSpPr>
                <p:spPr bwMode="auto">
                  <a:xfrm rot="16200000">
                    <a:off x="6486732" y="3639671"/>
                    <a:ext cx="4064000"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3"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7" name="Gruppieren 426"/>
                <p:cNvGrpSpPr/>
                <p:nvPr/>
              </p:nvGrpSpPr>
              <p:grpSpPr>
                <a:xfrm>
                  <a:off x="7885810" y="3713837"/>
                  <a:ext cx="110560" cy="1626629"/>
                  <a:chOff x="7826867" y="1791028"/>
                  <a:chExt cx="276227" cy="4064000"/>
                </a:xfrm>
              </p:grpSpPr>
              <p:sp>
                <p:nvSpPr>
                  <p:cNvPr id="620" name="Freeform 12"/>
                  <p:cNvSpPr>
                    <a:spLocks noEditPoints="1"/>
                  </p:cNvSpPr>
                  <p:nvPr/>
                </p:nvSpPr>
                <p:spPr bwMode="auto">
                  <a:xfrm rot="16200000">
                    <a:off x="5932980" y="3684915"/>
                    <a:ext cx="4064000" cy="276225"/>
                  </a:xfrm>
                  <a:custGeom>
                    <a:avLst/>
                    <a:gdLst>
                      <a:gd name="T0" fmla="*/ 1079 w 5120"/>
                      <a:gd name="T1" fmla="*/ 281 h 349"/>
                      <a:gd name="T2" fmla="*/ 409 w 5120"/>
                      <a:gd name="T3" fmla="*/ 241 h 349"/>
                      <a:gd name="T4" fmla="*/ 1519 w 5120"/>
                      <a:gd name="T5" fmla="*/ 83 h 349"/>
                      <a:gd name="T6" fmla="*/ 1684 w 5120"/>
                      <a:gd name="T7" fmla="*/ 0 h 349"/>
                      <a:gd name="T8" fmla="*/ 1760 w 5120"/>
                      <a:gd name="T9" fmla="*/ 19 h 349"/>
                      <a:gd name="T10" fmla="*/ 1935 w 5120"/>
                      <a:gd name="T11" fmla="*/ 114 h 349"/>
                      <a:gd name="T12" fmla="*/ 2067 w 5120"/>
                      <a:gd name="T13" fmla="*/ 194 h 349"/>
                      <a:gd name="T14" fmla="*/ 2187 w 5120"/>
                      <a:gd name="T15" fmla="*/ 248 h 349"/>
                      <a:gd name="T16" fmla="*/ 2260 w 5120"/>
                      <a:gd name="T17" fmla="*/ 272 h 349"/>
                      <a:gd name="T18" fmla="*/ 2400 w 5120"/>
                      <a:gd name="T19" fmla="*/ 300 h 349"/>
                      <a:gd name="T20" fmla="*/ 2549 w 5120"/>
                      <a:gd name="T21" fmla="*/ 314 h 349"/>
                      <a:gd name="T22" fmla="*/ 2893 w 5120"/>
                      <a:gd name="T23" fmla="*/ 347 h 349"/>
                      <a:gd name="T24" fmla="*/ 2471 w 5120"/>
                      <a:gd name="T25" fmla="*/ 335 h 349"/>
                      <a:gd name="T26" fmla="*/ 2367 w 5120"/>
                      <a:gd name="T27" fmla="*/ 321 h 349"/>
                      <a:gd name="T28" fmla="*/ 2246 w 5120"/>
                      <a:gd name="T29" fmla="*/ 295 h 349"/>
                      <a:gd name="T30" fmla="*/ 2170 w 5120"/>
                      <a:gd name="T31" fmla="*/ 271 h 349"/>
                      <a:gd name="T32" fmla="*/ 2013 w 5120"/>
                      <a:gd name="T33" fmla="*/ 194 h 349"/>
                      <a:gd name="T34" fmla="*/ 1916 w 5120"/>
                      <a:gd name="T35" fmla="*/ 135 h 349"/>
                      <a:gd name="T36" fmla="*/ 1741 w 5120"/>
                      <a:gd name="T37" fmla="*/ 42 h 349"/>
                      <a:gd name="T38" fmla="*/ 1642 w 5120"/>
                      <a:gd name="T39" fmla="*/ 28 h 349"/>
                      <a:gd name="T40" fmla="*/ 1588 w 5120"/>
                      <a:gd name="T41" fmla="*/ 42 h 349"/>
                      <a:gd name="T42" fmla="*/ 1543 w 5120"/>
                      <a:gd name="T43" fmla="*/ 66 h 349"/>
                      <a:gd name="T44" fmla="*/ 1460 w 5120"/>
                      <a:gd name="T45" fmla="*/ 137 h 349"/>
                      <a:gd name="T46" fmla="*/ 1306 w 5120"/>
                      <a:gd name="T47" fmla="*/ 293 h 349"/>
                      <a:gd name="T48" fmla="*/ 1252 w 5120"/>
                      <a:gd name="T49" fmla="*/ 330 h 349"/>
                      <a:gd name="T50" fmla="*/ 1193 w 5120"/>
                      <a:gd name="T51" fmla="*/ 349 h 349"/>
                      <a:gd name="T52" fmla="*/ 1106 w 5120"/>
                      <a:gd name="T53" fmla="*/ 330 h 349"/>
                      <a:gd name="T54" fmla="*/ 1056 w 5120"/>
                      <a:gd name="T55" fmla="*/ 295 h 349"/>
                      <a:gd name="T56" fmla="*/ 921 w 5120"/>
                      <a:gd name="T57" fmla="*/ 177 h 349"/>
                      <a:gd name="T58" fmla="*/ 886 w 5120"/>
                      <a:gd name="T59" fmla="*/ 158 h 349"/>
                      <a:gd name="T60" fmla="*/ 829 w 5120"/>
                      <a:gd name="T61" fmla="*/ 154 h 349"/>
                      <a:gd name="T62" fmla="*/ 782 w 5120"/>
                      <a:gd name="T63" fmla="*/ 173 h 349"/>
                      <a:gd name="T64" fmla="*/ 629 w 5120"/>
                      <a:gd name="T65" fmla="*/ 310 h 349"/>
                      <a:gd name="T66" fmla="*/ 586 w 5120"/>
                      <a:gd name="T67" fmla="*/ 336 h 349"/>
                      <a:gd name="T68" fmla="*/ 499 w 5120"/>
                      <a:gd name="T69" fmla="*/ 342 h 349"/>
                      <a:gd name="T70" fmla="*/ 444 w 5120"/>
                      <a:gd name="T71" fmla="*/ 309 h 349"/>
                      <a:gd name="T72" fmla="*/ 360 w 5120"/>
                      <a:gd name="T73" fmla="*/ 232 h 349"/>
                      <a:gd name="T74" fmla="*/ 305 w 5120"/>
                      <a:gd name="T75" fmla="*/ 194 h 349"/>
                      <a:gd name="T76" fmla="*/ 242 w 5120"/>
                      <a:gd name="T77" fmla="*/ 191 h 349"/>
                      <a:gd name="T78" fmla="*/ 196 w 5120"/>
                      <a:gd name="T79" fmla="*/ 220 h 349"/>
                      <a:gd name="T80" fmla="*/ 144 w 5120"/>
                      <a:gd name="T81" fmla="*/ 269 h 349"/>
                      <a:gd name="T82" fmla="*/ 46 w 5120"/>
                      <a:gd name="T83" fmla="*/ 342 h 349"/>
                      <a:gd name="T84" fmla="*/ 45 w 5120"/>
                      <a:gd name="T85" fmla="*/ 314 h 349"/>
                      <a:gd name="T86" fmla="*/ 126 w 5120"/>
                      <a:gd name="T87" fmla="*/ 250 h 349"/>
                      <a:gd name="T88" fmla="*/ 185 w 5120"/>
                      <a:gd name="T89" fmla="*/ 192 h 349"/>
                      <a:gd name="T90" fmla="*/ 244 w 5120"/>
                      <a:gd name="T91" fmla="*/ 163 h 349"/>
                      <a:gd name="T92" fmla="*/ 326 w 5120"/>
                      <a:gd name="T93" fmla="*/ 175 h 349"/>
                      <a:gd name="T94" fmla="*/ 385 w 5120"/>
                      <a:gd name="T95" fmla="*/ 220 h 349"/>
                      <a:gd name="T96" fmla="*/ 482 w 5120"/>
                      <a:gd name="T97" fmla="*/ 304 h 349"/>
                      <a:gd name="T98" fmla="*/ 548 w 5120"/>
                      <a:gd name="T99" fmla="*/ 321 h 349"/>
                      <a:gd name="T100" fmla="*/ 595 w 5120"/>
                      <a:gd name="T101" fmla="*/ 304 h 349"/>
                      <a:gd name="T102" fmla="*/ 730 w 5120"/>
                      <a:gd name="T103" fmla="*/ 180 h 349"/>
                      <a:gd name="T104" fmla="*/ 799 w 5120"/>
                      <a:gd name="T105" fmla="*/ 134 h 349"/>
                      <a:gd name="T106" fmla="*/ 884 w 5120"/>
                      <a:gd name="T107" fmla="*/ 130 h 349"/>
                      <a:gd name="T108" fmla="*/ 943 w 5120"/>
                      <a:gd name="T109" fmla="*/ 161 h 349"/>
                      <a:gd name="T110" fmla="*/ 1042 w 5120"/>
                      <a:gd name="T111" fmla="*/ 250 h 349"/>
                      <a:gd name="T112" fmla="*/ 1106 w 5120"/>
                      <a:gd name="T113" fmla="*/ 298 h 349"/>
                      <a:gd name="T114" fmla="*/ 1148 w 5120"/>
                      <a:gd name="T115" fmla="*/ 317 h 349"/>
                      <a:gd name="T116" fmla="*/ 1222 w 5120"/>
                      <a:gd name="T117" fmla="*/ 314 h 349"/>
                      <a:gd name="T118" fmla="*/ 1287 w 5120"/>
                      <a:gd name="T119" fmla="*/ 274 h 349"/>
                      <a:gd name="T120" fmla="*/ 1438 w 5120"/>
                      <a:gd name="T121" fmla="*/ 120 h 349"/>
                      <a:gd name="T122" fmla="*/ 1533 w 5120"/>
                      <a:gd name="T123" fmla="*/ 42 h 349"/>
                      <a:gd name="T124" fmla="*/ 1583 w 5120"/>
                      <a:gd name="T125" fmla="*/ 1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349">
                        <a:moveTo>
                          <a:pt x="589" y="305"/>
                        </a:moveTo>
                        <a:lnTo>
                          <a:pt x="588" y="307"/>
                        </a:lnTo>
                        <a:lnTo>
                          <a:pt x="586" y="307"/>
                        </a:lnTo>
                        <a:lnTo>
                          <a:pt x="589" y="305"/>
                        </a:lnTo>
                        <a:close/>
                        <a:moveTo>
                          <a:pt x="425" y="293"/>
                        </a:moveTo>
                        <a:lnTo>
                          <a:pt x="425" y="293"/>
                        </a:lnTo>
                        <a:lnTo>
                          <a:pt x="428" y="297"/>
                        </a:lnTo>
                        <a:lnTo>
                          <a:pt x="425" y="293"/>
                        </a:lnTo>
                        <a:close/>
                        <a:moveTo>
                          <a:pt x="1080" y="281"/>
                        </a:moveTo>
                        <a:lnTo>
                          <a:pt x="1080" y="283"/>
                        </a:lnTo>
                        <a:lnTo>
                          <a:pt x="1082" y="283"/>
                        </a:lnTo>
                        <a:lnTo>
                          <a:pt x="1080" y="281"/>
                        </a:lnTo>
                        <a:close/>
                        <a:moveTo>
                          <a:pt x="1077" y="278"/>
                        </a:moveTo>
                        <a:lnTo>
                          <a:pt x="1077" y="278"/>
                        </a:lnTo>
                        <a:lnTo>
                          <a:pt x="1079" y="281"/>
                        </a:lnTo>
                        <a:lnTo>
                          <a:pt x="1080" y="281"/>
                        </a:lnTo>
                        <a:lnTo>
                          <a:pt x="1077" y="278"/>
                        </a:lnTo>
                        <a:close/>
                        <a:moveTo>
                          <a:pt x="2180" y="274"/>
                        </a:moveTo>
                        <a:lnTo>
                          <a:pt x="2182" y="274"/>
                        </a:lnTo>
                        <a:lnTo>
                          <a:pt x="2185" y="276"/>
                        </a:lnTo>
                        <a:lnTo>
                          <a:pt x="2180" y="274"/>
                        </a:lnTo>
                        <a:close/>
                        <a:moveTo>
                          <a:pt x="1051" y="257"/>
                        </a:moveTo>
                        <a:lnTo>
                          <a:pt x="1052" y="258"/>
                        </a:lnTo>
                        <a:lnTo>
                          <a:pt x="1051" y="257"/>
                        </a:lnTo>
                        <a:lnTo>
                          <a:pt x="1051" y="257"/>
                        </a:lnTo>
                        <a:close/>
                        <a:moveTo>
                          <a:pt x="1044" y="250"/>
                        </a:moveTo>
                        <a:lnTo>
                          <a:pt x="1051" y="257"/>
                        </a:lnTo>
                        <a:lnTo>
                          <a:pt x="1044" y="250"/>
                        </a:lnTo>
                        <a:close/>
                        <a:moveTo>
                          <a:pt x="402" y="234"/>
                        </a:moveTo>
                        <a:lnTo>
                          <a:pt x="409" y="241"/>
                        </a:lnTo>
                        <a:lnTo>
                          <a:pt x="404" y="238"/>
                        </a:lnTo>
                        <a:lnTo>
                          <a:pt x="402" y="234"/>
                        </a:lnTo>
                        <a:close/>
                        <a:moveTo>
                          <a:pt x="2081" y="201"/>
                        </a:moveTo>
                        <a:lnTo>
                          <a:pt x="2088" y="205"/>
                        </a:lnTo>
                        <a:lnTo>
                          <a:pt x="2083" y="203"/>
                        </a:lnTo>
                        <a:lnTo>
                          <a:pt x="2081" y="201"/>
                        </a:lnTo>
                        <a:close/>
                        <a:moveTo>
                          <a:pt x="980" y="191"/>
                        </a:moveTo>
                        <a:lnTo>
                          <a:pt x="980" y="191"/>
                        </a:lnTo>
                        <a:lnTo>
                          <a:pt x="985" y="196"/>
                        </a:lnTo>
                        <a:lnTo>
                          <a:pt x="980" y="191"/>
                        </a:lnTo>
                        <a:close/>
                        <a:moveTo>
                          <a:pt x="1519" y="83"/>
                        </a:moveTo>
                        <a:lnTo>
                          <a:pt x="1516" y="87"/>
                        </a:lnTo>
                        <a:lnTo>
                          <a:pt x="1516" y="87"/>
                        </a:lnTo>
                        <a:lnTo>
                          <a:pt x="1519" y="83"/>
                        </a:lnTo>
                        <a:lnTo>
                          <a:pt x="1519" y="83"/>
                        </a:lnTo>
                        <a:lnTo>
                          <a:pt x="1519" y="83"/>
                        </a:lnTo>
                        <a:close/>
                        <a:moveTo>
                          <a:pt x="1521" y="81"/>
                        </a:moveTo>
                        <a:lnTo>
                          <a:pt x="1519" y="81"/>
                        </a:lnTo>
                        <a:lnTo>
                          <a:pt x="1521" y="83"/>
                        </a:lnTo>
                        <a:lnTo>
                          <a:pt x="1521" y="81"/>
                        </a:lnTo>
                        <a:close/>
                        <a:moveTo>
                          <a:pt x="1585" y="43"/>
                        </a:moveTo>
                        <a:lnTo>
                          <a:pt x="1580" y="45"/>
                        </a:lnTo>
                        <a:lnTo>
                          <a:pt x="1580" y="45"/>
                        </a:lnTo>
                        <a:lnTo>
                          <a:pt x="1585" y="43"/>
                        </a:lnTo>
                        <a:close/>
                        <a:moveTo>
                          <a:pt x="1807" y="38"/>
                        </a:moveTo>
                        <a:lnTo>
                          <a:pt x="1810" y="40"/>
                        </a:lnTo>
                        <a:lnTo>
                          <a:pt x="1809" y="38"/>
                        </a:lnTo>
                        <a:lnTo>
                          <a:pt x="1807" y="38"/>
                        </a:lnTo>
                        <a:close/>
                        <a:moveTo>
                          <a:pt x="1646" y="0"/>
                        </a:moveTo>
                        <a:lnTo>
                          <a:pt x="1684" y="0"/>
                        </a:lnTo>
                        <a:lnTo>
                          <a:pt x="1687" y="2"/>
                        </a:lnTo>
                        <a:lnTo>
                          <a:pt x="1699" y="2"/>
                        </a:lnTo>
                        <a:lnTo>
                          <a:pt x="1703" y="3"/>
                        </a:lnTo>
                        <a:lnTo>
                          <a:pt x="1712" y="3"/>
                        </a:lnTo>
                        <a:lnTo>
                          <a:pt x="1715" y="5"/>
                        </a:lnTo>
                        <a:lnTo>
                          <a:pt x="1719" y="5"/>
                        </a:lnTo>
                        <a:lnTo>
                          <a:pt x="1722" y="7"/>
                        </a:lnTo>
                        <a:lnTo>
                          <a:pt x="1731" y="9"/>
                        </a:lnTo>
                        <a:lnTo>
                          <a:pt x="1736" y="9"/>
                        </a:lnTo>
                        <a:lnTo>
                          <a:pt x="1738" y="10"/>
                        </a:lnTo>
                        <a:lnTo>
                          <a:pt x="1739" y="10"/>
                        </a:lnTo>
                        <a:lnTo>
                          <a:pt x="1748" y="14"/>
                        </a:lnTo>
                        <a:lnTo>
                          <a:pt x="1752" y="14"/>
                        </a:lnTo>
                        <a:lnTo>
                          <a:pt x="1753" y="16"/>
                        </a:lnTo>
                        <a:lnTo>
                          <a:pt x="1760" y="19"/>
                        </a:lnTo>
                        <a:lnTo>
                          <a:pt x="1767" y="19"/>
                        </a:lnTo>
                        <a:lnTo>
                          <a:pt x="1772" y="24"/>
                        </a:lnTo>
                        <a:lnTo>
                          <a:pt x="1778" y="26"/>
                        </a:lnTo>
                        <a:lnTo>
                          <a:pt x="1778" y="26"/>
                        </a:lnTo>
                        <a:lnTo>
                          <a:pt x="1793" y="33"/>
                        </a:lnTo>
                        <a:lnTo>
                          <a:pt x="1798" y="35"/>
                        </a:lnTo>
                        <a:lnTo>
                          <a:pt x="1798" y="35"/>
                        </a:lnTo>
                        <a:lnTo>
                          <a:pt x="1809" y="38"/>
                        </a:lnTo>
                        <a:lnTo>
                          <a:pt x="1812" y="42"/>
                        </a:lnTo>
                        <a:lnTo>
                          <a:pt x="1828" y="50"/>
                        </a:lnTo>
                        <a:lnTo>
                          <a:pt x="1863" y="69"/>
                        </a:lnTo>
                        <a:lnTo>
                          <a:pt x="1928" y="111"/>
                        </a:lnTo>
                        <a:lnTo>
                          <a:pt x="1930" y="111"/>
                        </a:lnTo>
                        <a:lnTo>
                          <a:pt x="1934" y="114"/>
                        </a:lnTo>
                        <a:lnTo>
                          <a:pt x="1935" y="114"/>
                        </a:lnTo>
                        <a:lnTo>
                          <a:pt x="1937" y="114"/>
                        </a:lnTo>
                        <a:lnTo>
                          <a:pt x="1939" y="116"/>
                        </a:lnTo>
                        <a:lnTo>
                          <a:pt x="1946" y="121"/>
                        </a:lnTo>
                        <a:lnTo>
                          <a:pt x="1946" y="121"/>
                        </a:lnTo>
                        <a:lnTo>
                          <a:pt x="1961" y="132"/>
                        </a:lnTo>
                        <a:lnTo>
                          <a:pt x="1994" y="153"/>
                        </a:lnTo>
                        <a:lnTo>
                          <a:pt x="1998" y="153"/>
                        </a:lnTo>
                        <a:lnTo>
                          <a:pt x="2005" y="160"/>
                        </a:lnTo>
                        <a:lnTo>
                          <a:pt x="2005" y="160"/>
                        </a:lnTo>
                        <a:lnTo>
                          <a:pt x="2010" y="163"/>
                        </a:lnTo>
                        <a:lnTo>
                          <a:pt x="2031" y="173"/>
                        </a:lnTo>
                        <a:lnTo>
                          <a:pt x="2027" y="172"/>
                        </a:lnTo>
                        <a:lnTo>
                          <a:pt x="2055" y="189"/>
                        </a:lnTo>
                        <a:lnTo>
                          <a:pt x="2057" y="189"/>
                        </a:lnTo>
                        <a:lnTo>
                          <a:pt x="2067" y="194"/>
                        </a:lnTo>
                        <a:lnTo>
                          <a:pt x="2069" y="194"/>
                        </a:lnTo>
                        <a:lnTo>
                          <a:pt x="2076" y="199"/>
                        </a:lnTo>
                        <a:lnTo>
                          <a:pt x="2083" y="203"/>
                        </a:lnTo>
                        <a:lnTo>
                          <a:pt x="2090" y="206"/>
                        </a:lnTo>
                        <a:lnTo>
                          <a:pt x="2118" y="220"/>
                        </a:lnTo>
                        <a:lnTo>
                          <a:pt x="2123" y="220"/>
                        </a:lnTo>
                        <a:lnTo>
                          <a:pt x="2128" y="225"/>
                        </a:lnTo>
                        <a:lnTo>
                          <a:pt x="2128" y="225"/>
                        </a:lnTo>
                        <a:lnTo>
                          <a:pt x="2133" y="227"/>
                        </a:lnTo>
                        <a:lnTo>
                          <a:pt x="2133" y="227"/>
                        </a:lnTo>
                        <a:lnTo>
                          <a:pt x="2149" y="232"/>
                        </a:lnTo>
                        <a:lnTo>
                          <a:pt x="2180" y="246"/>
                        </a:lnTo>
                        <a:lnTo>
                          <a:pt x="2182" y="246"/>
                        </a:lnTo>
                        <a:lnTo>
                          <a:pt x="2187" y="248"/>
                        </a:lnTo>
                        <a:lnTo>
                          <a:pt x="2187" y="248"/>
                        </a:lnTo>
                        <a:lnTo>
                          <a:pt x="2196" y="251"/>
                        </a:lnTo>
                        <a:lnTo>
                          <a:pt x="2196" y="251"/>
                        </a:lnTo>
                        <a:lnTo>
                          <a:pt x="2211" y="257"/>
                        </a:lnTo>
                        <a:lnTo>
                          <a:pt x="2213" y="257"/>
                        </a:lnTo>
                        <a:lnTo>
                          <a:pt x="2215" y="258"/>
                        </a:lnTo>
                        <a:lnTo>
                          <a:pt x="2216" y="258"/>
                        </a:lnTo>
                        <a:lnTo>
                          <a:pt x="2216" y="258"/>
                        </a:lnTo>
                        <a:lnTo>
                          <a:pt x="2222" y="260"/>
                        </a:lnTo>
                        <a:lnTo>
                          <a:pt x="2222" y="260"/>
                        </a:lnTo>
                        <a:lnTo>
                          <a:pt x="2227" y="262"/>
                        </a:lnTo>
                        <a:lnTo>
                          <a:pt x="2244" y="267"/>
                        </a:lnTo>
                        <a:lnTo>
                          <a:pt x="2249" y="269"/>
                        </a:lnTo>
                        <a:lnTo>
                          <a:pt x="2255" y="271"/>
                        </a:lnTo>
                        <a:lnTo>
                          <a:pt x="2255" y="271"/>
                        </a:lnTo>
                        <a:lnTo>
                          <a:pt x="2260" y="272"/>
                        </a:lnTo>
                        <a:lnTo>
                          <a:pt x="2277" y="278"/>
                        </a:lnTo>
                        <a:lnTo>
                          <a:pt x="2310" y="284"/>
                        </a:lnTo>
                        <a:lnTo>
                          <a:pt x="2315" y="284"/>
                        </a:lnTo>
                        <a:lnTo>
                          <a:pt x="2317" y="286"/>
                        </a:lnTo>
                        <a:lnTo>
                          <a:pt x="2317" y="286"/>
                        </a:lnTo>
                        <a:lnTo>
                          <a:pt x="2326" y="288"/>
                        </a:lnTo>
                        <a:lnTo>
                          <a:pt x="2341" y="291"/>
                        </a:lnTo>
                        <a:lnTo>
                          <a:pt x="2345" y="291"/>
                        </a:lnTo>
                        <a:lnTo>
                          <a:pt x="2348" y="293"/>
                        </a:lnTo>
                        <a:lnTo>
                          <a:pt x="2357" y="293"/>
                        </a:lnTo>
                        <a:lnTo>
                          <a:pt x="2372" y="297"/>
                        </a:lnTo>
                        <a:lnTo>
                          <a:pt x="2376" y="297"/>
                        </a:lnTo>
                        <a:lnTo>
                          <a:pt x="2379" y="298"/>
                        </a:lnTo>
                        <a:lnTo>
                          <a:pt x="2385" y="298"/>
                        </a:lnTo>
                        <a:lnTo>
                          <a:pt x="2400" y="300"/>
                        </a:lnTo>
                        <a:lnTo>
                          <a:pt x="2405" y="300"/>
                        </a:lnTo>
                        <a:lnTo>
                          <a:pt x="2407" y="302"/>
                        </a:lnTo>
                        <a:lnTo>
                          <a:pt x="2416" y="304"/>
                        </a:lnTo>
                        <a:lnTo>
                          <a:pt x="2431" y="305"/>
                        </a:lnTo>
                        <a:lnTo>
                          <a:pt x="2442" y="305"/>
                        </a:lnTo>
                        <a:lnTo>
                          <a:pt x="2451" y="307"/>
                        </a:lnTo>
                        <a:lnTo>
                          <a:pt x="2451" y="307"/>
                        </a:lnTo>
                        <a:lnTo>
                          <a:pt x="2464" y="309"/>
                        </a:lnTo>
                        <a:lnTo>
                          <a:pt x="2473" y="309"/>
                        </a:lnTo>
                        <a:lnTo>
                          <a:pt x="2499" y="310"/>
                        </a:lnTo>
                        <a:lnTo>
                          <a:pt x="2506" y="310"/>
                        </a:lnTo>
                        <a:lnTo>
                          <a:pt x="2508" y="312"/>
                        </a:lnTo>
                        <a:lnTo>
                          <a:pt x="2515" y="312"/>
                        </a:lnTo>
                        <a:lnTo>
                          <a:pt x="2532" y="314"/>
                        </a:lnTo>
                        <a:lnTo>
                          <a:pt x="2549" y="314"/>
                        </a:lnTo>
                        <a:lnTo>
                          <a:pt x="2565" y="316"/>
                        </a:lnTo>
                        <a:lnTo>
                          <a:pt x="2582" y="316"/>
                        </a:lnTo>
                        <a:lnTo>
                          <a:pt x="2598" y="317"/>
                        </a:lnTo>
                        <a:lnTo>
                          <a:pt x="2641" y="317"/>
                        </a:lnTo>
                        <a:lnTo>
                          <a:pt x="2650" y="319"/>
                        </a:lnTo>
                        <a:lnTo>
                          <a:pt x="2712" y="319"/>
                        </a:lnTo>
                        <a:lnTo>
                          <a:pt x="2728" y="321"/>
                        </a:lnTo>
                        <a:lnTo>
                          <a:pt x="2896" y="321"/>
                        </a:lnTo>
                        <a:lnTo>
                          <a:pt x="2905" y="323"/>
                        </a:lnTo>
                        <a:lnTo>
                          <a:pt x="5120" y="323"/>
                        </a:lnTo>
                        <a:lnTo>
                          <a:pt x="5120" y="349"/>
                        </a:lnTo>
                        <a:lnTo>
                          <a:pt x="2903" y="349"/>
                        </a:lnTo>
                        <a:lnTo>
                          <a:pt x="2900" y="347"/>
                        </a:lnTo>
                        <a:lnTo>
                          <a:pt x="2893" y="345"/>
                        </a:lnTo>
                        <a:lnTo>
                          <a:pt x="2893" y="347"/>
                        </a:lnTo>
                        <a:lnTo>
                          <a:pt x="2725" y="347"/>
                        </a:lnTo>
                        <a:lnTo>
                          <a:pt x="2709" y="345"/>
                        </a:lnTo>
                        <a:lnTo>
                          <a:pt x="2648" y="345"/>
                        </a:lnTo>
                        <a:lnTo>
                          <a:pt x="2645" y="343"/>
                        </a:lnTo>
                        <a:lnTo>
                          <a:pt x="2638" y="342"/>
                        </a:lnTo>
                        <a:lnTo>
                          <a:pt x="2638" y="343"/>
                        </a:lnTo>
                        <a:lnTo>
                          <a:pt x="2595" y="343"/>
                        </a:lnTo>
                        <a:lnTo>
                          <a:pt x="2579" y="342"/>
                        </a:lnTo>
                        <a:lnTo>
                          <a:pt x="2562" y="342"/>
                        </a:lnTo>
                        <a:lnTo>
                          <a:pt x="2546" y="340"/>
                        </a:lnTo>
                        <a:lnTo>
                          <a:pt x="2529" y="340"/>
                        </a:lnTo>
                        <a:lnTo>
                          <a:pt x="2511" y="338"/>
                        </a:lnTo>
                        <a:lnTo>
                          <a:pt x="2496" y="338"/>
                        </a:lnTo>
                        <a:lnTo>
                          <a:pt x="2494" y="336"/>
                        </a:lnTo>
                        <a:lnTo>
                          <a:pt x="2471" y="335"/>
                        </a:lnTo>
                        <a:lnTo>
                          <a:pt x="2461" y="335"/>
                        </a:lnTo>
                        <a:lnTo>
                          <a:pt x="2445" y="333"/>
                        </a:lnTo>
                        <a:lnTo>
                          <a:pt x="2454" y="333"/>
                        </a:lnTo>
                        <a:lnTo>
                          <a:pt x="2438" y="330"/>
                        </a:lnTo>
                        <a:lnTo>
                          <a:pt x="2438" y="331"/>
                        </a:lnTo>
                        <a:lnTo>
                          <a:pt x="2428" y="331"/>
                        </a:lnTo>
                        <a:lnTo>
                          <a:pt x="2412" y="330"/>
                        </a:lnTo>
                        <a:lnTo>
                          <a:pt x="2398" y="328"/>
                        </a:lnTo>
                        <a:lnTo>
                          <a:pt x="2393" y="326"/>
                        </a:lnTo>
                        <a:lnTo>
                          <a:pt x="2393" y="326"/>
                        </a:lnTo>
                        <a:lnTo>
                          <a:pt x="2381" y="324"/>
                        </a:lnTo>
                        <a:lnTo>
                          <a:pt x="2374" y="324"/>
                        </a:lnTo>
                        <a:lnTo>
                          <a:pt x="2371" y="323"/>
                        </a:lnTo>
                        <a:lnTo>
                          <a:pt x="2371" y="323"/>
                        </a:lnTo>
                        <a:lnTo>
                          <a:pt x="2367" y="321"/>
                        </a:lnTo>
                        <a:lnTo>
                          <a:pt x="2353" y="317"/>
                        </a:lnTo>
                        <a:lnTo>
                          <a:pt x="2353" y="319"/>
                        </a:lnTo>
                        <a:lnTo>
                          <a:pt x="2343" y="319"/>
                        </a:lnTo>
                        <a:lnTo>
                          <a:pt x="2340" y="317"/>
                        </a:lnTo>
                        <a:lnTo>
                          <a:pt x="2340" y="317"/>
                        </a:lnTo>
                        <a:lnTo>
                          <a:pt x="2336" y="316"/>
                        </a:lnTo>
                        <a:lnTo>
                          <a:pt x="2320" y="312"/>
                        </a:lnTo>
                        <a:lnTo>
                          <a:pt x="2314" y="310"/>
                        </a:lnTo>
                        <a:lnTo>
                          <a:pt x="2314" y="312"/>
                        </a:lnTo>
                        <a:lnTo>
                          <a:pt x="2305" y="312"/>
                        </a:lnTo>
                        <a:lnTo>
                          <a:pt x="2300" y="307"/>
                        </a:lnTo>
                        <a:lnTo>
                          <a:pt x="2272" y="302"/>
                        </a:lnTo>
                        <a:lnTo>
                          <a:pt x="2270" y="302"/>
                        </a:lnTo>
                        <a:lnTo>
                          <a:pt x="2253" y="297"/>
                        </a:lnTo>
                        <a:lnTo>
                          <a:pt x="2246" y="295"/>
                        </a:lnTo>
                        <a:lnTo>
                          <a:pt x="2244" y="295"/>
                        </a:lnTo>
                        <a:lnTo>
                          <a:pt x="2244" y="295"/>
                        </a:lnTo>
                        <a:lnTo>
                          <a:pt x="2237" y="295"/>
                        </a:lnTo>
                        <a:lnTo>
                          <a:pt x="2232" y="290"/>
                        </a:lnTo>
                        <a:lnTo>
                          <a:pt x="2220" y="286"/>
                        </a:lnTo>
                        <a:lnTo>
                          <a:pt x="2213" y="284"/>
                        </a:lnTo>
                        <a:lnTo>
                          <a:pt x="2208" y="283"/>
                        </a:lnTo>
                        <a:lnTo>
                          <a:pt x="2206" y="283"/>
                        </a:lnTo>
                        <a:lnTo>
                          <a:pt x="2202" y="281"/>
                        </a:lnTo>
                        <a:lnTo>
                          <a:pt x="2202" y="281"/>
                        </a:lnTo>
                        <a:lnTo>
                          <a:pt x="2187" y="276"/>
                        </a:lnTo>
                        <a:lnTo>
                          <a:pt x="2182" y="274"/>
                        </a:lnTo>
                        <a:lnTo>
                          <a:pt x="2176" y="272"/>
                        </a:lnTo>
                        <a:lnTo>
                          <a:pt x="2171" y="272"/>
                        </a:lnTo>
                        <a:lnTo>
                          <a:pt x="2170" y="271"/>
                        </a:lnTo>
                        <a:lnTo>
                          <a:pt x="2138" y="257"/>
                        </a:lnTo>
                        <a:lnTo>
                          <a:pt x="2138" y="257"/>
                        </a:lnTo>
                        <a:lnTo>
                          <a:pt x="2124" y="251"/>
                        </a:lnTo>
                        <a:lnTo>
                          <a:pt x="2123" y="251"/>
                        </a:lnTo>
                        <a:lnTo>
                          <a:pt x="2109" y="245"/>
                        </a:lnTo>
                        <a:lnTo>
                          <a:pt x="2109" y="245"/>
                        </a:lnTo>
                        <a:lnTo>
                          <a:pt x="2078" y="229"/>
                        </a:lnTo>
                        <a:lnTo>
                          <a:pt x="2062" y="222"/>
                        </a:lnTo>
                        <a:lnTo>
                          <a:pt x="2060" y="220"/>
                        </a:lnTo>
                        <a:lnTo>
                          <a:pt x="2055" y="217"/>
                        </a:lnTo>
                        <a:lnTo>
                          <a:pt x="2055" y="217"/>
                        </a:lnTo>
                        <a:lnTo>
                          <a:pt x="2052" y="215"/>
                        </a:lnTo>
                        <a:lnTo>
                          <a:pt x="2048" y="215"/>
                        </a:lnTo>
                        <a:lnTo>
                          <a:pt x="2045" y="213"/>
                        </a:lnTo>
                        <a:lnTo>
                          <a:pt x="2013" y="194"/>
                        </a:lnTo>
                        <a:lnTo>
                          <a:pt x="2013" y="194"/>
                        </a:lnTo>
                        <a:lnTo>
                          <a:pt x="1998" y="186"/>
                        </a:lnTo>
                        <a:lnTo>
                          <a:pt x="1993" y="182"/>
                        </a:lnTo>
                        <a:lnTo>
                          <a:pt x="1996" y="186"/>
                        </a:lnTo>
                        <a:lnTo>
                          <a:pt x="1987" y="180"/>
                        </a:lnTo>
                        <a:lnTo>
                          <a:pt x="1986" y="179"/>
                        </a:lnTo>
                        <a:lnTo>
                          <a:pt x="1984" y="179"/>
                        </a:lnTo>
                        <a:lnTo>
                          <a:pt x="1980" y="175"/>
                        </a:lnTo>
                        <a:lnTo>
                          <a:pt x="1980" y="175"/>
                        </a:lnTo>
                        <a:lnTo>
                          <a:pt x="1948" y="154"/>
                        </a:lnTo>
                        <a:lnTo>
                          <a:pt x="1930" y="144"/>
                        </a:lnTo>
                        <a:lnTo>
                          <a:pt x="1932" y="144"/>
                        </a:lnTo>
                        <a:lnTo>
                          <a:pt x="1930" y="142"/>
                        </a:lnTo>
                        <a:lnTo>
                          <a:pt x="1925" y="139"/>
                        </a:lnTo>
                        <a:lnTo>
                          <a:pt x="1916" y="135"/>
                        </a:lnTo>
                        <a:lnTo>
                          <a:pt x="1915" y="134"/>
                        </a:lnTo>
                        <a:lnTo>
                          <a:pt x="1849" y="92"/>
                        </a:lnTo>
                        <a:lnTo>
                          <a:pt x="1849" y="92"/>
                        </a:lnTo>
                        <a:lnTo>
                          <a:pt x="1816" y="73"/>
                        </a:lnTo>
                        <a:lnTo>
                          <a:pt x="1800" y="64"/>
                        </a:lnTo>
                        <a:lnTo>
                          <a:pt x="1788" y="59"/>
                        </a:lnTo>
                        <a:lnTo>
                          <a:pt x="1795" y="62"/>
                        </a:lnTo>
                        <a:lnTo>
                          <a:pt x="1788" y="59"/>
                        </a:lnTo>
                        <a:lnTo>
                          <a:pt x="1784" y="59"/>
                        </a:lnTo>
                        <a:lnTo>
                          <a:pt x="1783" y="57"/>
                        </a:lnTo>
                        <a:lnTo>
                          <a:pt x="1767" y="50"/>
                        </a:lnTo>
                        <a:lnTo>
                          <a:pt x="1757" y="45"/>
                        </a:lnTo>
                        <a:lnTo>
                          <a:pt x="1755" y="45"/>
                        </a:lnTo>
                        <a:lnTo>
                          <a:pt x="1748" y="42"/>
                        </a:lnTo>
                        <a:lnTo>
                          <a:pt x="1741" y="42"/>
                        </a:lnTo>
                        <a:lnTo>
                          <a:pt x="1738" y="38"/>
                        </a:lnTo>
                        <a:lnTo>
                          <a:pt x="1734" y="36"/>
                        </a:lnTo>
                        <a:lnTo>
                          <a:pt x="1725" y="36"/>
                        </a:lnTo>
                        <a:lnTo>
                          <a:pt x="1722" y="33"/>
                        </a:lnTo>
                        <a:lnTo>
                          <a:pt x="1717" y="31"/>
                        </a:lnTo>
                        <a:lnTo>
                          <a:pt x="1710" y="31"/>
                        </a:lnTo>
                        <a:lnTo>
                          <a:pt x="1706" y="29"/>
                        </a:lnTo>
                        <a:lnTo>
                          <a:pt x="1698" y="29"/>
                        </a:lnTo>
                        <a:lnTo>
                          <a:pt x="1694" y="28"/>
                        </a:lnTo>
                        <a:lnTo>
                          <a:pt x="1682" y="28"/>
                        </a:lnTo>
                        <a:lnTo>
                          <a:pt x="1679" y="26"/>
                        </a:lnTo>
                        <a:lnTo>
                          <a:pt x="1649" y="26"/>
                        </a:lnTo>
                        <a:lnTo>
                          <a:pt x="1649" y="26"/>
                        </a:lnTo>
                        <a:lnTo>
                          <a:pt x="1646" y="26"/>
                        </a:lnTo>
                        <a:lnTo>
                          <a:pt x="1642" y="28"/>
                        </a:lnTo>
                        <a:lnTo>
                          <a:pt x="1635" y="28"/>
                        </a:lnTo>
                        <a:lnTo>
                          <a:pt x="1632" y="29"/>
                        </a:lnTo>
                        <a:lnTo>
                          <a:pt x="1625" y="29"/>
                        </a:lnTo>
                        <a:lnTo>
                          <a:pt x="1621" y="31"/>
                        </a:lnTo>
                        <a:lnTo>
                          <a:pt x="1616" y="31"/>
                        </a:lnTo>
                        <a:lnTo>
                          <a:pt x="1613" y="33"/>
                        </a:lnTo>
                        <a:lnTo>
                          <a:pt x="1609" y="33"/>
                        </a:lnTo>
                        <a:lnTo>
                          <a:pt x="1606" y="36"/>
                        </a:lnTo>
                        <a:lnTo>
                          <a:pt x="1602" y="36"/>
                        </a:lnTo>
                        <a:lnTo>
                          <a:pt x="1599" y="38"/>
                        </a:lnTo>
                        <a:lnTo>
                          <a:pt x="1597" y="38"/>
                        </a:lnTo>
                        <a:lnTo>
                          <a:pt x="1595" y="40"/>
                        </a:lnTo>
                        <a:lnTo>
                          <a:pt x="1594" y="40"/>
                        </a:lnTo>
                        <a:lnTo>
                          <a:pt x="1592" y="40"/>
                        </a:lnTo>
                        <a:lnTo>
                          <a:pt x="1588" y="42"/>
                        </a:lnTo>
                        <a:lnTo>
                          <a:pt x="1580" y="45"/>
                        </a:lnTo>
                        <a:lnTo>
                          <a:pt x="1576" y="47"/>
                        </a:lnTo>
                        <a:lnTo>
                          <a:pt x="1576" y="47"/>
                        </a:lnTo>
                        <a:lnTo>
                          <a:pt x="1566" y="52"/>
                        </a:lnTo>
                        <a:lnTo>
                          <a:pt x="1566" y="50"/>
                        </a:lnTo>
                        <a:lnTo>
                          <a:pt x="1562" y="54"/>
                        </a:lnTo>
                        <a:lnTo>
                          <a:pt x="1562" y="54"/>
                        </a:lnTo>
                        <a:lnTo>
                          <a:pt x="1561" y="55"/>
                        </a:lnTo>
                        <a:lnTo>
                          <a:pt x="1559" y="55"/>
                        </a:lnTo>
                        <a:lnTo>
                          <a:pt x="1557" y="57"/>
                        </a:lnTo>
                        <a:lnTo>
                          <a:pt x="1552" y="61"/>
                        </a:lnTo>
                        <a:lnTo>
                          <a:pt x="1552" y="61"/>
                        </a:lnTo>
                        <a:lnTo>
                          <a:pt x="1549" y="64"/>
                        </a:lnTo>
                        <a:lnTo>
                          <a:pt x="1547" y="64"/>
                        </a:lnTo>
                        <a:lnTo>
                          <a:pt x="1543" y="66"/>
                        </a:lnTo>
                        <a:lnTo>
                          <a:pt x="1540" y="68"/>
                        </a:lnTo>
                        <a:lnTo>
                          <a:pt x="1528" y="76"/>
                        </a:lnTo>
                        <a:lnTo>
                          <a:pt x="1521" y="83"/>
                        </a:lnTo>
                        <a:lnTo>
                          <a:pt x="1521" y="83"/>
                        </a:lnTo>
                        <a:lnTo>
                          <a:pt x="1514" y="90"/>
                        </a:lnTo>
                        <a:lnTo>
                          <a:pt x="1510" y="90"/>
                        </a:lnTo>
                        <a:lnTo>
                          <a:pt x="1498" y="102"/>
                        </a:lnTo>
                        <a:lnTo>
                          <a:pt x="1498" y="102"/>
                        </a:lnTo>
                        <a:lnTo>
                          <a:pt x="1486" y="114"/>
                        </a:lnTo>
                        <a:lnTo>
                          <a:pt x="1483" y="116"/>
                        </a:lnTo>
                        <a:lnTo>
                          <a:pt x="1469" y="130"/>
                        </a:lnTo>
                        <a:lnTo>
                          <a:pt x="1471" y="127"/>
                        </a:lnTo>
                        <a:lnTo>
                          <a:pt x="1467" y="130"/>
                        </a:lnTo>
                        <a:lnTo>
                          <a:pt x="1460" y="137"/>
                        </a:lnTo>
                        <a:lnTo>
                          <a:pt x="1460" y="137"/>
                        </a:lnTo>
                        <a:lnTo>
                          <a:pt x="1457" y="140"/>
                        </a:lnTo>
                        <a:lnTo>
                          <a:pt x="1455" y="144"/>
                        </a:lnTo>
                        <a:lnTo>
                          <a:pt x="1431" y="168"/>
                        </a:lnTo>
                        <a:lnTo>
                          <a:pt x="1429" y="166"/>
                        </a:lnTo>
                        <a:lnTo>
                          <a:pt x="1424" y="175"/>
                        </a:lnTo>
                        <a:lnTo>
                          <a:pt x="1427" y="173"/>
                        </a:lnTo>
                        <a:lnTo>
                          <a:pt x="1425" y="175"/>
                        </a:lnTo>
                        <a:lnTo>
                          <a:pt x="1418" y="179"/>
                        </a:lnTo>
                        <a:lnTo>
                          <a:pt x="1361" y="241"/>
                        </a:lnTo>
                        <a:lnTo>
                          <a:pt x="1360" y="241"/>
                        </a:lnTo>
                        <a:lnTo>
                          <a:pt x="1360" y="243"/>
                        </a:lnTo>
                        <a:lnTo>
                          <a:pt x="1328" y="272"/>
                        </a:lnTo>
                        <a:lnTo>
                          <a:pt x="1313" y="286"/>
                        </a:lnTo>
                        <a:lnTo>
                          <a:pt x="1306" y="293"/>
                        </a:lnTo>
                        <a:lnTo>
                          <a:pt x="1306" y="293"/>
                        </a:lnTo>
                        <a:lnTo>
                          <a:pt x="1299" y="300"/>
                        </a:lnTo>
                        <a:lnTo>
                          <a:pt x="1301" y="297"/>
                        </a:lnTo>
                        <a:lnTo>
                          <a:pt x="1295" y="300"/>
                        </a:lnTo>
                        <a:lnTo>
                          <a:pt x="1280" y="312"/>
                        </a:lnTo>
                        <a:lnTo>
                          <a:pt x="1280" y="312"/>
                        </a:lnTo>
                        <a:lnTo>
                          <a:pt x="1273" y="317"/>
                        </a:lnTo>
                        <a:lnTo>
                          <a:pt x="1271" y="319"/>
                        </a:lnTo>
                        <a:lnTo>
                          <a:pt x="1269" y="319"/>
                        </a:lnTo>
                        <a:lnTo>
                          <a:pt x="1266" y="323"/>
                        </a:lnTo>
                        <a:lnTo>
                          <a:pt x="1264" y="323"/>
                        </a:lnTo>
                        <a:lnTo>
                          <a:pt x="1261" y="324"/>
                        </a:lnTo>
                        <a:lnTo>
                          <a:pt x="1257" y="326"/>
                        </a:lnTo>
                        <a:lnTo>
                          <a:pt x="1257" y="326"/>
                        </a:lnTo>
                        <a:lnTo>
                          <a:pt x="1254" y="330"/>
                        </a:lnTo>
                        <a:lnTo>
                          <a:pt x="1252" y="330"/>
                        </a:lnTo>
                        <a:lnTo>
                          <a:pt x="1248" y="331"/>
                        </a:lnTo>
                        <a:lnTo>
                          <a:pt x="1245" y="333"/>
                        </a:lnTo>
                        <a:lnTo>
                          <a:pt x="1245" y="333"/>
                        </a:lnTo>
                        <a:lnTo>
                          <a:pt x="1238" y="336"/>
                        </a:lnTo>
                        <a:lnTo>
                          <a:pt x="1236" y="336"/>
                        </a:lnTo>
                        <a:lnTo>
                          <a:pt x="1231" y="338"/>
                        </a:lnTo>
                        <a:lnTo>
                          <a:pt x="1228" y="340"/>
                        </a:lnTo>
                        <a:lnTo>
                          <a:pt x="1226" y="340"/>
                        </a:lnTo>
                        <a:lnTo>
                          <a:pt x="1222" y="343"/>
                        </a:lnTo>
                        <a:lnTo>
                          <a:pt x="1217" y="343"/>
                        </a:lnTo>
                        <a:lnTo>
                          <a:pt x="1214" y="345"/>
                        </a:lnTo>
                        <a:lnTo>
                          <a:pt x="1210" y="345"/>
                        </a:lnTo>
                        <a:lnTo>
                          <a:pt x="1209" y="347"/>
                        </a:lnTo>
                        <a:lnTo>
                          <a:pt x="1196" y="347"/>
                        </a:lnTo>
                        <a:lnTo>
                          <a:pt x="1193" y="349"/>
                        </a:lnTo>
                        <a:lnTo>
                          <a:pt x="1169" y="349"/>
                        </a:lnTo>
                        <a:lnTo>
                          <a:pt x="1165" y="347"/>
                        </a:lnTo>
                        <a:lnTo>
                          <a:pt x="1153" y="347"/>
                        </a:lnTo>
                        <a:lnTo>
                          <a:pt x="1151" y="345"/>
                        </a:lnTo>
                        <a:lnTo>
                          <a:pt x="1144" y="345"/>
                        </a:lnTo>
                        <a:lnTo>
                          <a:pt x="1143" y="343"/>
                        </a:lnTo>
                        <a:lnTo>
                          <a:pt x="1137" y="343"/>
                        </a:lnTo>
                        <a:lnTo>
                          <a:pt x="1134" y="340"/>
                        </a:lnTo>
                        <a:lnTo>
                          <a:pt x="1131" y="340"/>
                        </a:lnTo>
                        <a:lnTo>
                          <a:pt x="1120" y="335"/>
                        </a:lnTo>
                        <a:lnTo>
                          <a:pt x="1120" y="335"/>
                        </a:lnTo>
                        <a:lnTo>
                          <a:pt x="1113" y="331"/>
                        </a:lnTo>
                        <a:lnTo>
                          <a:pt x="1113" y="331"/>
                        </a:lnTo>
                        <a:lnTo>
                          <a:pt x="1110" y="330"/>
                        </a:lnTo>
                        <a:lnTo>
                          <a:pt x="1106" y="330"/>
                        </a:lnTo>
                        <a:lnTo>
                          <a:pt x="1105" y="328"/>
                        </a:lnTo>
                        <a:lnTo>
                          <a:pt x="1105" y="328"/>
                        </a:lnTo>
                        <a:lnTo>
                          <a:pt x="1103" y="326"/>
                        </a:lnTo>
                        <a:lnTo>
                          <a:pt x="1098" y="323"/>
                        </a:lnTo>
                        <a:lnTo>
                          <a:pt x="1089" y="319"/>
                        </a:lnTo>
                        <a:lnTo>
                          <a:pt x="1085" y="316"/>
                        </a:lnTo>
                        <a:lnTo>
                          <a:pt x="1085" y="316"/>
                        </a:lnTo>
                        <a:lnTo>
                          <a:pt x="1072" y="305"/>
                        </a:lnTo>
                        <a:lnTo>
                          <a:pt x="1065" y="300"/>
                        </a:lnTo>
                        <a:lnTo>
                          <a:pt x="1063" y="300"/>
                        </a:lnTo>
                        <a:lnTo>
                          <a:pt x="1061" y="298"/>
                        </a:lnTo>
                        <a:lnTo>
                          <a:pt x="1061" y="298"/>
                        </a:lnTo>
                        <a:lnTo>
                          <a:pt x="1063" y="300"/>
                        </a:lnTo>
                        <a:lnTo>
                          <a:pt x="1061" y="300"/>
                        </a:lnTo>
                        <a:lnTo>
                          <a:pt x="1056" y="295"/>
                        </a:lnTo>
                        <a:lnTo>
                          <a:pt x="1042" y="283"/>
                        </a:lnTo>
                        <a:lnTo>
                          <a:pt x="1042" y="283"/>
                        </a:lnTo>
                        <a:lnTo>
                          <a:pt x="1033" y="278"/>
                        </a:lnTo>
                        <a:lnTo>
                          <a:pt x="1025" y="269"/>
                        </a:lnTo>
                        <a:lnTo>
                          <a:pt x="992" y="238"/>
                        </a:lnTo>
                        <a:lnTo>
                          <a:pt x="976" y="224"/>
                        </a:lnTo>
                        <a:lnTo>
                          <a:pt x="964" y="212"/>
                        </a:lnTo>
                        <a:lnTo>
                          <a:pt x="961" y="210"/>
                        </a:lnTo>
                        <a:lnTo>
                          <a:pt x="959" y="208"/>
                        </a:lnTo>
                        <a:lnTo>
                          <a:pt x="945" y="196"/>
                        </a:lnTo>
                        <a:lnTo>
                          <a:pt x="945" y="196"/>
                        </a:lnTo>
                        <a:lnTo>
                          <a:pt x="936" y="191"/>
                        </a:lnTo>
                        <a:lnTo>
                          <a:pt x="929" y="184"/>
                        </a:lnTo>
                        <a:lnTo>
                          <a:pt x="928" y="182"/>
                        </a:lnTo>
                        <a:lnTo>
                          <a:pt x="921" y="177"/>
                        </a:lnTo>
                        <a:lnTo>
                          <a:pt x="917" y="175"/>
                        </a:lnTo>
                        <a:lnTo>
                          <a:pt x="917" y="175"/>
                        </a:lnTo>
                        <a:lnTo>
                          <a:pt x="914" y="173"/>
                        </a:lnTo>
                        <a:lnTo>
                          <a:pt x="909" y="170"/>
                        </a:lnTo>
                        <a:lnTo>
                          <a:pt x="912" y="173"/>
                        </a:lnTo>
                        <a:lnTo>
                          <a:pt x="903" y="168"/>
                        </a:lnTo>
                        <a:lnTo>
                          <a:pt x="903" y="168"/>
                        </a:lnTo>
                        <a:lnTo>
                          <a:pt x="902" y="166"/>
                        </a:lnTo>
                        <a:lnTo>
                          <a:pt x="903" y="166"/>
                        </a:lnTo>
                        <a:lnTo>
                          <a:pt x="900" y="165"/>
                        </a:lnTo>
                        <a:lnTo>
                          <a:pt x="896" y="163"/>
                        </a:lnTo>
                        <a:lnTo>
                          <a:pt x="896" y="163"/>
                        </a:lnTo>
                        <a:lnTo>
                          <a:pt x="889" y="160"/>
                        </a:lnTo>
                        <a:lnTo>
                          <a:pt x="889" y="160"/>
                        </a:lnTo>
                        <a:lnTo>
                          <a:pt x="886" y="158"/>
                        </a:lnTo>
                        <a:lnTo>
                          <a:pt x="884" y="158"/>
                        </a:lnTo>
                        <a:lnTo>
                          <a:pt x="881" y="156"/>
                        </a:lnTo>
                        <a:lnTo>
                          <a:pt x="881" y="156"/>
                        </a:lnTo>
                        <a:lnTo>
                          <a:pt x="881" y="156"/>
                        </a:lnTo>
                        <a:lnTo>
                          <a:pt x="881" y="156"/>
                        </a:lnTo>
                        <a:lnTo>
                          <a:pt x="872" y="156"/>
                        </a:lnTo>
                        <a:lnTo>
                          <a:pt x="870" y="154"/>
                        </a:lnTo>
                        <a:lnTo>
                          <a:pt x="865" y="154"/>
                        </a:lnTo>
                        <a:lnTo>
                          <a:pt x="863" y="153"/>
                        </a:lnTo>
                        <a:lnTo>
                          <a:pt x="855" y="153"/>
                        </a:lnTo>
                        <a:lnTo>
                          <a:pt x="853" y="151"/>
                        </a:lnTo>
                        <a:lnTo>
                          <a:pt x="841" y="151"/>
                        </a:lnTo>
                        <a:lnTo>
                          <a:pt x="839" y="153"/>
                        </a:lnTo>
                        <a:lnTo>
                          <a:pt x="830" y="153"/>
                        </a:lnTo>
                        <a:lnTo>
                          <a:pt x="829" y="154"/>
                        </a:lnTo>
                        <a:lnTo>
                          <a:pt x="822" y="154"/>
                        </a:lnTo>
                        <a:lnTo>
                          <a:pt x="818" y="156"/>
                        </a:lnTo>
                        <a:lnTo>
                          <a:pt x="817" y="156"/>
                        </a:lnTo>
                        <a:lnTo>
                          <a:pt x="815" y="158"/>
                        </a:lnTo>
                        <a:lnTo>
                          <a:pt x="813" y="158"/>
                        </a:lnTo>
                        <a:lnTo>
                          <a:pt x="811" y="160"/>
                        </a:lnTo>
                        <a:lnTo>
                          <a:pt x="806" y="160"/>
                        </a:lnTo>
                        <a:lnTo>
                          <a:pt x="803" y="163"/>
                        </a:lnTo>
                        <a:lnTo>
                          <a:pt x="796" y="163"/>
                        </a:lnTo>
                        <a:lnTo>
                          <a:pt x="794" y="165"/>
                        </a:lnTo>
                        <a:lnTo>
                          <a:pt x="796" y="165"/>
                        </a:lnTo>
                        <a:lnTo>
                          <a:pt x="789" y="168"/>
                        </a:lnTo>
                        <a:lnTo>
                          <a:pt x="787" y="170"/>
                        </a:lnTo>
                        <a:lnTo>
                          <a:pt x="784" y="172"/>
                        </a:lnTo>
                        <a:lnTo>
                          <a:pt x="782" y="173"/>
                        </a:lnTo>
                        <a:lnTo>
                          <a:pt x="775" y="177"/>
                        </a:lnTo>
                        <a:lnTo>
                          <a:pt x="775" y="177"/>
                        </a:lnTo>
                        <a:lnTo>
                          <a:pt x="763" y="186"/>
                        </a:lnTo>
                        <a:lnTo>
                          <a:pt x="756" y="192"/>
                        </a:lnTo>
                        <a:lnTo>
                          <a:pt x="756" y="192"/>
                        </a:lnTo>
                        <a:lnTo>
                          <a:pt x="747" y="199"/>
                        </a:lnTo>
                        <a:lnTo>
                          <a:pt x="732" y="213"/>
                        </a:lnTo>
                        <a:lnTo>
                          <a:pt x="725" y="220"/>
                        </a:lnTo>
                        <a:lnTo>
                          <a:pt x="725" y="220"/>
                        </a:lnTo>
                        <a:lnTo>
                          <a:pt x="660" y="284"/>
                        </a:lnTo>
                        <a:lnTo>
                          <a:pt x="657" y="286"/>
                        </a:lnTo>
                        <a:lnTo>
                          <a:pt x="640" y="304"/>
                        </a:lnTo>
                        <a:lnTo>
                          <a:pt x="641" y="300"/>
                        </a:lnTo>
                        <a:lnTo>
                          <a:pt x="638" y="304"/>
                        </a:lnTo>
                        <a:lnTo>
                          <a:pt x="629" y="310"/>
                        </a:lnTo>
                        <a:lnTo>
                          <a:pt x="633" y="307"/>
                        </a:lnTo>
                        <a:lnTo>
                          <a:pt x="622" y="314"/>
                        </a:lnTo>
                        <a:lnTo>
                          <a:pt x="622" y="316"/>
                        </a:lnTo>
                        <a:lnTo>
                          <a:pt x="622" y="316"/>
                        </a:lnTo>
                        <a:lnTo>
                          <a:pt x="615" y="323"/>
                        </a:lnTo>
                        <a:lnTo>
                          <a:pt x="614" y="323"/>
                        </a:lnTo>
                        <a:lnTo>
                          <a:pt x="610" y="324"/>
                        </a:lnTo>
                        <a:lnTo>
                          <a:pt x="607" y="326"/>
                        </a:lnTo>
                        <a:lnTo>
                          <a:pt x="607" y="326"/>
                        </a:lnTo>
                        <a:lnTo>
                          <a:pt x="603" y="328"/>
                        </a:lnTo>
                        <a:lnTo>
                          <a:pt x="595" y="333"/>
                        </a:lnTo>
                        <a:lnTo>
                          <a:pt x="591" y="335"/>
                        </a:lnTo>
                        <a:lnTo>
                          <a:pt x="589" y="335"/>
                        </a:lnTo>
                        <a:lnTo>
                          <a:pt x="586" y="336"/>
                        </a:lnTo>
                        <a:lnTo>
                          <a:pt x="586" y="336"/>
                        </a:lnTo>
                        <a:lnTo>
                          <a:pt x="581" y="342"/>
                        </a:lnTo>
                        <a:lnTo>
                          <a:pt x="572" y="342"/>
                        </a:lnTo>
                        <a:lnTo>
                          <a:pt x="569" y="343"/>
                        </a:lnTo>
                        <a:lnTo>
                          <a:pt x="569" y="343"/>
                        </a:lnTo>
                        <a:lnTo>
                          <a:pt x="565" y="345"/>
                        </a:lnTo>
                        <a:lnTo>
                          <a:pt x="563" y="347"/>
                        </a:lnTo>
                        <a:lnTo>
                          <a:pt x="551" y="347"/>
                        </a:lnTo>
                        <a:lnTo>
                          <a:pt x="548" y="349"/>
                        </a:lnTo>
                        <a:lnTo>
                          <a:pt x="525" y="349"/>
                        </a:lnTo>
                        <a:lnTo>
                          <a:pt x="523" y="347"/>
                        </a:lnTo>
                        <a:lnTo>
                          <a:pt x="517" y="347"/>
                        </a:lnTo>
                        <a:lnTo>
                          <a:pt x="515" y="345"/>
                        </a:lnTo>
                        <a:lnTo>
                          <a:pt x="510" y="343"/>
                        </a:lnTo>
                        <a:lnTo>
                          <a:pt x="501" y="343"/>
                        </a:lnTo>
                        <a:lnTo>
                          <a:pt x="499" y="342"/>
                        </a:lnTo>
                        <a:lnTo>
                          <a:pt x="497" y="342"/>
                        </a:lnTo>
                        <a:lnTo>
                          <a:pt x="496" y="340"/>
                        </a:lnTo>
                        <a:lnTo>
                          <a:pt x="492" y="338"/>
                        </a:lnTo>
                        <a:lnTo>
                          <a:pt x="487" y="338"/>
                        </a:lnTo>
                        <a:lnTo>
                          <a:pt x="482" y="333"/>
                        </a:lnTo>
                        <a:lnTo>
                          <a:pt x="480" y="333"/>
                        </a:lnTo>
                        <a:lnTo>
                          <a:pt x="477" y="331"/>
                        </a:lnTo>
                        <a:lnTo>
                          <a:pt x="468" y="326"/>
                        </a:lnTo>
                        <a:lnTo>
                          <a:pt x="468" y="326"/>
                        </a:lnTo>
                        <a:lnTo>
                          <a:pt x="463" y="323"/>
                        </a:lnTo>
                        <a:lnTo>
                          <a:pt x="461" y="321"/>
                        </a:lnTo>
                        <a:lnTo>
                          <a:pt x="452" y="316"/>
                        </a:lnTo>
                        <a:lnTo>
                          <a:pt x="452" y="316"/>
                        </a:lnTo>
                        <a:lnTo>
                          <a:pt x="447" y="312"/>
                        </a:lnTo>
                        <a:lnTo>
                          <a:pt x="444" y="309"/>
                        </a:lnTo>
                        <a:lnTo>
                          <a:pt x="444" y="309"/>
                        </a:lnTo>
                        <a:lnTo>
                          <a:pt x="430" y="297"/>
                        </a:lnTo>
                        <a:lnTo>
                          <a:pt x="425" y="293"/>
                        </a:lnTo>
                        <a:lnTo>
                          <a:pt x="414" y="283"/>
                        </a:lnTo>
                        <a:lnTo>
                          <a:pt x="399" y="269"/>
                        </a:lnTo>
                        <a:lnTo>
                          <a:pt x="399" y="269"/>
                        </a:lnTo>
                        <a:lnTo>
                          <a:pt x="392" y="262"/>
                        </a:lnTo>
                        <a:lnTo>
                          <a:pt x="390" y="262"/>
                        </a:lnTo>
                        <a:lnTo>
                          <a:pt x="388" y="258"/>
                        </a:lnTo>
                        <a:lnTo>
                          <a:pt x="386" y="257"/>
                        </a:lnTo>
                        <a:lnTo>
                          <a:pt x="386" y="257"/>
                        </a:lnTo>
                        <a:lnTo>
                          <a:pt x="383" y="253"/>
                        </a:lnTo>
                        <a:lnTo>
                          <a:pt x="367" y="239"/>
                        </a:lnTo>
                        <a:lnTo>
                          <a:pt x="360" y="232"/>
                        </a:lnTo>
                        <a:lnTo>
                          <a:pt x="360" y="232"/>
                        </a:lnTo>
                        <a:lnTo>
                          <a:pt x="352" y="225"/>
                        </a:lnTo>
                        <a:lnTo>
                          <a:pt x="352" y="225"/>
                        </a:lnTo>
                        <a:lnTo>
                          <a:pt x="338" y="213"/>
                        </a:lnTo>
                        <a:lnTo>
                          <a:pt x="331" y="208"/>
                        </a:lnTo>
                        <a:lnTo>
                          <a:pt x="327" y="206"/>
                        </a:lnTo>
                        <a:lnTo>
                          <a:pt x="327" y="206"/>
                        </a:lnTo>
                        <a:lnTo>
                          <a:pt x="324" y="205"/>
                        </a:lnTo>
                        <a:lnTo>
                          <a:pt x="322" y="203"/>
                        </a:lnTo>
                        <a:lnTo>
                          <a:pt x="317" y="199"/>
                        </a:lnTo>
                        <a:lnTo>
                          <a:pt x="317" y="199"/>
                        </a:lnTo>
                        <a:lnTo>
                          <a:pt x="314" y="198"/>
                        </a:lnTo>
                        <a:lnTo>
                          <a:pt x="314" y="198"/>
                        </a:lnTo>
                        <a:lnTo>
                          <a:pt x="310" y="196"/>
                        </a:lnTo>
                        <a:lnTo>
                          <a:pt x="308" y="196"/>
                        </a:lnTo>
                        <a:lnTo>
                          <a:pt x="305" y="194"/>
                        </a:lnTo>
                        <a:lnTo>
                          <a:pt x="305" y="194"/>
                        </a:lnTo>
                        <a:lnTo>
                          <a:pt x="294" y="189"/>
                        </a:lnTo>
                        <a:lnTo>
                          <a:pt x="294" y="189"/>
                        </a:lnTo>
                        <a:lnTo>
                          <a:pt x="294" y="189"/>
                        </a:lnTo>
                        <a:lnTo>
                          <a:pt x="294" y="189"/>
                        </a:lnTo>
                        <a:lnTo>
                          <a:pt x="289" y="189"/>
                        </a:lnTo>
                        <a:lnTo>
                          <a:pt x="286" y="187"/>
                        </a:lnTo>
                        <a:lnTo>
                          <a:pt x="275" y="187"/>
                        </a:lnTo>
                        <a:lnTo>
                          <a:pt x="274" y="186"/>
                        </a:lnTo>
                        <a:lnTo>
                          <a:pt x="263" y="186"/>
                        </a:lnTo>
                        <a:lnTo>
                          <a:pt x="262" y="187"/>
                        </a:lnTo>
                        <a:lnTo>
                          <a:pt x="253" y="187"/>
                        </a:lnTo>
                        <a:lnTo>
                          <a:pt x="249" y="189"/>
                        </a:lnTo>
                        <a:lnTo>
                          <a:pt x="248" y="191"/>
                        </a:lnTo>
                        <a:lnTo>
                          <a:pt x="242" y="191"/>
                        </a:lnTo>
                        <a:lnTo>
                          <a:pt x="239" y="192"/>
                        </a:lnTo>
                        <a:lnTo>
                          <a:pt x="236" y="196"/>
                        </a:lnTo>
                        <a:lnTo>
                          <a:pt x="230" y="196"/>
                        </a:lnTo>
                        <a:lnTo>
                          <a:pt x="229" y="198"/>
                        </a:lnTo>
                        <a:lnTo>
                          <a:pt x="227" y="198"/>
                        </a:lnTo>
                        <a:lnTo>
                          <a:pt x="223" y="199"/>
                        </a:lnTo>
                        <a:lnTo>
                          <a:pt x="220" y="203"/>
                        </a:lnTo>
                        <a:lnTo>
                          <a:pt x="218" y="203"/>
                        </a:lnTo>
                        <a:lnTo>
                          <a:pt x="215" y="205"/>
                        </a:lnTo>
                        <a:lnTo>
                          <a:pt x="211" y="208"/>
                        </a:lnTo>
                        <a:lnTo>
                          <a:pt x="210" y="208"/>
                        </a:lnTo>
                        <a:lnTo>
                          <a:pt x="208" y="210"/>
                        </a:lnTo>
                        <a:lnTo>
                          <a:pt x="203" y="213"/>
                        </a:lnTo>
                        <a:lnTo>
                          <a:pt x="203" y="213"/>
                        </a:lnTo>
                        <a:lnTo>
                          <a:pt x="196" y="220"/>
                        </a:lnTo>
                        <a:lnTo>
                          <a:pt x="197" y="217"/>
                        </a:lnTo>
                        <a:lnTo>
                          <a:pt x="194" y="220"/>
                        </a:lnTo>
                        <a:lnTo>
                          <a:pt x="187" y="227"/>
                        </a:lnTo>
                        <a:lnTo>
                          <a:pt x="187" y="227"/>
                        </a:lnTo>
                        <a:lnTo>
                          <a:pt x="178" y="236"/>
                        </a:lnTo>
                        <a:lnTo>
                          <a:pt x="185" y="227"/>
                        </a:lnTo>
                        <a:lnTo>
                          <a:pt x="177" y="236"/>
                        </a:lnTo>
                        <a:lnTo>
                          <a:pt x="161" y="250"/>
                        </a:lnTo>
                        <a:lnTo>
                          <a:pt x="154" y="258"/>
                        </a:lnTo>
                        <a:lnTo>
                          <a:pt x="151" y="260"/>
                        </a:lnTo>
                        <a:lnTo>
                          <a:pt x="149" y="262"/>
                        </a:lnTo>
                        <a:lnTo>
                          <a:pt x="149" y="262"/>
                        </a:lnTo>
                        <a:lnTo>
                          <a:pt x="149" y="264"/>
                        </a:lnTo>
                        <a:lnTo>
                          <a:pt x="149" y="264"/>
                        </a:lnTo>
                        <a:lnTo>
                          <a:pt x="144" y="269"/>
                        </a:lnTo>
                        <a:lnTo>
                          <a:pt x="112" y="298"/>
                        </a:lnTo>
                        <a:lnTo>
                          <a:pt x="98" y="310"/>
                        </a:lnTo>
                        <a:lnTo>
                          <a:pt x="98" y="310"/>
                        </a:lnTo>
                        <a:lnTo>
                          <a:pt x="92" y="317"/>
                        </a:lnTo>
                        <a:lnTo>
                          <a:pt x="88" y="319"/>
                        </a:lnTo>
                        <a:lnTo>
                          <a:pt x="86" y="321"/>
                        </a:lnTo>
                        <a:lnTo>
                          <a:pt x="79" y="324"/>
                        </a:lnTo>
                        <a:lnTo>
                          <a:pt x="79" y="324"/>
                        </a:lnTo>
                        <a:lnTo>
                          <a:pt x="74" y="328"/>
                        </a:lnTo>
                        <a:lnTo>
                          <a:pt x="72" y="330"/>
                        </a:lnTo>
                        <a:lnTo>
                          <a:pt x="66" y="333"/>
                        </a:lnTo>
                        <a:lnTo>
                          <a:pt x="64" y="333"/>
                        </a:lnTo>
                        <a:lnTo>
                          <a:pt x="60" y="336"/>
                        </a:lnTo>
                        <a:lnTo>
                          <a:pt x="50" y="342"/>
                        </a:lnTo>
                        <a:lnTo>
                          <a:pt x="46" y="342"/>
                        </a:lnTo>
                        <a:lnTo>
                          <a:pt x="40" y="345"/>
                        </a:lnTo>
                        <a:lnTo>
                          <a:pt x="38" y="345"/>
                        </a:lnTo>
                        <a:lnTo>
                          <a:pt x="36" y="347"/>
                        </a:lnTo>
                        <a:lnTo>
                          <a:pt x="26" y="347"/>
                        </a:lnTo>
                        <a:lnTo>
                          <a:pt x="22" y="349"/>
                        </a:lnTo>
                        <a:lnTo>
                          <a:pt x="0" y="349"/>
                        </a:lnTo>
                        <a:lnTo>
                          <a:pt x="0" y="323"/>
                        </a:lnTo>
                        <a:lnTo>
                          <a:pt x="17" y="323"/>
                        </a:lnTo>
                        <a:lnTo>
                          <a:pt x="20" y="321"/>
                        </a:lnTo>
                        <a:lnTo>
                          <a:pt x="24" y="321"/>
                        </a:lnTo>
                        <a:lnTo>
                          <a:pt x="26" y="319"/>
                        </a:lnTo>
                        <a:lnTo>
                          <a:pt x="34" y="319"/>
                        </a:lnTo>
                        <a:lnTo>
                          <a:pt x="41" y="316"/>
                        </a:lnTo>
                        <a:lnTo>
                          <a:pt x="43" y="316"/>
                        </a:lnTo>
                        <a:lnTo>
                          <a:pt x="45" y="314"/>
                        </a:lnTo>
                        <a:lnTo>
                          <a:pt x="45" y="312"/>
                        </a:lnTo>
                        <a:lnTo>
                          <a:pt x="55" y="309"/>
                        </a:lnTo>
                        <a:lnTo>
                          <a:pt x="55" y="309"/>
                        </a:lnTo>
                        <a:lnTo>
                          <a:pt x="59" y="307"/>
                        </a:lnTo>
                        <a:lnTo>
                          <a:pt x="59" y="307"/>
                        </a:lnTo>
                        <a:lnTo>
                          <a:pt x="66" y="302"/>
                        </a:lnTo>
                        <a:lnTo>
                          <a:pt x="67" y="302"/>
                        </a:lnTo>
                        <a:lnTo>
                          <a:pt x="69" y="300"/>
                        </a:lnTo>
                        <a:lnTo>
                          <a:pt x="72" y="298"/>
                        </a:lnTo>
                        <a:lnTo>
                          <a:pt x="79" y="291"/>
                        </a:lnTo>
                        <a:lnTo>
                          <a:pt x="76" y="293"/>
                        </a:lnTo>
                        <a:lnTo>
                          <a:pt x="81" y="290"/>
                        </a:lnTo>
                        <a:lnTo>
                          <a:pt x="97" y="278"/>
                        </a:lnTo>
                        <a:lnTo>
                          <a:pt x="97" y="278"/>
                        </a:lnTo>
                        <a:lnTo>
                          <a:pt x="126" y="250"/>
                        </a:lnTo>
                        <a:lnTo>
                          <a:pt x="128" y="246"/>
                        </a:lnTo>
                        <a:lnTo>
                          <a:pt x="130" y="245"/>
                        </a:lnTo>
                        <a:lnTo>
                          <a:pt x="126" y="246"/>
                        </a:lnTo>
                        <a:lnTo>
                          <a:pt x="135" y="241"/>
                        </a:lnTo>
                        <a:lnTo>
                          <a:pt x="140" y="234"/>
                        </a:lnTo>
                        <a:lnTo>
                          <a:pt x="140" y="232"/>
                        </a:lnTo>
                        <a:lnTo>
                          <a:pt x="142" y="232"/>
                        </a:lnTo>
                        <a:lnTo>
                          <a:pt x="159" y="217"/>
                        </a:lnTo>
                        <a:lnTo>
                          <a:pt x="168" y="208"/>
                        </a:lnTo>
                        <a:lnTo>
                          <a:pt x="164" y="210"/>
                        </a:lnTo>
                        <a:lnTo>
                          <a:pt x="170" y="206"/>
                        </a:lnTo>
                        <a:lnTo>
                          <a:pt x="178" y="199"/>
                        </a:lnTo>
                        <a:lnTo>
                          <a:pt x="183" y="194"/>
                        </a:lnTo>
                        <a:lnTo>
                          <a:pt x="183" y="192"/>
                        </a:lnTo>
                        <a:lnTo>
                          <a:pt x="185" y="192"/>
                        </a:lnTo>
                        <a:lnTo>
                          <a:pt x="194" y="187"/>
                        </a:lnTo>
                        <a:lnTo>
                          <a:pt x="194" y="187"/>
                        </a:lnTo>
                        <a:lnTo>
                          <a:pt x="196" y="186"/>
                        </a:lnTo>
                        <a:lnTo>
                          <a:pt x="196" y="184"/>
                        </a:lnTo>
                        <a:lnTo>
                          <a:pt x="204" y="182"/>
                        </a:lnTo>
                        <a:lnTo>
                          <a:pt x="204" y="180"/>
                        </a:lnTo>
                        <a:lnTo>
                          <a:pt x="204" y="179"/>
                        </a:lnTo>
                        <a:lnTo>
                          <a:pt x="211" y="177"/>
                        </a:lnTo>
                        <a:lnTo>
                          <a:pt x="213" y="175"/>
                        </a:lnTo>
                        <a:lnTo>
                          <a:pt x="223" y="170"/>
                        </a:lnTo>
                        <a:lnTo>
                          <a:pt x="225" y="170"/>
                        </a:lnTo>
                        <a:lnTo>
                          <a:pt x="232" y="166"/>
                        </a:lnTo>
                        <a:lnTo>
                          <a:pt x="234" y="166"/>
                        </a:lnTo>
                        <a:lnTo>
                          <a:pt x="237" y="163"/>
                        </a:lnTo>
                        <a:lnTo>
                          <a:pt x="244" y="163"/>
                        </a:lnTo>
                        <a:lnTo>
                          <a:pt x="248" y="161"/>
                        </a:lnTo>
                        <a:lnTo>
                          <a:pt x="249" y="161"/>
                        </a:lnTo>
                        <a:lnTo>
                          <a:pt x="251" y="160"/>
                        </a:lnTo>
                        <a:lnTo>
                          <a:pt x="286" y="160"/>
                        </a:lnTo>
                        <a:lnTo>
                          <a:pt x="288" y="161"/>
                        </a:lnTo>
                        <a:lnTo>
                          <a:pt x="291" y="161"/>
                        </a:lnTo>
                        <a:lnTo>
                          <a:pt x="294" y="163"/>
                        </a:lnTo>
                        <a:lnTo>
                          <a:pt x="300" y="163"/>
                        </a:lnTo>
                        <a:lnTo>
                          <a:pt x="305" y="165"/>
                        </a:lnTo>
                        <a:lnTo>
                          <a:pt x="307" y="166"/>
                        </a:lnTo>
                        <a:lnTo>
                          <a:pt x="310" y="168"/>
                        </a:lnTo>
                        <a:lnTo>
                          <a:pt x="315" y="168"/>
                        </a:lnTo>
                        <a:lnTo>
                          <a:pt x="319" y="172"/>
                        </a:lnTo>
                        <a:lnTo>
                          <a:pt x="324" y="173"/>
                        </a:lnTo>
                        <a:lnTo>
                          <a:pt x="326" y="175"/>
                        </a:lnTo>
                        <a:lnTo>
                          <a:pt x="329" y="177"/>
                        </a:lnTo>
                        <a:lnTo>
                          <a:pt x="331" y="177"/>
                        </a:lnTo>
                        <a:lnTo>
                          <a:pt x="338" y="182"/>
                        </a:lnTo>
                        <a:lnTo>
                          <a:pt x="338" y="182"/>
                        </a:lnTo>
                        <a:lnTo>
                          <a:pt x="340" y="184"/>
                        </a:lnTo>
                        <a:lnTo>
                          <a:pt x="345" y="187"/>
                        </a:lnTo>
                        <a:lnTo>
                          <a:pt x="353" y="192"/>
                        </a:lnTo>
                        <a:lnTo>
                          <a:pt x="369" y="205"/>
                        </a:lnTo>
                        <a:lnTo>
                          <a:pt x="371" y="206"/>
                        </a:lnTo>
                        <a:lnTo>
                          <a:pt x="374" y="210"/>
                        </a:lnTo>
                        <a:lnTo>
                          <a:pt x="374" y="210"/>
                        </a:lnTo>
                        <a:lnTo>
                          <a:pt x="381" y="215"/>
                        </a:lnTo>
                        <a:lnTo>
                          <a:pt x="379" y="213"/>
                        </a:lnTo>
                        <a:lnTo>
                          <a:pt x="386" y="220"/>
                        </a:lnTo>
                        <a:lnTo>
                          <a:pt x="385" y="220"/>
                        </a:lnTo>
                        <a:lnTo>
                          <a:pt x="400" y="234"/>
                        </a:lnTo>
                        <a:lnTo>
                          <a:pt x="404" y="238"/>
                        </a:lnTo>
                        <a:lnTo>
                          <a:pt x="407" y="241"/>
                        </a:lnTo>
                        <a:lnTo>
                          <a:pt x="407" y="241"/>
                        </a:lnTo>
                        <a:lnTo>
                          <a:pt x="416" y="248"/>
                        </a:lnTo>
                        <a:lnTo>
                          <a:pt x="414" y="248"/>
                        </a:lnTo>
                        <a:lnTo>
                          <a:pt x="416" y="250"/>
                        </a:lnTo>
                        <a:lnTo>
                          <a:pt x="432" y="264"/>
                        </a:lnTo>
                        <a:lnTo>
                          <a:pt x="440" y="271"/>
                        </a:lnTo>
                        <a:lnTo>
                          <a:pt x="445" y="276"/>
                        </a:lnTo>
                        <a:lnTo>
                          <a:pt x="461" y="288"/>
                        </a:lnTo>
                        <a:lnTo>
                          <a:pt x="466" y="293"/>
                        </a:lnTo>
                        <a:lnTo>
                          <a:pt x="475" y="298"/>
                        </a:lnTo>
                        <a:lnTo>
                          <a:pt x="477" y="298"/>
                        </a:lnTo>
                        <a:lnTo>
                          <a:pt x="482" y="304"/>
                        </a:lnTo>
                        <a:lnTo>
                          <a:pt x="487" y="307"/>
                        </a:lnTo>
                        <a:lnTo>
                          <a:pt x="492" y="307"/>
                        </a:lnTo>
                        <a:lnTo>
                          <a:pt x="497" y="312"/>
                        </a:lnTo>
                        <a:lnTo>
                          <a:pt x="501" y="314"/>
                        </a:lnTo>
                        <a:lnTo>
                          <a:pt x="508" y="314"/>
                        </a:lnTo>
                        <a:lnTo>
                          <a:pt x="510" y="316"/>
                        </a:lnTo>
                        <a:lnTo>
                          <a:pt x="511" y="316"/>
                        </a:lnTo>
                        <a:lnTo>
                          <a:pt x="513" y="317"/>
                        </a:lnTo>
                        <a:lnTo>
                          <a:pt x="518" y="319"/>
                        </a:lnTo>
                        <a:lnTo>
                          <a:pt x="518" y="319"/>
                        </a:lnTo>
                        <a:lnTo>
                          <a:pt x="523" y="321"/>
                        </a:lnTo>
                        <a:lnTo>
                          <a:pt x="536" y="321"/>
                        </a:lnTo>
                        <a:lnTo>
                          <a:pt x="537" y="323"/>
                        </a:lnTo>
                        <a:lnTo>
                          <a:pt x="543" y="323"/>
                        </a:lnTo>
                        <a:lnTo>
                          <a:pt x="548" y="321"/>
                        </a:lnTo>
                        <a:lnTo>
                          <a:pt x="551" y="321"/>
                        </a:lnTo>
                        <a:lnTo>
                          <a:pt x="553" y="319"/>
                        </a:lnTo>
                        <a:lnTo>
                          <a:pt x="560" y="319"/>
                        </a:lnTo>
                        <a:lnTo>
                          <a:pt x="563" y="317"/>
                        </a:lnTo>
                        <a:lnTo>
                          <a:pt x="569" y="316"/>
                        </a:lnTo>
                        <a:lnTo>
                          <a:pt x="570" y="316"/>
                        </a:lnTo>
                        <a:lnTo>
                          <a:pt x="574" y="314"/>
                        </a:lnTo>
                        <a:lnTo>
                          <a:pt x="575" y="312"/>
                        </a:lnTo>
                        <a:lnTo>
                          <a:pt x="581" y="310"/>
                        </a:lnTo>
                        <a:lnTo>
                          <a:pt x="581" y="310"/>
                        </a:lnTo>
                        <a:lnTo>
                          <a:pt x="581" y="310"/>
                        </a:lnTo>
                        <a:lnTo>
                          <a:pt x="581" y="310"/>
                        </a:lnTo>
                        <a:lnTo>
                          <a:pt x="588" y="307"/>
                        </a:lnTo>
                        <a:lnTo>
                          <a:pt x="591" y="305"/>
                        </a:lnTo>
                        <a:lnTo>
                          <a:pt x="595" y="304"/>
                        </a:lnTo>
                        <a:lnTo>
                          <a:pt x="596" y="302"/>
                        </a:lnTo>
                        <a:lnTo>
                          <a:pt x="600" y="302"/>
                        </a:lnTo>
                        <a:lnTo>
                          <a:pt x="603" y="297"/>
                        </a:lnTo>
                        <a:lnTo>
                          <a:pt x="608" y="293"/>
                        </a:lnTo>
                        <a:lnTo>
                          <a:pt x="608" y="293"/>
                        </a:lnTo>
                        <a:lnTo>
                          <a:pt x="614" y="290"/>
                        </a:lnTo>
                        <a:lnTo>
                          <a:pt x="622" y="283"/>
                        </a:lnTo>
                        <a:lnTo>
                          <a:pt x="638" y="267"/>
                        </a:lnTo>
                        <a:lnTo>
                          <a:pt x="641" y="265"/>
                        </a:lnTo>
                        <a:lnTo>
                          <a:pt x="706" y="201"/>
                        </a:lnTo>
                        <a:lnTo>
                          <a:pt x="702" y="203"/>
                        </a:lnTo>
                        <a:lnTo>
                          <a:pt x="707" y="199"/>
                        </a:lnTo>
                        <a:lnTo>
                          <a:pt x="716" y="192"/>
                        </a:lnTo>
                        <a:lnTo>
                          <a:pt x="716" y="192"/>
                        </a:lnTo>
                        <a:lnTo>
                          <a:pt x="730" y="180"/>
                        </a:lnTo>
                        <a:lnTo>
                          <a:pt x="737" y="173"/>
                        </a:lnTo>
                        <a:lnTo>
                          <a:pt x="733" y="175"/>
                        </a:lnTo>
                        <a:lnTo>
                          <a:pt x="739" y="172"/>
                        </a:lnTo>
                        <a:lnTo>
                          <a:pt x="747" y="165"/>
                        </a:lnTo>
                        <a:lnTo>
                          <a:pt x="761" y="154"/>
                        </a:lnTo>
                        <a:lnTo>
                          <a:pt x="763" y="154"/>
                        </a:lnTo>
                        <a:lnTo>
                          <a:pt x="765" y="153"/>
                        </a:lnTo>
                        <a:lnTo>
                          <a:pt x="768" y="151"/>
                        </a:lnTo>
                        <a:lnTo>
                          <a:pt x="770" y="149"/>
                        </a:lnTo>
                        <a:lnTo>
                          <a:pt x="782" y="142"/>
                        </a:lnTo>
                        <a:lnTo>
                          <a:pt x="782" y="142"/>
                        </a:lnTo>
                        <a:lnTo>
                          <a:pt x="787" y="139"/>
                        </a:lnTo>
                        <a:lnTo>
                          <a:pt x="789" y="139"/>
                        </a:lnTo>
                        <a:lnTo>
                          <a:pt x="789" y="137"/>
                        </a:lnTo>
                        <a:lnTo>
                          <a:pt x="799" y="134"/>
                        </a:lnTo>
                        <a:lnTo>
                          <a:pt x="801" y="132"/>
                        </a:lnTo>
                        <a:lnTo>
                          <a:pt x="803" y="132"/>
                        </a:lnTo>
                        <a:lnTo>
                          <a:pt x="804" y="130"/>
                        </a:lnTo>
                        <a:lnTo>
                          <a:pt x="813" y="130"/>
                        </a:lnTo>
                        <a:lnTo>
                          <a:pt x="817" y="128"/>
                        </a:lnTo>
                        <a:lnTo>
                          <a:pt x="817" y="128"/>
                        </a:lnTo>
                        <a:lnTo>
                          <a:pt x="818" y="127"/>
                        </a:lnTo>
                        <a:lnTo>
                          <a:pt x="827" y="127"/>
                        </a:lnTo>
                        <a:lnTo>
                          <a:pt x="829" y="125"/>
                        </a:lnTo>
                        <a:lnTo>
                          <a:pt x="865" y="125"/>
                        </a:lnTo>
                        <a:lnTo>
                          <a:pt x="867" y="127"/>
                        </a:lnTo>
                        <a:lnTo>
                          <a:pt x="876" y="127"/>
                        </a:lnTo>
                        <a:lnTo>
                          <a:pt x="877" y="128"/>
                        </a:lnTo>
                        <a:lnTo>
                          <a:pt x="883" y="128"/>
                        </a:lnTo>
                        <a:lnTo>
                          <a:pt x="884" y="130"/>
                        </a:lnTo>
                        <a:lnTo>
                          <a:pt x="886" y="130"/>
                        </a:lnTo>
                        <a:lnTo>
                          <a:pt x="891" y="132"/>
                        </a:lnTo>
                        <a:lnTo>
                          <a:pt x="893" y="134"/>
                        </a:lnTo>
                        <a:lnTo>
                          <a:pt x="895" y="134"/>
                        </a:lnTo>
                        <a:lnTo>
                          <a:pt x="895" y="134"/>
                        </a:lnTo>
                        <a:lnTo>
                          <a:pt x="900" y="135"/>
                        </a:lnTo>
                        <a:lnTo>
                          <a:pt x="902" y="137"/>
                        </a:lnTo>
                        <a:lnTo>
                          <a:pt x="909" y="140"/>
                        </a:lnTo>
                        <a:lnTo>
                          <a:pt x="914" y="144"/>
                        </a:lnTo>
                        <a:lnTo>
                          <a:pt x="917" y="146"/>
                        </a:lnTo>
                        <a:lnTo>
                          <a:pt x="926" y="151"/>
                        </a:lnTo>
                        <a:lnTo>
                          <a:pt x="929" y="153"/>
                        </a:lnTo>
                        <a:lnTo>
                          <a:pt x="935" y="156"/>
                        </a:lnTo>
                        <a:lnTo>
                          <a:pt x="943" y="161"/>
                        </a:lnTo>
                        <a:lnTo>
                          <a:pt x="943" y="161"/>
                        </a:lnTo>
                        <a:lnTo>
                          <a:pt x="948" y="165"/>
                        </a:lnTo>
                        <a:lnTo>
                          <a:pt x="954" y="170"/>
                        </a:lnTo>
                        <a:lnTo>
                          <a:pt x="954" y="170"/>
                        </a:lnTo>
                        <a:lnTo>
                          <a:pt x="959" y="173"/>
                        </a:lnTo>
                        <a:lnTo>
                          <a:pt x="959" y="172"/>
                        </a:lnTo>
                        <a:lnTo>
                          <a:pt x="961" y="175"/>
                        </a:lnTo>
                        <a:lnTo>
                          <a:pt x="976" y="189"/>
                        </a:lnTo>
                        <a:lnTo>
                          <a:pt x="980" y="191"/>
                        </a:lnTo>
                        <a:lnTo>
                          <a:pt x="978" y="189"/>
                        </a:lnTo>
                        <a:lnTo>
                          <a:pt x="980" y="191"/>
                        </a:lnTo>
                        <a:lnTo>
                          <a:pt x="983" y="192"/>
                        </a:lnTo>
                        <a:lnTo>
                          <a:pt x="995" y="205"/>
                        </a:lnTo>
                        <a:lnTo>
                          <a:pt x="994" y="205"/>
                        </a:lnTo>
                        <a:lnTo>
                          <a:pt x="1009" y="219"/>
                        </a:lnTo>
                        <a:lnTo>
                          <a:pt x="1042" y="250"/>
                        </a:lnTo>
                        <a:lnTo>
                          <a:pt x="1049" y="257"/>
                        </a:lnTo>
                        <a:lnTo>
                          <a:pt x="1051" y="257"/>
                        </a:lnTo>
                        <a:lnTo>
                          <a:pt x="1051" y="257"/>
                        </a:lnTo>
                        <a:lnTo>
                          <a:pt x="1059" y="265"/>
                        </a:lnTo>
                        <a:lnTo>
                          <a:pt x="1052" y="258"/>
                        </a:lnTo>
                        <a:lnTo>
                          <a:pt x="1056" y="260"/>
                        </a:lnTo>
                        <a:lnTo>
                          <a:pt x="1056" y="258"/>
                        </a:lnTo>
                        <a:lnTo>
                          <a:pt x="1058" y="262"/>
                        </a:lnTo>
                        <a:lnTo>
                          <a:pt x="1072" y="274"/>
                        </a:lnTo>
                        <a:lnTo>
                          <a:pt x="1075" y="274"/>
                        </a:lnTo>
                        <a:lnTo>
                          <a:pt x="1080" y="279"/>
                        </a:lnTo>
                        <a:lnTo>
                          <a:pt x="1087" y="284"/>
                        </a:lnTo>
                        <a:lnTo>
                          <a:pt x="1087" y="284"/>
                        </a:lnTo>
                        <a:lnTo>
                          <a:pt x="1105" y="297"/>
                        </a:lnTo>
                        <a:lnTo>
                          <a:pt x="1106" y="298"/>
                        </a:lnTo>
                        <a:lnTo>
                          <a:pt x="1105" y="297"/>
                        </a:lnTo>
                        <a:lnTo>
                          <a:pt x="1106" y="298"/>
                        </a:lnTo>
                        <a:lnTo>
                          <a:pt x="1108" y="298"/>
                        </a:lnTo>
                        <a:lnTo>
                          <a:pt x="1110" y="298"/>
                        </a:lnTo>
                        <a:lnTo>
                          <a:pt x="1111" y="300"/>
                        </a:lnTo>
                        <a:lnTo>
                          <a:pt x="1117" y="304"/>
                        </a:lnTo>
                        <a:lnTo>
                          <a:pt x="1118" y="304"/>
                        </a:lnTo>
                        <a:lnTo>
                          <a:pt x="1122" y="307"/>
                        </a:lnTo>
                        <a:lnTo>
                          <a:pt x="1124" y="307"/>
                        </a:lnTo>
                        <a:lnTo>
                          <a:pt x="1125" y="309"/>
                        </a:lnTo>
                        <a:lnTo>
                          <a:pt x="1129" y="310"/>
                        </a:lnTo>
                        <a:lnTo>
                          <a:pt x="1134" y="310"/>
                        </a:lnTo>
                        <a:lnTo>
                          <a:pt x="1137" y="314"/>
                        </a:lnTo>
                        <a:lnTo>
                          <a:pt x="1141" y="314"/>
                        </a:lnTo>
                        <a:lnTo>
                          <a:pt x="1148" y="317"/>
                        </a:lnTo>
                        <a:lnTo>
                          <a:pt x="1155" y="317"/>
                        </a:lnTo>
                        <a:lnTo>
                          <a:pt x="1157" y="319"/>
                        </a:lnTo>
                        <a:lnTo>
                          <a:pt x="1164" y="319"/>
                        </a:lnTo>
                        <a:lnTo>
                          <a:pt x="1165" y="321"/>
                        </a:lnTo>
                        <a:lnTo>
                          <a:pt x="1170" y="321"/>
                        </a:lnTo>
                        <a:lnTo>
                          <a:pt x="1174" y="323"/>
                        </a:lnTo>
                        <a:lnTo>
                          <a:pt x="1188" y="323"/>
                        </a:lnTo>
                        <a:lnTo>
                          <a:pt x="1191" y="321"/>
                        </a:lnTo>
                        <a:lnTo>
                          <a:pt x="1196" y="321"/>
                        </a:lnTo>
                        <a:lnTo>
                          <a:pt x="1198" y="319"/>
                        </a:lnTo>
                        <a:lnTo>
                          <a:pt x="1209" y="319"/>
                        </a:lnTo>
                        <a:lnTo>
                          <a:pt x="1209" y="317"/>
                        </a:lnTo>
                        <a:lnTo>
                          <a:pt x="1214" y="316"/>
                        </a:lnTo>
                        <a:lnTo>
                          <a:pt x="1221" y="314"/>
                        </a:lnTo>
                        <a:lnTo>
                          <a:pt x="1222" y="314"/>
                        </a:lnTo>
                        <a:lnTo>
                          <a:pt x="1228" y="312"/>
                        </a:lnTo>
                        <a:lnTo>
                          <a:pt x="1228" y="312"/>
                        </a:lnTo>
                        <a:lnTo>
                          <a:pt x="1233" y="310"/>
                        </a:lnTo>
                        <a:lnTo>
                          <a:pt x="1235" y="309"/>
                        </a:lnTo>
                        <a:lnTo>
                          <a:pt x="1238" y="309"/>
                        </a:lnTo>
                        <a:lnTo>
                          <a:pt x="1238" y="307"/>
                        </a:lnTo>
                        <a:lnTo>
                          <a:pt x="1238" y="305"/>
                        </a:lnTo>
                        <a:lnTo>
                          <a:pt x="1242" y="304"/>
                        </a:lnTo>
                        <a:lnTo>
                          <a:pt x="1250" y="300"/>
                        </a:lnTo>
                        <a:lnTo>
                          <a:pt x="1250" y="298"/>
                        </a:lnTo>
                        <a:lnTo>
                          <a:pt x="1257" y="297"/>
                        </a:lnTo>
                        <a:lnTo>
                          <a:pt x="1259" y="295"/>
                        </a:lnTo>
                        <a:lnTo>
                          <a:pt x="1264" y="291"/>
                        </a:lnTo>
                        <a:lnTo>
                          <a:pt x="1281" y="279"/>
                        </a:lnTo>
                        <a:lnTo>
                          <a:pt x="1287" y="274"/>
                        </a:lnTo>
                        <a:lnTo>
                          <a:pt x="1283" y="276"/>
                        </a:lnTo>
                        <a:lnTo>
                          <a:pt x="1288" y="272"/>
                        </a:lnTo>
                        <a:lnTo>
                          <a:pt x="1297" y="265"/>
                        </a:lnTo>
                        <a:lnTo>
                          <a:pt x="1297" y="265"/>
                        </a:lnTo>
                        <a:lnTo>
                          <a:pt x="1311" y="253"/>
                        </a:lnTo>
                        <a:lnTo>
                          <a:pt x="1342" y="224"/>
                        </a:lnTo>
                        <a:lnTo>
                          <a:pt x="1403" y="158"/>
                        </a:lnTo>
                        <a:lnTo>
                          <a:pt x="1403" y="156"/>
                        </a:lnTo>
                        <a:lnTo>
                          <a:pt x="1406" y="156"/>
                        </a:lnTo>
                        <a:lnTo>
                          <a:pt x="1413" y="146"/>
                        </a:lnTo>
                        <a:lnTo>
                          <a:pt x="1412" y="149"/>
                        </a:lnTo>
                        <a:lnTo>
                          <a:pt x="1436" y="125"/>
                        </a:lnTo>
                        <a:lnTo>
                          <a:pt x="1438" y="121"/>
                        </a:lnTo>
                        <a:lnTo>
                          <a:pt x="1441" y="118"/>
                        </a:lnTo>
                        <a:lnTo>
                          <a:pt x="1438" y="120"/>
                        </a:lnTo>
                        <a:lnTo>
                          <a:pt x="1443" y="116"/>
                        </a:lnTo>
                        <a:lnTo>
                          <a:pt x="1451" y="109"/>
                        </a:lnTo>
                        <a:lnTo>
                          <a:pt x="1464" y="97"/>
                        </a:lnTo>
                        <a:lnTo>
                          <a:pt x="1467" y="95"/>
                        </a:lnTo>
                        <a:lnTo>
                          <a:pt x="1479" y="83"/>
                        </a:lnTo>
                        <a:lnTo>
                          <a:pt x="1495" y="69"/>
                        </a:lnTo>
                        <a:lnTo>
                          <a:pt x="1500" y="64"/>
                        </a:lnTo>
                        <a:lnTo>
                          <a:pt x="1502" y="64"/>
                        </a:lnTo>
                        <a:lnTo>
                          <a:pt x="1503" y="62"/>
                        </a:lnTo>
                        <a:lnTo>
                          <a:pt x="1512" y="55"/>
                        </a:lnTo>
                        <a:lnTo>
                          <a:pt x="1526" y="45"/>
                        </a:lnTo>
                        <a:lnTo>
                          <a:pt x="1526" y="43"/>
                        </a:lnTo>
                        <a:lnTo>
                          <a:pt x="1529" y="43"/>
                        </a:lnTo>
                        <a:lnTo>
                          <a:pt x="1533" y="43"/>
                        </a:lnTo>
                        <a:lnTo>
                          <a:pt x="1533" y="42"/>
                        </a:lnTo>
                        <a:lnTo>
                          <a:pt x="1533" y="40"/>
                        </a:lnTo>
                        <a:lnTo>
                          <a:pt x="1535" y="40"/>
                        </a:lnTo>
                        <a:lnTo>
                          <a:pt x="1543" y="35"/>
                        </a:lnTo>
                        <a:lnTo>
                          <a:pt x="1547" y="31"/>
                        </a:lnTo>
                        <a:lnTo>
                          <a:pt x="1550" y="31"/>
                        </a:lnTo>
                        <a:lnTo>
                          <a:pt x="1552" y="29"/>
                        </a:lnTo>
                        <a:lnTo>
                          <a:pt x="1556" y="28"/>
                        </a:lnTo>
                        <a:lnTo>
                          <a:pt x="1554" y="29"/>
                        </a:lnTo>
                        <a:lnTo>
                          <a:pt x="1564" y="24"/>
                        </a:lnTo>
                        <a:lnTo>
                          <a:pt x="1566" y="22"/>
                        </a:lnTo>
                        <a:lnTo>
                          <a:pt x="1569" y="21"/>
                        </a:lnTo>
                        <a:lnTo>
                          <a:pt x="1569" y="21"/>
                        </a:lnTo>
                        <a:lnTo>
                          <a:pt x="1578" y="17"/>
                        </a:lnTo>
                        <a:lnTo>
                          <a:pt x="1580" y="16"/>
                        </a:lnTo>
                        <a:lnTo>
                          <a:pt x="1583" y="16"/>
                        </a:lnTo>
                        <a:lnTo>
                          <a:pt x="1588" y="14"/>
                        </a:lnTo>
                        <a:lnTo>
                          <a:pt x="1588" y="14"/>
                        </a:lnTo>
                        <a:lnTo>
                          <a:pt x="1597" y="10"/>
                        </a:lnTo>
                        <a:lnTo>
                          <a:pt x="1599" y="10"/>
                        </a:lnTo>
                        <a:lnTo>
                          <a:pt x="1601" y="9"/>
                        </a:lnTo>
                        <a:lnTo>
                          <a:pt x="1604" y="7"/>
                        </a:lnTo>
                        <a:lnTo>
                          <a:pt x="1608" y="7"/>
                        </a:lnTo>
                        <a:lnTo>
                          <a:pt x="1613" y="5"/>
                        </a:lnTo>
                        <a:lnTo>
                          <a:pt x="1616" y="5"/>
                        </a:lnTo>
                        <a:lnTo>
                          <a:pt x="1621" y="3"/>
                        </a:lnTo>
                        <a:lnTo>
                          <a:pt x="1627" y="3"/>
                        </a:lnTo>
                        <a:lnTo>
                          <a:pt x="1630" y="2"/>
                        </a:lnTo>
                        <a:lnTo>
                          <a:pt x="1639" y="2"/>
                        </a:lnTo>
                        <a:lnTo>
                          <a:pt x="1646" y="0"/>
                        </a:lnTo>
                        <a:close/>
                      </a:path>
                    </a:pathLst>
                  </a:custGeom>
                  <a:solidFill>
                    <a:srgbClr val="C86E47"/>
                  </a:solidFill>
                  <a:ln w="0">
                    <a:solidFill>
                      <a:srgbClr val="C86E4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 name="Rectangle 13"/>
                  <p:cNvSpPr>
                    <a:spLocks noChangeArrowheads="1"/>
                  </p:cNvSpPr>
                  <p:nvPr/>
                </p:nvSpPr>
                <p:spPr bwMode="auto">
                  <a:xfrm rot="16200000">
                    <a:off x="6060775" y="3812709"/>
                    <a:ext cx="4064000" cy="20638"/>
                  </a:xfrm>
                  <a:prstGeom prst="rect">
                    <a:avLst/>
                  </a:prstGeom>
                  <a:solidFill>
                    <a:srgbClr val="C86E47"/>
                  </a:solidFill>
                  <a:ln w="0">
                    <a:solidFill>
                      <a:srgbClr val="C86E4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8" name="Gruppieren 427"/>
                <p:cNvGrpSpPr/>
                <p:nvPr/>
              </p:nvGrpSpPr>
              <p:grpSpPr>
                <a:xfrm>
                  <a:off x="8027012" y="3713838"/>
                  <a:ext cx="146778" cy="1626629"/>
                  <a:chOff x="8335370" y="1791027"/>
                  <a:chExt cx="366713" cy="4064001"/>
                </a:xfrm>
              </p:grpSpPr>
              <p:sp>
                <p:nvSpPr>
                  <p:cNvPr id="618" name="Freeform 10"/>
                  <p:cNvSpPr>
                    <a:spLocks noEditPoints="1"/>
                  </p:cNvSpPr>
                  <p:nvPr/>
                </p:nvSpPr>
                <p:spPr bwMode="auto">
                  <a:xfrm rot="16200000">
                    <a:off x="6486727" y="3639670"/>
                    <a:ext cx="4063999" cy="366713"/>
                  </a:xfrm>
                  <a:custGeom>
                    <a:avLst/>
                    <a:gdLst>
                      <a:gd name="T0" fmla="*/ 510 w 5120"/>
                      <a:gd name="T1" fmla="*/ 366 h 461"/>
                      <a:gd name="T2" fmla="*/ 1609 w 5120"/>
                      <a:gd name="T3" fmla="*/ 338 h 461"/>
                      <a:gd name="T4" fmla="*/ 1472 w 5120"/>
                      <a:gd name="T5" fmla="*/ 243 h 461"/>
                      <a:gd name="T6" fmla="*/ 1047 w 5120"/>
                      <a:gd name="T7" fmla="*/ 57 h 461"/>
                      <a:gd name="T8" fmla="*/ 1155 w 5120"/>
                      <a:gd name="T9" fmla="*/ 1 h 461"/>
                      <a:gd name="T10" fmla="*/ 1210 w 5120"/>
                      <a:gd name="T11" fmla="*/ 14 h 461"/>
                      <a:gd name="T12" fmla="*/ 1271 w 5120"/>
                      <a:gd name="T13" fmla="*/ 46 h 461"/>
                      <a:gd name="T14" fmla="*/ 1429 w 5120"/>
                      <a:gd name="T15" fmla="*/ 171 h 461"/>
                      <a:gd name="T16" fmla="*/ 1542 w 5120"/>
                      <a:gd name="T17" fmla="*/ 262 h 461"/>
                      <a:gd name="T18" fmla="*/ 1670 w 5120"/>
                      <a:gd name="T19" fmla="*/ 340 h 461"/>
                      <a:gd name="T20" fmla="*/ 1738 w 5120"/>
                      <a:gd name="T21" fmla="*/ 369 h 461"/>
                      <a:gd name="T22" fmla="*/ 1826 w 5120"/>
                      <a:gd name="T23" fmla="*/ 395 h 461"/>
                      <a:gd name="T24" fmla="*/ 1941 w 5120"/>
                      <a:gd name="T25" fmla="*/ 416 h 461"/>
                      <a:gd name="T26" fmla="*/ 2085 w 5120"/>
                      <a:gd name="T27" fmla="*/ 428 h 461"/>
                      <a:gd name="T28" fmla="*/ 2456 w 5120"/>
                      <a:gd name="T29" fmla="*/ 459 h 461"/>
                      <a:gd name="T30" fmla="*/ 2001 w 5120"/>
                      <a:gd name="T31" fmla="*/ 449 h 461"/>
                      <a:gd name="T32" fmla="*/ 1939 w 5120"/>
                      <a:gd name="T33" fmla="*/ 442 h 461"/>
                      <a:gd name="T34" fmla="*/ 1863 w 5120"/>
                      <a:gd name="T35" fmla="*/ 430 h 461"/>
                      <a:gd name="T36" fmla="*/ 1739 w 5120"/>
                      <a:gd name="T37" fmla="*/ 395 h 461"/>
                      <a:gd name="T38" fmla="*/ 1660 w 5120"/>
                      <a:gd name="T39" fmla="*/ 364 h 461"/>
                      <a:gd name="T40" fmla="*/ 1543 w 5120"/>
                      <a:gd name="T41" fmla="*/ 295 h 461"/>
                      <a:gd name="T42" fmla="*/ 1436 w 5120"/>
                      <a:gd name="T43" fmla="*/ 211 h 461"/>
                      <a:gd name="T44" fmla="*/ 1342 w 5120"/>
                      <a:gd name="T45" fmla="*/ 133 h 461"/>
                      <a:gd name="T46" fmla="*/ 1231 w 5120"/>
                      <a:gd name="T47" fmla="*/ 53 h 461"/>
                      <a:gd name="T48" fmla="*/ 1202 w 5120"/>
                      <a:gd name="T49" fmla="*/ 38 h 461"/>
                      <a:gd name="T50" fmla="*/ 1141 w 5120"/>
                      <a:gd name="T51" fmla="*/ 26 h 461"/>
                      <a:gd name="T52" fmla="*/ 1084 w 5120"/>
                      <a:gd name="T53" fmla="*/ 38 h 461"/>
                      <a:gd name="T54" fmla="*/ 1021 w 5120"/>
                      <a:gd name="T55" fmla="*/ 78 h 461"/>
                      <a:gd name="T56" fmla="*/ 978 w 5120"/>
                      <a:gd name="T57" fmla="*/ 123 h 461"/>
                      <a:gd name="T58" fmla="*/ 921 w 5120"/>
                      <a:gd name="T59" fmla="*/ 196 h 461"/>
                      <a:gd name="T60" fmla="*/ 848 w 5120"/>
                      <a:gd name="T61" fmla="*/ 296 h 461"/>
                      <a:gd name="T62" fmla="*/ 756 w 5120"/>
                      <a:gd name="T63" fmla="*/ 413 h 461"/>
                      <a:gd name="T64" fmla="*/ 718 w 5120"/>
                      <a:gd name="T65" fmla="*/ 442 h 461"/>
                      <a:gd name="T66" fmla="*/ 667 w 5120"/>
                      <a:gd name="T67" fmla="*/ 461 h 461"/>
                      <a:gd name="T68" fmla="*/ 608 w 5120"/>
                      <a:gd name="T69" fmla="*/ 449 h 461"/>
                      <a:gd name="T70" fmla="*/ 544 w 5120"/>
                      <a:gd name="T71" fmla="*/ 404 h 461"/>
                      <a:gd name="T72" fmla="*/ 451 w 5120"/>
                      <a:gd name="T73" fmla="*/ 295 h 461"/>
                      <a:gd name="T74" fmla="*/ 392 w 5120"/>
                      <a:gd name="T75" fmla="*/ 229 h 461"/>
                      <a:gd name="T76" fmla="*/ 350 w 5120"/>
                      <a:gd name="T77" fmla="*/ 203 h 461"/>
                      <a:gd name="T78" fmla="*/ 282 w 5120"/>
                      <a:gd name="T79" fmla="*/ 206 h 461"/>
                      <a:gd name="T80" fmla="*/ 249 w 5120"/>
                      <a:gd name="T81" fmla="*/ 232 h 461"/>
                      <a:gd name="T82" fmla="*/ 192 w 5120"/>
                      <a:gd name="T83" fmla="*/ 296 h 461"/>
                      <a:gd name="T84" fmla="*/ 149 w 5120"/>
                      <a:gd name="T85" fmla="*/ 357 h 461"/>
                      <a:gd name="T86" fmla="*/ 88 w 5120"/>
                      <a:gd name="T87" fmla="*/ 426 h 461"/>
                      <a:gd name="T88" fmla="*/ 40 w 5120"/>
                      <a:gd name="T89" fmla="*/ 456 h 461"/>
                      <a:gd name="T90" fmla="*/ 36 w 5120"/>
                      <a:gd name="T91" fmla="*/ 430 h 461"/>
                      <a:gd name="T92" fmla="*/ 81 w 5120"/>
                      <a:gd name="T93" fmla="*/ 393 h 461"/>
                      <a:gd name="T94" fmla="*/ 157 w 5120"/>
                      <a:gd name="T95" fmla="*/ 302 h 461"/>
                      <a:gd name="T96" fmla="*/ 227 w 5120"/>
                      <a:gd name="T97" fmla="*/ 215 h 461"/>
                      <a:gd name="T98" fmla="*/ 267 w 5120"/>
                      <a:gd name="T99" fmla="*/ 185 h 461"/>
                      <a:gd name="T100" fmla="*/ 314 w 5120"/>
                      <a:gd name="T101" fmla="*/ 170 h 461"/>
                      <a:gd name="T102" fmla="*/ 374 w 5120"/>
                      <a:gd name="T103" fmla="*/ 184 h 461"/>
                      <a:gd name="T104" fmla="*/ 419 w 5120"/>
                      <a:gd name="T105" fmla="*/ 218 h 461"/>
                      <a:gd name="T106" fmla="*/ 478 w 5120"/>
                      <a:gd name="T107" fmla="*/ 286 h 461"/>
                      <a:gd name="T108" fmla="*/ 588 w 5120"/>
                      <a:gd name="T109" fmla="*/ 407 h 461"/>
                      <a:gd name="T110" fmla="*/ 629 w 5120"/>
                      <a:gd name="T111" fmla="*/ 430 h 461"/>
                      <a:gd name="T112" fmla="*/ 687 w 5120"/>
                      <a:gd name="T113" fmla="*/ 428 h 461"/>
                      <a:gd name="T114" fmla="*/ 723 w 5120"/>
                      <a:gd name="T115" fmla="*/ 406 h 461"/>
                      <a:gd name="T116" fmla="*/ 825 w 5120"/>
                      <a:gd name="T117" fmla="*/ 286 h 461"/>
                      <a:gd name="T118" fmla="*/ 924 w 5120"/>
                      <a:gd name="T119" fmla="*/ 147 h 461"/>
                      <a:gd name="T120" fmla="*/ 976 w 5120"/>
                      <a:gd name="T121" fmla="*/ 86 h 461"/>
                      <a:gd name="T122" fmla="*/ 1033 w 5120"/>
                      <a:gd name="T123" fmla="*/ 34 h 461"/>
                      <a:gd name="T124" fmla="*/ 1089 w 5120"/>
                      <a:gd name="T125" fmla="*/ 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20" h="461">
                        <a:moveTo>
                          <a:pt x="555" y="414"/>
                        </a:moveTo>
                        <a:lnTo>
                          <a:pt x="555" y="414"/>
                        </a:lnTo>
                        <a:lnTo>
                          <a:pt x="558" y="418"/>
                        </a:lnTo>
                        <a:lnTo>
                          <a:pt x="555" y="414"/>
                        </a:lnTo>
                        <a:close/>
                        <a:moveTo>
                          <a:pt x="582" y="402"/>
                        </a:moveTo>
                        <a:lnTo>
                          <a:pt x="584" y="404"/>
                        </a:lnTo>
                        <a:lnTo>
                          <a:pt x="584" y="404"/>
                        </a:lnTo>
                        <a:lnTo>
                          <a:pt x="582" y="402"/>
                        </a:lnTo>
                        <a:close/>
                        <a:moveTo>
                          <a:pt x="130" y="383"/>
                        </a:moveTo>
                        <a:lnTo>
                          <a:pt x="128" y="385"/>
                        </a:lnTo>
                        <a:lnTo>
                          <a:pt x="128" y="385"/>
                        </a:lnTo>
                        <a:lnTo>
                          <a:pt x="130" y="383"/>
                        </a:lnTo>
                        <a:close/>
                        <a:moveTo>
                          <a:pt x="510" y="366"/>
                        </a:moveTo>
                        <a:lnTo>
                          <a:pt x="511" y="367"/>
                        </a:lnTo>
                        <a:lnTo>
                          <a:pt x="510" y="366"/>
                        </a:lnTo>
                        <a:lnTo>
                          <a:pt x="510" y="366"/>
                        </a:lnTo>
                        <a:close/>
                        <a:moveTo>
                          <a:pt x="504" y="360"/>
                        </a:moveTo>
                        <a:lnTo>
                          <a:pt x="510" y="366"/>
                        </a:lnTo>
                        <a:lnTo>
                          <a:pt x="510" y="366"/>
                        </a:lnTo>
                        <a:lnTo>
                          <a:pt x="504" y="360"/>
                        </a:lnTo>
                        <a:close/>
                        <a:moveTo>
                          <a:pt x="525" y="343"/>
                        </a:moveTo>
                        <a:lnTo>
                          <a:pt x="529" y="347"/>
                        </a:lnTo>
                        <a:lnTo>
                          <a:pt x="525" y="343"/>
                        </a:lnTo>
                        <a:lnTo>
                          <a:pt x="525" y="343"/>
                        </a:lnTo>
                        <a:close/>
                        <a:moveTo>
                          <a:pt x="1601" y="333"/>
                        </a:moveTo>
                        <a:lnTo>
                          <a:pt x="1609" y="338"/>
                        </a:lnTo>
                        <a:lnTo>
                          <a:pt x="1601" y="333"/>
                        </a:lnTo>
                        <a:lnTo>
                          <a:pt x="1601" y="333"/>
                        </a:lnTo>
                        <a:close/>
                        <a:moveTo>
                          <a:pt x="1599" y="331"/>
                        </a:moveTo>
                        <a:lnTo>
                          <a:pt x="1601" y="333"/>
                        </a:lnTo>
                        <a:lnTo>
                          <a:pt x="1601" y="333"/>
                        </a:lnTo>
                        <a:lnTo>
                          <a:pt x="1599" y="331"/>
                        </a:lnTo>
                        <a:close/>
                        <a:moveTo>
                          <a:pt x="1559" y="307"/>
                        </a:moveTo>
                        <a:lnTo>
                          <a:pt x="1580" y="321"/>
                        </a:lnTo>
                        <a:lnTo>
                          <a:pt x="1583" y="322"/>
                        </a:lnTo>
                        <a:lnTo>
                          <a:pt x="1559" y="307"/>
                        </a:lnTo>
                        <a:close/>
                        <a:moveTo>
                          <a:pt x="1471" y="241"/>
                        </a:moveTo>
                        <a:lnTo>
                          <a:pt x="1471" y="241"/>
                        </a:lnTo>
                        <a:lnTo>
                          <a:pt x="1472" y="243"/>
                        </a:lnTo>
                        <a:lnTo>
                          <a:pt x="1471" y="241"/>
                        </a:lnTo>
                        <a:close/>
                        <a:moveTo>
                          <a:pt x="367" y="210"/>
                        </a:moveTo>
                        <a:lnTo>
                          <a:pt x="369" y="211"/>
                        </a:lnTo>
                        <a:lnTo>
                          <a:pt x="369" y="211"/>
                        </a:lnTo>
                        <a:lnTo>
                          <a:pt x="367" y="210"/>
                        </a:lnTo>
                        <a:close/>
                        <a:moveTo>
                          <a:pt x="1313" y="74"/>
                        </a:moveTo>
                        <a:lnTo>
                          <a:pt x="1321" y="81"/>
                        </a:lnTo>
                        <a:lnTo>
                          <a:pt x="1318" y="79"/>
                        </a:lnTo>
                        <a:lnTo>
                          <a:pt x="1313" y="74"/>
                        </a:lnTo>
                        <a:close/>
                        <a:moveTo>
                          <a:pt x="1047" y="57"/>
                        </a:moveTo>
                        <a:lnTo>
                          <a:pt x="1046" y="59"/>
                        </a:lnTo>
                        <a:lnTo>
                          <a:pt x="1046" y="59"/>
                        </a:lnTo>
                        <a:lnTo>
                          <a:pt x="1047" y="57"/>
                        </a:lnTo>
                        <a:lnTo>
                          <a:pt x="1047" y="57"/>
                        </a:lnTo>
                        <a:lnTo>
                          <a:pt x="1047" y="57"/>
                        </a:lnTo>
                        <a:close/>
                        <a:moveTo>
                          <a:pt x="1051" y="53"/>
                        </a:moveTo>
                        <a:lnTo>
                          <a:pt x="1049" y="53"/>
                        </a:lnTo>
                        <a:lnTo>
                          <a:pt x="1051" y="55"/>
                        </a:lnTo>
                        <a:lnTo>
                          <a:pt x="1051" y="53"/>
                        </a:lnTo>
                        <a:close/>
                        <a:moveTo>
                          <a:pt x="1042" y="29"/>
                        </a:moveTo>
                        <a:lnTo>
                          <a:pt x="1040" y="31"/>
                        </a:lnTo>
                        <a:lnTo>
                          <a:pt x="1039" y="31"/>
                        </a:lnTo>
                        <a:lnTo>
                          <a:pt x="1042" y="29"/>
                        </a:lnTo>
                        <a:close/>
                        <a:moveTo>
                          <a:pt x="1124" y="0"/>
                        </a:moveTo>
                        <a:lnTo>
                          <a:pt x="1153" y="0"/>
                        </a:lnTo>
                        <a:lnTo>
                          <a:pt x="1155" y="1"/>
                        </a:lnTo>
                        <a:lnTo>
                          <a:pt x="1169" y="1"/>
                        </a:lnTo>
                        <a:lnTo>
                          <a:pt x="1170" y="3"/>
                        </a:lnTo>
                        <a:lnTo>
                          <a:pt x="1172" y="3"/>
                        </a:lnTo>
                        <a:lnTo>
                          <a:pt x="1176" y="5"/>
                        </a:lnTo>
                        <a:lnTo>
                          <a:pt x="1177" y="5"/>
                        </a:lnTo>
                        <a:lnTo>
                          <a:pt x="1184" y="7"/>
                        </a:lnTo>
                        <a:lnTo>
                          <a:pt x="1188" y="7"/>
                        </a:lnTo>
                        <a:lnTo>
                          <a:pt x="1195" y="8"/>
                        </a:lnTo>
                        <a:lnTo>
                          <a:pt x="1200" y="10"/>
                        </a:lnTo>
                        <a:lnTo>
                          <a:pt x="1202" y="12"/>
                        </a:lnTo>
                        <a:lnTo>
                          <a:pt x="1209" y="14"/>
                        </a:lnTo>
                        <a:lnTo>
                          <a:pt x="1212" y="15"/>
                        </a:lnTo>
                        <a:lnTo>
                          <a:pt x="1210" y="14"/>
                        </a:lnTo>
                        <a:lnTo>
                          <a:pt x="1216" y="15"/>
                        </a:lnTo>
                        <a:lnTo>
                          <a:pt x="1217" y="17"/>
                        </a:lnTo>
                        <a:lnTo>
                          <a:pt x="1221" y="19"/>
                        </a:lnTo>
                        <a:lnTo>
                          <a:pt x="1229" y="24"/>
                        </a:lnTo>
                        <a:lnTo>
                          <a:pt x="1231" y="24"/>
                        </a:lnTo>
                        <a:lnTo>
                          <a:pt x="1231" y="24"/>
                        </a:lnTo>
                        <a:lnTo>
                          <a:pt x="1236" y="26"/>
                        </a:lnTo>
                        <a:lnTo>
                          <a:pt x="1238" y="27"/>
                        </a:lnTo>
                        <a:lnTo>
                          <a:pt x="1245" y="31"/>
                        </a:lnTo>
                        <a:lnTo>
                          <a:pt x="1262" y="41"/>
                        </a:lnTo>
                        <a:lnTo>
                          <a:pt x="1264" y="41"/>
                        </a:lnTo>
                        <a:lnTo>
                          <a:pt x="1266" y="43"/>
                        </a:lnTo>
                        <a:lnTo>
                          <a:pt x="1271" y="46"/>
                        </a:lnTo>
                        <a:lnTo>
                          <a:pt x="1280" y="52"/>
                        </a:lnTo>
                        <a:lnTo>
                          <a:pt x="1280" y="52"/>
                        </a:lnTo>
                        <a:lnTo>
                          <a:pt x="1295" y="64"/>
                        </a:lnTo>
                        <a:lnTo>
                          <a:pt x="1299" y="66"/>
                        </a:lnTo>
                        <a:lnTo>
                          <a:pt x="1311" y="74"/>
                        </a:lnTo>
                        <a:lnTo>
                          <a:pt x="1318" y="79"/>
                        </a:lnTo>
                        <a:lnTo>
                          <a:pt x="1328" y="88"/>
                        </a:lnTo>
                        <a:lnTo>
                          <a:pt x="1360" y="114"/>
                        </a:lnTo>
                        <a:lnTo>
                          <a:pt x="1418" y="164"/>
                        </a:lnTo>
                        <a:lnTo>
                          <a:pt x="1418" y="164"/>
                        </a:lnTo>
                        <a:lnTo>
                          <a:pt x="1429" y="171"/>
                        </a:lnTo>
                        <a:lnTo>
                          <a:pt x="1427" y="170"/>
                        </a:lnTo>
                        <a:lnTo>
                          <a:pt x="1429" y="171"/>
                        </a:lnTo>
                        <a:lnTo>
                          <a:pt x="1436" y="177"/>
                        </a:lnTo>
                        <a:lnTo>
                          <a:pt x="1434" y="177"/>
                        </a:lnTo>
                        <a:lnTo>
                          <a:pt x="1436" y="178"/>
                        </a:lnTo>
                        <a:lnTo>
                          <a:pt x="1451" y="192"/>
                        </a:lnTo>
                        <a:lnTo>
                          <a:pt x="1451" y="190"/>
                        </a:lnTo>
                        <a:lnTo>
                          <a:pt x="1481" y="215"/>
                        </a:lnTo>
                        <a:lnTo>
                          <a:pt x="1481" y="215"/>
                        </a:lnTo>
                        <a:lnTo>
                          <a:pt x="1486" y="218"/>
                        </a:lnTo>
                        <a:lnTo>
                          <a:pt x="1490" y="222"/>
                        </a:lnTo>
                        <a:lnTo>
                          <a:pt x="1497" y="227"/>
                        </a:lnTo>
                        <a:lnTo>
                          <a:pt x="1512" y="239"/>
                        </a:lnTo>
                        <a:lnTo>
                          <a:pt x="1542" y="262"/>
                        </a:lnTo>
                        <a:lnTo>
                          <a:pt x="1542" y="262"/>
                        </a:lnTo>
                        <a:lnTo>
                          <a:pt x="1545" y="265"/>
                        </a:lnTo>
                        <a:lnTo>
                          <a:pt x="1549" y="267"/>
                        </a:lnTo>
                        <a:lnTo>
                          <a:pt x="1550" y="267"/>
                        </a:lnTo>
                        <a:lnTo>
                          <a:pt x="1559" y="274"/>
                        </a:lnTo>
                        <a:lnTo>
                          <a:pt x="1559" y="274"/>
                        </a:lnTo>
                        <a:lnTo>
                          <a:pt x="1573" y="284"/>
                        </a:lnTo>
                        <a:lnTo>
                          <a:pt x="1606" y="305"/>
                        </a:lnTo>
                        <a:lnTo>
                          <a:pt x="1611" y="308"/>
                        </a:lnTo>
                        <a:lnTo>
                          <a:pt x="1614" y="310"/>
                        </a:lnTo>
                        <a:lnTo>
                          <a:pt x="1623" y="315"/>
                        </a:lnTo>
                        <a:lnTo>
                          <a:pt x="1639" y="324"/>
                        </a:lnTo>
                        <a:lnTo>
                          <a:pt x="1670" y="340"/>
                        </a:lnTo>
                        <a:lnTo>
                          <a:pt x="1670" y="340"/>
                        </a:lnTo>
                        <a:lnTo>
                          <a:pt x="1675" y="341"/>
                        </a:lnTo>
                        <a:lnTo>
                          <a:pt x="1677" y="343"/>
                        </a:lnTo>
                        <a:lnTo>
                          <a:pt x="1686" y="347"/>
                        </a:lnTo>
                        <a:lnTo>
                          <a:pt x="1686" y="347"/>
                        </a:lnTo>
                        <a:lnTo>
                          <a:pt x="1701" y="354"/>
                        </a:lnTo>
                        <a:lnTo>
                          <a:pt x="1705" y="355"/>
                        </a:lnTo>
                        <a:lnTo>
                          <a:pt x="1706" y="357"/>
                        </a:lnTo>
                        <a:lnTo>
                          <a:pt x="1708" y="357"/>
                        </a:lnTo>
                        <a:lnTo>
                          <a:pt x="1708" y="357"/>
                        </a:lnTo>
                        <a:lnTo>
                          <a:pt x="1717" y="360"/>
                        </a:lnTo>
                        <a:lnTo>
                          <a:pt x="1732" y="366"/>
                        </a:lnTo>
                        <a:lnTo>
                          <a:pt x="1736" y="367"/>
                        </a:lnTo>
                        <a:lnTo>
                          <a:pt x="1738" y="369"/>
                        </a:lnTo>
                        <a:lnTo>
                          <a:pt x="1738" y="369"/>
                        </a:lnTo>
                        <a:lnTo>
                          <a:pt x="1738" y="369"/>
                        </a:lnTo>
                        <a:lnTo>
                          <a:pt x="1746" y="371"/>
                        </a:lnTo>
                        <a:lnTo>
                          <a:pt x="1748" y="371"/>
                        </a:lnTo>
                        <a:lnTo>
                          <a:pt x="1762" y="376"/>
                        </a:lnTo>
                        <a:lnTo>
                          <a:pt x="1793" y="387"/>
                        </a:lnTo>
                        <a:lnTo>
                          <a:pt x="1797" y="387"/>
                        </a:lnTo>
                        <a:lnTo>
                          <a:pt x="1800" y="388"/>
                        </a:lnTo>
                        <a:lnTo>
                          <a:pt x="1800" y="388"/>
                        </a:lnTo>
                        <a:lnTo>
                          <a:pt x="1809" y="390"/>
                        </a:lnTo>
                        <a:lnTo>
                          <a:pt x="1812" y="392"/>
                        </a:lnTo>
                        <a:lnTo>
                          <a:pt x="1810" y="390"/>
                        </a:lnTo>
                        <a:lnTo>
                          <a:pt x="1826" y="395"/>
                        </a:lnTo>
                        <a:lnTo>
                          <a:pt x="1830" y="395"/>
                        </a:lnTo>
                        <a:lnTo>
                          <a:pt x="1833" y="397"/>
                        </a:lnTo>
                        <a:lnTo>
                          <a:pt x="1859" y="402"/>
                        </a:lnTo>
                        <a:lnTo>
                          <a:pt x="1864" y="402"/>
                        </a:lnTo>
                        <a:lnTo>
                          <a:pt x="1866" y="404"/>
                        </a:lnTo>
                        <a:lnTo>
                          <a:pt x="1866" y="404"/>
                        </a:lnTo>
                        <a:lnTo>
                          <a:pt x="1892" y="409"/>
                        </a:lnTo>
                        <a:lnTo>
                          <a:pt x="1901" y="409"/>
                        </a:lnTo>
                        <a:lnTo>
                          <a:pt x="1908" y="411"/>
                        </a:lnTo>
                        <a:lnTo>
                          <a:pt x="1925" y="414"/>
                        </a:lnTo>
                        <a:lnTo>
                          <a:pt x="1934" y="414"/>
                        </a:lnTo>
                        <a:lnTo>
                          <a:pt x="1941" y="416"/>
                        </a:lnTo>
                        <a:lnTo>
                          <a:pt x="1941" y="416"/>
                        </a:lnTo>
                        <a:lnTo>
                          <a:pt x="1956" y="418"/>
                        </a:lnTo>
                        <a:lnTo>
                          <a:pt x="1963" y="418"/>
                        </a:lnTo>
                        <a:lnTo>
                          <a:pt x="1968" y="419"/>
                        </a:lnTo>
                        <a:lnTo>
                          <a:pt x="1968" y="419"/>
                        </a:lnTo>
                        <a:lnTo>
                          <a:pt x="1989" y="421"/>
                        </a:lnTo>
                        <a:lnTo>
                          <a:pt x="1998" y="421"/>
                        </a:lnTo>
                        <a:lnTo>
                          <a:pt x="2006" y="423"/>
                        </a:lnTo>
                        <a:lnTo>
                          <a:pt x="2006" y="423"/>
                        </a:lnTo>
                        <a:lnTo>
                          <a:pt x="2022" y="425"/>
                        </a:lnTo>
                        <a:lnTo>
                          <a:pt x="2038" y="425"/>
                        </a:lnTo>
                        <a:lnTo>
                          <a:pt x="2053" y="426"/>
                        </a:lnTo>
                        <a:lnTo>
                          <a:pt x="2069" y="426"/>
                        </a:lnTo>
                        <a:lnTo>
                          <a:pt x="2085" y="428"/>
                        </a:lnTo>
                        <a:lnTo>
                          <a:pt x="2100" y="428"/>
                        </a:lnTo>
                        <a:lnTo>
                          <a:pt x="2116" y="430"/>
                        </a:lnTo>
                        <a:lnTo>
                          <a:pt x="2149" y="430"/>
                        </a:lnTo>
                        <a:lnTo>
                          <a:pt x="2161" y="432"/>
                        </a:lnTo>
                        <a:lnTo>
                          <a:pt x="2225" y="432"/>
                        </a:lnTo>
                        <a:lnTo>
                          <a:pt x="2242" y="433"/>
                        </a:lnTo>
                        <a:lnTo>
                          <a:pt x="2459" y="433"/>
                        </a:lnTo>
                        <a:lnTo>
                          <a:pt x="2466" y="435"/>
                        </a:lnTo>
                        <a:lnTo>
                          <a:pt x="5120" y="435"/>
                        </a:lnTo>
                        <a:lnTo>
                          <a:pt x="5120" y="461"/>
                        </a:lnTo>
                        <a:lnTo>
                          <a:pt x="2463" y="461"/>
                        </a:lnTo>
                        <a:lnTo>
                          <a:pt x="2459" y="459"/>
                        </a:lnTo>
                        <a:lnTo>
                          <a:pt x="2456" y="459"/>
                        </a:lnTo>
                        <a:lnTo>
                          <a:pt x="2456" y="459"/>
                        </a:lnTo>
                        <a:lnTo>
                          <a:pt x="2239" y="459"/>
                        </a:lnTo>
                        <a:lnTo>
                          <a:pt x="2222" y="458"/>
                        </a:lnTo>
                        <a:lnTo>
                          <a:pt x="2157" y="458"/>
                        </a:lnTo>
                        <a:lnTo>
                          <a:pt x="2145" y="456"/>
                        </a:lnTo>
                        <a:lnTo>
                          <a:pt x="2112" y="456"/>
                        </a:lnTo>
                        <a:lnTo>
                          <a:pt x="2097" y="454"/>
                        </a:lnTo>
                        <a:lnTo>
                          <a:pt x="2081" y="454"/>
                        </a:lnTo>
                        <a:lnTo>
                          <a:pt x="2065" y="452"/>
                        </a:lnTo>
                        <a:lnTo>
                          <a:pt x="2050" y="452"/>
                        </a:lnTo>
                        <a:lnTo>
                          <a:pt x="2034" y="451"/>
                        </a:lnTo>
                        <a:lnTo>
                          <a:pt x="2019" y="451"/>
                        </a:lnTo>
                        <a:lnTo>
                          <a:pt x="2001" y="449"/>
                        </a:lnTo>
                        <a:lnTo>
                          <a:pt x="2008" y="449"/>
                        </a:lnTo>
                        <a:lnTo>
                          <a:pt x="2001" y="447"/>
                        </a:lnTo>
                        <a:lnTo>
                          <a:pt x="1994" y="445"/>
                        </a:lnTo>
                        <a:lnTo>
                          <a:pt x="1994" y="447"/>
                        </a:lnTo>
                        <a:lnTo>
                          <a:pt x="1987" y="447"/>
                        </a:lnTo>
                        <a:lnTo>
                          <a:pt x="1963" y="445"/>
                        </a:lnTo>
                        <a:lnTo>
                          <a:pt x="1961" y="444"/>
                        </a:lnTo>
                        <a:lnTo>
                          <a:pt x="1960" y="444"/>
                        </a:lnTo>
                        <a:lnTo>
                          <a:pt x="1958" y="444"/>
                        </a:lnTo>
                        <a:lnTo>
                          <a:pt x="1958" y="444"/>
                        </a:lnTo>
                        <a:lnTo>
                          <a:pt x="1953" y="444"/>
                        </a:lnTo>
                        <a:lnTo>
                          <a:pt x="1935" y="442"/>
                        </a:lnTo>
                        <a:lnTo>
                          <a:pt x="1939" y="442"/>
                        </a:lnTo>
                        <a:lnTo>
                          <a:pt x="1934" y="440"/>
                        </a:lnTo>
                        <a:lnTo>
                          <a:pt x="1930" y="440"/>
                        </a:lnTo>
                        <a:lnTo>
                          <a:pt x="1930" y="440"/>
                        </a:lnTo>
                        <a:lnTo>
                          <a:pt x="1923" y="440"/>
                        </a:lnTo>
                        <a:lnTo>
                          <a:pt x="1920" y="439"/>
                        </a:lnTo>
                        <a:lnTo>
                          <a:pt x="1902" y="435"/>
                        </a:lnTo>
                        <a:lnTo>
                          <a:pt x="1901" y="435"/>
                        </a:lnTo>
                        <a:lnTo>
                          <a:pt x="1897" y="435"/>
                        </a:lnTo>
                        <a:lnTo>
                          <a:pt x="1897" y="435"/>
                        </a:lnTo>
                        <a:lnTo>
                          <a:pt x="1890" y="435"/>
                        </a:lnTo>
                        <a:lnTo>
                          <a:pt x="1887" y="433"/>
                        </a:lnTo>
                        <a:lnTo>
                          <a:pt x="1863" y="428"/>
                        </a:lnTo>
                        <a:lnTo>
                          <a:pt x="1863" y="430"/>
                        </a:lnTo>
                        <a:lnTo>
                          <a:pt x="1854" y="430"/>
                        </a:lnTo>
                        <a:lnTo>
                          <a:pt x="1850" y="425"/>
                        </a:lnTo>
                        <a:lnTo>
                          <a:pt x="1828" y="421"/>
                        </a:lnTo>
                        <a:lnTo>
                          <a:pt x="1819" y="421"/>
                        </a:lnTo>
                        <a:lnTo>
                          <a:pt x="1817" y="419"/>
                        </a:lnTo>
                        <a:lnTo>
                          <a:pt x="1802" y="414"/>
                        </a:lnTo>
                        <a:lnTo>
                          <a:pt x="1802" y="414"/>
                        </a:lnTo>
                        <a:lnTo>
                          <a:pt x="1795" y="413"/>
                        </a:lnTo>
                        <a:lnTo>
                          <a:pt x="1786" y="413"/>
                        </a:lnTo>
                        <a:lnTo>
                          <a:pt x="1784" y="411"/>
                        </a:lnTo>
                        <a:lnTo>
                          <a:pt x="1753" y="400"/>
                        </a:lnTo>
                        <a:lnTo>
                          <a:pt x="1739" y="395"/>
                        </a:lnTo>
                        <a:lnTo>
                          <a:pt x="1739" y="395"/>
                        </a:lnTo>
                        <a:lnTo>
                          <a:pt x="1732" y="393"/>
                        </a:lnTo>
                        <a:lnTo>
                          <a:pt x="1724" y="393"/>
                        </a:lnTo>
                        <a:lnTo>
                          <a:pt x="1719" y="388"/>
                        </a:lnTo>
                        <a:lnTo>
                          <a:pt x="1703" y="383"/>
                        </a:lnTo>
                        <a:lnTo>
                          <a:pt x="1706" y="385"/>
                        </a:lnTo>
                        <a:lnTo>
                          <a:pt x="1698" y="381"/>
                        </a:lnTo>
                        <a:lnTo>
                          <a:pt x="1693" y="381"/>
                        </a:lnTo>
                        <a:lnTo>
                          <a:pt x="1687" y="376"/>
                        </a:lnTo>
                        <a:lnTo>
                          <a:pt x="1675" y="371"/>
                        </a:lnTo>
                        <a:lnTo>
                          <a:pt x="1665" y="366"/>
                        </a:lnTo>
                        <a:lnTo>
                          <a:pt x="1665" y="366"/>
                        </a:lnTo>
                        <a:lnTo>
                          <a:pt x="1661" y="364"/>
                        </a:lnTo>
                        <a:lnTo>
                          <a:pt x="1660" y="364"/>
                        </a:lnTo>
                        <a:lnTo>
                          <a:pt x="1627" y="347"/>
                        </a:lnTo>
                        <a:lnTo>
                          <a:pt x="1611" y="338"/>
                        </a:lnTo>
                        <a:lnTo>
                          <a:pt x="1601" y="333"/>
                        </a:lnTo>
                        <a:lnTo>
                          <a:pt x="1601" y="333"/>
                        </a:lnTo>
                        <a:lnTo>
                          <a:pt x="1599" y="331"/>
                        </a:lnTo>
                        <a:lnTo>
                          <a:pt x="1601" y="331"/>
                        </a:lnTo>
                        <a:lnTo>
                          <a:pt x="1597" y="329"/>
                        </a:lnTo>
                        <a:lnTo>
                          <a:pt x="1592" y="326"/>
                        </a:lnTo>
                        <a:lnTo>
                          <a:pt x="1592" y="328"/>
                        </a:lnTo>
                        <a:lnTo>
                          <a:pt x="1580" y="321"/>
                        </a:lnTo>
                        <a:lnTo>
                          <a:pt x="1559" y="305"/>
                        </a:lnTo>
                        <a:lnTo>
                          <a:pt x="1538" y="291"/>
                        </a:lnTo>
                        <a:lnTo>
                          <a:pt x="1543" y="295"/>
                        </a:lnTo>
                        <a:lnTo>
                          <a:pt x="1536" y="289"/>
                        </a:lnTo>
                        <a:lnTo>
                          <a:pt x="1536" y="289"/>
                        </a:lnTo>
                        <a:lnTo>
                          <a:pt x="1533" y="288"/>
                        </a:lnTo>
                        <a:lnTo>
                          <a:pt x="1535" y="288"/>
                        </a:lnTo>
                        <a:lnTo>
                          <a:pt x="1531" y="286"/>
                        </a:lnTo>
                        <a:lnTo>
                          <a:pt x="1526" y="282"/>
                        </a:lnTo>
                        <a:lnTo>
                          <a:pt x="1497" y="260"/>
                        </a:lnTo>
                        <a:lnTo>
                          <a:pt x="1481" y="248"/>
                        </a:lnTo>
                        <a:lnTo>
                          <a:pt x="1474" y="243"/>
                        </a:lnTo>
                        <a:lnTo>
                          <a:pt x="1471" y="241"/>
                        </a:lnTo>
                        <a:lnTo>
                          <a:pt x="1467" y="237"/>
                        </a:lnTo>
                        <a:lnTo>
                          <a:pt x="1465" y="236"/>
                        </a:lnTo>
                        <a:lnTo>
                          <a:pt x="1436" y="211"/>
                        </a:lnTo>
                        <a:lnTo>
                          <a:pt x="1436" y="213"/>
                        </a:lnTo>
                        <a:lnTo>
                          <a:pt x="1434" y="211"/>
                        </a:lnTo>
                        <a:lnTo>
                          <a:pt x="1418" y="197"/>
                        </a:lnTo>
                        <a:lnTo>
                          <a:pt x="1418" y="197"/>
                        </a:lnTo>
                        <a:lnTo>
                          <a:pt x="1413" y="192"/>
                        </a:lnTo>
                        <a:lnTo>
                          <a:pt x="1410" y="190"/>
                        </a:lnTo>
                        <a:lnTo>
                          <a:pt x="1412" y="192"/>
                        </a:lnTo>
                        <a:lnTo>
                          <a:pt x="1408" y="189"/>
                        </a:lnTo>
                        <a:lnTo>
                          <a:pt x="1408" y="189"/>
                        </a:lnTo>
                        <a:lnTo>
                          <a:pt x="1405" y="185"/>
                        </a:lnTo>
                        <a:lnTo>
                          <a:pt x="1401" y="184"/>
                        </a:lnTo>
                        <a:lnTo>
                          <a:pt x="1403" y="185"/>
                        </a:lnTo>
                        <a:lnTo>
                          <a:pt x="1342" y="133"/>
                        </a:lnTo>
                        <a:lnTo>
                          <a:pt x="1342" y="133"/>
                        </a:lnTo>
                        <a:lnTo>
                          <a:pt x="1313" y="107"/>
                        </a:lnTo>
                        <a:lnTo>
                          <a:pt x="1297" y="95"/>
                        </a:lnTo>
                        <a:lnTo>
                          <a:pt x="1287" y="88"/>
                        </a:lnTo>
                        <a:lnTo>
                          <a:pt x="1287" y="88"/>
                        </a:lnTo>
                        <a:lnTo>
                          <a:pt x="1283" y="86"/>
                        </a:lnTo>
                        <a:lnTo>
                          <a:pt x="1281" y="85"/>
                        </a:lnTo>
                        <a:lnTo>
                          <a:pt x="1264" y="72"/>
                        </a:lnTo>
                        <a:lnTo>
                          <a:pt x="1257" y="67"/>
                        </a:lnTo>
                        <a:lnTo>
                          <a:pt x="1252" y="67"/>
                        </a:lnTo>
                        <a:lnTo>
                          <a:pt x="1248" y="64"/>
                        </a:lnTo>
                        <a:lnTo>
                          <a:pt x="1231" y="53"/>
                        </a:lnTo>
                        <a:lnTo>
                          <a:pt x="1231" y="53"/>
                        </a:lnTo>
                        <a:lnTo>
                          <a:pt x="1226" y="50"/>
                        </a:lnTo>
                        <a:lnTo>
                          <a:pt x="1226" y="50"/>
                        </a:lnTo>
                        <a:lnTo>
                          <a:pt x="1222" y="48"/>
                        </a:lnTo>
                        <a:lnTo>
                          <a:pt x="1221" y="48"/>
                        </a:lnTo>
                        <a:lnTo>
                          <a:pt x="1217" y="46"/>
                        </a:lnTo>
                        <a:lnTo>
                          <a:pt x="1212" y="43"/>
                        </a:lnTo>
                        <a:lnTo>
                          <a:pt x="1216" y="46"/>
                        </a:lnTo>
                        <a:lnTo>
                          <a:pt x="1207" y="41"/>
                        </a:lnTo>
                        <a:lnTo>
                          <a:pt x="1207" y="41"/>
                        </a:lnTo>
                        <a:lnTo>
                          <a:pt x="1205" y="40"/>
                        </a:lnTo>
                        <a:lnTo>
                          <a:pt x="1205" y="40"/>
                        </a:lnTo>
                        <a:lnTo>
                          <a:pt x="1202" y="38"/>
                        </a:lnTo>
                        <a:lnTo>
                          <a:pt x="1202" y="38"/>
                        </a:lnTo>
                        <a:lnTo>
                          <a:pt x="1195" y="36"/>
                        </a:lnTo>
                        <a:lnTo>
                          <a:pt x="1191" y="36"/>
                        </a:lnTo>
                        <a:lnTo>
                          <a:pt x="1184" y="33"/>
                        </a:lnTo>
                        <a:lnTo>
                          <a:pt x="1181" y="33"/>
                        </a:lnTo>
                        <a:lnTo>
                          <a:pt x="1177" y="31"/>
                        </a:lnTo>
                        <a:lnTo>
                          <a:pt x="1174" y="31"/>
                        </a:lnTo>
                        <a:lnTo>
                          <a:pt x="1174" y="31"/>
                        </a:lnTo>
                        <a:lnTo>
                          <a:pt x="1170" y="31"/>
                        </a:lnTo>
                        <a:lnTo>
                          <a:pt x="1167" y="29"/>
                        </a:lnTo>
                        <a:lnTo>
                          <a:pt x="1158" y="29"/>
                        </a:lnTo>
                        <a:lnTo>
                          <a:pt x="1157" y="27"/>
                        </a:lnTo>
                        <a:lnTo>
                          <a:pt x="1143" y="27"/>
                        </a:lnTo>
                        <a:lnTo>
                          <a:pt x="1141" y="26"/>
                        </a:lnTo>
                        <a:lnTo>
                          <a:pt x="1136" y="26"/>
                        </a:lnTo>
                        <a:lnTo>
                          <a:pt x="1134" y="27"/>
                        </a:lnTo>
                        <a:lnTo>
                          <a:pt x="1120" y="27"/>
                        </a:lnTo>
                        <a:lnTo>
                          <a:pt x="1118" y="29"/>
                        </a:lnTo>
                        <a:lnTo>
                          <a:pt x="1110" y="29"/>
                        </a:lnTo>
                        <a:lnTo>
                          <a:pt x="1106" y="31"/>
                        </a:lnTo>
                        <a:lnTo>
                          <a:pt x="1105" y="31"/>
                        </a:lnTo>
                        <a:lnTo>
                          <a:pt x="1103" y="33"/>
                        </a:lnTo>
                        <a:lnTo>
                          <a:pt x="1098" y="33"/>
                        </a:lnTo>
                        <a:lnTo>
                          <a:pt x="1094" y="34"/>
                        </a:lnTo>
                        <a:lnTo>
                          <a:pt x="1092" y="34"/>
                        </a:lnTo>
                        <a:lnTo>
                          <a:pt x="1089" y="38"/>
                        </a:lnTo>
                        <a:lnTo>
                          <a:pt x="1084" y="38"/>
                        </a:lnTo>
                        <a:lnTo>
                          <a:pt x="1080" y="41"/>
                        </a:lnTo>
                        <a:lnTo>
                          <a:pt x="1077" y="41"/>
                        </a:lnTo>
                        <a:lnTo>
                          <a:pt x="1073" y="45"/>
                        </a:lnTo>
                        <a:lnTo>
                          <a:pt x="1068" y="45"/>
                        </a:lnTo>
                        <a:lnTo>
                          <a:pt x="1063" y="48"/>
                        </a:lnTo>
                        <a:lnTo>
                          <a:pt x="1056" y="52"/>
                        </a:lnTo>
                        <a:lnTo>
                          <a:pt x="1051" y="55"/>
                        </a:lnTo>
                        <a:lnTo>
                          <a:pt x="1051" y="55"/>
                        </a:lnTo>
                        <a:lnTo>
                          <a:pt x="1044" y="62"/>
                        </a:lnTo>
                        <a:lnTo>
                          <a:pt x="1040" y="62"/>
                        </a:lnTo>
                        <a:lnTo>
                          <a:pt x="1026" y="74"/>
                        </a:lnTo>
                        <a:lnTo>
                          <a:pt x="1018" y="81"/>
                        </a:lnTo>
                        <a:lnTo>
                          <a:pt x="1021" y="78"/>
                        </a:lnTo>
                        <a:lnTo>
                          <a:pt x="1013" y="83"/>
                        </a:lnTo>
                        <a:lnTo>
                          <a:pt x="1014" y="85"/>
                        </a:lnTo>
                        <a:lnTo>
                          <a:pt x="1011" y="88"/>
                        </a:lnTo>
                        <a:lnTo>
                          <a:pt x="1011" y="88"/>
                        </a:lnTo>
                        <a:lnTo>
                          <a:pt x="995" y="104"/>
                        </a:lnTo>
                        <a:lnTo>
                          <a:pt x="987" y="112"/>
                        </a:lnTo>
                        <a:lnTo>
                          <a:pt x="995" y="105"/>
                        </a:lnTo>
                        <a:lnTo>
                          <a:pt x="987" y="114"/>
                        </a:lnTo>
                        <a:lnTo>
                          <a:pt x="985" y="112"/>
                        </a:lnTo>
                        <a:lnTo>
                          <a:pt x="983" y="116"/>
                        </a:lnTo>
                        <a:lnTo>
                          <a:pt x="981" y="119"/>
                        </a:lnTo>
                        <a:lnTo>
                          <a:pt x="980" y="121"/>
                        </a:lnTo>
                        <a:lnTo>
                          <a:pt x="978" y="123"/>
                        </a:lnTo>
                        <a:lnTo>
                          <a:pt x="978" y="123"/>
                        </a:lnTo>
                        <a:lnTo>
                          <a:pt x="976" y="123"/>
                        </a:lnTo>
                        <a:lnTo>
                          <a:pt x="962" y="142"/>
                        </a:lnTo>
                        <a:lnTo>
                          <a:pt x="961" y="145"/>
                        </a:lnTo>
                        <a:lnTo>
                          <a:pt x="962" y="144"/>
                        </a:lnTo>
                        <a:lnTo>
                          <a:pt x="954" y="152"/>
                        </a:lnTo>
                        <a:lnTo>
                          <a:pt x="954" y="152"/>
                        </a:lnTo>
                        <a:lnTo>
                          <a:pt x="950" y="159"/>
                        </a:lnTo>
                        <a:lnTo>
                          <a:pt x="945" y="164"/>
                        </a:lnTo>
                        <a:lnTo>
                          <a:pt x="945" y="164"/>
                        </a:lnTo>
                        <a:lnTo>
                          <a:pt x="929" y="184"/>
                        </a:lnTo>
                        <a:lnTo>
                          <a:pt x="921" y="196"/>
                        </a:lnTo>
                        <a:lnTo>
                          <a:pt x="921" y="196"/>
                        </a:lnTo>
                        <a:lnTo>
                          <a:pt x="914" y="204"/>
                        </a:lnTo>
                        <a:lnTo>
                          <a:pt x="917" y="203"/>
                        </a:lnTo>
                        <a:lnTo>
                          <a:pt x="912" y="208"/>
                        </a:lnTo>
                        <a:lnTo>
                          <a:pt x="910" y="206"/>
                        </a:lnTo>
                        <a:lnTo>
                          <a:pt x="879" y="253"/>
                        </a:lnTo>
                        <a:lnTo>
                          <a:pt x="863" y="277"/>
                        </a:lnTo>
                        <a:lnTo>
                          <a:pt x="858" y="286"/>
                        </a:lnTo>
                        <a:lnTo>
                          <a:pt x="863" y="279"/>
                        </a:lnTo>
                        <a:lnTo>
                          <a:pt x="855" y="291"/>
                        </a:lnTo>
                        <a:lnTo>
                          <a:pt x="853" y="293"/>
                        </a:lnTo>
                        <a:lnTo>
                          <a:pt x="855" y="293"/>
                        </a:lnTo>
                        <a:lnTo>
                          <a:pt x="850" y="298"/>
                        </a:lnTo>
                        <a:lnTo>
                          <a:pt x="848" y="296"/>
                        </a:lnTo>
                        <a:lnTo>
                          <a:pt x="839" y="310"/>
                        </a:lnTo>
                        <a:lnTo>
                          <a:pt x="846" y="302"/>
                        </a:lnTo>
                        <a:lnTo>
                          <a:pt x="813" y="347"/>
                        </a:lnTo>
                        <a:lnTo>
                          <a:pt x="787" y="378"/>
                        </a:lnTo>
                        <a:lnTo>
                          <a:pt x="787" y="378"/>
                        </a:lnTo>
                        <a:lnTo>
                          <a:pt x="780" y="387"/>
                        </a:lnTo>
                        <a:lnTo>
                          <a:pt x="784" y="385"/>
                        </a:lnTo>
                        <a:lnTo>
                          <a:pt x="778" y="390"/>
                        </a:lnTo>
                        <a:lnTo>
                          <a:pt x="778" y="390"/>
                        </a:lnTo>
                        <a:lnTo>
                          <a:pt x="765" y="404"/>
                        </a:lnTo>
                        <a:lnTo>
                          <a:pt x="763" y="406"/>
                        </a:lnTo>
                        <a:lnTo>
                          <a:pt x="756" y="413"/>
                        </a:lnTo>
                        <a:lnTo>
                          <a:pt x="756" y="413"/>
                        </a:lnTo>
                        <a:lnTo>
                          <a:pt x="749" y="419"/>
                        </a:lnTo>
                        <a:lnTo>
                          <a:pt x="751" y="416"/>
                        </a:lnTo>
                        <a:lnTo>
                          <a:pt x="747" y="419"/>
                        </a:lnTo>
                        <a:lnTo>
                          <a:pt x="739" y="426"/>
                        </a:lnTo>
                        <a:lnTo>
                          <a:pt x="737" y="428"/>
                        </a:lnTo>
                        <a:lnTo>
                          <a:pt x="733" y="432"/>
                        </a:lnTo>
                        <a:lnTo>
                          <a:pt x="732" y="432"/>
                        </a:lnTo>
                        <a:lnTo>
                          <a:pt x="730" y="433"/>
                        </a:lnTo>
                        <a:lnTo>
                          <a:pt x="721" y="439"/>
                        </a:lnTo>
                        <a:lnTo>
                          <a:pt x="721" y="437"/>
                        </a:lnTo>
                        <a:lnTo>
                          <a:pt x="718" y="439"/>
                        </a:lnTo>
                        <a:lnTo>
                          <a:pt x="719" y="440"/>
                        </a:lnTo>
                        <a:lnTo>
                          <a:pt x="718" y="442"/>
                        </a:lnTo>
                        <a:lnTo>
                          <a:pt x="716" y="442"/>
                        </a:lnTo>
                        <a:lnTo>
                          <a:pt x="713" y="444"/>
                        </a:lnTo>
                        <a:lnTo>
                          <a:pt x="706" y="447"/>
                        </a:lnTo>
                        <a:lnTo>
                          <a:pt x="706" y="447"/>
                        </a:lnTo>
                        <a:lnTo>
                          <a:pt x="700" y="452"/>
                        </a:lnTo>
                        <a:lnTo>
                          <a:pt x="695" y="452"/>
                        </a:lnTo>
                        <a:lnTo>
                          <a:pt x="695" y="452"/>
                        </a:lnTo>
                        <a:lnTo>
                          <a:pt x="692" y="456"/>
                        </a:lnTo>
                        <a:lnTo>
                          <a:pt x="685" y="456"/>
                        </a:lnTo>
                        <a:lnTo>
                          <a:pt x="681" y="458"/>
                        </a:lnTo>
                        <a:lnTo>
                          <a:pt x="680" y="459"/>
                        </a:lnTo>
                        <a:lnTo>
                          <a:pt x="669" y="459"/>
                        </a:lnTo>
                        <a:lnTo>
                          <a:pt x="667" y="461"/>
                        </a:lnTo>
                        <a:lnTo>
                          <a:pt x="641" y="461"/>
                        </a:lnTo>
                        <a:lnTo>
                          <a:pt x="640" y="459"/>
                        </a:lnTo>
                        <a:lnTo>
                          <a:pt x="636" y="459"/>
                        </a:lnTo>
                        <a:lnTo>
                          <a:pt x="634" y="458"/>
                        </a:lnTo>
                        <a:lnTo>
                          <a:pt x="633" y="458"/>
                        </a:lnTo>
                        <a:lnTo>
                          <a:pt x="633" y="458"/>
                        </a:lnTo>
                        <a:lnTo>
                          <a:pt x="628" y="458"/>
                        </a:lnTo>
                        <a:lnTo>
                          <a:pt x="626" y="456"/>
                        </a:lnTo>
                        <a:lnTo>
                          <a:pt x="624" y="456"/>
                        </a:lnTo>
                        <a:lnTo>
                          <a:pt x="624" y="456"/>
                        </a:lnTo>
                        <a:lnTo>
                          <a:pt x="621" y="456"/>
                        </a:lnTo>
                        <a:lnTo>
                          <a:pt x="610" y="451"/>
                        </a:lnTo>
                        <a:lnTo>
                          <a:pt x="608" y="449"/>
                        </a:lnTo>
                        <a:lnTo>
                          <a:pt x="607" y="449"/>
                        </a:lnTo>
                        <a:lnTo>
                          <a:pt x="600" y="445"/>
                        </a:lnTo>
                        <a:lnTo>
                          <a:pt x="600" y="445"/>
                        </a:lnTo>
                        <a:lnTo>
                          <a:pt x="591" y="442"/>
                        </a:lnTo>
                        <a:lnTo>
                          <a:pt x="588" y="439"/>
                        </a:lnTo>
                        <a:lnTo>
                          <a:pt x="582" y="437"/>
                        </a:lnTo>
                        <a:lnTo>
                          <a:pt x="577" y="432"/>
                        </a:lnTo>
                        <a:lnTo>
                          <a:pt x="574" y="432"/>
                        </a:lnTo>
                        <a:lnTo>
                          <a:pt x="563" y="421"/>
                        </a:lnTo>
                        <a:lnTo>
                          <a:pt x="563" y="421"/>
                        </a:lnTo>
                        <a:lnTo>
                          <a:pt x="555" y="414"/>
                        </a:lnTo>
                        <a:lnTo>
                          <a:pt x="537" y="397"/>
                        </a:lnTo>
                        <a:lnTo>
                          <a:pt x="544" y="404"/>
                        </a:lnTo>
                        <a:lnTo>
                          <a:pt x="537" y="395"/>
                        </a:lnTo>
                        <a:lnTo>
                          <a:pt x="522" y="378"/>
                        </a:lnTo>
                        <a:lnTo>
                          <a:pt x="522" y="380"/>
                        </a:lnTo>
                        <a:lnTo>
                          <a:pt x="513" y="371"/>
                        </a:lnTo>
                        <a:lnTo>
                          <a:pt x="515" y="373"/>
                        </a:lnTo>
                        <a:lnTo>
                          <a:pt x="511" y="367"/>
                        </a:lnTo>
                        <a:lnTo>
                          <a:pt x="510" y="366"/>
                        </a:lnTo>
                        <a:lnTo>
                          <a:pt x="510" y="366"/>
                        </a:lnTo>
                        <a:lnTo>
                          <a:pt x="504" y="359"/>
                        </a:lnTo>
                        <a:lnTo>
                          <a:pt x="475" y="322"/>
                        </a:lnTo>
                        <a:lnTo>
                          <a:pt x="459" y="303"/>
                        </a:lnTo>
                        <a:lnTo>
                          <a:pt x="451" y="293"/>
                        </a:lnTo>
                        <a:lnTo>
                          <a:pt x="451" y="295"/>
                        </a:lnTo>
                        <a:lnTo>
                          <a:pt x="449" y="293"/>
                        </a:lnTo>
                        <a:lnTo>
                          <a:pt x="442" y="282"/>
                        </a:lnTo>
                        <a:lnTo>
                          <a:pt x="442" y="282"/>
                        </a:lnTo>
                        <a:lnTo>
                          <a:pt x="428" y="267"/>
                        </a:lnTo>
                        <a:lnTo>
                          <a:pt x="426" y="265"/>
                        </a:lnTo>
                        <a:lnTo>
                          <a:pt x="426" y="267"/>
                        </a:lnTo>
                        <a:lnTo>
                          <a:pt x="419" y="258"/>
                        </a:lnTo>
                        <a:lnTo>
                          <a:pt x="423" y="262"/>
                        </a:lnTo>
                        <a:lnTo>
                          <a:pt x="418" y="255"/>
                        </a:lnTo>
                        <a:lnTo>
                          <a:pt x="418" y="255"/>
                        </a:lnTo>
                        <a:lnTo>
                          <a:pt x="399" y="236"/>
                        </a:lnTo>
                        <a:lnTo>
                          <a:pt x="399" y="236"/>
                        </a:lnTo>
                        <a:lnTo>
                          <a:pt x="392" y="229"/>
                        </a:lnTo>
                        <a:lnTo>
                          <a:pt x="386" y="225"/>
                        </a:lnTo>
                        <a:lnTo>
                          <a:pt x="390" y="229"/>
                        </a:lnTo>
                        <a:lnTo>
                          <a:pt x="383" y="222"/>
                        </a:lnTo>
                        <a:lnTo>
                          <a:pt x="383" y="222"/>
                        </a:lnTo>
                        <a:lnTo>
                          <a:pt x="378" y="216"/>
                        </a:lnTo>
                        <a:lnTo>
                          <a:pt x="374" y="215"/>
                        </a:lnTo>
                        <a:lnTo>
                          <a:pt x="373" y="215"/>
                        </a:lnTo>
                        <a:lnTo>
                          <a:pt x="371" y="213"/>
                        </a:lnTo>
                        <a:lnTo>
                          <a:pt x="369" y="211"/>
                        </a:lnTo>
                        <a:lnTo>
                          <a:pt x="364" y="208"/>
                        </a:lnTo>
                        <a:lnTo>
                          <a:pt x="355" y="204"/>
                        </a:lnTo>
                        <a:lnTo>
                          <a:pt x="353" y="203"/>
                        </a:lnTo>
                        <a:lnTo>
                          <a:pt x="350" y="203"/>
                        </a:lnTo>
                        <a:lnTo>
                          <a:pt x="348" y="201"/>
                        </a:lnTo>
                        <a:lnTo>
                          <a:pt x="343" y="201"/>
                        </a:lnTo>
                        <a:lnTo>
                          <a:pt x="340" y="197"/>
                        </a:lnTo>
                        <a:lnTo>
                          <a:pt x="338" y="197"/>
                        </a:lnTo>
                        <a:lnTo>
                          <a:pt x="334" y="196"/>
                        </a:lnTo>
                        <a:lnTo>
                          <a:pt x="307" y="196"/>
                        </a:lnTo>
                        <a:lnTo>
                          <a:pt x="303" y="199"/>
                        </a:lnTo>
                        <a:lnTo>
                          <a:pt x="300" y="199"/>
                        </a:lnTo>
                        <a:lnTo>
                          <a:pt x="298" y="201"/>
                        </a:lnTo>
                        <a:lnTo>
                          <a:pt x="293" y="201"/>
                        </a:lnTo>
                        <a:lnTo>
                          <a:pt x="289" y="203"/>
                        </a:lnTo>
                        <a:lnTo>
                          <a:pt x="289" y="203"/>
                        </a:lnTo>
                        <a:lnTo>
                          <a:pt x="282" y="206"/>
                        </a:lnTo>
                        <a:lnTo>
                          <a:pt x="281" y="208"/>
                        </a:lnTo>
                        <a:lnTo>
                          <a:pt x="274" y="211"/>
                        </a:lnTo>
                        <a:lnTo>
                          <a:pt x="274" y="211"/>
                        </a:lnTo>
                        <a:lnTo>
                          <a:pt x="274" y="211"/>
                        </a:lnTo>
                        <a:lnTo>
                          <a:pt x="267" y="215"/>
                        </a:lnTo>
                        <a:lnTo>
                          <a:pt x="263" y="216"/>
                        </a:lnTo>
                        <a:lnTo>
                          <a:pt x="265" y="218"/>
                        </a:lnTo>
                        <a:lnTo>
                          <a:pt x="262" y="222"/>
                        </a:lnTo>
                        <a:lnTo>
                          <a:pt x="263" y="218"/>
                        </a:lnTo>
                        <a:lnTo>
                          <a:pt x="260" y="222"/>
                        </a:lnTo>
                        <a:lnTo>
                          <a:pt x="253" y="229"/>
                        </a:lnTo>
                        <a:lnTo>
                          <a:pt x="253" y="229"/>
                        </a:lnTo>
                        <a:lnTo>
                          <a:pt x="249" y="232"/>
                        </a:lnTo>
                        <a:lnTo>
                          <a:pt x="246" y="234"/>
                        </a:lnTo>
                        <a:lnTo>
                          <a:pt x="244" y="237"/>
                        </a:lnTo>
                        <a:lnTo>
                          <a:pt x="232" y="249"/>
                        </a:lnTo>
                        <a:lnTo>
                          <a:pt x="230" y="253"/>
                        </a:lnTo>
                        <a:lnTo>
                          <a:pt x="229" y="255"/>
                        </a:lnTo>
                        <a:lnTo>
                          <a:pt x="229" y="255"/>
                        </a:lnTo>
                        <a:lnTo>
                          <a:pt x="220" y="263"/>
                        </a:lnTo>
                        <a:lnTo>
                          <a:pt x="215" y="269"/>
                        </a:lnTo>
                        <a:lnTo>
                          <a:pt x="220" y="265"/>
                        </a:lnTo>
                        <a:lnTo>
                          <a:pt x="211" y="274"/>
                        </a:lnTo>
                        <a:lnTo>
                          <a:pt x="210" y="272"/>
                        </a:lnTo>
                        <a:lnTo>
                          <a:pt x="196" y="293"/>
                        </a:lnTo>
                        <a:lnTo>
                          <a:pt x="192" y="296"/>
                        </a:lnTo>
                        <a:lnTo>
                          <a:pt x="196" y="295"/>
                        </a:lnTo>
                        <a:lnTo>
                          <a:pt x="187" y="305"/>
                        </a:lnTo>
                        <a:lnTo>
                          <a:pt x="183" y="308"/>
                        </a:lnTo>
                        <a:lnTo>
                          <a:pt x="183" y="310"/>
                        </a:lnTo>
                        <a:lnTo>
                          <a:pt x="187" y="307"/>
                        </a:lnTo>
                        <a:lnTo>
                          <a:pt x="182" y="312"/>
                        </a:lnTo>
                        <a:lnTo>
                          <a:pt x="180" y="315"/>
                        </a:lnTo>
                        <a:lnTo>
                          <a:pt x="178" y="317"/>
                        </a:lnTo>
                        <a:lnTo>
                          <a:pt x="161" y="340"/>
                        </a:lnTo>
                        <a:lnTo>
                          <a:pt x="161" y="340"/>
                        </a:lnTo>
                        <a:lnTo>
                          <a:pt x="151" y="354"/>
                        </a:lnTo>
                        <a:lnTo>
                          <a:pt x="154" y="352"/>
                        </a:lnTo>
                        <a:lnTo>
                          <a:pt x="149" y="357"/>
                        </a:lnTo>
                        <a:lnTo>
                          <a:pt x="147" y="360"/>
                        </a:lnTo>
                        <a:lnTo>
                          <a:pt x="145" y="362"/>
                        </a:lnTo>
                        <a:lnTo>
                          <a:pt x="145" y="362"/>
                        </a:lnTo>
                        <a:lnTo>
                          <a:pt x="130" y="381"/>
                        </a:lnTo>
                        <a:lnTo>
                          <a:pt x="128" y="385"/>
                        </a:lnTo>
                        <a:lnTo>
                          <a:pt x="121" y="392"/>
                        </a:lnTo>
                        <a:lnTo>
                          <a:pt x="119" y="390"/>
                        </a:lnTo>
                        <a:lnTo>
                          <a:pt x="114" y="399"/>
                        </a:lnTo>
                        <a:lnTo>
                          <a:pt x="118" y="397"/>
                        </a:lnTo>
                        <a:lnTo>
                          <a:pt x="98" y="416"/>
                        </a:lnTo>
                        <a:lnTo>
                          <a:pt x="98" y="416"/>
                        </a:lnTo>
                        <a:lnTo>
                          <a:pt x="92" y="423"/>
                        </a:lnTo>
                        <a:lnTo>
                          <a:pt x="88" y="426"/>
                        </a:lnTo>
                        <a:lnTo>
                          <a:pt x="92" y="425"/>
                        </a:lnTo>
                        <a:lnTo>
                          <a:pt x="86" y="430"/>
                        </a:lnTo>
                        <a:lnTo>
                          <a:pt x="79" y="433"/>
                        </a:lnTo>
                        <a:lnTo>
                          <a:pt x="79" y="433"/>
                        </a:lnTo>
                        <a:lnTo>
                          <a:pt x="76" y="437"/>
                        </a:lnTo>
                        <a:lnTo>
                          <a:pt x="76" y="437"/>
                        </a:lnTo>
                        <a:lnTo>
                          <a:pt x="69" y="444"/>
                        </a:lnTo>
                        <a:lnTo>
                          <a:pt x="64" y="444"/>
                        </a:lnTo>
                        <a:lnTo>
                          <a:pt x="60" y="447"/>
                        </a:lnTo>
                        <a:lnTo>
                          <a:pt x="53" y="451"/>
                        </a:lnTo>
                        <a:lnTo>
                          <a:pt x="53" y="451"/>
                        </a:lnTo>
                        <a:lnTo>
                          <a:pt x="43" y="456"/>
                        </a:lnTo>
                        <a:lnTo>
                          <a:pt x="40" y="456"/>
                        </a:lnTo>
                        <a:lnTo>
                          <a:pt x="36" y="458"/>
                        </a:lnTo>
                        <a:lnTo>
                          <a:pt x="34" y="459"/>
                        </a:lnTo>
                        <a:lnTo>
                          <a:pt x="26" y="459"/>
                        </a:lnTo>
                        <a:lnTo>
                          <a:pt x="24" y="461"/>
                        </a:lnTo>
                        <a:lnTo>
                          <a:pt x="0" y="461"/>
                        </a:lnTo>
                        <a:lnTo>
                          <a:pt x="0" y="435"/>
                        </a:lnTo>
                        <a:lnTo>
                          <a:pt x="12" y="435"/>
                        </a:lnTo>
                        <a:lnTo>
                          <a:pt x="13" y="433"/>
                        </a:lnTo>
                        <a:lnTo>
                          <a:pt x="22" y="433"/>
                        </a:lnTo>
                        <a:lnTo>
                          <a:pt x="24" y="432"/>
                        </a:lnTo>
                        <a:lnTo>
                          <a:pt x="31" y="432"/>
                        </a:lnTo>
                        <a:lnTo>
                          <a:pt x="34" y="430"/>
                        </a:lnTo>
                        <a:lnTo>
                          <a:pt x="36" y="430"/>
                        </a:lnTo>
                        <a:lnTo>
                          <a:pt x="40" y="426"/>
                        </a:lnTo>
                        <a:lnTo>
                          <a:pt x="43" y="426"/>
                        </a:lnTo>
                        <a:lnTo>
                          <a:pt x="45" y="425"/>
                        </a:lnTo>
                        <a:lnTo>
                          <a:pt x="45" y="423"/>
                        </a:lnTo>
                        <a:lnTo>
                          <a:pt x="52" y="421"/>
                        </a:lnTo>
                        <a:lnTo>
                          <a:pt x="55" y="418"/>
                        </a:lnTo>
                        <a:lnTo>
                          <a:pt x="57" y="418"/>
                        </a:lnTo>
                        <a:lnTo>
                          <a:pt x="59" y="416"/>
                        </a:lnTo>
                        <a:lnTo>
                          <a:pt x="66" y="411"/>
                        </a:lnTo>
                        <a:lnTo>
                          <a:pt x="67" y="411"/>
                        </a:lnTo>
                        <a:lnTo>
                          <a:pt x="71" y="407"/>
                        </a:lnTo>
                        <a:lnTo>
                          <a:pt x="78" y="399"/>
                        </a:lnTo>
                        <a:lnTo>
                          <a:pt x="81" y="393"/>
                        </a:lnTo>
                        <a:lnTo>
                          <a:pt x="79" y="397"/>
                        </a:lnTo>
                        <a:lnTo>
                          <a:pt x="97" y="380"/>
                        </a:lnTo>
                        <a:lnTo>
                          <a:pt x="104" y="369"/>
                        </a:lnTo>
                        <a:lnTo>
                          <a:pt x="102" y="373"/>
                        </a:lnTo>
                        <a:lnTo>
                          <a:pt x="109" y="366"/>
                        </a:lnTo>
                        <a:lnTo>
                          <a:pt x="125" y="345"/>
                        </a:lnTo>
                        <a:lnTo>
                          <a:pt x="128" y="341"/>
                        </a:lnTo>
                        <a:lnTo>
                          <a:pt x="130" y="338"/>
                        </a:lnTo>
                        <a:lnTo>
                          <a:pt x="133" y="334"/>
                        </a:lnTo>
                        <a:lnTo>
                          <a:pt x="133" y="334"/>
                        </a:lnTo>
                        <a:lnTo>
                          <a:pt x="140" y="324"/>
                        </a:lnTo>
                        <a:lnTo>
                          <a:pt x="157" y="302"/>
                        </a:lnTo>
                        <a:lnTo>
                          <a:pt x="157" y="302"/>
                        </a:lnTo>
                        <a:lnTo>
                          <a:pt x="163" y="293"/>
                        </a:lnTo>
                        <a:lnTo>
                          <a:pt x="168" y="288"/>
                        </a:lnTo>
                        <a:lnTo>
                          <a:pt x="175" y="279"/>
                        </a:lnTo>
                        <a:lnTo>
                          <a:pt x="175" y="279"/>
                        </a:lnTo>
                        <a:lnTo>
                          <a:pt x="190" y="256"/>
                        </a:lnTo>
                        <a:lnTo>
                          <a:pt x="194" y="251"/>
                        </a:lnTo>
                        <a:lnTo>
                          <a:pt x="192" y="255"/>
                        </a:lnTo>
                        <a:lnTo>
                          <a:pt x="201" y="246"/>
                        </a:lnTo>
                        <a:lnTo>
                          <a:pt x="210" y="236"/>
                        </a:lnTo>
                        <a:lnTo>
                          <a:pt x="211" y="234"/>
                        </a:lnTo>
                        <a:lnTo>
                          <a:pt x="213" y="230"/>
                        </a:lnTo>
                        <a:lnTo>
                          <a:pt x="225" y="218"/>
                        </a:lnTo>
                        <a:lnTo>
                          <a:pt x="227" y="215"/>
                        </a:lnTo>
                        <a:lnTo>
                          <a:pt x="230" y="213"/>
                        </a:lnTo>
                        <a:lnTo>
                          <a:pt x="234" y="210"/>
                        </a:lnTo>
                        <a:lnTo>
                          <a:pt x="230" y="211"/>
                        </a:lnTo>
                        <a:lnTo>
                          <a:pt x="236" y="208"/>
                        </a:lnTo>
                        <a:lnTo>
                          <a:pt x="244" y="201"/>
                        </a:lnTo>
                        <a:lnTo>
                          <a:pt x="244" y="201"/>
                        </a:lnTo>
                        <a:lnTo>
                          <a:pt x="246" y="199"/>
                        </a:lnTo>
                        <a:lnTo>
                          <a:pt x="242" y="201"/>
                        </a:lnTo>
                        <a:lnTo>
                          <a:pt x="253" y="194"/>
                        </a:lnTo>
                        <a:lnTo>
                          <a:pt x="260" y="189"/>
                        </a:lnTo>
                        <a:lnTo>
                          <a:pt x="262" y="189"/>
                        </a:lnTo>
                        <a:lnTo>
                          <a:pt x="263" y="187"/>
                        </a:lnTo>
                        <a:lnTo>
                          <a:pt x="267" y="185"/>
                        </a:lnTo>
                        <a:lnTo>
                          <a:pt x="267" y="185"/>
                        </a:lnTo>
                        <a:lnTo>
                          <a:pt x="272" y="180"/>
                        </a:lnTo>
                        <a:lnTo>
                          <a:pt x="277" y="180"/>
                        </a:lnTo>
                        <a:lnTo>
                          <a:pt x="279" y="178"/>
                        </a:lnTo>
                        <a:lnTo>
                          <a:pt x="281" y="178"/>
                        </a:lnTo>
                        <a:lnTo>
                          <a:pt x="284" y="175"/>
                        </a:lnTo>
                        <a:lnTo>
                          <a:pt x="286" y="175"/>
                        </a:lnTo>
                        <a:lnTo>
                          <a:pt x="288" y="173"/>
                        </a:lnTo>
                        <a:lnTo>
                          <a:pt x="291" y="173"/>
                        </a:lnTo>
                        <a:lnTo>
                          <a:pt x="293" y="171"/>
                        </a:lnTo>
                        <a:lnTo>
                          <a:pt x="296" y="171"/>
                        </a:lnTo>
                        <a:lnTo>
                          <a:pt x="301" y="170"/>
                        </a:lnTo>
                        <a:lnTo>
                          <a:pt x="314" y="170"/>
                        </a:lnTo>
                        <a:lnTo>
                          <a:pt x="317" y="168"/>
                        </a:lnTo>
                        <a:lnTo>
                          <a:pt x="329" y="168"/>
                        </a:lnTo>
                        <a:lnTo>
                          <a:pt x="331" y="170"/>
                        </a:lnTo>
                        <a:lnTo>
                          <a:pt x="340" y="170"/>
                        </a:lnTo>
                        <a:lnTo>
                          <a:pt x="343" y="171"/>
                        </a:lnTo>
                        <a:lnTo>
                          <a:pt x="345" y="171"/>
                        </a:lnTo>
                        <a:lnTo>
                          <a:pt x="348" y="173"/>
                        </a:lnTo>
                        <a:lnTo>
                          <a:pt x="353" y="173"/>
                        </a:lnTo>
                        <a:lnTo>
                          <a:pt x="355" y="175"/>
                        </a:lnTo>
                        <a:lnTo>
                          <a:pt x="360" y="175"/>
                        </a:lnTo>
                        <a:lnTo>
                          <a:pt x="364" y="178"/>
                        </a:lnTo>
                        <a:lnTo>
                          <a:pt x="369" y="182"/>
                        </a:lnTo>
                        <a:lnTo>
                          <a:pt x="374" y="184"/>
                        </a:lnTo>
                        <a:lnTo>
                          <a:pt x="376" y="184"/>
                        </a:lnTo>
                        <a:lnTo>
                          <a:pt x="378" y="185"/>
                        </a:lnTo>
                        <a:lnTo>
                          <a:pt x="383" y="189"/>
                        </a:lnTo>
                        <a:lnTo>
                          <a:pt x="385" y="189"/>
                        </a:lnTo>
                        <a:lnTo>
                          <a:pt x="390" y="194"/>
                        </a:lnTo>
                        <a:lnTo>
                          <a:pt x="390" y="194"/>
                        </a:lnTo>
                        <a:lnTo>
                          <a:pt x="392" y="196"/>
                        </a:lnTo>
                        <a:lnTo>
                          <a:pt x="400" y="201"/>
                        </a:lnTo>
                        <a:lnTo>
                          <a:pt x="404" y="204"/>
                        </a:lnTo>
                        <a:lnTo>
                          <a:pt x="402" y="203"/>
                        </a:lnTo>
                        <a:lnTo>
                          <a:pt x="407" y="208"/>
                        </a:lnTo>
                        <a:lnTo>
                          <a:pt x="416" y="215"/>
                        </a:lnTo>
                        <a:lnTo>
                          <a:pt x="419" y="218"/>
                        </a:lnTo>
                        <a:lnTo>
                          <a:pt x="418" y="216"/>
                        </a:lnTo>
                        <a:lnTo>
                          <a:pt x="437" y="236"/>
                        </a:lnTo>
                        <a:lnTo>
                          <a:pt x="433" y="232"/>
                        </a:lnTo>
                        <a:lnTo>
                          <a:pt x="440" y="243"/>
                        </a:lnTo>
                        <a:lnTo>
                          <a:pt x="447" y="249"/>
                        </a:lnTo>
                        <a:lnTo>
                          <a:pt x="447" y="249"/>
                        </a:lnTo>
                        <a:lnTo>
                          <a:pt x="463" y="267"/>
                        </a:lnTo>
                        <a:lnTo>
                          <a:pt x="461" y="265"/>
                        </a:lnTo>
                        <a:lnTo>
                          <a:pt x="463" y="269"/>
                        </a:lnTo>
                        <a:lnTo>
                          <a:pt x="466" y="272"/>
                        </a:lnTo>
                        <a:lnTo>
                          <a:pt x="466" y="272"/>
                        </a:lnTo>
                        <a:lnTo>
                          <a:pt x="470" y="275"/>
                        </a:lnTo>
                        <a:lnTo>
                          <a:pt x="478" y="286"/>
                        </a:lnTo>
                        <a:lnTo>
                          <a:pt x="478" y="288"/>
                        </a:lnTo>
                        <a:lnTo>
                          <a:pt x="494" y="307"/>
                        </a:lnTo>
                        <a:lnTo>
                          <a:pt x="523" y="341"/>
                        </a:lnTo>
                        <a:lnTo>
                          <a:pt x="523" y="341"/>
                        </a:lnTo>
                        <a:lnTo>
                          <a:pt x="525" y="343"/>
                        </a:lnTo>
                        <a:lnTo>
                          <a:pt x="532" y="352"/>
                        </a:lnTo>
                        <a:lnTo>
                          <a:pt x="532" y="352"/>
                        </a:lnTo>
                        <a:lnTo>
                          <a:pt x="541" y="360"/>
                        </a:lnTo>
                        <a:lnTo>
                          <a:pt x="556" y="378"/>
                        </a:lnTo>
                        <a:lnTo>
                          <a:pt x="577" y="399"/>
                        </a:lnTo>
                        <a:lnTo>
                          <a:pt x="577" y="399"/>
                        </a:lnTo>
                        <a:lnTo>
                          <a:pt x="584" y="404"/>
                        </a:lnTo>
                        <a:lnTo>
                          <a:pt x="588" y="407"/>
                        </a:lnTo>
                        <a:lnTo>
                          <a:pt x="595" y="411"/>
                        </a:lnTo>
                        <a:lnTo>
                          <a:pt x="600" y="416"/>
                        </a:lnTo>
                        <a:lnTo>
                          <a:pt x="602" y="416"/>
                        </a:lnTo>
                        <a:lnTo>
                          <a:pt x="605" y="418"/>
                        </a:lnTo>
                        <a:lnTo>
                          <a:pt x="608" y="421"/>
                        </a:lnTo>
                        <a:lnTo>
                          <a:pt x="610" y="421"/>
                        </a:lnTo>
                        <a:lnTo>
                          <a:pt x="612" y="423"/>
                        </a:lnTo>
                        <a:lnTo>
                          <a:pt x="617" y="425"/>
                        </a:lnTo>
                        <a:lnTo>
                          <a:pt x="617" y="425"/>
                        </a:lnTo>
                        <a:lnTo>
                          <a:pt x="622" y="426"/>
                        </a:lnTo>
                        <a:lnTo>
                          <a:pt x="626" y="428"/>
                        </a:lnTo>
                        <a:lnTo>
                          <a:pt x="628" y="430"/>
                        </a:lnTo>
                        <a:lnTo>
                          <a:pt x="629" y="430"/>
                        </a:lnTo>
                        <a:lnTo>
                          <a:pt x="634" y="432"/>
                        </a:lnTo>
                        <a:lnTo>
                          <a:pt x="638" y="432"/>
                        </a:lnTo>
                        <a:lnTo>
                          <a:pt x="643" y="433"/>
                        </a:lnTo>
                        <a:lnTo>
                          <a:pt x="652" y="433"/>
                        </a:lnTo>
                        <a:lnTo>
                          <a:pt x="654" y="435"/>
                        </a:lnTo>
                        <a:lnTo>
                          <a:pt x="655" y="435"/>
                        </a:lnTo>
                        <a:lnTo>
                          <a:pt x="657" y="433"/>
                        </a:lnTo>
                        <a:lnTo>
                          <a:pt x="667" y="433"/>
                        </a:lnTo>
                        <a:lnTo>
                          <a:pt x="669" y="432"/>
                        </a:lnTo>
                        <a:lnTo>
                          <a:pt x="676" y="432"/>
                        </a:lnTo>
                        <a:lnTo>
                          <a:pt x="680" y="430"/>
                        </a:lnTo>
                        <a:lnTo>
                          <a:pt x="681" y="428"/>
                        </a:lnTo>
                        <a:lnTo>
                          <a:pt x="687" y="428"/>
                        </a:lnTo>
                        <a:lnTo>
                          <a:pt x="688" y="426"/>
                        </a:lnTo>
                        <a:lnTo>
                          <a:pt x="690" y="426"/>
                        </a:lnTo>
                        <a:lnTo>
                          <a:pt x="693" y="425"/>
                        </a:lnTo>
                        <a:lnTo>
                          <a:pt x="699" y="421"/>
                        </a:lnTo>
                        <a:lnTo>
                          <a:pt x="693" y="423"/>
                        </a:lnTo>
                        <a:lnTo>
                          <a:pt x="702" y="419"/>
                        </a:lnTo>
                        <a:lnTo>
                          <a:pt x="707" y="416"/>
                        </a:lnTo>
                        <a:lnTo>
                          <a:pt x="716" y="411"/>
                        </a:lnTo>
                        <a:lnTo>
                          <a:pt x="716" y="411"/>
                        </a:lnTo>
                        <a:lnTo>
                          <a:pt x="718" y="409"/>
                        </a:lnTo>
                        <a:lnTo>
                          <a:pt x="721" y="407"/>
                        </a:lnTo>
                        <a:lnTo>
                          <a:pt x="723" y="406"/>
                        </a:lnTo>
                        <a:lnTo>
                          <a:pt x="723" y="406"/>
                        </a:lnTo>
                        <a:lnTo>
                          <a:pt x="732" y="399"/>
                        </a:lnTo>
                        <a:lnTo>
                          <a:pt x="737" y="393"/>
                        </a:lnTo>
                        <a:lnTo>
                          <a:pt x="733" y="395"/>
                        </a:lnTo>
                        <a:lnTo>
                          <a:pt x="739" y="392"/>
                        </a:lnTo>
                        <a:lnTo>
                          <a:pt x="747" y="385"/>
                        </a:lnTo>
                        <a:lnTo>
                          <a:pt x="759" y="371"/>
                        </a:lnTo>
                        <a:lnTo>
                          <a:pt x="763" y="367"/>
                        </a:lnTo>
                        <a:lnTo>
                          <a:pt x="766" y="362"/>
                        </a:lnTo>
                        <a:lnTo>
                          <a:pt x="768" y="359"/>
                        </a:lnTo>
                        <a:lnTo>
                          <a:pt x="768" y="360"/>
                        </a:lnTo>
                        <a:lnTo>
                          <a:pt x="792" y="331"/>
                        </a:lnTo>
                        <a:lnTo>
                          <a:pt x="792" y="331"/>
                        </a:lnTo>
                        <a:lnTo>
                          <a:pt x="825" y="286"/>
                        </a:lnTo>
                        <a:lnTo>
                          <a:pt x="832" y="275"/>
                        </a:lnTo>
                        <a:lnTo>
                          <a:pt x="830" y="279"/>
                        </a:lnTo>
                        <a:lnTo>
                          <a:pt x="834" y="275"/>
                        </a:lnTo>
                        <a:lnTo>
                          <a:pt x="843" y="263"/>
                        </a:lnTo>
                        <a:lnTo>
                          <a:pt x="858" y="239"/>
                        </a:lnTo>
                        <a:lnTo>
                          <a:pt x="891" y="190"/>
                        </a:lnTo>
                        <a:lnTo>
                          <a:pt x="895" y="185"/>
                        </a:lnTo>
                        <a:lnTo>
                          <a:pt x="893" y="189"/>
                        </a:lnTo>
                        <a:lnTo>
                          <a:pt x="896" y="185"/>
                        </a:lnTo>
                        <a:lnTo>
                          <a:pt x="896" y="185"/>
                        </a:lnTo>
                        <a:lnTo>
                          <a:pt x="900" y="180"/>
                        </a:lnTo>
                        <a:lnTo>
                          <a:pt x="909" y="168"/>
                        </a:lnTo>
                        <a:lnTo>
                          <a:pt x="924" y="147"/>
                        </a:lnTo>
                        <a:lnTo>
                          <a:pt x="926" y="145"/>
                        </a:lnTo>
                        <a:lnTo>
                          <a:pt x="931" y="140"/>
                        </a:lnTo>
                        <a:lnTo>
                          <a:pt x="931" y="140"/>
                        </a:lnTo>
                        <a:lnTo>
                          <a:pt x="935" y="133"/>
                        </a:lnTo>
                        <a:lnTo>
                          <a:pt x="941" y="126"/>
                        </a:lnTo>
                        <a:lnTo>
                          <a:pt x="941" y="126"/>
                        </a:lnTo>
                        <a:lnTo>
                          <a:pt x="957" y="105"/>
                        </a:lnTo>
                        <a:lnTo>
                          <a:pt x="959" y="104"/>
                        </a:lnTo>
                        <a:lnTo>
                          <a:pt x="961" y="102"/>
                        </a:lnTo>
                        <a:lnTo>
                          <a:pt x="962" y="100"/>
                        </a:lnTo>
                        <a:lnTo>
                          <a:pt x="969" y="92"/>
                        </a:lnTo>
                        <a:lnTo>
                          <a:pt x="967" y="95"/>
                        </a:lnTo>
                        <a:lnTo>
                          <a:pt x="976" y="86"/>
                        </a:lnTo>
                        <a:lnTo>
                          <a:pt x="992" y="69"/>
                        </a:lnTo>
                        <a:lnTo>
                          <a:pt x="995" y="66"/>
                        </a:lnTo>
                        <a:lnTo>
                          <a:pt x="994" y="66"/>
                        </a:lnTo>
                        <a:lnTo>
                          <a:pt x="992" y="67"/>
                        </a:lnTo>
                        <a:lnTo>
                          <a:pt x="995" y="66"/>
                        </a:lnTo>
                        <a:lnTo>
                          <a:pt x="1002" y="60"/>
                        </a:lnTo>
                        <a:lnTo>
                          <a:pt x="1011" y="53"/>
                        </a:lnTo>
                        <a:lnTo>
                          <a:pt x="1011" y="53"/>
                        </a:lnTo>
                        <a:lnTo>
                          <a:pt x="1025" y="41"/>
                        </a:lnTo>
                        <a:lnTo>
                          <a:pt x="1030" y="36"/>
                        </a:lnTo>
                        <a:lnTo>
                          <a:pt x="1032" y="36"/>
                        </a:lnTo>
                        <a:lnTo>
                          <a:pt x="1032" y="34"/>
                        </a:lnTo>
                        <a:lnTo>
                          <a:pt x="1033" y="34"/>
                        </a:lnTo>
                        <a:lnTo>
                          <a:pt x="1040" y="31"/>
                        </a:lnTo>
                        <a:lnTo>
                          <a:pt x="1044" y="29"/>
                        </a:lnTo>
                        <a:lnTo>
                          <a:pt x="1049" y="26"/>
                        </a:lnTo>
                        <a:lnTo>
                          <a:pt x="1049" y="26"/>
                        </a:lnTo>
                        <a:lnTo>
                          <a:pt x="1058" y="20"/>
                        </a:lnTo>
                        <a:lnTo>
                          <a:pt x="1061" y="19"/>
                        </a:lnTo>
                        <a:lnTo>
                          <a:pt x="1063" y="19"/>
                        </a:lnTo>
                        <a:lnTo>
                          <a:pt x="1066" y="17"/>
                        </a:lnTo>
                        <a:lnTo>
                          <a:pt x="1066" y="17"/>
                        </a:lnTo>
                        <a:lnTo>
                          <a:pt x="1077" y="12"/>
                        </a:lnTo>
                        <a:lnTo>
                          <a:pt x="1079" y="12"/>
                        </a:lnTo>
                        <a:lnTo>
                          <a:pt x="1085" y="8"/>
                        </a:lnTo>
                        <a:lnTo>
                          <a:pt x="1089" y="8"/>
                        </a:lnTo>
                        <a:lnTo>
                          <a:pt x="1089" y="8"/>
                        </a:lnTo>
                        <a:lnTo>
                          <a:pt x="1092" y="5"/>
                        </a:lnTo>
                        <a:lnTo>
                          <a:pt x="1101" y="5"/>
                        </a:lnTo>
                        <a:lnTo>
                          <a:pt x="1105" y="3"/>
                        </a:lnTo>
                        <a:lnTo>
                          <a:pt x="1106" y="3"/>
                        </a:lnTo>
                        <a:lnTo>
                          <a:pt x="1108" y="1"/>
                        </a:lnTo>
                        <a:lnTo>
                          <a:pt x="1122" y="1"/>
                        </a:lnTo>
                        <a:lnTo>
                          <a:pt x="1124" y="0"/>
                        </a:lnTo>
                        <a:close/>
                      </a:path>
                    </a:pathLst>
                  </a:custGeom>
                  <a:solidFill>
                    <a:srgbClr val="D75143"/>
                  </a:solidFill>
                  <a:ln w="0">
                    <a:solidFill>
                      <a:srgbClr val="D7514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9" name="Rectangle 11"/>
                  <p:cNvSpPr>
                    <a:spLocks noChangeArrowheads="1"/>
                  </p:cNvSpPr>
                  <p:nvPr/>
                </p:nvSpPr>
                <p:spPr bwMode="auto">
                  <a:xfrm rot="16200000">
                    <a:off x="6656087" y="3812709"/>
                    <a:ext cx="4064000" cy="20638"/>
                  </a:xfrm>
                  <a:prstGeom prst="rect">
                    <a:avLst/>
                  </a:prstGeom>
                  <a:solidFill>
                    <a:srgbClr val="D75143"/>
                  </a:solidFill>
                  <a:ln w="0">
                    <a:solidFill>
                      <a:srgbClr val="D7514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9" name="Gruppieren 428"/>
                <p:cNvGrpSpPr/>
                <p:nvPr/>
              </p:nvGrpSpPr>
              <p:grpSpPr>
                <a:xfrm>
                  <a:off x="8170748" y="3725068"/>
                  <a:ext cx="245901" cy="1626629"/>
                  <a:chOff x="8809530" y="1791028"/>
                  <a:chExt cx="614364" cy="4064000"/>
                </a:xfrm>
              </p:grpSpPr>
              <p:sp>
                <p:nvSpPr>
                  <p:cNvPr id="616" name="Freeform 8"/>
                  <p:cNvSpPr>
                    <a:spLocks noEditPoints="1"/>
                  </p:cNvSpPr>
                  <p:nvPr/>
                </p:nvSpPr>
                <p:spPr bwMode="auto">
                  <a:xfrm rot="16200000">
                    <a:off x="7084712" y="3515846"/>
                    <a:ext cx="4064000" cy="614363"/>
                  </a:xfrm>
                  <a:custGeom>
                    <a:avLst/>
                    <a:gdLst>
                      <a:gd name="T0" fmla="*/ 1047 w 5120"/>
                      <a:gd name="T1" fmla="*/ 600 h 773"/>
                      <a:gd name="T2" fmla="*/ 962 w 5120"/>
                      <a:gd name="T3" fmla="*/ 560 h 773"/>
                      <a:gd name="T4" fmla="*/ 914 w 5120"/>
                      <a:gd name="T5" fmla="*/ 465 h 773"/>
                      <a:gd name="T6" fmla="*/ 612 w 5120"/>
                      <a:gd name="T7" fmla="*/ 99 h 773"/>
                      <a:gd name="T8" fmla="*/ 596 w 5120"/>
                      <a:gd name="T9" fmla="*/ 45 h 773"/>
                      <a:gd name="T10" fmla="*/ 529 w 5120"/>
                      <a:gd name="T11" fmla="*/ 5 h 773"/>
                      <a:gd name="T12" fmla="*/ 570 w 5120"/>
                      <a:gd name="T13" fmla="*/ 26 h 773"/>
                      <a:gd name="T14" fmla="*/ 622 w 5120"/>
                      <a:gd name="T15" fmla="*/ 71 h 773"/>
                      <a:gd name="T16" fmla="*/ 655 w 5120"/>
                      <a:gd name="T17" fmla="*/ 109 h 773"/>
                      <a:gd name="T18" fmla="*/ 782 w 5120"/>
                      <a:gd name="T19" fmla="*/ 284 h 773"/>
                      <a:gd name="T20" fmla="*/ 855 w 5120"/>
                      <a:gd name="T21" fmla="*/ 390 h 773"/>
                      <a:gd name="T22" fmla="*/ 945 w 5120"/>
                      <a:gd name="T23" fmla="*/ 503 h 773"/>
                      <a:gd name="T24" fmla="*/ 1047 w 5120"/>
                      <a:gd name="T25" fmla="*/ 600 h 773"/>
                      <a:gd name="T26" fmla="*/ 1080 w 5120"/>
                      <a:gd name="T27" fmla="*/ 622 h 773"/>
                      <a:gd name="T28" fmla="*/ 1165 w 5120"/>
                      <a:gd name="T29" fmla="*/ 669 h 773"/>
                      <a:gd name="T30" fmla="*/ 1228 w 5120"/>
                      <a:gd name="T31" fmla="*/ 695 h 773"/>
                      <a:gd name="T32" fmla="*/ 1262 w 5120"/>
                      <a:gd name="T33" fmla="*/ 707 h 773"/>
                      <a:gd name="T34" fmla="*/ 1327 w 5120"/>
                      <a:gd name="T35" fmla="*/ 721 h 773"/>
                      <a:gd name="T36" fmla="*/ 1398 w 5120"/>
                      <a:gd name="T37" fmla="*/ 732 h 773"/>
                      <a:gd name="T38" fmla="*/ 1491 w 5120"/>
                      <a:gd name="T39" fmla="*/ 740 h 773"/>
                      <a:gd name="T40" fmla="*/ 5120 w 5120"/>
                      <a:gd name="T41" fmla="*/ 747 h 773"/>
                      <a:gd name="T42" fmla="*/ 1547 w 5120"/>
                      <a:gd name="T43" fmla="*/ 768 h 773"/>
                      <a:gd name="T44" fmla="*/ 1471 w 5120"/>
                      <a:gd name="T45" fmla="*/ 765 h 773"/>
                      <a:gd name="T46" fmla="*/ 1384 w 5120"/>
                      <a:gd name="T47" fmla="*/ 756 h 773"/>
                      <a:gd name="T48" fmla="*/ 1318 w 5120"/>
                      <a:gd name="T49" fmla="*/ 746 h 773"/>
                      <a:gd name="T50" fmla="*/ 1257 w 5120"/>
                      <a:gd name="T51" fmla="*/ 733 h 773"/>
                      <a:gd name="T52" fmla="*/ 1202 w 5120"/>
                      <a:gd name="T53" fmla="*/ 714 h 773"/>
                      <a:gd name="T54" fmla="*/ 1098 w 5120"/>
                      <a:gd name="T55" fmla="*/ 666 h 773"/>
                      <a:gd name="T56" fmla="*/ 1059 w 5120"/>
                      <a:gd name="T57" fmla="*/ 642 h 773"/>
                      <a:gd name="T58" fmla="*/ 1025 w 5120"/>
                      <a:gd name="T59" fmla="*/ 616 h 773"/>
                      <a:gd name="T60" fmla="*/ 902 w 5120"/>
                      <a:gd name="T61" fmla="*/ 492 h 773"/>
                      <a:gd name="T62" fmla="*/ 834 w 5120"/>
                      <a:gd name="T63" fmla="*/ 406 h 773"/>
                      <a:gd name="T64" fmla="*/ 761 w 5120"/>
                      <a:gd name="T65" fmla="*/ 302 h 773"/>
                      <a:gd name="T66" fmla="*/ 634 w 5120"/>
                      <a:gd name="T67" fmla="*/ 126 h 773"/>
                      <a:gd name="T68" fmla="*/ 567 w 5120"/>
                      <a:gd name="T69" fmla="*/ 55 h 773"/>
                      <a:gd name="T70" fmla="*/ 541 w 5120"/>
                      <a:gd name="T71" fmla="*/ 38 h 773"/>
                      <a:gd name="T72" fmla="*/ 485 w 5120"/>
                      <a:gd name="T73" fmla="*/ 27 h 773"/>
                      <a:gd name="T74" fmla="*/ 452 w 5120"/>
                      <a:gd name="T75" fmla="*/ 41 h 773"/>
                      <a:gd name="T76" fmla="*/ 425 w 5120"/>
                      <a:gd name="T77" fmla="*/ 62 h 773"/>
                      <a:gd name="T78" fmla="*/ 381 w 5120"/>
                      <a:gd name="T79" fmla="*/ 118 h 773"/>
                      <a:gd name="T80" fmla="*/ 326 w 5120"/>
                      <a:gd name="T81" fmla="*/ 216 h 773"/>
                      <a:gd name="T82" fmla="*/ 282 w 5120"/>
                      <a:gd name="T83" fmla="*/ 315 h 773"/>
                      <a:gd name="T84" fmla="*/ 216 w 5120"/>
                      <a:gd name="T85" fmla="*/ 475 h 773"/>
                      <a:gd name="T86" fmla="*/ 151 w 5120"/>
                      <a:gd name="T87" fmla="*/ 626 h 773"/>
                      <a:gd name="T88" fmla="*/ 119 w 5120"/>
                      <a:gd name="T89" fmla="*/ 683 h 773"/>
                      <a:gd name="T90" fmla="*/ 90 w 5120"/>
                      <a:gd name="T91" fmla="*/ 727 h 773"/>
                      <a:gd name="T92" fmla="*/ 72 w 5120"/>
                      <a:gd name="T93" fmla="*/ 746 h 773"/>
                      <a:gd name="T94" fmla="*/ 36 w 5120"/>
                      <a:gd name="T95" fmla="*/ 772 h 773"/>
                      <a:gd name="T96" fmla="*/ 31 w 5120"/>
                      <a:gd name="T97" fmla="*/ 744 h 773"/>
                      <a:gd name="T98" fmla="*/ 62 w 5120"/>
                      <a:gd name="T99" fmla="*/ 718 h 773"/>
                      <a:gd name="T100" fmla="*/ 83 w 5120"/>
                      <a:gd name="T101" fmla="*/ 692 h 773"/>
                      <a:gd name="T102" fmla="*/ 109 w 5120"/>
                      <a:gd name="T103" fmla="*/ 650 h 773"/>
                      <a:gd name="T104" fmla="*/ 137 w 5120"/>
                      <a:gd name="T105" fmla="*/ 593 h 773"/>
                      <a:gd name="T106" fmla="*/ 197 w 5120"/>
                      <a:gd name="T107" fmla="*/ 452 h 773"/>
                      <a:gd name="T108" fmla="*/ 258 w 5120"/>
                      <a:gd name="T109" fmla="*/ 305 h 773"/>
                      <a:gd name="T110" fmla="*/ 286 w 5120"/>
                      <a:gd name="T111" fmla="*/ 236 h 773"/>
                      <a:gd name="T112" fmla="*/ 327 w 5120"/>
                      <a:gd name="T113" fmla="*/ 158 h 773"/>
                      <a:gd name="T114" fmla="*/ 366 w 5120"/>
                      <a:gd name="T115" fmla="*/ 92 h 773"/>
                      <a:gd name="T116" fmla="*/ 407 w 5120"/>
                      <a:gd name="T117" fmla="*/ 41 h 773"/>
                      <a:gd name="T118" fmla="*/ 454 w 5120"/>
                      <a:gd name="T119" fmla="*/ 1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20" h="773">
                        <a:moveTo>
                          <a:pt x="1195" y="713"/>
                        </a:moveTo>
                        <a:lnTo>
                          <a:pt x="1196" y="713"/>
                        </a:lnTo>
                        <a:lnTo>
                          <a:pt x="1200" y="714"/>
                        </a:lnTo>
                        <a:lnTo>
                          <a:pt x="1195" y="713"/>
                        </a:lnTo>
                        <a:close/>
                        <a:moveTo>
                          <a:pt x="1191" y="681"/>
                        </a:moveTo>
                        <a:lnTo>
                          <a:pt x="1195" y="683"/>
                        </a:lnTo>
                        <a:lnTo>
                          <a:pt x="1193" y="683"/>
                        </a:lnTo>
                        <a:lnTo>
                          <a:pt x="1191" y="681"/>
                        </a:lnTo>
                        <a:close/>
                        <a:moveTo>
                          <a:pt x="1047" y="600"/>
                        </a:moveTo>
                        <a:lnTo>
                          <a:pt x="1047" y="600"/>
                        </a:lnTo>
                        <a:lnTo>
                          <a:pt x="1052" y="605"/>
                        </a:lnTo>
                        <a:lnTo>
                          <a:pt x="1047" y="600"/>
                        </a:lnTo>
                        <a:close/>
                        <a:moveTo>
                          <a:pt x="981" y="577"/>
                        </a:moveTo>
                        <a:lnTo>
                          <a:pt x="992" y="588"/>
                        </a:lnTo>
                        <a:lnTo>
                          <a:pt x="981" y="577"/>
                        </a:lnTo>
                        <a:close/>
                        <a:moveTo>
                          <a:pt x="959" y="557"/>
                        </a:moveTo>
                        <a:lnTo>
                          <a:pt x="961" y="558"/>
                        </a:lnTo>
                        <a:lnTo>
                          <a:pt x="962" y="560"/>
                        </a:lnTo>
                        <a:lnTo>
                          <a:pt x="974" y="572"/>
                        </a:lnTo>
                        <a:lnTo>
                          <a:pt x="959" y="557"/>
                        </a:lnTo>
                        <a:close/>
                        <a:moveTo>
                          <a:pt x="915" y="466"/>
                        </a:moveTo>
                        <a:lnTo>
                          <a:pt x="917" y="468"/>
                        </a:lnTo>
                        <a:lnTo>
                          <a:pt x="915" y="466"/>
                        </a:lnTo>
                        <a:close/>
                        <a:moveTo>
                          <a:pt x="914" y="465"/>
                        </a:moveTo>
                        <a:lnTo>
                          <a:pt x="915" y="466"/>
                        </a:lnTo>
                        <a:lnTo>
                          <a:pt x="915" y="466"/>
                        </a:lnTo>
                        <a:lnTo>
                          <a:pt x="914" y="465"/>
                        </a:lnTo>
                        <a:close/>
                        <a:moveTo>
                          <a:pt x="853" y="387"/>
                        </a:moveTo>
                        <a:lnTo>
                          <a:pt x="855" y="388"/>
                        </a:lnTo>
                        <a:lnTo>
                          <a:pt x="853" y="387"/>
                        </a:lnTo>
                        <a:lnTo>
                          <a:pt x="853" y="387"/>
                        </a:lnTo>
                        <a:close/>
                        <a:moveTo>
                          <a:pt x="336" y="138"/>
                        </a:moveTo>
                        <a:lnTo>
                          <a:pt x="336" y="140"/>
                        </a:lnTo>
                        <a:lnTo>
                          <a:pt x="334" y="142"/>
                        </a:lnTo>
                        <a:lnTo>
                          <a:pt x="336" y="138"/>
                        </a:lnTo>
                        <a:close/>
                        <a:moveTo>
                          <a:pt x="612" y="99"/>
                        </a:moveTo>
                        <a:lnTo>
                          <a:pt x="614" y="100"/>
                        </a:lnTo>
                        <a:lnTo>
                          <a:pt x="614" y="100"/>
                        </a:lnTo>
                        <a:lnTo>
                          <a:pt x="612" y="99"/>
                        </a:lnTo>
                        <a:close/>
                        <a:moveTo>
                          <a:pt x="567" y="55"/>
                        </a:moveTo>
                        <a:lnTo>
                          <a:pt x="567" y="55"/>
                        </a:lnTo>
                        <a:lnTo>
                          <a:pt x="570" y="59"/>
                        </a:lnTo>
                        <a:lnTo>
                          <a:pt x="567" y="55"/>
                        </a:lnTo>
                        <a:close/>
                        <a:moveTo>
                          <a:pt x="595" y="43"/>
                        </a:moveTo>
                        <a:lnTo>
                          <a:pt x="596" y="45"/>
                        </a:lnTo>
                        <a:lnTo>
                          <a:pt x="596" y="45"/>
                        </a:lnTo>
                        <a:lnTo>
                          <a:pt x="595" y="43"/>
                        </a:lnTo>
                        <a:close/>
                        <a:moveTo>
                          <a:pt x="489" y="0"/>
                        </a:moveTo>
                        <a:lnTo>
                          <a:pt x="501" y="0"/>
                        </a:lnTo>
                        <a:lnTo>
                          <a:pt x="504" y="1"/>
                        </a:lnTo>
                        <a:lnTo>
                          <a:pt x="518" y="1"/>
                        </a:lnTo>
                        <a:lnTo>
                          <a:pt x="523" y="3"/>
                        </a:lnTo>
                        <a:lnTo>
                          <a:pt x="527" y="3"/>
                        </a:lnTo>
                        <a:lnTo>
                          <a:pt x="529" y="5"/>
                        </a:lnTo>
                        <a:lnTo>
                          <a:pt x="530" y="5"/>
                        </a:lnTo>
                        <a:lnTo>
                          <a:pt x="536" y="7"/>
                        </a:lnTo>
                        <a:lnTo>
                          <a:pt x="539" y="8"/>
                        </a:lnTo>
                        <a:lnTo>
                          <a:pt x="544" y="10"/>
                        </a:lnTo>
                        <a:lnTo>
                          <a:pt x="546" y="12"/>
                        </a:lnTo>
                        <a:lnTo>
                          <a:pt x="553" y="15"/>
                        </a:lnTo>
                        <a:lnTo>
                          <a:pt x="558" y="19"/>
                        </a:lnTo>
                        <a:lnTo>
                          <a:pt x="562" y="20"/>
                        </a:lnTo>
                        <a:lnTo>
                          <a:pt x="570" y="26"/>
                        </a:lnTo>
                        <a:lnTo>
                          <a:pt x="572" y="26"/>
                        </a:lnTo>
                        <a:lnTo>
                          <a:pt x="575" y="29"/>
                        </a:lnTo>
                        <a:lnTo>
                          <a:pt x="575" y="29"/>
                        </a:lnTo>
                        <a:lnTo>
                          <a:pt x="582" y="33"/>
                        </a:lnTo>
                        <a:lnTo>
                          <a:pt x="589" y="40"/>
                        </a:lnTo>
                        <a:lnTo>
                          <a:pt x="589" y="40"/>
                        </a:lnTo>
                        <a:lnTo>
                          <a:pt x="596" y="45"/>
                        </a:lnTo>
                        <a:lnTo>
                          <a:pt x="622" y="71"/>
                        </a:lnTo>
                        <a:lnTo>
                          <a:pt x="622" y="71"/>
                        </a:lnTo>
                        <a:lnTo>
                          <a:pt x="624" y="73"/>
                        </a:lnTo>
                        <a:lnTo>
                          <a:pt x="628" y="76"/>
                        </a:lnTo>
                        <a:lnTo>
                          <a:pt x="631" y="79"/>
                        </a:lnTo>
                        <a:lnTo>
                          <a:pt x="631" y="79"/>
                        </a:lnTo>
                        <a:lnTo>
                          <a:pt x="640" y="88"/>
                        </a:lnTo>
                        <a:lnTo>
                          <a:pt x="638" y="86"/>
                        </a:lnTo>
                        <a:lnTo>
                          <a:pt x="640" y="90"/>
                        </a:lnTo>
                        <a:lnTo>
                          <a:pt x="654" y="109"/>
                        </a:lnTo>
                        <a:lnTo>
                          <a:pt x="655" y="109"/>
                        </a:lnTo>
                        <a:lnTo>
                          <a:pt x="655" y="109"/>
                        </a:lnTo>
                        <a:lnTo>
                          <a:pt x="657" y="111"/>
                        </a:lnTo>
                        <a:lnTo>
                          <a:pt x="659" y="111"/>
                        </a:lnTo>
                        <a:lnTo>
                          <a:pt x="660" y="114"/>
                        </a:lnTo>
                        <a:lnTo>
                          <a:pt x="671" y="130"/>
                        </a:lnTo>
                        <a:lnTo>
                          <a:pt x="718" y="192"/>
                        </a:lnTo>
                        <a:lnTo>
                          <a:pt x="778" y="281"/>
                        </a:lnTo>
                        <a:lnTo>
                          <a:pt x="778" y="281"/>
                        </a:lnTo>
                        <a:lnTo>
                          <a:pt x="782" y="284"/>
                        </a:lnTo>
                        <a:lnTo>
                          <a:pt x="785" y="291"/>
                        </a:lnTo>
                        <a:lnTo>
                          <a:pt x="785" y="291"/>
                        </a:lnTo>
                        <a:lnTo>
                          <a:pt x="796" y="307"/>
                        </a:lnTo>
                        <a:lnTo>
                          <a:pt x="813" y="331"/>
                        </a:lnTo>
                        <a:lnTo>
                          <a:pt x="846" y="378"/>
                        </a:lnTo>
                        <a:lnTo>
                          <a:pt x="848" y="380"/>
                        </a:lnTo>
                        <a:lnTo>
                          <a:pt x="850" y="383"/>
                        </a:lnTo>
                        <a:lnTo>
                          <a:pt x="853" y="387"/>
                        </a:lnTo>
                        <a:lnTo>
                          <a:pt x="855" y="390"/>
                        </a:lnTo>
                        <a:lnTo>
                          <a:pt x="863" y="402"/>
                        </a:lnTo>
                        <a:lnTo>
                          <a:pt x="879" y="423"/>
                        </a:lnTo>
                        <a:lnTo>
                          <a:pt x="910" y="463"/>
                        </a:lnTo>
                        <a:lnTo>
                          <a:pt x="915" y="466"/>
                        </a:lnTo>
                        <a:lnTo>
                          <a:pt x="921" y="473"/>
                        </a:lnTo>
                        <a:lnTo>
                          <a:pt x="921" y="473"/>
                        </a:lnTo>
                        <a:lnTo>
                          <a:pt x="929" y="484"/>
                        </a:lnTo>
                        <a:lnTo>
                          <a:pt x="929" y="485"/>
                        </a:lnTo>
                        <a:lnTo>
                          <a:pt x="945" y="503"/>
                        </a:lnTo>
                        <a:lnTo>
                          <a:pt x="945" y="503"/>
                        </a:lnTo>
                        <a:lnTo>
                          <a:pt x="978" y="537"/>
                        </a:lnTo>
                        <a:lnTo>
                          <a:pt x="980" y="539"/>
                        </a:lnTo>
                        <a:lnTo>
                          <a:pt x="983" y="541"/>
                        </a:lnTo>
                        <a:lnTo>
                          <a:pt x="1011" y="569"/>
                        </a:lnTo>
                        <a:lnTo>
                          <a:pt x="1009" y="569"/>
                        </a:lnTo>
                        <a:lnTo>
                          <a:pt x="1042" y="596"/>
                        </a:lnTo>
                        <a:lnTo>
                          <a:pt x="1046" y="598"/>
                        </a:lnTo>
                        <a:lnTo>
                          <a:pt x="1047" y="600"/>
                        </a:lnTo>
                        <a:lnTo>
                          <a:pt x="1044" y="596"/>
                        </a:lnTo>
                        <a:lnTo>
                          <a:pt x="1047" y="600"/>
                        </a:lnTo>
                        <a:lnTo>
                          <a:pt x="1049" y="600"/>
                        </a:lnTo>
                        <a:lnTo>
                          <a:pt x="1058" y="607"/>
                        </a:lnTo>
                        <a:lnTo>
                          <a:pt x="1058" y="607"/>
                        </a:lnTo>
                        <a:lnTo>
                          <a:pt x="1077" y="621"/>
                        </a:lnTo>
                        <a:lnTo>
                          <a:pt x="1075" y="619"/>
                        </a:lnTo>
                        <a:lnTo>
                          <a:pt x="1079" y="622"/>
                        </a:lnTo>
                        <a:lnTo>
                          <a:pt x="1080" y="622"/>
                        </a:lnTo>
                        <a:lnTo>
                          <a:pt x="1087" y="628"/>
                        </a:lnTo>
                        <a:lnTo>
                          <a:pt x="1087" y="628"/>
                        </a:lnTo>
                        <a:lnTo>
                          <a:pt x="1101" y="638"/>
                        </a:lnTo>
                        <a:lnTo>
                          <a:pt x="1105" y="640"/>
                        </a:lnTo>
                        <a:lnTo>
                          <a:pt x="1110" y="643"/>
                        </a:lnTo>
                        <a:lnTo>
                          <a:pt x="1117" y="647"/>
                        </a:lnTo>
                        <a:lnTo>
                          <a:pt x="1132" y="655"/>
                        </a:lnTo>
                        <a:lnTo>
                          <a:pt x="1160" y="669"/>
                        </a:lnTo>
                        <a:lnTo>
                          <a:pt x="1165" y="669"/>
                        </a:lnTo>
                        <a:lnTo>
                          <a:pt x="1169" y="673"/>
                        </a:lnTo>
                        <a:lnTo>
                          <a:pt x="1193" y="683"/>
                        </a:lnTo>
                        <a:lnTo>
                          <a:pt x="1196" y="685"/>
                        </a:lnTo>
                        <a:lnTo>
                          <a:pt x="1202" y="687"/>
                        </a:lnTo>
                        <a:lnTo>
                          <a:pt x="1202" y="687"/>
                        </a:lnTo>
                        <a:lnTo>
                          <a:pt x="1210" y="690"/>
                        </a:lnTo>
                        <a:lnTo>
                          <a:pt x="1210" y="690"/>
                        </a:lnTo>
                        <a:lnTo>
                          <a:pt x="1226" y="695"/>
                        </a:lnTo>
                        <a:lnTo>
                          <a:pt x="1228" y="695"/>
                        </a:lnTo>
                        <a:lnTo>
                          <a:pt x="1229" y="697"/>
                        </a:lnTo>
                        <a:lnTo>
                          <a:pt x="1231" y="697"/>
                        </a:lnTo>
                        <a:lnTo>
                          <a:pt x="1231" y="697"/>
                        </a:lnTo>
                        <a:lnTo>
                          <a:pt x="1236" y="699"/>
                        </a:lnTo>
                        <a:lnTo>
                          <a:pt x="1236" y="699"/>
                        </a:lnTo>
                        <a:lnTo>
                          <a:pt x="1242" y="701"/>
                        </a:lnTo>
                        <a:lnTo>
                          <a:pt x="1259" y="706"/>
                        </a:lnTo>
                        <a:lnTo>
                          <a:pt x="1261" y="706"/>
                        </a:lnTo>
                        <a:lnTo>
                          <a:pt x="1262" y="707"/>
                        </a:lnTo>
                        <a:lnTo>
                          <a:pt x="1268" y="707"/>
                        </a:lnTo>
                        <a:lnTo>
                          <a:pt x="1275" y="709"/>
                        </a:lnTo>
                        <a:lnTo>
                          <a:pt x="1292" y="714"/>
                        </a:lnTo>
                        <a:lnTo>
                          <a:pt x="1299" y="716"/>
                        </a:lnTo>
                        <a:lnTo>
                          <a:pt x="1307" y="718"/>
                        </a:lnTo>
                        <a:lnTo>
                          <a:pt x="1307" y="718"/>
                        </a:lnTo>
                        <a:lnTo>
                          <a:pt x="1321" y="720"/>
                        </a:lnTo>
                        <a:lnTo>
                          <a:pt x="1323" y="720"/>
                        </a:lnTo>
                        <a:lnTo>
                          <a:pt x="1327" y="721"/>
                        </a:lnTo>
                        <a:lnTo>
                          <a:pt x="1330" y="721"/>
                        </a:lnTo>
                        <a:lnTo>
                          <a:pt x="1339" y="723"/>
                        </a:lnTo>
                        <a:lnTo>
                          <a:pt x="1358" y="727"/>
                        </a:lnTo>
                        <a:lnTo>
                          <a:pt x="1358" y="727"/>
                        </a:lnTo>
                        <a:lnTo>
                          <a:pt x="1368" y="728"/>
                        </a:lnTo>
                        <a:lnTo>
                          <a:pt x="1384" y="730"/>
                        </a:lnTo>
                        <a:lnTo>
                          <a:pt x="1389" y="730"/>
                        </a:lnTo>
                        <a:lnTo>
                          <a:pt x="1392" y="732"/>
                        </a:lnTo>
                        <a:lnTo>
                          <a:pt x="1398" y="732"/>
                        </a:lnTo>
                        <a:lnTo>
                          <a:pt x="1413" y="733"/>
                        </a:lnTo>
                        <a:lnTo>
                          <a:pt x="1420" y="733"/>
                        </a:lnTo>
                        <a:lnTo>
                          <a:pt x="1424" y="735"/>
                        </a:lnTo>
                        <a:lnTo>
                          <a:pt x="1429" y="735"/>
                        </a:lnTo>
                        <a:lnTo>
                          <a:pt x="1444" y="737"/>
                        </a:lnTo>
                        <a:lnTo>
                          <a:pt x="1460" y="737"/>
                        </a:lnTo>
                        <a:lnTo>
                          <a:pt x="1474" y="739"/>
                        </a:lnTo>
                        <a:lnTo>
                          <a:pt x="1484" y="739"/>
                        </a:lnTo>
                        <a:lnTo>
                          <a:pt x="1491" y="740"/>
                        </a:lnTo>
                        <a:lnTo>
                          <a:pt x="1514" y="740"/>
                        </a:lnTo>
                        <a:lnTo>
                          <a:pt x="1523" y="742"/>
                        </a:lnTo>
                        <a:lnTo>
                          <a:pt x="1559" y="742"/>
                        </a:lnTo>
                        <a:lnTo>
                          <a:pt x="1561" y="744"/>
                        </a:lnTo>
                        <a:lnTo>
                          <a:pt x="1611" y="744"/>
                        </a:lnTo>
                        <a:lnTo>
                          <a:pt x="1620" y="746"/>
                        </a:lnTo>
                        <a:lnTo>
                          <a:pt x="1713" y="746"/>
                        </a:lnTo>
                        <a:lnTo>
                          <a:pt x="1729" y="747"/>
                        </a:lnTo>
                        <a:lnTo>
                          <a:pt x="5120" y="747"/>
                        </a:lnTo>
                        <a:lnTo>
                          <a:pt x="5120" y="773"/>
                        </a:lnTo>
                        <a:lnTo>
                          <a:pt x="1725" y="773"/>
                        </a:lnTo>
                        <a:lnTo>
                          <a:pt x="1710" y="772"/>
                        </a:lnTo>
                        <a:lnTo>
                          <a:pt x="1618" y="772"/>
                        </a:lnTo>
                        <a:lnTo>
                          <a:pt x="1614" y="770"/>
                        </a:lnTo>
                        <a:lnTo>
                          <a:pt x="1608" y="768"/>
                        </a:lnTo>
                        <a:lnTo>
                          <a:pt x="1608" y="770"/>
                        </a:lnTo>
                        <a:lnTo>
                          <a:pt x="1549" y="770"/>
                        </a:lnTo>
                        <a:lnTo>
                          <a:pt x="1547" y="768"/>
                        </a:lnTo>
                        <a:lnTo>
                          <a:pt x="1521" y="768"/>
                        </a:lnTo>
                        <a:lnTo>
                          <a:pt x="1517" y="766"/>
                        </a:lnTo>
                        <a:lnTo>
                          <a:pt x="1510" y="765"/>
                        </a:lnTo>
                        <a:lnTo>
                          <a:pt x="1510" y="766"/>
                        </a:lnTo>
                        <a:lnTo>
                          <a:pt x="1488" y="766"/>
                        </a:lnTo>
                        <a:lnTo>
                          <a:pt x="1484" y="765"/>
                        </a:lnTo>
                        <a:lnTo>
                          <a:pt x="1481" y="765"/>
                        </a:lnTo>
                        <a:lnTo>
                          <a:pt x="1481" y="765"/>
                        </a:lnTo>
                        <a:lnTo>
                          <a:pt x="1471" y="765"/>
                        </a:lnTo>
                        <a:lnTo>
                          <a:pt x="1457" y="763"/>
                        </a:lnTo>
                        <a:lnTo>
                          <a:pt x="1441" y="763"/>
                        </a:lnTo>
                        <a:lnTo>
                          <a:pt x="1425" y="761"/>
                        </a:lnTo>
                        <a:lnTo>
                          <a:pt x="1418" y="761"/>
                        </a:lnTo>
                        <a:lnTo>
                          <a:pt x="1415" y="760"/>
                        </a:lnTo>
                        <a:lnTo>
                          <a:pt x="1410" y="760"/>
                        </a:lnTo>
                        <a:lnTo>
                          <a:pt x="1394" y="758"/>
                        </a:lnTo>
                        <a:lnTo>
                          <a:pt x="1387" y="758"/>
                        </a:lnTo>
                        <a:lnTo>
                          <a:pt x="1384" y="756"/>
                        </a:lnTo>
                        <a:lnTo>
                          <a:pt x="1380" y="756"/>
                        </a:lnTo>
                        <a:lnTo>
                          <a:pt x="1365" y="754"/>
                        </a:lnTo>
                        <a:lnTo>
                          <a:pt x="1353" y="753"/>
                        </a:lnTo>
                        <a:lnTo>
                          <a:pt x="1372" y="754"/>
                        </a:lnTo>
                        <a:lnTo>
                          <a:pt x="1333" y="747"/>
                        </a:lnTo>
                        <a:lnTo>
                          <a:pt x="1327" y="746"/>
                        </a:lnTo>
                        <a:lnTo>
                          <a:pt x="1327" y="747"/>
                        </a:lnTo>
                        <a:lnTo>
                          <a:pt x="1321" y="747"/>
                        </a:lnTo>
                        <a:lnTo>
                          <a:pt x="1318" y="746"/>
                        </a:lnTo>
                        <a:lnTo>
                          <a:pt x="1302" y="744"/>
                        </a:lnTo>
                        <a:lnTo>
                          <a:pt x="1311" y="744"/>
                        </a:lnTo>
                        <a:lnTo>
                          <a:pt x="1294" y="740"/>
                        </a:lnTo>
                        <a:lnTo>
                          <a:pt x="1292" y="740"/>
                        </a:lnTo>
                        <a:lnTo>
                          <a:pt x="1285" y="739"/>
                        </a:lnTo>
                        <a:lnTo>
                          <a:pt x="1268" y="733"/>
                        </a:lnTo>
                        <a:lnTo>
                          <a:pt x="1264" y="733"/>
                        </a:lnTo>
                        <a:lnTo>
                          <a:pt x="1264" y="733"/>
                        </a:lnTo>
                        <a:lnTo>
                          <a:pt x="1257" y="733"/>
                        </a:lnTo>
                        <a:lnTo>
                          <a:pt x="1250" y="730"/>
                        </a:lnTo>
                        <a:lnTo>
                          <a:pt x="1250" y="730"/>
                        </a:lnTo>
                        <a:lnTo>
                          <a:pt x="1235" y="725"/>
                        </a:lnTo>
                        <a:lnTo>
                          <a:pt x="1228" y="723"/>
                        </a:lnTo>
                        <a:lnTo>
                          <a:pt x="1222" y="721"/>
                        </a:lnTo>
                        <a:lnTo>
                          <a:pt x="1221" y="721"/>
                        </a:lnTo>
                        <a:lnTo>
                          <a:pt x="1217" y="720"/>
                        </a:lnTo>
                        <a:lnTo>
                          <a:pt x="1217" y="720"/>
                        </a:lnTo>
                        <a:lnTo>
                          <a:pt x="1202" y="714"/>
                        </a:lnTo>
                        <a:lnTo>
                          <a:pt x="1196" y="713"/>
                        </a:lnTo>
                        <a:lnTo>
                          <a:pt x="1191" y="711"/>
                        </a:lnTo>
                        <a:lnTo>
                          <a:pt x="1184" y="707"/>
                        </a:lnTo>
                        <a:lnTo>
                          <a:pt x="1158" y="697"/>
                        </a:lnTo>
                        <a:lnTo>
                          <a:pt x="1155" y="695"/>
                        </a:lnTo>
                        <a:lnTo>
                          <a:pt x="1155" y="695"/>
                        </a:lnTo>
                        <a:lnTo>
                          <a:pt x="1120" y="678"/>
                        </a:lnTo>
                        <a:lnTo>
                          <a:pt x="1105" y="669"/>
                        </a:lnTo>
                        <a:lnTo>
                          <a:pt x="1098" y="666"/>
                        </a:lnTo>
                        <a:lnTo>
                          <a:pt x="1099" y="666"/>
                        </a:lnTo>
                        <a:lnTo>
                          <a:pt x="1096" y="664"/>
                        </a:lnTo>
                        <a:lnTo>
                          <a:pt x="1091" y="664"/>
                        </a:lnTo>
                        <a:lnTo>
                          <a:pt x="1085" y="659"/>
                        </a:lnTo>
                        <a:lnTo>
                          <a:pt x="1085" y="659"/>
                        </a:lnTo>
                        <a:lnTo>
                          <a:pt x="1072" y="648"/>
                        </a:lnTo>
                        <a:lnTo>
                          <a:pt x="1066" y="645"/>
                        </a:lnTo>
                        <a:lnTo>
                          <a:pt x="1066" y="645"/>
                        </a:lnTo>
                        <a:lnTo>
                          <a:pt x="1059" y="642"/>
                        </a:lnTo>
                        <a:lnTo>
                          <a:pt x="1056" y="638"/>
                        </a:lnTo>
                        <a:lnTo>
                          <a:pt x="1056" y="638"/>
                        </a:lnTo>
                        <a:lnTo>
                          <a:pt x="1037" y="624"/>
                        </a:lnTo>
                        <a:lnTo>
                          <a:pt x="1042" y="628"/>
                        </a:lnTo>
                        <a:lnTo>
                          <a:pt x="1035" y="622"/>
                        </a:lnTo>
                        <a:lnTo>
                          <a:pt x="1035" y="622"/>
                        </a:lnTo>
                        <a:lnTo>
                          <a:pt x="1028" y="619"/>
                        </a:lnTo>
                        <a:lnTo>
                          <a:pt x="1025" y="616"/>
                        </a:lnTo>
                        <a:lnTo>
                          <a:pt x="1025" y="616"/>
                        </a:lnTo>
                        <a:lnTo>
                          <a:pt x="994" y="588"/>
                        </a:lnTo>
                        <a:lnTo>
                          <a:pt x="981" y="577"/>
                        </a:lnTo>
                        <a:lnTo>
                          <a:pt x="964" y="560"/>
                        </a:lnTo>
                        <a:lnTo>
                          <a:pt x="962" y="560"/>
                        </a:lnTo>
                        <a:lnTo>
                          <a:pt x="959" y="555"/>
                        </a:lnTo>
                        <a:lnTo>
                          <a:pt x="926" y="520"/>
                        </a:lnTo>
                        <a:lnTo>
                          <a:pt x="910" y="501"/>
                        </a:lnTo>
                        <a:lnTo>
                          <a:pt x="902" y="491"/>
                        </a:lnTo>
                        <a:lnTo>
                          <a:pt x="902" y="492"/>
                        </a:lnTo>
                        <a:lnTo>
                          <a:pt x="900" y="489"/>
                        </a:lnTo>
                        <a:lnTo>
                          <a:pt x="898" y="487"/>
                        </a:lnTo>
                        <a:lnTo>
                          <a:pt x="898" y="487"/>
                        </a:lnTo>
                        <a:lnTo>
                          <a:pt x="896" y="485"/>
                        </a:lnTo>
                        <a:lnTo>
                          <a:pt x="893" y="484"/>
                        </a:lnTo>
                        <a:lnTo>
                          <a:pt x="891" y="482"/>
                        </a:lnTo>
                        <a:lnTo>
                          <a:pt x="858" y="439"/>
                        </a:lnTo>
                        <a:lnTo>
                          <a:pt x="843" y="418"/>
                        </a:lnTo>
                        <a:lnTo>
                          <a:pt x="834" y="406"/>
                        </a:lnTo>
                        <a:lnTo>
                          <a:pt x="830" y="402"/>
                        </a:lnTo>
                        <a:lnTo>
                          <a:pt x="825" y="392"/>
                        </a:lnTo>
                        <a:lnTo>
                          <a:pt x="792" y="347"/>
                        </a:lnTo>
                        <a:lnTo>
                          <a:pt x="792" y="347"/>
                        </a:lnTo>
                        <a:lnTo>
                          <a:pt x="775" y="322"/>
                        </a:lnTo>
                        <a:lnTo>
                          <a:pt x="775" y="321"/>
                        </a:lnTo>
                        <a:lnTo>
                          <a:pt x="763" y="303"/>
                        </a:lnTo>
                        <a:lnTo>
                          <a:pt x="759" y="300"/>
                        </a:lnTo>
                        <a:lnTo>
                          <a:pt x="761" y="302"/>
                        </a:lnTo>
                        <a:lnTo>
                          <a:pt x="758" y="296"/>
                        </a:lnTo>
                        <a:lnTo>
                          <a:pt x="697" y="208"/>
                        </a:lnTo>
                        <a:lnTo>
                          <a:pt x="697" y="208"/>
                        </a:lnTo>
                        <a:lnTo>
                          <a:pt x="650" y="145"/>
                        </a:lnTo>
                        <a:lnTo>
                          <a:pt x="655" y="152"/>
                        </a:lnTo>
                        <a:lnTo>
                          <a:pt x="650" y="144"/>
                        </a:lnTo>
                        <a:lnTo>
                          <a:pt x="643" y="131"/>
                        </a:lnTo>
                        <a:lnTo>
                          <a:pt x="638" y="130"/>
                        </a:lnTo>
                        <a:lnTo>
                          <a:pt x="634" y="126"/>
                        </a:lnTo>
                        <a:lnTo>
                          <a:pt x="619" y="105"/>
                        </a:lnTo>
                        <a:lnTo>
                          <a:pt x="619" y="105"/>
                        </a:lnTo>
                        <a:lnTo>
                          <a:pt x="614" y="100"/>
                        </a:lnTo>
                        <a:lnTo>
                          <a:pt x="608" y="92"/>
                        </a:lnTo>
                        <a:lnTo>
                          <a:pt x="600" y="86"/>
                        </a:lnTo>
                        <a:lnTo>
                          <a:pt x="603" y="90"/>
                        </a:lnTo>
                        <a:lnTo>
                          <a:pt x="575" y="62"/>
                        </a:lnTo>
                        <a:lnTo>
                          <a:pt x="575" y="62"/>
                        </a:lnTo>
                        <a:lnTo>
                          <a:pt x="567" y="55"/>
                        </a:lnTo>
                        <a:lnTo>
                          <a:pt x="563" y="52"/>
                        </a:lnTo>
                        <a:lnTo>
                          <a:pt x="556" y="48"/>
                        </a:lnTo>
                        <a:lnTo>
                          <a:pt x="548" y="43"/>
                        </a:lnTo>
                        <a:lnTo>
                          <a:pt x="548" y="43"/>
                        </a:lnTo>
                        <a:lnTo>
                          <a:pt x="546" y="41"/>
                        </a:lnTo>
                        <a:lnTo>
                          <a:pt x="548" y="41"/>
                        </a:lnTo>
                        <a:lnTo>
                          <a:pt x="544" y="40"/>
                        </a:lnTo>
                        <a:lnTo>
                          <a:pt x="541" y="38"/>
                        </a:lnTo>
                        <a:lnTo>
                          <a:pt x="541" y="38"/>
                        </a:lnTo>
                        <a:lnTo>
                          <a:pt x="534" y="34"/>
                        </a:lnTo>
                        <a:lnTo>
                          <a:pt x="534" y="34"/>
                        </a:lnTo>
                        <a:lnTo>
                          <a:pt x="534" y="34"/>
                        </a:lnTo>
                        <a:lnTo>
                          <a:pt x="534" y="34"/>
                        </a:lnTo>
                        <a:lnTo>
                          <a:pt x="527" y="34"/>
                        </a:lnTo>
                        <a:lnTo>
                          <a:pt x="523" y="31"/>
                        </a:lnTo>
                        <a:lnTo>
                          <a:pt x="517" y="31"/>
                        </a:lnTo>
                        <a:lnTo>
                          <a:pt x="513" y="27"/>
                        </a:lnTo>
                        <a:lnTo>
                          <a:pt x="485" y="27"/>
                        </a:lnTo>
                        <a:lnTo>
                          <a:pt x="484" y="29"/>
                        </a:lnTo>
                        <a:lnTo>
                          <a:pt x="478" y="29"/>
                        </a:lnTo>
                        <a:lnTo>
                          <a:pt x="477" y="31"/>
                        </a:lnTo>
                        <a:lnTo>
                          <a:pt x="471" y="31"/>
                        </a:lnTo>
                        <a:lnTo>
                          <a:pt x="468" y="33"/>
                        </a:lnTo>
                        <a:lnTo>
                          <a:pt x="466" y="33"/>
                        </a:lnTo>
                        <a:lnTo>
                          <a:pt x="459" y="36"/>
                        </a:lnTo>
                        <a:lnTo>
                          <a:pt x="454" y="41"/>
                        </a:lnTo>
                        <a:lnTo>
                          <a:pt x="452" y="41"/>
                        </a:lnTo>
                        <a:lnTo>
                          <a:pt x="449" y="45"/>
                        </a:lnTo>
                        <a:lnTo>
                          <a:pt x="445" y="45"/>
                        </a:lnTo>
                        <a:lnTo>
                          <a:pt x="438" y="52"/>
                        </a:lnTo>
                        <a:lnTo>
                          <a:pt x="437" y="52"/>
                        </a:lnTo>
                        <a:lnTo>
                          <a:pt x="433" y="55"/>
                        </a:lnTo>
                        <a:lnTo>
                          <a:pt x="435" y="52"/>
                        </a:lnTo>
                        <a:lnTo>
                          <a:pt x="432" y="55"/>
                        </a:lnTo>
                        <a:lnTo>
                          <a:pt x="425" y="62"/>
                        </a:lnTo>
                        <a:lnTo>
                          <a:pt x="425" y="62"/>
                        </a:lnTo>
                        <a:lnTo>
                          <a:pt x="421" y="66"/>
                        </a:lnTo>
                        <a:lnTo>
                          <a:pt x="419" y="69"/>
                        </a:lnTo>
                        <a:lnTo>
                          <a:pt x="406" y="83"/>
                        </a:lnTo>
                        <a:lnTo>
                          <a:pt x="404" y="86"/>
                        </a:lnTo>
                        <a:lnTo>
                          <a:pt x="402" y="88"/>
                        </a:lnTo>
                        <a:lnTo>
                          <a:pt x="402" y="88"/>
                        </a:lnTo>
                        <a:lnTo>
                          <a:pt x="388" y="105"/>
                        </a:lnTo>
                        <a:lnTo>
                          <a:pt x="388" y="105"/>
                        </a:lnTo>
                        <a:lnTo>
                          <a:pt x="381" y="118"/>
                        </a:lnTo>
                        <a:lnTo>
                          <a:pt x="378" y="121"/>
                        </a:lnTo>
                        <a:lnTo>
                          <a:pt x="379" y="121"/>
                        </a:lnTo>
                        <a:lnTo>
                          <a:pt x="374" y="126"/>
                        </a:lnTo>
                        <a:lnTo>
                          <a:pt x="373" y="130"/>
                        </a:lnTo>
                        <a:lnTo>
                          <a:pt x="357" y="156"/>
                        </a:lnTo>
                        <a:lnTo>
                          <a:pt x="350" y="170"/>
                        </a:lnTo>
                        <a:lnTo>
                          <a:pt x="343" y="182"/>
                        </a:lnTo>
                        <a:lnTo>
                          <a:pt x="326" y="216"/>
                        </a:lnTo>
                        <a:lnTo>
                          <a:pt x="326" y="216"/>
                        </a:lnTo>
                        <a:lnTo>
                          <a:pt x="319" y="230"/>
                        </a:lnTo>
                        <a:lnTo>
                          <a:pt x="315" y="239"/>
                        </a:lnTo>
                        <a:lnTo>
                          <a:pt x="315" y="241"/>
                        </a:lnTo>
                        <a:lnTo>
                          <a:pt x="310" y="249"/>
                        </a:lnTo>
                        <a:lnTo>
                          <a:pt x="310" y="249"/>
                        </a:lnTo>
                        <a:lnTo>
                          <a:pt x="294" y="282"/>
                        </a:lnTo>
                        <a:lnTo>
                          <a:pt x="288" y="302"/>
                        </a:lnTo>
                        <a:lnTo>
                          <a:pt x="284" y="310"/>
                        </a:lnTo>
                        <a:lnTo>
                          <a:pt x="282" y="315"/>
                        </a:lnTo>
                        <a:lnTo>
                          <a:pt x="281" y="319"/>
                        </a:lnTo>
                        <a:lnTo>
                          <a:pt x="281" y="321"/>
                        </a:lnTo>
                        <a:lnTo>
                          <a:pt x="277" y="324"/>
                        </a:lnTo>
                        <a:lnTo>
                          <a:pt x="277" y="324"/>
                        </a:lnTo>
                        <a:lnTo>
                          <a:pt x="246" y="400"/>
                        </a:lnTo>
                        <a:lnTo>
                          <a:pt x="230" y="442"/>
                        </a:lnTo>
                        <a:lnTo>
                          <a:pt x="223" y="461"/>
                        </a:lnTo>
                        <a:lnTo>
                          <a:pt x="222" y="465"/>
                        </a:lnTo>
                        <a:lnTo>
                          <a:pt x="216" y="475"/>
                        </a:lnTo>
                        <a:lnTo>
                          <a:pt x="216" y="475"/>
                        </a:lnTo>
                        <a:lnTo>
                          <a:pt x="213" y="484"/>
                        </a:lnTo>
                        <a:lnTo>
                          <a:pt x="183" y="555"/>
                        </a:lnTo>
                        <a:lnTo>
                          <a:pt x="180" y="563"/>
                        </a:lnTo>
                        <a:lnTo>
                          <a:pt x="163" y="600"/>
                        </a:lnTo>
                        <a:lnTo>
                          <a:pt x="163" y="600"/>
                        </a:lnTo>
                        <a:lnTo>
                          <a:pt x="156" y="616"/>
                        </a:lnTo>
                        <a:lnTo>
                          <a:pt x="156" y="617"/>
                        </a:lnTo>
                        <a:lnTo>
                          <a:pt x="151" y="626"/>
                        </a:lnTo>
                        <a:lnTo>
                          <a:pt x="151" y="626"/>
                        </a:lnTo>
                        <a:lnTo>
                          <a:pt x="149" y="629"/>
                        </a:lnTo>
                        <a:lnTo>
                          <a:pt x="149" y="631"/>
                        </a:lnTo>
                        <a:lnTo>
                          <a:pt x="147" y="635"/>
                        </a:lnTo>
                        <a:lnTo>
                          <a:pt x="131" y="664"/>
                        </a:lnTo>
                        <a:lnTo>
                          <a:pt x="123" y="678"/>
                        </a:lnTo>
                        <a:lnTo>
                          <a:pt x="135" y="657"/>
                        </a:lnTo>
                        <a:lnTo>
                          <a:pt x="118" y="683"/>
                        </a:lnTo>
                        <a:lnTo>
                          <a:pt x="119" y="683"/>
                        </a:lnTo>
                        <a:lnTo>
                          <a:pt x="116" y="690"/>
                        </a:lnTo>
                        <a:lnTo>
                          <a:pt x="109" y="702"/>
                        </a:lnTo>
                        <a:lnTo>
                          <a:pt x="105" y="706"/>
                        </a:lnTo>
                        <a:lnTo>
                          <a:pt x="107" y="706"/>
                        </a:lnTo>
                        <a:lnTo>
                          <a:pt x="102" y="711"/>
                        </a:lnTo>
                        <a:lnTo>
                          <a:pt x="100" y="714"/>
                        </a:lnTo>
                        <a:lnTo>
                          <a:pt x="98" y="716"/>
                        </a:lnTo>
                        <a:lnTo>
                          <a:pt x="97" y="714"/>
                        </a:lnTo>
                        <a:lnTo>
                          <a:pt x="90" y="727"/>
                        </a:lnTo>
                        <a:lnTo>
                          <a:pt x="90" y="727"/>
                        </a:lnTo>
                        <a:lnTo>
                          <a:pt x="90" y="728"/>
                        </a:lnTo>
                        <a:lnTo>
                          <a:pt x="92" y="727"/>
                        </a:lnTo>
                        <a:lnTo>
                          <a:pt x="88" y="730"/>
                        </a:lnTo>
                        <a:lnTo>
                          <a:pt x="88" y="730"/>
                        </a:lnTo>
                        <a:lnTo>
                          <a:pt x="86" y="733"/>
                        </a:lnTo>
                        <a:lnTo>
                          <a:pt x="81" y="737"/>
                        </a:lnTo>
                        <a:lnTo>
                          <a:pt x="76" y="742"/>
                        </a:lnTo>
                        <a:lnTo>
                          <a:pt x="72" y="746"/>
                        </a:lnTo>
                        <a:lnTo>
                          <a:pt x="76" y="744"/>
                        </a:lnTo>
                        <a:lnTo>
                          <a:pt x="69" y="751"/>
                        </a:lnTo>
                        <a:lnTo>
                          <a:pt x="71" y="747"/>
                        </a:lnTo>
                        <a:lnTo>
                          <a:pt x="62" y="754"/>
                        </a:lnTo>
                        <a:lnTo>
                          <a:pt x="62" y="754"/>
                        </a:lnTo>
                        <a:lnTo>
                          <a:pt x="53" y="763"/>
                        </a:lnTo>
                        <a:lnTo>
                          <a:pt x="50" y="763"/>
                        </a:lnTo>
                        <a:lnTo>
                          <a:pt x="40" y="768"/>
                        </a:lnTo>
                        <a:lnTo>
                          <a:pt x="36" y="772"/>
                        </a:lnTo>
                        <a:lnTo>
                          <a:pt x="33" y="772"/>
                        </a:lnTo>
                        <a:lnTo>
                          <a:pt x="31" y="773"/>
                        </a:lnTo>
                        <a:lnTo>
                          <a:pt x="0" y="773"/>
                        </a:lnTo>
                        <a:lnTo>
                          <a:pt x="0" y="747"/>
                        </a:lnTo>
                        <a:lnTo>
                          <a:pt x="19" y="747"/>
                        </a:lnTo>
                        <a:lnTo>
                          <a:pt x="20" y="746"/>
                        </a:lnTo>
                        <a:lnTo>
                          <a:pt x="24" y="746"/>
                        </a:lnTo>
                        <a:lnTo>
                          <a:pt x="26" y="744"/>
                        </a:lnTo>
                        <a:lnTo>
                          <a:pt x="31" y="744"/>
                        </a:lnTo>
                        <a:lnTo>
                          <a:pt x="34" y="742"/>
                        </a:lnTo>
                        <a:lnTo>
                          <a:pt x="40" y="737"/>
                        </a:lnTo>
                        <a:lnTo>
                          <a:pt x="41" y="737"/>
                        </a:lnTo>
                        <a:lnTo>
                          <a:pt x="46" y="732"/>
                        </a:lnTo>
                        <a:lnTo>
                          <a:pt x="50" y="732"/>
                        </a:lnTo>
                        <a:lnTo>
                          <a:pt x="52" y="730"/>
                        </a:lnTo>
                        <a:lnTo>
                          <a:pt x="55" y="727"/>
                        </a:lnTo>
                        <a:lnTo>
                          <a:pt x="55" y="727"/>
                        </a:lnTo>
                        <a:lnTo>
                          <a:pt x="62" y="718"/>
                        </a:lnTo>
                        <a:lnTo>
                          <a:pt x="64" y="714"/>
                        </a:lnTo>
                        <a:lnTo>
                          <a:pt x="67" y="714"/>
                        </a:lnTo>
                        <a:lnTo>
                          <a:pt x="67" y="714"/>
                        </a:lnTo>
                        <a:lnTo>
                          <a:pt x="69" y="711"/>
                        </a:lnTo>
                        <a:lnTo>
                          <a:pt x="71" y="709"/>
                        </a:lnTo>
                        <a:lnTo>
                          <a:pt x="81" y="694"/>
                        </a:lnTo>
                        <a:lnTo>
                          <a:pt x="79" y="697"/>
                        </a:lnTo>
                        <a:lnTo>
                          <a:pt x="81" y="695"/>
                        </a:lnTo>
                        <a:lnTo>
                          <a:pt x="83" y="692"/>
                        </a:lnTo>
                        <a:lnTo>
                          <a:pt x="88" y="687"/>
                        </a:lnTo>
                        <a:lnTo>
                          <a:pt x="88" y="687"/>
                        </a:lnTo>
                        <a:lnTo>
                          <a:pt x="93" y="678"/>
                        </a:lnTo>
                        <a:lnTo>
                          <a:pt x="97" y="671"/>
                        </a:lnTo>
                        <a:lnTo>
                          <a:pt x="95" y="673"/>
                        </a:lnTo>
                        <a:lnTo>
                          <a:pt x="97" y="669"/>
                        </a:lnTo>
                        <a:lnTo>
                          <a:pt x="100" y="664"/>
                        </a:lnTo>
                        <a:lnTo>
                          <a:pt x="109" y="650"/>
                        </a:lnTo>
                        <a:lnTo>
                          <a:pt x="109" y="650"/>
                        </a:lnTo>
                        <a:lnTo>
                          <a:pt x="125" y="622"/>
                        </a:lnTo>
                        <a:lnTo>
                          <a:pt x="125" y="621"/>
                        </a:lnTo>
                        <a:lnTo>
                          <a:pt x="125" y="621"/>
                        </a:lnTo>
                        <a:lnTo>
                          <a:pt x="126" y="616"/>
                        </a:lnTo>
                        <a:lnTo>
                          <a:pt x="128" y="612"/>
                        </a:lnTo>
                        <a:lnTo>
                          <a:pt x="131" y="605"/>
                        </a:lnTo>
                        <a:lnTo>
                          <a:pt x="131" y="605"/>
                        </a:lnTo>
                        <a:lnTo>
                          <a:pt x="138" y="588"/>
                        </a:lnTo>
                        <a:lnTo>
                          <a:pt x="137" y="593"/>
                        </a:lnTo>
                        <a:lnTo>
                          <a:pt x="140" y="588"/>
                        </a:lnTo>
                        <a:lnTo>
                          <a:pt x="157" y="551"/>
                        </a:lnTo>
                        <a:lnTo>
                          <a:pt x="156" y="551"/>
                        </a:lnTo>
                        <a:lnTo>
                          <a:pt x="189" y="473"/>
                        </a:lnTo>
                        <a:lnTo>
                          <a:pt x="189" y="473"/>
                        </a:lnTo>
                        <a:lnTo>
                          <a:pt x="192" y="465"/>
                        </a:lnTo>
                        <a:lnTo>
                          <a:pt x="194" y="463"/>
                        </a:lnTo>
                        <a:lnTo>
                          <a:pt x="199" y="452"/>
                        </a:lnTo>
                        <a:lnTo>
                          <a:pt x="197" y="452"/>
                        </a:lnTo>
                        <a:lnTo>
                          <a:pt x="206" y="432"/>
                        </a:lnTo>
                        <a:lnTo>
                          <a:pt x="206" y="432"/>
                        </a:lnTo>
                        <a:lnTo>
                          <a:pt x="222" y="392"/>
                        </a:lnTo>
                        <a:lnTo>
                          <a:pt x="227" y="380"/>
                        </a:lnTo>
                        <a:lnTo>
                          <a:pt x="222" y="390"/>
                        </a:lnTo>
                        <a:lnTo>
                          <a:pt x="255" y="308"/>
                        </a:lnTo>
                        <a:lnTo>
                          <a:pt x="256" y="305"/>
                        </a:lnTo>
                        <a:lnTo>
                          <a:pt x="258" y="305"/>
                        </a:lnTo>
                        <a:lnTo>
                          <a:pt x="258" y="305"/>
                        </a:lnTo>
                        <a:lnTo>
                          <a:pt x="262" y="296"/>
                        </a:lnTo>
                        <a:lnTo>
                          <a:pt x="260" y="300"/>
                        </a:lnTo>
                        <a:lnTo>
                          <a:pt x="263" y="291"/>
                        </a:lnTo>
                        <a:lnTo>
                          <a:pt x="263" y="291"/>
                        </a:lnTo>
                        <a:lnTo>
                          <a:pt x="270" y="274"/>
                        </a:lnTo>
                        <a:lnTo>
                          <a:pt x="272" y="269"/>
                        </a:lnTo>
                        <a:lnTo>
                          <a:pt x="270" y="272"/>
                        </a:lnTo>
                        <a:lnTo>
                          <a:pt x="286" y="237"/>
                        </a:lnTo>
                        <a:lnTo>
                          <a:pt x="286" y="236"/>
                        </a:lnTo>
                        <a:lnTo>
                          <a:pt x="288" y="236"/>
                        </a:lnTo>
                        <a:lnTo>
                          <a:pt x="291" y="229"/>
                        </a:lnTo>
                        <a:lnTo>
                          <a:pt x="291" y="229"/>
                        </a:lnTo>
                        <a:lnTo>
                          <a:pt x="294" y="220"/>
                        </a:lnTo>
                        <a:lnTo>
                          <a:pt x="301" y="204"/>
                        </a:lnTo>
                        <a:lnTo>
                          <a:pt x="298" y="213"/>
                        </a:lnTo>
                        <a:lnTo>
                          <a:pt x="303" y="204"/>
                        </a:lnTo>
                        <a:lnTo>
                          <a:pt x="321" y="170"/>
                        </a:lnTo>
                        <a:lnTo>
                          <a:pt x="327" y="158"/>
                        </a:lnTo>
                        <a:lnTo>
                          <a:pt x="334" y="144"/>
                        </a:lnTo>
                        <a:lnTo>
                          <a:pt x="336" y="140"/>
                        </a:lnTo>
                        <a:lnTo>
                          <a:pt x="350" y="116"/>
                        </a:lnTo>
                        <a:lnTo>
                          <a:pt x="350" y="116"/>
                        </a:lnTo>
                        <a:lnTo>
                          <a:pt x="355" y="107"/>
                        </a:lnTo>
                        <a:lnTo>
                          <a:pt x="360" y="102"/>
                        </a:lnTo>
                        <a:lnTo>
                          <a:pt x="360" y="102"/>
                        </a:lnTo>
                        <a:lnTo>
                          <a:pt x="366" y="93"/>
                        </a:lnTo>
                        <a:lnTo>
                          <a:pt x="366" y="92"/>
                        </a:lnTo>
                        <a:lnTo>
                          <a:pt x="381" y="71"/>
                        </a:lnTo>
                        <a:lnTo>
                          <a:pt x="385" y="67"/>
                        </a:lnTo>
                        <a:lnTo>
                          <a:pt x="386" y="64"/>
                        </a:lnTo>
                        <a:lnTo>
                          <a:pt x="400" y="50"/>
                        </a:lnTo>
                        <a:lnTo>
                          <a:pt x="400" y="50"/>
                        </a:lnTo>
                        <a:lnTo>
                          <a:pt x="402" y="46"/>
                        </a:lnTo>
                        <a:lnTo>
                          <a:pt x="406" y="43"/>
                        </a:lnTo>
                        <a:lnTo>
                          <a:pt x="402" y="45"/>
                        </a:lnTo>
                        <a:lnTo>
                          <a:pt x="407" y="41"/>
                        </a:lnTo>
                        <a:lnTo>
                          <a:pt x="416" y="34"/>
                        </a:lnTo>
                        <a:lnTo>
                          <a:pt x="425" y="26"/>
                        </a:lnTo>
                        <a:lnTo>
                          <a:pt x="426" y="26"/>
                        </a:lnTo>
                        <a:lnTo>
                          <a:pt x="433" y="19"/>
                        </a:lnTo>
                        <a:lnTo>
                          <a:pt x="437" y="19"/>
                        </a:lnTo>
                        <a:lnTo>
                          <a:pt x="440" y="15"/>
                        </a:lnTo>
                        <a:lnTo>
                          <a:pt x="444" y="15"/>
                        </a:lnTo>
                        <a:lnTo>
                          <a:pt x="449" y="10"/>
                        </a:lnTo>
                        <a:lnTo>
                          <a:pt x="454" y="10"/>
                        </a:lnTo>
                        <a:lnTo>
                          <a:pt x="461" y="7"/>
                        </a:lnTo>
                        <a:lnTo>
                          <a:pt x="463" y="7"/>
                        </a:lnTo>
                        <a:lnTo>
                          <a:pt x="463" y="7"/>
                        </a:lnTo>
                        <a:lnTo>
                          <a:pt x="466" y="3"/>
                        </a:lnTo>
                        <a:lnTo>
                          <a:pt x="471" y="3"/>
                        </a:lnTo>
                        <a:lnTo>
                          <a:pt x="473" y="1"/>
                        </a:lnTo>
                        <a:lnTo>
                          <a:pt x="487" y="1"/>
                        </a:lnTo>
                        <a:lnTo>
                          <a:pt x="489" y="0"/>
                        </a:lnTo>
                        <a:close/>
                      </a:path>
                    </a:pathLst>
                  </a:custGeom>
                  <a:solidFill>
                    <a:srgbClr val="CD35C4"/>
                  </a:solidFill>
                  <a:ln w="0">
                    <a:solidFill>
                      <a:srgbClr val="CD35C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7" name="Rectangle 9"/>
                  <p:cNvSpPr>
                    <a:spLocks noChangeArrowheads="1"/>
                  </p:cNvSpPr>
                  <p:nvPr/>
                </p:nvSpPr>
                <p:spPr bwMode="auto">
                  <a:xfrm rot="16200000">
                    <a:off x="7381575" y="3812709"/>
                    <a:ext cx="4064000" cy="20638"/>
                  </a:xfrm>
                  <a:prstGeom prst="rect">
                    <a:avLst/>
                  </a:prstGeom>
                  <a:solidFill>
                    <a:srgbClr val="CD35C4"/>
                  </a:solidFill>
                  <a:ln w="0">
                    <a:solidFill>
                      <a:srgbClr val="CD35C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0" name="Rechteck 429"/>
                <p:cNvSpPr/>
                <p:nvPr/>
              </p:nvSpPr>
              <p:spPr>
                <a:xfrm>
                  <a:off x="6129989" y="3363299"/>
                  <a:ext cx="2799276" cy="1142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1" name="Rechteck 430"/>
                <p:cNvSpPr/>
                <p:nvPr/>
              </p:nvSpPr>
              <p:spPr>
                <a:xfrm>
                  <a:off x="8831749" y="5187617"/>
                  <a:ext cx="56222" cy="5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4" name="Gruppieren 433"/>
                <p:cNvGrpSpPr/>
                <p:nvPr/>
              </p:nvGrpSpPr>
              <p:grpSpPr>
                <a:xfrm>
                  <a:off x="6396827" y="4368658"/>
                  <a:ext cx="550082" cy="1566928"/>
                  <a:chOff x="4776134" y="2766236"/>
                  <a:chExt cx="690362" cy="1966520"/>
                </a:xfrm>
              </p:grpSpPr>
              <p:grpSp>
                <p:nvGrpSpPr>
                  <p:cNvPr id="596" name="Gruppieren 595"/>
                  <p:cNvGrpSpPr/>
                  <p:nvPr/>
                </p:nvGrpSpPr>
                <p:grpSpPr>
                  <a:xfrm>
                    <a:off x="4784167" y="2766236"/>
                    <a:ext cx="682329" cy="792927"/>
                    <a:chOff x="4784167" y="2766236"/>
                    <a:chExt cx="682329" cy="792927"/>
                  </a:xfrm>
                </p:grpSpPr>
                <p:sp>
                  <p:nvSpPr>
                    <p:cNvPr id="598" name="Flussdiagramm: Verzögerung 597"/>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9" name="Flussdiagramm: Verzögerung 598"/>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0" name="Flussdiagramm: Verzögerung 599"/>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1" name="Flussdiagramm: Verzögerung 600"/>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2" name="Flussdiagramm: Verzögerung 601"/>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3" name="Flussdiagramm: Verzögerung 602"/>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4" name="Flussdiagramm: Verzögerung 603"/>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5" name="Flussdiagramm: Verzögerung 604"/>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6" name="Flussdiagramm: Verzögerung 605"/>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7" name="Flussdiagramm: Verzögerung 606"/>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8" name="Flussdiagramm: Verzögerung 607"/>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9" name="Flussdiagramm: Verzögerung 608"/>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0" name="Flussdiagramm: Verzögerung 609"/>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1" name="Flussdiagramm: Verzögerung 610"/>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Flussdiagramm: Verzögerung 611"/>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3" name="Flussdiagramm: Verzögerung 612"/>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lussdiagramm: Verzögerung 613"/>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Rechteck 614"/>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97" name="Rechteck 596"/>
                  <p:cNvSpPr/>
                  <p:nvPr/>
                </p:nvSpPr>
                <p:spPr>
                  <a:xfrm>
                    <a:off x="4776134" y="3988117"/>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6" name="Gruppieren 435"/>
                <p:cNvGrpSpPr/>
                <p:nvPr/>
              </p:nvGrpSpPr>
              <p:grpSpPr>
                <a:xfrm>
                  <a:off x="7147883" y="4091236"/>
                  <a:ext cx="552587" cy="1837864"/>
                  <a:chOff x="4772991" y="2766236"/>
                  <a:chExt cx="693505" cy="2306549"/>
                </a:xfrm>
              </p:grpSpPr>
              <p:grpSp>
                <p:nvGrpSpPr>
                  <p:cNvPr id="487" name="Gruppieren 486"/>
                  <p:cNvGrpSpPr/>
                  <p:nvPr/>
                </p:nvGrpSpPr>
                <p:grpSpPr>
                  <a:xfrm>
                    <a:off x="4784167" y="2766236"/>
                    <a:ext cx="682329" cy="792927"/>
                    <a:chOff x="4784167" y="2766236"/>
                    <a:chExt cx="682329" cy="792927"/>
                  </a:xfrm>
                </p:grpSpPr>
                <p:sp>
                  <p:nvSpPr>
                    <p:cNvPr id="489" name="Flussdiagramm: Verzögerung 48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0" name="Flussdiagramm: Verzögerung 48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 name="Flussdiagramm: Verzögerung 49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2" name="Flussdiagramm: Verzögerung 49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lussdiagramm: Verzögerung 49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4" name="Flussdiagramm: Verzögerung 49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5" name="Flussdiagramm: Verzögerung 49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Flussdiagramm: Verzögerung 49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7" name="Flussdiagramm: Verzögerung 49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8" name="Flussdiagramm: Verzögerung 49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9" name="Flussdiagramm: Verzögerung 49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0" name="Flussdiagramm: Verzögerung 49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 name="Flussdiagramm: Verzögerung 50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2" name="Flussdiagramm: Verzögerung 50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3" name="Flussdiagramm: Verzögerung 50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Flussdiagramm: Verzögerung 50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5" name="Flussdiagramm: Verzögerung 50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6" name="Rechteck 50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8" name="Rechteck 487"/>
                  <p:cNvSpPr/>
                  <p:nvPr/>
                </p:nvSpPr>
                <p:spPr>
                  <a:xfrm>
                    <a:off x="4772991" y="4330070"/>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7" name="Gruppieren 436"/>
                <p:cNvGrpSpPr/>
                <p:nvPr/>
              </p:nvGrpSpPr>
              <p:grpSpPr>
                <a:xfrm>
                  <a:off x="7893444" y="3987724"/>
                  <a:ext cx="546850" cy="1949274"/>
                  <a:chOff x="4784167" y="2766236"/>
                  <a:chExt cx="686306" cy="2446370"/>
                </a:xfrm>
              </p:grpSpPr>
              <p:grpSp>
                <p:nvGrpSpPr>
                  <p:cNvPr id="467" name="Gruppieren 466"/>
                  <p:cNvGrpSpPr/>
                  <p:nvPr/>
                </p:nvGrpSpPr>
                <p:grpSpPr>
                  <a:xfrm>
                    <a:off x="4784167" y="2766236"/>
                    <a:ext cx="682329" cy="792927"/>
                    <a:chOff x="4784167" y="2766236"/>
                    <a:chExt cx="682329" cy="792927"/>
                  </a:xfrm>
                </p:grpSpPr>
                <p:sp>
                  <p:nvSpPr>
                    <p:cNvPr id="469" name="Flussdiagramm: Verzögerung 46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0" name="Flussdiagramm: Verzögerung 46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Flussdiagramm: Verzögerung 47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Flussdiagramm: Verzögerung 47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Flussdiagramm: Verzögerung 47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Flussdiagramm: Verzögerung 47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Flussdiagramm: Verzögerung 47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Flussdiagramm: Verzögerung 47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Flussdiagramm: Verzögerung 47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8" name="Flussdiagramm: Verzögerung 47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9" name="Flussdiagramm: Verzögerung 47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0" name="Flussdiagramm: Verzögerung 47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 name="Flussdiagramm: Verzögerung 48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2" name="Flussdiagramm: Verzögerung 48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Flussdiagramm: Verzögerung 48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4" name="Flussdiagramm: Verzögerung 48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Flussdiagramm: Verzögerung 48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6" name="Rechteck 48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8" name="Rechteck 467"/>
                  <p:cNvSpPr/>
                  <p:nvPr/>
                </p:nvSpPr>
                <p:spPr>
                  <a:xfrm>
                    <a:off x="4788143" y="4469891"/>
                    <a:ext cx="682330" cy="742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8" name="Textfeld 437"/>
                    <p:cNvSpPr txBox="1"/>
                    <p:nvPr/>
                  </p:nvSpPr>
                  <p:spPr>
                    <a:xfrm>
                      <a:off x="6402283" y="4524220"/>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38" name="Textfeld 437"/>
                    <p:cNvSpPr txBox="1">
                      <a:spLocks noRot="1" noChangeAspect="1" noMove="1" noResize="1" noEditPoints="1" noAdjustHandles="1" noChangeArrowheads="1" noChangeShapeType="1" noTextEdit="1"/>
                    </p:cNvSpPr>
                    <p:nvPr/>
                  </p:nvSpPr>
                  <p:spPr>
                    <a:xfrm>
                      <a:off x="6402283" y="4524220"/>
                      <a:ext cx="542456" cy="184666"/>
                    </a:xfrm>
                    <a:prstGeom prst="rect">
                      <a:avLst/>
                    </a:prstGeom>
                    <a:blipFill>
                      <a:blip r:embed="rId21"/>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9" name="Textfeld 438"/>
                    <p:cNvSpPr txBox="1"/>
                    <p:nvPr/>
                  </p:nvSpPr>
                  <p:spPr>
                    <a:xfrm>
                      <a:off x="7154930" y="4246798"/>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2</m:t>
                                </m:r>
                              </m:sub>
                            </m:sSub>
                          </m:oMath>
                        </m:oMathPara>
                      </a14:m>
                      <a:endParaRPr lang="en-US" sz="1200" dirty="0">
                        <a:solidFill>
                          <a:schemeClr val="bg1"/>
                        </a:solidFill>
                      </a:endParaRPr>
                    </a:p>
                  </p:txBody>
                </p:sp>
              </mc:Choice>
              <mc:Fallback xmlns="">
                <p:sp>
                  <p:nvSpPr>
                    <p:cNvPr id="439" name="Textfeld 438"/>
                    <p:cNvSpPr txBox="1">
                      <a:spLocks noRot="1" noChangeAspect="1" noMove="1" noResize="1" noEditPoints="1" noAdjustHandles="1" noChangeArrowheads="1" noChangeShapeType="1" noTextEdit="1"/>
                    </p:cNvSpPr>
                    <p:nvPr/>
                  </p:nvSpPr>
                  <p:spPr>
                    <a:xfrm>
                      <a:off x="7154930" y="4246798"/>
                      <a:ext cx="546047" cy="184666"/>
                    </a:xfrm>
                    <a:prstGeom prst="rect">
                      <a:avLst/>
                    </a:prstGeom>
                    <a:blipFill>
                      <a:blip r:embed="rId22"/>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0" name="Textfeld 439"/>
                    <p:cNvSpPr txBox="1"/>
                    <p:nvPr/>
                  </p:nvSpPr>
                  <p:spPr>
                    <a:xfrm>
                      <a:off x="7893444" y="4150043"/>
                      <a:ext cx="5460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3</m:t>
                                </m:r>
                              </m:sub>
                            </m:sSub>
                          </m:oMath>
                        </m:oMathPara>
                      </a14:m>
                      <a:endParaRPr lang="en-US" sz="1200" dirty="0">
                        <a:solidFill>
                          <a:schemeClr val="bg1"/>
                        </a:solidFill>
                      </a:endParaRPr>
                    </a:p>
                  </p:txBody>
                </p:sp>
              </mc:Choice>
              <mc:Fallback xmlns="">
                <p:sp>
                  <p:nvSpPr>
                    <p:cNvPr id="440" name="Textfeld 439"/>
                    <p:cNvSpPr txBox="1">
                      <a:spLocks noRot="1" noChangeAspect="1" noMove="1" noResize="1" noEditPoints="1" noAdjustHandles="1" noChangeArrowheads="1" noChangeShapeType="1" noTextEdit="1"/>
                    </p:cNvSpPr>
                    <p:nvPr/>
                  </p:nvSpPr>
                  <p:spPr>
                    <a:xfrm>
                      <a:off x="7893444" y="4150043"/>
                      <a:ext cx="546047" cy="184666"/>
                    </a:xfrm>
                    <a:prstGeom prst="rect">
                      <a:avLst/>
                    </a:prstGeom>
                    <a:blipFill>
                      <a:blip r:embed="rId23"/>
                      <a:stretch>
                        <a:fillRect l="-6742" r="-1124"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4" name="Textfeld 443"/>
                    <p:cNvSpPr txBox="1"/>
                    <p:nvPr/>
                  </p:nvSpPr>
                  <p:spPr>
                    <a:xfrm>
                      <a:off x="5624890" y="4675425"/>
                      <a:ext cx="528857" cy="171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chemeClr val="bg1"/>
                                </a:solidFill>
                                <a:latin typeface="Cambria Math" panose="02040503050406030204" pitchFamily="18" charset="0"/>
                                <a:ea typeface="Cambria Math" panose="02040503050406030204" pitchFamily="18" charset="0"/>
                              </a:rPr>
                              <m:t>∆</m:t>
                            </m:r>
                            <m:r>
                              <a:rPr lang="de-DE" sz="1400" b="0" i="1" smtClean="0">
                                <a:solidFill>
                                  <a:schemeClr val="bg1"/>
                                </a:solidFill>
                                <a:latin typeface="Cambria Math" panose="02040503050406030204" pitchFamily="18" charset="0"/>
                                <a:ea typeface="Cambria Math" panose="02040503050406030204" pitchFamily="18" charset="0"/>
                              </a:rPr>
                              <m:t>𝑧</m:t>
                            </m:r>
                            <m:r>
                              <a:rPr lang="de-DE" sz="1400" b="0" i="1" smtClean="0">
                                <a:solidFill>
                                  <a:schemeClr val="bg1"/>
                                </a:solidFill>
                                <a:latin typeface="Cambria Math" panose="02040503050406030204" pitchFamily="18" charset="0"/>
                                <a:ea typeface="Cambria Math" panose="02040503050406030204" pitchFamily="18" charset="0"/>
                              </a:rPr>
                              <m:t>&lt;</m:t>
                            </m:r>
                            <m:sSub>
                              <m:sSubPr>
                                <m:ctrlPr>
                                  <a:rPr lang="de-DE" sz="1400" b="0" i="1" smtClean="0">
                                    <a:solidFill>
                                      <a:schemeClr val="bg1"/>
                                    </a:solidFill>
                                    <a:latin typeface="Cambria Math" panose="02040503050406030204" pitchFamily="18" charset="0"/>
                                    <a:ea typeface="Cambria Math" panose="02040503050406030204" pitchFamily="18" charset="0"/>
                                  </a:rPr>
                                </m:ctrlPr>
                              </m:sSubPr>
                              <m:e>
                                <m:r>
                                  <a:rPr lang="de-DE" sz="1400" b="0" i="1" smtClean="0">
                                    <a:solidFill>
                                      <a:schemeClr val="bg1"/>
                                    </a:solidFill>
                                    <a:latin typeface="Cambria Math" panose="02040503050406030204" pitchFamily="18" charset="0"/>
                                    <a:ea typeface="Cambria Math" panose="02040503050406030204" pitchFamily="18" charset="0"/>
                                  </a:rPr>
                                  <m:t>𝑧</m:t>
                                </m:r>
                              </m:e>
                              <m:sub>
                                <m:r>
                                  <a:rPr lang="de-DE" sz="14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400" dirty="0">
                        <a:solidFill>
                          <a:schemeClr val="bg1"/>
                        </a:solidFill>
                      </a:endParaRPr>
                    </a:p>
                  </p:txBody>
                </p:sp>
              </mc:Choice>
              <mc:Fallback xmlns="">
                <p:sp>
                  <p:nvSpPr>
                    <p:cNvPr id="444" name="Textfeld 443"/>
                    <p:cNvSpPr txBox="1">
                      <a:spLocks noRot="1" noChangeAspect="1" noMove="1" noResize="1" noEditPoints="1" noAdjustHandles="1" noChangeArrowheads="1" noChangeShapeType="1" noTextEdit="1"/>
                    </p:cNvSpPr>
                    <p:nvPr/>
                  </p:nvSpPr>
                  <p:spPr>
                    <a:xfrm>
                      <a:off x="5624890" y="4675425"/>
                      <a:ext cx="528857" cy="171666"/>
                    </a:xfrm>
                    <a:prstGeom prst="rect">
                      <a:avLst/>
                    </a:prstGeom>
                    <a:blipFill>
                      <a:blip r:embed="rId24"/>
                      <a:stretch>
                        <a:fillRect b="-167857"/>
                      </a:stretch>
                    </a:blipFill>
                  </p:spPr>
                  <p:txBody>
                    <a:bodyPr/>
                    <a:lstStyle/>
                    <a:p>
                      <a:r>
                        <a:rPr lang="en-US">
                          <a:noFill/>
                        </a:rPr>
                        <a:t> </a:t>
                      </a:r>
                    </a:p>
                  </p:txBody>
                </p:sp>
              </mc:Fallback>
            </mc:AlternateContent>
            <p:grpSp>
              <p:nvGrpSpPr>
                <p:cNvPr id="445" name="Gruppieren 444"/>
                <p:cNvGrpSpPr/>
                <p:nvPr/>
              </p:nvGrpSpPr>
              <p:grpSpPr>
                <a:xfrm>
                  <a:off x="5624896" y="4482698"/>
                  <a:ext cx="550083" cy="1454166"/>
                  <a:chOff x="4776131" y="2766237"/>
                  <a:chExt cx="690362" cy="1825002"/>
                </a:xfrm>
              </p:grpSpPr>
              <p:grpSp>
                <p:nvGrpSpPr>
                  <p:cNvPr id="447" name="Gruppieren 446"/>
                  <p:cNvGrpSpPr/>
                  <p:nvPr/>
                </p:nvGrpSpPr>
                <p:grpSpPr>
                  <a:xfrm>
                    <a:off x="4784164" y="2766237"/>
                    <a:ext cx="682329" cy="792927"/>
                    <a:chOff x="4784167" y="2766236"/>
                    <a:chExt cx="682329" cy="792927"/>
                  </a:xfrm>
                </p:grpSpPr>
                <p:sp>
                  <p:nvSpPr>
                    <p:cNvPr id="449" name="Flussdiagramm: Verzögerung 448"/>
                    <p:cNvSpPr/>
                    <p:nvPr/>
                  </p:nvSpPr>
                  <p:spPr>
                    <a:xfrm rot="5400000">
                      <a:off x="4703207"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 name="Flussdiagramm: Verzögerung 449"/>
                    <p:cNvSpPr/>
                    <p:nvPr/>
                  </p:nvSpPr>
                  <p:spPr>
                    <a:xfrm rot="5400000">
                      <a:off x="4742100" y="340780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1" name="Flussdiagramm: Verzögerung 450"/>
                    <p:cNvSpPr/>
                    <p:nvPr/>
                  </p:nvSpPr>
                  <p:spPr>
                    <a:xfrm rot="5400000">
                      <a:off x="4780992" y="340780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2" name="Flussdiagramm: Verzögerung 451"/>
                    <p:cNvSpPr/>
                    <p:nvPr/>
                  </p:nvSpPr>
                  <p:spPr>
                    <a:xfrm rot="5400000">
                      <a:off x="4819884" y="340128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3" name="Flussdiagramm: Verzögerung 452"/>
                    <p:cNvSpPr/>
                    <p:nvPr/>
                  </p:nvSpPr>
                  <p:spPr>
                    <a:xfrm rot="5400000">
                      <a:off x="4858013" y="3423426"/>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Flussdiagramm: Verzögerung 453"/>
                    <p:cNvSpPr/>
                    <p:nvPr/>
                  </p:nvSpPr>
                  <p:spPr>
                    <a:xfrm rot="5400000">
                      <a:off x="4896905" y="3429939"/>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5" name="Flussdiagramm: Verzögerung 454"/>
                    <p:cNvSpPr/>
                    <p:nvPr/>
                  </p:nvSpPr>
                  <p:spPr>
                    <a:xfrm rot="5400000">
                      <a:off x="4935798" y="3429942"/>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6" name="Flussdiagramm: Verzögerung 455"/>
                    <p:cNvSpPr/>
                    <p:nvPr/>
                  </p:nvSpPr>
                  <p:spPr>
                    <a:xfrm rot="5400000">
                      <a:off x="4974690" y="343646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Flussdiagramm: Verzögerung 456"/>
                    <p:cNvSpPr/>
                    <p:nvPr/>
                  </p:nvSpPr>
                  <p:spPr>
                    <a:xfrm rot="5400000">
                      <a:off x="5012818" y="342863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8" name="Flussdiagramm: Verzögerung 457"/>
                    <p:cNvSpPr/>
                    <p:nvPr/>
                  </p:nvSpPr>
                  <p:spPr>
                    <a:xfrm rot="5400000">
                      <a:off x="5051711" y="3435150"/>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9" name="Flussdiagramm: Verzögerung 458"/>
                    <p:cNvSpPr/>
                    <p:nvPr/>
                  </p:nvSpPr>
                  <p:spPr>
                    <a:xfrm rot="5400000">
                      <a:off x="5090603" y="3435153"/>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Flussdiagramm: Verzögerung 459"/>
                    <p:cNvSpPr/>
                    <p:nvPr/>
                  </p:nvSpPr>
                  <p:spPr>
                    <a:xfrm rot="5400000">
                      <a:off x="5129495"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Flussdiagramm: Verzögerung 460"/>
                    <p:cNvSpPr/>
                    <p:nvPr/>
                  </p:nvSpPr>
                  <p:spPr>
                    <a:xfrm rot="5400000">
                      <a:off x="5159218" y="342343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2" name="Flussdiagramm: Verzögerung 461"/>
                    <p:cNvSpPr/>
                    <p:nvPr/>
                  </p:nvSpPr>
                  <p:spPr>
                    <a:xfrm rot="5400000">
                      <a:off x="5198110" y="3429944"/>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3" name="Flussdiagramm: Verzögerung 462"/>
                    <p:cNvSpPr/>
                    <p:nvPr/>
                  </p:nvSpPr>
                  <p:spPr>
                    <a:xfrm rot="5400000">
                      <a:off x="5237003" y="3429947"/>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4" name="Flussdiagramm: Verzögerung 463"/>
                    <p:cNvSpPr/>
                    <p:nvPr/>
                  </p:nvSpPr>
                  <p:spPr>
                    <a:xfrm rot="5400000">
                      <a:off x="5275895" y="3436465"/>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5" name="Flussdiagramm: Verzögerung 464"/>
                    <p:cNvSpPr/>
                    <p:nvPr/>
                  </p:nvSpPr>
                  <p:spPr>
                    <a:xfrm rot="5400000">
                      <a:off x="5313948" y="3441671"/>
                      <a:ext cx="218830" cy="1615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6" name="Rechteck 465"/>
                    <p:cNvSpPr/>
                    <p:nvPr/>
                  </p:nvSpPr>
                  <p:spPr>
                    <a:xfrm>
                      <a:off x="4784167" y="2766236"/>
                      <a:ext cx="682329" cy="68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8" name="Rechteck 447"/>
                  <p:cNvSpPr/>
                  <p:nvPr/>
                </p:nvSpPr>
                <p:spPr>
                  <a:xfrm>
                    <a:off x="4776131" y="3846600"/>
                    <a:ext cx="682330" cy="744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46" name="Textfeld 445"/>
                    <p:cNvSpPr txBox="1"/>
                    <p:nvPr/>
                  </p:nvSpPr>
                  <p:spPr>
                    <a:xfrm>
                      <a:off x="5647535" y="4643973"/>
                      <a:ext cx="542456"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bg1"/>
                                </a:solidFill>
                                <a:latin typeface="Cambria Math" panose="02040503050406030204" pitchFamily="18" charset="0"/>
                                <a:ea typeface="Cambria Math" panose="02040503050406030204" pitchFamily="18" charset="0"/>
                              </a:rPr>
                              <m:t>∆</m:t>
                            </m:r>
                            <m:r>
                              <a:rPr lang="de-DE" sz="1200" b="0" i="1" smtClean="0">
                                <a:solidFill>
                                  <a:schemeClr val="bg1"/>
                                </a:solidFill>
                                <a:latin typeface="Cambria Math" panose="02040503050406030204" pitchFamily="18" charset="0"/>
                                <a:ea typeface="Cambria Math" panose="02040503050406030204" pitchFamily="18" charset="0"/>
                              </a:rPr>
                              <m:t>𝑧</m:t>
                            </m:r>
                            <m:r>
                              <a:rPr lang="de-DE" sz="1200" b="0" i="1" smtClean="0">
                                <a:solidFill>
                                  <a:schemeClr val="bg1"/>
                                </a:solidFill>
                                <a:latin typeface="Cambria Math" panose="02040503050406030204" pitchFamily="18" charset="0"/>
                                <a:ea typeface="Cambria Math" panose="02040503050406030204" pitchFamily="18" charset="0"/>
                              </a:rPr>
                              <m:t>&lt;</m:t>
                            </m:r>
                            <m:sSub>
                              <m:sSubPr>
                                <m:ctrlPr>
                                  <a:rPr lang="de-DE" sz="1200" b="0" i="1" smtClean="0">
                                    <a:solidFill>
                                      <a:schemeClr val="bg1"/>
                                    </a:solidFill>
                                    <a:latin typeface="Cambria Math" panose="02040503050406030204" pitchFamily="18" charset="0"/>
                                    <a:ea typeface="Cambria Math" panose="02040503050406030204" pitchFamily="18" charset="0"/>
                                  </a:rPr>
                                </m:ctrlPr>
                              </m:sSubPr>
                              <m:e>
                                <m:r>
                                  <a:rPr lang="de-DE" sz="1200" b="0" i="1" smtClean="0">
                                    <a:solidFill>
                                      <a:schemeClr val="bg1"/>
                                    </a:solidFill>
                                    <a:latin typeface="Cambria Math" panose="02040503050406030204" pitchFamily="18" charset="0"/>
                                    <a:ea typeface="Cambria Math" panose="02040503050406030204" pitchFamily="18" charset="0"/>
                                  </a:rPr>
                                  <m:t>𝑧</m:t>
                                </m:r>
                              </m:e>
                              <m:sub>
                                <m:r>
                                  <a:rPr lang="de-DE" sz="1200" b="0" i="1" smtClean="0">
                                    <a:solidFill>
                                      <a:schemeClr val="bg1"/>
                                    </a:solidFill>
                                    <a:latin typeface="Cambria Math" panose="02040503050406030204" pitchFamily="18" charset="0"/>
                                    <a:ea typeface="Cambria Math" panose="02040503050406030204" pitchFamily="18" charset="0"/>
                                  </a:rPr>
                                  <m:t>1</m:t>
                                </m:r>
                              </m:sub>
                            </m:sSub>
                          </m:oMath>
                        </m:oMathPara>
                      </a14:m>
                      <a:endParaRPr lang="en-US" sz="1200" dirty="0">
                        <a:solidFill>
                          <a:schemeClr val="bg1"/>
                        </a:solidFill>
                      </a:endParaRPr>
                    </a:p>
                  </p:txBody>
                </p:sp>
              </mc:Choice>
              <mc:Fallback xmlns="">
                <p:sp>
                  <p:nvSpPr>
                    <p:cNvPr id="446" name="Textfeld 445"/>
                    <p:cNvSpPr txBox="1">
                      <a:spLocks noRot="1" noChangeAspect="1" noMove="1" noResize="1" noEditPoints="1" noAdjustHandles="1" noChangeArrowheads="1" noChangeShapeType="1" noTextEdit="1"/>
                    </p:cNvSpPr>
                    <p:nvPr/>
                  </p:nvSpPr>
                  <p:spPr>
                    <a:xfrm>
                      <a:off x="5647535" y="4643973"/>
                      <a:ext cx="542456" cy="184666"/>
                    </a:xfrm>
                    <a:prstGeom prst="rect">
                      <a:avLst/>
                    </a:prstGeom>
                    <a:blipFill>
                      <a:blip r:embed="rId25"/>
                      <a:stretch>
                        <a:fillRect l="-6742" r="-1124" b="-13333"/>
                      </a:stretch>
                    </a:blipFill>
                  </p:spPr>
                  <p:txBody>
                    <a:bodyPr/>
                    <a:lstStyle/>
                    <a:p>
                      <a:r>
                        <a:rPr lang="en-US">
                          <a:noFill/>
                        </a:rPr>
                        <a:t> </a:t>
                      </a:r>
                    </a:p>
                  </p:txBody>
                </p:sp>
              </mc:Fallback>
            </mc:AlternateContent>
            <p:sp>
              <p:nvSpPr>
                <p:cNvPr id="12" name="Abgerundetes Rechteck 11"/>
                <p:cNvSpPr/>
                <p:nvPr/>
              </p:nvSpPr>
              <p:spPr>
                <a:xfrm>
                  <a:off x="5386592" y="3896721"/>
                  <a:ext cx="3341011" cy="22124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Gerader Verbinder 13"/>
              <p:cNvCxnSpPr/>
              <p:nvPr/>
            </p:nvCxnSpPr>
            <p:spPr>
              <a:xfrm flipV="1">
                <a:off x="3976513" y="3967356"/>
                <a:ext cx="1558302" cy="1222761"/>
              </a:xfrm>
              <a:prstGeom prst="line">
                <a:avLst/>
              </a:prstGeom>
            </p:spPr>
            <p:style>
              <a:lnRef idx="1">
                <a:schemeClr val="accent5"/>
              </a:lnRef>
              <a:fillRef idx="0">
                <a:schemeClr val="accent5"/>
              </a:fillRef>
              <a:effectRef idx="0">
                <a:schemeClr val="accent5"/>
              </a:effectRef>
              <a:fontRef idx="minor">
                <a:schemeClr val="tx1"/>
              </a:fontRef>
            </p:style>
          </p:cxnSp>
          <p:cxnSp>
            <p:nvCxnSpPr>
              <p:cNvPr id="220" name="Gerader Verbinder 219"/>
              <p:cNvCxnSpPr/>
              <p:nvPr/>
            </p:nvCxnSpPr>
            <p:spPr>
              <a:xfrm>
                <a:off x="3962292" y="5354451"/>
                <a:ext cx="1667644" cy="736015"/>
              </a:xfrm>
              <a:prstGeom prst="line">
                <a:avLst/>
              </a:prstGeom>
            </p:spPr>
            <p:style>
              <a:lnRef idx="1">
                <a:schemeClr val="accent5"/>
              </a:lnRef>
              <a:fillRef idx="0">
                <a:schemeClr val="accent5"/>
              </a:fillRef>
              <a:effectRef idx="0">
                <a:schemeClr val="accent5"/>
              </a:effectRef>
              <a:fontRef idx="minor">
                <a:schemeClr val="tx1"/>
              </a:fontRef>
            </p:style>
          </p:cxnSp>
        </p:grpSp>
        <p:pic>
          <p:nvPicPr>
            <p:cNvPr id="218" name="Grafik 4">
              <a:extLst>
                <a:ext uri="{FF2B5EF4-FFF2-40B4-BE49-F238E27FC236}">
                  <a16:creationId xmlns:a16="http://schemas.microsoft.com/office/drawing/2014/main" id="{2CA203A7-0B06-49CF-A8DF-C01C2BB6A10A}"/>
                </a:ext>
              </a:extLst>
            </p:cNvPr>
            <p:cNvPicPr>
              <a:picLocks noChangeAspect="1"/>
            </p:cNvPicPr>
            <p:nvPr/>
          </p:nvPicPr>
          <p:blipFill>
            <a:blip r:embed="rId26"/>
            <a:stretch>
              <a:fillRect/>
            </a:stretch>
          </p:blipFill>
          <p:spPr>
            <a:xfrm>
              <a:off x="9195929" y="1903619"/>
              <a:ext cx="2089621" cy="1846045"/>
            </a:xfrm>
            <a:prstGeom prst="rect">
              <a:avLst/>
            </a:prstGeom>
          </p:spPr>
        </p:pic>
      </p:grpSp>
      <p:sp>
        <p:nvSpPr>
          <p:cNvPr id="10" name="ZoneTexte 9">
            <a:extLst>
              <a:ext uri="{FF2B5EF4-FFF2-40B4-BE49-F238E27FC236}">
                <a16:creationId xmlns:a16="http://schemas.microsoft.com/office/drawing/2014/main" id="{C5F9206B-E523-401C-B428-2D62485FA79F}"/>
              </a:ext>
            </a:extLst>
          </p:cNvPr>
          <p:cNvSpPr txBox="1"/>
          <p:nvPr/>
        </p:nvSpPr>
        <p:spPr>
          <a:xfrm>
            <a:off x="6917342" y="4071754"/>
            <a:ext cx="6078051" cy="2769989"/>
          </a:xfrm>
          <a:prstGeom prst="rect">
            <a:avLst/>
          </a:prstGeom>
          <a:noFill/>
        </p:spPr>
        <p:txBody>
          <a:bodyPr wrap="square" rtlCol="0">
            <a:spAutoFit/>
          </a:bodyPr>
          <a:lstStyle/>
          <a:p>
            <a:pPr lvl="0"/>
            <a:r>
              <a:rPr lang="en-GB" sz="2200" b="1" dirty="0">
                <a:solidFill>
                  <a:srgbClr val="9B3F8C"/>
                </a:solidFill>
                <a:latin typeface="Helvetica" panose="020B0604020202020204" pitchFamily="34" charset="0"/>
                <a:cs typeface="Helvetica" panose="020B0604020202020204" pitchFamily="34" charset="0"/>
              </a:rPr>
              <a:t>Requirements</a:t>
            </a:r>
            <a:r>
              <a:rPr lang="de-DE" sz="2200" b="1" dirty="0">
                <a:solidFill>
                  <a:srgbClr val="9B3F8C"/>
                </a:solidFill>
                <a:latin typeface="Helvetica" panose="020B0604020202020204" pitchFamily="34" charset="0"/>
                <a:cs typeface="Helvetica" panose="020B0604020202020204" pitchFamily="34" charset="0"/>
              </a:rPr>
              <a:t>: </a:t>
            </a:r>
          </a:p>
          <a:p>
            <a:pPr marL="800100" lvl="1" indent="-342900">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Efficient detection of hydrogen   </a:t>
            </a:r>
          </a:p>
          <a:p>
            <a:pPr marL="800100" lvl="1" indent="-342900">
              <a:lnSpc>
                <a:spcPct val="150000"/>
              </a:lnSpc>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Good signal/background </a:t>
            </a:r>
          </a:p>
          <a:p>
            <a:pPr marL="800100" lvl="1" indent="-342900">
              <a:lnSpc>
                <a:spcPct val="150000"/>
              </a:lnSpc>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(Very) Cold hydrogen beam:</a:t>
            </a:r>
          </a:p>
          <a:p>
            <a:pPr marL="1257300" lvl="2" indent="-342900">
              <a:lnSpc>
                <a:spcPct val="150000"/>
              </a:lnSpc>
              <a:buFont typeface="Arial" panose="020B0604020202020204" pitchFamily="34" charset="0"/>
              <a:buChar char="•"/>
            </a:pPr>
            <a:r>
              <a:rPr lang="en-GB" b="1" dirty="0">
                <a:solidFill>
                  <a:srgbClr val="002060"/>
                </a:solidFill>
                <a:latin typeface="Helvetica" panose="020B0604020202020204" pitchFamily="34" charset="0"/>
                <a:cs typeface="Helvetica" panose="020B0604020202020204" pitchFamily="34" charset="0"/>
              </a:rPr>
              <a:t>Slow: </a:t>
            </a:r>
            <a:r>
              <a:rPr lang="en-GB" b="1" dirty="0">
                <a:solidFill>
                  <a:srgbClr val="172E76"/>
                </a:solidFill>
                <a:latin typeface="Helvetica" panose="020B0604020202020204" pitchFamily="34" charset="0"/>
                <a:cs typeface="Helvetica" panose="020B0604020202020204" pitchFamily="34" charset="0"/>
              </a:rPr>
              <a:t>v</a:t>
            </a:r>
            <a:r>
              <a:rPr lang="en-GB" b="1"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en-GB" b="1" dirty="0">
                <a:solidFill>
                  <a:srgbClr val="002060"/>
                </a:solidFill>
                <a:latin typeface="Helvetica" panose="020B0604020202020204" pitchFamily="34" charset="0"/>
                <a:cs typeface="Helvetica" panose="020B0604020202020204" pitchFamily="34" charset="0"/>
              </a:rPr>
              <a:t> ~ 50 m/s horizontally</a:t>
            </a:r>
          </a:p>
          <a:p>
            <a:pPr marL="1257300" lvl="2" indent="-342900">
              <a:lnSpc>
                <a:spcPct val="150000"/>
              </a:lnSpc>
              <a:buFont typeface="Arial" panose="020B0604020202020204" pitchFamily="34" charset="0"/>
              <a:buChar char="•"/>
            </a:pPr>
            <a:r>
              <a:rPr lang="en-GB" b="1" dirty="0">
                <a:solidFill>
                  <a:srgbClr val="002060"/>
                </a:solidFill>
                <a:latin typeface="Helvetica" panose="020B0604020202020204" pitchFamily="34" charset="0"/>
                <a:cs typeface="Helvetica" panose="020B0604020202020204" pitchFamily="34" charset="0"/>
              </a:rPr>
              <a:t>Highly collimated (</a:t>
            </a:r>
            <a:r>
              <a:rPr lang="en-GB" b="1" dirty="0">
                <a:solidFill>
                  <a:srgbClr val="172E76"/>
                </a:solidFill>
                <a:latin typeface="Helvetica" panose="020B0604020202020204" pitchFamily="34" charset="0"/>
                <a:cs typeface="Helvetica" panose="020B0604020202020204" pitchFamily="34" charset="0"/>
              </a:rPr>
              <a:t>v</a:t>
            </a:r>
            <a:r>
              <a:rPr lang="en-GB" b="1"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r>
              <a:rPr lang="en-GB" b="1" dirty="0">
                <a:solidFill>
                  <a:srgbClr val="002060"/>
                </a:solidFill>
                <a:latin typeface="Helvetica" panose="020B0604020202020204" pitchFamily="34" charset="0"/>
                <a:cs typeface="Helvetica" panose="020B0604020202020204" pitchFamily="34" charset="0"/>
              </a:rPr>
              <a:t>~3 cm/s) </a:t>
            </a:r>
          </a:p>
          <a:p>
            <a:endParaRPr lang="en-GB" b="1" dirty="0">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227" name="ZoneTexte 226">
                <a:extLst>
                  <a:ext uri="{FF2B5EF4-FFF2-40B4-BE49-F238E27FC236}">
                    <a16:creationId xmlns:a16="http://schemas.microsoft.com/office/drawing/2014/main" id="{98CFDA0B-E775-4CB3-896E-6176949F04EB}"/>
                  </a:ext>
                </a:extLst>
              </p:cNvPr>
              <p:cNvSpPr txBox="1"/>
              <p:nvPr/>
            </p:nvSpPr>
            <p:spPr>
              <a:xfrm>
                <a:off x="224843" y="3944710"/>
                <a:ext cx="7611999" cy="2651431"/>
              </a:xfrm>
              <a:prstGeom prst="rect">
                <a:avLst/>
              </a:prstGeom>
              <a:noFill/>
            </p:spPr>
            <p:txBody>
              <a:bodyPr wrap="square" rtlCol="0">
                <a:spAutoFit/>
              </a:bodyPr>
              <a:lstStyle/>
              <a:p>
                <a:pPr marL="0" lvl="1">
                  <a:lnSpc>
                    <a:spcPct val="150000"/>
                  </a:lnSpc>
                </a:pPr>
                <a:r>
                  <a:rPr lang="en-GB" sz="2200" b="1" dirty="0">
                    <a:solidFill>
                      <a:srgbClr val="9B3F8C"/>
                    </a:solidFill>
                    <a:latin typeface="Helvetica" panose="020B0604020202020204" pitchFamily="34" charset="0"/>
                    <a:cs typeface="Helvetica" panose="020B0604020202020204" pitchFamily="34" charset="0"/>
                  </a:rPr>
                  <a:t>Motivation (H vs. neutrons):</a:t>
                </a: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GQS never measured for atoms! Different</a:t>
                </a:r>
              </a:p>
              <a:p>
                <a:pPr marL="457200" lvl="2"/>
                <a:r>
                  <a:rPr lang="en-GB" sz="2000" dirty="0">
                    <a:solidFill>
                      <a:srgbClr val="002060"/>
                    </a:solidFill>
                    <a:latin typeface="Helvetica" panose="020B0604020202020204" pitchFamily="34" charset="0"/>
                    <a:cs typeface="Helvetica" panose="020B0604020202020204" pitchFamily="34" charset="0"/>
                  </a:rPr>
                  <a:t>interaction potential with surface compared to neutron </a:t>
                </a:r>
              </a:p>
              <a:p>
                <a:pPr marL="800100" lvl="2" indent="-342900">
                  <a:buFont typeface="Symbol" panose="05050102010706020507" pitchFamily="18" charset="2"/>
                  <a:buChar char="Þ"/>
                </a:pPr>
                <a:r>
                  <a:rPr lang="en-GB" sz="2000" dirty="0">
                    <a:solidFill>
                      <a:srgbClr val="002060"/>
                    </a:solidFill>
                    <a:latin typeface="Helvetica" panose="020B0604020202020204" pitchFamily="34" charset="0"/>
                    <a:cs typeface="Helvetica" panose="020B0604020202020204" pitchFamily="34" charset="0"/>
                  </a:rPr>
                  <a:t>research of short-range extra forces</a:t>
                </a:r>
              </a:p>
              <a:p>
                <a:pPr marL="457200" lvl="2"/>
                <a:r>
                  <a:rPr lang="fr-FR" sz="700" dirty="0">
                    <a:solidFill>
                      <a:schemeClr val="bg1"/>
                    </a:solidFill>
                    <a:latin typeface="Helvetica" panose="020B0604020202020204" pitchFamily="34" charset="0"/>
                    <a:cs typeface="Helvetica" panose="020B0604020202020204" pitchFamily="34" charset="0"/>
                  </a:rPr>
                  <a:t>a</a:t>
                </a:r>
                <a:endParaRPr lang="en-GB" sz="600" dirty="0">
                  <a:solidFill>
                    <a:schemeClr val="bg1"/>
                  </a:solidFill>
                  <a:latin typeface="Helvetica" panose="020B0604020202020204" pitchFamily="34" charset="0"/>
                  <a:cs typeface="Helvetica" panose="020B0604020202020204" pitchFamily="34" charset="0"/>
                </a:endParaRP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Easy to generate (hydrogen bottle vs. </a:t>
                </a:r>
              </a:p>
              <a:p>
                <a:pPr marL="457200" lvl="2"/>
                <a:r>
                  <a:rPr lang="en-GB" sz="2000" dirty="0">
                    <a:solidFill>
                      <a:srgbClr val="002060"/>
                    </a:solidFill>
                    <a:latin typeface="Helvetica" panose="020B0604020202020204" pitchFamily="34" charset="0"/>
                    <a:cs typeface="Helvetica" panose="020B0604020202020204" pitchFamily="34" charset="0"/>
                  </a:rPr>
                  <a:t>research reactor) → Much higher fluxes available</a:t>
                </a:r>
              </a:p>
              <a:p>
                <a:pPr marL="742950" lvl="2" indent="-285750">
                  <a:lnSpc>
                    <a:spcPct val="150000"/>
                  </a:lnSpc>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Developed methods also applicable for antiatoms (</a:t>
                </a:r>
                <a14:m>
                  <m:oMath xmlns:m="http://schemas.openxmlformats.org/officeDocument/2006/math">
                    <m:r>
                      <a:rPr lang="en-GB" sz="2000" i="1">
                        <a:solidFill>
                          <a:srgbClr val="002060"/>
                        </a:solidFill>
                        <a:latin typeface="Cambria Math" panose="02040503050406030204" pitchFamily="18" charset="0"/>
                        <a:ea typeface="Cambria Math" panose="02040503050406030204" pitchFamily="18" charset="0"/>
                      </a:rPr>
                      <m:t>→</m:t>
                    </m:r>
                    <m:acc>
                      <m:accPr>
                        <m:chr m:val="̅"/>
                        <m:ctrlPr>
                          <a:rPr lang="en-GB" sz="2000" i="1">
                            <a:solidFill>
                              <a:srgbClr val="002060"/>
                            </a:solidFill>
                            <a:latin typeface="Cambria Math" panose="02040503050406030204" pitchFamily="18" charset="0"/>
                          </a:rPr>
                        </m:ctrlPr>
                      </m:accPr>
                      <m:e>
                        <m:r>
                          <a:rPr lang="de-DE" sz="2000" i="1">
                            <a:solidFill>
                              <a:srgbClr val="002060"/>
                            </a:solidFill>
                            <a:latin typeface="Cambria Math" panose="02040503050406030204" pitchFamily="18" charset="0"/>
                          </a:rPr>
                          <m:t>𝑔</m:t>
                        </m:r>
                      </m:e>
                    </m:acc>
                  </m:oMath>
                </a14:m>
                <a:r>
                  <a:rPr lang="en-GB" sz="2000" dirty="0">
                    <a:solidFill>
                      <a:srgbClr val="002060"/>
                    </a:solidFill>
                    <a:latin typeface="Helvetica" panose="020B0604020202020204" pitchFamily="34" charset="0"/>
                    <a:cs typeface="Helvetica" panose="020B0604020202020204" pitchFamily="34" charset="0"/>
                  </a:rPr>
                  <a:t>)</a:t>
                </a:r>
                <a:endParaRPr lang="en-GB" dirty="0">
                  <a:latin typeface="Helvetica" panose="020B0604020202020204" pitchFamily="34" charset="0"/>
                  <a:cs typeface="Helvetica" panose="020B0604020202020204" pitchFamily="34" charset="0"/>
                </a:endParaRPr>
              </a:p>
            </p:txBody>
          </p:sp>
        </mc:Choice>
        <mc:Fallback xmlns="">
          <p:sp>
            <p:nvSpPr>
              <p:cNvPr id="227" name="ZoneTexte 226">
                <a:extLst>
                  <a:ext uri="{FF2B5EF4-FFF2-40B4-BE49-F238E27FC236}">
                    <a16:creationId xmlns:a16="http://schemas.microsoft.com/office/drawing/2014/main" id="{98CFDA0B-E775-4CB3-896E-6176949F04EB}"/>
                  </a:ext>
                </a:extLst>
              </p:cNvPr>
              <p:cNvSpPr txBox="1">
                <a:spLocks noRot="1" noChangeAspect="1" noMove="1" noResize="1" noEditPoints="1" noAdjustHandles="1" noChangeArrowheads="1" noChangeShapeType="1" noTextEdit="1"/>
              </p:cNvSpPr>
              <p:nvPr/>
            </p:nvSpPr>
            <p:spPr>
              <a:xfrm>
                <a:off x="224843" y="3944710"/>
                <a:ext cx="7611999" cy="2651431"/>
              </a:xfrm>
              <a:prstGeom prst="rect">
                <a:avLst/>
              </a:prstGeom>
              <a:blipFill>
                <a:blip r:embed="rId27"/>
                <a:stretch>
                  <a:fillRect l="-1041" b="-3218"/>
                </a:stretch>
              </a:blipFill>
            </p:spPr>
            <p:txBody>
              <a:bodyPr/>
              <a:lstStyle/>
              <a:p>
                <a:r>
                  <a:rPr lang="en-GB">
                    <a:noFill/>
                  </a:rPr>
                  <a:t> </a:t>
                </a:r>
              </a:p>
            </p:txBody>
          </p:sp>
        </mc:Fallback>
      </mc:AlternateContent>
      <p:sp>
        <p:nvSpPr>
          <p:cNvPr id="228" name="ZoneTexte 227">
            <a:extLst>
              <a:ext uri="{FF2B5EF4-FFF2-40B4-BE49-F238E27FC236}">
                <a16:creationId xmlns:a16="http://schemas.microsoft.com/office/drawing/2014/main" id="{8184F7D5-E7D5-4370-902D-56E84A100BF2}"/>
              </a:ext>
            </a:extLst>
          </p:cNvPr>
          <p:cNvSpPr txBox="1"/>
          <p:nvPr/>
        </p:nvSpPr>
        <p:spPr>
          <a:xfrm>
            <a:off x="12650" y="6453495"/>
            <a:ext cx="631515" cy="369332"/>
          </a:xfrm>
          <a:prstGeom prst="rect">
            <a:avLst/>
          </a:prstGeom>
          <a:noFill/>
        </p:spPr>
        <p:txBody>
          <a:bodyPr wrap="square" rtlCol="0">
            <a:spAutoFit/>
          </a:bodyPr>
          <a:lstStyle/>
          <a:p>
            <a:r>
              <a:rPr lang="fr-FR" dirty="0">
                <a:solidFill>
                  <a:srgbClr val="002060"/>
                </a:solidFill>
                <a:latin typeface="Helvetica" panose="020B0604020202020204" pitchFamily="34" charset="0"/>
                <a:cs typeface="Helvetica" panose="020B0604020202020204" pitchFamily="34" charset="0"/>
              </a:rPr>
              <a:t>4</a:t>
            </a:r>
          </a:p>
        </p:txBody>
      </p:sp>
      <p:sp>
        <p:nvSpPr>
          <p:cNvPr id="225" name="Titel 1">
            <a:extLst>
              <a:ext uri="{FF2B5EF4-FFF2-40B4-BE49-F238E27FC236}">
                <a16:creationId xmlns:a16="http://schemas.microsoft.com/office/drawing/2014/main" id="{58D8D19E-62EA-40D8-B9FB-901F3722A3CF}"/>
              </a:ext>
            </a:extLst>
          </p:cNvPr>
          <p:cNvSpPr>
            <a:spLocks noGrp="1"/>
          </p:cNvSpPr>
          <p:nvPr>
            <p:ph type="title"/>
          </p:nvPr>
        </p:nvSpPr>
        <p:spPr>
          <a:xfrm>
            <a:off x="224843" y="70648"/>
            <a:ext cx="11355832"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@ETH Z/SMI</a:t>
            </a:r>
            <a:br>
              <a:rPr lang="en-GB" sz="3800" b="1" dirty="0">
                <a:solidFill>
                  <a:srgbClr val="002060"/>
                </a:solidFill>
                <a:latin typeface="Helvetica" panose="020B0604020202020204" pitchFamily="34" charset="0"/>
                <a:cs typeface="Helvetica" panose="020B0604020202020204" pitchFamily="34" charset="0"/>
              </a:rPr>
            </a:br>
            <a:r>
              <a:rPr lang="en-CA" sz="3800" b="1" dirty="0">
                <a:solidFill>
                  <a:srgbClr val="9B3F8C"/>
                </a:solidFill>
                <a:latin typeface="Helvetica" panose="020B0604020202020204" pitchFamily="34" charset="0"/>
                <a:cs typeface="Helvetica" panose="020B0604020202020204" pitchFamily="34" charset="0"/>
              </a:rPr>
              <a:t> towards the </a:t>
            </a:r>
            <a:r>
              <a:rPr lang="en-GB" sz="3800" b="1" dirty="0">
                <a:solidFill>
                  <a:srgbClr val="9B3F8C"/>
                </a:solidFill>
                <a:latin typeface="Helvetica" panose="020B0604020202020204" pitchFamily="34" charset="0"/>
                <a:cs typeface="Helvetica" panose="020B0604020202020204" pitchFamily="34" charset="0"/>
              </a:rPr>
              <a:t>1st demonstration of GQS with H</a:t>
            </a:r>
            <a:endParaRPr lang="en-CA" sz="3800" b="1" dirty="0">
              <a:solidFill>
                <a:srgbClr val="9B3F8C"/>
              </a:solidFill>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229" name="ZoneTexte 228">
                <a:extLst>
                  <a:ext uri="{FF2B5EF4-FFF2-40B4-BE49-F238E27FC236}">
                    <a16:creationId xmlns:a16="http://schemas.microsoft.com/office/drawing/2014/main" id="{D0668B6F-24ED-4EF1-82E5-C5A99657B079}"/>
                  </a:ext>
                </a:extLst>
              </p:cNvPr>
              <p:cNvSpPr txBox="1"/>
              <p:nvPr/>
            </p:nvSpPr>
            <p:spPr>
              <a:xfrm>
                <a:off x="224843" y="3945021"/>
                <a:ext cx="7611999" cy="2651431"/>
              </a:xfrm>
              <a:prstGeom prst="rect">
                <a:avLst/>
              </a:prstGeom>
              <a:noFill/>
            </p:spPr>
            <p:txBody>
              <a:bodyPr wrap="square" rtlCol="0">
                <a:spAutoFit/>
              </a:bodyPr>
              <a:lstStyle/>
              <a:p>
                <a:pPr marL="0" lvl="1">
                  <a:lnSpc>
                    <a:spcPct val="150000"/>
                  </a:lnSpc>
                </a:pPr>
                <a:r>
                  <a:rPr lang="en-GB" sz="2200" b="1" dirty="0">
                    <a:solidFill>
                      <a:srgbClr val="9B3F8C"/>
                    </a:solidFill>
                    <a:latin typeface="Helvetica" panose="020B0604020202020204" pitchFamily="34" charset="0"/>
                    <a:cs typeface="Helvetica" panose="020B0604020202020204" pitchFamily="34" charset="0"/>
                  </a:rPr>
                  <a:t>Motivation (H vs. neutrons):</a:t>
                </a: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GQS never measured for atoms! Different</a:t>
                </a:r>
              </a:p>
              <a:p>
                <a:pPr marL="457200" lvl="2"/>
                <a:r>
                  <a:rPr lang="en-GB" sz="2000" dirty="0">
                    <a:solidFill>
                      <a:srgbClr val="002060"/>
                    </a:solidFill>
                    <a:latin typeface="Helvetica" panose="020B0604020202020204" pitchFamily="34" charset="0"/>
                    <a:cs typeface="Helvetica" panose="020B0604020202020204" pitchFamily="34" charset="0"/>
                  </a:rPr>
                  <a:t>interaction potential with surface compared to neutron </a:t>
                </a:r>
              </a:p>
              <a:p>
                <a:pPr marL="800100" lvl="2" indent="-342900">
                  <a:buFont typeface="Symbol" panose="05050102010706020507" pitchFamily="18" charset="2"/>
                  <a:buChar char="Þ"/>
                </a:pPr>
                <a:r>
                  <a:rPr lang="en-GB" sz="2000" dirty="0">
                    <a:solidFill>
                      <a:srgbClr val="002060"/>
                    </a:solidFill>
                    <a:latin typeface="Helvetica" panose="020B0604020202020204" pitchFamily="34" charset="0"/>
                    <a:cs typeface="Helvetica" panose="020B0604020202020204" pitchFamily="34" charset="0"/>
                  </a:rPr>
                  <a:t>research of short-range extra forces</a:t>
                </a:r>
              </a:p>
              <a:p>
                <a:pPr marL="457200" lvl="2"/>
                <a:r>
                  <a:rPr lang="fr-FR" sz="700" dirty="0">
                    <a:solidFill>
                      <a:schemeClr val="bg1"/>
                    </a:solidFill>
                    <a:latin typeface="Helvetica" panose="020B0604020202020204" pitchFamily="34" charset="0"/>
                    <a:cs typeface="Helvetica" panose="020B0604020202020204" pitchFamily="34" charset="0"/>
                  </a:rPr>
                  <a:t>a</a:t>
                </a:r>
                <a:endParaRPr lang="en-GB" sz="600" dirty="0">
                  <a:solidFill>
                    <a:schemeClr val="bg1"/>
                  </a:solidFill>
                  <a:latin typeface="Helvetica" panose="020B0604020202020204" pitchFamily="34" charset="0"/>
                  <a:cs typeface="Helvetica" panose="020B0604020202020204" pitchFamily="34" charset="0"/>
                </a:endParaRPr>
              </a:p>
              <a:p>
                <a:pPr marL="742950" lvl="2" indent="-285750">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Easy to generate (hydrogen bottle vs. </a:t>
                </a:r>
              </a:p>
              <a:p>
                <a:pPr marL="457200" lvl="2"/>
                <a:r>
                  <a:rPr lang="en-GB" sz="2000" dirty="0">
                    <a:solidFill>
                      <a:srgbClr val="002060"/>
                    </a:solidFill>
                    <a:latin typeface="Helvetica" panose="020B0604020202020204" pitchFamily="34" charset="0"/>
                    <a:cs typeface="Helvetica" panose="020B0604020202020204" pitchFamily="34" charset="0"/>
                  </a:rPr>
                  <a:t>research reactor) → Much higher fluxes available</a:t>
                </a:r>
              </a:p>
              <a:p>
                <a:pPr marL="742950" lvl="2" indent="-285750">
                  <a:lnSpc>
                    <a:spcPct val="150000"/>
                  </a:lnSpc>
                  <a:buFont typeface="Arial" panose="020B0604020202020204" pitchFamily="34" charset="0"/>
                  <a:buChar char="•"/>
                </a:pPr>
                <a:r>
                  <a:rPr lang="en-GB" sz="2000" dirty="0">
                    <a:solidFill>
                      <a:srgbClr val="002060"/>
                    </a:solidFill>
                    <a:latin typeface="Helvetica" panose="020B0604020202020204" pitchFamily="34" charset="0"/>
                    <a:cs typeface="Helvetica" panose="020B0604020202020204" pitchFamily="34" charset="0"/>
                  </a:rPr>
                  <a:t>Developed methods also applicable for antiatoms (</a:t>
                </a:r>
                <a14:m>
                  <m:oMath xmlns:m="http://schemas.openxmlformats.org/officeDocument/2006/math">
                    <m:r>
                      <a:rPr lang="en-GB" sz="2000" i="1">
                        <a:solidFill>
                          <a:srgbClr val="002060"/>
                        </a:solidFill>
                        <a:latin typeface="Cambria Math" panose="02040503050406030204" pitchFamily="18" charset="0"/>
                        <a:ea typeface="Cambria Math" panose="02040503050406030204" pitchFamily="18" charset="0"/>
                      </a:rPr>
                      <m:t>→</m:t>
                    </m:r>
                    <m:acc>
                      <m:accPr>
                        <m:chr m:val="̅"/>
                        <m:ctrlPr>
                          <a:rPr lang="en-GB" sz="2000" i="1">
                            <a:solidFill>
                              <a:srgbClr val="002060"/>
                            </a:solidFill>
                            <a:latin typeface="Cambria Math" panose="02040503050406030204" pitchFamily="18" charset="0"/>
                          </a:rPr>
                        </m:ctrlPr>
                      </m:accPr>
                      <m:e>
                        <m:r>
                          <a:rPr lang="de-DE" sz="2000" i="1">
                            <a:solidFill>
                              <a:srgbClr val="002060"/>
                            </a:solidFill>
                            <a:latin typeface="Cambria Math" panose="02040503050406030204" pitchFamily="18" charset="0"/>
                          </a:rPr>
                          <m:t>𝑔</m:t>
                        </m:r>
                      </m:e>
                    </m:acc>
                  </m:oMath>
                </a14:m>
                <a:r>
                  <a:rPr lang="en-GB" sz="2000" dirty="0">
                    <a:solidFill>
                      <a:srgbClr val="002060"/>
                    </a:solidFill>
                    <a:latin typeface="Helvetica" panose="020B0604020202020204" pitchFamily="34" charset="0"/>
                    <a:cs typeface="Helvetica" panose="020B0604020202020204" pitchFamily="34" charset="0"/>
                  </a:rPr>
                  <a:t>)</a:t>
                </a:r>
                <a:endParaRPr lang="en-GB" dirty="0">
                  <a:latin typeface="Helvetica" panose="020B0604020202020204" pitchFamily="34" charset="0"/>
                  <a:cs typeface="Helvetica" panose="020B0604020202020204" pitchFamily="34" charset="0"/>
                </a:endParaRPr>
              </a:p>
            </p:txBody>
          </p:sp>
        </mc:Choice>
        <mc:Fallback xmlns="">
          <p:sp>
            <p:nvSpPr>
              <p:cNvPr id="229" name="ZoneTexte 228">
                <a:extLst>
                  <a:ext uri="{FF2B5EF4-FFF2-40B4-BE49-F238E27FC236}">
                    <a16:creationId xmlns:a16="http://schemas.microsoft.com/office/drawing/2014/main" id="{D0668B6F-24ED-4EF1-82E5-C5A99657B079}"/>
                  </a:ext>
                </a:extLst>
              </p:cNvPr>
              <p:cNvSpPr txBox="1">
                <a:spLocks noRot="1" noChangeAspect="1" noMove="1" noResize="1" noEditPoints="1" noAdjustHandles="1" noChangeArrowheads="1" noChangeShapeType="1" noTextEdit="1"/>
              </p:cNvSpPr>
              <p:nvPr/>
            </p:nvSpPr>
            <p:spPr>
              <a:xfrm>
                <a:off x="224843" y="3945021"/>
                <a:ext cx="7611999" cy="2651431"/>
              </a:xfrm>
              <a:prstGeom prst="rect">
                <a:avLst/>
              </a:prstGeom>
              <a:blipFill>
                <a:blip r:embed="rId28"/>
                <a:stretch>
                  <a:fillRect l="-1041" b="-3218"/>
                </a:stretch>
              </a:blipFill>
            </p:spPr>
            <p:txBody>
              <a:bodyPr/>
              <a:lstStyle/>
              <a:p>
                <a:r>
                  <a:rPr lang="en-GB">
                    <a:noFill/>
                  </a:rPr>
                  <a:t> </a:t>
                </a:r>
              </a:p>
            </p:txBody>
          </p:sp>
        </mc:Fallback>
      </mc:AlternateContent>
    </p:spTree>
    <p:extLst>
      <p:ext uri="{BB962C8B-B14F-4D97-AF65-F5344CB8AC3E}">
        <p14:creationId xmlns:p14="http://schemas.microsoft.com/office/powerpoint/2010/main" val="325263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0" name="Gruppieren 142">
            <a:extLst>
              <a:ext uri="{FF2B5EF4-FFF2-40B4-BE49-F238E27FC236}">
                <a16:creationId xmlns:a16="http://schemas.microsoft.com/office/drawing/2014/main" id="{8F297C97-CA16-409D-A980-03D6758C6904}"/>
              </a:ext>
            </a:extLst>
          </p:cNvPr>
          <p:cNvGrpSpPr/>
          <p:nvPr/>
        </p:nvGrpSpPr>
        <p:grpSpPr>
          <a:xfrm>
            <a:off x="8005803" y="3914560"/>
            <a:ext cx="3491194" cy="2738120"/>
            <a:chOff x="9191746" y="3374753"/>
            <a:chExt cx="3491194" cy="2738120"/>
          </a:xfrm>
        </p:grpSpPr>
        <p:grpSp>
          <p:nvGrpSpPr>
            <p:cNvPr id="161" name="Gruppieren 57">
              <a:extLst>
                <a:ext uri="{FF2B5EF4-FFF2-40B4-BE49-F238E27FC236}">
                  <a16:creationId xmlns:a16="http://schemas.microsoft.com/office/drawing/2014/main" id="{7F66CB52-C268-4E1E-80F7-0483FFD9C012}"/>
                </a:ext>
              </a:extLst>
            </p:cNvPr>
            <p:cNvGrpSpPr/>
            <p:nvPr/>
          </p:nvGrpSpPr>
          <p:grpSpPr>
            <a:xfrm>
              <a:off x="9191746" y="3374753"/>
              <a:ext cx="3491194" cy="2738120"/>
              <a:chOff x="8439337" y="3821207"/>
              <a:chExt cx="3650904" cy="2863379"/>
            </a:xfrm>
          </p:grpSpPr>
          <p:sp>
            <p:nvSpPr>
              <p:cNvPr id="165" name="Rechteck 106">
                <a:extLst>
                  <a:ext uri="{FF2B5EF4-FFF2-40B4-BE49-F238E27FC236}">
                    <a16:creationId xmlns:a16="http://schemas.microsoft.com/office/drawing/2014/main" id="{1B88DFBC-A774-4793-A0AC-E958268A56E3}"/>
                  </a:ext>
                </a:extLst>
              </p:cNvPr>
              <p:cNvSpPr/>
              <p:nvPr/>
            </p:nvSpPr>
            <p:spPr>
              <a:xfrm>
                <a:off x="8981793" y="5010342"/>
                <a:ext cx="79670" cy="528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6" name="Kreuz 107">
                <a:extLst>
                  <a:ext uri="{FF2B5EF4-FFF2-40B4-BE49-F238E27FC236}">
                    <a16:creationId xmlns:a16="http://schemas.microsoft.com/office/drawing/2014/main" id="{D741DE6B-5542-40DB-972F-13E339C7F07B}"/>
                  </a:ext>
                </a:extLst>
              </p:cNvPr>
              <p:cNvSpPr/>
              <p:nvPr/>
            </p:nvSpPr>
            <p:spPr>
              <a:xfrm>
                <a:off x="9044641" y="4222840"/>
                <a:ext cx="2040881" cy="2040880"/>
              </a:xfrm>
              <a:prstGeom prst="plus">
                <a:avLst>
                  <a:gd name="adj" fmla="val 3330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7" name="Rechteck 108">
                <a:extLst>
                  <a:ext uri="{FF2B5EF4-FFF2-40B4-BE49-F238E27FC236}">
                    <a16:creationId xmlns:a16="http://schemas.microsoft.com/office/drawing/2014/main" id="{FC59A833-432C-4183-BA97-6A8FD99F390F}"/>
                  </a:ext>
                </a:extLst>
              </p:cNvPr>
              <p:cNvSpPr/>
              <p:nvPr/>
            </p:nvSpPr>
            <p:spPr>
              <a:xfrm>
                <a:off x="11068008" y="4843037"/>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8" name="Rechteck 109">
                <a:extLst>
                  <a:ext uri="{FF2B5EF4-FFF2-40B4-BE49-F238E27FC236}">
                    <a16:creationId xmlns:a16="http://schemas.microsoft.com/office/drawing/2014/main" id="{2D5D5858-6F43-4A11-A309-2CD800C488E1}"/>
                  </a:ext>
                </a:extLst>
              </p:cNvPr>
              <p:cNvSpPr/>
              <p:nvPr/>
            </p:nvSpPr>
            <p:spPr>
              <a:xfrm rot="5400000">
                <a:off x="10037354" y="5818258"/>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9" name="Rechteck 110">
                <a:extLst>
                  <a:ext uri="{FF2B5EF4-FFF2-40B4-BE49-F238E27FC236}">
                    <a16:creationId xmlns:a16="http://schemas.microsoft.com/office/drawing/2014/main" id="{59C654AA-809E-4D07-814F-22EF128E8DA6}"/>
                  </a:ext>
                </a:extLst>
              </p:cNvPr>
              <p:cNvSpPr/>
              <p:nvPr/>
            </p:nvSpPr>
            <p:spPr>
              <a:xfrm rot="5400000">
                <a:off x="10037354" y="3759946"/>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0" name="Rechteck 111">
                <a:extLst>
                  <a:ext uri="{FF2B5EF4-FFF2-40B4-BE49-F238E27FC236}">
                    <a16:creationId xmlns:a16="http://schemas.microsoft.com/office/drawing/2014/main" id="{6E96FD1A-717F-4B10-B1F8-4744DFB32507}"/>
                  </a:ext>
                </a:extLst>
              </p:cNvPr>
              <p:cNvSpPr/>
              <p:nvPr/>
            </p:nvSpPr>
            <p:spPr>
              <a:xfrm rot="5400000">
                <a:off x="9797756" y="4967327"/>
                <a:ext cx="539321" cy="564549"/>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1" name="Rechteck 112">
                <a:extLst>
                  <a:ext uri="{FF2B5EF4-FFF2-40B4-BE49-F238E27FC236}">
                    <a16:creationId xmlns:a16="http://schemas.microsoft.com/office/drawing/2014/main" id="{5CE31963-0D55-49C0-8F65-C6E8A2FF1F26}"/>
                  </a:ext>
                </a:extLst>
              </p:cNvPr>
              <p:cNvSpPr/>
              <p:nvPr/>
            </p:nvSpPr>
            <p:spPr>
              <a:xfrm>
                <a:off x="8514612" y="5050283"/>
                <a:ext cx="530029" cy="4161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2" name="Rechteck 113">
                <a:extLst>
                  <a:ext uri="{FF2B5EF4-FFF2-40B4-BE49-F238E27FC236}">
                    <a16:creationId xmlns:a16="http://schemas.microsoft.com/office/drawing/2014/main" id="{398E640C-FA6F-4BCF-9454-F48E0506A9F7}"/>
                  </a:ext>
                </a:extLst>
              </p:cNvPr>
              <p:cNvSpPr/>
              <p:nvPr/>
            </p:nvSpPr>
            <p:spPr>
              <a:xfrm>
                <a:off x="8503884" y="5243281"/>
                <a:ext cx="41587" cy="415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73" name="Gerader Verbinder 114">
                <a:extLst>
                  <a:ext uri="{FF2B5EF4-FFF2-40B4-BE49-F238E27FC236}">
                    <a16:creationId xmlns:a16="http://schemas.microsoft.com/office/drawing/2014/main" id="{64FBA172-2763-4FC1-9024-61E26215A6F9}"/>
                  </a:ext>
                </a:extLst>
              </p:cNvPr>
              <p:cNvCxnSpPr/>
              <p:nvPr/>
            </p:nvCxnSpPr>
            <p:spPr>
              <a:xfrm flipV="1">
                <a:off x="8565048" y="5274455"/>
                <a:ext cx="1512612" cy="10414"/>
              </a:xfrm>
              <a:prstGeom prst="line">
                <a:avLst/>
              </a:prstGeom>
              <a:ln w="31750">
                <a:solidFill>
                  <a:srgbClr val="D85ED1">
                    <a:alpha val="22000"/>
                  </a:srgbClr>
                </a:solidFill>
                <a:prstDash val="dash"/>
              </a:ln>
              <a:effectLst>
                <a:glow rad="38100">
                  <a:srgbClr val="D85ED1">
                    <a:alpha val="83000"/>
                  </a:srgbClr>
                </a:glow>
              </a:effectLst>
            </p:spPr>
            <p:style>
              <a:lnRef idx="1">
                <a:schemeClr val="accent1"/>
              </a:lnRef>
              <a:fillRef idx="0">
                <a:schemeClr val="accent1"/>
              </a:fillRef>
              <a:effectRef idx="0">
                <a:schemeClr val="accent1"/>
              </a:effectRef>
              <a:fontRef idx="minor">
                <a:schemeClr val="tx1"/>
              </a:fontRef>
            </p:style>
          </p:cxnSp>
          <p:sp>
            <p:nvSpPr>
              <p:cNvPr id="174" name="Rechteck 116">
                <a:extLst>
                  <a:ext uri="{FF2B5EF4-FFF2-40B4-BE49-F238E27FC236}">
                    <a16:creationId xmlns:a16="http://schemas.microsoft.com/office/drawing/2014/main" id="{54295EF5-5BA9-4115-89F7-C1B9A70FE046}"/>
                  </a:ext>
                </a:extLst>
              </p:cNvPr>
              <p:cNvSpPr/>
              <p:nvPr/>
            </p:nvSpPr>
            <p:spPr>
              <a:xfrm>
                <a:off x="9918805" y="3821207"/>
                <a:ext cx="280341" cy="131636"/>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5" name="Rechteck 117">
                <a:extLst>
                  <a:ext uri="{FF2B5EF4-FFF2-40B4-BE49-F238E27FC236}">
                    <a16:creationId xmlns:a16="http://schemas.microsoft.com/office/drawing/2014/main" id="{BDF85EDA-A56D-4C92-8E52-6814057AAB71}"/>
                  </a:ext>
                </a:extLst>
              </p:cNvPr>
              <p:cNvSpPr/>
              <p:nvPr/>
            </p:nvSpPr>
            <p:spPr>
              <a:xfrm rot="1565161">
                <a:off x="9904142" y="6362072"/>
                <a:ext cx="280341" cy="131636"/>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6" name="Textfeld 122">
                <a:extLst>
                  <a:ext uri="{FF2B5EF4-FFF2-40B4-BE49-F238E27FC236}">
                    <a16:creationId xmlns:a16="http://schemas.microsoft.com/office/drawing/2014/main" id="{26BE60F1-0A88-4DE4-ABA9-8822BFCC87DD}"/>
                  </a:ext>
                </a:extLst>
              </p:cNvPr>
              <p:cNvSpPr txBox="1"/>
              <p:nvPr/>
            </p:nvSpPr>
            <p:spPr>
              <a:xfrm>
                <a:off x="10755953" y="6374005"/>
                <a:ext cx="1334288" cy="3105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030A0"/>
                    </a:solidFill>
                    <a:effectLst/>
                    <a:uLnTx/>
                    <a:uFillTx/>
                    <a:latin typeface="Calibri" panose="020F0502020204030204"/>
                    <a:ea typeface="+mn-ea"/>
                    <a:cs typeface="+mn-cs"/>
                  </a:rPr>
                  <a:t>UV laser</a:t>
                </a:r>
              </a:p>
            </p:txBody>
          </p:sp>
          <p:cxnSp>
            <p:nvCxnSpPr>
              <p:cNvPr id="177" name="Gerade Verbindung mit Pfeil 129">
                <a:extLst>
                  <a:ext uri="{FF2B5EF4-FFF2-40B4-BE49-F238E27FC236}">
                    <a16:creationId xmlns:a16="http://schemas.microsoft.com/office/drawing/2014/main" id="{2979D0CB-AD5A-42AE-A315-738537F08BEF}"/>
                  </a:ext>
                </a:extLst>
              </p:cNvPr>
              <p:cNvCxnSpPr>
                <a:cxnSpLocks/>
              </p:cNvCxnSpPr>
              <p:nvPr/>
            </p:nvCxnSpPr>
            <p:spPr>
              <a:xfrm flipH="1">
                <a:off x="10852048" y="6365313"/>
                <a:ext cx="148124" cy="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8" name="Rechteck 130">
                <a:extLst>
                  <a:ext uri="{FF2B5EF4-FFF2-40B4-BE49-F238E27FC236}">
                    <a16:creationId xmlns:a16="http://schemas.microsoft.com/office/drawing/2014/main" id="{DD6C3F65-121A-4716-AD02-F854D3CFEA05}"/>
                  </a:ext>
                </a:extLst>
              </p:cNvPr>
              <p:cNvSpPr/>
              <p:nvPr/>
            </p:nvSpPr>
            <p:spPr>
              <a:xfrm>
                <a:off x="8439337" y="4676876"/>
                <a:ext cx="323173" cy="1460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hteck 105">
                <a:extLst>
                  <a:ext uri="{FF2B5EF4-FFF2-40B4-BE49-F238E27FC236}">
                    <a16:creationId xmlns:a16="http://schemas.microsoft.com/office/drawing/2014/main" id="{8C6B316C-D664-4C0F-BC21-04BC4EEE9406}"/>
                  </a:ext>
                </a:extLst>
              </p:cNvPr>
              <p:cNvSpPr/>
              <p:nvPr/>
            </p:nvSpPr>
            <p:spPr>
              <a:xfrm>
                <a:off x="9039738" y="4805176"/>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162" name="Gerader Verbinder 137">
              <a:extLst>
                <a:ext uri="{FF2B5EF4-FFF2-40B4-BE49-F238E27FC236}">
                  <a16:creationId xmlns:a16="http://schemas.microsoft.com/office/drawing/2014/main" id="{B11E1C7A-2F26-42B6-99B4-1189FAA50EC9}"/>
                </a:ext>
              </a:extLst>
            </p:cNvPr>
            <p:cNvCxnSpPr/>
            <p:nvPr/>
          </p:nvCxnSpPr>
          <p:spPr>
            <a:xfrm>
              <a:off x="10746368" y="3517830"/>
              <a:ext cx="26098" cy="2289735"/>
            </a:xfrm>
            <a:prstGeom prst="line">
              <a:avLst/>
            </a:prstGeom>
            <a:ln w="34925">
              <a:solidFill>
                <a:srgbClr val="7030A0"/>
              </a:solidFill>
              <a:prstDash val="dash"/>
            </a:ln>
            <a:effectLst>
              <a:glow rad="63500">
                <a:srgbClr val="7030A0">
                  <a:alpha val="68000"/>
                </a:srgbClr>
              </a:glow>
            </a:effectLst>
          </p:spPr>
          <p:style>
            <a:lnRef idx="1">
              <a:schemeClr val="accent1"/>
            </a:lnRef>
            <a:fillRef idx="0">
              <a:schemeClr val="accent1"/>
            </a:fillRef>
            <a:effectRef idx="0">
              <a:schemeClr val="accent1"/>
            </a:effectRef>
            <a:fontRef idx="minor">
              <a:schemeClr val="tx1"/>
            </a:fontRef>
          </p:style>
        </p:cxnSp>
        <p:cxnSp>
          <p:nvCxnSpPr>
            <p:cNvPr id="163" name="Gerader Verbinder 139">
              <a:extLst>
                <a:ext uri="{FF2B5EF4-FFF2-40B4-BE49-F238E27FC236}">
                  <a16:creationId xmlns:a16="http://schemas.microsoft.com/office/drawing/2014/main" id="{112BFBC2-EF33-47DC-BAA2-0BF5CFA2E75F}"/>
                </a:ext>
              </a:extLst>
            </p:cNvPr>
            <p:cNvCxnSpPr>
              <a:stCxn id="175" idx="0"/>
            </p:cNvCxnSpPr>
            <p:nvPr/>
          </p:nvCxnSpPr>
          <p:spPr>
            <a:xfrm>
              <a:off x="10754185" y="5810878"/>
              <a:ext cx="744726" cy="0"/>
            </a:xfrm>
            <a:prstGeom prst="line">
              <a:avLst/>
            </a:prstGeom>
            <a:ln w="34925">
              <a:solidFill>
                <a:srgbClr val="7030A0"/>
              </a:solidFill>
              <a:prstDash val="dash"/>
            </a:ln>
            <a:effectLst>
              <a:glow rad="63500">
                <a:srgbClr val="7030A0">
                  <a:alpha val="68000"/>
                </a:srgbClr>
              </a:glow>
            </a:effectLst>
          </p:spPr>
          <p:style>
            <a:lnRef idx="1">
              <a:schemeClr val="accent1"/>
            </a:lnRef>
            <a:fillRef idx="0">
              <a:schemeClr val="accent1"/>
            </a:fillRef>
            <a:effectRef idx="0">
              <a:schemeClr val="accent1"/>
            </a:effectRef>
            <a:fontRef idx="minor">
              <a:schemeClr val="tx1"/>
            </a:fontRef>
          </p:style>
        </p:cxnSp>
        <p:sp>
          <p:nvSpPr>
            <p:cNvPr id="164" name="Ellipse 163">
              <a:extLst>
                <a:ext uri="{FF2B5EF4-FFF2-40B4-BE49-F238E27FC236}">
                  <a16:creationId xmlns:a16="http://schemas.microsoft.com/office/drawing/2014/main" id="{8C886D89-056D-442B-BE5F-FE954E88D4C7}"/>
                </a:ext>
              </a:extLst>
            </p:cNvPr>
            <p:cNvSpPr/>
            <p:nvPr/>
          </p:nvSpPr>
          <p:spPr>
            <a:xfrm>
              <a:off x="10694011" y="4699588"/>
              <a:ext cx="142843" cy="142843"/>
            </a:xfrm>
            <a:prstGeom prst="ellipse">
              <a:avLst/>
            </a:prstGeom>
            <a:solidFill>
              <a:srgbClr val="C00000">
                <a:alpha val="39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re 1">
            <a:extLst>
              <a:ext uri="{FF2B5EF4-FFF2-40B4-BE49-F238E27FC236}">
                <a16:creationId xmlns:a16="http://schemas.microsoft.com/office/drawing/2014/main" id="{5123DECA-6052-49E5-AB5A-7D2F53143429}"/>
              </a:ext>
            </a:extLst>
          </p:cNvPr>
          <p:cNvSpPr>
            <a:spLocks noGrp="1"/>
          </p:cNvSpPr>
          <p:nvPr>
            <p:ph type="title"/>
          </p:nvPr>
        </p:nvSpPr>
        <p:spPr>
          <a:xfrm>
            <a:off x="92764" y="1298"/>
            <a:ext cx="12099235" cy="1325563"/>
          </a:xfrm>
        </p:spPr>
        <p:txBody>
          <a:bodyPr>
            <a:normAutofit/>
          </a:bodyPr>
          <a:lstStyle/>
          <a:p>
            <a:r>
              <a:rPr lang="en-GB" sz="3600" dirty="0">
                <a:solidFill>
                  <a:srgbClr val="002060"/>
                </a:solidFill>
                <a:latin typeface="Helvetica" panose="020B0604020202020204" pitchFamily="34" charset="0"/>
                <a:cs typeface="Helvetica" panose="020B0604020202020204" pitchFamily="34" charset="0"/>
              </a:rPr>
              <a:t>2. </a:t>
            </a:r>
            <a:r>
              <a:rPr lang="fr-FR" sz="3600" b="1" dirty="0">
                <a:solidFill>
                  <a:srgbClr val="002060"/>
                </a:solidFill>
                <a:latin typeface="Helvetica" panose="020B0604020202020204" pitchFamily="34" charset="0"/>
                <a:cs typeface="Helvetica" panose="020B0604020202020204" pitchFamily="34" charset="0"/>
              </a:rPr>
              <a:t>T</a:t>
            </a:r>
            <a:r>
              <a:rPr lang="en-GB" sz="3600" b="1" dirty="0">
                <a:solidFill>
                  <a:srgbClr val="002060"/>
                </a:solidFill>
                <a:latin typeface="Helvetica" panose="020B0604020202020204" pitchFamily="34" charset="0"/>
                <a:cs typeface="Helvetica" panose="020B0604020202020204" pitchFamily="34" charset="0"/>
              </a:rPr>
              <a:t>he “in-beam” experiment @ETH Z</a:t>
            </a:r>
            <a:br>
              <a:rPr lang="en-GB" sz="3600" b="1" dirty="0">
                <a:solidFill>
                  <a:srgbClr val="002060"/>
                </a:solidFill>
                <a:latin typeface="Helvetica" panose="020B0604020202020204" pitchFamily="34" charset="0"/>
                <a:cs typeface="Helvetica" panose="020B0604020202020204" pitchFamily="34" charset="0"/>
              </a:rPr>
            </a:br>
            <a:r>
              <a:rPr lang="en-GB" sz="3600" dirty="0">
                <a:solidFill>
                  <a:srgbClr val="9B3F8C"/>
                </a:solidFill>
                <a:latin typeface="Helvetica" panose="020B0604020202020204" pitchFamily="34" charset="0"/>
                <a:cs typeface="Helvetica" panose="020B0604020202020204" pitchFamily="34" charset="0"/>
              </a:rPr>
              <a:t>In pictures (ETH Zürich setup – 2020-2023)</a:t>
            </a:r>
          </a:p>
        </p:txBody>
      </p:sp>
      <p:pic>
        <p:nvPicPr>
          <p:cNvPr id="4" name="Image 3">
            <a:extLst>
              <a:ext uri="{FF2B5EF4-FFF2-40B4-BE49-F238E27FC236}">
                <a16:creationId xmlns:a16="http://schemas.microsoft.com/office/drawing/2014/main" id="{527D34B9-6EF8-48E7-80AE-9D0FDD22AF4F}"/>
              </a:ext>
            </a:extLst>
          </p:cNvPr>
          <p:cNvPicPr>
            <a:picLocks noChangeAspect="1"/>
          </p:cNvPicPr>
          <p:nvPr/>
        </p:nvPicPr>
        <p:blipFill>
          <a:blip r:embed="rId3"/>
          <a:stretch>
            <a:fillRect/>
          </a:stretch>
        </p:blipFill>
        <p:spPr>
          <a:xfrm>
            <a:off x="8098972" y="1329597"/>
            <a:ext cx="3915748" cy="2936811"/>
          </a:xfrm>
          <a:prstGeom prst="rect">
            <a:avLst/>
          </a:prstGeom>
          <a:solidFill>
            <a:srgbClr val="E721E7"/>
          </a:solidFill>
          <a:ln w="38100">
            <a:solidFill>
              <a:srgbClr val="FFFF00"/>
            </a:solidFill>
          </a:ln>
        </p:spPr>
      </p:pic>
      <p:pic>
        <p:nvPicPr>
          <p:cNvPr id="5" name="Image 4">
            <a:extLst>
              <a:ext uri="{FF2B5EF4-FFF2-40B4-BE49-F238E27FC236}">
                <a16:creationId xmlns:a16="http://schemas.microsoft.com/office/drawing/2014/main" id="{98AEE399-2088-4D39-B8A8-1F3AE5831A30}"/>
              </a:ext>
            </a:extLst>
          </p:cNvPr>
          <p:cNvPicPr>
            <a:picLocks noChangeAspect="1"/>
          </p:cNvPicPr>
          <p:nvPr/>
        </p:nvPicPr>
        <p:blipFill>
          <a:blip r:embed="rId4"/>
          <a:stretch>
            <a:fillRect/>
          </a:stretch>
        </p:blipFill>
        <p:spPr>
          <a:xfrm>
            <a:off x="184280" y="1293465"/>
            <a:ext cx="3984948" cy="2988711"/>
          </a:xfrm>
          <a:prstGeom prst="rect">
            <a:avLst/>
          </a:prstGeom>
          <a:ln w="38100">
            <a:solidFill>
              <a:srgbClr val="FFFF00"/>
            </a:solidFill>
          </a:ln>
        </p:spPr>
      </p:pic>
      <p:pic>
        <p:nvPicPr>
          <p:cNvPr id="6" name="Image 5">
            <a:extLst>
              <a:ext uri="{FF2B5EF4-FFF2-40B4-BE49-F238E27FC236}">
                <a16:creationId xmlns:a16="http://schemas.microsoft.com/office/drawing/2014/main" id="{CB323939-A991-4A0B-9716-D38C2C2549BB}"/>
              </a:ext>
            </a:extLst>
          </p:cNvPr>
          <p:cNvPicPr>
            <a:picLocks noChangeAspect="1"/>
          </p:cNvPicPr>
          <p:nvPr/>
        </p:nvPicPr>
        <p:blipFill>
          <a:blip r:embed="rId5"/>
          <a:stretch>
            <a:fillRect/>
          </a:stretch>
        </p:blipFill>
        <p:spPr>
          <a:xfrm>
            <a:off x="4169228" y="1320964"/>
            <a:ext cx="3915748" cy="2936811"/>
          </a:xfrm>
          <a:prstGeom prst="rect">
            <a:avLst/>
          </a:prstGeom>
          <a:ln w="28575">
            <a:solidFill>
              <a:srgbClr val="FFFF00"/>
            </a:solidFill>
          </a:ln>
        </p:spPr>
      </p:pic>
      <p:cxnSp>
        <p:nvCxnSpPr>
          <p:cNvPr id="9" name="Connecteur droit avec flèche 8">
            <a:extLst>
              <a:ext uri="{FF2B5EF4-FFF2-40B4-BE49-F238E27FC236}">
                <a16:creationId xmlns:a16="http://schemas.microsoft.com/office/drawing/2014/main" id="{AE9FBAF1-6F77-4DE9-ADBC-88BFF0968C5F}"/>
              </a:ext>
            </a:extLst>
          </p:cNvPr>
          <p:cNvCxnSpPr>
            <a:cxnSpLocks/>
          </p:cNvCxnSpPr>
          <p:nvPr/>
        </p:nvCxnSpPr>
        <p:spPr>
          <a:xfrm flipV="1">
            <a:off x="1918252" y="3384765"/>
            <a:ext cx="556007" cy="259344"/>
          </a:xfrm>
          <a:prstGeom prst="straightConnector1">
            <a:avLst/>
          </a:prstGeom>
          <a:ln w="38100">
            <a:solidFill>
              <a:srgbClr val="E721E7"/>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1AEA6860-CB6E-4173-B8C3-EB917ED4CDD0}"/>
              </a:ext>
            </a:extLst>
          </p:cNvPr>
          <p:cNvSpPr txBox="1"/>
          <p:nvPr/>
        </p:nvSpPr>
        <p:spPr>
          <a:xfrm>
            <a:off x="314823" y="3644109"/>
            <a:ext cx="2097741" cy="369332"/>
          </a:xfrm>
          <a:prstGeom prst="rect">
            <a:avLst/>
          </a:prstGeom>
          <a:noFill/>
        </p:spPr>
        <p:txBody>
          <a:bodyPr wrap="square" rtlCol="0">
            <a:spAutoFit/>
          </a:bodyPr>
          <a:lstStyle/>
          <a:p>
            <a:r>
              <a:rPr lang="en-GB" dirty="0" err="1">
                <a:solidFill>
                  <a:schemeClr val="bg1"/>
                </a:solidFill>
              </a:rPr>
              <a:t>Hbeam</a:t>
            </a:r>
            <a:r>
              <a:rPr lang="en-GB" dirty="0">
                <a:solidFill>
                  <a:schemeClr val="bg1"/>
                </a:solidFill>
              </a:rPr>
              <a:t> chamber</a:t>
            </a:r>
          </a:p>
        </p:txBody>
      </p:sp>
      <p:sp>
        <p:nvSpPr>
          <p:cNvPr id="11" name="ZoneTexte 10">
            <a:extLst>
              <a:ext uri="{FF2B5EF4-FFF2-40B4-BE49-F238E27FC236}">
                <a16:creationId xmlns:a16="http://schemas.microsoft.com/office/drawing/2014/main" id="{D113D0F3-808C-4872-AB12-7C601FB3FA4A}"/>
              </a:ext>
            </a:extLst>
          </p:cNvPr>
          <p:cNvSpPr txBox="1"/>
          <p:nvPr/>
        </p:nvSpPr>
        <p:spPr>
          <a:xfrm>
            <a:off x="4155232" y="3597183"/>
            <a:ext cx="2097741" cy="369332"/>
          </a:xfrm>
          <a:prstGeom prst="rect">
            <a:avLst/>
          </a:prstGeom>
          <a:noFill/>
        </p:spPr>
        <p:txBody>
          <a:bodyPr wrap="square" rtlCol="0">
            <a:spAutoFit/>
          </a:bodyPr>
          <a:lstStyle/>
          <a:p>
            <a:r>
              <a:rPr lang="en-GB" dirty="0">
                <a:solidFill>
                  <a:schemeClr val="bg1"/>
                </a:solidFill>
              </a:rPr>
              <a:t>Slit 2</a:t>
            </a:r>
          </a:p>
        </p:txBody>
      </p:sp>
      <p:sp>
        <p:nvSpPr>
          <p:cNvPr id="12" name="ZoneTexte 11">
            <a:extLst>
              <a:ext uri="{FF2B5EF4-FFF2-40B4-BE49-F238E27FC236}">
                <a16:creationId xmlns:a16="http://schemas.microsoft.com/office/drawing/2014/main" id="{5AC500A2-B764-4654-8725-C1472696F6F3}"/>
              </a:ext>
            </a:extLst>
          </p:cNvPr>
          <p:cNvSpPr txBox="1"/>
          <p:nvPr/>
        </p:nvSpPr>
        <p:spPr>
          <a:xfrm>
            <a:off x="6528663" y="3633693"/>
            <a:ext cx="2097741" cy="369332"/>
          </a:xfrm>
          <a:prstGeom prst="rect">
            <a:avLst/>
          </a:prstGeom>
          <a:noFill/>
        </p:spPr>
        <p:txBody>
          <a:bodyPr wrap="square" rtlCol="0">
            <a:spAutoFit/>
          </a:bodyPr>
          <a:lstStyle/>
          <a:p>
            <a:r>
              <a:rPr lang="en-GB" dirty="0">
                <a:solidFill>
                  <a:schemeClr val="bg1"/>
                </a:solidFill>
              </a:rPr>
              <a:t>Slit 3</a:t>
            </a:r>
          </a:p>
        </p:txBody>
      </p:sp>
      <p:sp>
        <p:nvSpPr>
          <p:cNvPr id="13" name="ZoneTexte 12">
            <a:extLst>
              <a:ext uri="{FF2B5EF4-FFF2-40B4-BE49-F238E27FC236}">
                <a16:creationId xmlns:a16="http://schemas.microsoft.com/office/drawing/2014/main" id="{AF478BE0-E682-4A8D-BE58-773BC06B6F4A}"/>
              </a:ext>
            </a:extLst>
          </p:cNvPr>
          <p:cNvSpPr txBox="1"/>
          <p:nvPr/>
        </p:nvSpPr>
        <p:spPr>
          <a:xfrm>
            <a:off x="9061489" y="3682407"/>
            <a:ext cx="2097741" cy="369332"/>
          </a:xfrm>
          <a:prstGeom prst="rect">
            <a:avLst/>
          </a:prstGeom>
          <a:noFill/>
        </p:spPr>
        <p:txBody>
          <a:bodyPr wrap="square" rtlCol="0">
            <a:spAutoFit/>
          </a:bodyPr>
          <a:lstStyle/>
          <a:p>
            <a:r>
              <a:rPr lang="en-GB" dirty="0">
                <a:solidFill>
                  <a:schemeClr val="bg1"/>
                </a:solidFill>
              </a:rPr>
              <a:t>Detection chamber</a:t>
            </a:r>
          </a:p>
        </p:txBody>
      </p:sp>
      <p:cxnSp>
        <p:nvCxnSpPr>
          <p:cNvPr id="15" name="Connecteur droit avec flèche 14">
            <a:extLst>
              <a:ext uri="{FF2B5EF4-FFF2-40B4-BE49-F238E27FC236}">
                <a16:creationId xmlns:a16="http://schemas.microsoft.com/office/drawing/2014/main" id="{D8AD9591-ADF5-4C9E-A4DA-AC43EE0A21EA}"/>
              </a:ext>
            </a:extLst>
          </p:cNvPr>
          <p:cNvCxnSpPr>
            <a:cxnSpLocks/>
          </p:cNvCxnSpPr>
          <p:nvPr/>
        </p:nvCxnSpPr>
        <p:spPr>
          <a:xfrm flipV="1">
            <a:off x="4516815" y="3015434"/>
            <a:ext cx="699729" cy="581749"/>
          </a:xfrm>
          <a:prstGeom prst="straightConnector1">
            <a:avLst/>
          </a:prstGeom>
          <a:ln w="38100">
            <a:solidFill>
              <a:srgbClr val="E721E7"/>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A72627A1-889A-439C-9A13-191DC10797A7}"/>
              </a:ext>
            </a:extLst>
          </p:cNvPr>
          <p:cNvCxnSpPr>
            <a:cxnSpLocks/>
          </p:cNvCxnSpPr>
          <p:nvPr/>
        </p:nvCxnSpPr>
        <p:spPr>
          <a:xfrm flipV="1">
            <a:off x="6973208" y="3045920"/>
            <a:ext cx="376616" cy="598189"/>
          </a:xfrm>
          <a:prstGeom prst="straightConnector1">
            <a:avLst/>
          </a:prstGeom>
          <a:ln w="38100">
            <a:solidFill>
              <a:srgbClr val="E721E7"/>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706E581A-AB6C-4AB0-932A-60EAE5D9EE3E}"/>
              </a:ext>
            </a:extLst>
          </p:cNvPr>
          <p:cNvCxnSpPr>
            <a:cxnSpLocks/>
            <a:stCxn id="13" idx="1"/>
          </p:cNvCxnSpPr>
          <p:nvPr/>
        </p:nvCxnSpPr>
        <p:spPr>
          <a:xfrm flipH="1" flipV="1">
            <a:off x="8973991" y="3335457"/>
            <a:ext cx="87498" cy="531616"/>
          </a:xfrm>
          <a:prstGeom prst="straightConnector1">
            <a:avLst/>
          </a:prstGeom>
          <a:ln w="38100">
            <a:solidFill>
              <a:srgbClr val="E721E7"/>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37417AC6-5D6B-44C2-997E-AD9109A70BF4}"/>
              </a:ext>
            </a:extLst>
          </p:cNvPr>
          <p:cNvSpPr txBox="1"/>
          <p:nvPr/>
        </p:nvSpPr>
        <p:spPr>
          <a:xfrm>
            <a:off x="5707558" y="2064051"/>
            <a:ext cx="1265650" cy="646331"/>
          </a:xfrm>
          <a:prstGeom prst="rect">
            <a:avLst/>
          </a:prstGeom>
          <a:noFill/>
        </p:spPr>
        <p:txBody>
          <a:bodyPr wrap="square" rtlCol="0">
            <a:spAutoFit/>
          </a:bodyPr>
          <a:lstStyle/>
          <a:p>
            <a:r>
              <a:rPr lang="en-GB" dirty="0">
                <a:solidFill>
                  <a:schemeClr val="bg1"/>
                </a:solidFill>
              </a:rPr>
              <a:t>Differential pumping</a:t>
            </a:r>
          </a:p>
        </p:txBody>
      </p:sp>
      <p:sp>
        <p:nvSpPr>
          <p:cNvPr id="31" name="Textfeld 138">
            <a:extLst>
              <a:ext uri="{FF2B5EF4-FFF2-40B4-BE49-F238E27FC236}">
                <a16:creationId xmlns:a16="http://schemas.microsoft.com/office/drawing/2014/main" id="{CC58C9CE-7910-484C-9148-9B94C1D4A80E}"/>
              </a:ext>
            </a:extLst>
          </p:cNvPr>
          <p:cNvSpPr txBox="1"/>
          <p:nvPr/>
        </p:nvSpPr>
        <p:spPr>
          <a:xfrm>
            <a:off x="1359075" y="3856525"/>
            <a:ext cx="63" cy="535967"/>
          </a:xfrm>
          <a:prstGeom prst="rect">
            <a:avLst/>
          </a:prstGeom>
          <a:noFill/>
        </p:spPr>
        <p:txBody>
          <a:bodyPr wrap="none" lIns="0" tIns="0" rIns="0" bIns="0" rtlCol="0">
            <a:spAutoFit/>
          </a:bodyPr>
          <a:lstStyle/>
          <a:p>
            <a:endParaRPr lang="en-US" sz="4400" dirty="0"/>
          </a:p>
        </p:txBody>
      </p:sp>
      <p:sp>
        <p:nvSpPr>
          <p:cNvPr id="32" name="Abgerundetes Rechteck 139">
            <a:extLst>
              <a:ext uri="{FF2B5EF4-FFF2-40B4-BE49-F238E27FC236}">
                <a16:creationId xmlns:a16="http://schemas.microsoft.com/office/drawing/2014/main" id="{B0CA4CB0-3DF1-4F85-8FDB-9185532B785F}"/>
              </a:ext>
            </a:extLst>
          </p:cNvPr>
          <p:cNvSpPr/>
          <p:nvPr/>
        </p:nvSpPr>
        <p:spPr>
          <a:xfrm>
            <a:off x="325421" y="5335436"/>
            <a:ext cx="110261" cy="213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3" name="Rechteck 140">
            <a:extLst>
              <a:ext uri="{FF2B5EF4-FFF2-40B4-BE49-F238E27FC236}">
                <a16:creationId xmlns:a16="http://schemas.microsoft.com/office/drawing/2014/main" id="{32E97CEB-4955-4AE3-9752-214DD11ECD4E}"/>
              </a:ext>
            </a:extLst>
          </p:cNvPr>
          <p:cNvSpPr/>
          <p:nvPr/>
        </p:nvSpPr>
        <p:spPr>
          <a:xfrm>
            <a:off x="2814655" y="5276697"/>
            <a:ext cx="190568" cy="133361"/>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cxnSp>
        <p:nvCxnSpPr>
          <p:cNvPr id="34" name="Gerader Verbinder 141">
            <a:extLst>
              <a:ext uri="{FF2B5EF4-FFF2-40B4-BE49-F238E27FC236}">
                <a16:creationId xmlns:a16="http://schemas.microsoft.com/office/drawing/2014/main" id="{F2E93B20-AA34-4EF6-8D5B-EFD002F6DDEF}"/>
              </a:ext>
            </a:extLst>
          </p:cNvPr>
          <p:cNvCxnSpPr/>
          <p:nvPr/>
        </p:nvCxnSpPr>
        <p:spPr>
          <a:xfrm flipV="1">
            <a:off x="2806945" y="5295695"/>
            <a:ext cx="205419" cy="1263"/>
          </a:xfrm>
          <a:prstGeom prst="line">
            <a:avLst/>
          </a:prstGeom>
          <a:ln w="19050">
            <a:solidFill>
              <a:srgbClr val="D9D4D9"/>
            </a:solidFill>
          </a:ln>
        </p:spPr>
        <p:style>
          <a:lnRef idx="1">
            <a:schemeClr val="accent1"/>
          </a:lnRef>
          <a:fillRef idx="0">
            <a:schemeClr val="accent1"/>
          </a:fillRef>
          <a:effectRef idx="0">
            <a:schemeClr val="accent1"/>
          </a:effectRef>
          <a:fontRef idx="minor">
            <a:schemeClr val="tx1"/>
          </a:fontRef>
        </p:style>
      </p:cxnSp>
      <p:sp>
        <p:nvSpPr>
          <p:cNvPr id="35" name="Rechteck 142">
            <a:extLst>
              <a:ext uri="{FF2B5EF4-FFF2-40B4-BE49-F238E27FC236}">
                <a16:creationId xmlns:a16="http://schemas.microsoft.com/office/drawing/2014/main" id="{DF429983-995B-468B-9DA8-D0E8AF385941}"/>
              </a:ext>
            </a:extLst>
          </p:cNvPr>
          <p:cNvSpPr/>
          <p:nvPr/>
        </p:nvSpPr>
        <p:spPr>
          <a:xfrm>
            <a:off x="3937637" y="4935392"/>
            <a:ext cx="59302" cy="686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6" name="Rechteck 143">
            <a:extLst>
              <a:ext uri="{FF2B5EF4-FFF2-40B4-BE49-F238E27FC236}">
                <a16:creationId xmlns:a16="http://schemas.microsoft.com/office/drawing/2014/main" id="{3E5E2967-9686-45CD-B95C-68E209FA92C2}"/>
              </a:ext>
            </a:extLst>
          </p:cNvPr>
          <p:cNvSpPr/>
          <p:nvPr/>
        </p:nvSpPr>
        <p:spPr>
          <a:xfrm rot="5400000">
            <a:off x="2888070" y="5637723"/>
            <a:ext cx="43735" cy="8862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7" name="Rechteck 144">
            <a:extLst>
              <a:ext uri="{FF2B5EF4-FFF2-40B4-BE49-F238E27FC236}">
                <a16:creationId xmlns:a16="http://schemas.microsoft.com/office/drawing/2014/main" id="{036B7CD4-E46F-4179-ABF9-839394CBEA62}"/>
              </a:ext>
            </a:extLst>
          </p:cNvPr>
          <p:cNvSpPr/>
          <p:nvPr/>
        </p:nvSpPr>
        <p:spPr>
          <a:xfrm>
            <a:off x="3992822" y="5101989"/>
            <a:ext cx="42839" cy="417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8" name="Rechteck 145">
            <a:extLst>
              <a:ext uri="{FF2B5EF4-FFF2-40B4-BE49-F238E27FC236}">
                <a16:creationId xmlns:a16="http://schemas.microsoft.com/office/drawing/2014/main" id="{FC2B2B2A-E32E-4350-BF74-2AA02B83A1C7}"/>
              </a:ext>
            </a:extLst>
          </p:cNvPr>
          <p:cNvSpPr/>
          <p:nvPr/>
        </p:nvSpPr>
        <p:spPr>
          <a:xfrm>
            <a:off x="1838380" y="4935392"/>
            <a:ext cx="56438" cy="686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9" name="Rechteck 146">
            <a:extLst>
              <a:ext uri="{FF2B5EF4-FFF2-40B4-BE49-F238E27FC236}">
                <a16:creationId xmlns:a16="http://schemas.microsoft.com/office/drawing/2014/main" id="{BC1B2350-D350-4051-A31E-132FD5A9C18C}"/>
              </a:ext>
            </a:extLst>
          </p:cNvPr>
          <p:cNvSpPr/>
          <p:nvPr/>
        </p:nvSpPr>
        <p:spPr>
          <a:xfrm>
            <a:off x="2920493" y="5300434"/>
            <a:ext cx="85625" cy="3966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0" name="Rechteck 147">
            <a:extLst>
              <a:ext uri="{FF2B5EF4-FFF2-40B4-BE49-F238E27FC236}">
                <a16:creationId xmlns:a16="http://schemas.microsoft.com/office/drawing/2014/main" id="{53102147-64AF-4781-9063-1C64AFCB3C58}"/>
              </a:ext>
            </a:extLst>
          </p:cNvPr>
          <p:cNvSpPr/>
          <p:nvPr/>
        </p:nvSpPr>
        <p:spPr>
          <a:xfrm rot="20247097">
            <a:off x="2717579" y="5331956"/>
            <a:ext cx="220608" cy="442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1" name="Kreuz 148">
            <a:extLst>
              <a:ext uri="{FF2B5EF4-FFF2-40B4-BE49-F238E27FC236}">
                <a16:creationId xmlns:a16="http://schemas.microsoft.com/office/drawing/2014/main" id="{8467D9AC-FED2-41E4-BA2C-F2B5C94E4181}"/>
              </a:ext>
            </a:extLst>
          </p:cNvPr>
          <p:cNvSpPr/>
          <p:nvPr/>
        </p:nvSpPr>
        <p:spPr>
          <a:xfrm>
            <a:off x="1875476" y="4469286"/>
            <a:ext cx="2077248" cy="1609691"/>
          </a:xfrm>
          <a:prstGeom prst="plus">
            <a:avLst>
              <a:gd name="adj" fmla="val 3330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p>
        </p:txBody>
      </p:sp>
      <p:sp>
        <p:nvSpPr>
          <p:cNvPr id="42" name="Rechteck 149">
            <a:extLst>
              <a:ext uri="{FF2B5EF4-FFF2-40B4-BE49-F238E27FC236}">
                <a16:creationId xmlns:a16="http://schemas.microsoft.com/office/drawing/2014/main" id="{59B973B3-45A6-42BD-A954-B678512FCB79}"/>
              </a:ext>
            </a:extLst>
          </p:cNvPr>
          <p:cNvSpPr/>
          <p:nvPr/>
        </p:nvSpPr>
        <p:spPr>
          <a:xfrm>
            <a:off x="1141598" y="5361704"/>
            <a:ext cx="1596435" cy="4796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3" name="Rechteck 150">
            <a:extLst>
              <a:ext uri="{FF2B5EF4-FFF2-40B4-BE49-F238E27FC236}">
                <a16:creationId xmlns:a16="http://schemas.microsoft.com/office/drawing/2014/main" id="{845342CF-8A3B-4E7B-9813-F470634CFC6D}"/>
              </a:ext>
            </a:extLst>
          </p:cNvPr>
          <p:cNvSpPr/>
          <p:nvPr/>
        </p:nvSpPr>
        <p:spPr>
          <a:xfrm>
            <a:off x="451428" y="5357125"/>
            <a:ext cx="530442" cy="4342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4" name="Rechteck 151">
            <a:extLst>
              <a:ext uri="{FF2B5EF4-FFF2-40B4-BE49-F238E27FC236}">
                <a16:creationId xmlns:a16="http://schemas.microsoft.com/office/drawing/2014/main" id="{6A693EBF-82AC-4E1D-9D09-6494AC6BE27F}"/>
              </a:ext>
            </a:extLst>
          </p:cNvPr>
          <p:cNvSpPr/>
          <p:nvPr/>
        </p:nvSpPr>
        <p:spPr>
          <a:xfrm>
            <a:off x="583164" y="5627910"/>
            <a:ext cx="1309923" cy="8095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MW </a:t>
            </a:r>
          </a:p>
          <a:p>
            <a:pPr algn="ctr"/>
            <a:r>
              <a:rPr lang="en-US" sz="2000" dirty="0">
                <a:solidFill>
                  <a:schemeClr val="tx1"/>
                </a:solidFill>
              </a:rPr>
              <a:t>discharge </a:t>
            </a:r>
          </a:p>
          <a:p>
            <a:pPr algn="ctr"/>
            <a:r>
              <a:rPr lang="en-US" sz="2000" dirty="0">
                <a:solidFill>
                  <a:schemeClr val="tx1"/>
                </a:solidFill>
              </a:rPr>
              <a:t>cavity</a:t>
            </a:r>
          </a:p>
        </p:txBody>
      </p:sp>
      <p:sp>
        <p:nvSpPr>
          <p:cNvPr id="45" name="Rechteck 152">
            <a:extLst>
              <a:ext uri="{FF2B5EF4-FFF2-40B4-BE49-F238E27FC236}">
                <a16:creationId xmlns:a16="http://schemas.microsoft.com/office/drawing/2014/main" id="{620E834A-27F1-42D4-82A6-A281DD4C26F1}"/>
              </a:ext>
            </a:extLst>
          </p:cNvPr>
          <p:cNvSpPr/>
          <p:nvPr/>
        </p:nvSpPr>
        <p:spPr>
          <a:xfrm>
            <a:off x="2608391" y="3914314"/>
            <a:ext cx="611417" cy="55883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6" name="Rechteck 153">
            <a:extLst>
              <a:ext uri="{FF2B5EF4-FFF2-40B4-BE49-F238E27FC236}">
                <a16:creationId xmlns:a16="http://schemas.microsoft.com/office/drawing/2014/main" id="{0F9AE344-9A73-4281-AF0A-591160F590B5}"/>
              </a:ext>
            </a:extLst>
          </p:cNvPr>
          <p:cNvSpPr/>
          <p:nvPr/>
        </p:nvSpPr>
        <p:spPr>
          <a:xfrm>
            <a:off x="2793108" y="4473149"/>
            <a:ext cx="238722" cy="75729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7" name="Rechteck 154">
            <a:extLst>
              <a:ext uri="{FF2B5EF4-FFF2-40B4-BE49-F238E27FC236}">
                <a16:creationId xmlns:a16="http://schemas.microsoft.com/office/drawing/2014/main" id="{C32E434C-3316-4D31-8797-B7A3AFBB643A}"/>
              </a:ext>
            </a:extLst>
          </p:cNvPr>
          <p:cNvSpPr/>
          <p:nvPr/>
        </p:nvSpPr>
        <p:spPr>
          <a:xfrm>
            <a:off x="2738034" y="5230444"/>
            <a:ext cx="348875" cy="38952"/>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8" name="Rechteck 155">
            <a:extLst>
              <a:ext uri="{FF2B5EF4-FFF2-40B4-BE49-F238E27FC236}">
                <a16:creationId xmlns:a16="http://schemas.microsoft.com/office/drawing/2014/main" id="{E04F165A-462D-4635-8A3F-208602A0D172}"/>
              </a:ext>
            </a:extLst>
          </p:cNvPr>
          <p:cNvSpPr/>
          <p:nvPr/>
        </p:nvSpPr>
        <p:spPr>
          <a:xfrm>
            <a:off x="981868" y="5340846"/>
            <a:ext cx="143317" cy="178650"/>
          </a:xfrm>
          <a:prstGeom prst="rect">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cxnSp>
        <p:nvCxnSpPr>
          <p:cNvPr id="49" name="Gerader Verbinder 156">
            <a:extLst>
              <a:ext uri="{FF2B5EF4-FFF2-40B4-BE49-F238E27FC236}">
                <a16:creationId xmlns:a16="http://schemas.microsoft.com/office/drawing/2014/main" id="{B5024C92-7F17-4D23-AE76-59C6DDEE2063}"/>
              </a:ext>
            </a:extLst>
          </p:cNvPr>
          <p:cNvCxnSpPr>
            <a:endCxn id="51" idx="1"/>
          </p:cNvCxnSpPr>
          <p:nvPr/>
        </p:nvCxnSpPr>
        <p:spPr>
          <a:xfrm flipV="1">
            <a:off x="430762" y="5373815"/>
            <a:ext cx="526807" cy="2852"/>
          </a:xfrm>
          <a:prstGeom prst="line">
            <a:avLst/>
          </a:prstGeom>
          <a:effectLst>
            <a:glow rad="38100">
              <a:schemeClr val="accent1"/>
            </a:glow>
            <a:outerShdw blurRad="50800" dist="50800" dir="5400000" sx="1000" sy="1000" algn="ctr" rotWithShape="0">
              <a:srgbClr val="000000"/>
            </a:outerShdw>
          </a:effectLst>
        </p:spPr>
        <p:style>
          <a:lnRef idx="1">
            <a:schemeClr val="accent1"/>
          </a:lnRef>
          <a:fillRef idx="0">
            <a:schemeClr val="accent1"/>
          </a:fillRef>
          <a:effectRef idx="0">
            <a:schemeClr val="accent1"/>
          </a:effectRef>
          <a:fontRef idx="minor">
            <a:schemeClr val="tx1"/>
          </a:fontRef>
        </p:style>
      </p:cxnSp>
      <p:cxnSp>
        <p:nvCxnSpPr>
          <p:cNvPr id="50" name="Gerader Verbinder 157">
            <a:extLst>
              <a:ext uri="{FF2B5EF4-FFF2-40B4-BE49-F238E27FC236}">
                <a16:creationId xmlns:a16="http://schemas.microsoft.com/office/drawing/2014/main" id="{19450ADE-80A7-457C-99A0-447879FE3331}"/>
              </a:ext>
            </a:extLst>
          </p:cNvPr>
          <p:cNvCxnSpPr>
            <a:endCxn id="42" idx="3"/>
          </p:cNvCxnSpPr>
          <p:nvPr/>
        </p:nvCxnSpPr>
        <p:spPr>
          <a:xfrm flipV="1">
            <a:off x="1133545" y="5385686"/>
            <a:ext cx="1604488" cy="2292"/>
          </a:xfrm>
          <a:prstGeom prst="line">
            <a:avLst/>
          </a:prstGeom>
          <a:ln>
            <a:solidFill>
              <a:srgbClr val="D85ED1"/>
            </a:solidFill>
          </a:ln>
          <a:effectLst>
            <a:glow rad="38100">
              <a:srgbClr val="D85ED1"/>
            </a:glow>
            <a:outerShdw blurRad="50800" dist="50800" dir="5400000" sx="1000" sy="1000" algn="ctr" rotWithShape="0">
              <a:srgbClr val="D85ED1"/>
            </a:outerShdw>
          </a:effectLst>
        </p:spPr>
        <p:style>
          <a:lnRef idx="1">
            <a:schemeClr val="accent1"/>
          </a:lnRef>
          <a:fillRef idx="0">
            <a:schemeClr val="accent1"/>
          </a:fillRef>
          <a:effectRef idx="0">
            <a:schemeClr val="accent1"/>
          </a:effectRef>
          <a:fontRef idx="minor">
            <a:schemeClr val="tx1"/>
          </a:fontRef>
        </p:style>
      </p:cxnSp>
      <p:sp>
        <p:nvSpPr>
          <p:cNvPr id="51" name="Explosion 1 158">
            <a:extLst>
              <a:ext uri="{FF2B5EF4-FFF2-40B4-BE49-F238E27FC236}">
                <a16:creationId xmlns:a16="http://schemas.microsoft.com/office/drawing/2014/main" id="{0EEE58A1-401A-4969-8D31-6BC967AE2674}"/>
              </a:ext>
            </a:extLst>
          </p:cNvPr>
          <p:cNvSpPr/>
          <p:nvPr/>
        </p:nvSpPr>
        <p:spPr>
          <a:xfrm>
            <a:off x="957570" y="5294105"/>
            <a:ext cx="201062" cy="199854"/>
          </a:xfrm>
          <a:prstGeom prst="irregularSeal1">
            <a:avLst/>
          </a:prstGeom>
          <a:solidFill>
            <a:srgbClr val="D85ED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cxnSp>
        <p:nvCxnSpPr>
          <p:cNvPr id="52" name="Gerader Verbinder 159">
            <a:extLst>
              <a:ext uri="{FF2B5EF4-FFF2-40B4-BE49-F238E27FC236}">
                <a16:creationId xmlns:a16="http://schemas.microsoft.com/office/drawing/2014/main" id="{9C458B6D-0235-4FA5-9ED7-7CE8BC77546B}"/>
              </a:ext>
            </a:extLst>
          </p:cNvPr>
          <p:cNvCxnSpPr>
            <a:endCxn id="40" idx="3"/>
          </p:cNvCxnSpPr>
          <p:nvPr/>
        </p:nvCxnSpPr>
        <p:spPr>
          <a:xfrm flipV="1">
            <a:off x="2755408" y="5321304"/>
            <a:ext cx="174349" cy="59883"/>
          </a:xfrm>
          <a:prstGeom prst="line">
            <a:avLst/>
          </a:prstGeom>
          <a:ln>
            <a:solidFill>
              <a:srgbClr val="D85ED1"/>
            </a:solidFill>
          </a:ln>
          <a:effectLst>
            <a:glow rad="38100">
              <a:srgbClr val="D85ED1"/>
            </a:glow>
            <a:outerShdw blurRad="50800" dist="50800" dir="5400000" sx="1000" sy="1000" algn="ctr" rotWithShape="0">
              <a:srgbClr val="D85ED1"/>
            </a:outerShdw>
          </a:effectLst>
        </p:spPr>
        <p:style>
          <a:lnRef idx="1">
            <a:schemeClr val="accent1"/>
          </a:lnRef>
          <a:fillRef idx="0">
            <a:schemeClr val="accent1"/>
          </a:fillRef>
          <a:effectRef idx="0">
            <a:schemeClr val="accent1"/>
          </a:effectRef>
          <a:fontRef idx="minor">
            <a:schemeClr val="tx1"/>
          </a:fontRef>
        </p:style>
      </p:cxnSp>
      <p:cxnSp>
        <p:nvCxnSpPr>
          <p:cNvPr id="53" name="Gerader Verbinder 160">
            <a:extLst>
              <a:ext uri="{FF2B5EF4-FFF2-40B4-BE49-F238E27FC236}">
                <a16:creationId xmlns:a16="http://schemas.microsoft.com/office/drawing/2014/main" id="{C1E6A17E-36FD-4192-8B52-7D5B21B20EAB}"/>
              </a:ext>
            </a:extLst>
          </p:cNvPr>
          <p:cNvCxnSpPr>
            <a:endCxn id="39" idx="3"/>
          </p:cNvCxnSpPr>
          <p:nvPr/>
        </p:nvCxnSpPr>
        <p:spPr>
          <a:xfrm>
            <a:off x="2932009" y="5319431"/>
            <a:ext cx="74109" cy="835"/>
          </a:xfrm>
          <a:prstGeom prst="line">
            <a:avLst/>
          </a:prstGeom>
          <a:ln>
            <a:solidFill>
              <a:srgbClr val="D85ED1"/>
            </a:solidFill>
          </a:ln>
          <a:effectLst>
            <a:glow rad="38100">
              <a:srgbClr val="D85ED1"/>
            </a:glow>
            <a:outerShdw blurRad="50800" dist="50800" dir="5400000" sx="1000" sy="1000" algn="ctr" rotWithShape="0">
              <a:srgbClr val="D85ED1"/>
            </a:outerShdw>
          </a:effectLst>
        </p:spPr>
        <p:style>
          <a:lnRef idx="1">
            <a:schemeClr val="accent1"/>
          </a:lnRef>
          <a:fillRef idx="0">
            <a:schemeClr val="accent1"/>
          </a:fillRef>
          <a:effectRef idx="0">
            <a:schemeClr val="accent1"/>
          </a:effectRef>
          <a:fontRef idx="minor">
            <a:schemeClr val="tx1"/>
          </a:fontRef>
        </p:style>
      </p:cxnSp>
      <p:sp>
        <p:nvSpPr>
          <p:cNvPr id="54" name="Gleichschenkliges Dreieck 161">
            <a:extLst>
              <a:ext uri="{FF2B5EF4-FFF2-40B4-BE49-F238E27FC236}">
                <a16:creationId xmlns:a16="http://schemas.microsoft.com/office/drawing/2014/main" id="{1B921A04-D042-4EA9-863E-49CAB33D6ABA}"/>
              </a:ext>
            </a:extLst>
          </p:cNvPr>
          <p:cNvSpPr/>
          <p:nvPr/>
        </p:nvSpPr>
        <p:spPr>
          <a:xfrm rot="16200000">
            <a:off x="3312650" y="4952811"/>
            <a:ext cx="120696" cy="736054"/>
          </a:xfrm>
          <a:prstGeom prst="triangle">
            <a:avLst/>
          </a:prstGeom>
          <a:solidFill>
            <a:srgbClr val="D85ED1">
              <a:alpha val="37000"/>
            </a:srgbClr>
          </a:solidFill>
          <a:ln>
            <a:noFill/>
          </a:ln>
          <a:effectLst>
            <a:glow rad="50800">
              <a:srgbClr val="D85ED1"/>
            </a:glow>
            <a:outerShdw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55" name="Rechteck 162">
            <a:extLst>
              <a:ext uri="{FF2B5EF4-FFF2-40B4-BE49-F238E27FC236}">
                <a16:creationId xmlns:a16="http://schemas.microsoft.com/office/drawing/2014/main" id="{DC6AEB29-6BBB-44F6-8B95-45D25350BABA}"/>
              </a:ext>
            </a:extLst>
          </p:cNvPr>
          <p:cNvSpPr/>
          <p:nvPr/>
        </p:nvSpPr>
        <p:spPr>
          <a:xfrm rot="5400000">
            <a:off x="2888070" y="4023024"/>
            <a:ext cx="43735" cy="8862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56" name="Kreis 163">
            <a:extLst>
              <a:ext uri="{FF2B5EF4-FFF2-40B4-BE49-F238E27FC236}">
                <a16:creationId xmlns:a16="http://schemas.microsoft.com/office/drawing/2014/main" id="{C701EFAA-8D90-4F87-A625-800274E27EFA}"/>
              </a:ext>
            </a:extLst>
          </p:cNvPr>
          <p:cNvSpPr/>
          <p:nvPr/>
        </p:nvSpPr>
        <p:spPr>
          <a:xfrm>
            <a:off x="3728143" y="5168057"/>
            <a:ext cx="74143" cy="316070"/>
          </a:xfrm>
          <a:prstGeom prst="pie">
            <a:avLst>
              <a:gd name="adj1" fmla="val 1531884"/>
              <a:gd name="adj2" fmla="val 17716286"/>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solidFill>
                <a:schemeClr val="tx1"/>
              </a:solidFill>
            </a:endParaRPr>
          </a:p>
        </p:txBody>
      </p:sp>
      <p:sp>
        <p:nvSpPr>
          <p:cNvPr id="59" name="Abgerundetes Rechteck 170">
            <a:extLst>
              <a:ext uri="{FF2B5EF4-FFF2-40B4-BE49-F238E27FC236}">
                <a16:creationId xmlns:a16="http://schemas.microsoft.com/office/drawing/2014/main" id="{9882392F-EF04-4849-8A77-7D5E4D43F84C}"/>
              </a:ext>
            </a:extLst>
          </p:cNvPr>
          <p:cNvSpPr/>
          <p:nvPr/>
        </p:nvSpPr>
        <p:spPr>
          <a:xfrm>
            <a:off x="239526" y="5461737"/>
            <a:ext cx="314134" cy="9671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p>
        </p:txBody>
      </p:sp>
      <p:sp>
        <p:nvSpPr>
          <p:cNvPr id="60" name="Textfeld 171">
            <a:extLst>
              <a:ext uri="{FF2B5EF4-FFF2-40B4-BE49-F238E27FC236}">
                <a16:creationId xmlns:a16="http://schemas.microsoft.com/office/drawing/2014/main" id="{62B29D51-7D6B-4FE4-A5D2-AB3BF42FAA20}"/>
              </a:ext>
            </a:extLst>
          </p:cNvPr>
          <p:cNvSpPr txBox="1"/>
          <p:nvPr/>
        </p:nvSpPr>
        <p:spPr>
          <a:xfrm rot="16200000">
            <a:off x="-179126" y="5732242"/>
            <a:ext cx="1138372" cy="338553"/>
          </a:xfrm>
          <a:prstGeom prst="rect">
            <a:avLst/>
          </a:prstGeom>
          <a:noFill/>
        </p:spPr>
        <p:txBody>
          <a:bodyPr wrap="square" rtlCol="0">
            <a:spAutoFit/>
          </a:bodyPr>
          <a:lstStyle/>
          <a:p>
            <a:r>
              <a:rPr lang="en-US" sz="1600" dirty="0">
                <a:solidFill>
                  <a:schemeClr val="bg1"/>
                </a:solidFill>
              </a:rPr>
              <a:t>H</a:t>
            </a:r>
            <a:r>
              <a:rPr lang="en-US" sz="1600" baseline="-25000" dirty="0">
                <a:solidFill>
                  <a:schemeClr val="bg1"/>
                </a:solidFill>
              </a:rPr>
              <a:t>2</a:t>
            </a:r>
            <a:r>
              <a:rPr lang="en-US" sz="1600" dirty="0">
                <a:solidFill>
                  <a:schemeClr val="bg1"/>
                </a:solidFill>
              </a:rPr>
              <a:t>-Bottle</a:t>
            </a:r>
          </a:p>
        </p:txBody>
      </p:sp>
      <p:grpSp>
        <p:nvGrpSpPr>
          <p:cNvPr id="61" name="Gruppieren 172">
            <a:extLst>
              <a:ext uri="{FF2B5EF4-FFF2-40B4-BE49-F238E27FC236}">
                <a16:creationId xmlns:a16="http://schemas.microsoft.com/office/drawing/2014/main" id="{9950FFC8-D1B8-4CE5-A18E-57717242AE8D}"/>
              </a:ext>
            </a:extLst>
          </p:cNvPr>
          <p:cNvGrpSpPr/>
          <p:nvPr/>
        </p:nvGrpSpPr>
        <p:grpSpPr>
          <a:xfrm>
            <a:off x="2549582" y="6109813"/>
            <a:ext cx="304530" cy="347646"/>
            <a:chOff x="9684083" y="6131835"/>
            <a:chExt cx="296779" cy="437407"/>
          </a:xfrm>
        </p:grpSpPr>
        <p:sp>
          <p:nvSpPr>
            <p:cNvPr id="115" name="Abgerundetes Rechteck 229">
              <a:extLst>
                <a:ext uri="{FF2B5EF4-FFF2-40B4-BE49-F238E27FC236}">
                  <a16:creationId xmlns:a16="http://schemas.microsoft.com/office/drawing/2014/main" id="{DEC40D50-9403-41D3-99DC-D6AA93D73EF3}"/>
                </a:ext>
              </a:extLst>
            </p:cNvPr>
            <p:cNvSpPr/>
            <p:nvPr/>
          </p:nvSpPr>
          <p:spPr>
            <a:xfrm>
              <a:off x="9684083" y="6200274"/>
              <a:ext cx="296779" cy="368968"/>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16" name="Abgerundetes Rechteck 230">
              <a:extLst>
                <a:ext uri="{FF2B5EF4-FFF2-40B4-BE49-F238E27FC236}">
                  <a16:creationId xmlns:a16="http://schemas.microsoft.com/office/drawing/2014/main" id="{8D3A9DFB-CED9-42C5-993D-7D064E850252}"/>
                </a:ext>
              </a:extLst>
            </p:cNvPr>
            <p:cNvSpPr/>
            <p:nvPr/>
          </p:nvSpPr>
          <p:spPr>
            <a:xfrm>
              <a:off x="9760282" y="6131835"/>
              <a:ext cx="144379" cy="109621"/>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sp>
        <p:nvSpPr>
          <p:cNvPr id="63" name="Textfeld 174">
            <a:extLst>
              <a:ext uri="{FF2B5EF4-FFF2-40B4-BE49-F238E27FC236}">
                <a16:creationId xmlns:a16="http://schemas.microsoft.com/office/drawing/2014/main" id="{C24DF809-6F9B-446D-8784-BA1432902B7C}"/>
              </a:ext>
            </a:extLst>
          </p:cNvPr>
          <p:cNvSpPr txBox="1"/>
          <p:nvPr/>
        </p:nvSpPr>
        <p:spPr>
          <a:xfrm>
            <a:off x="1802920" y="6446550"/>
            <a:ext cx="946074" cy="316708"/>
          </a:xfrm>
          <a:prstGeom prst="rect">
            <a:avLst/>
          </a:prstGeom>
          <a:noFill/>
        </p:spPr>
        <p:txBody>
          <a:bodyPr wrap="none" rtlCol="0">
            <a:spAutoFit/>
          </a:bodyPr>
          <a:lstStyle/>
          <a:p>
            <a:r>
              <a:rPr lang="en-US" sz="2000" dirty="0"/>
              <a:t>Turbo 1</a:t>
            </a:r>
          </a:p>
        </p:txBody>
      </p:sp>
      <p:grpSp>
        <p:nvGrpSpPr>
          <p:cNvPr id="65" name="Gruppieren 176">
            <a:extLst>
              <a:ext uri="{FF2B5EF4-FFF2-40B4-BE49-F238E27FC236}">
                <a16:creationId xmlns:a16="http://schemas.microsoft.com/office/drawing/2014/main" id="{A82E2AC5-FFC2-4F56-8104-36D6A1250F8E}"/>
              </a:ext>
            </a:extLst>
          </p:cNvPr>
          <p:cNvGrpSpPr/>
          <p:nvPr/>
        </p:nvGrpSpPr>
        <p:grpSpPr>
          <a:xfrm>
            <a:off x="547079" y="5146689"/>
            <a:ext cx="175099" cy="202627"/>
            <a:chOff x="6299025" y="5081185"/>
            <a:chExt cx="153432" cy="229127"/>
          </a:xfrm>
        </p:grpSpPr>
        <p:sp>
          <p:nvSpPr>
            <p:cNvPr id="111" name="Abgerundetes Rechteck 225">
              <a:extLst>
                <a:ext uri="{FF2B5EF4-FFF2-40B4-BE49-F238E27FC236}">
                  <a16:creationId xmlns:a16="http://schemas.microsoft.com/office/drawing/2014/main" id="{EFB85881-8627-4305-B909-91ED0B0F8B14}"/>
                </a:ext>
              </a:extLst>
            </p:cNvPr>
            <p:cNvSpPr/>
            <p:nvPr/>
          </p:nvSpPr>
          <p:spPr>
            <a:xfrm>
              <a:off x="6352601" y="5155260"/>
              <a:ext cx="45719" cy="155052"/>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12" name="Flussdiagramm: Zusammenführung 226">
              <a:extLst>
                <a:ext uri="{FF2B5EF4-FFF2-40B4-BE49-F238E27FC236}">
                  <a16:creationId xmlns:a16="http://schemas.microsoft.com/office/drawing/2014/main" id="{B864F1E0-8033-4F50-8031-5F10C72A19A6}"/>
                </a:ext>
              </a:extLst>
            </p:cNvPr>
            <p:cNvSpPr/>
            <p:nvPr/>
          </p:nvSpPr>
          <p:spPr>
            <a:xfrm>
              <a:off x="6299025" y="5081185"/>
              <a:ext cx="153432" cy="145217"/>
            </a:xfrm>
            <a:prstGeom prst="flowChartSummingJunctio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grpSp>
        <p:nvGrpSpPr>
          <p:cNvPr id="66" name="Gruppieren 177">
            <a:extLst>
              <a:ext uri="{FF2B5EF4-FFF2-40B4-BE49-F238E27FC236}">
                <a16:creationId xmlns:a16="http://schemas.microsoft.com/office/drawing/2014/main" id="{B68FB2A9-8FBC-495D-9A55-D41C3833641F}"/>
              </a:ext>
            </a:extLst>
          </p:cNvPr>
          <p:cNvGrpSpPr/>
          <p:nvPr/>
        </p:nvGrpSpPr>
        <p:grpSpPr>
          <a:xfrm rot="10800000">
            <a:off x="2894849" y="6116500"/>
            <a:ext cx="175099" cy="202627"/>
            <a:chOff x="6299025" y="5081185"/>
            <a:chExt cx="153432" cy="229127"/>
          </a:xfrm>
        </p:grpSpPr>
        <p:sp>
          <p:nvSpPr>
            <p:cNvPr id="109" name="Abgerundetes Rechteck 223">
              <a:extLst>
                <a:ext uri="{FF2B5EF4-FFF2-40B4-BE49-F238E27FC236}">
                  <a16:creationId xmlns:a16="http://schemas.microsoft.com/office/drawing/2014/main" id="{9BD7EAAA-9E29-4848-A5C0-CBD927ABFF77}"/>
                </a:ext>
              </a:extLst>
            </p:cNvPr>
            <p:cNvSpPr/>
            <p:nvPr/>
          </p:nvSpPr>
          <p:spPr>
            <a:xfrm>
              <a:off x="6352601" y="5155260"/>
              <a:ext cx="45719" cy="155052"/>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10" name="Flussdiagramm: Zusammenführung 224">
              <a:extLst>
                <a:ext uri="{FF2B5EF4-FFF2-40B4-BE49-F238E27FC236}">
                  <a16:creationId xmlns:a16="http://schemas.microsoft.com/office/drawing/2014/main" id="{CBD0B574-1218-49BA-BF11-C40DFEF65087}"/>
                </a:ext>
              </a:extLst>
            </p:cNvPr>
            <p:cNvSpPr/>
            <p:nvPr/>
          </p:nvSpPr>
          <p:spPr>
            <a:xfrm>
              <a:off x="6299025" y="5081185"/>
              <a:ext cx="153432" cy="145217"/>
            </a:xfrm>
            <a:prstGeom prst="flowChartSummingJunctio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mc:AlternateContent xmlns:mc="http://schemas.openxmlformats.org/markup-compatibility/2006" xmlns:a14="http://schemas.microsoft.com/office/drawing/2010/main">
        <mc:Choice Requires="a14">
          <p:sp>
            <p:nvSpPr>
              <p:cNvPr id="69" name="Textfeld 180">
                <a:extLst>
                  <a:ext uri="{FF2B5EF4-FFF2-40B4-BE49-F238E27FC236}">
                    <a16:creationId xmlns:a16="http://schemas.microsoft.com/office/drawing/2014/main" id="{5C47E21D-D982-45C5-A410-49C0C0472F88}"/>
                  </a:ext>
                </a:extLst>
              </p:cNvPr>
              <p:cNvSpPr txBox="1"/>
              <p:nvPr/>
            </p:nvSpPr>
            <p:spPr>
              <a:xfrm>
                <a:off x="2738734" y="6265948"/>
                <a:ext cx="563525" cy="3167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sz="2000" i="1" smtClean="0">
                              <a:latin typeface="Cambria Math" panose="02040503050406030204" pitchFamily="18" charset="0"/>
                            </a:rPr>
                          </m:ctrlPr>
                        </m:sSubPr>
                        <m:e>
                          <m:r>
                            <a:rPr lang="de-DE" sz="2000" i="1">
                              <a:latin typeface="Cambria Math" panose="02040503050406030204" pitchFamily="18" charset="0"/>
                            </a:rPr>
                            <m:t>𝑝</m:t>
                          </m:r>
                        </m:e>
                        <m:sub>
                          <m:r>
                            <a:rPr lang="de-DE" sz="2000" b="0" i="1" smtClean="0">
                              <a:latin typeface="Cambria Math" panose="02040503050406030204" pitchFamily="18" charset="0"/>
                            </a:rPr>
                            <m:t>𝑐</m:t>
                          </m:r>
                          <m:r>
                            <a:rPr lang="de-DE" sz="2000" i="1">
                              <a:latin typeface="Cambria Math" panose="02040503050406030204" pitchFamily="18" charset="0"/>
                            </a:rPr>
                            <m:t>𝑐</m:t>
                          </m:r>
                        </m:sub>
                      </m:sSub>
                    </m:oMath>
                  </m:oMathPara>
                </a14:m>
                <a:endParaRPr lang="en-US" sz="2000" dirty="0"/>
              </a:p>
            </p:txBody>
          </p:sp>
        </mc:Choice>
        <mc:Fallback xmlns="">
          <p:sp>
            <p:nvSpPr>
              <p:cNvPr id="69" name="Textfeld 180">
                <a:extLst>
                  <a:ext uri="{FF2B5EF4-FFF2-40B4-BE49-F238E27FC236}">
                    <a16:creationId xmlns:a16="http://schemas.microsoft.com/office/drawing/2014/main" id="{5C47E21D-D982-45C5-A410-49C0C0472F88}"/>
                  </a:ext>
                </a:extLst>
              </p:cNvPr>
              <p:cNvSpPr txBox="1">
                <a:spLocks noRot="1" noChangeAspect="1" noMove="1" noResize="1" noEditPoints="1" noAdjustHandles="1" noChangeArrowheads="1" noChangeShapeType="1" noTextEdit="1"/>
              </p:cNvSpPr>
              <p:nvPr/>
            </p:nvSpPr>
            <p:spPr>
              <a:xfrm>
                <a:off x="2738734" y="6265948"/>
                <a:ext cx="563525" cy="316708"/>
              </a:xfrm>
              <a:prstGeom prst="rect">
                <a:avLst/>
              </a:prstGeom>
              <a:blipFill>
                <a:blip r:embed="rId6"/>
                <a:stretch>
                  <a:fillRect b="-34615"/>
                </a:stretch>
              </a:blipFill>
            </p:spPr>
            <p:txBody>
              <a:bodyPr/>
              <a:lstStyle/>
              <a:p>
                <a:r>
                  <a:rPr lang="en-GB">
                    <a:noFill/>
                  </a:rPr>
                  <a:t> </a:t>
                </a:r>
              </a:p>
            </p:txBody>
          </p:sp>
        </mc:Fallback>
      </mc:AlternateContent>
      <p:sp>
        <p:nvSpPr>
          <p:cNvPr id="71" name="Rechteck 182">
            <a:extLst>
              <a:ext uri="{FF2B5EF4-FFF2-40B4-BE49-F238E27FC236}">
                <a16:creationId xmlns:a16="http://schemas.microsoft.com/office/drawing/2014/main" id="{C6E009F6-A5A2-49D4-8579-D376452780BC}"/>
              </a:ext>
            </a:extLst>
          </p:cNvPr>
          <p:cNvSpPr/>
          <p:nvPr/>
        </p:nvSpPr>
        <p:spPr>
          <a:xfrm>
            <a:off x="4045099" y="5245628"/>
            <a:ext cx="653025" cy="997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72" name="Gleichschenkliges Dreieck 183">
            <a:extLst>
              <a:ext uri="{FF2B5EF4-FFF2-40B4-BE49-F238E27FC236}">
                <a16:creationId xmlns:a16="http://schemas.microsoft.com/office/drawing/2014/main" id="{0AD9B539-9C66-4B70-954C-77BFEF57FA61}"/>
              </a:ext>
            </a:extLst>
          </p:cNvPr>
          <p:cNvSpPr/>
          <p:nvPr/>
        </p:nvSpPr>
        <p:spPr>
          <a:xfrm rot="16200000">
            <a:off x="3847277" y="5263893"/>
            <a:ext cx="94959" cy="7441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nvGrpSpPr>
          <p:cNvPr id="73" name="Gruppieren 184">
            <a:extLst>
              <a:ext uri="{FF2B5EF4-FFF2-40B4-BE49-F238E27FC236}">
                <a16:creationId xmlns:a16="http://schemas.microsoft.com/office/drawing/2014/main" id="{19F3D592-EE29-44EA-9F76-2B49B522A982}"/>
              </a:ext>
            </a:extLst>
          </p:cNvPr>
          <p:cNvGrpSpPr/>
          <p:nvPr/>
        </p:nvGrpSpPr>
        <p:grpSpPr>
          <a:xfrm>
            <a:off x="4707797" y="4829508"/>
            <a:ext cx="1157390" cy="1626733"/>
            <a:chOff x="7849656" y="3518285"/>
            <a:chExt cx="864377" cy="1456630"/>
          </a:xfrm>
        </p:grpSpPr>
        <p:grpSp>
          <p:nvGrpSpPr>
            <p:cNvPr id="97" name="Gruppieren 211">
              <a:extLst>
                <a:ext uri="{FF2B5EF4-FFF2-40B4-BE49-F238E27FC236}">
                  <a16:creationId xmlns:a16="http://schemas.microsoft.com/office/drawing/2014/main" id="{F042C09D-7291-45B7-A393-885152FE65AC}"/>
                </a:ext>
              </a:extLst>
            </p:cNvPr>
            <p:cNvGrpSpPr/>
            <p:nvPr/>
          </p:nvGrpSpPr>
          <p:grpSpPr>
            <a:xfrm>
              <a:off x="7849656" y="3518285"/>
              <a:ext cx="864377" cy="850496"/>
              <a:chOff x="8441344" y="4885753"/>
              <a:chExt cx="1407796" cy="1322948"/>
            </a:xfrm>
          </p:grpSpPr>
          <p:sp>
            <p:nvSpPr>
              <p:cNvPr id="102" name="Kreuz 216">
                <a:extLst>
                  <a:ext uri="{FF2B5EF4-FFF2-40B4-BE49-F238E27FC236}">
                    <a16:creationId xmlns:a16="http://schemas.microsoft.com/office/drawing/2014/main" id="{552D7D05-2A3C-462B-A393-020198435503}"/>
                  </a:ext>
                </a:extLst>
              </p:cNvPr>
              <p:cNvSpPr/>
              <p:nvPr/>
            </p:nvSpPr>
            <p:spPr>
              <a:xfrm>
                <a:off x="8443280" y="4920336"/>
                <a:ext cx="1380205" cy="1277335"/>
              </a:xfrm>
              <a:prstGeom prst="plus">
                <a:avLst>
                  <a:gd name="adj" fmla="val 3330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03" name="Rechteck 217">
                <a:extLst>
                  <a:ext uri="{FF2B5EF4-FFF2-40B4-BE49-F238E27FC236}">
                    <a16:creationId xmlns:a16="http://schemas.microsoft.com/office/drawing/2014/main" id="{D30ED8C1-914E-4C9A-8563-CF2E135EF877}"/>
                  </a:ext>
                </a:extLst>
              </p:cNvPr>
              <p:cNvSpPr/>
              <p:nvPr/>
            </p:nvSpPr>
            <p:spPr>
              <a:xfrm>
                <a:off x="8441344" y="5283985"/>
                <a:ext cx="37500" cy="544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04" name="Rechteck 218">
                <a:extLst>
                  <a:ext uri="{FF2B5EF4-FFF2-40B4-BE49-F238E27FC236}">
                    <a16:creationId xmlns:a16="http://schemas.microsoft.com/office/drawing/2014/main" id="{5940FBE0-A5CB-4058-9A3F-BD79D138C655}"/>
                  </a:ext>
                </a:extLst>
              </p:cNvPr>
              <p:cNvSpPr/>
              <p:nvPr/>
            </p:nvSpPr>
            <p:spPr>
              <a:xfrm>
                <a:off x="9811640" y="5308501"/>
                <a:ext cx="37500" cy="544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05" name="Rechteck 219">
                <a:extLst>
                  <a:ext uri="{FF2B5EF4-FFF2-40B4-BE49-F238E27FC236}">
                    <a16:creationId xmlns:a16="http://schemas.microsoft.com/office/drawing/2014/main" id="{612F0867-87D5-4593-A923-8003077A57E5}"/>
                  </a:ext>
                </a:extLst>
              </p:cNvPr>
              <p:cNvSpPr/>
              <p:nvPr/>
            </p:nvSpPr>
            <p:spPr>
              <a:xfrm rot="5400000">
                <a:off x="9116027" y="5896922"/>
                <a:ext cx="34705" cy="5888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06" name="Rechteck 220">
                <a:extLst>
                  <a:ext uri="{FF2B5EF4-FFF2-40B4-BE49-F238E27FC236}">
                    <a16:creationId xmlns:a16="http://schemas.microsoft.com/office/drawing/2014/main" id="{17FF4B7E-5EF9-41E7-BDB5-DEF98DB989D0}"/>
                  </a:ext>
                </a:extLst>
              </p:cNvPr>
              <p:cNvSpPr/>
              <p:nvPr/>
            </p:nvSpPr>
            <p:spPr>
              <a:xfrm rot="5400000">
                <a:off x="9116027" y="4608679"/>
                <a:ext cx="34705" cy="5888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grpSp>
          <p:nvGrpSpPr>
            <p:cNvPr id="98" name="Gruppieren 212">
              <a:extLst>
                <a:ext uri="{FF2B5EF4-FFF2-40B4-BE49-F238E27FC236}">
                  <a16:creationId xmlns:a16="http://schemas.microsoft.com/office/drawing/2014/main" id="{A66654BD-619E-46A5-A870-DF46DD5165E2}"/>
                </a:ext>
              </a:extLst>
            </p:cNvPr>
            <p:cNvGrpSpPr/>
            <p:nvPr/>
          </p:nvGrpSpPr>
          <p:grpSpPr>
            <a:xfrm>
              <a:off x="8160843" y="4380030"/>
              <a:ext cx="227433" cy="311294"/>
              <a:chOff x="9684083" y="6131835"/>
              <a:chExt cx="296779" cy="437407"/>
            </a:xfrm>
          </p:grpSpPr>
          <p:sp>
            <p:nvSpPr>
              <p:cNvPr id="100" name="Abgerundetes Rechteck 214">
                <a:extLst>
                  <a:ext uri="{FF2B5EF4-FFF2-40B4-BE49-F238E27FC236}">
                    <a16:creationId xmlns:a16="http://schemas.microsoft.com/office/drawing/2014/main" id="{F1A70B66-6E14-4876-92E2-9D3C54947058}"/>
                  </a:ext>
                </a:extLst>
              </p:cNvPr>
              <p:cNvSpPr/>
              <p:nvPr/>
            </p:nvSpPr>
            <p:spPr>
              <a:xfrm>
                <a:off x="9684083" y="6200274"/>
                <a:ext cx="296779" cy="368968"/>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01" name="Abgerundetes Rechteck 215">
                <a:extLst>
                  <a:ext uri="{FF2B5EF4-FFF2-40B4-BE49-F238E27FC236}">
                    <a16:creationId xmlns:a16="http://schemas.microsoft.com/office/drawing/2014/main" id="{47990465-B442-4EB5-B635-6C52ED7B3862}"/>
                  </a:ext>
                </a:extLst>
              </p:cNvPr>
              <p:cNvSpPr/>
              <p:nvPr/>
            </p:nvSpPr>
            <p:spPr>
              <a:xfrm>
                <a:off x="9760282" y="6131835"/>
                <a:ext cx="144379" cy="109621"/>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sp>
          <p:nvSpPr>
            <p:cNvPr id="99" name="Textfeld 213">
              <a:extLst>
                <a:ext uri="{FF2B5EF4-FFF2-40B4-BE49-F238E27FC236}">
                  <a16:creationId xmlns:a16="http://schemas.microsoft.com/office/drawing/2014/main" id="{B06DD3AB-FF45-4EBF-8B69-229B0EFD95C6}"/>
                </a:ext>
              </a:extLst>
            </p:cNvPr>
            <p:cNvSpPr txBox="1"/>
            <p:nvPr/>
          </p:nvSpPr>
          <p:spPr>
            <a:xfrm>
              <a:off x="7980246" y="4691324"/>
              <a:ext cx="706558" cy="283591"/>
            </a:xfrm>
            <a:prstGeom prst="rect">
              <a:avLst/>
            </a:prstGeom>
            <a:noFill/>
          </p:spPr>
          <p:txBody>
            <a:bodyPr wrap="none" rtlCol="0">
              <a:spAutoFit/>
            </a:bodyPr>
            <a:lstStyle/>
            <a:p>
              <a:r>
                <a:rPr lang="en-US" sz="2000" dirty="0"/>
                <a:t>Turbo 2</a:t>
              </a:r>
            </a:p>
          </p:txBody>
        </p:sp>
      </p:grpSp>
      <p:sp>
        <p:nvSpPr>
          <p:cNvPr id="74" name="Abgerundetes Rechteck 185">
            <a:extLst>
              <a:ext uri="{FF2B5EF4-FFF2-40B4-BE49-F238E27FC236}">
                <a16:creationId xmlns:a16="http://schemas.microsoft.com/office/drawing/2014/main" id="{B8478485-A51E-4FF1-A6A2-337E79EB4173}"/>
              </a:ext>
            </a:extLst>
          </p:cNvPr>
          <p:cNvSpPr/>
          <p:nvPr/>
        </p:nvSpPr>
        <p:spPr>
          <a:xfrm rot="10800000">
            <a:off x="3155503" y="6105945"/>
            <a:ext cx="68020" cy="21318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4400"/>
          </a:p>
        </p:txBody>
      </p:sp>
      <p:cxnSp>
        <p:nvCxnSpPr>
          <p:cNvPr id="75" name="Gewinkelter Verbinder 186">
            <a:extLst>
              <a:ext uri="{FF2B5EF4-FFF2-40B4-BE49-F238E27FC236}">
                <a16:creationId xmlns:a16="http://schemas.microsoft.com/office/drawing/2014/main" id="{E5223B52-6054-4010-8E5A-FDF99C67EFDE}"/>
              </a:ext>
            </a:extLst>
          </p:cNvPr>
          <p:cNvCxnSpPr>
            <a:stCxn id="74" idx="2"/>
          </p:cNvCxnSpPr>
          <p:nvPr/>
        </p:nvCxnSpPr>
        <p:spPr>
          <a:xfrm rot="5400000" flipH="1" flipV="1">
            <a:off x="3029153" y="5307051"/>
            <a:ext cx="959255" cy="638533"/>
          </a:xfrm>
          <a:prstGeom prst="bentConnector3">
            <a:avLst>
              <a:gd name="adj1" fmla="val 61679"/>
            </a:avLst>
          </a:prstGeom>
          <a:ln w="19050"/>
        </p:spPr>
        <p:style>
          <a:lnRef idx="1">
            <a:schemeClr val="accent1"/>
          </a:lnRef>
          <a:fillRef idx="0">
            <a:schemeClr val="accent1"/>
          </a:fillRef>
          <a:effectRef idx="0">
            <a:schemeClr val="accent1"/>
          </a:effectRef>
          <a:fontRef idx="minor">
            <a:schemeClr val="tx1"/>
          </a:fontRef>
        </p:style>
      </p:cxnSp>
      <p:sp>
        <p:nvSpPr>
          <p:cNvPr id="76" name="Rechteck 187">
            <a:extLst>
              <a:ext uri="{FF2B5EF4-FFF2-40B4-BE49-F238E27FC236}">
                <a16:creationId xmlns:a16="http://schemas.microsoft.com/office/drawing/2014/main" id="{D168C763-8063-4B80-9523-94D713C7CD72}"/>
              </a:ext>
            </a:extLst>
          </p:cNvPr>
          <p:cNvSpPr/>
          <p:nvPr/>
        </p:nvSpPr>
        <p:spPr>
          <a:xfrm>
            <a:off x="3815263" y="5278961"/>
            <a:ext cx="61218" cy="510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cxnSp>
        <p:nvCxnSpPr>
          <p:cNvPr id="77" name="Gerader Verbinder 188">
            <a:extLst>
              <a:ext uri="{FF2B5EF4-FFF2-40B4-BE49-F238E27FC236}">
                <a16:creationId xmlns:a16="http://schemas.microsoft.com/office/drawing/2014/main" id="{1020BA50-CEFA-4097-B8EB-A22B66BF99CE}"/>
              </a:ext>
            </a:extLst>
          </p:cNvPr>
          <p:cNvCxnSpPr>
            <a:endCxn id="80" idx="3"/>
          </p:cNvCxnSpPr>
          <p:nvPr/>
        </p:nvCxnSpPr>
        <p:spPr>
          <a:xfrm>
            <a:off x="3329813" y="5299147"/>
            <a:ext cx="5149731" cy="12700"/>
          </a:xfrm>
          <a:prstGeom prst="line">
            <a:avLst/>
          </a:prstGeom>
          <a:ln w="19050">
            <a:solidFill>
              <a:srgbClr val="D85ED1">
                <a:alpha val="78000"/>
              </a:srgbClr>
            </a:solidFill>
            <a:prstDash val="dash"/>
          </a:ln>
          <a:effectLst>
            <a:glow rad="50800">
              <a:srgbClr val="D85ED1">
                <a:alpha val="78000"/>
              </a:srgbClr>
            </a:glow>
            <a:softEdge rad="0"/>
          </a:effectLst>
        </p:spPr>
        <p:style>
          <a:lnRef idx="1">
            <a:schemeClr val="accent1"/>
          </a:lnRef>
          <a:fillRef idx="0">
            <a:schemeClr val="accent1"/>
          </a:fillRef>
          <a:effectRef idx="0">
            <a:schemeClr val="accent1"/>
          </a:effectRef>
          <a:fontRef idx="minor">
            <a:schemeClr val="tx1"/>
          </a:fontRef>
        </p:style>
      </p:cxnSp>
      <p:sp>
        <p:nvSpPr>
          <p:cNvPr id="78" name="Rechteck 189">
            <a:extLst>
              <a:ext uri="{FF2B5EF4-FFF2-40B4-BE49-F238E27FC236}">
                <a16:creationId xmlns:a16="http://schemas.microsoft.com/office/drawing/2014/main" id="{A1C7744B-C2F9-40E5-98FE-04B71652EC65}"/>
              </a:ext>
            </a:extLst>
          </p:cNvPr>
          <p:cNvSpPr/>
          <p:nvPr/>
        </p:nvSpPr>
        <p:spPr>
          <a:xfrm>
            <a:off x="5869412" y="5164334"/>
            <a:ext cx="1133454" cy="30807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nvGrpSpPr>
          <p:cNvPr id="79" name="Gruppieren 190">
            <a:extLst>
              <a:ext uri="{FF2B5EF4-FFF2-40B4-BE49-F238E27FC236}">
                <a16:creationId xmlns:a16="http://schemas.microsoft.com/office/drawing/2014/main" id="{4AD81CDD-756E-46CF-A856-3B9000EED9ED}"/>
              </a:ext>
            </a:extLst>
          </p:cNvPr>
          <p:cNvGrpSpPr/>
          <p:nvPr/>
        </p:nvGrpSpPr>
        <p:grpSpPr>
          <a:xfrm>
            <a:off x="6993883" y="4642672"/>
            <a:ext cx="1157390" cy="1818803"/>
            <a:chOff x="7849656" y="3346299"/>
            <a:chExt cx="864377" cy="1628616"/>
          </a:xfrm>
        </p:grpSpPr>
        <p:grpSp>
          <p:nvGrpSpPr>
            <p:cNvPr id="83" name="Gruppieren 197">
              <a:extLst>
                <a:ext uri="{FF2B5EF4-FFF2-40B4-BE49-F238E27FC236}">
                  <a16:creationId xmlns:a16="http://schemas.microsoft.com/office/drawing/2014/main" id="{1EDEBA9B-EEDD-46B5-9B1B-B71CA8F14CA2}"/>
                </a:ext>
              </a:extLst>
            </p:cNvPr>
            <p:cNvGrpSpPr/>
            <p:nvPr/>
          </p:nvGrpSpPr>
          <p:grpSpPr>
            <a:xfrm>
              <a:off x="7849656" y="3518285"/>
              <a:ext cx="864377" cy="850496"/>
              <a:chOff x="8441344" y="4885753"/>
              <a:chExt cx="1407796" cy="1322948"/>
            </a:xfrm>
          </p:grpSpPr>
          <p:sp>
            <p:nvSpPr>
              <p:cNvPr id="92" name="Kreuz 206">
                <a:extLst>
                  <a:ext uri="{FF2B5EF4-FFF2-40B4-BE49-F238E27FC236}">
                    <a16:creationId xmlns:a16="http://schemas.microsoft.com/office/drawing/2014/main" id="{A78FF2B6-9E99-4C5E-B397-36C4044CFAD9}"/>
                  </a:ext>
                </a:extLst>
              </p:cNvPr>
              <p:cNvSpPr/>
              <p:nvPr/>
            </p:nvSpPr>
            <p:spPr>
              <a:xfrm>
                <a:off x="8443280" y="4920336"/>
                <a:ext cx="1380205" cy="1277335"/>
              </a:xfrm>
              <a:prstGeom prst="plus">
                <a:avLst>
                  <a:gd name="adj" fmla="val 3330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93" name="Rechteck 207">
                <a:extLst>
                  <a:ext uri="{FF2B5EF4-FFF2-40B4-BE49-F238E27FC236}">
                    <a16:creationId xmlns:a16="http://schemas.microsoft.com/office/drawing/2014/main" id="{834991C0-1556-4CAF-A986-5CC29884013E}"/>
                  </a:ext>
                </a:extLst>
              </p:cNvPr>
              <p:cNvSpPr/>
              <p:nvPr/>
            </p:nvSpPr>
            <p:spPr>
              <a:xfrm>
                <a:off x="8441344" y="5283985"/>
                <a:ext cx="37500" cy="544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94" name="Rechteck 208">
                <a:extLst>
                  <a:ext uri="{FF2B5EF4-FFF2-40B4-BE49-F238E27FC236}">
                    <a16:creationId xmlns:a16="http://schemas.microsoft.com/office/drawing/2014/main" id="{FD1E3BA9-3190-4FCA-93BF-B373A64D6AD7}"/>
                  </a:ext>
                </a:extLst>
              </p:cNvPr>
              <p:cNvSpPr/>
              <p:nvPr/>
            </p:nvSpPr>
            <p:spPr>
              <a:xfrm>
                <a:off x="9811640" y="5308501"/>
                <a:ext cx="37500" cy="544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95" name="Rechteck 209">
                <a:extLst>
                  <a:ext uri="{FF2B5EF4-FFF2-40B4-BE49-F238E27FC236}">
                    <a16:creationId xmlns:a16="http://schemas.microsoft.com/office/drawing/2014/main" id="{5F99E88A-4123-4CE5-951A-CE63FED75796}"/>
                  </a:ext>
                </a:extLst>
              </p:cNvPr>
              <p:cNvSpPr/>
              <p:nvPr/>
            </p:nvSpPr>
            <p:spPr>
              <a:xfrm rot="5400000">
                <a:off x="9116027" y="5896922"/>
                <a:ext cx="34705" cy="5888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96" name="Rechteck 210">
                <a:extLst>
                  <a:ext uri="{FF2B5EF4-FFF2-40B4-BE49-F238E27FC236}">
                    <a16:creationId xmlns:a16="http://schemas.microsoft.com/office/drawing/2014/main" id="{8084F75B-81D0-4B24-B23E-28687BFC96F0}"/>
                  </a:ext>
                </a:extLst>
              </p:cNvPr>
              <p:cNvSpPr/>
              <p:nvPr/>
            </p:nvSpPr>
            <p:spPr>
              <a:xfrm rot="5400000">
                <a:off x="9116027" y="4608679"/>
                <a:ext cx="34705" cy="5888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grpSp>
          <p:nvGrpSpPr>
            <p:cNvPr id="84" name="Gruppieren 198">
              <a:extLst>
                <a:ext uri="{FF2B5EF4-FFF2-40B4-BE49-F238E27FC236}">
                  <a16:creationId xmlns:a16="http://schemas.microsoft.com/office/drawing/2014/main" id="{86EF0DF6-DE2D-498D-93C7-46F216820E40}"/>
                </a:ext>
              </a:extLst>
            </p:cNvPr>
            <p:cNvGrpSpPr/>
            <p:nvPr/>
          </p:nvGrpSpPr>
          <p:grpSpPr>
            <a:xfrm>
              <a:off x="8160843" y="4380030"/>
              <a:ext cx="227433" cy="311294"/>
              <a:chOff x="9684083" y="6131835"/>
              <a:chExt cx="296779" cy="437407"/>
            </a:xfrm>
          </p:grpSpPr>
          <p:sp>
            <p:nvSpPr>
              <p:cNvPr id="90" name="Abgerundetes Rechteck 204">
                <a:extLst>
                  <a:ext uri="{FF2B5EF4-FFF2-40B4-BE49-F238E27FC236}">
                    <a16:creationId xmlns:a16="http://schemas.microsoft.com/office/drawing/2014/main" id="{D3943171-422A-4F18-9636-C15251570F2C}"/>
                  </a:ext>
                </a:extLst>
              </p:cNvPr>
              <p:cNvSpPr/>
              <p:nvPr/>
            </p:nvSpPr>
            <p:spPr>
              <a:xfrm>
                <a:off x="9684083" y="6200274"/>
                <a:ext cx="296779" cy="368968"/>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91" name="Abgerundetes Rechteck 205">
                <a:extLst>
                  <a:ext uri="{FF2B5EF4-FFF2-40B4-BE49-F238E27FC236}">
                    <a16:creationId xmlns:a16="http://schemas.microsoft.com/office/drawing/2014/main" id="{5A081F24-2B29-44B9-8E60-1EE8D859698C}"/>
                  </a:ext>
                </a:extLst>
              </p:cNvPr>
              <p:cNvSpPr/>
              <p:nvPr/>
            </p:nvSpPr>
            <p:spPr>
              <a:xfrm>
                <a:off x="9760282" y="6131835"/>
                <a:ext cx="144379" cy="109621"/>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sp>
          <p:nvSpPr>
            <p:cNvPr id="85" name="Textfeld 199">
              <a:extLst>
                <a:ext uri="{FF2B5EF4-FFF2-40B4-BE49-F238E27FC236}">
                  <a16:creationId xmlns:a16="http://schemas.microsoft.com/office/drawing/2014/main" id="{E68F190D-569A-45A9-B8D1-36E05651C3BF}"/>
                </a:ext>
              </a:extLst>
            </p:cNvPr>
            <p:cNvSpPr txBox="1"/>
            <p:nvPr/>
          </p:nvSpPr>
          <p:spPr>
            <a:xfrm>
              <a:off x="7980246" y="4691324"/>
              <a:ext cx="706558" cy="283591"/>
            </a:xfrm>
            <a:prstGeom prst="rect">
              <a:avLst/>
            </a:prstGeom>
            <a:noFill/>
          </p:spPr>
          <p:txBody>
            <a:bodyPr wrap="none" rtlCol="0">
              <a:spAutoFit/>
            </a:bodyPr>
            <a:lstStyle/>
            <a:p>
              <a:r>
                <a:rPr lang="en-US" sz="2000" dirty="0"/>
                <a:t>Turbo 3</a:t>
              </a:r>
            </a:p>
          </p:txBody>
        </p:sp>
        <p:grpSp>
          <p:nvGrpSpPr>
            <p:cNvPr id="86" name="Gruppieren 200">
              <a:extLst>
                <a:ext uri="{FF2B5EF4-FFF2-40B4-BE49-F238E27FC236}">
                  <a16:creationId xmlns:a16="http://schemas.microsoft.com/office/drawing/2014/main" id="{D86CC785-AAC7-4B83-A071-AA85C2BF344C}"/>
                </a:ext>
              </a:extLst>
            </p:cNvPr>
            <p:cNvGrpSpPr/>
            <p:nvPr/>
          </p:nvGrpSpPr>
          <p:grpSpPr>
            <a:xfrm>
              <a:off x="8365734" y="3346299"/>
              <a:ext cx="50800" cy="997632"/>
              <a:chOff x="8957422" y="5186219"/>
              <a:chExt cx="50800" cy="997632"/>
            </a:xfrm>
          </p:grpSpPr>
          <p:cxnSp>
            <p:nvCxnSpPr>
              <p:cNvPr id="87" name="Gerader Verbinder 201">
                <a:extLst>
                  <a:ext uri="{FF2B5EF4-FFF2-40B4-BE49-F238E27FC236}">
                    <a16:creationId xmlns:a16="http://schemas.microsoft.com/office/drawing/2014/main" id="{7D513C48-199C-4CC3-94C5-D93C8695D737}"/>
                  </a:ext>
                </a:extLst>
              </p:cNvPr>
              <p:cNvCxnSpPr/>
              <p:nvPr/>
            </p:nvCxnSpPr>
            <p:spPr>
              <a:xfrm flipH="1">
                <a:off x="8987690" y="5387183"/>
                <a:ext cx="0" cy="34508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Gerader Verbinder 202">
                <a:extLst>
                  <a:ext uri="{FF2B5EF4-FFF2-40B4-BE49-F238E27FC236}">
                    <a16:creationId xmlns:a16="http://schemas.microsoft.com/office/drawing/2014/main" id="{6C9C8610-FA89-4879-B2DD-CA802C51EFF7}"/>
                  </a:ext>
                </a:extLst>
              </p:cNvPr>
              <p:cNvCxnSpPr/>
              <p:nvPr/>
            </p:nvCxnSpPr>
            <p:spPr>
              <a:xfrm>
                <a:off x="8986367" y="5817978"/>
                <a:ext cx="1334" cy="36587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9" name="Abgerundetes Rechteck 203">
                <a:extLst>
                  <a:ext uri="{FF2B5EF4-FFF2-40B4-BE49-F238E27FC236}">
                    <a16:creationId xmlns:a16="http://schemas.microsoft.com/office/drawing/2014/main" id="{15D5DB3D-1E56-41E5-96E0-8CE768A0774A}"/>
                  </a:ext>
                </a:extLst>
              </p:cNvPr>
              <p:cNvSpPr/>
              <p:nvPr/>
            </p:nvSpPr>
            <p:spPr>
              <a:xfrm>
                <a:off x="8957422" y="5186219"/>
                <a:ext cx="50800" cy="19089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4400"/>
              </a:p>
            </p:txBody>
          </p:sp>
        </p:grpSp>
      </p:grpSp>
      <p:sp>
        <p:nvSpPr>
          <p:cNvPr id="80" name="Rechteck 191">
            <a:extLst>
              <a:ext uri="{FF2B5EF4-FFF2-40B4-BE49-F238E27FC236}">
                <a16:creationId xmlns:a16="http://schemas.microsoft.com/office/drawing/2014/main" id="{573A09B9-A9FD-4621-B115-6DA9DBBE420D}"/>
              </a:ext>
            </a:extLst>
          </p:cNvPr>
          <p:cNvSpPr/>
          <p:nvPr/>
        </p:nvSpPr>
        <p:spPr>
          <a:xfrm>
            <a:off x="8148108" y="5162403"/>
            <a:ext cx="331437" cy="2988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81" name="Textfeld 192">
            <a:extLst>
              <a:ext uri="{FF2B5EF4-FFF2-40B4-BE49-F238E27FC236}">
                <a16:creationId xmlns:a16="http://schemas.microsoft.com/office/drawing/2014/main" id="{E5A3D0D9-AFD7-4EFD-B2DB-2B8330F3B35A}"/>
              </a:ext>
            </a:extLst>
          </p:cNvPr>
          <p:cNvSpPr txBox="1"/>
          <p:nvPr/>
        </p:nvSpPr>
        <p:spPr>
          <a:xfrm>
            <a:off x="4984370" y="4381269"/>
            <a:ext cx="675322" cy="316708"/>
          </a:xfrm>
          <a:prstGeom prst="rect">
            <a:avLst/>
          </a:prstGeom>
          <a:noFill/>
        </p:spPr>
        <p:txBody>
          <a:bodyPr wrap="none" rtlCol="0">
            <a:spAutoFit/>
          </a:bodyPr>
          <a:lstStyle/>
          <a:p>
            <a:r>
              <a:rPr lang="en-US" sz="2000" dirty="0"/>
              <a:t>Slit 2</a:t>
            </a:r>
          </a:p>
        </p:txBody>
      </p:sp>
      <p:sp>
        <p:nvSpPr>
          <p:cNvPr id="82" name="Textfeld 193">
            <a:extLst>
              <a:ext uri="{FF2B5EF4-FFF2-40B4-BE49-F238E27FC236}">
                <a16:creationId xmlns:a16="http://schemas.microsoft.com/office/drawing/2014/main" id="{24618791-09A3-4CEC-9ACF-F4D9E338E437}"/>
              </a:ext>
            </a:extLst>
          </p:cNvPr>
          <p:cNvSpPr txBox="1"/>
          <p:nvPr/>
        </p:nvSpPr>
        <p:spPr>
          <a:xfrm>
            <a:off x="7270367" y="4404413"/>
            <a:ext cx="675322" cy="316708"/>
          </a:xfrm>
          <a:prstGeom prst="rect">
            <a:avLst/>
          </a:prstGeom>
          <a:noFill/>
        </p:spPr>
        <p:txBody>
          <a:bodyPr wrap="none" rtlCol="0">
            <a:spAutoFit/>
          </a:bodyPr>
          <a:lstStyle/>
          <a:p>
            <a:r>
              <a:rPr lang="en-US" sz="2000" dirty="0"/>
              <a:t>Slit 3</a:t>
            </a:r>
          </a:p>
        </p:txBody>
      </p:sp>
      <p:cxnSp>
        <p:nvCxnSpPr>
          <p:cNvPr id="27" name="Gerader Verbinder 134">
            <a:extLst>
              <a:ext uri="{FF2B5EF4-FFF2-40B4-BE49-F238E27FC236}">
                <a16:creationId xmlns:a16="http://schemas.microsoft.com/office/drawing/2014/main" id="{2BBF7112-5BC3-4555-867E-684AF99AF708}"/>
              </a:ext>
            </a:extLst>
          </p:cNvPr>
          <p:cNvCxnSpPr/>
          <p:nvPr/>
        </p:nvCxnSpPr>
        <p:spPr>
          <a:xfrm flipH="1">
            <a:off x="5437119" y="4861870"/>
            <a:ext cx="0" cy="38538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Gerader Verbinder 135">
            <a:extLst>
              <a:ext uri="{FF2B5EF4-FFF2-40B4-BE49-F238E27FC236}">
                <a16:creationId xmlns:a16="http://schemas.microsoft.com/office/drawing/2014/main" id="{1DA7991A-9CC0-444D-B58A-524074CF5B50}"/>
              </a:ext>
            </a:extLst>
          </p:cNvPr>
          <p:cNvCxnSpPr/>
          <p:nvPr/>
        </p:nvCxnSpPr>
        <p:spPr>
          <a:xfrm>
            <a:off x="5435348" y="5342973"/>
            <a:ext cx="1786" cy="40859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Abgerundetes Rechteck 136">
            <a:extLst>
              <a:ext uri="{FF2B5EF4-FFF2-40B4-BE49-F238E27FC236}">
                <a16:creationId xmlns:a16="http://schemas.microsoft.com/office/drawing/2014/main" id="{5BBA623E-B3AD-4184-98C9-C4B6D24C51AF}"/>
              </a:ext>
            </a:extLst>
          </p:cNvPr>
          <p:cNvSpPr/>
          <p:nvPr/>
        </p:nvSpPr>
        <p:spPr>
          <a:xfrm>
            <a:off x="5396591" y="4637438"/>
            <a:ext cx="68020" cy="21318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4400"/>
          </a:p>
        </p:txBody>
      </p:sp>
      <p:sp>
        <p:nvSpPr>
          <p:cNvPr id="21" name="ZoneTexte 20">
            <a:extLst>
              <a:ext uri="{FF2B5EF4-FFF2-40B4-BE49-F238E27FC236}">
                <a16:creationId xmlns:a16="http://schemas.microsoft.com/office/drawing/2014/main" id="{A55073BD-BFC4-4FD7-BFE9-642FB6A120F7}"/>
              </a:ext>
            </a:extLst>
          </p:cNvPr>
          <p:cNvSpPr txBox="1"/>
          <p:nvPr/>
        </p:nvSpPr>
        <p:spPr>
          <a:xfrm>
            <a:off x="2920752" y="4449883"/>
            <a:ext cx="1900035" cy="369332"/>
          </a:xfrm>
          <a:prstGeom prst="rect">
            <a:avLst/>
          </a:prstGeom>
          <a:noFill/>
        </p:spPr>
        <p:txBody>
          <a:bodyPr wrap="square" rtlCol="0">
            <a:spAutoFit/>
          </a:bodyPr>
          <a:lstStyle/>
          <a:p>
            <a:r>
              <a:rPr lang="en-GB" dirty="0"/>
              <a:t>Cold head (4.2 K)</a:t>
            </a:r>
          </a:p>
        </p:txBody>
      </p:sp>
      <p:sp>
        <p:nvSpPr>
          <p:cNvPr id="150" name="ZoneTexte 149">
            <a:extLst>
              <a:ext uri="{FF2B5EF4-FFF2-40B4-BE49-F238E27FC236}">
                <a16:creationId xmlns:a16="http://schemas.microsoft.com/office/drawing/2014/main" id="{4C925FE8-7EB4-43A5-A633-727F047BDE7A}"/>
              </a:ext>
            </a:extLst>
          </p:cNvPr>
          <p:cNvSpPr txBox="1"/>
          <p:nvPr/>
        </p:nvSpPr>
        <p:spPr>
          <a:xfrm>
            <a:off x="201106" y="6366119"/>
            <a:ext cx="443059" cy="369332"/>
          </a:xfrm>
          <a:prstGeom prst="rect">
            <a:avLst/>
          </a:prstGeom>
          <a:noFill/>
        </p:spPr>
        <p:txBody>
          <a:bodyPr wrap="square" rtlCol="0">
            <a:spAutoFit/>
          </a:bodyPr>
          <a:lstStyle/>
          <a:p>
            <a:r>
              <a:rPr lang="fr-FR" dirty="0">
                <a:solidFill>
                  <a:srgbClr val="172E76"/>
                </a:solidFill>
                <a:latin typeface="Helvetica" panose="020B0604020202020204" pitchFamily="34" charset="0"/>
                <a:cs typeface="Helvetica" panose="020B0604020202020204" pitchFamily="34" charset="0"/>
              </a:rPr>
              <a:t>5</a:t>
            </a:r>
            <a:endParaRPr lang="en-GB" dirty="0">
              <a:solidFill>
                <a:srgbClr val="172E76"/>
              </a:solidFill>
              <a:latin typeface="Helvetica" panose="020B0604020202020204" pitchFamily="34" charset="0"/>
              <a:cs typeface="Helvetica" panose="020B0604020202020204" pitchFamily="34" charset="0"/>
            </a:endParaRPr>
          </a:p>
        </p:txBody>
      </p:sp>
      <p:sp>
        <p:nvSpPr>
          <p:cNvPr id="152" name="ZoneTexte 151">
            <a:extLst>
              <a:ext uri="{FF2B5EF4-FFF2-40B4-BE49-F238E27FC236}">
                <a16:creationId xmlns:a16="http://schemas.microsoft.com/office/drawing/2014/main" id="{2AC7DF7C-AE3D-401E-96AA-F0A1C9EA209C}"/>
              </a:ext>
            </a:extLst>
          </p:cNvPr>
          <p:cNvSpPr txBox="1"/>
          <p:nvPr/>
        </p:nvSpPr>
        <p:spPr>
          <a:xfrm>
            <a:off x="9430407" y="4341544"/>
            <a:ext cx="1900035" cy="646331"/>
          </a:xfrm>
          <a:prstGeom prst="rect">
            <a:avLst/>
          </a:prstGeom>
          <a:noFill/>
        </p:spPr>
        <p:txBody>
          <a:bodyPr wrap="square" rtlCol="0">
            <a:spAutoFit/>
          </a:bodyPr>
          <a:lstStyle/>
          <a:p>
            <a:pPr algn="ctr"/>
            <a:r>
              <a:rPr lang="en-GB" dirty="0"/>
              <a:t>Detection chamber</a:t>
            </a:r>
          </a:p>
        </p:txBody>
      </p:sp>
      <p:sp>
        <p:nvSpPr>
          <p:cNvPr id="153" name="Abgerundetes Rechteck 227">
            <a:extLst>
              <a:ext uri="{FF2B5EF4-FFF2-40B4-BE49-F238E27FC236}">
                <a16:creationId xmlns:a16="http://schemas.microsoft.com/office/drawing/2014/main" id="{B9711B83-0790-4F14-8D6D-657577DE94C6}"/>
              </a:ext>
            </a:extLst>
          </p:cNvPr>
          <p:cNvSpPr/>
          <p:nvPr/>
        </p:nvSpPr>
        <p:spPr>
          <a:xfrm>
            <a:off x="9185487" y="6317740"/>
            <a:ext cx="304530" cy="293251"/>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54" name="Textfeld 175">
            <a:extLst>
              <a:ext uri="{FF2B5EF4-FFF2-40B4-BE49-F238E27FC236}">
                <a16:creationId xmlns:a16="http://schemas.microsoft.com/office/drawing/2014/main" id="{9C8DA9BB-E71B-461B-B565-F364CBE6B135}"/>
              </a:ext>
            </a:extLst>
          </p:cNvPr>
          <p:cNvSpPr txBox="1"/>
          <p:nvPr/>
        </p:nvSpPr>
        <p:spPr>
          <a:xfrm>
            <a:off x="8454853" y="6448942"/>
            <a:ext cx="946074" cy="316708"/>
          </a:xfrm>
          <a:prstGeom prst="rect">
            <a:avLst/>
          </a:prstGeom>
          <a:noFill/>
        </p:spPr>
        <p:txBody>
          <a:bodyPr wrap="none" rtlCol="0">
            <a:spAutoFit/>
          </a:bodyPr>
          <a:lstStyle/>
          <a:p>
            <a:r>
              <a:rPr lang="en-US" sz="2000" dirty="0"/>
              <a:t>Turbo 4</a:t>
            </a:r>
          </a:p>
        </p:txBody>
      </p:sp>
      <mc:AlternateContent xmlns:mc="http://schemas.openxmlformats.org/markup-compatibility/2006" xmlns:a14="http://schemas.microsoft.com/office/drawing/2010/main">
        <mc:Choice Requires="a14">
          <p:sp>
            <p:nvSpPr>
              <p:cNvPr id="155" name="Textfeld 179">
                <a:extLst>
                  <a:ext uri="{FF2B5EF4-FFF2-40B4-BE49-F238E27FC236}">
                    <a16:creationId xmlns:a16="http://schemas.microsoft.com/office/drawing/2014/main" id="{D23994B1-0C6A-4065-8C60-C098074706CC}"/>
                  </a:ext>
                </a:extLst>
              </p:cNvPr>
              <p:cNvSpPr txBox="1"/>
              <p:nvPr/>
            </p:nvSpPr>
            <p:spPr>
              <a:xfrm>
                <a:off x="10150459" y="5842648"/>
                <a:ext cx="60830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sz="2000" i="1" smtClean="0">
                              <a:latin typeface="Cambria Math" panose="02040503050406030204" pitchFamily="18" charset="0"/>
                            </a:rPr>
                          </m:ctrlPr>
                        </m:sSubPr>
                        <m:e>
                          <m:r>
                            <a:rPr lang="de-DE" sz="2000" i="1">
                              <a:latin typeface="Cambria Math" panose="02040503050406030204" pitchFamily="18" charset="0"/>
                            </a:rPr>
                            <m:t>𝑝</m:t>
                          </m:r>
                        </m:e>
                        <m:sub>
                          <m:r>
                            <a:rPr lang="de-DE" sz="2000" i="1">
                              <a:latin typeface="Cambria Math" panose="02040503050406030204" pitchFamily="18" charset="0"/>
                            </a:rPr>
                            <m:t>𝑑𝑐</m:t>
                          </m:r>
                        </m:sub>
                      </m:sSub>
                    </m:oMath>
                  </m:oMathPara>
                </a14:m>
                <a:endParaRPr lang="en-US" sz="2000" dirty="0"/>
              </a:p>
            </p:txBody>
          </p:sp>
        </mc:Choice>
        <mc:Fallback xmlns="">
          <p:sp>
            <p:nvSpPr>
              <p:cNvPr id="155" name="Textfeld 179">
                <a:extLst>
                  <a:ext uri="{FF2B5EF4-FFF2-40B4-BE49-F238E27FC236}">
                    <a16:creationId xmlns:a16="http://schemas.microsoft.com/office/drawing/2014/main" id="{D23994B1-0C6A-4065-8C60-C098074706CC}"/>
                  </a:ext>
                </a:extLst>
              </p:cNvPr>
              <p:cNvSpPr txBox="1">
                <a:spLocks noRot="1" noChangeAspect="1" noMove="1" noResize="1" noEditPoints="1" noAdjustHandles="1" noChangeArrowheads="1" noChangeShapeType="1" noTextEdit="1"/>
              </p:cNvSpPr>
              <p:nvPr/>
            </p:nvSpPr>
            <p:spPr>
              <a:xfrm>
                <a:off x="10150459" y="5842648"/>
                <a:ext cx="608307" cy="400110"/>
              </a:xfrm>
              <a:prstGeom prst="rect">
                <a:avLst/>
              </a:prstGeom>
              <a:blipFill>
                <a:blip r:embed="rId7"/>
                <a:stretch>
                  <a:fillRect b="-7576"/>
                </a:stretch>
              </a:blipFill>
            </p:spPr>
            <p:txBody>
              <a:bodyPr/>
              <a:lstStyle/>
              <a:p>
                <a:r>
                  <a:rPr lang="en-GB">
                    <a:noFill/>
                  </a:rPr>
                  <a:t> </a:t>
                </a:r>
              </a:p>
            </p:txBody>
          </p:sp>
        </mc:Fallback>
      </mc:AlternateContent>
      <p:grpSp>
        <p:nvGrpSpPr>
          <p:cNvPr id="156" name="Gruppieren 177">
            <a:extLst>
              <a:ext uri="{FF2B5EF4-FFF2-40B4-BE49-F238E27FC236}">
                <a16:creationId xmlns:a16="http://schemas.microsoft.com/office/drawing/2014/main" id="{A71D78C0-F5DD-449C-BAF0-7863B364AA25}"/>
              </a:ext>
            </a:extLst>
          </p:cNvPr>
          <p:cNvGrpSpPr/>
          <p:nvPr/>
        </p:nvGrpSpPr>
        <p:grpSpPr>
          <a:xfrm rot="10800000">
            <a:off x="9885457" y="6098598"/>
            <a:ext cx="175099" cy="202627"/>
            <a:chOff x="6299025" y="5081185"/>
            <a:chExt cx="153432" cy="229127"/>
          </a:xfrm>
        </p:grpSpPr>
        <p:sp>
          <p:nvSpPr>
            <p:cNvPr id="157" name="Abgerundetes Rechteck 223">
              <a:extLst>
                <a:ext uri="{FF2B5EF4-FFF2-40B4-BE49-F238E27FC236}">
                  <a16:creationId xmlns:a16="http://schemas.microsoft.com/office/drawing/2014/main" id="{E9E9EF7D-0649-488A-B676-D6C8062963B3}"/>
                </a:ext>
              </a:extLst>
            </p:cNvPr>
            <p:cNvSpPr/>
            <p:nvPr/>
          </p:nvSpPr>
          <p:spPr>
            <a:xfrm>
              <a:off x="6352601" y="5155260"/>
              <a:ext cx="45719" cy="155052"/>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58" name="Flussdiagramm: Zusammenführung 224">
              <a:extLst>
                <a:ext uri="{FF2B5EF4-FFF2-40B4-BE49-F238E27FC236}">
                  <a16:creationId xmlns:a16="http://schemas.microsoft.com/office/drawing/2014/main" id="{6CA36A41-5EBC-4311-84F6-89A075A06943}"/>
                </a:ext>
              </a:extLst>
            </p:cNvPr>
            <p:cNvSpPr/>
            <p:nvPr/>
          </p:nvSpPr>
          <p:spPr>
            <a:xfrm>
              <a:off x="6299025" y="5081185"/>
              <a:ext cx="153432" cy="145217"/>
            </a:xfrm>
            <a:prstGeom prst="flowChartSummingJunctio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grpSp>
      <p:sp>
        <p:nvSpPr>
          <p:cNvPr id="159" name="Abgerundetes Rechteck 205">
            <a:extLst>
              <a:ext uri="{FF2B5EF4-FFF2-40B4-BE49-F238E27FC236}">
                <a16:creationId xmlns:a16="http://schemas.microsoft.com/office/drawing/2014/main" id="{94C37E40-287B-461E-A190-F2C90DBBDF49}"/>
              </a:ext>
            </a:extLst>
          </p:cNvPr>
          <p:cNvSpPr/>
          <p:nvPr/>
        </p:nvSpPr>
        <p:spPr>
          <a:xfrm>
            <a:off x="9293677" y="6264970"/>
            <a:ext cx="148150" cy="87125"/>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solidFill>
              <a:schemeClr val="bg1">
                <a:lumMod val="50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Tree>
    <p:extLst>
      <p:ext uri="{BB962C8B-B14F-4D97-AF65-F5344CB8AC3E}">
        <p14:creationId xmlns:p14="http://schemas.microsoft.com/office/powerpoint/2010/main" val="3361348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solidFill>
                  <a:srgbClr val="781049"/>
                </a:solidFill>
                <a:latin typeface="+mn-lt"/>
              </a:rPr>
              <a:t>Hydrogen source</a:t>
            </a:r>
          </a:p>
        </p:txBody>
      </p:sp>
      <mc:AlternateContent xmlns:mc="http://schemas.openxmlformats.org/markup-compatibility/2006">
        <mc:Choice xmlns:a14="http://schemas.microsoft.com/office/drawing/2010/main" Requires="a14">
          <p:sp>
            <p:nvSpPr>
              <p:cNvPr id="3" name="Inhaltsplatzhalter 2"/>
              <p:cNvSpPr>
                <a:spLocks noGrp="1"/>
              </p:cNvSpPr>
              <p:nvPr>
                <p:ph idx="1"/>
              </p:nvPr>
            </p:nvSpPr>
            <p:spPr>
              <a:xfrm>
                <a:off x="361294" y="1615533"/>
                <a:ext cx="4617720" cy="4351338"/>
              </a:xfrm>
            </p:spPr>
            <p:txBody>
              <a:bodyPr>
                <a:normAutofit fontScale="92500"/>
              </a:bodyPr>
              <a:lstStyle/>
              <a:p>
                <a:pPr>
                  <a:lnSpc>
                    <a:spcPct val="150000"/>
                  </a:lnSpc>
                </a:pPr>
                <a14:m>
                  <m:oMath xmlns:m="http://schemas.openxmlformats.org/officeDocument/2006/math">
                    <m:sSub>
                      <m:sSubPr>
                        <m:ctrlPr>
                          <a:rPr lang="en-US" i="1" smtClean="0">
                            <a:solidFill>
                              <a:srgbClr val="002060"/>
                            </a:solidFill>
                            <a:latin typeface="Cambria Math" panose="02040503050406030204" pitchFamily="18" charset="0"/>
                          </a:rPr>
                        </m:ctrlPr>
                      </m:sSubPr>
                      <m:e>
                        <m:r>
                          <m:rPr>
                            <m:sty m:val="p"/>
                          </m:rPr>
                          <a:rPr lang="de-DE">
                            <a:solidFill>
                              <a:srgbClr val="002060"/>
                            </a:solidFill>
                            <a:latin typeface="Cambria Math" panose="02040503050406030204" pitchFamily="18" charset="0"/>
                          </a:rPr>
                          <m:t>H</m:t>
                        </m:r>
                      </m:e>
                      <m:sub>
                        <m:r>
                          <a:rPr lang="de-DE">
                            <a:solidFill>
                              <a:srgbClr val="002060"/>
                            </a:solidFill>
                            <a:latin typeface="Cambria Math" panose="02040503050406030204" pitchFamily="18" charset="0"/>
                          </a:rPr>
                          <m:t>2</m:t>
                        </m:r>
                      </m:sub>
                    </m:sSub>
                  </m:oMath>
                </a14:m>
                <a:r>
                  <a:rPr lang="de-DE" dirty="0">
                    <a:solidFill>
                      <a:srgbClr val="002060"/>
                    </a:solidFill>
                    <a:latin typeface="Helvetica" panose="020B0604020202020204" pitchFamily="34" charset="0"/>
                    <a:cs typeface="Helvetica" panose="020B0604020202020204" pitchFamily="34" charset="0"/>
                  </a:rPr>
                  <a:t>–gas </a:t>
                </a:r>
                <a:r>
                  <a:rPr lang="de-DE" dirty="0" err="1">
                    <a:solidFill>
                      <a:srgbClr val="002060"/>
                    </a:solidFill>
                    <a:latin typeface="Helvetica" panose="020B0604020202020204" pitchFamily="34" charset="0"/>
                    <a:cs typeface="Helvetica" panose="020B0604020202020204" pitchFamily="34" charset="0"/>
                  </a:rPr>
                  <a:t>Bottle</a:t>
                </a:r>
                <a:r>
                  <a:rPr lang="de-DE" dirty="0">
                    <a:solidFill>
                      <a:srgbClr val="002060"/>
                    </a:solidFill>
                    <a:latin typeface="Helvetica" panose="020B0604020202020204" pitchFamily="34" charset="0"/>
                    <a:cs typeface="Helvetica" panose="020B0604020202020204" pitchFamily="34" charset="0"/>
                  </a:rPr>
                  <a:t>  </a:t>
                </a:r>
              </a:p>
              <a:p>
                <a:pPr>
                  <a:lnSpc>
                    <a:spcPct val="150000"/>
                  </a:lnSpc>
                </a:pPr>
                <a:r>
                  <a:rPr lang="de-DE" dirty="0" err="1">
                    <a:solidFill>
                      <a:srgbClr val="002060"/>
                    </a:solidFill>
                    <a:latin typeface="Helvetica" panose="020B0604020202020204" pitchFamily="34" charset="0"/>
                    <a:cs typeface="Helvetica" panose="020B0604020202020204" pitchFamily="34" charset="0"/>
                  </a:rPr>
                  <a:t>Microwave</a:t>
                </a:r>
                <a:r>
                  <a:rPr lang="de-DE" dirty="0">
                    <a:solidFill>
                      <a:srgbClr val="002060"/>
                    </a:solidFill>
                    <a:latin typeface="Helvetica" panose="020B0604020202020204" pitchFamily="34" charset="0"/>
                    <a:cs typeface="Helvetica" panose="020B0604020202020204" pitchFamily="34" charset="0"/>
                  </a:rPr>
                  <a:t> </a:t>
                </a:r>
                <a:r>
                  <a:rPr lang="de-DE" dirty="0" err="1">
                    <a:solidFill>
                      <a:srgbClr val="002060"/>
                    </a:solidFill>
                    <a:latin typeface="Helvetica" panose="020B0604020202020204" pitchFamily="34" charset="0"/>
                    <a:cs typeface="Helvetica" panose="020B0604020202020204" pitchFamily="34" charset="0"/>
                  </a:rPr>
                  <a:t>discharge</a:t>
                </a:r>
                <a:r>
                  <a:rPr lang="de-DE" dirty="0">
                    <a:solidFill>
                      <a:srgbClr val="002060"/>
                    </a:solidFill>
                    <a:latin typeface="Helvetica" panose="020B0604020202020204" pitchFamily="34" charset="0"/>
                    <a:cs typeface="Helvetica" panose="020B0604020202020204" pitchFamily="34" charset="0"/>
                  </a:rPr>
                  <a:t> </a:t>
                </a:r>
                <a:r>
                  <a:rPr lang="de-DE" dirty="0" err="1">
                    <a:solidFill>
                      <a:srgbClr val="002060"/>
                    </a:solidFill>
                    <a:latin typeface="Helvetica" panose="020B0604020202020204" pitchFamily="34" charset="0"/>
                    <a:cs typeface="Helvetica" panose="020B0604020202020204" pitchFamily="34" charset="0"/>
                  </a:rPr>
                  <a:t>cavity</a:t>
                </a:r>
                <a:endParaRPr lang="de-DE" dirty="0">
                  <a:solidFill>
                    <a:srgbClr val="002060"/>
                  </a:solidFill>
                  <a:latin typeface="Helvetica" panose="020B0604020202020204" pitchFamily="34" charset="0"/>
                  <a:cs typeface="Helvetica" panose="020B0604020202020204" pitchFamily="34" charset="0"/>
                </a:endParaRPr>
              </a:p>
              <a:p>
                <a:pPr lvl="1">
                  <a:lnSpc>
                    <a:spcPct val="150000"/>
                  </a:lnSpc>
                </a:pPr>
                <a14:m>
                  <m:oMath xmlns:m="http://schemas.openxmlformats.org/officeDocument/2006/math">
                    <m:r>
                      <a:rPr lang="de-DE" i="1" smtClean="0">
                        <a:solidFill>
                          <a:srgbClr val="002060"/>
                        </a:solidFill>
                        <a:latin typeface="Cambria Math" panose="02040503050406030204" pitchFamily="18" charset="0"/>
                        <a:ea typeface="Cambria Math" panose="02040503050406030204" pitchFamily="18" charset="0"/>
                      </a:rPr>
                      <m:t>~</m:t>
                    </m:r>
                    <m:sSup>
                      <m:sSupPr>
                        <m:ctrlPr>
                          <a:rPr lang="de-DE" i="1" smtClean="0">
                            <a:solidFill>
                              <a:srgbClr val="002060"/>
                            </a:solidFill>
                            <a:latin typeface="Cambria Math" panose="02040503050406030204" pitchFamily="18" charset="0"/>
                            <a:ea typeface="Cambria Math" panose="02040503050406030204" pitchFamily="18" charset="0"/>
                          </a:rPr>
                        </m:ctrlPr>
                      </m:sSupPr>
                      <m:e>
                        <m:r>
                          <a:rPr lang="de-DE" b="0" i="1" smtClean="0">
                            <a:solidFill>
                              <a:srgbClr val="002060"/>
                            </a:solidFill>
                            <a:latin typeface="Cambria Math" panose="02040503050406030204" pitchFamily="18" charset="0"/>
                            <a:ea typeface="Cambria Math" panose="02040503050406030204" pitchFamily="18" charset="0"/>
                          </a:rPr>
                          <m:t>10</m:t>
                        </m:r>
                      </m:e>
                      <m:sup>
                        <m:r>
                          <a:rPr lang="de-DE" b="0" i="1" smtClean="0">
                            <a:solidFill>
                              <a:srgbClr val="002060"/>
                            </a:solidFill>
                            <a:latin typeface="Cambria Math" panose="02040503050406030204" pitchFamily="18" charset="0"/>
                            <a:ea typeface="Cambria Math" panose="02040503050406030204" pitchFamily="18" charset="0"/>
                          </a:rPr>
                          <m:t>17</m:t>
                        </m:r>
                      </m:sup>
                    </m:sSup>
                  </m:oMath>
                </a14:m>
                <a:r>
                  <a:rPr lang="de-DE" dirty="0">
                    <a:solidFill>
                      <a:srgbClr val="002060"/>
                    </a:solidFill>
                    <a:latin typeface="Helvetica" panose="020B0604020202020204" pitchFamily="34" charset="0"/>
                    <a:cs typeface="Helvetica" panose="020B0604020202020204" pitchFamily="34" charset="0"/>
                  </a:rPr>
                  <a:t> H/s</a:t>
                </a:r>
              </a:p>
              <a:p>
                <a:pPr>
                  <a:lnSpc>
                    <a:spcPct val="150000"/>
                  </a:lnSpc>
                </a:pPr>
                <a:r>
                  <a:rPr lang="de-DE" dirty="0">
                    <a:solidFill>
                      <a:srgbClr val="002060"/>
                    </a:solidFill>
                    <a:latin typeface="Helvetica" panose="020B0604020202020204" pitchFamily="34" charset="0"/>
                    <a:cs typeface="Helvetica" panose="020B0604020202020204" pitchFamily="34" charset="0"/>
                  </a:rPr>
                  <a:t>Teflon </a:t>
                </a:r>
                <a:r>
                  <a:rPr lang="de-DE" dirty="0" err="1">
                    <a:solidFill>
                      <a:srgbClr val="002060"/>
                    </a:solidFill>
                    <a:latin typeface="Helvetica" panose="020B0604020202020204" pitchFamily="34" charset="0"/>
                    <a:cs typeface="Helvetica" panose="020B0604020202020204" pitchFamily="34" charset="0"/>
                  </a:rPr>
                  <a:t>tube</a:t>
                </a:r>
                <a:endParaRPr lang="de-DE" dirty="0">
                  <a:solidFill>
                    <a:srgbClr val="002060"/>
                  </a:solidFill>
                  <a:latin typeface="Helvetica" panose="020B0604020202020204" pitchFamily="34" charset="0"/>
                  <a:cs typeface="Helvetica" panose="020B0604020202020204" pitchFamily="34" charset="0"/>
                </a:endParaRPr>
              </a:p>
              <a:p>
                <a:pPr>
                  <a:lnSpc>
                    <a:spcPct val="150000"/>
                  </a:lnSpc>
                </a:pPr>
                <a:r>
                  <a:rPr lang="de-DE" dirty="0" err="1">
                    <a:solidFill>
                      <a:srgbClr val="002060"/>
                    </a:solidFill>
                    <a:latin typeface="Helvetica" panose="020B0604020202020204" pitchFamily="34" charset="0"/>
                    <a:cs typeface="Helvetica" panose="020B0604020202020204" pitchFamily="34" charset="0"/>
                  </a:rPr>
                  <a:t>Coldhead</a:t>
                </a:r>
                <a:r>
                  <a:rPr lang="de-DE" dirty="0">
                    <a:solidFill>
                      <a:srgbClr val="002060"/>
                    </a:solidFill>
                    <a:latin typeface="Helvetica" panose="020B0604020202020204" pitchFamily="34" charset="0"/>
                    <a:cs typeface="Helvetica" panose="020B0604020202020204" pitchFamily="34" charset="0"/>
                  </a:rPr>
                  <a:t> + </a:t>
                </a:r>
                <a:r>
                  <a:rPr lang="de-DE" dirty="0" err="1">
                    <a:solidFill>
                      <a:srgbClr val="002060"/>
                    </a:solidFill>
                    <a:latin typeface="Helvetica" panose="020B0604020202020204" pitchFamily="34" charset="0"/>
                    <a:cs typeface="Helvetica" panose="020B0604020202020204" pitchFamily="34" charset="0"/>
                  </a:rPr>
                  <a:t>Cryogenic</a:t>
                </a:r>
                <a:r>
                  <a:rPr lang="de-DE" dirty="0">
                    <a:solidFill>
                      <a:srgbClr val="002060"/>
                    </a:solidFill>
                    <a:latin typeface="Helvetica" panose="020B0604020202020204" pitchFamily="34" charset="0"/>
                    <a:cs typeface="Helvetica" panose="020B0604020202020204" pitchFamily="34" charset="0"/>
                  </a:rPr>
                  <a:t> </a:t>
                </a:r>
                <a:r>
                  <a:rPr lang="de-DE" dirty="0" err="1">
                    <a:solidFill>
                      <a:srgbClr val="002060"/>
                    </a:solidFill>
                    <a:latin typeface="Helvetica" panose="020B0604020202020204" pitchFamily="34" charset="0"/>
                    <a:cs typeface="Helvetica" panose="020B0604020202020204" pitchFamily="34" charset="0"/>
                  </a:rPr>
                  <a:t>nozzle</a:t>
                </a:r>
                <a:r>
                  <a:rPr lang="de-DE" dirty="0">
                    <a:solidFill>
                      <a:srgbClr val="002060"/>
                    </a:solidFill>
                    <a:latin typeface="Helvetica" panose="020B0604020202020204" pitchFamily="34" charset="0"/>
                    <a:cs typeface="Helvetica" panose="020B0604020202020204" pitchFamily="34" charset="0"/>
                  </a:rPr>
                  <a:t>:      </a:t>
                </a:r>
                <a14:m>
                  <m:oMath xmlns:m="http://schemas.openxmlformats.org/officeDocument/2006/math">
                    <m:r>
                      <a:rPr lang="de-DE" i="1" dirty="0">
                        <a:solidFill>
                          <a:srgbClr val="002060"/>
                        </a:solidFill>
                        <a:latin typeface="Cambria Math" panose="02040503050406030204" pitchFamily="18" charset="0"/>
                      </a:rPr>
                      <m:t>290 </m:t>
                    </m:r>
                    <m:r>
                      <m:rPr>
                        <m:sty m:val="p"/>
                      </m:rPr>
                      <a:rPr lang="de-DE" dirty="0">
                        <a:solidFill>
                          <a:srgbClr val="002060"/>
                        </a:solidFill>
                        <a:latin typeface="Cambria Math" panose="02040503050406030204" pitchFamily="18" charset="0"/>
                      </a:rPr>
                      <m:t>K</m:t>
                    </m:r>
                    <m:r>
                      <a:rPr lang="de-DE" i="1" dirty="0">
                        <a:solidFill>
                          <a:srgbClr val="002060"/>
                        </a:solidFill>
                        <a:latin typeface="Cambria Math" panose="02040503050406030204" pitchFamily="18" charset="0"/>
                      </a:rPr>
                      <m:t>→ 6.5 </m:t>
                    </m:r>
                    <m:r>
                      <m:rPr>
                        <m:sty m:val="p"/>
                      </m:rPr>
                      <a:rPr lang="de-DE" dirty="0">
                        <a:solidFill>
                          <a:srgbClr val="002060"/>
                        </a:solidFill>
                        <a:latin typeface="Cambria Math" panose="02040503050406030204" pitchFamily="18" charset="0"/>
                      </a:rPr>
                      <m:t>K</m:t>
                    </m:r>
                  </m:oMath>
                </a14:m>
                <a:endParaRPr lang="de-DE" dirty="0">
                  <a:solidFill>
                    <a:srgbClr val="002060"/>
                  </a:solidFill>
                  <a:latin typeface="Helvetica" panose="020B0604020202020204" pitchFamily="34" charset="0"/>
                  <a:cs typeface="Helvetica" panose="020B0604020202020204" pitchFamily="34" charset="0"/>
                </a:endParaRPr>
              </a:p>
              <a:p>
                <a:endParaRPr lang="en-US" dirty="0"/>
              </a:p>
            </p:txBody>
          </p:sp>
        </mc:Choice>
        <mc:Fallback>
          <p:sp>
            <p:nvSpPr>
              <p:cNvPr id="3" name="Inhaltsplatzhalter 2"/>
              <p:cNvSpPr>
                <a:spLocks noGrp="1" noRot="1" noChangeAspect="1" noMove="1" noResize="1" noEditPoints="1" noAdjustHandles="1" noChangeArrowheads="1" noChangeShapeType="1" noTextEdit="1"/>
              </p:cNvSpPr>
              <p:nvPr>
                <p:ph idx="1"/>
              </p:nvPr>
            </p:nvSpPr>
            <p:spPr>
              <a:xfrm>
                <a:off x="361294" y="1615533"/>
                <a:ext cx="4617720" cy="4351338"/>
              </a:xfrm>
              <a:blipFill>
                <a:blip r:embed="rId2"/>
                <a:stretch>
                  <a:fillRect l="-1979"/>
                </a:stretch>
              </a:blipFill>
            </p:spPr>
            <p:txBody>
              <a:bodyPr/>
              <a:lstStyle/>
              <a:p>
                <a:r>
                  <a:rPr lang="en-GB">
                    <a:noFill/>
                  </a:rPr>
                  <a:t> </a:t>
                </a:r>
              </a:p>
            </p:txBody>
          </p:sp>
        </mc:Fallback>
      </mc:AlternateContent>
      <p:sp>
        <p:nvSpPr>
          <p:cNvPr id="4" name="Foliennummernplatzhalter 3"/>
          <p:cNvSpPr>
            <a:spLocks noGrp="1"/>
          </p:cNvSpPr>
          <p:nvPr>
            <p:ph type="sldNum" sz="quarter" idx="12"/>
          </p:nvPr>
        </p:nvSpPr>
        <p:spPr/>
        <p:txBody>
          <a:bodyPr/>
          <a:lstStyle/>
          <a:p>
            <a:fld id="{6D60F7B0-ADB0-400F-B9C6-FDCAE063E5F5}" type="slidenum">
              <a:rPr lang="en-GB" smtClean="0"/>
              <a:t>15</a:t>
            </a:fld>
            <a:endParaRPr lang="en-GB"/>
          </a:p>
        </p:txBody>
      </p:sp>
      <p:pic>
        <p:nvPicPr>
          <p:cNvPr id="2049" name="Picture 1" descr="C:\Users\CarinaK\AppData\Local\Temp\msohtmlclip1\02\clip_image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205" y="2501705"/>
            <a:ext cx="3048789" cy="4065051"/>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p:cNvPicPr>
            <a:picLocks noChangeAspect="1"/>
          </p:cNvPicPr>
          <p:nvPr/>
        </p:nvPicPr>
        <p:blipFill rotWithShape="1">
          <a:blip r:embed="rId4" cstate="print">
            <a:extLst>
              <a:ext uri="{28A0092B-C50C-407E-A947-70E740481C1C}">
                <a14:useLocalDpi xmlns:a14="http://schemas.microsoft.com/office/drawing/2010/main" val="0"/>
              </a:ext>
            </a:extLst>
          </a:blip>
          <a:srcRect t="55756"/>
          <a:stretch/>
        </p:blipFill>
        <p:spPr>
          <a:xfrm>
            <a:off x="5860693" y="136525"/>
            <a:ext cx="5208159" cy="2798887"/>
          </a:xfrm>
          <a:prstGeom prst="rect">
            <a:avLst/>
          </a:prstGeom>
        </p:spPr>
      </p:pic>
      <p:pic>
        <p:nvPicPr>
          <p:cNvPr id="7" name="Grafik 6"/>
          <p:cNvPicPr>
            <a:picLocks noChangeAspect="1"/>
          </p:cNvPicPr>
          <p:nvPr/>
        </p:nvPicPr>
        <p:blipFill>
          <a:blip r:embed="rId5"/>
          <a:stretch>
            <a:fillRect/>
          </a:stretch>
        </p:blipFill>
        <p:spPr>
          <a:xfrm>
            <a:off x="3868695" y="5725767"/>
            <a:ext cx="2341879" cy="922377"/>
          </a:xfrm>
          <a:prstGeom prst="rect">
            <a:avLst/>
          </a:prstGeom>
          <a:ln>
            <a:solidFill>
              <a:srgbClr val="5D80B5"/>
            </a:solidFill>
          </a:ln>
        </p:spPr>
      </p:pic>
      <p:sp>
        <p:nvSpPr>
          <p:cNvPr id="5" name="ZoneTexte 4">
            <a:extLst>
              <a:ext uri="{FF2B5EF4-FFF2-40B4-BE49-F238E27FC236}">
                <a16:creationId xmlns:a16="http://schemas.microsoft.com/office/drawing/2014/main" id="{1F63615C-3393-426B-B834-29C6D9B45B6A}"/>
              </a:ext>
            </a:extLst>
          </p:cNvPr>
          <p:cNvSpPr txBox="1"/>
          <p:nvPr/>
        </p:nvSpPr>
        <p:spPr>
          <a:xfrm>
            <a:off x="0" y="6462210"/>
            <a:ext cx="2929007" cy="369332"/>
          </a:xfrm>
          <a:prstGeom prst="rect">
            <a:avLst/>
          </a:prstGeom>
          <a:noFill/>
        </p:spPr>
        <p:txBody>
          <a:bodyPr wrap="none" rtlCol="0">
            <a:spAutoFit/>
          </a:bodyPr>
          <a:lstStyle/>
          <a:p>
            <a:r>
              <a:rPr lang="fr-FR" dirty="0">
                <a:solidFill>
                  <a:schemeClr val="bg1">
                    <a:lumMod val="50000"/>
                  </a:schemeClr>
                </a:solidFill>
                <a:latin typeface="Helvetica" panose="020B0604020202020204" pitchFamily="34" charset="0"/>
                <a:cs typeface="Helvetica" panose="020B0604020202020204" pitchFamily="34" charset="0"/>
              </a:rPr>
              <a:t>Slide: </a:t>
            </a:r>
            <a:r>
              <a:rPr lang="fr-FR" dirty="0" err="1">
                <a:solidFill>
                  <a:schemeClr val="bg1">
                    <a:lumMod val="50000"/>
                  </a:schemeClr>
                </a:solidFill>
                <a:latin typeface="Helvetica" panose="020B0604020202020204" pitchFamily="34" charset="0"/>
                <a:cs typeface="Helvetica" panose="020B0604020202020204" pitchFamily="34" charset="0"/>
              </a:rPr>
              <a:t>courtesy</a:t>
            </a:r>
            <a:r>
              <a:rPr lang="fr-FR" dirty="0">
                <a:solidFill>
                  <a:schemeClr val="bg1">
                    <a:lumMod val="50000"/>
                  </a:schemeClr>
                </a:solidFill>
                <a:latin typeface="Helvetica" panose="020B0604020202020204" pitchFamily="34" charset="0"/>
                <a:cs typeface="Helvetica" panose="020B0604020202020204" pitchFamily="34" charset="0"/>
              </a:rPr>
              <a:t> of C. Killian</a:t>
            </a:r>
            <a:endParaRPr lang="en-GB" dirty="0">
              <a:solidFill>
                <a:schemeClr val="bg1">
                  <a:lumMod val="50000"/>
                </a:schemeClr>
              </a:solidFill>
              <a:latin typeface="Helvetica" panose="020B0604020202020204" pitchFamily="34" charset="0"/>
              <a:cs typeface="Helvetica" panose="020B0604020202020204" pitchFamily="34" charset="0"/>
            </a:endParaRPr>
          </a:p>
        </p:txBody>
      </p:sp>
      <p:sp>
        <p:nvSpPr>
          <p:cNvPr id="9" name="ZoneTexte 8">
            <a:extLst>
              <a:ext uri="{FF2B5EF4-FFF2-40B4-BE49-F238E27FC236}">
                <a16:creationId xmlns:a16="http://schemas.microsoft.com/office/drawing/2014/main" id="{A9717676-1FEB-4E21-B6C9-2D329533F003}"/>
              </a:ext>
            </a:extLst>
          </p:cNvPr>
          <p:cNvSpPr txBox="1"/>
          <p:nvPr/>
        </p:nvSpPr>
        <p:spPr>
          <a:xfrm>
            <a:off x="201106" y="6176963"/>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172E76"/>
                </a:solidFill>
                <a:latin typeface="Helvetica" panose="020B0604020202020204" pitchFamily="34" charset="0"/>
                <a:cs typeface="Helvetica" panose="020B0604020202020204" pitchFamily="34" charset="0"/>
              </a:rPr>
              <a:t>6</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4087678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720000"/>
            <a:ext cx="10515600" cy="1325563"/>
          </a:xfrm>
        </p:spPr>
        <p:txBody>
          <a:bodyPr/>
          <a:lstStyle/>
          <a:p>
            <a:r>
              <a:rPr lang="de-DE" dirty="0" err="1">
                <a:solidFill>
                  <a:srgbClr val="781049"/>
                </a:solidFill>
                <a:latin typeface="Helvetica" panose="020B0604020202020204" pitchFamily="34" charset="0"/>
                <a:cs typeface="Helvetica" panose="020B0604020202020204" pitchFamily="34" charset="0"/>
              </a:rPr>
              <a:t>Detection</a:t>
            </a:r>
            <a:r>
              <a:rPr lang="de-DE" dirty="0">
                <a:solidFill>
                  <a:srgbClr val="781049"/>
                </a:solidFill>
                <a:latin typeface="Helvetica" panose="020B0604020202020204" pitchFamily="34" charset="0"/>
                <a:cs typeface="Helvetica" panose="020B0604020202020204" pitchFamily="34" charset="0"/>
              </a:rPr>
              <a:t> </a:t>
            </a:r>
            <a:r>
              <a:rPr lang="de-DE" dirty="0" err="1">
                <a:solidFill>
                  <a:srgbClr val="781049"/>
                </a:solidFill>
                <a:latin typeface="Helvetica" panose="020B0604020202020204" pitchFamily="34" charset="0"/>
                <a:cs typeface="Helvetica" panose="020B0604020202020204" pitchFamily="34" charset="0"/>
              </a:rPr>
              <a:t>of</a:t>
            </a:r>
            <a:r>
              <a:rPr lang="de-DE" dirty="0">
                <a:solidFill>
                  <a:srgbClr val="781049"/>
                </a:solidFill>
                <a:latin typeface="Helvetica" panose="020B0604020202020204" pitchFamily="34" charset="0"/>
                <a:cs typeface="Helvetica" panose="020B0604020202020204" pitchFamily="34" charset="0"/>
              </a:rPr>
              <a:t> hydrogen – </a:t>
            </a:r>
            <a:br>
              <a:rPr lang="de-DE" dirty="0">
                <a:solidFill>
                  <a:srgbClr val="781049"/>
                </a:solidFill>
                <a:latin typeface="Helvetica" panose="020B0604020202020204" pitchFamily="34" charset="0"/>
                <a:cs typeface="Helvetica" panose="020B0604020202020204" pitchFamily="34" charset="0"/>
              </a:rPr>
            </a:br>
            <a:r>
              <a:rPr lang="de-DE" dirty="0" err="1">
                <a:solidFill>
                  <a:srgbClr val="781049"/>
                </a:solidFill>
                <a:latin typeface="Helvetica" panose="020B0604020202020204" pitchFamily="34" charset="0"/>
                <a:cs typeface="Helvetica" panose="020B0604020202020204" pitchFamily="34" charset="0"/>
              </a:rPr>
              <a:t>overview</a:t>
            </a:r>
            <a:r>
              <a:rPr lang="de-DE" dirty="0">
                <a:solidFill>
                  <a:srgbClr val="781049"/>
                </a:solidFill>
                <a:latin typeface="Helvetica" panose="020B0604020202020204" pitchFamily="34" charset="0"/>
                <a:cs typeface="Helvetica" panose="020B0604020202020204" pitchFamily="34" charset="0"/>
              </a:rPr>
              <a:t> </a:t>
            </a:r>
            <a:endParaRPr lang="en-GB" dirty="0">
              <a:solidFill>
                <a:srgbClr val="781049"/>
              </a:solidFill>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865627" y="2345393"/>
                <a:ext cx="9063067" cy="4705804"/>
              </a:xfrm>
            </p:spPr>
            <p:txBody>
              <a:bodyPr>
                <a:normAutofit/>
              </a:bodyPr>
              <a:lstStyle/>
              <a:p>
                <a:pPr>
                  <a:lnSpc>
                    <a:spcPct val="150000"/>
                  </a:lnSpc>
                </a:pPr>
                <a:r>
                  <a:rPr lang="de-DE" sz="2200" dirty="0">
                    <a:solidFill>
                      <a:srgbClr val="002060"/>
                    </a:solidFill>
                    <a:latin typeface="Helvetica" panose="020B0604020202020204" pitchFamily="34" charset="0"/>
                    <a:cs typeface="Helvetica" panose="020B0604020202020204" pitchFamily="34" charset="0"/>
                  </a:rPr>
                  <a:t>Ionization </a:t>
                </a:r>
                <a:r>
                  <a:rPr lang="de-DE" sz="2200" dirty="0" err="1">
                    <a:solidFill>
                      <a:srgbClr val="002060"/>
                    </a:solidFill>
                    <a:latin typeface="Helvetica" panose="020B0604020202020204" pitchFamily="34" charset="0"/>
                    <a:cs typeface="Helvetica" panose="020B0604020202020204" pitchFamily="34" charset="0"/>
                  </a:rPr>
                  <a:t>of</a:t>
                </a:r>
                <a:r>
                  <a:rPr lang="de-DE" sz="2200" dirty="0">
                    <a:solidFill>
                      <a:srgbClr val="002060"/>
                    </a:solidFill>
                    <a:latin typeface="Helvetica" panose="020B0604020202020204" pitchFamily="34" charset="0"/>
                    <a:cs typeface="Helvetica" panose="020B0604020202020204" pitchFamily="34" charset="0"/>
                  </a:rPr>
                  <a:t> </a:t>
                </a:r>
                <a14:m>
                  <m:oMath xmlns:m="http://schemas.openxmlformats.org/officeDocument/2006/math">
                    <m:r>
                      <a:rPr lang="de-DE" sz="2200" i="1">
                        <a:solidFill>
                          <a:srgbClr val="002060"/>
                        </a:solidFill>
                        <a:latin typeface="Cambria Math" panose="02040503050406030204" pitchFamily="18" charset="0"/>
                        <a:ea typeface="Cambria Math" panose="02040503050406030204" pitchFamily="18" charset="0"/>
                      </a:rPr>
                      <m:t>𝐻</m:t>
                    </m:r>
                  </m:oMath>
                </a14:m>
                <a:r>
                  <a:rPr lang="de-DE" sz="2200" dirty="0">
                    <a:solidFill>
                      <a:srgbClr val="002060"/>
                    </a:solidFill>
                    <a:latin typeface="Helvetica" panose="020B0604020202020204" pitchFamily="34" charset="0"/>
                    <a:cs typeface="Helvetica" panose="020B0604020202020204" pitchFamily="34" charset="0"/>
                  </a:rPr>
                  <a:t> </a:t>
                </a:r>
                <a:r>
                  <a:rPr lang="de-DE" sz="2200" dirty="0" err="1">
                    <a:solidFill>
                      <a:srgbClr val="002060"/>
                    </a:solidFill>
                    <a:latin typeface="Helvetica" panose="020B0604020202020204" pitchFamily="34" charset="0"/>
                    <a:cs typeface="Helvetica" panose="020B0604020202020204" pitchFamily="34" charset="0"/>
                  </a:rPr>
                  <a:t>with</a:t>
                </a:r>
                <a:r>
                  <a:rPr lang="de-DE" sz="2200" dirty="0">
                    <a:solidFill>
                      <a:srgbClr val="002060"/>
                    </a:solidFill>
                    <a:latin typeface="Helvetica" panose="020B0604020202020204" pitchFamily="34" charset="0"/>
                    <a:cs typeface="Helvetica" panose="020B0604020202020204" pitchFamily="34" charset="0"/>
                  </a:rPr>
                  <a:t> a </a:t>
                </a:r>
                <a:r>
                  <a:rPr lang="de-DE" sz="2200" dirty="0" err="1">
                    <a:solidFill>
                      <a:srgbClr val="002060"/>
                    </a:solidFill>
                    <a:latin typeface="Helvetica" panose="020B0604020202020204" pitchFamily="34" charset="0"/>
                    <a:cs typeface="Helvetica" panose="020B0604020202020204" pitchFamily="34" charset="0"/>
                  </a:rPr>
                  <a:t>pulsed</a:t>
                </a:r>
                <a:r>
                  <a:rPr lang="de-DE" sz="2200" dirty="0">
                    <a:solidFill>
                      <a:srgbClr val="002060"/>
                    </a:solidFill>
                    <a:latin typeface="Helvetica" panose="020B0604020202020204" pitchFamily="34" charset="0"/>
                    <a:cs typeface="Helvetica" panose="020B0604020202020204" pitchFamily="34" charset="0"/>
                  </a:rPr>
                  <a:t> UV-laser (</a:t>
                </a:r>
                <a14:m>
                  <m:oMath xmlns:m="http://schemas.openxmlformats.org/officeDocument/2006/math">
                    <m:r>
                      <a:rPr lang="de-DE" sz="2200" i="1">
                        <a:solidFill>
                          <a:srgbClr val="002060"/>
                        </a:solidFill>
                        <a:latin typeface="Cambria Math" panose="02040503050406030204" pitchFamily="18" charset="0"/>
                        <a:ea typeface="Cambria Math" panose="02040503050406030204" pitchFamily="18" charset="0"/>
                      </a:rPr>
                      <m:t>𝜆</m:t>
                    </m:r>
                    <m:r>
                      <a:rPr lang="de-DE" sz="2200" i="1">
                        <a:solidFill>
                          <a:srgbClr val="002060"/>
                        </a:solidFill>
                        <a:latin typeface="Cambria Math" panose="02040503050406030204" pitchFamily="18" charset="0"/>
                        <a:ea typeface="Cambria Math" panose="02040503050406030204" pitchFamily="18" charset="0"/>
                      </a:rPr>
                      <m:t>=243 </m:t>
                    </m:r>
                  </m:oMath>
                </a14:m>
                <a:r>
                  <a:rPr lang="de-DE" sz="2200" dirty="0" err="1">
                    <a:solidFill>
                      <a:srgbClr val="002060"/>
                    </a:solidFill>
                    <a:latin typeface="Helvetica" panose="020B0604020202020204" pitchFamily="34" charset="0"/>
                    <a:cs typeface="Helvetica" panose="020B0604020202020204" pitchFamily="34" charset="0"/>
                  </a:rPr>
                  <a:t>nm</a:t>
                </a:r>
                <a:r>
                  <a:rPr lang="de-DE" sz="2200" dirty="0">
                    <a:solidFill>
                      <a:srgbClr val="002060"/>
                    </a:solidFill>
                    <a:latin typeface="Helvetica" panose="020B0604020202020204" pitchFamily="34" charset="0"/>
                    <a:cs typeface="Helvetica" panose="020B0604020202020204" pitchFamily="34" charset="0"/>
                  </a:rPr>
                  <a:t>) </a:t>
                </a:r>
                <a:endParaRPr lang="de-DE" sz="2000" dirty="0">
                  <a:solidFill>
                    <a:srgbClr val="002060"/>
                  </a:solidFill>
                  <a:latin typeface="Helvetica" panose="020B0604020202020204" pitchFamily="34" charset="0"/>
                  <a:cs typeface="Helvetica" panose="020B0604020202020204" pitchFamily="34" charset="0"/>
                </a:endParaRPr>
              </a:p>
              <a:p>
                <a:pPr lvl="1">
                  <a:lnSpc>
                    <a:spcPct val="150000"/>
                  </a:lnSpc>
                </a:pPr>
                <a14:m>
                  <m:oMath xmlns:m="http://schemas.openxmlformats.org/officeDocument/2006/math">
                    <m:r>
                      <m:rPr>
                        <m:sty m:val="p"/>
                      </m:rPr>
                      <a:rPr lang="de-DE" sz="2000" i="0">
                        <a:solidFill>
                          <a:srgbClr val="002060"/>
                        </a:solidFill>
                        <a:latin typeface="Cambria Math" panose="02040503050406030204" pitchFamily="18" charset="0"/>
                      </a:rPr>
                      <m:t>H</m:t>
                    </m:r>
                    <m:r>
                      <a:rPr lang="de-DE" sz="2000" i="0">
                        <a:solidFill>
                          <a:srgbClr val="002060"/>
                        </a:solidFill>
                        <a:latin typeface="Cambria Math" panose="02040503050406030204" pitchFamily="18" charset="0"/>
                        <a:ea typeface="Cambria Math" panose="02040503050406030204" pitchFamily="18" charset="0"/>
                      </a:rPr>
                      <m:t>→</m:t>
                    </m:r>
                    <m:sSup>
                      <m:sSupPr>
                        <m:ctrlPr>
                          <a:rPr lang="de-DE" sz="2000" i="1">
                            <a:solidFill>
                              <a:srgbClr val="002060"/>
                            </a:solidFill>
                            <a:latin typeface="Cambria Math" panose="02040503050406030204" pitchFamily="18" charset="0"/>
                            <a:ea typeface="Cambria Math" panose="02040503050406030204" pitchFamily="18" charset="0"/>
                          </a:rPr>
                        </m:ctrlPr>
                      </m:sSupPr>
                      <m:e>
                        <m:r>
                          <m:rPr>
                            <m:sty m:val="p"/>
                          </m:rPr>
                          <a:rPr lang="de-DE" sz="2000" i="0">
                            <a:solidFill>
                              <a:srgbClr val="002060"/>
                            </a:solidFill>
                            <a:latin typeface="Cambria Math" panose="02040503050406030204" pitchFamily="18" charset="0"/>
                            <a:ea typeface="Cambria Math" panose="02040503050406030204" pitchFamily="18" charset="0"/>
                          </a:rPr>
                          <m:t>H</m:t>
                        </m:r>
                      </m:e>
                      <m:sup>
                        <m:r>
                          <a:rPr lang="de-DE" sz="2000" i="0">
                            <a:solidFill>
                              <a:srgbClr val="002060"/>
                            </a:solidFill>
                            <a:latin typeface="Cambria Math" panose="02040503050406030204" pitchFamily="18" charset="0"/>
                            <a:ea typeface="Cambria Math" panose="02040503050406030204" pitchFamily="18" charset="0"/>
                          </a:rPr>
                          <m:t>+</m:t>
                        </m:r>
                      </m:sup>
                    </m:sSup>
                    <m:r>
                      <a:rPr lang="de-DE" sz="2000" i="0">
                        <a:solidFill>
                          <a:srgbClr val="002060"/>
                        </a:solidFill>
                        <a:latin typeface="Cambria Math" panose="02040503050406030204" pitchFamily="18" charset="0"/>
                        <a:ea typeface="Cambria Math" panose="02040503050406030204" pitchFamily="18" charset="0"/>
                      </a:rPr>
                      <m:t>+</m:t>
                    </m:r>
                    <m:sSup>
                      <m:sSupPr>
                        <m:ctrlPr>
                          <a:rPr lang="de-DE" sz="2000" i="1">
                            <a:solidFill>
                              <a:srgbClr val="002060"/>
                            </a:solidFill>
                            <a:latin typeface="Cambria Math" panose="02040503050406030204" pitchFamily="18" charset="0"/>
                            <a:ea typeface="Cambria Math" panose="02040503050406030204" pitchFamily="18" charset="0"/>
                          </a:rPr>
                        </m:ctrlPr>
                      </m:sSupPr>
                      <m:e>
                        <m:r>
                          <m:rPr>
                            <m:sty m:val="p"/>
                          </m:rPr>
                          <a:rPr lang="de-DE" sz="2000" i="0">
                            <a:solidFill>
                              <a:srgbClr val="002060"/>
                            </a:solidFill>
                            <a:latin typeface="Cambria Math" panose="02040503050406030204" pitchFamily="18" charset="0"/>
                            <a:ea typeface="Cambria Math" panose="02040503050406030204" pitchFamily="18" charset="0"/>
                          </a:rPr>
                          <m:t>e</m:t>
                        </m:r>
                      </m:e>
                      <m:sup>
                        <m:r>
                          <a:rPr lang="de-DE" sz="2000" i="0">
                            <a:solidFill>
                              <a:srgbClr val="002060"/>
                            </a:solidFill>
                            <a:latin typeface="Cambria Math" panose="02040503050406030204" pitchFamily="18" charset="0"/>
                            <a:ea typeface="Cambria Math" panose="02040503050406030204" pitchFamily="18" charset="0"/>
                          </a:rPr>
                          <m:t>−</m:t>
                        </m:r>
                      </m:sup>
                    </m:sSup>
                  </m:oMath>
                </a14:m>
                <a:endParaRPr lang="de-DE" sz="2000" dirty="0">
                  <a:solidFill>
                    <a:srgbClr val="002060"/>
                  </a:solidFill>
                  <a:latin typeface="Helvetica" panose="020B0604020202020204" pitchFamily="34" charset="0"/>
                  <a:cs typeface="Helvetica" panose="020B0604020202020204" pitchFamily="34" charset="0"/>
                </a:endParaRPr>
              </a:p>
              <a:p>
                <a:pPr lvl="1">
                  <a:lnSpc>
                    <a:spcPct val="150000"/>
                  </a:lnSpc>
                </a:pPr>
                <a:r>
                  <a:rPr lang="de-DE" sz="2000" dirty="0">
                    <a:solidFill>
                      <a:srgbClr val="002060"/>
                    </a:solidFill>
                    <a:latin typeface="Helvetica" panose="020B0604020202020204" pitchFamily="34" charset="0"/>
                    <a:cs typeface="Helvetica" panose="020B0604020202020204" pitchFamily="34" charset="0"/>
                  </a:rPr>
                  <a:t>2 </a:t>
                </a:r>
                <a:r>
                  <a:rPr lang="de-DE" sz="2000" dirty="0" err="1">
                    <a:solidFill>
                      <a:srgbClr val="002060"/>
                    </a:solidFill>
                    <a:latin typeface="Helvetica" panose="020B0604020202020204" pitchFamily="34" charset="0"/>
                    <a:cs typeface="Helvetica" panose="020B0604020202020204" pitchFamily="34" charset="0"/>
                  </a:rPr>
                  <a:t>photon</a:t>
                </a:r>
                <a:r>
                  <a:rPr lang="de-DE" sz="2000" dirty="0">
                    <a:solidFill>
                      <a:srgbClr val="002060"/>
                    </a:solidFill>
                    <a:latin typeface="Helvetica" panose="020B0604020202020204" pitchFamily="34" charset="0"/>
                    <a:cs typeface="Helvetica" panose="020B0604020202020204" pitchFamily="34" charset="0"/>
                  </a:rPr>
                  <a:t> </a:t>
                </a:r>
                <a:r>
                  <a:rPr lang="de-DE" sz="2000" dirty="0" err="1">
                    <a:solidFill>
                      <a:srgbClr val="002060"/>
                    </a:solidFill>
                    <a:latin typeface="Helvetica" panose="020B0604020202020204" pitchFamily="34" charset="0"/>
                    <a:cs typeface="Helvetica" panose="020B0604020202020204" pitchFamily="34" charset="0"/>
                  </a:rPr>
                  <a:t>excitation</a:t>
                </a:r>
                <a:r>
                  <a:rPr lang="de-DE" sz="2000" dirty="0">
                    <a:solidFill>
                      <a:srgbClr val="002060"/>
                    </a:solidFill>
                    <a:latin typeface="Helvetica" panose="020B0604020202020204" pitchFamily="34" charset="0"/>
                    <a:cs typeface="Helvetica" panose="020B0604020202020204" pitchFamily="34" charset="0"/>
                  </a:rPr>
                  <a:t> (1S-2S) + 1 </a:t>
                </a:r>
                <a:r>
                  <a:rPr lang="de-DE" sz="2000" dirty="0" err="1">
                    <a:solidFill>
                      <a:srgbClr val="002060"/>
                    </a:solidFill>
                    <a:latin typeface="Helvetica" panose="020B0604020202020204" pitchFamily="34" charset="0"/>
                    <a:cs typeface="Helvetica" panose="020B0604020202020204" pitchFamily="34" charset="0"/>
                  </a:rPr>
                  <a:t>photon</a:t>
                </a:r>
                <a:r>
                  <a:rPr lang="de-DE" sz="2000" dirty="0">
                    <a:solidFill>
                      <a:srgbClr val="002060"/>
                    </a:solidFill>
                    <a:latin typeface="Helvetica" panose="020B0604020202020204" pitchFamily="34" charset="0"/>
                    <a:cs typeface="Helvetica" panose="020B0604020202020204" pitchFamily="34" charset="0"/>
                  </a:rPr>
                  <a:t> </a:t>
                </a:r>
                <a:r>
                  <a:rPr lang="de-DE" sz="2000" dirty="0" err="1">
                    <a:solidFill>
                      <a:srgbClr val="002060"/>
                    </a:solidFill>
                    <a:latin typeface="Helvetica" panose="020B0604020202020204" pitchFamily="34" charset="0"/>
                    <a:cs typeface="Helvetica" panose="020B0604020202020204" pitchFamily="34" charset="0"/>
                  </a:rPr>
                  <a:t>ionization</a:t>
                </a:r>
                <a:r>
                  <a:rPr lang="de-DE" sz="2000" dirty="0">
                    <a:solidFill>
                      <a:srgbClr val="002060"/>
                    </a:solidFill>
                    <a:latin typeface="Helvetica" panose="020B0604020202020204" pitchFamily="34" charset="0"/>
                    <a:cs typeface="Helvetica" panose="020B0604020202020204" pitchFamily="34" charset="0"/>
                  </a:rPr>
                  <a:t> </a:t>
                </a:r>
              </a:p>
              <a:p>
                <a:pPr>
                  <a:lnSpc>
                    <a:spcPct val="150000"/>
                  </a:lnSpc>
                </a:pPr>
                <a:r>
                  <a:rPr lang="de-DE" sz="2200" dirty="0" err="1">
                    <a:solidFill>
                      <a:srgbClr val="002060"/>
                    </a:solidFill>
                    <a:latin typeface="Helvetica" panose="020B0604020202020204" pitchFamily="34" charset="0"/>
                    <a:cs typeface="Helvetica" panose="020B0604020202020204" pitchFamily="34" charset="0"/>
                  </a:rPr>
                  <a:t>Detection</a:t>
                </a:r>
                <a:r>
                  <a:rPr lang="de-DE" sz="2200" dirty="0">
                    <a:solidFill>
                      <a:srgbClr val="002060"/>
                    </a:solidFill>
                    <a:latin typeface="Helvetica" panose="020B0604020202020204" pitchFamily="34" charset="0"/>
                    <a:cs typeface="Helvetica" panose="020B0604020202020204" pitchFamily="34" charset="0"/>
                  </a:rPr>
                  <a:t> </a:t>
                </a:r>
                <a:r>
                  <a:rPr lang="de-DE" sz="2200" dirty="0" err="1">
                    <a:solidFill>
                      <a:srgbClr val="002060"/>
                    </a:solidFill>
                    <a:latin typeface="Helvetica" panose="020B0604020202020204" pitchFamily="34" charset="0"/>
                    <a:cs typeface="Helvetica" panose="020B0604020202020204" pitchFamily="34" charset="0"/>
                  </a:rPr>
                  <a:t>of</a:t>
                </a:r>
                <a:r>
                  <a:rPr lang="de-DE" sz="2200" dirty="0">
                    <a:solidFill>
                      <a:srgbClr val="002060"/>
                    </a:solidFill>
                    <a:latin typeface="Helvetica" panose="020B0604020202020204" pitchFamily="34" charset="0"/>
                    <a:cs typeface="Helvetica" panose="020B0604020202020204" pitchFamily="34" charset="0"/>
                  </a:rPr>
                  <a:t> </a:t>
                </a:r>
                <a14:m>
                  <m:oMath xmlns:m="http://schemas.openxmlformats.org/officeDocument/2006/math">
                    <m:sSup>
                      <m:sSupPr>
                        <m:ctrlPr>
                          <a:rPr lang="de-DE" sz="2200" i="1">
                            <a:solidFill>
                              <a:srgbClr val="002060"/>
                            </a:solidFill>
                            <a:latin typeface="Cambria Math" panose="02040503050406030204" pitchFamily="18" charset="0"/>
                            <a:ea typeface="Cambria Math" panose="02040503050406030204" pitchFamily="18" charset="0"/>
                          </a:rPr>
                        </m:ctrlPr>
                      </m:sSupPr>
                      <m:e>
                        <m:r>
                          <a:rPr lang="de-DE" sz="2200" i="1">
                            <a:solidFill>
                              <a:srgbClr val="002060"/>
                            </a:solidFill>
                            <a:latin typeface="Cambria Math" panose="02040503050406030204" pitchFamily="18" charset="0"/>
                            <a:ea typeface="Cambria Math" panose="02040503050406030204" pitchFamily="18" charset="0"/>
                          </a:rPr>
                          <m:t>𝐻</m:t>
                        </m:r>
                      </m:e>
                      <m:sup>
                        <m:r>
                          <a:rPr lang="de-DE" sz="2200" i="1">
                            <a:solidFill>
                              <a:srgbClr val="002060"/>
                            </a:solidFill>
                            <a:latin typeface="Cambria Math" panose="02040503050406030204" pitchFamily="18" charset="0"/>
                            <a:ea typeface="Cambria Math" panose="02040503050406030204" pitchFamily="18" charset="0"/>
                          </a:rPr>
                          <m:t>+</m:t>
                        </m:r>
                      </m:sup>
                    </m:sSup>
                  </m:oMath>
                </a14:m>
                <a:r>
                  <a:rPr lang="de-DE" sz="2200" dirty="0">
                    <a:solidFill>
                      <a:srgbClr val="002060"/>
                    </a:solidFill>
                    <a:latin typeface="Helvetica" panose="020B0604020202020204" pitchFamily="34" charset="0"/>
                    <a:cs typeface="Helvetica" panose="020B0604020202020204" pitchFamily="34" charset="0"/>
                  </a:rPr>
                  <a:t> </a:t>
                </a:r>
                <a:r>
                  <a:rPr lang="de-DE" sz="2200" dirty="0" err="1">
                    <a:solidFill>
                      <a:srgbClr val="002060"/>
                    </a:solidFill>
                    <a:latin typeface="Helvetica" panose="020B0604020202020204" pitchFamily="34" charset="0"/>
                    <a:cs typeface="Helvetica" panose="020B0604020202020204" pitchFamily="34" charset="0"/>
                  </a:rPr>
                  <a:t>with</a:t>
                </a:r>
                <a:r>
                  <a:rPr lang="de-DE" sz="2200" dirty="0">
                    <a:solidFill>
                      <a:srgbClr val="002060"/>
                    </a:solidFill>
                    <a:latin typeface="Helvetica" panose="020B0604020202020204" pitchFamily="34" charset="0"/>
                    <a:cs typeface="Helvetica" panose="020B0604020202020204" pitchFamily="34" charset="0"/>
                  </a:rPr>
                  <a:t> an MCP</a:t>
                </a:r>
              </a:p>
              <a:p>
                <a:pPr>
                  <a:lnSpc>
                    <a:spcPct val="150000"/>
                  </a:lnSpc>
                </a:pPr>
                <a:r>
                  <a:rPr lang="de-DE" sz="2200" dirty="0">
                    <a:solidFill>
                      <a:srgbClr val="002060"/>
                    </a:solidFill>
                    <a:latin typeface="Helvetica" panose="020B0604020202020204" pitchFamily="34" charset="0"/>
                    <a:cs typeface="Helvetica" panose="020B0604020202020204" pitchFamily="34" charset="0"/>
                  </a:rPr>
                  <a:t>Integrated MCP-Signal </a:t>
                </a:r>
                <a14:m>
                  <m:oMath xmlns:m="http://schemas.openxmlformats.org/officeDocument/2006/math">
                    <m:r>
                      <a:rPr lang="de-DE" sz="2200" i="1" smtClean="0">
                        <a:solidFill>
                          <a:srgbClr val="002060"/>
                        </a:solidFill>
                        <a:latin typeface="Cambria Math" panose="02040503050406030204" pitchFamily="18" charset="0"/>
                        <a:ea typeface="Cambria Math" panose="02040503050406030204" pitchFamily="18" charset="0"/>
                      </a:rPr>
                      <m:t>∝</m:t>
                    </m:r>
                    <m:r>
                      <m:rPr>
                        <m:sty m:val="p"/>
                      </m:rPr>
                      <a:rPr lang="de-DE" sz="2200" b="0" i="0" smtClean="0">
                        <a:solidFill>
                          <a:srgbClr val="002060"/>
                        </a:solidFill>
                        <a:latin typeface="Cambria Math" panose="02040503050406030204" pitchFamily="18" charset="0"/>
                        <a:ea typeface="Cambria Math" panose="02040503050406030204" pitchFamily="18" charset="0"/>
                      </a:rPr>
                      <m:t>H</m:t>
                    </m:r>
                  </m:oMath>
                </a14:m>
                <a:r>
                  <a:rPr lang="de-DE" sz="2200" dirty="0">
                    <a:solidFill>
                      <a:srgbClr val="002060"/>
                    </a:solidFill>
                    <a:latin typeface="Helvetica" panose="020B0604020202020204" pitchFamily="34" charset="0"/>
                    <a:cs typeface="Helvetica" panose="020B0604020202020204" pitchFamily="34" charset="0"/>
                  </a:rPr>
                  <a:t>- count rate</a:t>
                </a: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865627" y="2345393"/>
                <a:ext cx="9063067" cy="4705804"/>
              </a:xfrm>
              <a:blipFill>
                <a:blip r:embed="rId3"/>
                <a:stretch>
                  <a:fillRect l="-740"/>
                </a:stretch>
              </a:blipFill>
            </p:spPr>
            <p:txBody>
              <a:bodyPr/>
              <a:lstStyle/>
              <a:p>
                <a:r>
                  <a:rPr lang="en-GB">
                    <a:noFill/>
                  </a:rPr>
                  <a:t> </a:t>
                </a:r>
              </a:p>
            </p:txBody>
          </p:sp>
        </mc:Fallback>
      </mc:AlternateContent>
      <p:sp>
        <p:nvSpPr>
          <p:cNvPr id="83" name="Rechteck 82"/>
          <p:cNvSpPr/>
          <p:nvPr/>
        </p:nvSpPr>
        <p:spPr>
          <a:xfrm>
            <a:off x="6955956" y="4673311"/>
            <a:ext cx="79670" cy="528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Kreuz 83"/>
          <p:cNvSpPr/>
          <p:nvPr/>
        </p:nvSpPr>
        <p:spPr>
          <a:xfrm>
            <a:off x="7018804" y="3885809"/>
            <a:ext cx="2040881" cy="2040880"/>
          </a:xfrm>
          <a:prstGeom prst="plus">
            <a:avLst>
              <a:gd name="adj" fmla="val 3330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hteck 84"/>
          <p:cNvSpPr/>
          <p:nvPr/>
        </p:nvSpPr>
        <p:spPr>
          <a:xfrm>
            <a:off x="9055488" y="4464153"/>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hteck 85"/>
          <p:cNvSpPr/>
          <p:nvPr/>
        </p:nvSpPr>
        <p:spPr>
          <a:xfrm rot="5400000">
            <a:off x="8011517" y="5481227"/>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hteck 86"/>
          <p:cNvSpPr/>
          <p:nvPr/>
        </p:nvSpPr>
        <p:spPr>
          <a:xfrm rot="5400000">
            <a:off x="8011517" y="3422915"/>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hteck 88"/>
          <p:cNvSpPr/>
          <p:nvPr/>
        </p:nvSpPr>
        <p:spPr>
          <a:xfrm>
            <a:off x="6488775" y="4713252"/>
            <a:ext cx="530029" cy="4161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hteck 89"/>
          <p:cNvSpPr/>
          <p:nvPr/>
        </p:nvSpPr>
        <p:spPr>
          <a:xfrm>
            <a:off x="6478047" y="4906250"/>
            <a:ext cx="41587" cy="415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hteck 100"/>
          <p:cNvSpPr/>
          <p:nvPr/>
        </p:nvSpPr>
        <p:spPr>
          <a:xfrm>
            <a:off x="6090643" y="4318430"/>
            <a:ext cx="606242" cy="995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hteck 25"/>
          <p:cNvSpPr/>
          <p:nvPr/>
        </p:nvSpPr>
        <p:spPr>
          <a:xfrm>
            <a:off x="5959564" y="4481985"/>
            <a:ext cx="794225" cy="432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D85ED1"/>
                </a:solidFill>
              </a:rPr>
              <a:t>Atomic H-Beam</a:t>
            </a:r>
          </a:p>
        </p:txBody>
      </p:sp>
      <p:cxnSp>
        <p:nvCxnSpPr>
          <p:cNvPr id="102" name="Gerade Verbindung mit Pfeil 101"/>
          <p:cNvCxnSpPr/>
          <p:nvPr/>
        </p:nvCxnSpPr>
        <p:spPr>
          <a:xfrm>
            <a:off x="6172605" y="4947837"/>
            <a:ext cx="459132" cy="0"/>
          </a:xfrm>
          <a:prstGeom prst="straightConnector1">
            <a:avLst/>
          </a:prstGeom>
          <a:ln>
            <a:solidFill>
              <a:srgbClr val="D85ED1"/>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uppieren 58"/>
          <p:cNvGrpSpPr/>
          <p:nvPr/>
        </p:nvGrpSpPr>
        <p:grpSpPr>
          <a:xfrm>
            <a:off x="7686323" y="234534"/>
            <a:ext cx="4077380" cy="3192707"/>
            <a:chOff x="9334246" y="1125679"/>
            <a:chExt cx="2722135" cy="2091494"/>
          </a:xfrm>
        </p:grpSpPr>
        <p:sp>
          <p:nvSpPr>
            <p:cNvPr id="78" name="Rechteck 77"/>
            <p:cNvSpPr/>
            <p:nvPr/>
          </p:nvSpPr>
          <p:spPr>
            <a:xfrm>
              <a:off x="9466433" y="1125679"/>
              <a:ext cx="1510795" cy="499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41719C"/>
                  </a:solidFill>
                  <a:ea typeface="Cambria Math" panose="02040503050406030204" pitchFamily="18" charset="0"/>
                </a:rPr>
                <a:t>Ionization Potential</a:t>
              </a:r>
            </a:p>
          </p:txBody>
        </p:sp>
        <p:grpSp>
          <p:nvGrpSpPr>
            <p:cNvPr id="122" name="Gruppieren 121"/>
            <p:cNvGrpSpPr/>
            <p:nvPr/>
          </p:nvGrpSpPr>
          <p:grpSpPr>
            <a:xfrm>
              <a:off x="9334246" y="1196954"/>
              <a:ext cx="2722135" cy="2020219"/>
              <a:chOff x="9143414" y="2116838"/>
              <a:chExt cx="2722135" cy="2020219"/>
            </a:xfrm>
          </p:grpSpPr>
          <p:grpSp>
            <p:nvGrpSpPr>
              <p:cNvPr id="8" name="Gruppieren 7"/>
              <p:cNvGrpSpPr/>
              <p:nvPr/>
            </p:nvGrpSpPr>
            <p:grpSpPr>
              <a:xfrm>
                <a:off x="9316298" y="2443600"/>
                <a:ext cx="1775704" cy="1362948"/>
                <a:chOff x="8411737" y="2147290"/>
                <a:chExt cx="1775704" cy="1362948"/>
              </a:xfrm>
            </p:grpSpPr>
            <p:grpSp>
              <p:nvGrpSpPr>
                <p:cNvPr id="31" name="Gruppieren 30"/>
                <p:cNvGrpSpPr/>
                <p:nvPr/>
              </p:nvGrpSpPr>
              <p:grpSpPr>
                <a:xfrm>
                  <a:off x="8411737" y="2566230"/>
                  <a:ext cx="1775703" cy="944008"/>
                  <a:chOff x="1264390" y="1997385"/>
                  <a:chExt cx="2583711" cy="1225873"/>
                </a:xfrm>
              </p:grpSpPr>
              <p:sp>
                <p:nvSpPr>
                  <p:cNvPr id="32" name="Rechteck 31"/>
                  <p:cNvSpPr/>
                  <p:nvPr/>
                </p:nvSpPr>
                <p:spPr>
                  <a:xfrm>
                    <a:off x="1264390" y="3223258"/>
                    <a:ext cx="2583711" cy="0"/>
                  </a:xfrm>
                  <a:prstGeom prst="rect">
                    <a:avLst/>
                  </a:prstGeom>
                  <a:noFill/>
                  <a:ln w="3810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54" name="Rechteck 53"/>
                  <p:cNvSpPr/>
                  <p:nvPr/>
                </p:nvSpPr>
                <p:spPr>
                  <a:xfrm flipV="1">
                    <a:off x="1278111" y="1997385"/>
                    <a:ext cx="2569988" cy="0"/>
                  </a:xfrm>
                  <a:prstGeom prst="rect">
                    <a:avLst/>
                  </a:prstGeom>
                  <a:noFill/>
                  <a:ln w="3810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sp>
              <p:nvSpPr>
                <p:cNvPr id="73" name="Rechteck 72"/>
                <p:cNvSpPr/>
                <p:nvPr/>
              </p:nvSpPr>
              <p:spPr>
                <a:xfrm>
                  <a:off x="8413115" y="2189953"/>
                  <a:ext cx="1774326" cy="45719"/>
                </a:xfrm>
                <a:prstGeom prst="rect">
                  <a:avLst/>
                </a:prstGeom>
                <a:solidFill>
                  <a:schemeClr val="bg1"/>
                </a:solidFill>
                <a:ln w="1905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74" name="Rechteck 73"/>
                <p:cNvSpPr/>
                <p:nvPr/>
              </p:nvSpPr>
              <p:spPr>
                <a:xfrm>
                  <a:off x="8411737" y="2147290"/>
                  <a:ext cx="1775703" cy="173503"/>
                </a:xfrm>
                <a:prstGeom prst="rect">
                  <a:avLst/>
                </a:prstGeom>
                <a:noFill/>
                <a:ln w="1905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cxnSp>
            <p:nvCxnSpPr>
              <p:cNvPr id="13" name="Gerader Verbinder 12"/>
              <p:cNvCxnSpPr/>
              <p:nvPr/>
            </p:nvCxnSpPr>
            <p:spPr>
              <a:xfrm flipV="1">
                <a:off x="9325728" y="2398894"/>
                <a:ext cx="1775701" cy="5080"/>
              </a:xfrm>
              <a:prstGeom prst="line">
                <a:avLst/>
              </a:prstGeom>
              <a:ln w="19050">
                <a:solidFill>
                  <a:srgbClr val="41719C"/>
                </a:solidFill>
                <a:prstDash val="sysDot"/>
              </a:ln>
            </p:spPr>
            <p:style>
              <a:lnRef idx="1">
                <a:schemeClr val="accent1"/>
              </a:lnRef>
              <a:fillRef idx="0">
                <a:schemeClr val="accent1"/>
              </a:fillRef>
              <a:effectRef idx="0">
                <a:schemeClr val="accent1"/>
              </a:effectRef>
              <a:fontRef idx="minor">
                <a:schemeClr val="tx1"/>
              </a:fontRef>
            </p:style>
          </p:cxnSp>
          <p:sp>
            <p:nvSpPr>
              <p:cNvPr id="75" name="Rechteck 74"/>
              <p:cNvSpPr/>
              <p:nvPr/>
            </p:nvSpPr>
            <p:spPr>
              <a:xfrm>
                <a:off x="9240615" y="2207006"/>
                <a:ext cx="278802" cy="19300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hteck 75"/>
              <p:cNvSpPr/>
              <p:nvPr/>
            </p:nvSpPr>
            <p:spPr>
              <a:xfrm>
                <a:off x="9143414" y="2589795"/>
                <a:ext cx="467360" cy="499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i="1" dirty="0">
                    <a:solidFill>
                      <a:srgbClr val="41719C"/>
                    </a:solidFill>
                    <a:latin typeface="Cambria Math" panose="02040503050406030204" pitchFamily="18" charset="0"/>
                    <a:ea typeface="Cambria Math" panose="02040503050406030204" pitchFamily="18" charset="0"/>
                  </a:rPr>
                  <a:t>2s</a:t>
                </a:r>
              </a:p>
            </p:txBody>
          </p:sp>
          <mc:AlternateContent xmlns:mc="http://schemas.openxmlformats.org/markup-compatibility/2006" xmlns:a14="http://schemas.microsoft.com/office/drawing/2010/main">
            <mc:Choice Requires="a14">
              <p:sp>
                <p:nvSpPr>
                  <p:cNvPr id="77" name="Rechteck 76"/>
                  <p:cNvSpPr/>
                  <p:nvPr/>
                </p:nvSpPr>
                <p:spPr>
                  <a:xfrm>
                    <a:off x="10780931" y="2894473"/>
                    <a:ext cx="1084618" cy="8721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1000" i="1" smtClean="0">
                              <a:solidFill>
                                <a:srgbClr val="D75143"/>
                              </a:solidFill>
                              <a:latin typeface="Cambria Math" panose="02040503050406030204" pitchFamily="18" charset="0"/>
                              <a:ea typeface="Cambria Math" panose="02040503050406030204" pitchFamily="18" charset="0"/>
                            </a:rPr>
                            <m:t>∆</m:t>
                          </m:r>
                          <m:r>
                            <a:rPr lang="de-DE" sz="1000" b="0" i="1" smtClean="0">
                              <a:solidFill>
                                <a:srgbClr val="D75143"/>
                              </a:solidFill>
                              <a:latin typeface="Cambria Math" panose="02040503050406030204" pitchFamily="18" charset="0"/>
                              <a:ea typeface="Cambria Math" panose="02040503050406030204" pitchFamily="18" charset="0"/>
                            </a:rPr>
                            <m:t>𝐸</m:t>
                          </m:r>
                          <m:r>
                            <a:rPr lang="de-DE" sz="1000" b="0" i="1" smtClean="0">
                              <a:solidFill>
                                <a:srgbClr val="D75143"/>
                              </a:solidFill>
                              <a:latin typeface="Cambria Math" panose="02040503050406030204" pitchFamily="18" charset="0"/>
                              <a:ea typeface="Cambria Math" panose="02040503050406030204" pitchFamily="18" charset="0"/>
                            </a:rPr>
                            <m:t>=10.2</m:t>
                          </m:r>
                          <m:r>
                            <m:rPr>
                              <m:sty m:val="p"/>
                            </m:rPr>
                            <a:rPr lang="de-DE" sz="1000" b="0" i="0" smtClean="0">
                              <a:solidFill>
                                <a:srgbClr val="D75143"/>
                              </a:solidFill>
                              <a:latin typeface="Cambria Math" panose="02040503050406030204" pitchFamily="18" charset="0"/>
                              <a:ea typeface="Cambria Math" panose="02040503050406030204" pitchFamily="18" charset="0"/>
                            </a:rPr>
                            <m:t>eV</m:t>
                          </m:r>
                          <m:r>
                            <a:rPr lang="en-US" sz="1000" dirty="0" smtClean="0">
                              <a:solidFill>
                                <a:srgbClr val="D75143"/>
                              </a:solidFill>
                              <a:latin typeface="Cambria Math" panose="02040503050406030204" pitchFamily="18" charset="0"/>
                            </a:rPr>
                            <m:t>→</m:t>
                          </m:r>
                          <m:r>
                            <a:rPr lang="de-DE" sz="1000" b="0" i="1" dirty="0" smtClean="0">
                              <a:solidFill>
                                <a:srgbClr val="D75143"/>
                              </a:solidFill>
                              <a:latin typeface="Cambria Math" panose="02040503050406030204" pitchFamily="18" charset="0"/>
                              <a:ea typeface="Cambria Math" panose="02040503050406030204" pitchFamily="18" charset="0"/>
                            </a:rPr>
                            <m:t>𝑓</m:t>
                          </m:r>
                          <m:r>
                            <a:rPr lang="el-GR" sz="1000" i="1" dirty="0" smtClean="0">
                              <a:solidFill>
                                <a:srgbClr val="D75143"/>
                              </a:solidFill>
                              <a:latin typeface="Cambria Math" panose="02040503050406030204" pitchFamily="18" charset="0"/>
                              <a:ea typeface="Cambria Math" panose="02040503050406030204" pitchFamily="18" charset="0"/>
                            </a:rPr>
                            <m:t>≈246</m:t>
                          </m:r>
                          <m:r>
                            <m:rPr>
                              <m:sty m:val="p"/>
                            </m:rPr>
                            <a:rPr lang="de-DE" sz="1000" b="0" i="0" dirty="0" smtClean="0">
                              <a:solidFill>
                                <a:srgbClr val="D75143"/>
                              </a:solidFill>
                              <a:latin typeface="Cambria Math" panose="02040503050406030204" pitchFamily="18" charset="0"/>
                              <a:ea typeface="Cambria Math" panose="02040503050406030204" pitchFamily="18" charset="0"/>
                            </a:rPr>
                            <m:t>THz</m:t>
                          </m:r>
                          <m:r>
                            <a:rPr lang="de-DE" sz="1000" dirty="0">
                              <a:solidFill>
                                <a:srgbClr val="D75143"/>
                              </a:solidFill>
                              <a:latin typeface="Cambria Math" panose="02040503050406030204" pitchFamily="18" charset="0"/>
                              <a:ea typeface="Cambria Math" panose="02040503050406030204" pitchFamily="18" charset="0"/>
                            </a:rPr>
                            <m:t>→</m:t>
                          </m:r>
                          <m:r>
                            <m:rPr>
                              <m:sty m:val="p"/>
                            </m:rPr>
                            <a:rPr lang="el-GR" sz="1000" i="1" dirty="0" smtClean="0">
                              <a:solidFill>
                                <a:srgbClr val="D75143"/>
                              </a:solidFill>
                              <a:latin typeface="Cambria Math" panose="02040503050406030204" pitchFamily="18" charset="0"/>
                              <a:ea typeface="Cambria Math" panose="02040503050406030204" pitchFamily="18" charset="0"/>
                            </a:rPr>
                            <m:t>λ</m:t>
                          </m:r>
                          <m:r>
                            <a:rPr lang="el-GR" sz="1000" i="1" dirty="0" smtClean="0">
                              <a:solidFill>
                                <a:srgbClr val="D75143"/>
                              </a:solidFill>
                              <a:latin typeface="Cambria Math" panose="02040503050406030204" pitchFamily="18" charset="0"/>
                              <a:ea typeface="Cambria Math" panose="02040503050406030204" pitchFamily="18" charset="0"/>
                            </a:rPr>
                            <m:t>≈121.8</m:t>
                          </m:r>
                          <m:r>
                            <m:rPr>
                              <m:sty m:val="p"/>
                            </m:rPr>
                            <a:rPr lang="de-DE" sz="1000" b="0" i="0" dirty="0" smtClean="0">
                              <a:solidFill>
                                <a:srgbClr val="D75143"/>
                              </a:solidFill>
                              <a:latin typeface="Cambria Math" panose="02040503050406030204" pitchFamily="18" charset="0"/>
                              <a:ea typeface="Cambria Math" panose="02040503050406030204" pitchFamily="18" charset="0"/>
                            </a:rPr>
                            <m:t>nm</m:t>
                          </m:r>
                        </m:oMath>
                      </m:oMathPara>
                    </a14:m>
                    <a:endParaRPr lang="de-DE" sz="1000" b="0" dirty="0">
                      <a:solidFill>
                        <a:srgbClr val="D75143"/>
                      </a:solidFill>
                      <a:ea typeface="Cambria Math" panose="02040503050406030204" pitchFamily="18" charset="0"/>
                    </a:endParaRPr>
                  </a:p>
                </p:txBody>
              </p:sp>
            </mc:Choice>
            <mc:Fallback xmlns="">
              <p:sp>
                <p:nvSpPr>
                  <p:cNvPr id="77" name="Rechteck 76"/>
                  <p:cNvSpPr>
                    <a:spLocks noRot="1" noChangeAspect="1" noMove="1" noResize="1" noEditPoints="1" noAdjustHandles="1" noChangeArrowheads="1" noChangeShapeType="1" noTextEdit="1"/>
                  </p:cNvSpPr>
                  <p:nvPr/>
                </p:nvSpPr>
                <p:spPr>
                  <a:xfrm>
                    <a:off x="10780931" y="2894473"/>
                    <a:ext cx="1084618" cy="872122"/>
                  </a:xfrm>
                  <a:prstGeom prst="rect">
                    <a:avLst/>
                  </a:prstGeom>
                  <a:blipFill>
                    <a:blip r:embed="rId11"/>
                    <a:stretch>
                      <a:fillRect/>
                    </a:stretch>
                  </a:blipFill>
                  <a:ln>
                    <a:solidFill>
                      <a:schemeClr val="bg1"/>
                    </a:solidFill>
                  </a:ln>
                </p:spPr>
                <p:txBody>
                  <a:bodyPr/>
                  <a:lstStyle/>
                  <a:p>
                    <a:r>
                      <a:rPr lang="en-US">
                        <a:noFill/>
                      </a:rPr>
                      <a:t> </a:t>
                    </a:r>
                  </a:p>
                </p:txBody>
              </p:sp>
            </mc:Fallback>
          </mc:AlternateContent>
          <p:sp>
            <p:nvSpPr>
              <p:cNvPr id="14" name="Rechteck 13"/>
              <p:cNvSpPr/>
              <p:nvPr/>
            </p:nvSpPr>
            <p:spPr>
              <a:xfrm>
                <a:off x="9143414" y="3508438"/>
                <a:ext cx="467360" cy="499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i="1" dirty="0">
                    <a:solidFill>
                      <a:srgbClr val="41719C"/>
                    </a:solidFill>
                    <a:latin typeface="Cambria Math" panose="02040503050406030204" pitchFamily="18" charset="0"/>
                    <a:ea typeface="Cambria Math" panose="02040503050406030204" pitchFamily="18" charset="0"/>
                  </a:rPr>
                  <a:t>1s</a:t>
                </a:r>
              </a:p>
            </p:txBody>
          </p:sp>
          <p:cxnSp>
            <p:nvCxnSpPr>
              <p:cNvPr id="16" name="Gerade Verbindung mit Pfeil 15"/>
              <p:cNvCxnSpPr/>
              <p:nvPr/>
            </p:nvCxnSpPr>
            <p:spPr>
              <a:xfrm rot="21540000" flipV="1">
                <a:off x="10208726" y="2858057"/>
                <a:ext cx="4714" cy="47880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 Verbindung mit Pfeil 78"/>
              <p:cNvCxnSpPr/>
              <p:nvPr/>
            </p:nvCxnSpPr>
            <p:spPr>
              <a:xfrm rot="21540000" flipV="1">
                <a:off x="10211411" y="3330539"/>
                <a:ext cx="4714" cy="47880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p:cNvCxnSpPr/>
              <p:nvPr/>
            </p:nvCxnSpPr>
            <p:spPr>
              <a:xfrm rot="21540000" flipV="1">
                <a:off x="10208196" y="2371494"/>
                <a:ext cx="7071" cy="47880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Gerade Verbindung mit Pfeil 80"/>
              <p:cNvCxnSpPr/>
              <p:nvPr/>
            </p:nvCxnSpPr>
            <p:spPr>
              <a:xfrm flipH="1" flipV="1">
                <a:off x="10827297" y="2879976"/>
                <a:ext cx="6983" cy="918570"/>
              </a:xfrm>
              <a:prstGeom prst="straightConnector1">
                <a:avLst/>
              </a:prstGeom>
              <a:ln>
                <a:solidFill>
                  <a:srgbClr val="D75143"/>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feld 22"/>
                  <p:cNvSpPr txBox="1"/>
                  <p:nvPr/>
                </p:nvSpPr>
                <p:spPr>
                  <a:xfrm>
                    <a:off x="9347984" y="3045079"/>
                    <a:ext cx="1042658"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sz="1000" i="1" dirty="0" smtClean="0">
                              <a:solidFill>
                                <a:srgbClr val="7030A0"/>
                              </a:solidFill>
                              <a:latin typeface="Cambria Math" panose="02040503050406030204" pitchFamily="18" charset="0"/>
                              <a:ea typeface="Cambria Math" panose="02040503050406030204" pitchFamily="18" charset="0"/>
                            </a:rPr>
                            <m:t>λ</m:t>
                          </m:r>
                          <m:r>
                            <a:rPr lang="de-DE" sz="1000" b="0" i="1" dirty="0" smtClean="0">
                              <a:solidFill>
                                <a:srgbClr val="7030A0"/>
                              </a:solidFill>
                              <a:latin typeface="Cambria Math" panose="02040503050406030204" pitchFamily="18" charset="0"/>
                              <a:ea typeface="Cambria Math" panose="02040503050406030204" pitchFamily="18" charset="0"/>
                            </a:rPr>
                            <m:t>=243</m:t>
                          </m:r>
                          <m:r>
                            <m:rPr>
                              <m:sty m:val="p"/>
                            </m:rPr>
                            <a:rPr lang="de-DE" sz="1000" dirty="0">
                              <a:solidFill>
                                <a:srgbClr val="7030A0"/>
                              </a:solidFill>
                              <a:latin typeface="Cambria Math" panose="02040503050406030204" pitchFamily="18" charset="0"/>
                              <a:ea typeface="Cambria Math" panose="02040503050406030204" pitchFamily="18" charset="0"/>
                            </a:rPr>
                            <m:t>nm</m:t>
                          </m:r>
                        </m:oMath>
                      </m:oMathPara>
                    </a14:m>
                    <a:endParaRPr lang="de-DE" sz="1000" dirty="0">
                      <a:solidFill>
                        <a:srgbClr val="7030A0"/>
                      </a:solidFill>
                      <a:ea typeface="Cambria Math" panose="02040503050406030204" pitchFamily="18" charset="0"/>
                    </a:endParaRPr>
                  </a:p>
                  <a:p>
                    <a:endParaRPr lang="en-US" sz="1200" dirty="0">
                      <a:solidFill>
                        <a:srgbClr val="7030A0"/>
                      </a:solidFill>
                    </a:endParaRPr>
                  </a:p>
                </p:txBody>
              </p:sp>
            </mc:Choice>
            <mc:Fallback xmlns="">
              <p:sp>
                <p:nvSpPr>
                  <p:cNvPr id="23" name="Textfeld 22"/>
                  <p:cNvSpPr txBox="1">
                    <a:spLocks noRot="1" noChangeAspect="1" noMove="1" noResize="1" noEditPoints="1" noAdjustHandles="1" noChangeArrowheads="1" noChangeShapeType="1" noTextEdit="1"/>
                  </p:cNvSpPr>
                  <p:nvPr/>
                </p:nvSpPr>
                <p:spPr>
                  <a:xfrm>
                    <a:off x="9347984" y="3045079"/>
                    <a:ext cx="1042658" cy="430887"/>
                  </a:xfrm>
                  <a:prstGeom prst="rect">
                    <a:avLst/>
                  </a:prstGeom>
                  <a:blipFill>
                    <a:blip r:embed="rId4"/>
                    <a:stretch>
                      <a:fillRect/>
                    </a:stretch>
                  </a:blipFill>
                </p:spPr>
                <p:txBody>
                  <a:bodyPr/>
                  <a:lstStyle/>
                  <a:p>
                    <a:r>
                      <a:rPr lang="en-US">
                        <a:noFill/>
                      </a:rPr>
                      <a:t> </a:t>
                    </a:r>
                  </a:p>
                </p:txBody>
              </p:sp>
            </mc:Fallback>
          </mc:AlternateContent>
          <p:sp>
            <p:nvSpPr>
              <p:cNvPr id="120" name="Freihandform 119"/>
              <p:cNvSpPr/>
              <p:nvPr/>
            </p:nvSpPr>
            <p:spPr>
              <a:xfrm rot="21390482">
                <a:off x="9629390" y="3252795"/>
                <a:ext cx="415810" cy="98184"/>
              </a:xfrm>
              <a:custGeom>
                <a:avLst/>
                <a:gdLst>
                  <a:gd name="connsiteX0" fmla="*/ 0 w 1033463"/>
                  <a:gd name="connsiteY0" fmla="*/ 144093 h 246421"/>
                  <a:gd name="connsiteX1" fmla="*/ 180975 w 1033463"/>
                  <a:gd name="connsiteY1" fmla="*/ 1218 h 246421"/>
                  <a:gd name="connsiteX2" fmla="*/ 304800 w 1033463"/>
                  <a:gd name="connsiteY2" fmla="*/ 215531 h 246421"/>
                  <a:gd name="connsiteX3" fmla="*/ 485775 w 1033463"/>
                  <a:gd name="connsiteY3" fmla="*/ 29793 h 246421"/>
                  <a:gd name="connsiteX4" fmla="*/ 619125 w 1033463"/>
                  <a:gd name="connsiteY4" fmla="*/ 234581 h 246421"/>
                  <a:gd name="connsiteX5" fmla="*/ 795338 w 1033463"/>
                  <a:gd name="connsiteY5" fmla="*/ 44081 h 246421"/>
                  <a:gd name="connsiteX6" fmla="*/ 938213 w 1033463"/>
                  <a:gd name="connsiteY6" fmla="*/ 244106 h 246421"/>
                  <a:gd name="connsiteX7" fmla="*/ 1033463 w 1033463"/>
                  <a:gd name="connsiteY7" fmla="*/ 158381 h 246421"/>
                  <a:gd name="connsiteX8" fmla="*/ 1033463 w 1033463"/>
                  <a:gd name="connsiteY8" fmla="*/ 158381 h 246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3463" h="246421">
                    <a:moveTo>
                      <a:pt x="0" y="144093"/>
                    </a:moveTo>
                    <a:cubicBezTo>
                      <a:pt x="65087" y="66702"/>
                      <a:pt x="130175" y="-10688"/>
                      <a:pt x="180975" y="1218"/>
                    </a:cubicBezTo>
                    <a:cubicBezTo>
                      <a:pt x="231775" y="13124"/>
                      <a:pt x="254000" y="210769"/>
                      <a:pt x="304800" y="215531"/>
                    </a:cubicBezTo>
                    <a:cubicBezTo>
                      <a:pt x="355600" y="220293"/>
                      <a:pt x="433388" y="26618"/>
                      <a:pt x="485775" y="29793"/>
                    </a:cubicBezTo>
                    <a:cubicBezTo>
                      <a:pt x="538162" y="32968"/>
                      <a:pt x="567531" y="232200"/>
                      <a:pt x="619125" y="234581"/>
                    </a:cubicBezTo>
                    <a:cubicBezTo>
                      <a:pt x="670719" y="236962"/>
                      <a:pt x="742157" y="42493"/>
                      <a:pt x="795338" y="44081"/>
                    </a:cubicBezTo>
                    <a:cubicBezTo>
                      <a:pt x="848519" y="45668"/>
                      <a:pt x="898525" y="225056"/>
                      <a:pt x="938213" y="244106"/>
                    </a:cubicBezTo>
                    <a:cubicBezTo>
                      <a:pt x="977901" y="263156"/>
                      <a:pt x="1033463" y="158381"/>
                      <a:pt x="1033463" y="158381"/>
                    </a:cubicBezTo>
                    <a:lnTo>
                      <a:pt x="1033463" y="158381"/>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Abgerundetes Rechteck 120"/>
              <p:cNvSpPr/>
              <p:nvPr/>
            </p:nvSpPr>
            <p:spPr>
              <a:xfrm>
                <a:off x="9280837" y="2116838"/>
                <a:ext cx="2572241" cy="19330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Rechteck 4"/>
            <p:cNvSpPr/>
            <p:nvPr/>
          </p:nvSpPr>
          <p:spPr>
            <a:xfrm>
              <a:off x="11267218" y="1407147"/>
              <a:ext cx="56312" cy="64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hteck 52"/>
            <p:cNvSpPr/>
            <p:nvPr/>
          </p:nvSpPr>
          <p:spPr>
            <a:xfrm>
              <a:off x="11267218" y="2758564"/>
              <a:ext cx="56312" cy="2021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Ellipse 8"/>
          <p:cNvSpPr/>
          <p:nvPr/>
        </p:nvSpPr>
        <p:spPr>
          <a:xfrm>
            <a:off x="7686322" y="4572057"/>
            <a:ext cx="705023" cy="70502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hteck 81"/>
          <p:cNvSpPr/>
          <p:nvPr/>
        </p:nvSpPr>
        <p:spPr>
          <a:xfrm>
            <a:off x="7013901" y="4468145"/>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Gerader Verbinder 90"/>
          <p:cNvCxnSpPr/>
          <p:nvPr/>
        </p:nvCxnSpPr>
        <p:spPr>
          <a:xfrm flipV="1">
            <a:off x="6707613" y="4937423"/>
            <a:ext cx="1344210" cy="1023"/>
          </a:xfrm>
          <a:prstGeom prst="line">
            <a:avLst/>
          </a:prstGeom>
          <a:ln w="31750">
            <a:solidFill>
              <a:srgbClr val="D85ED1">
                <a:alpha val="22000"/>
              </a:srgbClr>
            </a:solidFill>
            <a:prstDash val="dash"/>
          </a:ln>
          <a:effectLst>
            <a:glow rad="38100">
              <a:srgbClr val="D85ED1">
                <a:alpha val="83000"/>
              </a:srgbClr>
            </a:glow>
          </a:effectLst>
        </p:spPr>
        <p:style>
          <a:lnRef idx="1">
            <a:schemeClr val="accent1"/>
          </a:lnRef>
          <a:fillRef idx="0">
            <a:schemeClr val="accent1"/>
          </a:fillRef>
          <a:effectRef idx="0">
            <a:schemeClr val="accent1"/>
          </a:effectRef>
          <a:fontRef idx="minor">
            <a:schemeClr val="tx1"/>
          </a:fontRef>
        </p:style>
      </p:cxnSp>
      <p:cxnSp>
        <p:nvCxnSpPr>
          <p:cNvPr id="98" name="Gerader Verbinder 97"/>
          <p:cNvCxnSpPr/>
          <p:nvPr/>
        </p:nvCxnSpPr>
        <p:spPr>
          <a:xfrm flipV="1">
            <a:off x="8048194" y="3948310"/>
            <a:ext cx="1410" cy="1004597"/>
          </a:xfrm>
          <a:prstGeom prst="line">
            <a:avLst/>
          </a:prstGeom>
          <a:ln w="15875">
            <a:solidFill>
              <a:srgbClr val="C00000">
                <a:alpha val="29000"/>
              </a:srgbClr>
            </a:solidFill>
            <a:prstDash val="dash"/>
          </a:ln>
          <a:effectLst>
            <a:glow rad="38100">
              <a:srgbClr val="C00000">
                <a:alpha val="83000"/>
              </a:srgbClr>
            </a:glow>
          </a:effectLst>
        </p:spPr>
        <p:style>
          <a:lnRef idx="1">
            <a:schemeClr val="accent1"/>
          </a:lnRef>
          <a:fillRef idx="0">
            <a:schemeClr val="accent1"/>
          </a:fillRef>
          <a:effectRef idx="0">
            <a:schemeClr val="accent1"/>
          </a:effectRef>
          <a:fontRef idx="minor">
            <a:schemeClr val="tx1"/>
          </a:fontRef>
        </p:style>
      </p:cxnSp>
      <p:sp>
        <p:nvSpPr>
          <p:cNvPr id="25" name="Kreuz 24"/>
          <p:cNvSpPr/>
          <p:nvPr/>
        </p:nvSpPr>
        <p:spPr>
          <a:xfrm rot="2670570">
            <a:off x="7890887" y="4798751"/>
            <a:ext cx="313898" cy="307220"/>
          </a:xfrm>
          <a:prstGeom prst="plus">
            <a:avLst>
              <a:gd name="adj" fmla="val 42769"/>
            </a:avLst>
          </a:prstGeom>
          <a:solidFill>
            <a:srgbClr val="7030A0">
              <a:alpha val="80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Ellipse 26"/>
          <p:cNvSpPr/>
          <p:nvPr/>
        </p:nvSpPr>
        <p:spPr>
          <a:xfrm>
            <a:off x="7959407" y="4856797"/>
            <a:ext cx="180445" cy="180445"/>
          </a:xfrm>
          <a:prstGeom prst="ellipse">
            <a:avLst/>
          </a:prstGeom>
          <a:solidFill>
            <a:srgbClr val="7030A0">
              <a:alpha val="59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feld 95"/>
          <p:cNvSpPr txBox="1"/>
          <p:nvPr/>
        </p:nvSpPr>
        <p:spPr>
          <a:xfrm>
            <a:off x="8087059" y="4815327"/>
            <a:ext cx="1334288" cy="310581"/>
          </a:xfrm>
          <a:prstGeom prst="rect">
            <a:avLst/>
          </a:prstGeom>
          <a:noFill/>
        </p:spPr>
        <p:txBody>
          <a:bodyPr wrap="square" rtlCol="0">
            <a:spAutoFit/>
          </a:bodyPr>
          <a:lstStyle/>
          <a:p>
            <a:r>
              <a:rPr lang="en-US" sz="1200" dirty="0">
                <a:solidFill>
                  <a:srgbClr val="7030A0"/>
                </a:solidFill>
              </a:rPr>
              <a:t>UV laser</a:t>
            </a:r>
          </a:p>
        </p:txBody>
      </p:sp>
      <mc:AlternateContent xmlns:mc="http://schemas.openxmlformats.org/markup-compatibility/2006" xmlns:a14="http://schemas.microsoft.com/office/drawing/2010/main">
        <mc:Choice Requires="a14">
          <p:sp>
            <p:nvSpPr>
              <p:cNvPr id="28" name="Textfeld 27"/>
              <p:cNvSpPr txBox="1"/>
              <p:nvPr/>
            </p:nvSpPr>
            <p:spPr>
              <a:xfrm>
                <a:off x="7710179" y="4384245"/>
                <a:ext cx="424796"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de-DE" sz="1200" i="1" smtClean="0">
                              <a:solidFill>
                                <a:srgbClr val="C00000"/>
                              </a:solidFill>
                              <a:latin typeface="Cambria Math" panose="02040503050406030204" pitchFamily="18" charset="0"/>
                              <a:ea typeface="Cambria Math" panose="02040503050406030204" pitchFamily="18" charset="0"/>
                            </a:rPr>
                          </m:ctrlPr>
                        </m:sSupPr>
                        <m:e>
                          <m:r>
                            <a:rPr lang="de-DE" sz="1200" i="1">
                              <a:solidFill>
                                <a:srgbClr val="C00000"/>
                              </a:solidFill>
                              <a:latin typeface="Cambria Math" panose="02040503050406030204" pitchFamily="18" charset="0"/>
                              <a:ea typeface="Cambria Math" panose="02040503050406030204" pitchFamily="18" charset="0"/>
                            </a:rPr>
                            <m:t>𝐻</m:t>
                          </m:r>
                        </m:e>
                        <m:sup>
                          <m:r>
                            <a:rPr lang="de-DE" sz="1200" i="1">
                              <a:solidFill>
                                <a:srgbClr val="C00000"/>
                              </a:solidFill>
                              <a:latin typeface="Cambria Math" panose="02040503050406030204" pitchFamily="18" charset="0"/>
                              <a:ea typeface="Cambria Math" panose="02040503050406030204" pitchFamily="18" charset="0"/>
                            </a:rPr>
                            <m:t>+</m:t>
                          </m:r>
                        </m:sup>
                      </m:sSup>
                    </m:oMath>
                  </m:oMathPara>
                </a14:m>
                <a:endParaRPr lang="en-US" sz="1200" dirty="0"/>
              </a:p>
            </p:txBody>
          </p:sp>
        </mc:Choice>
        <mc:Fallback xmlns="">
          <p:sp>
            <p:nvSpPr>
              <p:cNvPr id="28" name="Textfeld 27"/>
              <p:cNvSpPr txBox="1">
                <a:spLocks noRot="1" noChangeAspect="1" noMove="1" noResize="1" noEditPoints="1" noAdjustHandles="1" noChangeArrowheads="1" noChangeShapeType="1" noTextEdit="1"/>
              </p:cNvSpPr>
              <p:nvPr/>
            </p:nvSpPr>
            <p:spPr>
              <a:xfrm>
                <a:off x="7710179" y="4384245"/>
                <a:ext cx="424796" cy="276999"/>
              </a:xfrm>
              <a:prstGeom prst="rect">
                <a:avLst/>
              </a:prstGeom>
              <a:blipFill>
                <a:blip r:embed="rId12"/>
                <a:stretch>
                  <a:fillRect/>
                </a:stretch>
              </a:blipFill>
            </p:spPr>
            <p:txBody>
              <a:bodyPr/>
              <a:lstStyle/>
              <a:p>
                <a:r>
                  <a:rPr lang="en-US">
                    <a:noFill/>
                  </a:rPr>
                  <a:t> </a:t>
                </a:r>
              </a:p>
            </p:txBody>
          </p:sp>
        </mc:Fallback>
      </mc:AlternateContent>
      <p:grpSp>
        <p:nvGrpSpPr>
          <p:cNvPr id="24" name="Gruppieren 23"/>
          <p:cNvGrpSpPr/>
          <p:nvPr/>
        </p:nvGrpSpPr>
        <p:grpSpPr>
          <a:xfrm>
            <a:off x="7773580" y="3818375"/>
            <a:ext cx="539321" cy="261610"/>
            <a:chOff x="9429005" y="4676863"/>
            <a:chExt cx="539321" cy="261610"/>
          </a:xfrm>
        </p:grpSpPr>
        <p:sp>
          <p:nvSpPr>
            <p:cNvPr id="88" name="Rechteck 87"/>
            <p:cNvSpPr/>
            <p:nvPr/>
          </p:nvSpPr>
          <p:spPr>
            <a:xfrm>
              <a:off x="9429005" y="4752276"/>
              <a:ext cx="539321" cy="109045"/>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feld 96"/>
            <p:cNvSpPr txBox="1"/>
            <p:nvPr/>
          </p:nvSpPr>
          <p:spPr>
            <a:xfrm>
              <a:off x="9463412" y="4676863"/>
              <a:ext cx="480950" cy="261610"/>
            </a:xfrm>
            <a:prstGeom prst="rect">
              <a:avLst/>
            </a:prstGeom>
            <a:noFill/>
          </p:spPr>
          <p:txBody>
            <a:bodyPr wrap="square" rtlCol="0">
              <a:spAutoFit/>
            </a:bodyPr>
            <a:lstStyle/>
            <a:p>
              <a:r>
                <a:rPr lang="en-US" sz="1100" dirty="0"/>
                <a:t>MCP</a:t>
              </a:r>
            </a:p>
          </p:txBody>
        </p:sp>
      </p:grpSp>
      <p:sp>
        <p:nvSpPr>
          <p:cNvPr id="41" name="Rechteck 40"/>
          <p:cNvSpPr/>
          <p:nvPr/>
        </p:nvSpPr>
        <p:spPr>
          <a:xfrm>
            <a:off x="8000531" y="3788639"/>
            <a:ext cx="85337" cy="102591"/>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hteck 103"/>
          <p:cNvSpPr/>
          <p:nvPr/>
        </p:nvSpPr>
        <p:spPr>
          <a:xfrm>
            <a:off x="8017918" y="3714776"/>
            <a:ext cx="45719" cy="7019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feld 48"/>
          <p:cNvSpPr txBox="1"/>
          <p:nvPr/>
        </p:nvSpPr>
        <p:spPr>
          <a:xfrm rot="18301270">
            <a:off x="8019079" y="3295487"/>
            <a:ext cx="551754" cy="276999"/>
          </a:xfrm>
          <a:prstGeom prst="rect">
            <a:avLst/>
          </a:prstGeom>
          <a:noFill/>
        </p:spPr>
        <p:txBody>
          <a:bodyPr wrap="none" rtlCol="0">
            <a:spAutoFit/>
          </a:bodyPr>
          <a:lstStyle/>
          <a:p>
            <a:r>
              <a:rPr lang="en-US" sz="1200" dirty="0">
                <a:solidFill>
                  <a:schemeClr val="bg1">
                    <a:lumMod val="50000"/>
                  </a:schemeClr>
                </a:solidFill>
              </a:rPr>
              <a:t>Signal</a:t>
            </a:r>
          </a:p>
        </p:txBody>
      </p:sp>
      <p:cxnSp>
        <p:nvCxnSpPr>
          <p:cNvPr id="51" name="Gekrümmter Verbinder 50"/>
          <p:cNvCxnSpPr/>
          <p:nvPr/>
        </p:nvCxnSpPr>
        <p:spPr>
          <a:xfrm rot="5400000" flipH="1" flipV="1">
            <a:off x="7836218" y="3229732"/>
            <a:ext cx="674494" cy="278871"/>
          </a:xfrm>
          <a:prstGeom prst="curved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Gerader Verbinder 123"/>
          <p:cNvCxnSpPr>
            <a:cxnSpLocks/>
            <a:stCxn id="27" idx="7"/>
          </p:cNvCxnSpPr>
          <p:nvPr/>
        </p:nvCxnSpPr>
        <p:spPr>
          <a:xfrm flipV="1">
            <a:off x="8113426" y="3333257"/>
            <a:ext cx="942062" cy="1549966"/>
          </a:xfrm>
          <a:prstGeom prst="line">
            <a:avLst/>
          </a:prstGeom>
          <a:ln>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cxnSp>
        <p:nvCxnSpPr>
          <p:cNvPr id="125" name="Gerader Verbinder 124"/>
          <p:cNvCxnSpPr>
            <a:stCxn id="27" idx="7"/>
          </p:cNvCxnSpPr>
          <p:nvPr/>
        </p:nvCxnSpPr>
        <p:spPr>
          <a:xfrm flipV="1">
            <a:off x="8113426" y="3326666"/>
            <a:ext cx="1333433" cy="1556557"/>
          </a:xfrm>
          <a:prstGeom prst="line">
            <a:avLst/>
          </a:prstGeom>
          <a:ln>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sp>
        <p:nvSpPr>
          <p:cNvPr id="67" name="Textfeld 66"/>
          <p:cNvSpPr txBox="1"/>
          <p:nvPr/>
        </p:nvSpPr>
        <p:spPr>
          <a:xfrm>
            <a:off x="7531416" y="6254134"/>
            <a:ext cx="1069973" cy="369332"/>
          </a:xfrm>
          <a:prstGeom prst="rect">
            <a:avLst/>
          </a:prstGeom>
          <a:noFill/>
        </p:spPr>
        <p:txBody>
          <a:bodyPr wrap="none" rtlCol="0">
            <a:spAutoFit/>
          </a:bodyPr>
          <a:lstStyle/>
          <a:p>
            <a:r>
              <a:rPr lang="en-US" dirty="0"/>
              <a:t>Side view</a:t>
            </a:r>
          </a:p>
        </p:txBody>
      </p:sp>
      <p:sp>
        <p:nvSpPr>
          <p:cNvPr id="136" name="Textfeld 135"/>
          <p:cNvSpPr txBox="1"/>
          <p:nvPr/>
        </p:nvSpPr>
        <p:spPr>
          <a:xfrm>
            <a:off x="10245821" y="6253073"/>
            <a:ext cx="1009379" cy="369332"/>
          </a:xfrm>
          <a:prstGeom prst="rect">
            <a:avLst/>
          </a:prstGeom>
          <a:noFill/>
        </p:spPr>
        <p:txBody>
          <a:bodyPr wrap="none" rtlCol="0">
            <a:spAutoFit/>
          </a:bodyPr>
          <a:lstStyle/>
          <a:p>
            <a:r>
              <a:rPr lang="en-US" dirty="0"/>
              <a:t>Top view</a:t>
            </a:r>
          </a:p>
        </p:txBody>
      </p:sp>
      <p:grpSp>
        <p:nvGrpSpPr>
          <p:cNvPr id="143" name="Gruppieren 142"/>
          <p:cNvGrpSpPr/>
          <p:nvPr/>
        </p:nvGrpSpPr>
        <p:grpSpPr>
          <a:xfrm>
            <a:off x="9191745" y="3540128"/>
            <a:ext cx="3049754" cy="2820631"/>
            <a:chOff x="9191745" y="3374752"/>
            <a:chExt cx="3049754" cy="2820631"/>
          </a:xfrm>
        </p:grpSpPr>
        <p:grpSp>
          <p:nvGrpSpPr>
            <p:cNvPr id="58" name="Gruppieren 57"/>
            <p:cNvGrpSpPr/>
            <p:nvPr/>
          </p:nvGrpSpPr>
          <p:grpSpPr>
            <a:xfrm>
              <a:off x="9191745" y="3374752"/>
              <a:ext cx="3049754" cy="2820631"/>
              <a:chOff x="8439337" y="3821207"/>
              <a:chExt cx="3189270" cy="2949665"/>
            </a:xfrm>
          </p:grpSpPr>
          <p:sp>
            <p:nvSpPr>
              <p:cNvPr id="107" name="Rechteck 106"/>
              <p:cNvSpPr/>
              <p:nvPr/>
            </p:nvSpPr>
            <p:spPr>
              <a:xfrm>
                <a:off x="8981793" y="5010342"/>
                <a:ext cx="79670" cy="528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Kreuz 107"/>
              <p:cNvSpPr/>
              <p:nvPr/>
            </p:nvSpPr>
            <p:spPr>
              <a:xfrm>
                <a:off x="9044641" y="4222840"/>
                <a:ext cx="2040881" cy="2040880"/>
              </a:xfrm>
              <a:prstGeom prst="plus">
                <a:avLst>
                  <a:gd name="adj" fmla="val 3330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hteck 108"/>
              <p:cNvSpPr/>
              <p:nvPr/>
            </p:nvSpPr>
            <p:spPr>
              <a:xfrm>
                <a:off x="11068008" y="4843037"/>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hteck 109"/>
              <p:cNvSpPr/>
              <p:nvPr/>
            </p:nvSpPr>
            <p:spPr>
              <a:xfrm rot="5400000">
                <a:off x="10037354" y="5818258"/>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hteck 110"/>
              <p:cNvSpPr/>
              <p:nvPr/>
            </p:nvSpPr>
            <p:spPr>
              <a:xfrm rot="5400000">
                <a:off x="10037354" y="3759946"/>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hteck 111"/>
              <p:cNvSpPr/>
              <p:nvPr/>
            </p:nvSpPr>
            <p:spPr>
              <a:xfrm rot="5400000">
                <a:off x="9797756" y="4967327"/>
                <a:ext cx="539321" cy="564549"/>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hteck 112"/>
              <p:cNvSpPr/>
              <p:nvPr/>
            </p:nvSpPr>
            <p:spPr>
              <a:xfrm>
                <a:off x="8514612" y="5050283"/>
                <a:ext cx="530029" cy="4161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hteck 113"/>
              <p:cNvSpPr/>
              <p:nvPr/>
            </p:nvSpPr>
            <p:spPr>
              <a:xfrm>
                <a:off x="8503884" y="5243281"/>
                <a:ext cx="41587" cy="415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 name="Gerader Verbinder 114"/>
              <p:cNvCxnSpPr/>
              <p:nvPr/>
            </p:nvCxnSpPr>
            <p:spPr>
              <a:xfrm flipV="1">
                <a:off x="8565048" y="5274455"/>
                <a:ext cx="1512612" cy="10414"/>
              </a:xfrm>
              <a:prstGeom prst="line">
                <a:avLst/>
              </a:prstGeom>
              <a:ln w="31750">
                <a:solidFill>
                  <a:srgbClr val="D85ED1">
                    <a:alpha val="22000"/>
                  </a:srgbClr>
                </a:solidFill>
                <a:prstDash val="dash"/>
              </a:ln>
              <a:effectLst>
                <a:glow rad="38100">
                  <a:srgbClr val="D85ED1">
                    <a:alpha val="83000"/>
                  </a:srgbClr>
                </a:glow>
              </a:effectLst>
            </p:spPr>
            <p:style>
              <a:lnRef idx="1">
                <a:schemeClr val="accent1"/>
              </a:lnRef>
              <a:fillRef idx="0">
                <a:schemeClr val="accent1"/>
              </a:fillRef>
              <a:effectRef idx="0">
                <a:schemeClr val="accent1"/>
              </a:effectRef>
              <a:fontRef idx="minor">
                <a:schemeClr val="tx1"/>
              </a:fontRef>
            </p:style>
          </p:cxnSp>
          <p:sp>
            <p:nvSpPr>
              <p:cNvPr id="117" name="Rechteck 116"/>
              <p:cNvSpPr/>
              <p:nvPr/>
            </p:nvSpPr>
            <p:spPr>
              <a:xfrm>
                <a:off x="9918805" y="3821207"/>
                <a:ext cx="280341" cy="131636"/>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hteck 117"/>
              <p:cNvSpPr/>
              <p:nvPr/>
            </p:nvSpPr>
            <p:spPr>
              <a:xfrm rot="1565161">
                <a:off x="9904142" y="6362072"/>
                <a:ext cx="280341" cy="131636"/>
              </a:xfrm>
              <a:prstGeom prst="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feld 122"/>
              <p:cNvSpPr txBox="1"/>
              <p:nvPr/>
            </p:nvSpPr>
            <p:spPr>
              <a:xfrm>
                <a:off x="10294319" y="6460290"/>
                <a:ext cx="1334288" cy="310582"/>
              </a:xfrm>
              <a:prstGeom prst="rect">
                <a:avLst/>
              </a:prstGeom>
              <a:noFill/>
            </p:spPr>
            <p:txBody>
              <a:bodyPr wrap="square" rtlCol="0">
                <a:spAutoFit/>
              </a:bodyPr>
              <a:lstStyle/>
              <a:p>
                <a:r>
                  <a:rPr lang="en-US" sz="1200" dirty="0">
                    <a:solidFill>
                      <a:srgbClr val="7030A0"/>
                    </a:solidFill>
                  </a:rPr>
                  <a:t>UV laser</a:t>
                </a:r>
              </a:p>
            </p:txBody>
          </p:sp>
          <p:cxnSp>
            <p:nvCxnSpPr>
              <p:cNvPr id="130" name="Gerade Verbindung mit Pfeil 129"/>
              <p:cNvCxnSpPr/>
              <p:nvPr/>
            </p:nvCxnSpPr>
            <p:spPr>
              <a:xfrm>
                <a:off x="10392916" y="6500777"/>
                <a:ext cx="459132" cy="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31" name="Rechteck 130"/>
              <p:cNvSpPr/>
              <p:nvPr/>
            </p:nvSpPr>
            <p:spPr>
              <a:xfrm>
                <a:off x="8439337" y="4676876"/>
                <a:ext cx="323173" cy="1460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hteck 105"/>
              <p:cNvSpPr/>
              <p:nvPr/>
            </p:nvSpPr>
            <p:spPr>
              <a:xfrm>
                <a:off x="9039738" y="4805176"/>
                <a:ext cx="55451" cy="87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8" name="Gerader Verbinder 137"/>
            <p:cNvCxnSpPr/>
            <p:nvPr/>
          </p:nvCxnSpPr>
          <p:spPr>
            <a:xfrm>
              <a:off x="10746368" y="3517830"/>
              <a:ext cx="26098" cy="2289735"/>
            </a:xfrm>
            <a:prstGeom prst="line">
              <a:avLst/>
            </a:prstGeom>
            <a:ln w="34925">
              <a:solidFill>
                <a:srgbClr val="7030A0"/>
              </a:solidFill>
              <a:prstDash val="dash"/>
            </a:ln>
            <a:effectLst>
              <a:glow rad="63500">
                <a:srgbClr val="7030A0">
                  <a:alpha val="68000"/>
                </a:srgbClr>
              </a:glow>
            </a:effectLst>
          </p:spPr>
          <p:style>
            <a:lnRef idx="1">
              <a:schemeClr val="accent1"/>
            </a:lnRef>
            <a:fillRef idx="0">
              <a:schemeClr val="accent1"/>
            </a:fillRef>
            <a:effectRef idx="0">
              <a:schemeClr val="accent1"/>
            </a:effectRef>
            <a:fontRef idx="minor">
              <a:schemeClr val="tx1"/>
            </a:fontRef>
          </p:style>
        </p:cxnSp>
        <p:cxnSp>
          <p:nvCxnSpPr>
            <p:cNvPr id="140" name="Gerader Verbinder 139"/>
            <p:cNvCxnSpPr>
              <a:stCxn id="118" idx="0"/>
            </p:cNvCxnSpPr>
            <p:nvPr/>
          </p:nvCxnSpPr>
          <p:spPr>
            <a:xfrm>
              <a:off x="10754185" y="5810878"/>
              <a:ext cx="744726" cy="0"/>
            </a:xfrm>
            <a:prstGeom prst="line">
              <a:avLst/>
            </a:prstGeom>
            <a:ln w="34925">
              <a:solidFill>
                <a:srgbClr val="7030A0"/>
              </a:solidFill>
              <a:prstDash val="dash"/>
            </a:ln>
            <a:effectLst>
              <a:glow rad="63500">
                <a:srgbClr val="7030A0">
                  <a:alpha val="68000"/>
                </a:srgbClr>
              </a:glow>
            </a:effectLst>
          </p:spPr>
          <p:style>
            <a:lnRef idx="1">
              <a:schemeClr val="accent1"/>
            </a:lnRef>
            <a:fillRef idx="0">
              <a:schemeClr val="accent1"/>
            </a:fillRef>
            <a:effectRef idx="0">
              <a:schemeClr val="accent1"/>
            </a:effectRef>
            <a:fontRef idx="minor">
              <a:schemeClr val="tx1"/>
            </a:fontRef>
          </p:style>
        </p:cxnSp>
        <p:sp>
          <p:nvSpPr>
            <p:cNvPr id="142" name="Ellipse 141"/>
            <p:cNvSpPr/>
            <p:nvPr/>
          </p:nvSpPr>
          <p:spPr>
            <a:xfrm>
              <a:off x="10694011" y="4699588"/>
              <a:ext cx="142843" cy="142843"/>
            </a:xfrm>
            <a:prstGeom prst="ellipse">
              <a:avLst/>
            </a:prstGeom>
            <a:solidFill>
              <a:srgbClr val="C00000">
                <a:alpha val="39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Foliennummernplatzhalter 3"/>
          <p:cNvSpPr>
            <a:spLocks noGrp="1"/>
          </p:cNvSpPr>
          <p:nvPr>
            <p:ph type="sldNum" sz="quarter" idx="12"/>
          </p:nvPr>
        </p:nvSpPr>
        <p:spPr/>
        <p:txBody>
          <a:bodyPr/>
          <a:lstStyle/>
          <a:p>
            <a:fld id="{6D60F7B0-ADB0-400F-B9C6-FDCAE063E5F5}" type="slidenum">
              <a:rPr lang="en-GB" smtClean="0"/>
              <a:t>16</a:t>
            </a:fld>
            <a:endParaRPr lang="en-GB"/>
          </a:p>
        </p:txBody>
      </p:sp>
      <p:sp>
        <p:nvSpPr>
          <p:cNvPr id="92" name="ZoneTexte 91">
            <a:extLst>
              <a:ext uri="{FF2B5EF4-FFF2-40B4-BE49-F238E27FC236}">
                <a16:creationId xmlns:a16="http://schemas.microsoft.com/office/drawing/2014/main" id="{305974E6-D3E9-443C-939F-65FC6B223B8B}"/>
              </a:ext>
            </a:extLst>
          </p:cNvPr>
          <p:cNvSpPr txBox="1"/>
          <p:nvPr/>
        </p:nvSpPr>
        <p:spPr>
          <a:xfrm>
            <a:off x="0" y="6462210"/>
            <a:ext cx="2929007" cy="369332"/>
          </a:xfrm>
          <a:prstGeom prst="rect">
            <a:avLst/>
          </a:prstGeom>
          <a:noFill/>
        </p:spPr>
        <p:txBody>
          <a:bodyPr wrap="none" rtlCol="0">
            <a:spAutoFit/>
          </a:bodyPr>
          <a:lstStyle/>
          <a:p>
            <a:r>
              <a:rPr lang="fr-FR" dirty="0">
                <a:solidFill>
                  <a:schemeClr val="bg1">
                    <a:lumMod val="50000"/>
                  </a:schemeClr>
                </a:solidFill>
                <a:latin typeface="Helvetica" panose="020B0604020202020204" pitchFamily="34" charset="0"/>
                <a:cs typeface="Helvetica" panose="020B0604020202020204" pitchFamily="34" charset="0"/>
              </a:rPr>
              <a:t>Slide: </a:t>
            </a:r>
            <a:r>
              <a:rPr lang="fr-FR" dirty="0" err="1">
                <a:solidFill>
                  <a:schemeClr val="bg1">
                    <a:lumMod val="50000"/>
                  </a:schemeClr>
                </a:solidFill>
                <a:latin typeface="Helvetica" panose="020B0604020202020204" pitchFamily="34" charset="0"/>
                <a:cs typeface="Helvetica" panose="020B0604020202020204" pitchFamily="34" charset="0"/>
              </a:rPr>
              <a:t>courtesy</a:t>
            </a:r>
            <a:r>
              <a:rPr lang="fr-FR" dirty="0">
                <a:solidFill>
                  <a:schemeClr val="bg1">
                    <a:lumMod val="50000"/>
                  </a:schemeClr>
                </a:solidFill>
                <a:latin typeface="Helvetica" panose="020B0604020202020204" pitchFamily="34" charset="0"/>
                <a:cs typeface="Helvetica" panose="020B0604020202020204" pitchFamily="34" charset="0"/>
              </a:rPr>
              <a:t> of C. Killian</a:t>
            </a:r>
            <a:endParaRPr lang="en-GB" dirty="0">
              <a:solidFill>
                <a:schemeClr val="bg1">
                  <a:lumMod val="50000"/>
                </a:schemeClr>
              </a:solidFill>
              <a:latin typeface="Helvetica" panose="020B0604020202020204" pitchFamily="34" charset="0"/>
              <a:cs typeface="Helvetica" panose="020B0604020202020204" pitchFamily="34" charset="0"/>
            </a:endParaRPr>
          </a:p>
        </p:txBody>
      </p:sp>
      <p:sp>
        <p:nvSpPr>
          <p:cNvPr id="93" name="ZoneTexte 92">
            <a:extLst>
              <a:ext uri="{FF2B5EF4-FFF2-40B4-BE49-F238E27FC236}">
                <a16:creationId xmlns:a16="http://schemas.microsoft.com/office/drawing/2014/main" id="{5D88EADC-A784-4F46-8347-72F4EA40FFD0}"/>
              </a:ext>
            </a:extLst>
          </p:cNvPr>
          <p:cNvSpPr txBox="1"/>
          <p:nvPr/>
        </p:nvSpPr>
        <p:spPr>
          <a:xfrm>
            <a:off x="241286" y="6092878"/>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7</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
        <p:nvSpPr>
          <p:cNvPr id="6" name="ZoneTexte 5">
            <a:extLst>
              <a:ext uri="{FF2B5EF4-FFF2-40B4-BE49-F238E27FC236}">
                <a16:creationId xmlns:a16="http://schemas.microsoft.com/office/drawing/2014/main" id="{6BE65D59-2351-4730-A7EF-CF775120A1F1}"/>
              </a:ext>
            </a:extLst>
          </p:cNvPr>
          <p:cNvSpPr txBox="1"/>
          <p:nvPr/>
        </p:nvSpPr>
        <p:spPr>
          <a:xfrm>
            <a:off x="8360624" y="2917901"/>
            <a:ext cx="2852063" cy="369332"/>
          </a:xfrm>
          <a:prstGeom prst="rect">
            <a:avLst/>
          </a:prstGeom>
          <a:noFill/>
        </p:spPr>
        <p:txBody>
          <a:bodyPr wrap="none" rtlCol="0">
            <a:spAutoFit/>
          </a:bodyPr>
          <a:lstStyle/>
          <a:p>
            <a:r>
              <a:rPr lang="en-GB" dirty="0">
                <a:solidFill>
                  <a:srgbClr val="41719C"/>
                </a:solidFill>
                <a:latin typeface="Helvetica" panose="020B0604020202020204" pitchFamily="34" charset="0"/>
                <a:cs typeface="Helvetica" panose="020B0604020202020204" pitchFamily="34" charset="0"/>
              </a:rPr>
              <a:t>Hydrogen energy diagram</a:t>
            </a:r>
          </a:p>
        </p:txBody>
      </p:sp>
    </p:spTree>
    <p:extLst>
      <p:ext uri="{BB962C8B-B14F-4D97-AF65-F5344CB8AC3E}">
        <p14:creationId xmlns:p14="http://schemas.microsoft.com/office/powerpoint/2010/main" val="3043198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D63F57-9E1F-4B11-812E-08CC9F29A542}"/>
              </a:ext>
            </a:extLst>
          </p:cNvPr>
          <p:cNvSpPr>
            <a:spLocks noGrp="1"/>
          </p:cNvSpPr>
          <p:nvPr>
            <p:ph type="title"/>
          </p:nvPr>
        </p:nvSpPr>
        <p:spPr>
          <a:xfrm>
            <a:off x="419100" y="180462"/>
            <a:ext cx="11353800" cy="1325563"/>
          </a:xfrm>
        </p:spPr>
        <p:txBody>
          <a:bodyPr>
            <a:normAutofit/>
          </a:bodyPr>
          <a:lstStyle/>
          <a:p>
            <a:r>
              <a:rPr lang="fr-FR" sz="3800" dirty="0">
                <a:solidFill>
                  <a:srgbClr val="002060"/>
                </a:solidFill>
                <a:latin typeface="Helvetica" panose="020B0604020202020204" pitchFamily="34" charset="0"/>
                <a:cs typeface="Helvetica" panose="020B0604020202020204" pitchFamily="34" charset="0"/>
              </a:rPr>
              <a:t>2</a:t>
            </a:r>
            <a:r>
              <a:rPr lang="fr-FR" sz="3800" dirty="0">
                <a:solidFill>
                  <a:srgbClr val="781049"/>
                </a:solidFill>
                <a:latin typeface="Helvetica" panose="020B0604020202020204" pitchFamily="34" charset="0"/>
                <a:cs typeface="Helvetica" panose="020B0604020202020204" pitchFamily="34" charset="0"/>
              </a:rPr>
              <a:t>. </a:t>
            </a:r>
            <a:r>
              <a:rPr lang="fr-FR" sz="3800" dirty="0" err="1">
                <a:solidFill>
                  <a:srgbClr val="781049"/>
                </a:solidFill>
                <a:latin typeface="Helvetica" panose="020B0604020202020204" pitchFamily="34" charset="0"/>
                <a:cs typeface="Helvetica" panose="020B0604020202020204" pitchFamily="34" charset="0"/>
              </a:rPr>
              <a:t>Characterization</a:t>
            </a:r>
            <a:r>
              <a:rPr lang="fr-FR" sz="3800" dirty="0">
                <a:solidFill>
                  <a:srgbClr val="781049"/>
                </a:solidFill>
                <a:latin typeface="Helvetica" panose="020B0604020202020204" pitchFamily="34" charset="0"/>
                <a:cs typeface="Helvetica" panose="020B0604020202020204" pitchFamily="34" charset="0"/>
              </a:rPr>
              <a:t> of the H-</a:t>
            </a:r>
            <a:r>
              <a:rPr lang="fr-FR" sz="3800" dirty="0" err="1">
                <a:solidFill>
                  <a:srgbClr val="781049"/>
                </a:solidFill>
                <a:latin typeface="Helvetica" panose="020B0604020202020204" pitchFamily="34" charset="0"/>
                <a:cs typeface="Helvetica" panose="020B0604020202020204" pitchFamily="34" charset="0"/>
              </a:rPr>
              <a:t>beam</a:t>
            </a:r>
            <a:r>
              <a:rPr lang="fr-FR" sz="3800" dirty="0">
                <a:solidFill>
                  <a:srgbClr val="781049"/>
                </a:solidFill>
                <a:latin typeface="Helvetica" panose="020B0604020202020204" pitchFamily="34" charset="0"/>
                <a:cs typeface="Helvetica" panose="020B0604020202020204" pitchFamily="34" charset="0"/>
              </a:rPr>
              <a:t> source (ETH Z) </a:t>
            </a:r>
            <a:endParaRPr lang="en-GB" sz="3800" dirty="0">
              <a:solidFill>
                <a:srgbClr val="781049"/>
              </a:solidFill>
              <a:latin typeface="Helvetica" panose="020B0604020202020204" pitchFamily="34" charset="0"/>
              <a:cs typeface="Helvetica" panose="020B0604020202020204" pitchFamily="34" charset="0"/>
            </a:endParaRPr>
          </a:p>
        </p:txBody>
      </p:sp>
      <p:sp>
        <p:nvSpPr>
          <p:cNvPr id="4" name="Espace réservé du contenu 2">
            <a:extLst>
              <a:ext uri="{FF2B5EF4-FFF2-40B4-BE49-F238E27FC236}">
                <a16:creationId xmlns:a16="http://schemas.microsoft.com/office/drawing/2014/main" id="{24717F96-BE90-47EE-94BE-B4C7244E993B}"/>
              </a:ext>
            </a:extLst>
          </p:cNvPr>
          <p:cNvSpPr txBox="1">
            <a:spLocks/>
          </p:cNvSpPr>
          <p:nvPr/>
        </p:nvSpPr>
        <p:spPr>
          <a:xfrm>
            <a:off x="838200" y="1444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solidFill>
                  <a:srgbClr val="781049"/>
                </a:solidFill>
                <a:latin typeface="Helvetica" panose="020B0604020202020204" pitchFamily="34" charset="0"/>
                <a:cs typeface="Helvetica" panose="020B0604020202020204" pitchFamily="34" charset="0"/>
              </a:rPr>
              <a:t>Goal</a:t>
            </a:r>
            <a:r>
              <a:rPr lang="en-GB" dirty="0">
                <a:solidFill>
                  <a:srgbClr val="002060"/>
                </a:solidFill>
                <a:latin typeface="Helvetica" panose="020B0604020202020204" pitchFamily="34" charset="0"/>
                <a:cs typeface="Helvetica" panose="020B0604020202020204" pitchFamily="34" charset="0"/>
              </a:rPr>
              <a:t>: generating H atoms @ </a:t>
            </a:r>
            <a:r>
              <a:rPr lang="en-GB" b="1" dirty="0">
                <a:solidFill>
                  <a:srgbClr val="CC0099"/>
                </a:solidFill>
                <a:latin typeface="Helvetica" panose="020B0604020202020204" pitchFamily="34" charset="0"/>
                <a:cs typeface="Helvetica" panose="020B0604020202020204" pitchFamily="34" charset="0"/>
              </a:rPr>
              <a:t>v</a:t>
            </a:r>
            <a:r>
              <a:rPr lang="en-GB" b="1" baseline="-25000" dirty="0">
                <a:solidFill>
                  <a:srgbClr val="CC0099"/>
                </a:solidFill>
                <a:latin typeface="Helvetica" panose="020B0604020202020204" pitchFamily="34" charset="0"/>
                <a:cs typeface="Helvetica" panose="020B0604020202020204" pitchFamily="34" charset="0"/>
                <a:sym typeface="Symbol" panose="05050102010706020507" pitchFamily="18" charset="2"/>
              </a:rPr>
              <a:t>║ </a:t>
            </a:r>
            <a:r>
              <a:rPr lang="en-GB" b="1" dirty="0">
                <a:solidFill>
                  <a:srgbClr val="CC0099"/>
                </a:solidFill>
                <a:latin typeface="Helvetica" panose="020B0604020202020204" pitchFamily="34" charset="0"/>
                <a:cs typeface="Helvetica" panose="020B0604020202020204" pitchFamily="34" charset="0"/>
              </a:rPr>
              <a:t> ~ 50-100 m/s horizontally </a:t>
            </a:r>
            <a:endParaRPr lang="fr-FR" dirty="0">
              <a:solidFill>
                <a:srgbClr val="002060"/>
              </a:solidFill>
              <a:latin typeface="Helvetica" panose="020B0604020202020204" pitchFamily="34" charset="0"/>
              <a:cs typeface="Helvetica" panose="020B0604020202020204" pitchFamily="34" charset="0"/>
            </a:endParaRPr>
          </a:p>
          <a:p>
            <a:pPr>
              <a:buFont typeface="Symbol" panose="05050102010706020507" pitchFamily="18" charset="2"/>
              <a:buChar char="Þ"/>
            </a:pPr>
            <a:r>
              <a:rPr lang="en-GB" dirty="0">
                <a:solidFill>
                  <a:srgbClr val="002060"/>
                </a:solidFill>
                <a:latin typeface="Helvetica" panose="020B0604020202020204" pitchFamily="34" charset="0"/>
                <a:cs typeface="Helvetica" panose="020B0604020202020204" pitchFamily="34" charset="0"/>
              </a:rPr>
              <a:t>Selection of the atoms in the tails of the </a:t>
            </a:r>
            <a:r>
              <a:rPr lang="en-GB" dirty="0" err="1">
                <a:solidFill>
                  <a:srgbClr val="002060"/>
                </a:solidFill>
                <a:latin typeface="Helvetica" panose="020B0604020202020204" pitchFamily="34" charset="0"/>
                <a:cs typeface="Helvetica" panose="020B0604020202020204" pitchFamily="34" charset="0"/>
              </a:rPr>
              <a:t>Maxwellien</a:t>
            </a:r>
            <a:r>
              <a:rPr lang="en-GB" dirty="0">
                <a:solidFill>
                  <a:srgbClr val="002060"/>
                </a:solidFill>
                <a:latin typeface="Helvetica" panose="020B0604020202020204" pitchFamily="34" charset="0"/>
                <a:cs typeface="Helvetica" panose="020B0604020202020204" pitchFamily="34" charset="0"/>
              </a:rPr>
              <a:t> distribution</a:t>
            </a:r>
          </a:p>
          <a:p>
            <a:pPr marL="0" indent="0">
              <a:buNone/>
            </a:pPr>
            <a:endParaRPr lang="en-GB"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endParaRPr lang="en-GB"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pPr>
              <a:buFont typeface="Symbol" panose="05050102010706020507" pitchFamily="18" charset="2"/>
              <a:buChar char="Þ"/>
            </a:pPr>
            <a:endParaRPr lang="en-GB" dirty="0">
              <a:solidFill>
                <a:srgbClr val="002060"/>
              </a:solidFill>
              <a:latin typeface="Helvetica" panose="020B0604020202020204" pitchFamily="34" charset="0"/>
              <a:cs typeface="Helvetica" panose="020B0604020202020204" pitchFamily="34" charset="0"/>
            </a:endParaRPr>
          </a:p>
        </p:txBody>
      </p:sp>
      <p:pic>
        <p:nvPicPr>
          <p:cNvPr id="5" name="Grafik 5">
            <a:extLst>
              <a:ext uri="{FF2B5EF4-FFF2-40B4-BE49-F238E27FC236}">
                <a16:creationId xmlns:a16="http://schemas.microsoft.com/office/drawing/2014/main" id="{14CFEBEE-44D8-4C43-A62F-8A7454336B99}"/>
              </a:ext>
            </a:extLst>
          </p:cNvPr>
          <p:cNvPicPr>
            <a:picLocks noChangeAspect="1"/>
          </p:cNvPicPr>
          <p:nvPr/>
        </p:nvPicPr>
        <p:blipFill>
          <a:blip r:embed="rId2"/>
          <a:stretch>
            <a:fillRect/>
          </a:stretch>
        </p:blipFill>
        <p:spPr>
          <a:xfrm>
            <a:off x="672201" y="2613636"/>
            <a:ext cx="6312800" cy="3372827"/>
          </a:xfrm>
          <a:prstGeom prst="rect">
            <a:avLst/>
          </a:prstGeom>
        </p:spPr>
      </p:pic>
      <p:pic>
        <p:nvPicPr>
          <p:cNvPr id="6" name="Grafik 9">
            <a:extLst>
              <a:ext uri="{FF2B5EF4-FFF2-40B4-BE49-F238E27FC236}">
                <a16:creationId xmlns:a16="http://schemas.microsoft.com/office/drawing/2014/main" id="{C7FA57B8-DD9D-44BA-B7E5-230292120D4F}"/>
              </a:ext>
            </a:extLst>
          </p:cNvPr>
          <p:cNvPicPr>
            <a:picLocks noChangeAspect="1"/>
          </p:cNvPicPr>
          <p:nvPr/>
        </p:nvPicPr>
        <p:blipFill>
          <a:blip r:embed="rId3"/>
          <a:stretch>
            <a:fillRect/>
          </a:stretch>
        </p:blipFill>
        <p:spPr>
          <a:xfrm>
            <a:off x="7281241" y="2691453"/>
            <a:ext cx="4165786" cy="2802858"/>
          </a:xfrm>
          <a:prstGeom prst="rect">
            <a:avLst/>
          </a:prstGeom>
        </p:spPr>
      </p:pic>
      <p:sp>
        <p:nvSpPr>
          <p:cNvPr id="7" name="Textfeld 7">
            <a:extLst>
              <a:ext uri="{FF2B5EF4-FFF2-40B4-BE49-F238E27FC236}">
                <a16:creationId xmlns:a16="http://schemas.microsoft.com/office/drawing/2014/main" id="{98270574-A2E9-4F8B-8ACD-7942BE58D640}"/>
              </a:ext>
            </a:extLst>
          </p:cNvPr>
          <p:cNvSpPr txBox="1"/>
          <p:nvPr/>
        </p:nvSpPr>
        <p:spPr>
          <a:xfrm>
            <a:off x="289560" y="6176963"/>
            <a:ext cx="11612880" cy="1477328"/>
          </a:xfrm>
          <a:prstGeom prst="rect">
            <a:avLst/>
          </a:prstGeom>
          <a:noFill/>
        </p:spPr>
        <p:txBody>
          <a:bodyPr wrap="square" rtlCol="0">
            <a:spAutoFit/>
          </a:bodyPr>
          <a:lstStyle/>
          <a:p>
            <a:r>
              <a:rPr lang="en-GB" dirty="0">
                <a:solidFill>
                  <a:schemeClr val="bg1">
                    <a:lumMod val="50000"/>
                  </a:schemeClr>
                </a:solidFill>
              </a:rPr>
              <a:t>[2] Killian, Carina, et all (</a:t>
            </a:r>
            <a:r>
              <a:rPr lang="en-GB" dirty="0" err="1">
                <a:solidFill>
                  <a:schemeClr val="bg1">
                    <a:lumMod val="50000"/>
                  </a:schemeClr>
                </a:solidFill>
              </a:rPr>
              <a:t>Grasian</a:t>
            </a:r>
            <a:r>
              <a:rPr lang="en-GB" dirty="0">
                <a:solidFill>
                  <a:schemeClr val="bg1">
                    <a:lumMod val="50000"/>
                  </a:schemeClr>
                </a:solidFill>
              </a:rPr>
              <a:t> Collaboration)  </a:t>
            </a:r>
            <a:r>
              <a:rPr lang="en-GB" i="1" dirty="0" err="1">
                <a:solidFill>
                  <a:schemeClr val="bg1">
                    <a:lumMod val="50000"/>
                  </a:schemeClr>
                </a:solidFill>
              </a:rPr>
              <a:t>Grasian</a:t>
            </a:r>
            <a:r>
              <a:rPr lang="en-GB" i="1" dirty="0">
                <a:solidFill>
                  <a:schemeClr val="bg1">
                    <a:lumMod val="50000"/>
                  </a:schemeClr>
                </a:solidFill>
              </a:rPr>
              <a:t>: towards the first demonstration of Gravitational quantum states of atoms with a cryogenic hydrogen beam</a:t>
            </a:r>
            <a:r>
              <a:rPr lang="en-GB" dirty="0">
                <a:solidFill>
                  <a:schemeClr val="bg1">
                    <a:lumMod val="50000"/>
                  </a:schemeClr>
                </a:solidFill>
              </a:rPr>
              <a:t>. Eur. Phys. J. D, 77(3):50, 2023.</a:t>
            </a:r>
            <a:br>
              <a:rPr lang="en-GB" dirty="0">
                <a:solidFill>
                  <a:schemeClr val="bg1">
                    <a:lumMod val="50000"/>
                  </a:schemeClr>
                </a:solidFill>
              </a:rPr>
            </a:br>
            <a:endParaRPr lang="en-GB" dirty="0">
              <a:solidFill>
                <a:schemeClr val="bg1">
                  <a:lumMod val="50000"/>
                </a:schemeClr>
              </a:solidFill>
            </a:endParaRPr>
          </a:p>
          <a:p>
            <a:br>
              <a:rPr lang="en-GB" dirty="0">
                <a:solidFill>
                  <a:schemeClr val="bg1">
                    <a:lumMod val="50000"/>
                  </a:schemeClr>
                </a:solidFill>
              </a:rPr>
            </a:br>
            <a:endParaRPr lang="en-US" dirty="0">
              <a:solidFill>
                <a:schemeClr val="bg1">
                  <a:lumMod val="50000"/>
                </a:schemeClr>
              </a:solidFill>
            </a:endParaRPr>
          </a:p>
        </p:txBody>
      </p:sp>
      <p:cxnSp>
        <p:nvCxnSpPr>
          <p:cNvPr id="8" name="Connecteur droit avec flèche 7">
            <a:extLst>
              <a:ext uri="{FF2B5EF4-FFF2-40B4-BE49-F238E27FC236}">
                <a16:creationId xmlns:a16="http://schemas.microsoft.com/office/drawing/2014/main" id="{027F7437-799C-4AEA-9AEA-7B656F0EC8E5}"/>
              </a:ext>
            </a:extLst>
          </p:cNvPr>
          <p:cNvCxnSpPr>
            <a:cxnSpLocks/>
          </p:cNvCxnSpPr>
          <p:nvPr/>
        </p:nvCxnSpPr>
        <p:spPr>
          <a:xfrm>
            <a:off x="2286000" y="4825022"/>
            <a:ext cx="5884333" cy="60245"/>
          </a:xfrm>
          <a:prstGeom prst="straightConnector1">
            <a:avLst/>
          </a:prstGeom>
          <a:ln w="76200">
            <a:solidFill>
              <a:srgbClr val="87598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73CABC81-6039-4D79-9461-56BFD1631191}"/>
              </a:ext>
            </a:extLst>
          </p:cNvPr>
          <p:cNvSpPr txBox="1"/>
          <p:nvPr/>
        </p:nvSpPr>
        <p:spPr>
          <a:xfrm>
            <a:off x="2726266" y="2922079"/>
            <a:ext cx="2069797" cy="369332"/>
          </a:xfrm>
          <a:prstGeom prst="rect">
            <a:avLst/>
          </a:prstGeom>
          <a:noFill/>
        </p:spPr>
        <p:txBody>
          <a:bodyPr wrap="none" rtlCol="0">
            <a:spAutoFit/>
          </a:bodyPr>
          <a:lstStyle/>
          <a:p>
            <a:r>
              <a:rPr lang="en-GB" dirty="0" err="1">
                <a:solidFill>
                  <a:srgbClr val="002060"/>
                </a:solidFill>
                <a:latin typeface="Helvetica" panose="020B0604020202020204" pitchFamily="34" charset="0"/>
                <a:cs typeface="Helvetica" panose="020B0604020202020204" pitchFamily="34" charset="0"/>
              </a:rPr>
              <a:t>ToF</a:t>
            </a:r>
            <a:r>
              <a:rPr lang="en-GB" dirty="0">
                <a:solidFill>
                  <a:srgbClr val="002060"/>
                </a:solidFill>
                <a:latin typeface="Helvetica" panose="020B0604020202020204" pitchFamily="34" charset="0"/>
                <a:cs typeface="Helvetica" panose="020B0604020202020204" pitchFamily="34" charset="0"/>
              </a:rPr>
              <a:t> measurement</a:t>
            </a:r>
          </a:p>
        </p:txBody>
      </p:sp>
      <p:sp>
        <p:nvSpPr>
          <p:cNvPr id="14" name="ZoneTexte 13">
            <a:extLst>
              <a:ext uri="{FF2B5EF4-FFF2-40B4-BE49-F238E27FC236}">
                <a16:creationId xmlns:a16="http://schemas.microsoft.com/office/drawing/2014/main" id="{B2A45202-AC06-4A9D-A698-2D39FDB2D609}"/>
              </a:ext>
            </a:extLst>
          </p:cNvPr>
          <p:cNvSpPr txBox="1"/>
          <p:nvPr/>
        </p:nvSpPr>
        <p:spPr>
          <a:xfrm>
            <a:off x="6356948" y="1062037"/>
            <a:ext cx="5603201" cy="369332"/>
          </a:xfrm>
          <a:prstGeom prst="rect">
            <a:avLst/>
          </a:prstGeom>
          <a:noFill/>
        </p:spPr>
        <p:txBody>
          <a:bodyPr wrap="none" rtlCol="0">
            <a:spAutoFit/>
          </a:bodyPr>
          <a:lstStyle/>
          <a:p>
            <a:r>
              <a:rPr lang="en-GB" i="1" dirty="0">
                <a:solidFill>
                  <a:srgbClr val="002060"/>
                </a:solidFill>
                <a:latin typeface="Helvetica" panose="020B0604020202020204" pitchFamily="34" charset="0"/>
                <a:cs typeface="Helvetica" panose="020B0604020202020204" pitchFamily="34" charset="0"/>
              </a:rPr>
              <a:t>Work performed in 2020- 2022, </a:t>
            </a:r>
            <a:r>
              <a:rPr lang="en-GB" dirty="0">
                <a:solidFill>
                  <a:schemeClr val="bg1">
                    <a:lumMod val="50000"/>
                  </a:schemeClr>
                </a:solidFill>
              </a:rPr>
              <a:t>[2] Killian, Carina, et al.</a:t>
            </a:r>
            <a:endParaRPr lang="en-GB" i="1" dirty="0">
              <a:solidFill>
                <a:srgbClr val="002060"/>
              </a:solidFill>
              <a:latin typeface="Helvetica" panose="020B0604020202020204" pitchFamily="34" charset="0"/>
              <a:cs typeface="Helvetica" panose="020B0604020202020204" pitchFamily="34" charset="0"/>
            </a:endParaRPr>
          </a:p>
        </p:txBody>
      </p:sp>
      <p:sp>
        <p:nvSpPr>
          <p:cNvPr id="15" name="ZoneTexte 14">
            <a:extLst>
              <a:ext uri="{FF2B5EF4-FFF2-40B4-BE49-F238E27FC236}">
                <a16:creationId xmlns:a16="http://schemas.microsoft.com/office/drawing/2014/main" id="{47022CF6-9B4E-4FCB-93FA-98A1E83275E2}"/>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8</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2638039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D63F57-9E1F-4B11-812E-08CC9F29A542}"/>
              </a:ext>
            </a:extLst>
          </p:cNvPr>
          <p:cNvSpPr>
            <a:spLocks noGrp="1"/>
          </p:cNvSpPr>
          <p:nvPr>
            <p:ph type="title"/>
          </p:nvPr>
        </p:nvSpPr>
        <p:spPr>
          <a:xfrm>
            <a:off x="829400" y="113505"/>
            <a:ext cx="10515600" cy="1325563"/>
          </a:xfrm>
        </p:spPr>
        <p:txBody>
          <a:bodyPr>
            <a:normAutofit/>
          </a:bodyPr>
          <a:lstStyle/>
          <a:p>
            <a:r>
              <a:rPr lang="fr-FR" sz="3800" dirty="0">
                <a:solidFill>
                  <a:srgbClr val="002060"/>
                </a:solidFill>
                <a:latin typeface="Helvetica" panose="020B0604020202020204" pitchFamily="34" charset="0"/>
                <a:cs typeface="Helvetica" panose="020B0604020202020204" pitchFamily="34" charset="0"/>
              </a:rPr>
              <a:t>2</a:t>
            </a:r>
            <a:r>
              <a:rPr lang="fr-FR" sz="3800" dirty="0">
                <a:solidFill>
                  <a:srgbClr val="781049"/>
                </a:solidFill>
                <a:latin typeface="Helvetica" panose="020B0604020202020204" pitchFamily="34" charset="0"/>
                <a:cs typeface="Helvetica" panose="020B0604020202020204" pitchFamily="34" charset="0"/>
              </a:rPr>
              <a:t>. </a:t>
            </a:r>
            <a:r>
              <a:rPr lang="fr-FR" sz="3800" dirty="0" err="1">
                <a:solidFill>
                  <a:srgbClr val="781049"/>
                </a:solidFill>
                <a:latin typeface="Helvetica" panose="020B0604020202020204" pitchFamily="34" charset="0"/>
                <a:cs typeface="Helvetica" panose="020B0604020202020204" pitchFamily="34" charset="0"/>
              </a:rPr>
              <a:t>Optimization</a:t>
            </a:r>
            <a:r>
              <a:rPr lang="fr-FR" sz="3800" dirty="0">
                <a:solidFill>
                  <a:srgbClr val="781049"/>
                </a:solidFill>
                <a:latin typeface="Helvetica" panose="020B0604020202020204" pitchFamily="34" charset="0"/>
                <a:cs typeface="Helvetica" panose="020B0604020202020204" pitchFamily="34" charset="0"/>
              </a:rPr>
              <a:t> of the background (ETH Z)</a:t>
            </a:r>
            <a:endParaRPr lang="en-GB" sz="3800" dirty="0">
              <a:solidFill>
                <a:srgbClr val="781049"/>
              </a:solidFill>
              <a:latin typeface="Helvetica" panose="020B0604020202020204" pitchFamily="34" charset="0"/>
              <a:cs typeface="Helvetica" panose="020B0604020202020204" pitchFamily="34" charset="0"/>
            </a:endParaRPr>
          </a:p>
        </p:txBody>
      </p:sp>
      <p:sp>
        <p:nvSpPr>
          <p:cNvPr id="3" name="Rectangle 2">
            <a:extLst>
              <a:ext uri="{FF2B5EF4-FFF2-40B4-BE49-F238E27FC236}">
                <a16:creationId xmlns:a16="http://schemas.microsoft.com/office/drawing/2014/main" id="{B2847E93-1C43-4AB9-8980-272CF3D95324}"/>
              </a:ext>
            </a:extLst>
          </p:cNvPr>
          <p:cNvSpPr/>
          <p:nvPr/>
        </p:nvSpPr>
        <p:spPr>
          <a:xfrm>
            <a:off x="6996931" y="1025796"/>
            <a:ext cx="4891467" cy="369332"/>
          </a:xfrm>
          <a:prstGeom prst="rect">
            <a:avLst/>
          </a:prstGeom>
        </p:spPr>
        <p:txBody>
          <a:bodyPr wrap="none">
            <a:spAutoFit/>
          </a:bodyPr>
          <a:lstStyle/>
          <a:p>
            <a:r>
              <a:rPr lang="en-GB" i="1" dirty="0">
                <a:solidFill>
                  <a:srgbClr val="002060"/>
                </a:solidFill>
                <a:latin typeface="Helvetica" panose="020B0604020202020204" pitchFamily="34" charset="0"/>
                <a:cs typeface="Helvetica" panose="020B0604020202020204" pitchFamily="34" charset="0"/>
              </a:rPr>
              <a:t>Work performed in 2023, </a:t>
            </a:r>
            <a:r>
              <a:rPr lang="en-GB" dirty="0">
                <a:solidFill>
                  <a:schemeClr val="bg1">
                    <a:lumMod val="50000"/>
                  </a:schemeClr>
                </a:solidFill>
              </a:rPr>
              <a:t>[3] Killian Carina, et al.</a:t>
            </a:r>
            <a:endParaRPr lang="en-GB" i="1" dirty="0">
              <a:solidFill>
                <a:srgbClr val="002060"/>
              </a:solidFill>
              <a:latin typeface="Helvetica" panose="020B0604020202020204" pitchFamily="34" charset="0"/>
              <a:cs typeface="Helvetica" panose="020B0604020202020204" pitchFamily="34" charset="0"/>
            </a:endParaRPr>
          </a:p>
        </p:txBody>
      </p:sp>
      <p:sp>
        <p:nvSpPr>
          <p:cNvPr id="15" name="Rectangle 14">
            <a:extLst>
              <a:ext uri="{FF2B5EF4-FFF2-40B4-BE49-F238E27FC236}">
                <a16:creationId xmlns:a16="http://schemas.microsoft.com/office/drawing/2014/main" id="{1839190B-E09D-4BA4-932C-5907BAFE6D98}"/>
              </a:ext>
            </a:extLst>
          </p:cNvPr>
          <p:cNvSpPr/>
          <p:nvPr/>
        </p:nvSpPr>
        <p:spPr>
          <a:xfrm>
            <a:off x="807508" y="1315005"/>
            <a:ext cx="10380133" cy="830997"/>
          </a:xfrm>
          <a:prstGeom prst="rect">
            <a:avLst/>
          </a:prstGeom>
        </p:spPr>
        <p:txBody>
          <a:bodyPr wrap="square">
            <a:spAutoFit/>
          </a:bodyPr>
          <a:lstStyle/>
          <a:p>
            <a:r>
              <a:rPr lang="en-GB" sz="2400" b="1" dirty="0">
                <a:solidFill>
                  <a:srgbClr val="781049"/>
                </a:solidFill>
                <a:latin typeface="Helvetica" panose="020B0604020202020204" pitchFamily="34" charset="0"/>
                <a:cs typeface="Helvetica" panose="020B0604020202020204" pitchFamily="34" charset="0"/>
              </a:rPr>
              <a:t>Goal</a:t>
            </a:r>
            <a:r>
              <a:rPr lang="en-GB" sz="2400" dirty="0">
                <a:solidFill>
                  <a:srgbClr val="002060"/>
                </a:solidFill>
                <a:latin typeface="Helvetica" panose="020B0604020202020204" pitchFamily="34" charset="0"/>
                <a:cs typeface="Helvetica" panose="020B0604020202020204" pitchFamily="34" charset="0"/>
              </a:rPr>
              <a:t>: reducing as much as possible the background H signal (“H rest gas in the chamber” not coming from the H beam directly)</a:t>
            </a:r>
            <a:endParaRPr lang="fr-FR" sz="2400" dirty="0">
              <a:solidFill>
                <a:srgbClr val="002060"/>
              </a:solidFill>
              <a:latin typeface="Helvetica" panose="020B0604020202020204" pitchFamily="34" charset="0"/>
              <a:cs typeface="Helvetica" panose="020B0604020202020204" pitchFamily="34" charset="0"/>
            </a:endParaRPr>
          </a:p>
        </p:txBody>
      </p:sp>
      <p:sp>
        <p:nvSpPr>
          <p:cNvPr id="22" name="ZoneTexte 21">
            <a:extLst>
              <a:ext uri="{FF2B5EF4-FFF2-40B4-BE49-F238E27FC236}">
                <a16:creationId xmlns:a16="http://schemas.microsoft.com/office/drawing/2014/main" id="{E4A96E2E-3840-4A29-9D7D-CDC6305B0ADA}"/>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172E76"/>
                </a:solidFill>
                <a:latin typeface="Helvetica" panose="020B0604020202020204" pitchFamily="34" charset="0"/>
                <a:cs typeface="Helvetica" panose="020B0604020202020204" pitchFamily="34" charset="0"/>
              </a:rPr>
              <a:t>9</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2604346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D63F57-9E1F-4B11-812E-08CC9F29A542}"/>
              </a:ext>
            </a:extLst>
          </p:cNvPr>
          <p:cNvSpPr>
            <a:spLocks noGrp="1"/>
          </p:cNvSpPr>
          <p:nvPr>
            <p:ph type="title"/>
          </p:nvPr>
        </p:nvSpPr>
        <p:spPr>
          <a:xfrm>
            <a:off x="829400" y="113505"/>
            <a:ext cx="10515600" cy="1325563"/>
          </a:xfrm>
        </p:spPr>
        <p:txBody>
          <a:bodyPr>
            <a:normAutofit/>
          </a:bodyPr>
          <a:lstStyle/>
          <a:p>
            <a:r>
              <a:rPr lang="fr-FR" sz="3800" dirty="0">
                <a:solidFill>
                  <a:srgbClr val="002060"/>
                </a:solidFill>
                <a:latin typeface="Helvetica" panose="020B0604020202020204" pitchFamily="34" charset="0"/>
                <a:cs typeface="Helvetica" panose="020B0604020202020204" pitchFamily="34" charset="0"/>
              </a:rPr>
              <a:t>2</a:t>
            </a:r>
            <a:r>
              <a:rPr lang="fr-FR" sz="3800" dirty="0">
                <a:solidFill>
                  <a:srgbClr val="781049"/>
                </a:solidFill>
                <a:latin typeface="Helvetica" panose="020B0604020202020204" pitchFamily="34" charset="0"/>
                <a:cs typeface="Helvetica" panose="020B0604020202020204" pitchFamily="34" charset="0"/>
              </a:rPr>
              <a:t>. </a:t>
            </a:r>
            <a:r>
              <a:rPr lang="fr-FR" sz="3800" dirty="0" err="1">
                <a:solidFill>
                  <a:srgbClr val="781049"/>
                </a:solidFill>
                <a:latin typeface="Helvetica" panose="020B0604020202020204" pitchFamily="34" charset="0"/>
                <a:cs typeface="Helvetica" panose="020B0604020202020204" pitchFamily="34" charset="0"/>
              </a:rPr>
              <a:t>Optimization</a:t>
            </a:r>
            <a:r>
              <a:rPr lang="fr-FR" sz="3800" dirty="0">
                <a:solidFill>
                  <a:srgbClr val="781049"/>
                </a:solidFill>
                <a:latin typeface="Helvetica" panose="020B0604020202020204" pitchFamily="34" charset="0"/>
                <a:cs typeface="Helvetica" panose="020B0604020202020204" pitchFamily="34" charset="0"/>
              </a:rPr>
              <a:t> of the background (ETH Z)</a:t>
            </a:r>
            <a:endParaRPr lang="en-GB" sz="3800" dirty="0">
              <a:solidFill>
                <a:srgbClr val="781049"/>
              </a:solidFill>
              <a:latin typeface="Helvetica" panose="020B0604020202020204" pitchFamily="34" charset="0"/>
              <a:cs typeface="Helvetica" panose="020B0604020202020204" pitchFamily="34" charset="0"/>
            </a:endParaRPr>
          </a:p>
        </p:txBody>
      </p:sp>
      <p:sp>
        <p:nvSpPr>
          <p:cNvPr id="11" name="Espace réservé du contenu 10">
            <a:extLst>
              <a:ext uri="{FF2B5EF4-FFF2-40B4-BE49-F238E27FC236}">
                <a16:creationId xmlns:a16="http://schemas.microsoft.com/office/drawing/2014/main" id="{54F50493-D241-4B73-AEF0-4B44C48E5BD8}"/>
              </a:ext>
            </a:extLst>
          </p:cNvPr>
          <p:cNvSpPr>
            <a:spLocks noGrp="1"/>
          </p:cNvSpPr>
          <p:nvPr>
            <p:ph sz="half" idx="2"/>
          </p:nvPr>
        </p:nvSpPr>
        <p:spPr>
          <a:xfrm>
            <a:off x="839787" y="2335444"/>
            <a:ext cx="5157787" cy="3684588"/>
          </a:xfrm>
        </p:spPr>
        <p:txBody>
          <a:bodyPr/>
          <a:lstStyle/>
          <a:p>
            <a:pPr marL="0" lvl="0" indent="0">
              <a:lnSpc>
                <a:spcPct val="100000"/>
              </a:lnSpc>
              <a:spcBef>
                <a:spcPts val="0"/>
              </a:spcBef>
              <a:buFont typeface="Symbol" panose="05050102010706020507" pitchFamily="18" charset="2"/>
              <a:buChar char="Þ"/>
            </a:pPr>
            <a:r>
              <a:rPr lang="en-GB" sz="2400" dirty="0">
                <a:solidFill>
                  <a:srgbClr val="002060"/>
                </a:solidFill>
                <a:latin typeface="Helvetica" panose="020B0604020202020204" pitchFamily="34" charset="0"/>
                <a:cs typeface="Helvetica" panose="020B0604020202020204" pitchFamily="34" charset="0"/>
              </a:rPr>
              <a:t>Switching to Deuterium atoms </a:t>
            </a:r>
          </a:p>
          <a:p>
            <a:endParaRPr lang="en-GB" dirty="0"/>
          </a:p>
        </p:txBody>
      </p:sp>
      <p:sp>
        <p:nvSpPr>
          <p:cNvPr id="7" name="Textfeld 7">
            <a:extLst>
              <a:ext uri="{FF2B5EF4-FFF2-40B4-BE49-F238E27FC236}">
                <a16:creationId xmlns:a16="http://schemas.microsoft.com/office/drawing/2014/main" id="{98270574-A2E9-4F8B-8ACD-7942BE58D640}"/>
              </a:ext>
            </a:extLst>
          </p:cNvPr>
          <p:cNvSpPr txBox="1"/>
          <p:nvPr/>
        </p:nvSpPr>
        <p:spPr>
          <a:xfrm>
            <a:off x="289560" y="6176963"/>
            <a:ext cx="11612880" cy="1138773"/>
          </a:xfrm>
          <a:prstGeom prst="rect">
            <a:avLst/>
          </a:prstGeom>
          <a:noFill/>
        </p:spPr>
        <p:txBody>
          <a:bodyPr wrap="square" rtlCol="0">
            <a:spAutoFit/>
          </a:bodyPr>
          <a:lstStyle/>
          <a:p>
            <a:r>
              <a:rPr lang="en-GB" sz="1400" dirty="0">
                <a:solidFill>
                  <a:schemeClr val="bg1">
                    <a:lumMod val="50000"/>
                  </a:schemeClr>
                </a:solidFill>
              </a:rPr>
              <a:t>[3] Killian, Carina, et al. (</a:t>
            </a:r>
            <a:r>
              <a:rPr lang="en-GB" sz="1400" dirty="0" err="1">
                <a:solidFill>
                  <a:schemeClr val="bg1">
                    <a:lumMod val="50000"/>
                  </a:schemeClr>
                </a:solidFill>
              </a:rPr>
              <a:t>Grasian</a:t>
            </a:r>
            <a:r>
              <a:rPr lang="en-GB" sz="1400" dirty="0">
                <a:solidFill>
                  <a:schemeClr val="bg1">
                    <a:lumMod val="50000"/>
                  </a:schemeClr>
                </a:solidFill>
              </a:rPr>
              <a:t> Collaboration) </a:t>
            </a:r>
            <a:r>
              <a:rPr lang="en-GB" sz="1600" i="1" dirty="0"/>
              <a:t>GRASIAN: shaping and characterization of the cold hydrogen and deuterium beams for the forthcoming first demonstration of gravitational quantum states of atoms</a:t>
            </a:r>
            <a:r>
              <a:rPr lang="en-GB" sz="1200" dirty="0">
                <a:solidFill>
                  <a:schemeClr val="bg1">
                    <a:lumMod val="50000"/>
                  </a:schemeClr>
                </a:solidFill>
              </a:rPr>
              <a:t>. Eur. Phys. J. D, 78 132 2024.</a:t>
            </a:r>
            <a:br>
              <a:rPr lang="en-GB" sz="1200" dirty="0">
                <a:solidFill>
                  <a:schemeClr val="bg1">
                    <a:lumMod val="50000"/>
                  </a:schemeClr>
                </a:solidFill>
              </a:rPr>
            </a:br>
            <a:endParaRPr lang="en-GB" sz="1200" dirty="0">
              <a:solidFill>
                <a:schemeClr val="bg1">
                  <a:lumMod val="50000"/>
                </a:schemeClr>
              </a:solidFill>
            </a:endParaRPr>
          </a:p>
          <a:p>
            <a:br>
              <a:rPr lang="en-GB" sz="1200" dirty="0">
                <a:solidFill>
                  <a:schemeClr val="bg1">
                    <a:lumMod val="50000"/>
                  </a:schemeClr>
                </a:solidFill>
              </a:rPr>
            </a:br>
            <a:endParaRPr lang="en-US" sz="1200" dirty="0">
              <a:solidFill>
                <a:schemeClr val="bg1">
                  <a:lumMod val="50000"/>
                </a:schemeClr>
              </a:solidFill>
            </a:endParaRPr>
          </a:p>
        </p:txBody>
      </p:sp>
      <p:sp>
        <p:nvSpPr>
          <p:cNvPr id="3" name="Rectangle 2">
            <a:extLst>
              <a:ext uri="{FF2B5EF4-FFF2-40B4-BE49-F238E27FC236}">
                <a16:creationId xmlns:a16="http://schemas.microsoft.com/office/drawing/2014/main" id="{B2847E93-1C43-4AB9-8980-272CF3D95324}"/>
              </a:ext>
            </a:extLst>
          </p:cNvPr>
          <p:cNvSpPr/>
          <p:nvPr/>
        </p:nvSpPr>
        <p:spPr>
          <a:xfrm>
            <a:off x="6996931" y="1025796"/>
            <a:ext cx="4891467" cy="369332"/>
          </a:xfrm>
          <a:prstGeom prst="rect">
            <a:avLst/>
          </a:prstGeom>
        </p:spPr>
        <p:txBody>
          <a:bodyPr wrap="none">
            <a:spAutoFit/>
          </a:bodyPr>
          <a:lstStyle/>
          <a:p>
            <a:r>
              <a:rPr lang="en-GB" i="1" dirty="0">
                <a:solidFill>
                  <a:srgbClr val="002060"/>
                </a:solidFill>
                <a:latin typeface="Helvetica" panose="020B0604020202020204" pitchFamily="34" charset="0"/>
                <a:cs typeface="Helvetica" panose="020B0604020202020204" pitchFamily="34" charset="0"/>
              </a:rPr>
              <a:t>Work performed in 2023, </a:t>
            </a:r>
            <a:r>
              <a:rPr lang="en-GB" dirty="0">
                <a:solidFill>
                  <a:schemeClr val="bg1">
                    <a:lumMod val="50000"/>
                  </a:schemeClr>
                </a:solidFill>
              </a:rPr>
              <a:t>[3] Killian Carina, et al.</a:t>
            </a:r>
            <a:endParaRPr lang="en-GB" i="1" dirty="0">
              <a:solidFill>
                <a:srgbClr val="002060"/>
              </a:solidFill>
              <a:latin typeface="Helvetica" panose="020B0604020202020204" pitchFamily="34" charset="0"/>
              <a:cs typeface="Helvetica" panose="020B0604020202020204" pitchFamily="34" charset="0"/>
            </a:endParaRPr>
          </a:p>
        </p:txBody>
      </p:sp>
      <p:pic>
        <p:nvPicPr>
          <p:cNvPr id="9" name="Image 8">
            <a:extLst>
              <a:ext uri="{FF2B5EF4-FFF2-40B4-BE49-F238E27FC236}">
                <a16:creationId xmlns:a16="http://schemas.microsoft.com/office/drawing/2014/main" id="{A60BD631-474D-44A9-89B3-843618F59046}"/>
              </a:ext>
            </a:extLst>
          </p:cNvPr>
          <p:cNvPicPr>
            <a:picLocks noChangeAspect="1"/>
          </p:cNvPicPr>
          <p:nvPr/>
        </p:nvPicPr>
        <p:blipFill>
          <a:blip r:embed="rId2"/>
          <a:stretch>
            <a:fillRect/>
          </a:stretch>
        </p:blipFill>
        <p:spPr>
          <a:xfrm>
            <a:off x="980111" y="2828042"/>
            <a:ext cx="4562479" cy="3253671"/>
          </a:xfrm>
          <a:prstGeom prst="rect">
            <a:avLst/>
          </a:prstGeom>
        </p:spPr>
      </p:pic>
      <p:sp>
        <p:nvSpPr>
          <p:cNvPr id="15" name="Rectangle 14">
            <a:extLst>
              <a:ext uri="{FF2B5EF4-FFF2-40B4-BE49-F238E27FC236}">
                <a16:creationId xmlns:a16="http://schemas.microsoft.com/office/drawing/2014/main" id="{1839190B-E09D-4BA4-932C-5907BAFE6D98}"/>
              </a:ext>
            </a:extLst>
          </p:cNvPr>
          <p:cNvSpPr/>
          <p:nvPr/>
        </p:nvSpPr>
        <p:spPr>
          <a:xfrm>
            <a:off x="807508" y="1315005"/>
            <a:ext cx="10380133" cy="830997"/>
          </a:xfrm>
          <a:prstGeom prst="rect">
            <a:avLst/>
          </a:prstGeom>
        </p:spPr>
        <p:txBody>
          <a:bodyPr wrap="square">
            <a:spAutoFit/>
          </a:bodyPr>
          <a:lstStyle/>
          <a:p>
            <a:r>
              <a:rPr lang="en-GB" sz="2400" b="1" dirty="0">
                <a:solidFill>
                  <a:srgbClr val="781049"/>
                </a:solidFill>
                <a:latin typeface="Helvetica" panose="020B0604020202020204" pitchFamily="34" charset="0"/>
                <a:cs typeface="Helvetica" panose="020B0604020202020204" pitchFamily="34" charset="0"/>
              </a:rPr>
              <a:t>Goal</a:t>
            </a:r>
            <a:r>
              <a:rPr lang="en-GB" sz="2400" dirty="0">
                <a:solidFill>
                  <a:srgbClr val="002060"/>
                </a:solidFill>
                <a:latin typeface="Helvetica" panose="020B0604020202020204" pitchFamily="34" charset="0"/>
                <a:cs typeface="Helvetica" panose="020B0604020202020204" pitchFamily="34" charset="0"/>
              </a:rPr>
              <a:t>: reducing as much as possible the background H signal (“H rest gas in the chamber” not coming from the H beam directly)</a:t>
            </a:r>
            <a:endParaRPr lang="fr-FR" sz="2400" dirty="0">
              <a:solidFill>
                <a:srgbClr val="002060"/>
              </a:solidFill>
              <a:latin typeface="Helvetica" panose="020B0604020202020204" pitchFamily="34" charset="0"/>
              <a:cs typeface="Helvetica" panose="020B0604020202020204" pitchFamily="34" charset="0"/>
            </a:endParaRPr>
          </a:p>
        </p:txBody>
      </p:sp>
      <p:sp>
        <p:nvSpPr>
          <p:cNvPr id="13" name="ZoneTexte 12">
            <a:extLst>
              <a:ext uri="{FF2B5EF4-FFF2-40B4-BE49-F238E27FC236}">
                <a16:creationId xmlns:a16="http://schemas.microsoft.com/office/drawing/2014/main" id="{0FC120BF-EE00-4BEA-BD36-92598C4F02AE}"/>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172E76"/>
                </a:solidFill>
                <a:latin typeface="Helvetica" panose="020B0604020202020204" pitchFamily="34" charset="0"/>
                <a:cs typeface="Helvetica" panose="020B0604020202020204" pitchFamily="34" charset="0"/>
              </a:rPr>
              <a:t>9</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231670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BCF488-F75C-43D7-B74E-FFF1833A1D20}"/>
              </a:ext>
            </a:extLst>
          </p:cNvPr>
          <p:cNvSpPr>
            <a:spLocks noGrp="1"/>
          </p:cNvSpPr>
          <p:nvPr>
            <p:ph type="title"/>
          </p:nvPr>
        </p:nvSpPr>
        <p:spPr>
          <a:xfrm>
            <a:off x="240711" y="185531"/>
            <a:ext cx="10515600" cy="1325563"/>
          </a:xfrm>
        </p:spPr>
        <p:txBody>
          <a:bodyPr/>
          <a:lstStyle/>
          <a:p>
            <a:r>
              <a:rPr lang="fr-FR" b="1" dirty="0">
                <a:solidFill>
                  <a:srgbClr val="781049"/>
                </a:solidFill>
                <a:latin typeface="Helvetica" panose="020B0604020202020204" pitchFamily="34" charset="0"/>
                <a:cs typeface="Helvetica" panose="020B0604020202020204" pitchFamily="34" charset="0"/>
              </a:rPr>
              <a:t>GRASIAN Collaboration</a:t>
            </a:r>
            <a:endParaRPr lang="en-GB" b="1" dirty="0">
              <a:solidFill>
                <a:srgbClr val="781049"/>
              </a:solidFill>
              <a:latin typeface="Helvetica" panose="020B0604020202020204" pitchFamily="34" charset="0"/>
              <a:cs typeface="Helvetica" panose="020B0604020202020204" pitchFamily="34" charset="0"/>
            </a:endParaRPr>
          </a:p>
        </p:txBody>
      </p:sp>
      <p:grpSp>
        <p:nvGrpSpPr>
          <p:cNvPr id="9" name="Groupe 8">
            <a:extLst>
              <a:ext uri="{FF2B5EF4-FFF2-40B4-BE49-F238E27FC236}">
                <a16:creationId xmlns:a16="http://schemas.microsoft.com/office/drawing/2014/main" id="{9B887866-C47D-4C31-9BEE-209456D13A17}"/>
              </a:ext>
            </a:extLst>
          </p:cNvPr>
          <p:cNvGrpSpPr/>
          <p:nvPr/>
        </p:nvGrpSpPr>
        <p:grpSpPr>
          <a:xfrm>
            <a:off x="92273" y="1236198"/>
            <a:ext cx="7013401" cy="5118534"/>
            <a:chOff x="1862010" y="1303994"/>
            <a:chExt cx="7013401" cy="5118534"/>
          </a:xfrm>
        </p:grpSpPr>
        <p:pic>
          <p:nvPicPr>
            <p:cNvPr id="4116" name="Picture 20" descr="Europe map 2039">
              <a:extLst>
                <a:ext uri="{FF2B5EF4-FFF2-40B4-BE49-F238E27FC236}">
                  <a16:creationId xmlns:a16="http://schemas.microsoft.com/office/drawing/2014/main" id="{6B2BDDE4-F6F4-4B54-888D-C526DE5442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646" y="1303994"/>
              <a:ext cx="6296758" cy="503740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grasian.eu/wp-content/uploads/2020/11/ETH.png">
              <a:extLst>
                <a:ext uri="{FF2B5EF4-FFF2-40B4-BE49-F238E27FC236}">
                  <a16:creationId xmlns:a16="http://schemas.microsoft.com/office/drawing/2014/main" id="{7604E9A0-C9B9-4DC2-B131-2D97B0B71E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392" t="28560" r="10328" b="18519"/>
            <a:stretch/>
          </p:blipFill>
          <p:spPr bwMode="auto">
            <a:xfrm>
              <a:off x="3340330" y="5023733"/>
              <a:ext cx="2206008" cy="553917"/>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4102" name="Picture 6" descr="https://grasian.eu/wp-content/uploads/2020/11/IPA.jpg">
              <a:extLst>
                <a:ext uri="{FF2B5EF4-FFF2-40B4-BE49-F238E27FC236}">
                  <a16:creationId xmlns:a16="http://schemas.microsoft.com/office/drawing/2014/main" id="{08557A56-AD8A-46EF-A023-E11E3A1D23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0719" y="5577650"/>
              <a:ext cx="1905229" cy="844878"/>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4104" name="Picture 8" descr="https://grasian.eu/wp-content/uploads/2022/04/LKB.png">
              <a:extLst>
                <a:ext uri="{FF2B5EF4-FFF2-40B4-BE49-F238E27FC236}">
                  <a16:creationId xmlns:a16="http://schemas.microsoft.com/office/drawing/2014/main" id="{C317CF80-F5DC-4D62-91C9-DBCBCC42F69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353" r="8101"/>
            <a:stretch/>
          </p:blipFill>
          <p:spPr bwMode="auto">
            <a:xfrm>
              <a:off x="1862010" y="3086672"/>
              <a:ext cx="3327583" cy="928858"/>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4108" name="Picture 12" descr="https://grasian.eu/wp-content/uploads/2020/11/SMI-Logo-300x300.jpg">
              <a:extLst>
                <a:ext uri="{FF2B5EF4-FFF2-40B4-BE49-F238E27FC236}">
                  <a16:creationId xmlns:a16="http://schemas.microsoft.com/office/drawing/2014/main" id="{350C4555-C986-4E47-A144-D31458CDC6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6302" y="3641733"/>
              <a:ext cx="1382000" cy="1382000"/>
            </a:xfrm>
            <a:prstGeom prst="ellipse">
              <a:avLst/>
            </a:prstGeom>
            <a:noFill/>
            <a:extLst>
              <a:ext uri="{909E8E84-426E-40DD-AFC4-6F175D3DCCD1}">
                <a14:hiddenFill xmlns:a14="http://schemas.microsoft.com/office/drawing/2010/main">
                  <a:solidFill>
                    <a:srgbClr val="FFFFFF"/>
                  </a:solidFill>
                </a14:hiddenFill>
              </a:ext>
            </a:extLst>
          </p:spPr>
        </p:pic>
        <p:pic>
          <p:nvPicPr>
            <p:cNvPr id="4110" name="Picture 14" descr="https://grasian.eu/wp-content/uploads/2020/11/OEAW_en_Logo_cmyk-300x130.jpg">
              <a:extLst>
                <a:ext uri="{FF2B5EF4-FFF2-40B4-BE49-F238E27FC236}">
                  <a16:creationId xmlns:a16="http://schemas.microsoft.com/office/drawing/2014/main" id="{38AE75F6-DFE0-456C-B9A6-9B24EA6451B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72903" y="5023733"/>
              <a:ext cx="2857500" cy="1238250"/>
            </a:xfrm>
            <a:prstGeom prst="rect">
              <a:avLst/>
            </a:prstGeom>
            <a:noFill/>
            <a:ln w="28575">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4112" name="Picture 16" descr="https://grasian.eu/wp-content/uploads/2022/04/UTU_logo_RGB_EN.jpg">
              <a:extLst>
                <a:ext uri="{FF2B5EF4-FFF2-40B4-BE49-F238E27FC236}">
                  <a16:creationId xmlns:a16="http://schemas.microsoft.com/office/drawing/2014/main" id="{F68ABB9A-31AF-465A-9D73-5DEC83B1BBE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531" t="15533" r="8220" b="13290"/>
            <a:stretch/>
          </p:blipFill>
          <p:spPr bwMode="auto">
            <a:xfrm>
              <a:off x="5739737" y="1319377"/>
              <a:ext cx="3135674" cy="1006631"/>
            </a:xfrm>
            <a:prstGeom prst="rect">
              <a:avLst/>
            </a:prstGeom>
            <a:noFill/>
            <a:ln w="28575">
              <a:solidFill>
                <a:schemeClr val="accent6">
                  <a:lumMod val="75000"/>
                </a:schemeClr>
              </a:solidFill>
            </a:ln>
            <a:extLst>
              <a:ext uri="{909E8E84-426E-40DD-AFC4-6F175D3DCCD1}">
                <a14:hiddenFill xmlns:a14="http://schemas.microsoft.com/office/drawing/2010/main">
                  <a:solidFill>
                    <a:srgbClr val="FFFFFF"/>
                  </a:solidFill>
                </a14:hiddenFill>
              </a:ext>
            </a:extLst>
          </p:spPr>
        </p:pic>
      </p:grpSp>
      <p:pic>
        <p:nvPicPr>
          <p:cNvPr id="21" name="Picture 2" descr="https://grasian.eu/wp-content/uploads/2020/11/Logo_ILL.png">
            <a:extLst>
              <a:ext uri="{FF2B5EF4-FFF2-40B4-BE49-F238E27FC236}">
                <a16:creationId xmlns:a16="http://schemas.microsoft.com/office/drawing/2014/main" id="{BDDAB892-6CB0-4836-951F-7F05179E0A0C}"/>
              </a:ext>
            </a:extLst>
          </p:cNvPr>
          <p:cNvPicPr>
            <a:picLocks noGrp="1" noChangeAspect="1" noChangeArrowheads="1"/>
          </p:cNvPicPr>
          <p:nvPr>
            <p:ph idx="1"/>
          </p:nvPr>
        </p:nvPicPr>
        <p:blipFill rotWithShape="1">
          <a:blip r:embed="rId9">
            <a:extLst>
              <a:ext uri="{28A0092B-C50C-407E-A947-70E740481C1C}">
                <a14:useLocalDpi xmlns:a14="http://schemas.microsoft.com/office/drawing/2010/main" val="0"/>
              </a:ext>
            </a:extLst>
          </a:blip>
          <a:srcRect l="4192" t="10643" r="5134" b="-1"/>
          <a:stretch/>
        </p:blipFill>
        <p:spPr bwMode="auto">
          <a:xfrm>
            <a:off x="18288" y="4288536"/>
            <a:ext cx="1435608" cy="1333266"/>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7A4EE697-0FBB-4D0D-8963-93F55ADCB862}"/>
              </a:ext>
            </a:extLst>
          </p:cNvPr>
          <p:cNvSpPr txBox="1"/>
          <p:nvPr/>
        </p:nvSpPr>
        <p:spPr>
          <a:xfrm>
            <a:off x="7132302" y="445422"/>
            <a:ext cx="4983301" cy="5786199"/>
          </a:xfrm>
          <a:prstGeom prst="rect">
            <a:avLst/>
          </a:prstGeom>
          <a:noFill/>
        </p:spPr>
        <p:txBody>
          <a:bodyPr wrap="square" rtlCol="0">
            <a:spAutoFit/>
          </a:bodyPr>
          <a:lstStyle/>
          <a:p>
            <a:r>
              <a:rPr lang="fr-FR" sz="2000" b="1" dirty="0">
                <a:solidFill>
                  <a:srgbClr val="781049"/>
                </a:solidFill>
                <a:latin typeface="Helvetica" panose="020B0604020202020204" pitchFamily="34" charset="0"/>
                <a:cs typeface="Helvetica" panose="020B0604020202020204" pitchFamily="34" charset="0"/>
              </a:rPr>
              <a:t>5 institutes accros Europe</a:t>
            </a:r>
          </a:p>
          <a:p>
            <a:pPr marL="285750" indent="-285750">
              <a:buFont typeface="Arial" panose="020B0604020202020204" pitchFamily="34" charset="0"/>
              <a:buChar char="•"/>
            </a:pPr>
            <a:r>
              <a:rPr lang="en-GB" sz="1600" i="0" dirty="0" err="1">
                <a:solidFill>
                  <a:srgbClr val="002060"/>
                </a:solidFill>
                <a:effectLst/>
                <a:latin typeface="Helvetica" panose="020B0604020202020204" pitchFamily="34" charset="0"/>
                <a:cs typeface="Helvetica" panose="020B0604020202020204" pitchFamily="34" charset="0"/>
              </a:rPr>
              <a:t>Institut</a:t>
            </a:r>
            <a:r>
              <a:rPr lang="en-GB" sz="1600" i="0" dirty="0">
                <a:solidFill>
                  <a:srgbClr val="002060"/>
                </a:solidFill>
                <a:effectLst/>
                <a:latin typeface="Helvetica" panose="020B0604020202020204" pitchFamily="34" charset="0"/>
                <a:cs typeface="Helvetica" panose="020B0604020202020204" pitchFamily="34" charset="0"/>
              </a:rPr>
              <a:t> Max von Laue – Paul Langevin,</a:t>
            </a:r>
          </a:p>
          <a:p>
            <a:pPr marL="285750" indent="-285750">
              <a:buFont typeface="Arial" panose="020B0604020202020204" pitchFamily="34" charset="0"/>
              <a:buChar char="•"/>
            </a:pPr>
            <a:r>
              <a:rPr lang="en-GB" sz="1600" i="0" dirty="0">
                <a:solidFill>
                  <a:srgbClr val="002060"/>
                </a:solidFill>
                <a:effectLst/>
                <a:latin typeface="Helvetica" panose="020B0604020202020204" pitchFamily="34" charset="0"/>
                <a:cs typeface="Helvetica" panose="020B0604020202020204" pitchFamily="34" charset="0"/>
                <a:hlinkClick r:id="rId10">
                  <a:extLst>
                    <a:ext uri="{A12FA001-AC4F-418D-AE19-62706E023703}">
                      <ahyp:hlinkClr xmlns:ahyp="http://schemas.microsoft.com/office/drawing/2018/hyperlinkcolor" val="tx"/>
                    </a:ext>
                  </a:extLst>
                </a:hlinkClick>
              </a:rPr>
              <a:t>Institute of Particle Physics and Astrophysics</a:t>
            </a:r>
            <a:r>
              <a:rPr lang="en-GB" sz="1600" i="0" dirty="0">
                <a:solidFill>
                  <a:srgbClr val="002060"/>
                </a:solidFill>
                <a:effectLst/>
                <a:latin typeface="Helvetica" panose="020B0604020202020204" pitchFamily="34" charset="0"/>
                <a:cs typeface="Helvetica" panose="020B0604020202020204" pitchFamily="34" charset="0"/>
              </a:rPr>
              <a:t>, ETH Zürich. </a:t>
            </a:r>
          </a:p>
          <a:p>
            <a:pPr marL="285750" indent="-285750">
              <a:buFont typeface="Arial" panose="020B0604020202020204" pitchFamily="34" charset="0"/>
              <a:buChar char="•"/>
            </a:pPr>
            <a:r>
              <a:rPr lang="en-GB" sz="1600" i="0" dirty="0" err="1">
                <a:solidFill>
                  <a:srgbClr val="002060"/>
                </a:solidFill>
                <a:effectLst/>
                <a:latin typeface="Helvetica" panose="020B0604020202020204" pitchFamily="34" charset="0"/>
                <a:cs typeface="Helvetica" panose="020B0604020202020204" pitchFamily="34" charset="0"/>
                <a:hlinkClick r:id="rId11">
                  <a:extLst>
                    <a:ext uri="{A12FA001-AC4F-418D-AE19-62706E023703}">
                      <ahyp:hlinkClr xmlns:ahyp="http://schemas.microsoft.com/office/drawing/2018/hyperlinkcolor" val="tx"/>
                    </a:ext>
                  </a:extLst>
                </a:hlinkClick>
              </a:rPr>
              <a:t>Laboratoire</a:t>
            </a:r>
            <a:r>
              <a:rPr lang="en-GB" sz="1600" i="0" dirty="0">
                <a:solidFill>
                  <a:srgbClr val="002060"/>
                </a:solidFill>
                <a:effectLst/>
                <a:latin typeface="Helvetica" panose="020B0604020202020204" pitchFamily="34" charset="0"/>
                <a:cs typeface="Helvetica" panose="020B0604020202020204" pitchFamily="34" charset="0"/>
                <a:hlinkClick r:id="rId11">
                  <a:extLst>
                    <a:ext uri="{A12FA001-AC4F-418D-AE19-62706E023703}">
                      <ahyp:hlinkClr xmlns:ahyp="http://schemas.microsoft.com/office/drawing/2018/hyperlinkcolor" val="tx"/>
                    </a:ext>
                  </a:extLst>
                </a:hlinkClick>
              </a:rPr>
              <a:t> Kastler Brossel</a:t>
            </a:r>
            <a:r>
              <a:rPr lang="en-GB" sz="1600" i="0" dirty="0">
                <a:solidFill>
                  <a:srgbClr val="002060"/>
                </a:solidFill>
                <a:effectLst/>
                <a:latin typeface="Helvetica" panose="020B0604020202020204" pitchFamily="34" charset="0"/>
                <a:cs typeface="Helvetica" panose="020B0604020202020204" pitchFamily="34" charset="0"/>
              </a:rPr>
              <a:t>, </a:t>
            </a:r>
          </a:p>
          <a:p>
            <a:pPr marL="285750" indent="-285750">
              <a:buFont typeface="Arial" panose="020B0604020202020204" pitchFamily="34" charset="0"/>
              <a:buChar char="•"/>
            </a:pPr>
            <a:r>
              <a:rPr lang="en-GB" sz="1600" i="0" dirty="0">
                <a:solidFill>
                  <a:srgbClr val="002060"/>
                </a:solidFill>
                <a:effectLst/>
                <a:latin typeface="Helvetica" panose="020B0604020202020204" pitchFamily="34" charset="0"/>
                <a:cs typeface="Helvetica" panose="020B0604020202020204" pitchFamily="34" charset="0"/>
                <a:hlinkClick r:id="rId12">
                  <a:extLst>
                    <a:ext uri="{A12FA001-AC4F-418D-AE19-62706E023703}">
                      <ahyp:hlinkClr xmlns:ahyp="http://schemas.microsoft.com/office/drawing/2018/hyperlinkcolor" val="tx"/>
                    </a:ext>
                  </a:extLst>
                </a:hlinkClick>
              </a:rPr>
              <a:t>Stefan Meyer Institute</a:t>
            </a:r>
            <a:r>
              <a:rPr lang="en-GB" sz="1600" i="0" dirty="0">
                <a:solidFill>
                  <a:srgbClr val="002060"/>
                </a:solidFill>
                <a:effectLst/>
                <a:latin typeface="Helvetica" panose="020B0604020202020204" pitchFamily="34" charset="0"/>
                <a:cs typeface="Helvetica" panose="020B0604020202020204" pitchFamily="34" charset="0"/>
              </a:rPr>
              <a:t>, </a:t>
            </a:r>
          </a:p>
          <a:p>
            <a:pPr marL="285750" indent="-285750">
              <a:buFont typeface="Arial" panose="020B0604020202020204" pitchFamily="34" charset="0"/>
              <a:buChar char="•"/>
            </a:pPr>
            <a:r>
              <a:rPr lang="en-GB" sz="1600" i="0" dirty="0">
                <a:solidFill>
                  <a:srgbClr val="002060"/>
                </a:solidFill>
                <a:effectLst/>
                <a:latin typeface="Helvetica" panose="020B0604020202020204" pitchFamily="34" charset="0"/>
                <a:cs typeface="Helvetica" panose="020B0604020202020204" pitchFamily="34" charset="0"/>
              </a:rPr>
              <a:t>University of Turku, </a:t>
            </a:r>
            <a:r>
              <a:rPr lang="en-GB" sz="1600" i="0" u="sng" dirty="0" err="1">
                <a:solidFill>
                  <a:srgbClr val="002060"/>
                </a:solidFill>
                <a:effectLst/>
                <a:latin typeface="Helvetica" panose="020B0604020202020204" pitchFamily="34" charset="0"/>
                <a:cs typeface="Helvetica" panose="020B0604020202020204" pitchFamily="34" charset="0"/>
              </a:rPr>
              <a:t>Wihuri</a:t>
            </a:r>
            <a:r>
              <a:rPr lang="en-GB" sz="1600" i="0" u="sng" dirty="0">
                <a:solidFill>
                  <a:srgbClr val="002060"/>
                </a:solidFill>
                <a:effectLst/>
                <a:latin typeface="Helvetica" panose="020B0604020202020204" pitchFamily="34" charset="0"/>
                <a:cs typeface="Helvetica" panose="020B0604020202020204" pitchFamily="34" charset="0"/>
              </a:rPr>
              <a:t> Physical Laboratory</a:t>
            </a:r>
            <a:r>
              <a:rPr lang="en-GB" sz="1600" i="0" dirty="0">
                <a:solidFill>
                  <a:srgbClr val="002060"/>
                </a:solidFill>
                <a:effectLst/>
                <a:latin typeface="Helvetica" panose="020B0604020202020204" pitchFamily="34" charset="0"/>
                <a:cs typeface="Helvetica" panose="020B0604020202020204" pitchFamily="34" charset="0"/>
              </a:rPr>
              <a:t>  </a:t>
            </a:r>
          </a:p>
          <a:p>
            <a:pPr marL="285750" indent="-285750">
              <a:buFont typeface="Arial" panose="020B0604020202020204" pitchFamily="34" charset="0"/>
              <a:buChar char="•"/>
            </a:pPr>
            <a:endParaRPr lang="fr-FR" sz="1600" dirty="0">
              <a:solidFill>
                <a:srgbClr val="002060"/>
              </a:solidFill>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endParaRPr lang="fr-FR" sz="1600" dirty="0">
              <a:solidFill>
                <a:srgbClr val="002060"/>
              </a:solidFill>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endParaRPr lang="fr-FR" dirty="0">
              <a:solidFill>
                <a:srgbClr val="002060"/>
              </a:solidFill>
              <a:latin typeface="Helvetica" panose="020B0604020202020204" pitchFamily="34" charset="0"/>
              <a:cs typeface="Helvetica" panose="020B0604020202020204" pitchFamily="34" charset="0"/>
            </a:endParaRPr>
          </a:p>
          <a:p>
            <a:r>
              <a:rPr lang="en-GB" sz="2400" b="1" dirty="0">
                <a:solidFill>
                  <a:srgbClr val="781049"/>
                </a:solidFill>
                <a:latin typeface="Helvetica" panose="020B0604020202020204" pitchFamily="34" charset="0"/>
                <a:cs typeface="Helvetica" panose="020B0604020202020204" pitchFamily="34" charset="0"/>
              </a:rPr>
              <a:t>Studying Gravitational Quantum States (GQS) and whispering gallery states of neutrons/hydrogens for:</a:t>
            </a:r>
          </a:p>
          <a:p>
            <a:pPr marL="285750" indent="-285750">
              <a:buFont typeface="Arial" panose="020B0604020202020204" pitchFamily="34" charset="0"/>
              <a:buChar char="•"/>
            </a:pPr>
            <a:r>
              <a:rPr lang="en-GB" dirty="0">
                <a:solidFill>
                  <a:srgbClr val="002060"/>
                </a:solidFill>
                <a:latin typeface="Helvetica" panose="020B0604020202020204" pitchFamily="34" charset="0"/>
                <a:cs typeface="Helvetica" panose="020B0604020202020204" pitchFamily="34" charset="0"/>
              </a:rPr>
              <a:t>Short range fundamental forces caused by dark matter, extra dimension, new light bosons, dark energy</a:t>
            </a:r>
          </a:p>
          <a:p>
            <a:r>
              <a:rPr lang="en-GB" dirty="0">
                <a:solidFill>
                  <a:srgbClr val="002060"/>
                </a:solidFill>
                <a:latin typeface="Helvetica" panose="020B0604020202020204" pitchFamily="34" charset="0"/>
                <a:cs typeface="Helvetica" panose="020B0604020202020204" pitchFamily="34" charset="0"/>
              </a:rPr>
              <a:t>•   CPT and Lorentz invariance violation (matter/antimatter tests)</a:t>
            </a:r>
          </a:p>
          <a:p>
            <a:r>
              <a:rPr lang="en-GB" dirty="0">
                <a:solidFill>
                  <a:srgbClr val="002060"/>
                </a:solidFill>
                <a:latin typeface="Helvetica" panose="020B0604020202020204" pitchFamily="34" charset="0"/>
                <a:cs typeface="Helvetica" panose="020B0604020202020204" pitchFamily="34" charset="0"/>
              </a:rPr>
              <a:t>•   QED tests (spectroscopy)</a:t>
            </a:r>
          </a:p>
        </p:txBody>
      </p:sp>
      <p:cxnSp>
        <p:nvCxnSpPr>
          <p:cNvPr id="13" name="Connecteur droit avec flèche 12">
            <a:extLst>
              <a:ext uri="{FF2B5EF4-FFF2-40B4-BE49-F238E27FC236}">
                <a16:creationId xmlns:a16="http://schemas.microsoft.com/office/drawing/2014/main" id="{F73FC97C-B115-45A3-896D-663BAE21846F}"/>
              </a:ext>
            </a:extLst>
          </p:cNvPr>
          <p:cNvCxnSpPr>
            <a:cxnSpLocks/>
            <a:stCxn id="4104" idx="2"/>
          </p:cNvCxnSpPr>
          <p:nvPr/>
        </p:nvCxnSpPr>
        <p:spPr>
          <a:xfrm>
            <a:off x="1756065" y="3947734"/>
            <a:ext cx="219039" cy="3172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39131BBF-FBBC-4BBE-B3DC-AC5EBCB006F3}"/>
              </a:ext>
            </a:extLst>
          </p:cNvPr>
          <p:cNvCxnSpPr>
            <a:cxnSpLocks/>
            <a:stCxn id="21" idx="3"/>
          </p:cNvCxnSpPr>
          <p:nvPr/>
        </p:nvCxnSpPr>
        <p:spPr>
          <a:xfrm flipV="1">
            <a:off x="1453896" y="4719223"/>
            <a:ext cx="779705" cy="235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02B150F-DBF5-49A3-98BD-F3A4DD764933}"/>
              </a:ext>
            </a:extLst>
          </p:cNvPr>
          <p:cNvCxnSpPr>
            <a:cxnSpLocks/>
            <a:stCxn id="4100" idx="0"/>
          </p:cNvCxnSpPr>
          <p:nvPr/>
        </p:nvCxnSpPr>
        <p:spPr>
          <a:xfrm flipV="1">
            <a:off x="2673597" y="4529667"/>
            <a:ext cx="0" cy="4262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2883F5FE-678C-48E7-80F5-50DFFF075721}"/>
              </a:ext>
            </a:extLst>
          </p:cNvPr>
          <p:cNvCxnSpPr>
            <a:stCxn id="4108" idx="2"/>
          </p:cNvCxnSpPr>
          <p:nvPr/>
        </p:nvCxnSpPr>
        <p:spPr>
          <a:xfrm flipH="1">
            <a:off x="3491356" y="4264937"/>
            <a:ext cx="652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B30C715E-D079-4193-B4AC-E50B062728CD}"/>
              </a:ext>
            </a:extLst>
          </p:cNvPr>
          <p:cNvCxnSpPr>
            <a:cxnSpLocks/>
            <a:stCxn id="4112" idx="2"/>
          </p:cNvCxnSpPr>
          <p:nvPr/>
        </p:nvCxnSpPr>
        <p:spPr>
          <a:xfrm flipH="1">
            <a:off x="3903166" y="2258212"/>
            <a:ext cx="1634671" cy="230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177C9173-B037-4E4B-8005-8037C7DA9672}"/>
              </a:ext>
            </a:extLst>
          </p:cNvPr>
          <p:cNvSpPr txBox="1"/>
          <p:nvPr/>
        </p:nvSpPr>
        <p:spPr>
          <a:xfrm>
            <a:off x="201106" y="6366119"/>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172E76"/>
                </a:solidFill>
                <a:latin typeface="Helvetica" panose="020B0604020202020204" pitchFamily="34" charset="0"/>
                <a:cs typeface="Helvetica" panose="020B0604020202020204" pitchFamily="34" charset="0"/>
              </a:rPr>
              <a:t>0</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096801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D63F57-9E1F-4B11-812E-08CC9F29A542}"/>
              </a:ext>
            </a:extLst>
          </p:cNvPr>
          <p:cNvSpPr>
            <a:spLocks noGrp="1"/>
          </p:cNvSpPr>
          <p:nvPr>
            <p:ph type="title"/>
          </p:nvPr>
        </p:nvSpPr>
        <p:spPr>
          <a:xfrm>
            <a:off x="829400" y="113505"/>
            <a:ext cx="10515600" cy="1325563"/>
          </a:xfrm>
        </p:spPr>
        <p:txBody>
          <a:bodyPr>
            <a:normAutofit/>
          </a:bodyPr>
          <a:lstStyle/>
          <a:p>
            <a:r>
              <a:rPr lang="fr-FR" sz="3800" dirty="0">
                <a:solidFill>
                  <a:srgbClr val="002060"/>
                </a:solidFill>
                <a:latin typeface="Helvetica" panose="020B0604020202020204" pitchFamily="34" charset="0"/>
                <a:cs typeface="Helvetica" panose="020B0604020202020204" pitchFamily="34" charset="0"/>
              </a:rPr>
              <a:t>2</a:t>
            </a:r>
            <a:r>
              <a:rPr lang="fr-FR" sz="3800" dirty="0">
                <a:solidFill>
                  <a:srgbClr val="781049"/>
                </a:solidFill>
                <a:latin typeface="Helvetica" panose="020B0604020202020204" pitchFamily="34" charset="0"/>
                <a:cs typeface="Helvetica" panose="020B0604020202020204" pitchFamily="34" charset="0"/>
              </a:rPr>
              <a:t>. </a:t>
            </a:r>
            <a:r>
              <a:rPr lang="fr-FR" sz="3800" dirty="0" err="1">
                <a:solidFill>
                  <a:srgbClr val="781049"/>
                </a:solidFill>
                <a:latin typeface="Helvetica" panose="020B0604020202020204" pitchFamily="34" charset="0"/>
                <a:cs typeface="Helvetica" panose="020B0604020202020204" pitchFamily="34" charset="0"/>
              </a:rPr>
              <a:t>Optimization</a:t>
            </a:r>
            <a:r>
              <a:rPr lang="fr-FR" sz="3800" dirty="0">
                <a:solidFill>
                  <a:srgbClr val="781049"/>
                </a:solidFill>
                <a:latin typeface="Helvetica" panose="020B0604020202020204" pitchFamily="34" charset="0"/>
                <a:cs typeface="Helvetica" panose="020B0604020202020204" pitchFamily="34" charset="0"/>
              </a:rPr>
              <a:t> of the background (ETH Z)</a:t>
            </a:r>
            <a:endParaRPr lang="en-GB" sz="3800" dirty="0">
              <a:solidFill>
                <a:srgbClr val="781049"/>
              </a:solidFill>
              <a:latin typeface="Helvetica" panose="020B0604020202020204" pitchFamily="34" charset="0"/>
              <a:cs typeface="Helvetica" panose="020B0604020202020204" pitchFamily="34" charset="0"/>
            </a:endParaRPr>
          </a:p>
        </p:txBody>
      </p:sp>
      <p:sp>
        <p:nvSpPr>
          <p:cNvPr id="11" name="Espace réservé du contenu 10">
            <a:extLst>
              <a:ext uri="{FF2B5EF4-FFF2-40B4-BE49-F238E27FC236}">
                <a16:creationId xmlns:a16="http://schemas.microsoft.com/office/drawing/2014/main" id="{54F50493-D241-4B73-AEF0-4B44C48E5BD8}"/>
              </a:ext>
            </a:extLst>
          </p:cNvPr>
          <p:cNvSpPr>
            <a:spLocks noGrp="1"/>
          </p:cNvSpPr>
          <p:nvPr>
            <p:ph sz="half" idx="2"/>
          </p:nvPr>
        </p:nvSpPr>
        <p:spPr>
          <a:xfrm>
            <a:off x="839787" y="2335444"/>
            <a:ext cx="5157787" cy="3684588"/>
          </a:xfrm>
        </p:spPr>
        <p:txBody>
          <a:bodyPr/>
          <a:lstStyle/>
          <a:p>
            <a:pPr marL="0" lvl="0" indent="0">
              <a:lnSpc>
                <a:spcPct val="100000"/>
              </a:lnSpc>
              <a:spcBef>
                <a:spcPts val="0"/>
              </a:spcBef>
              <a:buFont typeface="Symbol" panose="05050102010706020507" pitchFamily="18" charset="2"/>
              <a:buChar char="Þ"/>
            </a:pPr>
            <a:r>
              <a:rPr lang="en-GB" sz="2400" dirty="0">
                <a:solidFill>
                  <a:srgbClr val="002060"/>
                </a:solidFill>
                <a:latin typeface="Helvetica" panose="020B0604020202020204" pitchFamily="34" charset="0"/>
                <a:cs typeface="Helvetica" panose="020B0604020202020204" pitchFamily="34" charset="0"/>
              </a:rPr>
              <a:t>Switching to Deuterium atoms </a:t>
            </a:r>
          </a:p>
          <a:p>
            <a:endParaRPr lang="en-GB" dirty="0"/>
          </a:p>
        </p:txBody>
      </p:sp>
      <p:sp>
        <p:nvSpPr>
          <p:cNvPr id="14" name="Espace réservé du contenu 13">
            <a:extLst>
              <a:ext uri="{FF2B5EF4-FFF2-40B4-BE49-F238E27FC236}">
                <a16:creationId xmlns:a16="http://schemas.microsoft.com/office/drawing/2014/main" id="{B6B1551E-63A7-4746-8F34-7C1F445CBFDA}"/>
              </a:ext>
            </a:extLst>
          </p:cNvPr>
          <p:cNvSpPr>
            <a:spLocks noGrp="1"/>
          </p:cNvSpPr>
          <p:nvPr>
            <p:ph sz="quarter" idx="4"/>
          </p:nvPr>
        </p:nvSpPr>
        <p:spPr>
          <a:xfrm>
            <a:off x="6194428" y="2283288"/>
            <a:ext cx="5183188" cy="3684588"/>
          </a:xfrm>
        </p:spPr>
        <p:txBody>
          <a:bodyPr/>
          <a:lstStyle/>
          <a:p>
            <a:pPr marL="0" lvl="0" indent="0">
              <a:lnSpc>
                <a:spcPct val="100000"/>
              </a:lnSpc>
              <a:spcBef>
                <a:spcPts val="0"/>
              </a:spcBef>
              <a:buFont typeface="Symbol" panose="05050102010706020507" pitchFamily="18" charset="2"/>
              <a:buChar char="Þ"/>
            </a:pPr>
            <a:r>
              <a:rPr lang="en-GB" sz="2400" dirty="0">
                <a:solidFill>
                  <a:srgbClr val="002060"/>
                </a:solidFill>
                <a:latin typeface="Helvetica" panose="020B0604020202020204" pitchFamily="34" charset="0"/>
                <a:cs typeface="Helvetica" panose="020B0604020202020204" pitchFamily="34" charset="0"/>
              </a:rPr>
              <a:t>Test of </a:t>
            </a:r>
          </a:p>
          <a:p>
            <a:pPr marL="0" lvl="0" indent="0">
              <a:lnSpc>
                <a:spcPct val="100000"/>
              </a:lnSpc>
              <a:spcBef>
                <a:spcPts val="0"/>
              </a:spcBef>
              <a:buNone/>
            </a:pPr>
            <a:r>
              <a:rPr lang="en-GB" sz="2400" dirty="0">
                <a:solidFill>
                  <a:srgbClr val="002060"/>
                </a:solidFill>
                <a:latin typeface="Helvetica" panose="020B0604020202020204" pitchFamily="34" charset="0"/>
                <a:cs typeface="Helvetica" panose="020B0604020202020204" pitchFamily="34" charset="0"/>
              </a:rPr>
              <a:t>cryogenic shield </a:t>
            </a:r>
          </a:p>
          <a:p>
            <a:pPr marL="0" lvl="0" indent="0">
              <a:lnSpc>
                <a:spcPct val="100000"/>
              </a:lnSpc>
              <a:spcBef>
                <a:spcPts val="0"/>
              </a:spcBef>
              <a:buNone/>
            </a:pPr>
            <a:r>
              <a:rPr lang="en-GB" sz="2400" dirty="0">
                <a:solidFill>
                  <a:srgbClr val="002060"/>
                </a:solidFill>
                <a:latin typeface="Helvetica" panose="020B0604020202020204" pitchFamily="34" charset="0"/>
                <a:cs typeface="Helvetica" panose="020B0604020202020204" pitchFamily="34" charset="0"/>
              </a:rPr>
              <a:t>in the detection </a:t>
            </a:r>
          </a:p>
          <a:p>
            <a:pPr marL="0" lvl="0" indent="0">
              <a:lnSpc>
                <a:spcPct val="100000"/>
              </a:lnSpc>
              <a:spcBef>
                <a:spcPts val="0"/>
              </a:spcBef>
              <a:buNone/>
            </a:pPr>
            <a:r>
              <a:rPr lang="en-GB" sz="2400" dirty="0">
                <a:solidFill>
                  <a:srgbClr val="002060"/>
                </a:solidFill>
                <a:latin typeface="Helvetica" panose="020B0604020202020204" pitchFamily="34" charset="0"/>
                <a:cs typeface="Helvetica" panose="020B0604020202020204" pitchFamily="34" charset="0"/>
              </a:rPr>
              <a:t>Chamber</a:t>
            </a:r>
          </a:p>
          <a:p>
            <a:pPr marL="0" lvl="0" indent="0">
              <a:lnSpc>
                <a:spcPct val="100000"/>
              </a:lnSpc>
              <a:spcBef>
                <a:spcPts val="0"/>
              </a:spcBef>
              <a:buNone/>
            </a:pPr>
            <a:r>
              <a:rPr lang="fr-FR" sz="2000" i="1" dirty="0">
                <a:solidFill>
                  <a:srgbClr val="781049"/>
                </a:solidFill>
                <a:latin typeface="Helvetica" panose="020B0604020202020204" pitchFamily="34" charset="0"/>
                <a:cs typeface="Helvetica" panose="020B0604020202020204" pitchFamily="34" charset="0"/>
              </a:rPr>
              <a:t>(</a:t>
            </a:r>
            <a:r>
              <a:rPr lang="en-GB" sz="2000" i="1" dirty="0">
                <a:solidFill>
                  <a:srgbClr val="781049"/>
                </a:solidFill>
                <a:latin typeface="Helvetica" panose="020B0604020202020204" pitchFamily="34" charset="0"/>
                <a:cs typeface="Helvetica" panose="020B0604020202020204" pitchFamily="34" charset="0"/>
              </a:rPr>
              <a:t>Turku design </a:t>
            </a:r>
          </a:p>
          <a:p>
            <a:pPr marL="0" lvl="0" indent="0">
              <a:lnSpc>
                <a:spcPct val="100000"/>
              </a:lnSpc>
              <a:spcBef>
                <a:spcPts val="0"/>
              </a:spcBef>
              <a:buNone/>
            </a:pPr>
            <a:r>
              <a:rPr lang="en-GB" sz="2000" i="1" dirty="0">
                <a:solidFill>
                  <a:srgbClr val="781049"/>
                </a:solidFill>
                <a:latin typeface="Helvetica" panose="020B0604020202020204" pitchFamily="34" charset="0"/>
                <a:cs typeface="Helvetica" panose="020B0604020202020204" pitchFamily="34" charset="0"/>
              </a:rPr>
              <a:t>-S. </a:t>
            </a:r>
            <a:r>
              <a:rPr lang="en-GB" sz="2000" i="1" dirty="0" err="1">
                <a:solidFill>
                  <a:srgbClr val="781049"/>
                </a:solidFill>
                <a:latin typeface="Helvetica" panose="020B0604020202020204" pitchFamily="34" charset="0"/>
                <a:cs typeface="Helvetica" panose="020B0604020202020204" pitchFamily="34" charset="0"/>
              </a:rPr>
              <a:t>Vasiliev</a:t>
            </a:r>
            <a:r>
              <a:rPr lang="en-GB" sz="2000" i="1" dirty="0">
                <a:solidFill>
                  <a:srgbClr val="781049"/>
                </a:solidFill>
                <a:latin typeface="Helvetica" panose="020B0604020202020204" pitchFamily="34" charset="0"/>
                <a:cs typeface="Helvetica" panose="020B0604020202020204" pitchFamily="34" charset="0"/>
              </a:rPr>
              <a:t>-</a:t>
            </a:r>
          </a:p>
          <a:p>
            <a:pPr marL="0" lvl="0" indent="0">
              <a:lnSpc>
                <a:spcPct val="100000"/>
              </a:lnSpc>
              <a:spcBef>
                <a:spcPts val="0"/>
              </a:spcBef>
              <a:buNone/>
            </a:pPr>
            <a:r>
              <a:rPr lang="en-GB" sz="2000" i="1" dirty="0">
                <a:solidFill>
                  <a:srgbClr val="781049"/>
                </a:solidFill>
                <a:latin typeface="Helvetica" panose="020B0604020202020204" pitchFamily="34" charset="0"/>
                <a:cs typeface="Helvetica" panose="020B0604020202020204" pitchFamily="34" charset="0"/>
              </a:rPr>
              <a:t>Wet cryostat)</a:t>
            </a:r>
          </a:p>
          <a:p>
            <a:endParaRPr lang="en-GB" dirty="0"/>
          </a:p>
        </p:txBody>
      </p:sp>
      <p:sp>
        <p:nvSpPr>
          <p:cNvPr id="7" name="Textfeld 7">
            <a:extLst>
              <a:ext uri="{FF2B5EF4-FFF2-40B4-BE49-F238E27FC236}">
                <a16:creationId xmlns:a16="http://schemas.microsoft.com/office/drawing/2014/main" id="{98270574-A2E9-4F8B-8ACD-7942BE58D640}"/>
              </a:ext>
            </a:extLst>
          </p:cNvPr>
          <p:cNvSpPr txBox="1"/>
          <p:nvPr/>
        </p:nvSpPr>
        <p:spPr>
          <a:xfrm>
            <a:off x="289560" y="6176963"/>
            <a:ext cx="11612880" cy="1138773"/>
          </a:xfrm>
          <a:prstGeom prst="rect">
            <a:avLst/>
          </a:prstGeom>
          <a:noFill/>
        </p:spPr>
        <p:txBody>
          <a:bodyPr wrap="square" rtlCol="0">
            <a:spAutoFit/>
          </a:bodyPr>
          <a:lstStyle/>
          <a:p>
            <a:r>
              <a:rPr lang="en-GB" sz="1400" dirty="0">
                <a:solidFill>
                  <a:schemeClr val="tx1">
                    <a:lumMod val="65000"/>
                    <a:lumOff val="35000"/>
                  </a:schemeClr>
                </a:solidFill>
              </a:rPr>
              <a:t>[3] Killian, Carina, et al. (</a:t>
            </a:r>
            <a:r>
              <a:rPr lang="en-GB" sz="1400" dirty="0" err="1">
                <a:solidFill>
                  <a:schemeClr val="tx1">
                    <a:lumMod val="65000"/>
                    <a:lumOff val="35000"/>
                  </a:schemeClr>
                </a:solidFill>
              </a:rPr>
              <a:t>Grasian</a:t>
            </a:r>
            <a:r>
              <a:rPr lang="en-GB" sz="1400" dirty="0">
                <a:solidFill>
                  <a:schemeClr val="tx1">
                    <a:lumMod val="65000"/>
                    <a:lumOff val="35000"/>
                  </a:schemeClr>
                </a:solidFill>
              </a:rPr>
              <a:t> Collaboration) </a:t>
            </a:r>
            <a:r>
              <a:rPr lang="en-GB" sz="1600" i="1" dirty="0">
                <a:solidFill>
                  <a:schemeClr val="tx1">
                    <a:lumMod val="65000"/>
                    <a:lumOff val="35000"/>
                  </a:schemeClr>
                </a:solidFill>
              </a:rPr>
              <a:t>GRASIAN: shaping and characterization of the cold hydrogen and deuterium beams for the forthcoming first demonstration of gravitational quantum states of atoms</a:t>
            </a:r>
            <a:r>
              <a:rPr lang="en-GB" sz="1200" dirty="0">
                <a:solidFill>
                  <a:schemeClr val="tx1">
                    <a:lumMod val="65000"/>
                    <a:lumOff val="35000"/>
                  </a:schemeClr>
                </a:solidFill>
              </a:rPr>
              <a:t>. Eur. Phys. J. D, 78 132 2024.</a:t>
            </a:r>
            <a:br>
              <a:rPr lang="en-GB" sz="1200" dirty="0">
                <a:solidFill>
                  <a:schemeClr val="bg1">
                    <a:lumMod val="50000"/>
                  </a:schemeClr>
                </a:solidFill>
              </a:rPr>
            </a:br>
            <a:endParaRPr lang="en-GB" sz="1200" dirty="0">
              <a:solidFill>
                <a:schemeClr val="bg1">
                  <a:lumMod val="50000"/>
                </a:schemeClr>
              </a:solidFill>
            </a:endParaRPr>
          </a:p>
          <a:p>
            <a:br>
              <a:rPr lang="en-GB" sz="1200" dirty="0">
                <a:solidFill>
                  <a:schemeClr val="bg1">
                    <a:lumMod val="50000"/>
                  </a:schemeClr>
                </a:solidFill>
              </a:rPr>
            </a:br>
            <a:endParaRPr lang="en-US" sz="1200" dirty="0">
              <a:solidFill>
                <a:schemeClr val="bg1">
                  <a:lumMod val="50000"/>
                </a:schemeClr>
              </a:solidFill>
            </a:endParaRPr>
          </a:p>
        </p:txBody>
      </p:sp>
      <p:sp>
        <p:nvSpPr>
          <p:cNvPr id="3" name="Rectangle 2">
            <a:extLst>
              <a:ext uri="{FF2B5EF4-FFF2-40B4-BE49-F238E27FC236}">
                <a16:creationId xmlns:a16="http://schemas.microsoft.com/office/drawing/2014/main" id="{B2847E93-1C43-4AB9-8980-272CF3D95324}"/>
              </a:ext>
            </a:extLst>
          </p:cNvPr>
          <p:cNvSpPr/>
          <p:nvPr/>
        </p:nvSpPr>
        <p:spPr>
          <a:xfrm>
            <a:off x="6996931" y="1025796"/>
            <a:ext cx="4891467" cy="369332"/>
          </a:xfrm>
          <a:prstGeom prst="rect">
            <a:avLst/>
          </a:prstGeom>
        </p:spPr>
        <p:txBody>
          <a:bodyPr wrap="none">
            <a:spAutoFit/>
          </a:bodyPr>
          <a:lstStyle/>
          <a:p>
            <a:r>
              <a:rPr lang="en-GB" i="1" dirty="0">
                <a:solidFill>
                  <a:srgbClr val="002060"/>
                </a:solidFill>
                <a:latin typeface="Helvetica" panose="020B0604020202020204" pitchFamily="34" charset="0"/>
                <a:cs typeface="Helvetica" panose="020B0604020202020204" pitchFamily="34" charset="0"/>
              </a:rPr>
              <a:t>Work performed in 2023, </a:t>
            </a:r>
            <a:r>
              <a:rPr lang="en-GB" dirty="0">
                <a:solidFill>
                  <a:schemeClr val="bg1">
                    <a:lumMod val="50000"/>
                  </a:schemeClr>
                </a:solidFill>
              </a:rPr>
              <a:t>[3] Killian Carina, et al.</a:t>
            </a:r>
            <a:endParaRPr lang="en-GB" i="1" dirty="0">
              <a:solidFill>
                <a:srgbClr val="002060"/>
              </a:solidFill>
              <a:latin typeface="Helvetica" panose="020B0604020202020204" pitchFamily="34" charset="0"/>
              <a:cs typeface="Helvetica" panose="020B0604020202020204" pitchFamily="34" charset="0"/>
            </a:endParaRPr>
          </a:p>
        </p:txBody>
      </p:sp>
      <p:pic>
        <p:nvPicPr>
          <p:cNvPr id="1026" name="Picture 2" descr="figure 14">
            <a:extLst>
              <a:ext uri="{FF2B5EF4-FFF2-40B4-BE49-F238E27FC236}">
                <a16:creationId xmlns:a16="http://schemas.microsoft.com/office/drawing/2014/main" id="{078434E2-A413-4397-B986-78715417A0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8128" y="2110698"/>
            <a:ext cx="2854231" cy="39878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A60BD631-474D-44A9-89B3-843618F59046}"/>
              </a:ext>
            </a:extLst>
          </p:cNvPr>
          <p:cNvPicPr>
            <a:picLocks noChangeAspect="1"/>
          </p:cNvPicPr>
          <p:nvPr/>
        </p:nvPicPr>
        <p:blipFill>
          <a:blip r:embed="rId3"/>
          <a:stretch>
            <a:fillRect/>
          </a:stretch>
        </p:blipFill>
        <p:spPr>
          <a:xfrm>
            <a:off x="980111" y="2828042"/>
            <a:ext cx="4562479" cy="3253671"/>
          </a:xfrm>
          <a:prstGeom prst="rect">
            <a:avLst/>
          </a:prstGeom>
        </p:spPr>
      </p:pic>
      <p:sp>
        <p:nvSpPr>
          <p:cNvPr id="15" name="Rectangle 14">
            <a:extLst>
              <a:ext uri="{FF2B5EF4-FFF2-40B4-BE49-F238E27FC236}">
                <a16:creationId xmlns:a16="http://schemas.microsoft.com/office/drawing/2014/main" id="{1839190B-E09D-4BA4-932C-5907BAFE6D98}"/>
              </a:ext>
            </a:extLst>
          </p:cNvPr>
          <p:cNvSpPr/>
          <p:nvPr/>
        </p:nvSpPr>
        <p:spPr>
          <a:xfrm>
            <a:off x="807508" y="1315005"/>
            <a:ext cx="10380133" cy="830997"/>
          </a:xfrm>
          <a:prstGeom prst="rect">
            <a:avLst/>
          </a:prstGeom>
        </p:spPr>
        <p:txBody>
          <a:bodyPr wrap="square">
            <a:spAutoFit/>
          </a:bodyPr>
          <a:lstStyle/>
          <a:p>
            <a:r>
              <a:rPr lang="en-GB" sz="2400" b="1" dirty="0">
                <a:solidFill>
                  <a:srgbClr val="781049"/>
                </a:solidFill>
                <a:latin typeface="Helvetica" panose="020B0604020202020204" pitchFamily="34" charset="0"/>
                <a:cs typeface="Helvetica" panose="020B0604020202020204" pitchFamily="34" charset="0"/>
              </a:rPr>
              <a:t>Goal</a:t>
            </a:r>
            <a:r>
              <a:rPr lang="en-GB" sz="2400" dirty="0">
                <a:solidFill>
                  <a:srgbClr val="002060"/>
                </a:solidFill>
                <a:latin typeface="Helvetica" panose="020B0604020202020204" pitchFamily="34" charset="0"/>
                <a:cs typeface="Helvetica" panose="020B0604020202020204" pitchFamily="34" charset="0"/>
              </a:rPr>
              <a:t>: reducing as much as possible the background H signal (“H rest gas in the chamber” not coming from the H beam directly)</a:t>
            </a:r>
            <a:endParaRPr lang="fr-FR" sz="2400" dirty="0">
              <a:solidFill>
                <a:srgbClr val="002060"/>
              </a:solidFill>
              <a:latin typeface="Helvetica" panose="020B0604020202020204" pitchFamily="34" charset="0"/>
              <a:cs typeface="Helvetica" panose="020B0604020202020204" pitchFamily="34" charset="0"/>
            </a:endParaRPr>
          </a:p>
        </p:txBody>
      </p:sp>
      <p:sp>
        <p:nvSpPr>
          <p:cNvPr id="16" name="ZoneTexte 15">
            <a:extLst>
              <a:ext uri="{FF2B5EF4-FFF2-40B4-BE49-F238E27FC236}">
                <a16:creationId xmlns:a16="http://schemas.microsoft.com/office/drawing/2014/main" id="{19A12932-D2BB-4575-8281-2DDF7D4F6E90}"/>
              </a:ext>
            </a:extLst>
          </p:cNvPr>
          <p:cNvSpPr txBox="1"/>
          <p:nvPr/>
        </p:nvSpPr>
        <p:spPr>
          <a:xfrm>
            <a:off x="5415590" y="4727309"/>
            <a:ext cx="3387751" cy="1569660"/>
          </a:xfrm>
          <a:prstGeom prst="rect">
            <a:avLst/>
          </a:prstGeom>
          <a:solidFill>
            <a:srgbClr val="CC0099"/>
          </a:solidFill>
        </p:spPr>
        <p:txBody>
          <a:bodyPr wrap="square" rtlCol="0">
            <a:spAutoFit/>
          </a:bodyPr>
          <a:lstStyle/>
          <a:p>
            <a:pPr algn="ctr"/>
            <a:r>
              <a:rPr lang="en-GB" sz="2400" b="1" dirty="0">
                <a:solidFill>
                  <a:schemeClr val="bg1"/>
                </a:solidFill>
                <a:latin typeface="Helvetica" panose="020B0604020202020204" pitchFamily="34" charset="0"/>
                <a:cs typeface="Helvetica" panose="020B0604020202020204" pitchFamily="34" charset="0"/>
              </a:rPr>
              <a:t>Total reduction of the background signals by 2 orders of magnitude</a:t>
            </a:r>
          </a:p>
        </p:txBody>
      </p:sp>
      <p:sp>
        <p:nvSpPr>
          <p:cNvPr id="12" name="ZoneTexte 11">
            <a:extLst>
              <a:ext uri="{FF2B5EF4-FFF2-40B4-BE49-F238E27FC236}">
                <a16:creationId xmlns:a16="http://schemas.microsoft.com/office/drawing/2014/main" id="{C2FE9AEF-B796-4030-86F9-3408BB4A901D}"/>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172E76"/>
                </a:solidFill>
                <a:latin typeface="Helvetica" panose="020B0604020202020204" pitchFamily="34" charset="0"/>
                <a:cs typeface="Helvetica" panose="020B0604020202020204" pitchFamily="34" charset="0"/>
              </a:rPr>
              <a:t>9</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3056183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2C968C-9065-4521-A785-DA93AF1E7C80}"/>
              </a:ext>
            </a:extLst>
          </p:cNvPr>
          <p:cNvSpPr>
            <a:spLocks noGrp="1"/>
          </p:cNvSpPr>
          <p:nvPr>
            <p:ph type="title"/>
          </p:nvPr>
        </p:nvSpPr>
        <p:spPr>
          <a:xfrm>
            <a:off x="838200" y="169699"/>
            <a:ext cx="10515600"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@SMI</a:t>
            </a:r>
            <a:br>
              <a:rPr lang="en-GB" sz="3800" b="1" dirty="0">
                <a:solidFill>
                  <a:srgbClr val="002060"/>
                </a:solidFill>
                <a:latin typeface="Helvetica" panose="020B0604020202020204" pitchFamily="34" charset="0"/>
                <a:cs typeface="Helvetica" panose="020B0604020202020204" pitchFamily="34" charset="0"/>
              </a:rPr>
            </a:br>
            <a:r>
              <a:rPr lang="en-GB" sz="3800" b="1" dirty="0">
                <a:solidFill>
                  <a:srgbClr val="781049"/>
                </a:solidFill>
                <a:latin typeface="Helvetica" panose="020B0604020202020204" pitchFamily="34" charset="0"/>
                <a:cs typeface="Helvetica" panose="020B0604020202020204" pitchFamily="34" charset="0"/>
              </a:rPr>
              <a:t>Experimental status – new design (2024)</a:t>
            </a:r>
            <a:endParaRPr lang="en-GB" sz="3800" dirty="0">
              <a:solidFill>
                <a:srgbClr val="781049"/>
              </a:solidFill>
            </a:endParaRPr>
          </a:p>
        </p:txBody>
      </p:sp>
      <p:grpSp>
        <p:nvGrpSpPr>
          <p:cNvPr id="24" name="Groupe 23">
            <a:extLst>
              <a:ext uri="{FF2B5EF4-FFF2-40B4-BE49-F238E27FC236}">
                <a16:creationId xmlns:a16="http://schemas.microsoft.com/office/drawing/2014/main" id="{6CBA9877-98E3-4E76-A56A-997A8A7CD809}"/>
              </a:ext>
            </a:extLst>
          </p:cNvPr>
          <p:cNvGrpSpPr/>
          <p:nvPr/>
        </p:nvGrpSpPr>
        <p:grpSpPr>
          <a:xfrm>
            <a:off x="149783" y="1535011"/>
            <a:ext cx="8444280" cy="4878190"/>
            <a:chOff x="2282988" y="1884894"/>
            <a:chExt cx="7507040" cy="4381829"/>
          </a:xfrm>
        </p:grpSpPr>
        <p:pic>
          <p:nvPicPr>
            <p:cNvPr id="4" name="Espace réservé du contenu 3">
              <a:extLst>
                <a:ext uri="{FF2B5EF4-FFF2-40B4-BE49-F238E27FC236}">
                  <a16:creationId xmlns:a16="http://schemas.microsoft.com/office/drawing/2014/main" id="{BA7B2B08-1950-4B82-B1A9-3BCD46AD09BE}"/>
                </a:ext>
              </a:extLst>
            </p:cNvPr>
            <p:cNvPicPr>
              <a:picLocks noChangeAspect="1"/>
            </p:cNvPicPr>
            <p:nvPr/>
          </p:nvPicPr>
          <p:blipFill>
            <a:blip r:embed="rId2"/>
            <a:stretch>
              <a:fillRect/>
            </a:stretch>
          </p:blipFill>
          <p:spPr>
            <a:xfrm>
              <a:off x="2401971" y="1884894"/>
              <a:ext cx="7388057" cy="4351338"/>
            </a:xfrm>
            <a:prstGeom prst="rect">
              <a:avLst/>
            </a:prstGeom>
          </p:spPr>
        </p:pic>
        <p:sp>
          <p:nvSpPr>
            <p:cNvPr id="5" name="Rectangle : coins arrondis 4">
              <a:extLst>
                <a:ext uri="{FF2B5EF4-FFF2-40B4-BE49-F238E27FC236}">
                  <a16:creationId xmlns:a16="http://schemas.microsoft.com/office/drawing/2014/main" id="{9969C9C7-CC67-4968-BBAE-97DB10810319}"/>
                </a:ext>
              </a:extLst>
            </p:cNvPr>
            <p:cNvSpPr/>
            <p:nvPr/>
          </p:nvSpPr>
          <p:spPr>
            <a:xfrm>
              <a:off x="6757639" y="4341337"/>
              <a:ext cx="2062976" cy="1325563"/>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ZoneTexte 5">
              <a:extLst>
                <a:ext uri="{FF2B5EF4-FFF2-40B4-BE49-F238E27FC236}">
                  <a16:creationId xmlns:a16="http://schemas.microsoft.com/office/drawing/2014/main" id="{18119F94-3054-4266-8CE8-9B2E9D4C4598}"/>
                </a:ext>
              </a:extLst>
            </p:cNvPr>
            <p:cNvSpPr txBox="1"/>
            <p:nvPr/>
          </p:nvSpPr>
          <p:spPr>
            <a:xfrm>
              <a:off x="6778777" y="5758141"/>
              <a:ext cx="1931939" cy="461665"/>
            </a:xfrm>
            <a:prstGeom prst="rect">
              <a:avLst/>
            </a:prstGeom>
            <a:noFill/>
          </p:spPr>
          <p:txBody>
            <a:bodyPr wrap="square" rtlCol="0">
              <a:spAutoFit/>
            </a:bodyPr>
            <a:lstStyle/>
            <a:p>
              <a:r>
                <a:rPr lang="fr-FR" sz="2400" b="1" dirty="0">
                  <a:solidFill>
                    <a:schemeClr val="accent2"/>
                  </a:solidFill>
                </a:rPr>
                <a:t>GQS chamber</a:t>
              </a:r>
              <a:endParaRPr lang="en-GB" sz="2400" b="1" dirty="0">
                <a:solidFill>
                  <a:schemeClr val="accent2"/>
                </a:solidFill>
              </a:endParaRPr>
            </a:p>
          </p:txBody>
        </p:sp>
        <p:cxnSp>
          <p:nvCxnSpPr>
            <p:cNvPr id="7" name="Connecteur droit avec flèche 6">
              <a:extLst>
                <a:ext uri="{FF2B5EF4-FFF2-40B4-BE49-F238E27FC236}">
                  <a16:creationId xmlns:a16="http://schemas.microsoft.com/office/drawing/2014/main" id="{FD567E7A-6CBC-4696-B8CC-F7BC1074BFD6}"/>
                </a:ext>
              </a:extLst>
            </p:cNvPr>
            <p:cNvCxnSpPr>
              <a:cxnSpLocks/>
            </p:cNvCxnSpPr>
            <p:nvPr/>
          </p:nvCxnSpPr>
          <p:spPr>
            <a:xfrm>
              <a:off x="6375379" y="3477701"/>
              <a:ext cx="1290803" cy="15264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5B60B0A3-7B92-4F46-88A8-81109BDB629B}"/>
                </a:ext>
              </a:extLst>
            </p:cNvPr>
            <p:cNvSpPr txBox="1"/>
            <p:nvPr/>
          </p:nvSpPr>
          <p:spPr>
            <a:xfrm>
              <a:off x="5380822" y="2747400"/>
              <a:ext cx="1200457" cy="646331"/>
            </a:xfrm>
            <a:prstGeom prst="rect">
              <a:avLst/>
            </a:prstGeom>
            <a:noFill/>
          </p:spPr>
          <p:txBody>
            <a:bodyPr wrap="square" rtlCol="0">
              <a:spAutoFit/>
            </a:bodyPr>
            <a:lstStyle/>
            <a:p>
              <a:r>
                <a:rPr lang="fr-FR" dirty="0">
                  <a:solidFill>
                    <a:srgbClr val="1E22B1"/>
                  </a:solidFill>
                </a:rPr>
                <a:t>Mirror and</a:t>
              </a:r>
            </a:p>
            <a:p>
              <a:r>
                <a:rPr lang="fr-FR" dirty="0">
                  <a:solidFill>
                    <a:srgbClr val="1E22B1"/>
                  </a:solidFill>
                </a:rPr>
                <a:t>absorber</a:t>
              </a:r>
            </a:p>
          </p:txBody>
        </p:sp>
        <p:cxnSp>
          <p:nvCxnSpPr>
            <p:cNvPr id="9" name="Connecteur droit avec flèche 8">
              <a:extLst>
                <a:ext uri="{FF2B5EF4-FFF2-40B4-BE49-F238E27FC236}">
                  <a16:creationId xmlns:a16="http://schemas.microsoft.com/office/drawing/2014/main" id="{844D347E-E4EC-410F-950A-D1F78DBCB158}"/>
                </a:ext>
              </a:extLst>
            </p:cNvPr>
            <p:cNvCxnSpPr>
              <a:cxnSpLocks/>
            </p:cNvCxnSpPr>
            <p:nvPr/>
          </p:nvCxnSpPr>
          <p:spPr>
            <a:xfrm>
              <a:off x="7296838" y="2950251"/>
              <a:ext cx="895817" cy="8959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C16FAC30-81F4-4375-AF67-8E7A8B59F0E9}"/>
                </a:ext>
              </a:extLst>
            </p:cNvPr>
            <p:cNvSpPr txBox="1"/>
            <p:nvPr/>
          </p:nvSpPr>
          <p:spPr>
            <a:xfrm>
              <a:off x="6375379" y="2656551"/>
              <a:ext cx="1290803" cy="369332"/>
            </a:xfrm>
            <a:prstGeom prst="rect">
              <a:avLst/>
            </a:prstGeom>
            <a:noFill/>
          </p:spPr>
          <p:txBody>
            <a:bodyPr wrap="square" rtlCol="0">
              <a:spAutoFit/>
            </a:bodyPr>
            <a:lstStyle/>
            <a:p>
              <a:r>
                <a:rPr lang="en-GB" dirty="0">
                  <a:solidFill>
                    <a:schemeClr val="tx1">
                      <a:lumMod val="85000"/>
                      <a:lumOff val="15000"/>
                    </a:schemeClr>
                  </a:solidFill>
                </a:rPr>
                <a:t>Cryo-shield </a:t>
              </a:r>
            </a:p>
          </p:txBody>
        </p:sp>
        <p:sp>
          <p:nvSpPr>
            <p:cNvPr id="11" name="Ellipse 10">
              <a:extLst>
                <a:ext uri="{FF2B5EF4-FFF2-40B4-BE49-F238E27FC236}">
                  <a16:creationId xmlns:a16="http://schemas.microsoft.com/office/drawing/2014/main" id="{314DD38F-BC0C-42D6-A99C-36E958D67625}"/>
                </a:ext>
              </a:extLst>
            </p:cNvPr>
            <p:cNvSpPr/>
            <p:nvPr/>
          </p:nvSpPr>
          <p:spPr>
            <a:xfrm>
              <a:off x="8257309" y="4941160"/>
              <a:ext cx="138546" cy="144387"/>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Connecteur droit avec flèche 11">
              <a:extLst>
                <a:ext uri="{FF2B5EF4-FFF2-40B4-BE49-F238E27FC236}">
                  <a16:creationId xmlns:a16="http://schemas.microsoft.com/office/drawing/2014/main" id="{C53A314F-9BEB-4F44-9E82-FCF0432997F3}"/>
                </a:ext>
              </a:extLst>
            </p:cNvPr>
            <p:cNvCxnSpPr>
              <a:cxnSpLocks/>
            </p:cNvCxnSpPr>
            <p:nvPr/>
          </p:nvCxnSpPr>
          <p:spPr>
            <a:xfrm flipH="1" flipV="1">
              <a:off x="8349675" y="5085548"/>
              <a:ext cx="175490" cy="11811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7967F180-E845-4B08-B768-B076FF655463}"/>
                </a:ext>
              </a:extLst>
            </p:cNvPr>
            <p:cNvCxnSpPr>
              <a:cxnSpLocks/>
            </p:cNvCxnSpPr>
            <p:nvPr/>
          </p:nvCxnSpPr>
          <p:spPr>
            <a:xfrm>
              <a:off x="3228368" y="4169451"/>
              <a:ext cx="715560" cy="916096"/>
            </a:xfrm>
            <a:prstGeom prst="straightConnector1">
              <a:avLst/>
            </a:prstGeom>
            <a:ln w="28575">
              <a:solidFill>
                <a:srgbClr val="F018E6"/>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E00CA188-9060-4C4D-898F-61D8331E8498}"/>
                </a:ext>
              </a:extLst>
            </p:cNvPr>
            <p:cNvSpPr txBox="1"/>
            <p:nvPr/>
          </p:nvSpPr>
          <p:spPr>
            <a:xfrm>
              <a:off x="2282988" y="3338454"/>
              <a:ext cx="1407881" cy="646331"/>
            </a:xfrm>
            <a:prstGeom prst="rect">
              <a:avLst/>
            </a:prstGeom>
            <a:noFill/>
          </p:spPr>
          <p:txBody>
            <a:bodyPr wrap="square" rtlCol="0">
              <a:spAutoFit/>
            </a:bodyPr>
            <a:lstStyle/>
            <a:p>
              <a:pPr algn="ctr"/>
              <a:r>
                <a:rPr lang="en-GB" dirty="0">
                  <a:solidFill>
                    <a:srgbClr val="F018E6"/>
                  </a:solidFill>
                </a:rPr>
                <a:t>Cryogenic</a:t>
              </a:r>
            </a:p>
            <a:p>
              <a:pPr algn="ctr"/>
              <a:r>
                <a:rPr lang="en-GB" dirty="0">
                  <a:solidFill>
                    <a:srgbClr val="F018E6"/>
                  </a:solidFill>
                </a:rPr>
                <a:t>H source</a:t>
              </a:r>
            </a:p>
          </p:txBody>
        </p:sp>
        <p:cxnSp>
          <p:nvCxnSpPr>
            <p:cNvPr id="15" name="Connecteur droit avec flèche 14">
              <a:extLst>
                <a:ext uri="{FF2B5EF4-FFF2-40B4-BE49-F238E27FC236}">
                  <a16:creationId xmlns:a16="http://schemas.microsoft.com/office/drawing/2014/main" id="{FD311AE1-7703-4EA1-B106-D92152EE7203}"/>
                </a:ext>
              </a:extLst>
            </p:cNvPr>
            <p:cNvCxnSpPr>
              <a:cxnSpLocks/>
            </p:cNvCxnSpPr>
            <p:nvPr/>
          </p:nvCxnSpPr>
          <p:spPr>
            <a:xfrm>
              <a:off x="4907889" y="4034514"/>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cxnSp>
          <p:nvCxnSpPr>
            <p:cNvPr id="16" name="Connecteur droit avec flèche 15">
              <a:extLst>
                <a:ext uri="{FF2B5EF4-FFF2-40B4-BE49-F238E27FC236}">
                  <a16:creationId xmlns:a16="http://schemas.microsoft.com/office/drawing/2014/main" id="{055CE5C7-AE49-4271-9316-26163C5B6061}"/>
                </a:ext>
              </a:extLst>
            </p:cNvPr>
            <p:cNvCxnSpPr>
              <a:cxnSpLocks/>
            </p:cNvCxnSpPr>
            <p:nvPr/>
          </p:nvCxnSpPr>
          <p:spPr>
            <a:xfrm>
              <a:off x="5504986" y="4091568"/>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sp>
          <p:nvSpPr>
            <p:cNvPr id="17" name="ZoneTexte 16">
              <a:extLst>
                <a:ext uri="{FF2B5EF4-FFF2-40B4-BE49-F238E27FC236}">
                  <a16:creationId xmlns:a16="http://schemas.microsoft.com/office/drawing/2014/main" id="{DCE91B06-2493-42AD-A184-3E67654A3C03}"/>
                </a:ext>
              </a:extLst>
            </p:cNvPr>
            <p:cNvSpPr txBox="1"/>
            <p:nvPr/>
          </p:nvSpPr>
          <p:spPr>
            <a:xfrm>
              <a:off x="4277864" y="3398214"/>
              <a:ext cx="2250360" cy="646331"/>
            </a:xfrm>
            <a:prstGeom prst="rect">
              <a:avLst/>
            </a:prstGeom>
            <a:noFill/>
          </p:spPr>
          <p:txBody>
            <a:bodyPr wrap="square" rtlCol="0">
              <a:spAutoFit/>
            </a:bodyPr>
            <a:lstStyle/>
            <a:p>
              <a:pPr algn="ctr"/>
              <a:r>
                <a:rPr lang="en-GB" dirty="0">
                  <a:solidFill>
                    <a:schemeClr val="accent6"/>
                  </a:solidFill>
                </a:rPr>
                <a:t>Collimation zones </a:t>
              </a:r>
            </a:p>
            <a:p>
              <a:pPr algn="ctr"/>
              <a:r>
                <a:rPr lang="en-GB" dirty="0">
                  <a:solidFill>
                    <a:schemeClr val="accent6"/>
                  </a:solidFill>
                </a:rPr>
                <a:t>With 2 adjustable slits</a:t>
              </a:r>
            </a:p>
          </p:txBody>
        </p:sp>
      </p:grpSp>
      <p:pic>
        <p:nvPicPr>
          <p:cNvPr id="25" name="Image 24">
            <a:extLst>
              <a:ext uri="{FF2B5EF4-FFF2-40B4-BE49-F238E27FC236}">
                <a16:creationId xmlns:a16="http://schemas.microsoft.com/office/drawing/2014/main" id="{D1D30D7E-798C-436C-BD7E-0697512925ED}"/>
              </a:ext>
            </a:extLst>
          </p:cNvPr>
          <p:cNvPicPr/>
          <p:nvPr/>
        </p:nvPicPr>
        <p:blipFill rotWithShape="1">
          <a:blip r:embed="rId3"/>
          <a:srcRect l="59057" t="57008" r="24456" b="18512"/>
          <a:stretch/>
        </p:blipFill>
        <p:spPr bwMode="auto">
          <a:xfrm rot="5400000">
            <a:off x="7881791" y="1692824"/>
            <a:ext cx="2116560" cy="1813678"/>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cxnSp>
        <p:nvCxnSpPr>
          <p:cNvPr id="27" name="Connecteur droit avec flèche 26">
            <a:extLst>
              <a:ext uri="{FF2B5EF4-FFF2-40B4-BE49-F238E27FC236}">
                <a16:creationId xmlns:a16="http://schemas.microsoft.com/office/drawing/2014/main" id="{FE8C7E18-5837-4B45-95D4-2EFF0B9E3ED5}"/>
              </a:ext>
            </a:extLst>
          </p:cNvPr>
          <p:cNvCxnSpPr/>
          <p:nvPr/>
        </p:nvCxnSpPr>
        <p:spPr>
          <a:xfrm flipH="1">
            <a:off x="6371492" y="3636477"/>
            <a:ext cx="2196978" cy="1308756"/>
          </a:xfrm>
          <a:prstGeom prst="straightConnector1">
            <a:avLst/>
          </a:prstGeom>
          <a:ln w="5715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ZoneTexte 27">
            <a:extLst>
              <a:ext uri="{FF2B5EF4-FFF2-40B4-BE49-F238E27FC236}">
                <a16:creationId xmlns:a16="http://schemas.microsoft.com/office/drawing/2014/main" id="{5AE157C2-8CD3-4B3B-B71D-4F00A0D7737A}"/>
              </a:ext>
            </a:extLst>
          </p:cNvPr>
          <p:cNvSpPr txBox="1"/>
          <p:nvPr/>
        </p:nvSpPr>
        <p:spPr>
          <a:xfrm>
            <a:off x="8046236" y="3872772"/>
            <a:ext cx="1787669" cy="646331"/>
          </a:xfrm>
          <a:prstGeom prst="rect">
            <a:avLst/>
          </a:prstGeom>
          <a:noFill/>
        </p:spPr>
        <p:txBody>
          <a:bodyPr wrap="none" rtlCol="0">
            <a:spAutoFit/>
          </a:bodyPr>
          <a:lstStyle/>
          <a:p>
            <a:pPr algn="ctr"/>
            <a:r>
              <a:rPr lang="fr-FR" dirty="0">
                <a:latin typeface="Helvetica" panose="020B0604020202020204" pitchFamily="34" charset="0"/>
                <a:cs typeface="Helvetica" panose="020B0604020202020204" pitchFamily="34" charset="0"/>
              </a:rPr>
              <a:t>GQS formation </a:t>
            </a:r>
          </a:p>
          <a:p>
            <a:pPr algn="ctr"/>
            <a:r>
              <a:rPr lang="fr-FR" dirty="0">
                <a:latin typeface="Helvetica" panose="020B0604020202020204" pitchFamily="34" charset="0"/>
                <a:cs typeface="Helvetica" panose="020B0604020202020204" pitchFamily="34" charset="0"/>
              </a:rPr>
              <a:t>zone</a:t>
            </a:r>
            <a:endParaRPr lang="en-GB" dirty="0">
              <a:latin typeface="Helvetica" panose="020B0604020202020204" pitchFamily="34" charset="0"/>
              <a:cs typeface="Helvetica" panose="020B0604020202020204" pitchFamily="34" charset="0"/>
            </a:endParaRPr>
          </a:p>
        </p:txBody>
      </p:sp>
      <p:sp>
        <p:nvSpPr>
          <p:cNvPr id="29" name="ZoneTexte 28">
            <a:extLst>
              <a:ext uri="{FF2B5EF4-FFF2-40B4-BE49-F238E27FC236}">
                <a16:creationId xmlns:a16="http://schemas.microsoft.com/office/drawing/2014/main" id="{46C00A01-996B-45FE-AB8C-994D09260042}"/>
              </a:ext>
            </a:extLst>
          </p:cNvPr>
          <p:cNvSpPr txBox="1"/>
          <p:nvPr/>
        </p:nvSpPr>
        <p:spPr>
          <a:xfrm>
            <a:off x="4438842" y="6399348"/>
            <a:ext cx="4064021" cy="369332"/>
          </a:xfrm>
          <a:prstGeom prst="rect">
            <a:avLst/>
          </a:prstGeom>
          <a:noFill/>
        </p:spPr>
        <p:txBody>
          <a:bodyPr wrap="square" rtlCol="0">
            <a:spAutoFit/>
          </a:bodyPr>
          <a:lstStyle/>
          <a:p>
            <a:pPr algn="ctr"/>
            <a:r>
              <a:rPr lang="en-GB" dirty="0">
                <a:solidFill>
                  <a:srgbClr val="7030A0"/>
                </a:solidFill>
              </a:rPr>
              <a:t>Photodetachment laser (detection zone)</a:t>
            </a:r>
          </a:p>
        </p:txBody>
      </p:sp>
      <p:sp>
        <p:nvSpPr>
          <p:cNvPr id="30" name="ZoneTexte 29">
            <a:extLst>
              <a:ext uri="{FF2B5EF4-FFF2-40B4-BE49-F238E27FC236}">
                <a16:creationId xmlns:a16="http://schemas.microsoft.com/office/drawing/2014/main" id="{237F5DA4-53C1-470E-B227-48B4B276B7AB}"/>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10</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3730351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2C968C-9065-4521-A785-DA93AF1E7C80}"/>
              </a:ext>
            </a:extLst>
          </p:cNvPr>
          <p:cNvSpPr>
            <a:spLocks noGrp="1"/>
          </p:cNvSpPr>
          <p:nvPr>
            <p:ph type="title"/>
          </p:nvPr>
        </p:nvSpPr>
        <p:spPr>
          <a:xfrm>
            <a:off x="838200" y="169699"/>
            <a:ext cx="10515600"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@SMI</a:t>
            </a:r>
            <a:br>
              <a:rPr lang="en-GB" sz="3800" b="1" dirty="0">
                <a:solidFill>
                  <a:srgbClr val="002060"/>
                </a:solidFill>
                <a:latin typeface="Helvetica" panose="020B0604020202020204" pitchFamily="34" charset="0"/>
                <a:cs typeface="Helvetica" panose="020B0604020202020204" pitchFamily="34" charset="0"/>
              </a:rPr>
            </a:br>
            <a:r>
              <a:rPr lang="en-GB" sz="3800" b="1" dirty="0">
                <a:solidFill>
                  <a:srgbClr val="781049"/>
                </a:solidFill>
                <a:latin typeface="Helvetica" panose="020B0604020202020204" pitchFamily="34" charset="0"/>
                <a:cs typeface="Helvetica" panose="020B0604020202020204" pitchFamily="34" charset="0"/>
              </a:rPr>
              <a:t>Experimental status – new design (2024)</a:t>
            </a:r>
            <a:endParaRPr lang="en-GB" sz="3800" dirty="0">
              <a:solidFill>
                <a:srgbClr val="781049"/>
              </a:solidFill>
            </a:endParaRPr>
          </a:p>
        </p:txBody>
      </p:sp>
      <p:grpSp>
        <p:nvGrpSpPr>
          <p:cNvPr id="24" name="Groupe 23">
            <a:extLst>
              <a:ext uri="{FF2B5EF4-FFF2-40B4-BE49-F238E27FC236}">
                <a16:creationId xmlns:a16="http://schemas.microsoft.com/office/drawing/2014/main" id="{6CBA9877-98E3-4E76-A56A-997A8A7CD809}"/>
              </a:ext>
            </a:extLst>
          </p:cNvPr>
          <p:cNvGrpSpPr/>
          <p:nvPr/>
        </p:nvGrpSpPr>
        <p:grpSpPr>
          <a:xfrm>
            <a:off x="149783" y="1535011"/>
            <a:ext cx="8444280" cy="4878190"/>
            <a:chOff x="2282988" y="1884894"/>
            <a:chExt cx="7507040" cy="4381829"/>
          </a:xfrm>
        </p:grpSpPr>
        <p:pic>
          <p:nvPicPr>
            <p:cNvPr id="4" name="Espace réservé du contenu 3">
              <a:extLst>
                <a:ext uri="{FF2B5EF4-FFF2-40B4-BE49-F238E27FC236}">
                  <a16:creationId xmlns:a16="http://schemas.microsoft.com/office/drawing/2014/main" id="{BA7B2B08-1950-4B82-B1A9-3BCD46AD09BE}"/>
                </a:ext>
              </a:extLst>
            </p:cNvPr>
            <p:cNvPicPr>
              <a:picLocks noChangeAspect="1"/>
            </p:cNvPicPr>
            <p:nvPr/>
          </p:nvPicPr>
          <p:blipFill>
            <a:blip r:embed="rId2"/>
            <a:stretch>
              <a:fillRect/>
            </a:stretch>
          </p:blipFill>
          <p:spPr>
            <a:xfrm>
              <a:off x="2401971" y="1884894"/>
              <a:ext cx="7388057" cy="4351338"/>
            </a:xfrm>
            <a:prstGeom prst="rect">
              <a:avLst/>
            </a:prstGeom>
          </p:spPr>
        </p:pic>
        <p:sp>
          <p:nvSpPr>
            <p:cNvPr id="5" name="Rectangle : coins arrondis 4">
              <a:extLst>
                <a:ext uri="{FF2B5EF4-FFF2-40B4-BE49-F238E27FC236}">
                  <a16:creationId xmlns:a16="http://schemas.microsoft.com/office/drawing/2014/main" id="{9969C9C7-CC67-4968-BBAE-97DB10810319}"/>
                </a:ext>
              </a:extLst>
            </p:cNvPr>
            <p:cNvSpPr/>
            <p:nvPr/>
          </p:nvSpPr>
          <p:spPr>
            <a:xfrm>
              <a:off x="6757639" y="4341337"/>
              <a:ext cx="2062976" cy="1325563"/>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ZoneTexte 5">
              <a:extLst>
                <a:ext uri="{FF2B5EF4-FFF2-40B4-BE49-F238E27FC236}">
                  <a16:creationId xmlns:a16="http://schemas.microsoft.com/office/drawing/2014/main" id="{18119F94-3054-4266-8CE8-9B2E9D4C4598}"/>
                </a:ext>
              </a:extLst>
            </p:cNvPr>
            <p:cNvSpPr txBox="1"/>
            <p:nvPr/>
          </p:nvSpPr>
          <p:spPr>
            <a:xfrm>
              <a:off x="6778777" y="5758141"/>
              <a:ext cx="1931939" cy="461665"/>
            </a:xfrm>
            <a:prstGeom prst="rect">
              <a:avLst/>
            </a:prstGeom>
            <a:noFill/>
          </p:spPr>
          <p:txBody>
            <a:bodyPr wrap="square" rtlCol="0">
              <a:spAutoFit/>
            </a:bodyPr>
            <a:lstStyle/>
            <a:p>
              <a:r>
                <a:rPr lang="fr-FR" sz="2400" b="1" dirty="0">
                  <a:solidFill>
                    <a:schemeClr val="accent2"/>
                  </a:solidFill>
                </a:rPr>
                <a:t>GQS chamber</a:t>
              </a:r>
              <a:endParaRPr lang="en-GB" sz="2400" b="1" dirty="0">
                <a:solidFill>
                  <a:schemeClr val="accent2"/>
                </a:solidFill>
              </a:endParaRPr>
            </a:p>
          </p:txBody>
        </p:sp>
        <p:cxnSp>
          <p:nvCxnSpPr>
            <p:cNvPr id="7" name="Connecteur droit avec flèche 6">
              <a:extLst>
                <a:ext uri="{FF2B5EF4-FFF2-40B4-BE49-F238E27FC236}">
                  <a16:creationId xmlns:a16="http://schemas.microsoft.com/office/drawing/2014/main" id="{FD567E7A-6CBC-4696-B8CC-F7BC1074BFD6}"/>
                </a:ext>
              </a:extLst>
            </p:cNvPr>
            <p:cNvCxnSpPr>
              <a:cxnSpLocks/>
            </p:cNvCxnSpPr>
            <p:nvPr/>
          </p:nvCxnSpPr>
          <p:spPr>
            <a:xfrm>
              <a:off x="6375379" y="3477701"/>
              <a:ext cx="1290803" cy="15264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5B60B0A3-7B92-4F46-88A8-81109BDB629B}"/>
                </a:ext>
              </a:extLst>
            </p:cNvPr>
            <p:cNvSpPr txBox="1"/>
            <p:nvPr/>
          </p:nvSpPr>
          <p:spPr>
            <a:xfrm>
              <a:off x="5380822" y="2747400"/>
              <a:ext cx="1200457" cy="646331"/>
            </a:xfrm>
            <a:prstGeom prst="rect">
              <a:avLst/>
            </a:prstGeom>
            <a:noFill/>
          </p:spPr>
          <p:txBody>
            <a:bodyPr wrap="square" rtlCol="0">
              <a:spAutoFit/>
            </a:bodyPr>
            <a:lstStyle/>
            <a:p>
              <a:r>
                <a:rPr lang="fr-FR" dirty="0">
                  <a:solidFill>
                    <a:srgbClr val="1E22B1"/>
                  </a:solidFill>
                </a:rPr>
                <a:t>Mirror and</a:t>
              </a:r>
            </a:p>
            <a:p>
              <a:r>
                <a:rPr lang="fr-FR" dirty="0">
                  <a:solidFill>
                    <a:srgbClr val="1E22B1"/>
                  </a:solidFill>
                </a:rPr>
                <a:t>absorber</a:t>
              </a:r>
            </a:p>
          </p:txBody>
        </p:sp>
        <p:cxnSp>
          <p:nvCxnSpPr>
            <p:cNvPr id="9" name="Connecteur droit avec flèche 8">
              <a:extLst>
                <a:ext uri="{FF2B5EF4-FFF2-40B4-BE49-F238E27FC236}">
                  <a16:creationId xmlns:a16="http://schemas.microsoft.com/office/drawing/2014/main" id="{844D347E-E4EC-410F-950A-D1F78DBCB158}"/>
                </a:ext>
              </a:extLst>
            </p:cNvPr>
            <p:cNvCxnSpPr>
              <a:cxnSpLocks/>
            </p:cNvCxnSpPr>
            <p:nvPr/>
          </p:nvCxnSpPr>
          <p:spPr>
            <a:xfrm>
              <a:off x="7296838" y="2950251"/>
              <a:ext cx="895817" cy="8959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C16FAC30-81F4-4375-AF67-8E7A8B59F0E9}"/>
                </a:ext>
              </a:extLst>
            </p:cNvPr>
            <p:cNvSpPr txBox="1"/>
            <p:nvPr/>
          </p:nvSpPr>
          <p:spPr>
            <a:xfrm>
              <a:off x="6375379" y="2656551"/>
              <a:ext cx="1290803" cy="369332"/>
            </a:xfrm>
            <a:prstGeom prst="rect">
              <a:avLst/>
            </a:prstGeom>
            <a:noFill/>
          </p:spPr>
          <p:txBody>
            <a:bodyPr wrap="square" rtlCol="0">
              <a:spAutoFit/>
            </a:bodyPr>
            <a:lstStyle/>
            <a:p>
              <a:r>
                <a:rPr lang="en-GB" dirty="0">
                  <a:solidFill>
                    <a:schemeClr val="tx1">
                      <a:lumMod val="85000"/>
                      <a:lumOff val="15000"/>
                    </a:schemeClr>
                  </a:solidFill>
                </a:rPr>
                <a:t>Cryo-shield </a:t>
              </a:r>
            </a:p>
          </p:txBody>
        </p:sp>
        <p:sp>
          <p:nvSpPr>
            <p:cNvPr id="11" name="Ellipse 10">
              <a:extLst>
                <a:ext uri="{FF2B5EF4-FFF2-40B4-BE49-F238E27FC236}">
                  <a16:creationId xmlns:a16="http://schemas.microsoft.com/office/drawing/2014/main" id="{314DD38F-BC0C-42D6-A99C-36E958D67625}"/>
                </a:ext>
              </a:extLst>
            </p:cNvPr>
            <p:cNvSpPr/>
            <p:nvPr/>
          </p:nvSpPr>
          <p:spPr>
            <a:xfrm>
              <a:off x="8257309" y="4941160"/>
              <a:ext cx="138546" cy="144387"/>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Connecteur droit avec flèche 11">
              <a:extLst>
                <a:ext uri="{FF2B5EF4-FFF2-40B4-BE49-F238E27FC236}">
                  <a16:creationId xmlns:a16="http://schemas.microsoft.com/office/drawing/2014/main" id="{C53A314F-9BEB-4F44-9E82-FCF0432997F3}"/>
                </a:ext>
              </a:extLst>
            </p:cNvPr>
            <p:cNvCxnSpPr>
              <a:cxnSpLocks/>
            </p:cNvCxnSpPr>
            <p:nvPr/>
          </p:nvCxnSpPr>
          <p:spPr>
            <a:xfrm flipH="1" flipV="1">
              <a:off x="8349675" y="5085548"/>
              <a:ext cx="175490" cy="11811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7967F180-E845-4B08-B768-B076FF655463}"/>
                </a:ext>
              </a:extLst>
            </p:cNvPr>
            <p:cNvCxnSpPr>
              <a:cxnSpLocks/>
            </p:cNvCxnSpPr>
            <p:nvPr/>
          </p:nvCxnSpPr>
          <p:spPr>
            <a:xfrm>
              <a:off x="3228368" y="4169451"/>
              <a:ext cx="715560" cy="916096"/>
            </a:xfrm>
            <a:prstGeom prst="straightConnector1">
              <a:avLst/>
            </a:prstGeom>
            <a:ln w="28575">
              <a:solidFill>
                <a:srgbClr val="F018E6"/>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E00CA188-9060-4C4D-898F-61D8331E8498}"/>
                </a:ext>
              </a:extLst>
            </p:cNvPr>
            <p:cNvSpPr txBox="1"/>
            <p:nvPr/>
          </p:nvSpPr>
          <p:spPr>
            <a:xfrm>
              <a:off x="2282988" y="3338454"/>
              <a:ext cx="1407881" cy="646331"/>
            </a:xfrm>
            <a:prstGeom prst="rect">
              <a:avLst/>
            </a:prstGeom>
            <a:noFill/>
          </p:spPr>
          <p:txBody>
            <a:bodyPr wrap="square" rtlCol="0">
              <a:spAutoFit/>
            </a:bodyPr>
            <a:lstStyle/>
            <a:p>
              <a:pPr algn="ctr"/>
              <a:r>
                <a:rPr lang="en-GB" dirty="0">
                  <a:solidFill>
                    <a:srgbClr val="F018E6"/>
                  </a:solidFill>
                </a:rPr>
                <a:t>Cryogenic</a:t>
              </a:r>
            </a:p>
            <a:p>
              <a:pPr algn="ctr"/>
              <a:r>
                <a:rPr lang="en-GB" dirty="0">
                  <a:solidFill>
                    <a:srgbClr val="F018E6"/>
                  </a:solidFill>
                </a:rPr>
                <a:t>H source</a:t>
              </a:r>
            </a:p>
          </p:txBody>
        </p:sp>
        <p:cxnSp>
          <p:nvCxnSpPr>
            <p:cNvPr id="15" name="Connecteur droit avec flèche 14">
              <a:extLst>
                <a:ext uri="{FF2B5EF4-FFF2-40B4-BE49-F238E27FC236}">
                  <a16:creationId xmlns:a16="http://schemas.microsoft.com/office/drawing/2014/main" id="{FD311AE1-7703-4EA1-B106-D92152EE7203}"/>
                </a:ext>
              </a:extLst>
            </p:cNvPr>
            <p:cNvCxnSpPr>
              <a:cxnSpLocks/>
            </p:cNvCxnSpPr>
            <p:nvPr/>
          </p:nvCxnSpPr>
          <p:spPr>
            <a:xfrm>
              <a:off x="4907889" y="4034514"/>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cxnSp>
          <p:nvCxnSpPr>
            <p:cNvPr id="16" name="Connecteur droit avec flèche 15">
              <a:extLst>
                <a:ext uri="{FF2B5EF4-FFF2-40B4-BE49-F238E27FC236}">
                  <a16:creationId xmlns:a16="http://schemas.microsoft.com/office/drawing/2014/main" id="{055CE5C7-AE49-4271-9316-26163C5B6061}"/>
                </a:ext>
              </a:extLst>
            </p:cNvPr>
            <p:cNvCxnSpPr>
              <a:cxnSpLocks/>
            </p:cNvCxnSpPr>
            <p:nvPr/>
          </p:nvCxnSpPr>
          <p:spPr>
            <a:xfrm>
              <a:off x="5504986" y="4091568"/>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sp>
          <p:nvSpPr>
            <p:cNvPr id="17" name="ZoneTexte 16">
              <a:extLst>
                <a:ext uri="{FF2B5EF4-FFF2-40B4-BE49-F238E27FC236}">
                  <a16:creationId xmlns:a16="http://schemas.microsoft.com/office/drawing/2014/main" id="{DCE91B06-2493-42AD-A184-3E67654A3C03}"/>
                </a:ext>
              </a:extLst>
            </p:cNvPr>
            <p:cNvSpPr txBox="1"/>
            <p:nvPr/>
          </p:nvSpPr>
          <p:spPr>
            <a:xfrm>
              <a:off x="4277864" y="3398214"/>
              <a:ext cx="2250360" cy="646331"/>
            </a:xfrm>
            <a:prstGeom prst="rect">
              <a:avLst/>
            </a:prstGeom>
            <a:noFill/>
          </p:spPr>
          <p:txBody>
            <a:bodyPr wrap="square" rtlCol="0">
              <a:spAutoFit/>
            </a:bodyPr>
            <a:lstStyle/>
            <a:p>
              <a:pPr algn="ctr"/>
              <a:r>
                <a:rPr lang="en-GB" dirty="0">
                  <a:solidFill>
                    <a:schemeClr val="accent6"/>
                  </a:solidFill>
                </a:rPr>
                <a:t>Collimation zones </a:t>
              </a:r>
            </a:p>
            <a:p>
              <a:pPr algn="ctr"/>
              <a:r>
                <a:rPr lang="en-GB" dirty="0">
                  <a:solidFill>
                    <a:schemeClr val="accent6"/>
                  </a:solidFill>
                </a:rPr>
                <a:t>With 2 adjustable slits</a:t>
              </a:r>
            </a:p>
          </p:txBody>
        </p:sp>
      </p:grpSp>
      <p:pic>
        <p:nvPicPr>
          <p:cNvPr id="25" name="Image 24">
            <a:extLst>
              <a:ext uri="{FF2B5EF4-FFF2-40B4-BE49-F238E27FC236}">
                <a16:creationId xmlns:a16="http://schemas.microsoft.com/office/drawing/2014/main" id="{D1D30D7E-798C-436C-BD7E-0697512925ED}"/>
              </a:ext>
            </a:extLst>
          </p:cNvPr>
          <p:cNvPicPr/>
          <p:nvPr/>
        </p:nvPicPr>
        <p:blipFill rotWithShape="1">
          <a:blip r:embed="rId3"/>
          <a:srcRect l="59057" t="57008" r="24456" b="18512"/>
          <a:stretch/>
        </p:blipFill>
        <p:spPr bwMode="auto">
          <a:xfrm rot="5400000">
            <a:off x="7881791" y="1692824"/>
            <a:ext cx="2116560" cy="1813678"/>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cxnSp>
        <p:nvCxnSpPr>
          <p:cNvPr id="27" name="Connecteur droit avec flèche 26">
            <a:extLst>
              <a:ext uri="{FF2B5EF4-FFF2-40B4-BE49-F238E27FC236}">
                <a16:creationId xmlns:a16="http://schemas.microsoft.com/office/drawing/2014/main" id="{FE8C7E18-5837-4B45-95D4-2EFF0B9E3ED5}"/>
              </a:ext>
            </a:extLst>
          </p:cNvPr>
          <p:cNvCxnSpPr/>
          <p:nvPr/>
        </p:nvCxnSpPr>
        <p:spPr>
          <a:xfrm flipH="1">
            <a:off x="6371492" y="3636477"/>
            <a:ext cx="2196978" cy="1308756"/>
          </a:xfrm>
          <a:prstGeom prst="straightConnector1">
            <a:avLst/>
          </a:prstGeom>
          <a:ln w="5715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ZoneTexte 27">
            <a:extLst>
              <a:ext uri="{FF2B5EF4-FFF2-40B4-BE49-F238E27FC236}">
                <a16:creationId xmlns:a16="http://schemas.microsoft.com/office/drawing/2014/main" id="{5AE157C2-8CD3-4B3B-B71D-4F00A0D7737A}"/>
              </a:ext>
            </a:extLst>
          </p:cNvPr>
          <p:cNvSpPr txBox="1"/>
          <p:nvPr/>
        </p:nvSpPr>
        <p:spPr>
          <a:xfrm>
            <a:off x="8046236" y="3872772"/>
            <a:ext cx="1787669" cy="646331"/>
          </a:xfrm>
          <a:prstGeom prst="rect">
            <a:avLst/>
          </a:prstGeom>
          <a:noFill/>
        </p:spPr>
        <p:txBody>
          <a:bodyPr wrap="none" rtlCol="0">
            <a:spAutoFit/>
          </a:bodyPr>
          <a:lstStyle/>
          <a:p>
            <a:pPr algn="ctr"/>
            <a:r>
              <a:rPr lang="fr-FR" dirty="0">
                <a:latin typeface="Helvetica" panose="020B0604020202020204" pitchFamily="34" charset="0"/>
                <a:cs typeface="Helvetica" panose="020B0604020202020204" pitchFamily="34" charset="0"/>
              </a:rPr>
              <a:t>GQS formation </a:t>
            </a:r>
          </a:p>
          <a:p>
            <a:pPr algn="ctr"/>
            <a:r>
              <a:rPr lang="fr-FR" dirty="0">
                <a:latin typeface="Helvetica" panose="020B0604020202020204" pitchFamily="34" charset="0"/>
                <a:cs typeface="Helvetica" panose="020B0604020202020204" pitchFamily="34" charset="0"/>
              </a:rPr>
              <a:t>zone</a:t>
            </a:r>
            <a:endParaRPr lang="en-GB" dirty="0">
              <a:latin typeface="Helvetica" panose="020B0604020202020204" pitchFamily="34" charset="0"/>
              <a:cs typeface="Helvetica" panose="020B0604020202020204" pitchFamily="34" charset="0"/>
            </a:endParaRPr>
          </a:p>
        </p:txBody>
      </p:sp>
      <p:sp>
        <p:nvSpPr>
          <p:cNvPr id="29" name="ZoneTexte 28">
            <a:extLst>
              <a:ext uri="{FF2B5EF4-FFF2-40B4-BE49-F238E27FC236}">
                <a16:creationId xmlns:a16="http://schemas.microsoft.com/office/drawing/2014/main" id="{46C00A01-996B-45FE-AB8C-994D09260042}"/>
              </a:ext>
            </a:extLst>
          </p:cNvPr>
          <p:cNvSpPr txBox="1"/>
          <p:nvPr/>
        </p:nvSpPr>
        <p:spPr>
          <a:xfrm>
            <a:off x="4438842" y="6399348"/>
            <a:ext cx="4064021" cy="369332"/>
          </a:xfrm>
          <a:prstGeom prst="rect">
            <a:avLst/>
          </a:prstGeom>
          <a:noFill/>
        </p:spPr>
        <p:txBody>
          <a:bodyPr wrap="square" rtlCol="0">
            <a:spAutoFit/>
          </a:bodyPr>
          <a:lstStyle/>
          <a:p>
            <a:pPr algn="ctr"/>
            <a:r>
              <a:rPr lang="en-GB" dirty="0">
                <a:solidFill>
                  <a:srgbClr val="7030A0"/>
                </a:solidFill>
              </a:rPr>
              <a:t>Photodetachment laser (detection zone)</a:t>
            </a:r>
          </a:p>
        </p:txBody>
      </p:sp>
      <p:pic>
        <p:nvPicPr>
          <p:cNvPr id="30" name="Inhaltsplatzhalter 5">
            <a:extLst>
              <a:ext uri="{FF2B5EF4-FFF2-40B4-BE49-F238E27FC236}">
                <a16:creationId xmlns:a16="http://schemas.microsoft.com/office/drawing/2014/main" id="{93B6E7C2-9DB2-46AC-B3F2-E38C635A97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680145" y="1460745"/>
            <a:ext cx="4065286" cy="3048965"/>
          </a:xfrm>
          <a:prstGeom prst="rect">
            <a:avLst/>
          </a:prstGeom>
          <a:noFill/>
          <a:extLst>
            <a:ext uri="{909E8E84-426E-40DD-AFC4-6F175D3DCCD1}">
              <a14:hiddenFill xmlns:a14="http://schemas.microsoft.com/office/drawing/2010/main">
                <a:solidFill>
                  <a:srgbClr val="FFFFFF"/>
                </a:solidFill>
              </a14:hiddenFill>
            </a:ext>
          </a:extLst>
        </p:spPr>
      </p:pic>
      <p:sp>
        <p:nvSpPr>
          <p:cNvPr id="18" name="ZoneTexte 17">
            <a:extLst>
              <a:ext uri="{FF2B5EF4-FFF2-40B4-BE49-F238E27FC236}">
                <a16:creationId xmlns:a16="http://schemas.microsoft.com/office/drawing/2014/main" id="{09B6576A-ACCC-46AA-ABEC-35DAB3EE10B5}"/>
              </a:ext>
            </a:extLst>
          </p:cNvPr>
          <p:cNvSpPr txBox="1"/>
          <p:nvPr/>
        </p:nvSpPr>
        <p:spPr>
          <a:xfrm>
            <a:off x="8077930" y="2124079"/>
            <a:ext cx="2775499" cy="923330"/>
          </a:xfrm>
          <a:prstGeom prst="rect">
            <a:avLst/>
          </a:prstGeom>
          <a:noFill/>
        </p:spPr>
        <p:txBody>
          <a:bodyPr wrap="square" rtlCol="0">
            <a:spAutoFit/>
          </a:bodyPr>
          <a:lstStyle/>
          <a:p>
            <a:r>
              <a:rPr lang="en-GB" dirty="0">
                <a:solidFill>
                  <a:srgbClr val="781049"/>
                </a:solidFill>
                <a:latin typeface="Helvetica" panose="020B0604020202020204" pitchFamily="34" charset="0"/>
                <a:cs typeface="Helvetica" panose="020B0604020202020204" pitchFamily="34" charset="0"/>
              </a:rPr>
              <a:t>The GQS chamber</a:t>
            </a:r>
          </a:p>
          <a:p>
            <a:pPr algn="ctr"/>
            <a:r>
              <a:rPr lang="en-GB" dirty="0">
                <a:solidFill>
                  <a:srgbClr val="781049"/>
                </a:solidFill>
                <a:latin typeface="Helvetica" panose="020B0604020202020204" pitchFamily="34" charset="0"/>
                <a:cs typeface="Helvetica" panose="020B0604020202020204" pitchFamily="34" charset="0"/>
              </a:rPr>
              <a:t>Design &amp; manufacturing @    ETH Z </a:t>
            </a:r>
          </a:p>
        </p:txBody>
      </p:sp>
      <p:sp>
        <p:nvSpPr>
          <p:cNvPr id="31" name="ZoneTexte 30">
            <a:extLst>
              <a:ext uri="{FF2B5EF4-FFF2-40B4-BE49-F238E27FC236}">
                <a16:creationId xmlns:a16="http://schemas.microsoft.com/office/drawing/2014/main" id="{E188A488-C7EA-4468-818E-4367D9E04873}"/>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10</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3998563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a:extLst>
              <a:ext uri="{FF2B5EF4-FFF2-40B4-BE49-F238E27FC236}">
                <a16:creationId xmlns:a16="http://schemas.microsoft.com/office/drawing/2014/main" id="{6CBA9877-98E3-4E76-A56A-997A8A7CD809}"/>
              </a:ext>
            </a:extLst>
          </p:cNvPr>
          <p:cNvGrpSpPr/>
          <p:nvPr/>
        </p:nvGrpSpPr>
        <p:grpSpPr>
          <a:xfrm>
            <a:off x="149783" y="1535011"/>
            <a:ext cx="8444280" cy="4878190"/>
            <a:chOff x="2282988" y="1884894"/>
            <a:chExt cx="7507040" cy="4381829"/>
          </a:xfrm>
        </p:grpSpPr>
        <p:pic>
          <p:nvPicPr>
            <p:cNvPr id="4" name="Espace réservé du contenu 3">
              <a:extLst>
                <a:ext uri="{FF2B5EF4-FFF2-40B4-BE49-F238E27FC236}">
                  <a16:creationId xmlns:a16="http://schemas.microsoft.com/office/drawing/2014/main" id="{BA7B2B08-1950-4B82-B1A9-3BCD46AD09BE}"/>
                </a:ext>
              </a:extLst>
            </p:cNvPr>
            <p:cNvPicPr>
              <a:picLocks noChangeAspect="1"/>
            </p:cNvPicPr>
            <p:nvPr/>
          </p:nvPicPr>
          <p:blipFill>
            <a:blip r:embed="rId2"/>
            <a:stretch>
              <a:fillRect/>
            </a:stretch>
          </p:blipFill>
          <p:spPr>
            <a:xfrm>
              <a:off x="2401971" y="1884894"/>
              <a:ext cx="7388057" cy="4351338"/>
            </a:xfrm>
            <a:prstGeom prst="rect">
              <a:avLst/>
            </a:prstGeom>
          </p:spPr>
        </p:pic>
        <p:sp>
          <p:nvSpPr>
            <p:cNvPr id="5" name="Rectangle : coins arrondis 4">
              <a:extLst>
                <a:ext uri="{FF2B5EF4-FFF2-40B4-BE49-F238E27FC236}">
                  <a16:creationId xmlns:a16="http://schemas.microsoft.com/office/drawing/2014/main" id="{9969C9C7-CC67-4968-BBAE-97DB10810319}"/>
                </a:ext>
              </a:extLst>
            </p:cNvPr>
            <p:cNvSpPr/>
            <p:nvPr/>
          </p:nvSpPr>
          <p:spPr>
            <a:xfrm>
              <a:off x="6757639" y="4341337"/>
              <a:ext cx="2062976" cy="1325563"/>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ZoneTexte 5">
              <a:extLst>
                <a:ext uri="{FF2B5EF4-FFF2-40B4-BE49-F238E27FC236}">
                  <a16:creationId xmlns:a16="http://schemas.microsoft.com/office/drawing/2014/main" id="{18119F94-3054-4266-8CE8-9B2E9D4C4598}"/>
                </a:ext>
              </a:extLst>
            </p:cNvPr>
            <p:cNvSpPr txBox="1"/>
            <p:nvPr/>
          </p:nvSpPr>
          <p:spPr>
            <a:xfrm>
              <a:off x="6778777" y="5758141"/>
              <a:ext cx="1931939" cy="461665"/>
            </a:xfrm>
            <a:prstGeom prst="rect">
              <a:avLst/>
            </a:prstGeom>
            <a:noFill/>
          </p:spPr>
          <p:txBody>
            <a:bodyPr wrap="square" rtlCol="0">
              <a:spAutoFit/>
            </a:bodyPr>
            <a:lstStyle/>
            <a:p>
              <a:r>
                <a:rPr lang="fr-FR" sz="2400" b="1" dirty="0">
                  <a:solidFill>
                    <a:schemeClr val="accent2"/>
                  </a:solidFill>
                </a:rPr>
                <a:t>GQS chamber</a:t>
              </a:r>
              <a:endParaRPr lang="en-GB" sz="2400" b="1" dirty="0">
                <a:solidFill>
                  <a:schemeClr val="accent2"/>
                </a:solidFill>
              </a:endParaRPr>
            </a:p>
          </p:txBody>
        </p:sp>
        <p:cxnSp>
          <p:nvCxnSpPr>
            <p:cNvPr id="7" name="Connecteur droit avec flèche 6">
              <a:extLst>
                <a:ext uri="{FF2B5EF4-FFF2-40B4-BE49-F238E27FC236}">
                  <a16:creationId xmlns:a16="http://schemas.microsoft.com/office/drawing/2014/main" id="{FD567E7A-6CBC-4696-B8CC-F7BC1074BFD6}"/>
                </a:ext>
              </a:extLst>
            </p:cNvPr>
            <p:cNvCxnSpPr>
              <a:cxnSpLocks/>
            </p:cNvCxnSpPr>
            <p:nvPr/>
          </p:nvCxnSpPr>
          <p:spPr>
            <a:xfrm>
              <a:off x="6375379" y="3477701"/>
              <a:ext cx="1290803" cy="15264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5B60B0A3-7B92-4F46-88A8-81109BDB629B}"/>
                </a:ext>
              </a:extLst>
            </p:cNvPr>
            <p:cNvSpPr txBox="1"/>
            <p:nvPr/>
          </p:nvSpPr>
          <p:spPr>
            <a:xfrm>
              <a:off x="5380822" y="2747400"/>
              <a:ext cx="1200457" cy="646331"/>
            </a:xfrm>
            <a:prstGeom prst="rect">
              <a:avLst/>
            </a:prstGeom>
            <a:noFill/>
          </p:spPr>
          <p:txBody>
            <a:bodyPr wrap="square" rtlCol="0">
              <a:spAutoFit/>
            </a:bodyPr>
            <a:lstStyle/>
            <a:p>
              <a:r>
                <a:rPr lang="fr-FR" dirty="0">
                  <a:solidFill>
                    <a:srgbClr val="1E22B1"/>
                  </a:solidFill>
                </a:rPr>
                <a:t>Mirror and</a:t>
              </a:r>
            </a:p>
            <a:p>
              <a:r>
                <a:rPr lang="fr-FR" dirty="0">
                  <a:solidFill>
                    <a:srgbClr val="1E22B1"/>
                  </a:solidFill>
                </a:rPr>
                <a:t>absorber</a:t>
              </a:r>
            </a:p>
          </p:txBody>
        </p:sp>
        <p:cxnSp>
          <p:nvCxnSpPr>
            <p:cNvPr id="9" name="Connecteur droit avec flèche 8">
              <a:extLst>
                <a:ext uri="{FF2B5EF4-FFF2-40B4-BE49-F238E27FC236}">
                  <a16:creationId xmlns:a16="http://schemas.microsoft.com/office/drawing/2014/main" id="{844D347E-E4EC-410F-950A-D1F78DBCB158}"/>
                </a:ext>
              </a:extLst>
            </p:cNvPr>
            <p:cNvCxnSpPr>
              <a:cxnSpLocks/>
            </p:cNvCxnSpPr>
            <p:nvPr/>
          </p:nvCxnSpPr>
          <p:spPr>
            <a:xfrm>
              <a:off x="7296838" y="2950251"/>
              <a:ext cx="895817" cy="8959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C16FAC30-81F4-4375-AF67-8E7A8B59F0E9}"/>
                </a:ext>
              </a:extLst>
            </p:cNvPr>
            <p:cNvSpPr txBox="1"/>
            <p:nvPr/>
          </p:nvSpPr>
          <p:spPr>
            <a:xfrm>
              <a:off x="6375379" y="2656551"/>
              <a:ext cx="1290803" cy="369332"/>
            </a:xfrm>
            <a:prstGeom prst="rect">
              <a:avLst/>
            </a:prstGeom>
            <a:noFill/>
          </p:spPr>
          <p:txBody>
            <a:bodyPr wrap="square" rtlCol="0">
              <a:spAutoFit/>
            </a:bodyPr>
            <a:lstStyle/>
            <a:p>
              <a:r>
                <a:rPr lang="en-GB" dirty="0">
                  <a:solidFill>
                    <a:schemeClr val="tx1">
                      <a:lumMod val="85000"/>
                      <a:lumOff val="15000"/>
                    </a:schemeClr>
                  </a:solidFill>
                </a:rPr>
                <a:t>Cryo-shield </a:t>
              </a:r>
            </a:p>
          </p:txBody>
        </p:sp>
        <p:sp>
          <p:nvSpPr>
            <p:cNvPr id="11" name="Ellipse 10">
              <a:extLst>
                <a:ext uri="{FF2B5EF4-FFF2-40B4-BE49-F238E27FC236}">
                  <a16:creationId xmlns:a16="http://schemas.microsoft.com/office/drawing/2014/main" id="{314DD38F-BC0C-42D6-A99C-36E958D67625}"/>
                </a:ext>
              </a:extLst>
            </p:cNvPr>
            <p:cNvSpPr/>
            <p:nvPr/>
          </p:nvSpPr>
          <p:spPr>
            <a:xfrm>
              <a:off x="8257309" y="4941160"/>
              <a:ext cx="138546" cy="144387"/>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Connecteur droit avec flèche 11">
              <a:extLst>
                <a:ext uri="{FF2B5EF4-FFF2-40B4-BE49-F238E27FC236}">
                  <a16:creationId xmlns:a16="http://schemas.microsoft.com/office/drawing/2014/main" id="{C53A314F-9BEB-4F44-9E82-FCF0432997F3}"/>
                </a:ext>
              </a:extLst>
            </p:cNvPr>
            <p:cNvCxnSpPr>
              <a:cxnSpLocks/>
            </p:cNvCxnSpPr>
            <p:nvPr/>
          </p:nvCxnSpPr>
          <p:spPr>
            <a:xfrm flipH="1" flipV="1">
              <a:off x="8349675" y="5085548"/>
              <a:ext cx="175490" cy="11811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7967F180-E845-4B08-B768-B076FF655463}"/>
                </a:ext>
              </a:extLst>
            </p:cNvPr>
            <p:cNvCxnSpPr>
              <a:cxnSpLocks/>
            </p:cNvCxnSpPr>
            <p:nvPr/>
          </p:nvCxnSpPr>
          <p:spPr>
            <a:xfrm>
              <a:off x="3228368" y="4169451"/>
              <a:ext cx="715560" cy="916096"/>
            </a:xfrm>
            <a:prstGeom prst="straightConnector1">
              <a:avLst/>
            </a:prstGeom>
            <a:ln w="28575">
              <a:solidFill>
                <a:srgbClr val="F018E6"/>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E00CA188-9060-4C4D-898F-61D8331E8498}"/>
                </a:ext>
              </a:extLst>
            </p:cNvPr>
            <p:cNvSpPr txBox="1"/>
            <p:nvPr/>
          </p:nvSpPr>
          <p:spPr>
            <a:xfrm>
              <a:off x="2282988" y="3338454"/>
              <a:ext cx="1407881" cy="646331"/>
            </a:xfrm>
            <a:prstGeom prst="rect">
              <a:avLst/>
            </a:prstGeom>
            <a:noFill/>
          </p:spPr>
          <p:txBody>
            <a:bodyPr wrap="square" rtlCol="0">
              <a:spAutoFit/>
            </a:bodyPr>
            <a:lstStyle/>
            <a:p>
              <a:pPr algn="ctr"/>
              <a:r>
                <a:rPr lang="en-GB" dirty="0">
                  <a:solidFill>
                    <a:srgbClr val="F018E6"/>
                  </a:solidFill>
                </a:rPr>
                <a:t>Cryogenic</a:t>
              </a:r>
            </a:p>
            <a:p>
              <a:pPr algn="ctr"/>
              <a:r>
                <a:rPr lang="en-GB" dirty="0">
                  <a:solidFill>
                    <a:srgbClr val="F018E6"/>
                  </a:solidFill>
                </a:rPr>
                <a:t>H source</a:t>
              </a:r>
            </a:p>
          </p:txBody>
        </p:sp>
        <p:cxnSp>
          <p:nvCxnSpPr>
            <p:cNvPr id="15" name="Connecteur droit avec flèche 14">
              <a:extLst>
                <a:ext uri="{FF2B5EF4-FFF2-40B4-BE49-F238E27FC236}">
                  <a16:creationId xmlns:a16="http://schemas.microsoft.com/office/drawing/2014/main" id="{FD311AE1-7703-4EA1-B106-D92152EE7203}"/>
                </a:ext>
              </a:extLst>
            </p:cNvPr>
            <p:cNvCxnSpPr>
              <a:cxnSpLocks/>
            </p:cNvCxnSpPr>
            <p:nvPr/>
          </p:nvCxnSpPr>
          <p:spPr>
            <a:xfrm>
              <a:off x="4907889" y="4034514"/>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cxnSp>
          <p:nvCxnSpPr>
            <p:cNvPr id="16" name="Connecteur droit avec flèche 15">
              <a:extLst>
                <a:ext uri="{FF2B5EF4-FFF2-40B4-BE49-F238E27FC236}">
                  <a16:creationId xmlns:a16="http://schemas.microsoft.com/office/drawing/2014/main" id="{055CE5C7-AE49-4271-9316-26163C5B6061}"/>
                </a:ext>
              </a:extLst>
            </p:cNvPr>
            <p:cNvCxnSpPr>
              <a:cxnSpLocks/>
            </p:cNvCxnSpPr>
            <p:nvPr/>
          </p:nvCxnSpPr>
          <p:spPr>
            <a:xfrm>
              <a:off x="5504986" y="4091568"/>
              <a:ext cx="375311" cy="592985"/>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sp>
          <p:nvSpPr>
            <p:cNvPr id="17" name="ZoneTexte 16">
              <a:extLst>
                <a:ext uri="{FF2B5EF4-FFF2-40B4-BE49-F238E27FC236}">
                  <a16:creationId xmlns:a16="http://schemas.microsoft.com/office/drawing/2014/main" id="{DCE91B06-2493-42AD-A184-3E67654A3C03}"/>
                </a:ext>
              </a:extLst>
            </p:cNvPr>
            <p:cNvSpPr txBox="1"/>
            <p:nvPr/>
          </p:nvSpPr>
          <p:spPr>
            <a:xfrm>
              <a:off x="4277864" y="3398214"/>
              <a:ext cx="2250360" cy="646331"/>
            </a:xfrm>
            <a:prstGeom prst="rect">
              <a:avLst/>
            </a:prstGeom>
            <a:noFill/>
          </p:spPr>
          <p:txBody>
            <a:bodyPr wrap="square" rtlCol="0">
              <a:spAutoFit/>
            </a:bodyPr>
            <a:lstStyle/>
            <a:p>
              <a:pPr algn="ctr"/>
              <a:r>
                <a:rPr lang="en-GB" dirty="0">
                  <a:solidFill>
                    <a:schemeClr val="accent6"/>
                  </a:solidFill>
                </a:rPr>
                <a:t>Collimation zones </a:t>
              </a:r>
            </a:p>
            <a:p>
              <a:pPr algn="ctr"/>
              <a:r>
                <a:rPr lang="en-GB" dirty="0">
                  <a:solidFill>
                    <a:schemeClr val="accent6"/>
                  </a:solidFill>
                </a:rPr>
                <a:t>With 2 adjustable slits</a:t>
              </a:r>
            </a:p>
          </p:txBody>
        </p:sp>
      </p:grpSp>
      <p:sp>
        <p:nvSpPr>
          <p:cNvPr id="22" name="Rectangle 21">
            <a:extLst>
              <a:ext uri="{FF2B5EF4-FFF2-40B4-BE49-F238E27FC236}">
                <a16:creationId xmlns:a16="http://schemas.microsoft.com/office/drawing/2014/main" id="{0E9C71C3-48D1-40D8-A066-E88E66C979F4}"/>
              </a:ext>
            </a:extLst>
          </p:cNvPr>
          <p:cNvSpPr/>
          <p:nvPr/>
        </p:nvSpPr>
        <p:spPr>
          <a:xfrm>
            <a:off x="7882467" y="1495262"/>
            <a:ext cx="2185756" cy="22232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re 1">
            <a:extLst>
              <a:ext uri="{FF2B5EF4-FFF2-40B4-BE49-F238E27FC236}">
                <a16:creationId xmlns:a16="http://schemas.microsoft.com/office/drawing/2014/main" id="{7C2C968C-9065-4521-A785-DA93AF1E7C80}"/>
              </a:ext>
            </a:extLst>
          </p:cNvPr>
          <p:cNvSpPr>
            <a:spLocks noGrp="1"/>
          </p:cNvSpPr>
          <p:nvPr>
            <p:ph type="title"/>
          </p:nvPr>
        </p:nvSpPr>
        <p:spPr>
          <a:xfrm>
            <a:off x="838200" y="169699"/>
            <a:ext cx="10515600" cy="1325563"/>
          </a:xfrm>
        </p:spPr>
        <p:txBody>
          <a:bodyPr>
            <a:normAutofit/>
          </a:bodyPr>
          <a:lstStyle/>
          <a:p>
            <a:r>
              <a:rPr lang="fr-FR" sz="3800" b="1" dirty="0">
                <a:solidFill>
                  <a:srgbClr val="002060"/>
                </a:solidFill>
                <a:latin typeface="Helvetica" panose="020B0604020202020204" pitchFamily="34" charset="0"/>
                <a:cs typeface="Helvetica" panose="020B0604020202020204" pitchFamily="34" charset="0"/>
              </a:rPr>
              <a:t>2. T</a:t>
            </a:r>
            <a:r>
              <a:rPr lang="en-GB" sz="3800" b="1" dirty="0">
                <a:solidFill>
                  <a:srgbClr val="002060"/>
                </a:solidFill>
                <a:latin typeface="Helvetica" panose="020B0604020202020204" pitchFamily="34" charset="0"/>
                <a:cs typeface="Helvetica" panose="020B0604020202020204" pitchFamily="34" charset="0"/>
              </a:rPr>
              <a:t>he “in-beam” experiment @SMI</a:t>
            </a:r>
            <a:br>
              <a:rPr lang="en-GB" sz="3800" b="1" dirty="0">
                <a:solidFill>
                  <a:srgbClr val="002060"/>
                </a:solidFill>
                <a:latin typeface="Helvetica" panose="020B0604020202020204" pitchFamily="34" charset="0"/>
                <a:cs typeface="Helvetica" panose="020B0604020202020204" pitchFamily="34" charset="0"/>
              </a:rPr>
            </a:br>
            <a:r>
              <a:rPr lang="en-GB" sz="3800" b="1" dirty="0">
                <a:solidFill>
                  <a:srgbClr val="781049"/>
                </a:solidFill>
                <a:latin typeface="Helvetica" panose="020B0604020202020204" pitchFamily="34" charset="0"/>
                <a:cs typeface="Helvetica" panose="020B0604020202020204" pitchFamily="34" charset="0"/>
              </a:rPr>
              <a:t>Experimental status – new design (2024)</a:t>
            </a:r>
            <a:endParaRPr lang="en-GB" sz="3800" dirty="0">
              <a:solidFill>
                <a:srgbClr val="781049"/>
              </a:solidFill>
            </a:endParaRPr>
          </a:p>
        </p:txBody>
      </p:sp>
      <p:sp>
        <p:nvSpPr>
          <p:cNvPr id="29" name="ZoneTexte 28">
            <a:extLst>
              <a:ext uri="{FF2B5EF4-FFF2-40B4-BE49-F238E27FC236}">
                <a16:creationId xmlns:a16="http://schemas.microsoft.com/office/drawing/2014/main" id="{46C00A01-996B-45FE-AB8C-994D09260042}"/>
              </a:ext>
            </a:extLst>
          </p:cNvPr>
          <p:cNvSpPr txBox="1"/>
          <p:nvPr/>
        </p:nvSpPr>
        <p:spPr>
          <a:xfrm>
            <a:off x="4438842" y="6399348"/>
            <a:ext cx="4064021" cy="369332"/>
          </a:xfrm>
          <a:prstGeom prst="rect">
            <a:avLst/>
          </a:prstGeom>
          <a:noFill/>
        </p:spPr>
        <p:txBody>
          <a:bodyPr wrap="square" rtlCol="0">
            <a:spAutoFit/>
          </a:bodyPr>
          <a:lstStyle/>
          <a:p>
            <a:pPr algn="ctr"/>
            <a:r>
              <a:rPr lang="en-GB" dirty="0">
                <a:solidFill>
                  <a:srgbClr val="7030A0"/>
                </a:solidFill>
              </a:rPr>
              <a:t>Photodetachment laser (detection zone)</a:t>
            </a:r>
          </a:p>
        </p:txBody>
      </p:sp>
      <p:sp>
        <p:nvSpPr>
          <p:cNvPr id="3" name="ZoneTexte 2">
            <a:extLst>
              <a:ext uri="{FF2B5EF4-FFF2-40B4-BE49-F238E27FC236}">
                <a16:creationId xmlns:a16="http://schemas.microsoft.com/office/drawing/2014/main" id="{9FE32DDA-9B74-49FC-B617-7B05CEE88E5E}"/>
              </a:ext>
            </a:extLst>
          </p:cNvPr>
          <p:cNvSpPr txBox="1"/>
          <p:nvPr/>
        </p:nvSpPr>
        <p:spPr>
          <a:xfrm>
            <a:off x="7715081" y="2640683"/>
            <a:ext cx="2449979" cy="584775"/>
          </a:xfrm>
          <a:prstGeom prst="rect">
            <a:avLst/>
          </a:prstGeom>
          <a:noFill/>
        </p:spPr>
        <p:txBody>
          <a:bodyPr wrap="square" rtlCol="0">
            <a:spAutoFit/>
          </a:bodyPr>
          <a:lstStyle/>
          <a:p>
            <a:pPr algn="ctr"/>
            <a:r>
              <a:rPr lang="fr-FR" sz="1600" dirty="0" err="1">
                <a:solidFill>
                  <a:srgbClr val="002060"/>
                </a:solidFill>
                <a:latin typeface="Helvetica" panose="020B0604020202020204" pitchFamily="34" charset="0"/>
                <a:cs typeface="Helvetica" panose="020B0604020202020204" pitchFamily="34" charset="0"/>
              </a:rPr>
              <a:t>SMI’s</a:t>
            </a:r>
            <a:r>
              <a:rPr lang="fr-FR" sz="1600">
                <a:solidFill>
                  <a:srgbClr val="002060"/>
                </a:solidFill>
                <a:latin typeface="Helvetica" panose="020B0604020202020204" pitchFamily="34" charset="0"/>
                <a:cs typeface="Helvetica" panose="020B0604020202020204" pitchFamily="34" charset="0"/>
              </a:rPr>
              <a:t> new </a:t>
            </a:r>
            <a:r>
              <a:rPr lang="fr-FR" sz="1600" dirty="0">
                <a:solidFill>
                  <a:srgbClr val="002060"/>
                </a:solidFill>
                <a:latin typeface="Helvetica" panose="020B0604020202020204" pitchFamily="34" charset="0"/>
                <a:cs typeface="Helvetica" panose="020B0604020202020204" pitchFamily="34" charset="0"/>
              </a:rPr>
              <a:t>design</a:t>
            </a:r>
          </a:p>
          <a:p>
            <a:pPr algn="ctr"/>
            <a:r>
              <a:rPr lang="fr-FR" sz="1600" dirty="0">
                <a:solidFill>
                  <a:srgbClr val="781049"/>
                </a:solidFill>
                <a:latin typeface="Helvetica" panose="020B0604020202020204" pitchFamily="34" charset="0"/>
                <a:cs typeface="Helvetica" panose="020B0604020202020204" pitchFamily="34" charset="0"/>
              </a:rPr>
              <a:t>(dry system)</a:t>
            </a:r>
            <a:endParaRPr lang="en-GB" sz="1600" dirty="0">
              <a:solidFill>
                <a:srgbClr val="781049"/>
              </a:solidFill>
              <a:latin typeface="Helvetica" panose="020B0604020202020204" pitchFamily="34" charset="0"/>
              <a:cs typeface="Helvetica" panose="020B0604020202020204" pitchFamily="34" charset="0"/>
            </a:endParaRPr>
          </a:p>
        </p:txBody>
      </p:sp>
      <p:pic>
        <p:nvPicPr>
          <p:cNvPr id="3074" name="Picture 2" descr="IMG_2350.jpg">
            <a:extLst>
              <a:ext uri="{FF2B5EF4-FFF2-40B4-BE49-F238E27FC236}">
                <a16:creationId xmlns:a16="http://schemas.microsoft.com/office/drawing/2014/main" id="{29921E54-7377-4B7B-836D-36A2F19C09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062" b="40850"/>
          <a:stretch/>
        </p:blipFill>
        <p:spPr bwMode="auto">
          <a:xfrm rot="16200000">
            <a:off x="7759930" y="2984166"/>
            <a:ext cx="6436861" cy="1162860"/>
          </a:xfrm>
          <a:prstGeom prst="rect">
            <a:avLst/>
          </a:prstGeom>
          <a:noFill/>
          <a:extLst>
            <a:ext uri="{909E8E84-426E-40DD-AFC4-6F175D3DCCD1}">
              <a14:hiddenFill xmlns:a14="http://schemas.microsoft.com/office/drawing/2010/main">
                <a:solidFill>
                  <a:srgbClr val="FFFFFF"/>
                </a:solidFill>
              </a14:hiddenFill>
            </a:ext>
          </a:extLst>
        </p:spPr>
      </p:pic>
      <p:sp>
        <p:nvSpPr>
          <p:cNvPr id="26" name="ZoneTexte 25">
            <a:extLst>
              <a:ext uri="{FF2B5EF4-FFF2-40B4-BE49-F238E27FC236}">
                <a16:creationId xmlns:a16="http://schemas.microsoft.com/office/drawing/2014/main" id="{C9899300-6FC9-4B65-9893-54E628D1343F}"/>
              </a:ext>
            </a:extLst>
          </p:cNvPr>
          <p:cNvSpPr txBox="1"/>
          <p:nvPr/>
        </p:nvSpPr>
        <p:spPr>
          <a:xfrm>
            <a:off x="7972081" y="2394079"/>
            <a:ext cx="2185756" cy="369332"/>
          </a:xfrm>
          <a:prstGeom prst="rect">
            <a:avLst/>
          </a:prstGeom>
          <a:noFill/>
        </p:spPr>
        <p:txBody>
          <a:bodyPr wrap="square" rtlCol="0">
            <a:spAutoFit/>
          </a:bodyPr>
          <a:lstStyle/>
          <a:p>
            <a:r>
              <a:rPr lang="en-GB" dirty="0">
                <a:solidFill>
                  <a:srgbClr val="CC0099"/>
                </a:solidFill>
                <a:latin typeface="Helvetica" panose="020B0604020202020204" pitchFamily="34" charset="0"/>
                <a:cs typeface="Helvetica" panose="020B0604020202020204" pitchFamily="34" charset="0"/>
              </a:rPr>
              <a:t>New Cryo-shield </a:t>
            </a:r>
          </a:p>
        </p:txBody>
      </p:sp>
      <p:cxnSp>
        <p:nvCxnSpPr>
          <p:cNvPr id="20" name="Connecteur droit avec flèche 19">
            <a:extLst>
              <a:ext uri="{FF2B5EF4-FFF2-40B4-BE49-F238E27FC236}">
                <a16:creationId xmlns:a16="http://schemas.microsoft.com/office/drawing/2014/main" id="{233F33DA-88A5-426B-BDD4-4933EC04E169}"/>
              </a:ext>
            </a:extLst>
          </p:cNvPr>
          <p:cNvCxnSpPr>
            <a:cxnSpLocks/>
          </p:cNvCxnSpPr>
          <p:nvPr/>
        </p:nvCxnSpPr>
        <p:spPr>
          <a:xfrm flipH="1">
            <a:off x="6973885" y="3914234"/>
            <a:ext cx="3205382" cy="164122"/>
          </a:xfrm>
          <a:prstGeom prst="straightConnector1">
            <a:avLst/>
          </a:prstGeom>
          <a:ln w="57150">
            <a:solidFill>
              <a:srgbClr val="781049"/>
            </a:solidFill>
            <a:tailEnd type="triangle"/>
          </a:ln>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92880A36-434C-44F8-87D0-386BBE698872}"/>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10</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3388757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254B3FA5-78CF-4112-93A3-26B2D89784F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891" t="15346"/>
          <a:stretch/>
        </p:blipFill>
        <p:spPr>
          <a:xfrm>
            <a:off x="2457612" y="1487033"/>
            <a:ext cx="7276776" cy="5303811"/>
          </a:xfrm>
        </p:spPr>
      </p:pic>
      <p:sp>
        <p:nvSpPr>
          <p:cNvPr id="2" name="Titre 1">
            <a:extLst>
              <a:ext uri="{FF2B5EF4-FFF2-40B4-BE49-F238E27FC236}">
                <a16:creationId xmlns:a16="http://schemas.microsoft.com/office/drawing/2014/main" id="{2039A33B-B5ED-4A15-8214-99D7B91AD7A0}"/>
              </a:ext>
            </a:extLst>
          </p:cNvPr>
          <p:cNvSpPr>
            <a:spLocks noGrp="1"/>
          </p:cNvSpPr>
          <p:nvPr>
            <p:ph type="title"/>
          </p:nvPr>
        </p:nvSpPr>
        <p:spPr/>
        <p:txBody>
          <a:bodyPr>
            <a:normAutofit fontScale="90000"/>
          </a:bodyPr>
          <a:lstStyle/>
          <a:p>
            <a:r>
              <a:rPr lang="fr-FR" b="1" dirty="0">
                <a:solidFill>
                  <a:srgbClr val="002060"/>
                </a:solidFill>
                <a:latin typeface="Helvetica" panose="020B0604020202020204" pitchFamily="34" charset="0"/>
                <a:cs typeface="Helvetica" panose="020B0604020202020204" pitchFamily="34" charset="0"/>
              </a:rPr>
              <a:t>2. T</a:t>
            </a:r>
            <a:r>
              <a:rPr lang="en-GB" b="1" dirty="0">
                <a:solidFill>
                  <a:srgbClr val="002060"/>
                </a:solidFill>
                <a:latin typeface="Helvetica" panose="020B0604020202020204" pitchFamily="34" charset="0"/>
                <a:cs typeface="Helvetica" panose="020B0604020202020204" pitchFamily="34" charset="0"/>
              </a:rPr>
              <a:t>he “in-beam” experiment @SMI</a:t>
            </a:r>
            <a:br>
              <a:rPr lang="en-GB" b="1" dirty="0">
                <a:solidFill>
                  <a:srgbClr val="002060"/>
                </a:solidFill>
                <a:latin typeface="Helvetica" panose="020B0604020202020204" pitchFamily="34" charset="0"/>
                <a:cs typeface="Helvetica" panose="020B0604020202020204" pitchFamily="34" charset="0"/>
              </a:rPr>
            </a:br>
            <a:r>
              <a:rPr lang="en-GB" b="1" dirty="0">
                <a:solidFill>
                  <a:srgbClr val="781049"/>
                </a:solidFill>
                <a:latin typeface="Helvetica" panose="020B0604020202020204" pitchFamily="34" charset="0"/>
                <a:cs typeface="Helvetica" panose="020B0604020202020204" pitchFamily="34" charset="0"/>
              </a:rPr>
              <a:t>Experimental status – new design (2024)</a:t>
            </a:r>
            <a:endParaRPr lang="en-GB" dirty="0"/>
          </a:p>
        </p:txBody>
      </p:sp>
      <p:sp>
        <p:nvSpPr>
          <p:cNvPr id="7" name="ZoneTexte 6">
            <a:extLst>
              <a:ext uri="{FF2B5EF4-FFF2-40B4-BE49-F238E27FC236}">
                <a16:creationId xmlns:a16="http://schemas.microsoft.com/office/drawing/2014/main" id="{38D53C6A-7F0D-4416-81AF-2DEFE30A8E2A}"/>
              </a:ext>
            </a:extLst>
          </p:cNvPr>
          <p:cNvSpPr txBox="1"/>
          <p:nvPr/>
        </p:nvSpPr>
        <p:spPr>
          <a:xfrm>
            <a:off x="3931080" y="6045201"/>
            <a:ext cx="4329840" cy="584775"/>
          </a:xfrm>
          <a:prstGeom prst="rect">
            <a:avLst/>
          </a:prstGeom>
          <a:noFill/>
        </p:spPr>
        <p:txBody>
          <a:bodyPr wrap="none" rtlCol="0">
            <a:spAutoFit/>
          </a:bodyPr>
          <a:lstStyle/>
          <a:p>
            <a:r>
              <a:rPr lang="en-GB" sz="3200" dirty="0">
                <a:solidFill>
                  <a:srgbClr val="002060"/>
                </a:solidFill>
                <a:latin typeface="Helvetica" panose="020B0604020202020204" pitchFamily="34" charset="0"/>
                <a:cs typeface="Helvetica" panose="020B0604020202020204" pitchFamily="34" charset="0"/>
              </a:rPr>
              <a:t>A fully refurbished lab !</a:t>
            </a:r>
          </a:p>
        </p:txBody>
      </p:sp>
      <p:sp>
        <p:nvSpPr>
          <p:cNvPr id="16" name="ZoneTexte 15">
            <a:extLst>
              <a:ext uri="{FF2B5EF4-FFF2-40B4-BE49-F238E27FC236}">
                <a16:creationId xmlns:a16="http://schemas.microsoft.com/office/drawing/2014/main" id="{BE809817-CB68-4C99-A146-863D3E2A00F4}"/>
              </a:ext>
            </a:extLst>
          </p:cNvPr>
          <p:cNvSpPr txBox="1"/>
          <p:nvPr/>
        </p:nvSpPr>
        <p:spPr>
          <a:xfrm>
            <a:off x="4412719" y="5583536"/>
            <a:ext cx="3208867" cy="461665"/>
          </a:xfrm>
          <a:prstGeom prst="rect">
            <a:avLst/>
          </a:prstGeom>
          <a:noFill/>
        </p:spPr>
        <p:txBody>
          <a:bodyPr wrap="square" rtlCol="0">
            <a:spAutoFit/>
          </a:bodyPr>
          <a:lstStyle/>
          <a:p>
            <a:r>
              <a:rPr lang="fr-FR" sz="2400" b="1" dirty="0">
                <a:solidFill>
                  <a:schemeClr val="bg1"/>
                </a:solidFill>
                <a:latin typeface="Helvetica" panose="020B0604020202020204" pitchFamily="34" charset="0"/>
                <a:cs typeface="Helvetica" panose="020B0604020202020204" pitchFamily="34" charset="0"/>
              </a:rPr>
              <a:t>30th of July 2024 !</a:t>
            </a:r>
            <a:endParaRPr lang="en-GB" sz="2400" b="1" dirty="0">
              <a:solidFill>
                <a:schemeClr val="bg1"/>
              </a:solidFill>
              <a:latin typeface="Helvetica" panose="020B0604020202020204" pitchFamily="34" charset="0"/>
              <a:cs typeface="Helvetica" panose="020B0604020202020204" pitchFamily="34" charset="0"/>
            </a:endParaRPr>
          </a:p>
        </p:txBody>
      </p:sp>
      <p:sp>
        <p:nvSpPr>
          <p:cNvPr id="17" name="ZoneTexte 16">
            <a:extLst>
              <a:ext uri="{FF2B5EF4-FFF2-40B4-BE49-F238E27FC236}">
                <a16:creationId xmlns:a16="http://schemas.microsoft.com/office/drawing/2014/main" id="{F759A545-6C82-4C91-9540-8B4E68D4E997}"/>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11</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0290658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39A33B-B5ED-4A15-8214-99D7B91AD7A0}"/>
              </a:ext>
            </a:extLst>
          </p:cNvPr>
          <p:cNvSpPr>
            <a:spLocks noGrp="1"/>
          </p:cNvSpPr>
          <p:nvPr>
            <p:ph type="title"/>
          </p:nvPr>
        </p:nvSpPr>
        <p:spPr/>
        <p:txBody>
          <a:bodyPr>
            <a:normAutofit fontScale="90000"/>
          </a:bodyPr>
          <a:lstStyle/>
          <a:p>
            <a:r>
              <a:rPr lang="fr-FR" b="1" dirty="0">
                <a:solidFill>
                  <a:srgbClr val="002060"/>
                </a:solidFill>
                <a:latin typeface="Helvetica" panose="020B0604020202020204" pitchFamily="34" charset="0"/>
                <a:cs typeface="Helvetica" panose="020B0604020202020204" pitchFamily="34" charset="0"/>
              </a:rPr>
              <a:t>2. T</a:t>
            </a:r>
            <a:r>
              <a:rPr lang="en-GB" b="1" dirty="0">
                <a:solidFill>
                  <a:srgbClr val="002060"/>
                </a:solidFill>
                <a:latin typeface="Helvetica" panose="020B0604020202020204" pitchFamily="34" charset="0"/>
                <a:cs typeface="Helvetica" panose="020B0604020202020204" pitchFamily="34" charset="0"/>
              </a:rPr>
              <a:t>he “in-beam” experiment @SMI</a:t>
            </a:r>
            <a:br>
              <a:rPr lang="en-GB" b="1" dirty="0">
                <a:solidFill>
                  <a:srgbClr val="002060"/>
                </a:solidFill>
                <a:latin typeface="Helvetica" panose="020B0604020202020204" pitchFamily="34" charset="0"/>
                <a:cs typeface="Helvetica" panose="020B0604020202020204" pitchFamily="34" charset="0"/>
              </a:rPr>
            </a:br>
            <a:r>
              <a:rPr lang="en-GB" b="1" dirty="0">
                <a:solidFill>
                  <a:srgbClr val="781049"/>
                </a:solidFill>
                <a:latin typeface="Helvetica" panose="020B0604020202020204" pitchFamily="34" charset="0"/>
                <a:cs typeface="Helvetica" panose="020B0604020202020204" pitchFamily="34" charset="0"/>
              </a:rPr>
              <a:t>Experimental status – new design (2024)</a:t>
            </a:r>
            <a:endParaRPr lang="en-GB" dirty="0"/>
          </a:p>
        </p:txBody>
      </p:sp>
      <p:pic>
        <p:nvPicPr>
          <p:cNvPr id="8" name="Picture 2" descr="IMG_6866.jpg">
            <a:extLst>
              <a:ext uri="{FF2B5EF4-FFF2-40B4-BE49-F238E27FC236}">
                <a16:creationId xmlns:a16="http://schemas.microsoft.com/office/drawing/2014/main" id="{AAD8722E-D80C-4814-B455-F8A6E99B191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7508"/>
          <a:stretch/>
        </p:blipFill>
        <p:spPr bwMode="auto">
          <a:xfrm>
            <a:off x="1357840" y="1690688"/>
            <a:ext cx="9318627" cy="5066430"/>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38D53C6A-7F0D-4416-81AF-2DEFE30A8E2A}"/>
              </a:ext>
            </a:extLst>
          </p:cNvPr>
          <p:cNvSpPr txBox="1"/>
          <p:nvPr/>
        </p:nvSpPr>
        <p:spPr>
          <a:xfrm>
            <a:off x="2667000" y="6045201"/>
            <a:ext cx="4329840" cy="584775"/>
          </a:xfrm>
          <a:prstGeom prst="rect">
            <a:avLst/>
          </a:prstGeom>
          <a:noFill/>
        </p:spPr>
        <p:txBody>
          <a:bodyPr wrap="none" rtlCol="0">
            <a:spAutoFit/>
          </a:bodyPr>
          <a:lstStyle/>
          <a:p>
            <a:r>
              <a:rPr lang="en-GB" sz="3200" dirty="0">
                <a:solidFill>
                  <a:srgbClr val="002060"/>
                </a:solidFill>
                <a:latin typeface="Helvetica" panose="020B0604020202020204" pitchFamily="34" charset="0"/>
                <a:cs typeface="Helvetica" panose="020B0604020202020204" pitchFamily="34" charset="0"/>
              </a:rPr>
              <a:t>A fully refurbished lab !</a:t>
            </a:r>
          </a:p>
        </p:txBody>
      </p:sp>
      <p:sp>
        <p:nvSpPr>
          <p:cNvPr id="5" name="ZoneTexte 4">
            <a:extLst>
              <a:ext uri="{FF2B5EF4-FFF2-40B4-BE49-F238E27FC236}">
                <a16:creationId xmlns:a16="http://schemas.microsoft.com/office/drawing/2014/main" id="{07A95E1B-9929-4EE7-987D-69BC0F1F67D0}"/>
              </a:ext>
            </a:extLst>
          </p:cNvPr>
          <p:cNvSpPr txBox="1"/>
          <p:nvPr/>
        </p:nvSpPr>
        <p:spPr>
          <a:xfrm>
            <a:off x="4412719" y="5583536"/>
            <a:ext cx="3208867" cy="461665"/>
          </a:xfrm>
          <a:prstGeom prst="rect">
            <a:avLst/>
          </a:prstGeom>
          <a:noFill/>
        </p:spPr>
        <p:txBody>
          <a:bodyPr wrap="square" rtlCol="0">
            <a:spAutoFit/>
          </a:bodyPr>
          <a:lstStyle/>
          <a:p>
            <a:r>
              <a:rPr lang="fr-FR" sz="2400" b="1" dirty="0" err="1">
                <a:solidFill>
                  <a:schemeClr val="bg1"/>
                </a:solidFill>
                <a:latin typeface="Helvetica" panose="020B0604020202020204" pitchFamily="34" charset="0"/>
                <a:cs typeface="Helvetica" panose="020B0604020202020204" pitchFamily="34" charset="0"/>
              </a:rPr>
              <a:t>September</a:t>
            </a:r>
            <a:r>
              <a:rPr lang="fr-FR" sz="2400" b="1" dirty="0">
                <a:solidFill>
                  <a:schemeClr val="bg1"/>
                </a:solidFill>
                <a:latin typeface="Helvetica" panose="020B0604020202020204" pitchFamily="34" charset="0"/>
                <a:cs typeface="Helvetica" panose="020B0604020202020204" pitchFamily="34" charset="0"/>
              </a:rPr>
              <a:t> 2024 !</a:t>
            </a:r>
            <a:endParaRPr lang="en-GB" sz="2400" b="1" dirty="0">
              <a:solidFill>
                <a:schemeClr val="bg1"/>
              </a:solidFill>
              <a:latin typeface="Helvetica" panose="020B0604020202020204" pitchFamily="34" charset="0"/>
              <a:cs typeface="Helvetica" panose="020B0604020202020204" pitchFamily="34" charset="0"/>
            </a:endParaRPr>
          </a:p>
        </p:txBody>
      </p:sp>
      <p:sp>
        <p:nvSpPr>
          <p:cNvPr id="6" name="ZoneTexte 5">
            <a:extLst>
              <a:ext uri="{FF2B5EF4-FFF2-40B4-BE49-F238E27FC236}">
                <a16:creationId xmlns:a16="http://schemas.microsoft.com/office/drawing/2014/main" id="{0EB372C0-3D1C-46C9-99AC-3862FC8D1F23}"/>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11</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597096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29A90-55B9-4F15-A47E-1F3F3582665A}"/>
              </a:ext>
            </a:extLst>
          </p:cNvPr>
          <p:cNvSpPr>
            <a:spLocks noGrp="1"/>
          </p:cNvSpPr>
          <p:nvPr>
            <p:ph type="title"/>
          </p:nvPr>
        </p:nvSpPr>
        <p:spPr/>
        <p:txBody>
          <a:bodyPr/>
          <a:lstStyle/>
          <a:p>
            <a:r>
              <a:rPr lang="fr-FR" dirty="0" err="1"/>
              <a:t>Improved</a:t>
            </a:r>
            <a:r>
              <a:rPr lang="fr-FR" dirty="0"/>
              <a:t> </a:t>
            </a:r>
            <a:r>
              <a:rPr lang="fr-FR" dirty="0" err="1"/>
              <a:t>results</a:t>
            </a:r>
            <a:r>
              <a:rPr lang="fr-FR" dirty="0"/>
              <a:t> (Elio et Carina)</a:t>
            </a:r>
            <a:endParaRPr lang="en-GB" dirty="0"/>
          </a:p>
        </p:txBody>
      </p:sp>
      <p:sp>
        <p:nvSpPr>
          <p:cNvPr id="3" name="Espace réservé du contenu 2">
            <a:extLst>
              <a:ext uri="{FF2B5EF4-FFF2-40B4-BE49-F238E27FC236}">
                <a16:creationId xmlns:a16="http://schemas.microsoft.com/office/drawing/2014/main" id="{1BDA4EAC-CECD-481C-8839-D95ECE3CC35D}"/>
              </a:ext>
            </a:extLst>
          </p:cNvPr>
          <p:cNvSpPr>
            <a:spLocks noGrp="1"/>
          </p:cNvSpPr>
          <p:nvPr>
            <p:ph idx="1"/>
          </p:nvPr>
        </p:nvSpPr>
        <p:spPr/>
        <p:txBody>
          <a:bodyPr/>
          <a:lstStyle/>
          <a:p>
            <a:endParaRPr lang="en-GB" dirty="0"/>
          </a:p>
        </p:txBody>
      </p:sp>
      <p:sp>
        <p:nvSpPr>
          <p:cNvPr id="4" name="ZoneTexte 3">
            <a:extLst>
              <a:ext uri="{FF2B5EF4-FFF2-40B4-BE49-F238E27FC236}">
                <a16:creationId xmlns:a16="http://schemas.microsoft.com/office/drawing/2014/main" id="{D0432C87-45DD-4AC2-961A-E4864AA4E4DE}"/>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12</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747248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29A90-55B9-4F15-A47E-1F3F3582665A}"/>
              </a:ext>
            </a:extLst>
          </p:cNvPr>
          <p:cNvSpPr>
            <a:spLocks noGrp="1"/>
          </p:cNvSpPr>
          <p:nvPr>
            <p:ph type="title"/>
          </p:nvPr>
        </p:nvSpPr>
        <p:spPr/>
        <p:txBody>
          <a:bodyPr/>
          <a:lstStyle/>
          <a:p>
            <a:r>
              <a:rPr lang="fr-FR" dirty="0" err="1">
                <a:solidFill>
                  <a:srgbClr val="781049"/>
                </a:solidFill>
                <a:latin typeface="Helvetica" panose="020B0604020202020204" pitchFamily="34" charset="0"/>
                <a:cs typeface="Helvetica" panose="020B0604020202020204" pitchFamily="34" charset="0"/>
              </a:rPr>
              <a:t>Improved</a:t>
            </a:r>
            <a:r>
              <a:rPr lang="fr-FR" dirty="0">
                <a:solidFill>
                  <a:srgbClr val="781049"/>
                </a:solidFill>
                <a:latin typeface="Helvetica" panose="020B0604020202020204" pitchFamily="34" charset="0"/>
                <a:cs typeface="Helvetica" panose="020B0604020202020204" pitchFamily="34" charset="0"/>
              </a:rPr>
              <a:t> </a:t>
            </a:r>
            <a:r>
              <a:rPr lang="fr-FR" dirty="0" err="1">
                <a:solidFill>
                  <a:srgbClr val="781049"/>
                </a:solidFill>
                <a:latin typeface="Helvetica" panose="020B0604020202020204" pitchFamily="34" charset="0"/>
                <a:cs typeface="Helvetica" panose="020B0604020202020204" pitchFamily="34" charset="0"/>
              </a:rPr>
              <a:t>results</a:t>
            </a:r>
            <a:endParaRPr lang="en-GB" dirty="0">
              <a:solidFill>
                <a:srgbClr val="781049"/>
              </a:solidFill>
              <a:latin typeface="Helvetica" panose="020B0604020202020204" pitchFamily="34" charset="0"/>
              <a:cs typeface="Helvetica" panose="020B0604020202020204" pitchFamily="34" charset="0"/>
            </a:endParaRPr>
          </a:p>
        </p:txBody>
      </p:sp>
      <p:sp>
        <p:nvSpPr>
          <p:cNvPr id="4" name="Espace réservé du contenu 3">
            <a:extLst>
              <a:ext uri="{FF2B5EF4-FFF2-40B4-BE49-F238E27FC236}">
                <a16:creationId xmlns:a16="http://schemas.microsoft.com/office/drawing/2014/main" id="{18D93F37-DFA8-4549-BE8F-1AD9B50BFDE5}"/>
              </a:ext>
            </a:extLst>
          </p:cNvPr>
          <p:cNvSpPr txBox="1">
            <a:spLocks noGrp="1"/>
          </p:cNvSpPr>
          <p:nvPr>
            <p:ph idx="1"/>
          </p:nvPr>
        </p:nvSpPr>
        <p:spPr>
          <a:xfrm>
            <a:off x="838200" y="1825625"/>
            <a:ext cx="10515600" cy="4351338"/>
          </a:xfrm>
          <a:prstGeom prst="rect">
            <a:avLst/>
          </a:prstGeom>
          <a:noFill/>
        </p:spPr>
        <p:txBody>
          <a:bodyPr wrap="square" rtlCol="0">
            <a:spAutoFit/>
          </a:bodyPr>
          <a:lstStyle/>
          <a:p>
            <a:pPr lvl="0"/>
            <a:r>
              <a:rPr lang="en-GB" sz="2200" b="1" dirty="0">
                <a:solidFill>
                  <a:srgbClr val="9B3F8C"/>
                </a:solidFill>
                <a:latin typeface="Helvetica" panose="020B0604020202020204" pitchFamily="34" charset="0"/>
                <a:cs typeface="Helvetica" panose="020B0604020202020204" pitchFamily="34" charset="0"/>
              </a:rPr>
              <a:t>Requirements</a:t>
            </a:r>
            <a:r>
              <a:rPr lang="de-DE" sz="2200" b="1" dirty="0">
                <a:solidFill>
                  <a:srgbClr val="9B3F8C"/>
                </a:solidFill>
                <a:latin typeface="Helvetica" panose="020B0604020202020204" pitchFamily="34" charset="0"/>
                <a:cs typeface="Helvetica" panose="020B0604020202020204" pitchFamily="34" charset="0"/>
              </a:rPr>
              <a:t>: </a:t>
            </a:r>
          </a:p>
          <a:p>
            <a:pPr marL="800100" lvl="1" indent="-342900">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Efficient detection of hydrogen   </a:t>
            </a:r>
          </a:p>
          <a:p>
            <a:pPr marL="800100" lvl="1" indent="-342900">
              <a:lnSpc>
                <a:spcPct val="150000"/>
              </a:lnSpc>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Good signal/background </a:t>
            </a:r>
          </a:p>
          <a:p>
            <a:pPr marL="800100" lvl="1" indent="-342900">
              <a:lnSpc>
                <a:spcPct val="150000"/>
              </a:lnSpc>
              <a:spcBef>
                <a:spcPts val="0"/>
              </a:spcBef>
              <a:buFont typeface="Arial" panose="020B0604020202020204" pitchFamily="34" charset="0"/>
              <a:buChar char="•"/>
            </a:pPr>
            <a:r>
              <a:rPr lang="en-GB" sz="2000" b="1" dirty="0">
                <a:solidFill>
                  <a:srgbClr val="002060"/>
                </a:solidFill>
                <a:latin typeface="Helvetica" panose="020B0604020202020204" pitchFamily="34" charset="0"/>
                <a:cs typeface="Helvetica" panose="020B0604020202020204" pitchFamily="34" charset="0"/>
              </a:rPr>
              <a:t>(Very) Cold hydrogen beam:</a:t>
            </a:r>
          </a:p>
          <a:p>
            <a:pPr marL="1257300" lvl="2" indent="-342900">
              <a:lnSpc>
                <a:spcPct val="150000"/>
              </a:lnSpc>
              <a:buFont typeface="Arial" panose="020B0604020202020204" pitchFamily="34" charset="0"/>
              <a:buChar char="•"/>
            </a:pPr>
            <a:r>
              <a:rPr lang="en-GB" b="1" dirty="0">
                <a:solidFill>
                  <a:srgbClr val="002060"/>
                </a:solidFill>
                <a:latin typeface="Helvetica" panose="020B0604020202020204" pitchFamily="34" charset="0"/>
                <a:cs typeface="Helvetica" panose="020B0604020202020204" pitchFamily="34" charset="0"/>
              </a:rPr>
              <a:t>Slow: </a:t>
            </a:r>
            <a:r>
              <a:rPr lang="en-GB" b="1" dirty="0">
                <a:solidFill>
                  <a:srgbClr val="172E76"/>
                </a:solidFill>
                <a:latin typeface="Helvetica" panose="020B0604020202020204" pitchFamily="34" charset="0"/>
                <a:cs typeface="Helvetica" panose="020B0604020202020204" pitchFamily="34" charset="0"/>
              </a:rPr>
              <a:t>v</a:t>
            </a:r>
            <a:r>
              <a:rPr lang="en-GB" b="1"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en-GB" b="1" dirty="0">
                <a:solidFill>
                  <a:srgbClr val="002060"/>
                </a:solidFill>
                <a:latin typeface="Helvetica" panose="020B0604020202020204" pitchFamily="34" charset="0"/>
                <a:cs typeface="Helvetica" panose="020B0604020202020204" pitchFamily="34" charset="0"/>
              </a:rPr>
              <a:t> ~ 50 m/s horizontally</a:t>
            </a:r>
          </a:p>
          <a:p>
            <a:pPr marL="1257300" lvl="2" indent="-342900">
              <a:lnSpc>
                <a:spcPct val="150000"/>
              </a:lnSpc>
              <a:buFont typeface="Arial" panose="020B0604020202020204" pitchFamily="34" charset="0"/>
              <a:buChar char="•"/>
            </a:pPr>
            <a:r>
              <a:rPr lang="en-GB" b="1" dirty="0">
                <a:solidFill>
                  <a:srgbClr val="002060"/>
                </a:solidFill>
                <a:latin typeface="Helvetica" panose="020B0604020202020204" pitchFamily="34" charset="0"/>
                <a:cs typeface="Helvetica" panose="020B0604020202020204" pitchFamily="34" charset="0"/>
              </a:rPr>
              <a:t>Highly collimated (</a:t>
            </a:r>
            <a:r>
              <a:rPr lang="en-GB" b="1" dirty="0">
                <a:solidFill>
                  <a:srgbClr val="172E76"/>
                </a:solidFill>
                <a:latin typeface="Helvetica" panose="020B0604020202020204" pitchFamily="34" charset="0"/>
                <a:cs typeface="Helvetica" panose="020B0604020202020204" pitchFamily="34" charset="0"/>
              </a:rPr>
              <a:t>v</a:t>
            </a:r>
            <a:r>
              <a:rPr lang="en-GB" b="1"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r>
              <a:rPr lang="en-GB" b="1" dirty="0">
                <a:solidFill>
                  <a:srgbClr val="002060"/>
                </a:solidFill>
                <a:latin typeface="Helvetica" panose="020B0604020202020204" pitchFamily="34" charset="0"/>
                <a:cs typeface="Helvetica" panose="020B0604020202020204" pitchFamily="34" charset="0"/>
              </a:rPr>
              <a:t>~3 cm/s) </a:t>
            </a:r>
          </a:p>
          <a:p>
            <a:endParaRPr lang="en-GB" b="1" dirty="0">
              <a:latin typeface="Helvetica" panose="020B0604020202020204" pitchFamily="34" charset="0"/>
              <a:cs typeface="Helvetica" panose="020B0604020202020204" pitchFamily="34" charset="0"/>
            </a:endParaRPr>
          </a:p>
        </p:txBody>
      </p:sp>
      <p:sp>
        <p:nvSpPr>
          <p:cNvPr id="5" name="ZoneTexte 4">
            <a:extLst>
              <a:ext uri="{FF2B5EF4-FFF2-40B4-BE49-F238E27FC236}">
                <a16:creationId xmlns:a16="http://schemas.microsoft.com/office/drawing/2014/main" id="{A982DFAD-2C68-494F-B756-E18FE2B1E6E3}"/>
              </a:ext>
            </a:extLst>
          </p:cNvPr>
          <p:cNvSpPr txBox="1"/>
          <p:nvPr/>
        </p:nvSpPr>
        <p:spPr>
          <a:xfrm>
            <a:off x="3276600" y="5080000"/>
            <a:ext cx="5613400" cy="954107"/>
          </a:xfrm>
          <a:prstGeom prst="rect">
            <a:avLst/>
          </a:prstGeom>
          <a:noFill/>
        </p:spPr>
        <p:txBody>
          <a:bodyPr wrap="square" rtlCol="0">
            <a:spAutoFit/>
          </a:bodyPr>
          <a:lstStyle/>
          <a:p>
            <a:r>
              <a:rPr lang="fr-FR" sz="2800" b="1" dirty="0" err="1">
                <a:solidFill>
                  <a:srgbClr val="CC0099"/>
                </a:solidFill>
                <a:latin typeface="Helvetica" panose="020B0604020202020204" pitchFamily="34" charset="0"/>
                <a:cs typeface="Helvetica" panose="020B0604020202020204" pitchFamily="34" charset="0"/>
              </a:rPr>
              <a:t>Ready</a:t>
            </a:r>
            <a:r>
              <a:rPr lang="fr-FR" sz="2800" b="1" dirty="0">
                <a:solidFill>
                  <a:srgbClr val="CC0099"/>
                </a:solidFill>
                <a:latin typeface="Helvetica" panose="020B0604020202020204" pitchFamily="34" charset="0"/>
                <a:cs typeface="Helvetica" panose="020B0604020202020204" pitchFamily="34" charset="0"/>
              </a:rPr>
              <a:t> for first trials of GQS observations on H </a:t>
            </a:r>
            <a:r>
              <a:rPr lang="fr-FR" sz="2800" b="1" dirty="0" err="1">
                <a:solidFill>
                  <a:srgbClr val="CC0099"/>
                </a:solidFill>
                <a:latin typeface="Helvetica" panose="020B0604020202020204" pitchFamily="34" charset="0"/>
                <a:cs typeface="Helvetica" panose="020B0604020202020204" pitchFamily="34" charset="0"/>
              </a:rPr>
              <a:t>beam</a:t>
            </a:r>
            <a:r>
              <a:rPr lang="fr-FR" sz="2800" b="1" dirty="0">
                <a:solidFill>
                  <a:srgbClr val="CC0099"/>
                </a:solidFill>
                <a:latin typeface="Helvetica" panose="020B0604020202020204" pitchFamily="34" charset="0"/>
                <a:cs typeface="Helvetica" panose="020B0604020202020204" pitchFamily="34" charset="0"/>
              </a:rPr>
              <a:t> </a:t>
            </a:r>
            <a:r>
              <a:rPr lang="fr-FR" sz="2800" b="1" dirty="0" err="1">
                <a:solidFill>
                  <a:srgbClr val="CC0099"/>
                </a:solidFill>
                <a:latin typeface="Helvetica" panose="020B0604020202020204" pitchFamily="34" charset="0"/>
                <a:cs typeface="Helvetica" panose="020B0604020202020204" pitchFamily="34" charset="0"/>
              </a:rPr>
              <a:t>soon</a:t>
            </a:r>
            <a:r>
              <a:rPr lang="fr-FR" sz="2800" b="1" dirty="0">
                <a:solidFill>
                  <a:srgbClr val="CC0099"/>
                </a:solidFill>
                <a:latin typeface="Helvetica" panose="020B0604020202020204" pitchFamily="34" charset="0"/>
                <a:cs typeface="Helvetica" panose="020B0604020202020204" pitchFamily="34" charset="0"/>
              </a:rPr>
              <a:t> !</a:t>
            </a:r>
            <a:endParaRPr lang="en-GB" sz="2800" b="1" dirty="0">
              <a:solidFill>
                <a:srgbClr val="CC0099"/>
              </a:solidFill>
              <a:latin typeface="Helvetica" panose="020B0604020202020204" pitchFamily="34" charset="0"/>
              <a:cs typeface="Helvetica" panose="020B0604020202020204" pitchFamily="34" charset="0"/>
            </a:endParaRPr>
          </a:p>
        </p:txBody>
      </p:sp>
      <p:sp>
        <p:nvSpPr>
          <p:cNvPr id="6" name="ZoneTexte 5">
            <a:extLst>
              <a:ext uri="{FF2B5EF4-FFF2-40B4-BE49-F238E27FC236}">
                <a16:creationId xmlns:a16="http://schemas.microsoft.com/office/drawing/2014/main" id="{076EFA2D-3C9A-4D8F-A6DF-2DA5D99254EF}"/>
              </a:ext>
            </a:extLst>
          </p:cNvPr>
          <p:cNvSpPr txBox="1"/>
          <p:nvPr/>
        </p:nvSpPr>
        <p:spPr>
          <a:xfrm>
            <a:off x="5982933" y="3455076"/>
            <a:ext cx="610836" cy="461665"/>
          </a:xfrm>
          <a:prstGeom prst="rect">
            <a:avLst/>
          </a:prstGeom>
          <a:noFill/>
        </p:spPr>
        <p:txBody>
          <a:bodyPr wrap="square" rtlCol="0">
            <a:spAutoFit/>
          </a:bodyPr>
          <a:lstStyle/>
          <a:p>
            <a:pPr marL="285750" indent="-285750">
              <a:buFont typeface="Wingdings" panose="05000000000000000000" pitchFamily="2" charset="2"/>
              <a:buChar char="ü"/>
            </a:pPr>
            <a:r>
              <a:rPr lang="fr-FR" sz="2400" b="1" dirty="0">
                <a:solidFill>
                  <a:schemeClr val="accent6"/>
                </a:solidFill>
              </a:rPr>
              <a:t> </a:t>
            </a:r>
          </a:p>
        </p:txBody>
      </p:sp>
      <p:sp>
        <p:nvSpPr>
          <p:cNvPr id="7" name="ZoneTexte 6">
            <a:extLst>
              <a:ext uri="{FF2B5EF4-FFF2-40B4-BE49-F238E27FC236}">
                <a16:creationId xmlns:a16="http://schemas.microsoft.com/office/drawing/2014/main" id="{5E54145D-BF0D-4281-8CB3-66F6DB27AE09}"/>
              </a:ext>
            </a:extLst>
          </p:cNvPr>
          <p:cNvSpPr txBox="1"/>
          <p:nvPr/>
        </p:nvSpPr>
        <p:spPr>
          <a:xfrm>
            <a:off x="5790582" y="2037194"/>
            <a:ext cx="610836" cy="461665"/>
          </a:xfrm>
          <a:prstGeom prst="rect">
            <a:avLst/>
          </a:prstGeom>
          <a:noFill/>
        </p:spPr>
        <p:txBody>
          <a:bodyPr wrap="square" rtlCol="0">
            <a:spAutoFit/>
          </a:bodyPr>
          <a:lstStyle/>
          <a:p>
            <a:pPr marL="285750" indent="-285750">
              <a:buFont typeface="Wingdings" panose="05000000000000000000" pitchFamily="2" charset="2"/>
              <a:buChar char="ü"/>
            </a:pPr>
            <a:r>
              <a:rPr lang="fr-FR" sz="2400" b="1" dirty="0">
                <a:solidFill>
                  <a:schemeClr val="accent6"/>
                </a:solidFill>
              </a:rPr>
              <a:t> </a:t>
            </a:r>
          </a:p>
        </p:txBody>
      </p:sp>
      <p:sp>
        <p:nvSpPr>
          <p:cNvPr id="8" name="ZoneTexte 7">
            <a:extLst>
              <a:ext uri="{FF2B5EF4-FFF2-40B4-BE49-F238E27FC236}">
                <a16:creationId xmlns:a16="http://schemas.microsoft.com/office/drawing/2014/main" id="{2BD0D187-C80C-4AE1-8567-234838690FB2}"/>
              </a:ext>
            </a:extLst>
          </p:cNvPr>
          <p:cNvSpPr txBox="1"/>
          <p:nvPr/>
        </p:nvSpPr>
        <p:spPr>
          <a:xfrm>
            <a:off x="5687173" y="2479595"/>
            <a:ext cx="3795494" cy="461665"/>
          </a:xfrm>
          <a:prstGeom prst="rect">
            <a:avLst/>
          </a:prstGeom>
          <a:noFill/>
        </p:spPr>
        <p:txBody>
          <a:bodyPr wrap="square" rtlCol="0">
            <a:spAutoFit/>
          </a:bodyPr>
          <a:lstStyle/>
          <a:p>
            <a:pPr marL="285750" indent="-285750">
              <a:buFont typeface="Wingdings" panose="05000000000000000000" pitchFamily="2" charset="2"/>
              <a:buChar char="ü"/>
            </a:pPr>
            <a:r>
              <a:rPr lang="fr-FR" sz="2400" b="1" dirty="0">
                <a:solidFill>
                  <a:schemeClr val="accent6"/>
                </a:solidFill>
              </a:rPr>
              <a:t> </a:t>
            </a:r>
            <a:r>
              <a:rPr lang="fr-FR" sz="2400" b="1" i="1" dirty="0">
                <a:solidFill>
                  <a:schemeClr val="accent2"/>
                </a:solidFill>
              </a:rPr>
              <a:t>(to </a:t>
            </a:r>
            <a:r>
              <a:rPr lang="fr-FR" sz="2400" b="1" i="1" dirty="0" err="1">
                <a:solidFill>
                  <a:schemeClr val="accent2"/>
                </a:solidFill>
              </a:rPr>
              <a:t>be</a:t>
            </a:r>
            <a:r>
              <a:rPr lang="fr-FR" sz="2400" b="1" i="1" dirty="0">
                <a:solidFill>
                  <a:schemeClr val="accent2"/>
                </a:solidFill>
              </a:rPr>
              <a:t> </a:t>
            </a:r>
            <a:r>
              <a:rPr lang="fr-FR" sz="2400" b="1" i="1" dirty="0" err="1">
                <a:solidFill>
                  <a:schemeClr val="accent2"/>
                </a:solidFill>
              </a:rPr>
              <a:t>confirmed</a:t>
            </a:r>
            <a:r>
              <a:rPr lang="fr-FR" sz="2400" b="1" i="1" dirty="0">
                <a:solidFill>
                  <a:schemeClr val="accent2"/>
                </a:solidFill>
              </a:rPr>
              <a:t> </a:t>
            </a:r>
            <a:r>
              <a:rPr lang="fr-FR" sz="2400" b="1" i="1" dirty="0" err="1">
                <a:solidFill>
                  <a:schemeClr val="accent2"/>
                </a:solidFill>
              </a:rPr>
              <a:t>soon</a:t>
            </a:r>
            <a:r>
              <a:rPr lang="fr-FR" sz="2400" b="1" i="1" dirty="0">
                <a:solidFill>
                  <a:schemeClr val="accent2"/>
                </a:solidFill>
              </a:rPr>
              <a:t>)</a:t>
            </a:r>
          </a:p>
        </p:txBody>
      </p:sp>
      <p:sp>
        <p:nvSpPr>
          <p:cNvPr id="9" name="ZoneTexte 8">
            <a:extLst>
              <a:ext uri="{FF2B5EF4-FFF2-40B4-BE49-F238E27FC236}">
                <a16:creationId xmlns:a16="http://schemas.microsoft.com/office/drawing/2014/main" id="{61DDE8B4-3EF6-4352-B418-3208B9BF1706}"/>
              </a:ext>
            </a:extLst>
          </p:cNvPr>
          <p:cNvSpPr txBox="1"/>
          <p:nvPr/>
        </p:nvSpPr>
        <p:spPr>
          <a:xfrm>
            <a:off x="6095999" y="3968892"/>
            <a:ext cx="1862667" cy="461665"/>
          </a:xfrm>
          <a:prstGeom prst="rect">
            <a:avLst/>
          </a:prstGeom>
          <a:noFill/>
        </p:spPr>
        <p:txBody>
          <a:bodyPr wrap="square" rtlCol="0">
            <a:spAutoFit/>
          </a:bodyPr>
          <a:lstStyle/>
          <a:p>
            <a:r>
              <a:rPr lang="fr-FR" sz="2400" b="1" i="1" dirty="0">
                <a:solidFill>
                  <a:schemeClr val="accent2"/>
                </a:solidFill>
              </a:rPr>
              <a:t>In </a:t>
            </a:r>
            <a:r>
              <a:rPr lang="fr-FR" sz="2400" b="1" i="1" dirty="0" err="1">
                <a:solidFill>
                  <a:schemeClr val="accent2"/>
                </a:solidFill>
              </a:rPr>
              <a:t>progress</a:t>
            </a:r>
            <a:endParaRPr lang="fr-FR" sz="2400" b="1" i="1" dirty="0">
              <a:solidFill>
                <a:schemeClr val="accent2"/>
              </a:solidFill>
            </a:endParaRPr>
          </a:p>
        </p:txBody>
      </p:sp>
      <p:sp>
        <p:nvSpPr>
          <p:cNvPr id="10" name="ZoneTexte 9">
            <a:extLst>
              <a:ext uri="{FF2B5EF4-FFF2-40B4-BE49-F238E27FC236}">
                <a16:creationId xmlns:a16="http://schemas.microsoft.com/office/drawing/2014/main" id="{72BB4C4D-885F-4632-B858-9EFAD9DB784A}"/>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13</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4053652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7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Image 39">
            <a:extLst>
              <a:ext uri="{FF2B5EF4-FFF2-40B4-BE49-F238E27FC236}">
                <a16:creationId xmlns:a16="http://schemas.microsoft.com/office/drawing/2014/main" id="{E57D7366-C766-47D7-A70B-972F3FEDD94A}"/>
              </a:ext>
            </a:extLst>
          </p:cNvPr>
          <p:cNvPicPr>
            <a:picLocks noChangeAspect="1"/>
          </p:cNvPicPr>
          <p:nvPr/>
        </p:nvPicPr>
        <p:blipFill rotWithShape="1">
          <a:blip r:embed="rId3"/>
          <a:srcRect t="39284" r="9090" b="11809"/>
          <a:stretch/>
        </p:blipFill>
        <p:spPr>
          <a:xfrm>
            <a:off x="3522468" y="10"/>
            <a:ext cx="8669532" cy="6857990"/>
          </a:xfrm>
          <a:prstGeom prst="rect">
            <a:avLst/>
          </a:prstGeom>
        </p:spPr>
      </p:pic>
      <p:sp>
        <p:nvSpPr>
          <p:cNvPr id="74" name="Rectangle 7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CC87ED8-68FF-4602-9D35-7CE166819746}"/>
              </a:ext>
            </a:extLst>
          </p:cNvPr>
          <p:cNvSpPr/>
          <p:nvPr/>
        </p:nvSpPr>
        <p:spPr>
          <a:xfrm>
            <a:off x="371094" y="545432"/>
            <a:ext cx="1281243" cy="45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itre 1">
            <a:extLst>
              <a:ext uri="{FF2B5EF4-FFF2-40B4-BE49-F238E27FC236}">
                <a16:creationId xmlns:a16="http://schemas.microsoft.com/office/drawing/2014/main" id="{CE317A1C-AA88-4633-B689-602386D3F76C}"/>
              </a:ext>
            </a:extLst>
          </p:cNvPr>
          <p:cNvSpPr>
            <a:spLocks noGrp="1"/>
          </p:cNvSpPr>
          <p:nvPr>
            <p:ph type="title"/>
          </p:nvPr>
        </p:nvSpPr>
        <p:spPr>
          <a:xfrm>
            <a:off x="371094" y="1161288"/>
            <a:ext cx="3438144" cy="1124712"/>
          </a:xfrm>
        </p:spPr>
        <p:txBody>
          <a:bodyPr anchor="b">
            <a:normAutofit/>
          </a:bodyPr>
          <a:lstStyle/>
          <a:p>
            <a:r>
              <a:rPr lang="en-GB" sz="4000" b="1" dirty="0">
                <a:solidFill>
                  <a:srgbClr val="CC0099"/>
                </a:solidFill>
                <a:latin typeface="Helvetica" panose="020B0604020202020204" pitchFamily="34" charset="0"/>
                <a:cs typeface="Helvetica" panose="020B0604020202020204" pitchFamily="34" charset="0"/>
              </a:rPr>
              <a:t>Overview</a:t>
            </a:r>
          </a:p>
        </p:txBody>
      </p:sp>
      <p:sp>
        <p:nvSpPr>
          <p:cNvPr id="12" name="Espace réservé du contenu 2">
            <a:extLst>
              <a:ext uri="{FF2B5EF4-FFF2-40B4-BE49-F238E27FC236}">
                <a16:creationId xmlns:a16="http://schemas.microsoft.com/office/drawing/2014/main" id="{FBB09040-D95E-4788-82A4-228B1FF69844}"/>
              </a:ext>
            </a:extLst>
          </p:cNvPr>
          <p:cNvSpPr txBox="1">
            <a:spLocks/>
          </p:cNvSpPr>
          <p:nvPr/>
        </p:nvSpPr>
        <p:spPr>
          <a:xfrm>
            <a:off x="368947" y="2573517"/>
            <a:ext cx="5001006" cy="399696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Gravitational quantum states,         Was </a:t>
            </a:r>
            <a:r>
              <a:rPr kumimoji="0" lang="en-GB" sz="2000" b="0" i="0" u="none" strike="noStrike" kern="1200" cap="none" spc="0" normalizeH="0" baseline="0" noProof="0" dirty="0" err="1">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ist</a:t>
            </a:r>
            <a:r>
              <a:rPr kumimoji="0" lang="en-GB"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 das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he “in-beam” experiment @ETH Zürich/ SMI</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he “trapped” experiment @Turku University (Finland)</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65000"/>
                  </a:schemeClr>
                </a:solidFill>
                <a:effectLst/>
                <a:uLnTx/>
                <a:uFillTx/>
                <a:latin typeface="Helvetica" panose="020B0604020202020204" pitchFamily="34" charset="0"/>
                <a:ea typeface="+mn-ea"/>
                <a:cs typeface="Helvetica" panose="020B0604020202020204" pitchFamily="34" charset="0"/>
              </a:rPr>
              <a:t>he whispering galleries experiment @ ILL Grenoble (France)</a:t>
            </a:r>
          </a:p>
        </p:txBody>
      </p:sp>
      <p:pic>
        <p:nvPicPr>
          <p:cNvPr id="10" name="Grafik 3">
            <a:extLst>
              <a:ext uri="{FF2B5EF4-FFF2-40B4-BE49-F238E27FC236}">
                <a16:creationId xmlns:a16="http://schemas.microsoft.com/office/drawing/2014/main" id="{43574E1D-2096-4764-9E38-038AFA5558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2" name="ZoneTexte 1">
            <a:extLst>
              <a:ext uri="{FF2B5EF4-FFF2-40B4-BE49-F238E27FC236}">
                <a16:creationId xmlns:a16="http://schemas.microsoft.com/office/drawing/2014/main" id="{046A0389-6AB1-405D-83E6-1F529A148C38}"/>
              </a:ext>
            </a:extLst>
          </p:cNvPr>
          <p:cNvSpPr txBox="1"/>
          <p:nvPr/>
        </p:nvSpPr>
        <p:spPr>
          <a:xfrm>
            <a:off x="7395295" y="67148"/>
            <a:ext cx="332655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Helvetica" panose="020B0604020202020204" pitchFamily="34" charset="0"/>
                <a:ea typeface="+mn-ea"/>
                <a:cs typeface="Helvetica" panose="020B0604020202020204" pitchFamily="34" charset="0"/>
              </a:rPr>
              <a:t>https://grasian.eu</a:t>
            </a:r>
          </a:p>
        </p:txBody>
      </p:sp>
    </p:spTree>
    <p:extLst>
      <p:ext uri="{BB962C8B-B14F-4D97-AF65-F5344CB8AC3E}">
        <p14:creationId xmlns:p14="http://schemas.microsoft.com/office/powerpoint/2010/main" val="17483289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EF2577-B641-45C2-80E2-93A936C44544}"/>
              </a:ext>
            </a:extLst>
          </p:cNvPr>
          <p:cNvSpPr>
            <a:spLocks noGrp="1"/>
          </p:cNvSpPr>
          <p:nvPr>
            <p:ph type="title"/>
          </p:nvPr>
        </p:nvSpPr>
        <p:spPr>
          <a:xfrm>
            <a:off x="159488" y="-25674"/>
            <a:ext cx="11812772" cy="1325563"/>
          </a:xfrm>
        </p:spPr>
        <p:txBody>
          <a:bodyPr>
            <a:normAutofit/>
          </a:bodyPr>
          <a:lstStyle/>
          <a:p>
            <a:r>
              <a:rPr lang="fr-FR" sz="3800" dirty="0">
                <a:solidFill>
                  <a:srgbClr val="CC0099"/>
                </a:solidFill>
                <a:latin typeface="Helvetica" panose="020B0604020202020204" pitchFamily="34" charset="0"/>
                <a:cs typeface="Helvetica" panose="020B0604020202020204" pitchFamily="34" charset="0"/>
              </a:rPr>
              <a:t>3.T</a:t>
            </a:r>
            <a:r>
              <a:rPr lang="en-GB" sz="3800" dirty="0">
                <a:solidFill>
                  <a:srgbClr val="CC0099"/>
                </a:solidFill>
                <a:latin typeface="Helvetica" panose="020B0604020202020204" pitchFamily="34" charset="0"/>
                <a:cs typeface="Helvetica" panose="020B0604020202020204" pitchFamily="34" charset="0"/>
              </a:rPr>
              <a:t>he “trapped” experiment @Turku </a:t>
            </a:r>
            <a:r>
              <a:rPr lang="en-GB" sz="3800" dirty="0" err="1">
                <a:solidFill>
                  <a:srgbClr val="CC0099"/>
                </a:solidFill>
                <a:latin typeface="Helvetica" panose="020B0604020202020204" pitchFamily="34" charset="0"/>
                <a:cs typeface="Helvetica" panose="020B0604020202020204" pitchFamily="34" charset="0"/>
              </a:rPr>
              <a:t>University,Finland</a:t>
            </a:r>
            <a:endParaRPr lang="en-GB" sz="3800" dirty="0">
              <a:solidFill>
                <a:srgbClr val="CC0099"/>
              </a:solidFill>
              <a:latin typeface="Helvetica" panose="020B0604020202020204" pitchFamily="34" charset="0"/>
              <a:cs typeface="Helvetica" panose="020B0604020202020204" pitchFamily="34" charset="0"/>
            </a:endParaRPr>
          </a:p>
        </p:txBody>
      </p:sp>
      <p:pic>
        <p:nvPicPr>
          <p:cNvPr id="6" name="Image 5">
            <a:extLst>
              <a:ext uri="{FF2B5EF4-FFF2-40B4-BE49-F238E27FC236}">
                <a16:creationId xmlns:a16="http://schemas.microsoft.com/office/drawing/2014/main" id="{A69C69F7-54AC-4088-9CB0-228C808E553E}"/>
              </a:ext>
            </a:extLst>
          </p:cNvPr>
          <p:cNvPicPr>
            <a:picLocks noChangeAspect="1"/>
          </p:cNvPicPr>
          <p:nvPr/>
        </p:nvPicPr>
        <p:blipFill>
          <a:blip r:embed="rId3"/>
          <a:stretch>
            <a:fillRect/>
          </a:stretch>
        </p:blipFill>
        <p:spPr>
          <a:xfrm>
            <a:off x="3278110" y="1142218"/>
            <a:ext cx="3187864" cy="5448580"/>
          </a:xfrm>
          <a:prstGeom prst="rect">
            <a:avLst/>
          </a:prstGeom>
        </p:spPr>
      </p:pic>
      <p:sp>
        <p:nvSpPr>
          <p:cNvPr id="3" name="ZoneTexte 2">
            <a:extLst>
              <a:ext uri="{FF2B5EF4-FFF2-40B4-BE49-F238E27FC236}">
                <a16:creationId xmlns:a16="http://schemas.microsoft.com/office/drawing/2014/main" id="{40F9BE4B-7578-4490-8FD7-F67E7DBAC74A}"/>
              </a:ext>
            </a:extLst>
          </p:cNvPr>
          <p:cNvSpPr txBox="1"/>
          <p:nvPr/>
        </p:nvSpPr>
        <p:spPr>
          <a:xfrm>
            <a:off x="35900" y="4736489"/>
            <a:ext cx="311862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V. V.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Nesvizhevsky</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et 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A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magneto-Gravitational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trap for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precision</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studies</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of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quantum states.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Eur</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Phys. J. C 123, 1–10 (2020)</a:t>
            </a:r>
          </a:p>
        </p:txBody>
      </p:sp>
      <p:sp>
        <p:nvSpPr>
          <p:cNvPr id="8" name="ZoneTexte 7">
            <a:extLst>
              <a:ext uri="{FF2B5EF4-FFF2-40B4-BE49-F238E27FC236}">
                <a16:creationId xmlns:a16="http://schemas.microsoft.com/office/drawing/2014/main" id="{E8B0FEF1-C167-4028-A12B-1955FF9E58D8}"/>
              </a:ext>
            </a:extLst>
          </p:cNvPr>
          <p:cNvSpPr txBox="1"/>
          <p:nvPr/>
        </p:nvSpPr>
        <p:spPr>
          <a:xfrm>
            <a:off x="35900" y="6390014"/>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14</a:t>
            </a:r>
          </a:p>
        </p:txBody>
      </p:sp>
      <p:sp>
        <p:nvSpPr>
          <p:cNvPr id="10" name="ZoneTexte 9">
            <a:extLst>
              <a:ext uri="{FF2B5EF4-FFF2-40B4-BE49-F238E27FC236}">
                <a16:creationId xmlns:a16="http://schemas.microsoft.com/office/drawing/2014/main" id="{65E4C621-D998-458F-B5B1-02D184EFEA6D}"/>
              </a:ext>
            </a:extLst>
          </p:cNvPr>
          <p:cNvSpPr txBox="1"/>
          <p:nvPr/>
        </p:nvSpPr>
        <p:spPr>
          <a:xfrm>
            <a:off x="159488" y="1735603"/>
            <a:ext cx="2719179" cy="2585323"/>
          </a:xfrm>
          <a:prstGeom prst="rect">
            <a:avLst/>
          </a:prstGeom>
          <a:noFill/>
        </p:spPr>
        <p:txBody>
          <a:bodyPr wrap="square" rtlCol="0">
            <a:spAutoFit/>
          </a:bodyPr>
          <a:lstStyle/>
          <a:p>
            <a:pPr algn="ctr"/>
            <a:r>
              <a:rPr lang="en-GB" b="1" dirty="0">
                <a:solidFill>
                  <a:srgbClr val="781049"/>
                </a:solidFill>
                <a:latin typeface="Helvetica" panose="020B0604020202020204" pitchFamily="34" charset="0"/>
                <a:cs typeface="Helvetica" panose="020B0604020202020204" pitchFamily="34" charset="0"/>
              </a:rPr>
              <a:t>Goal</a:t>
            </a:r>
            <a:r>
              <a:rPr lang="en-GB" dirty="0">
                <a:solidFill>
                  <a:srgbClr val="781049"/>
                </a:solidFill>
                <a:latin typeface="Helvetica" panose="020B0604020202020204" pitchFamily="34" charset="0"/>
                <a:cs typeface="Helvetica" panose="020B0604020202020204" pitchFamily="34" charset="0"/>
              </a:rPr>
              <a:t>: trapping ultra-cold H for long-living GQS</a:t>
            </a:r>
          </a:p>
          <a:p>
            <a:pPr algn="ctr"/>
            <a:endParaRPr lang="en-GB" dirty="0">
              <a:solidFill>
                <a:srgbClr val="781049"/>
              </a:solidFill>
              <a:latin typeface="Helvetica" panose="020B0604020202020204" pitchFamily="34" charset="0"/>
              <a:cs typeface="Helvetica" panose="020B0604020202020204" pitchFamily="34" charset="0"/>
            </a:endParaRPr>
          </a:p>
          <a:p>
            <a:pPr algn="ctr"/>
            <a:r>
              <a:rPr lang="en-GB" dirty="0">
                <a:solidFill>
                  <a:srgbClr val="781049"/>
                </a:solidFill>
                <a:latin typeface="Helvetica" panose="020B0604020202020204" pitchFamily="34" charset="0"/>
                <a:cs typeface="Helvetica" panose="020B0604020202020204" pitchFamily="34" charset="0"/>
              </a:rPr>
              <a:t>Idea:</a:t>
            </a:r>
          </a:p>
          <a:p>
            <a:pPr algn="ctr"/>
            <a:r>
              <a:rPr lang="en-GB" dirty="0">
                <a:solidFill>
                  <a:srgbClr val="002060"/>
                </a:solidFill>
                <a:latin typeface="Helvetica" panose="020B0604020202020204" pitchFamily="34" charset="0"/>
                <a:cs typeface="Helvetica" panose="020B0604020202020204" pitchFamily="34" charset="0"/>
              </a:rPr>
              <a:t>Magnetic bottle (IPT) and magneto gravity (T2) traps in cryogenic environment</a:t>
            </a:r>
          </a:p>
          <a:p>
            <a:pPr algn="ctr"/>
            <a:r>
              <a:rPr lang="fr-FR" dirty="0">
                <a:solidFill>
                  <a:srgbClr val="002060"/>
                </a:solidFill>
                <a:latin typeface="Helvetica" panose="020B0604020202020204" pitchFamily="34" charset="0"/>
                <a:cs typeface="Helvetica" panose="020B0604020202020204" pitchFamily="34" charset="0"/>
              </a:rPr>
              <a:t>(</a:t>
            </a:r>
            <a:r>
              <a:rPr lang="en-GB" dirty="0">
                <a:solidFill>
                  <a:srgbClr val="002060"/>
                </a:solidFill>
                <a:latin typeface="Helvetica" panose="020B0604020202020204" pitchFamily="34" charset="0"/>
                <a:cs typeface="Helvetica" panose="020B0604020202020204" pitchFamily="34" charset="0"/>
              </a:rPr>
              <a:t>&lt;100 </a:t>
            </a:r>
            <a:r>
              <a:rPr lang="en-GB" dirty="0" err="1">
                <a:solidFill>
                  <a:srgbClr val="002060"/>
                </a:solidFill>
                <a:latin typeface="Helvetica" panose="020B0604020202020204" pitchFamily="34" charset="0"/>
                <a:cs typeface="Helvetica" panose="020B0604020202020204" pitchFamily="34" charset="0"/>
              </a:rPr>
              <a:t>mK</a:t>
            </a:r>
            <a:r>
              <a:rPr lang="en-GB" dirty="0">
                <a:solidFill>
                  <a:srgbClr val="002060"/>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3549411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7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Image 39">
            <a:extLst>
              <a:ext uri="{FF2B5EF4-FFF2-40B4-BE49-F238E27FC236}">
                <a16:creationId xmlns:a16="http://schemas.microsoft.com/office/drawing/2014/main" id="{E57D7366-C766-47D7-A70B-972F3FEDD94A}"/>
              </a:ext>
            </a:extLst>
          </p:cNvPr>
          <p:cNvPicPr>
            <a:picLocks noChangeAspect="1"/>
          </p:cNvPicPr>
          <p:nvPr/>
        </p:nvPicPr>
        <p:blipFill rotWithShape="1">
          <a:blip r:embed="rId3"/>
          <a:srcRect t="39284" r="9090" b="11809"/>
          <a:stretch/>
        </p:blipFill>
        <p:spPr>
          <a:xfrm>
            <a:off x="3522468" y="10"/>
            <a:ext cx="8669532" cy="6857990"/>
          </a:xfrm>
          <a:prstGeom prst="rect">
            <a:avLst/>
          </a:prstGeom>
        </p:spPr>
      </p:pic>
      <p:sp>
        <p:nvSpPr>
          <p:cNvPr id="74" name="Rectangle 7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CC87ED8-68FF-4602-9D35-7CE166819746}"/>
              </a:ext>
            </a:extLst>
          </p:cNvPr>
          <p:cNvSpPr/>
          <p:nvPr/>
        </p:nvSpPr>
        <p:spPr>
          <a:xfrm>
            <a:off x="371094" y="545432"/>
            <a:ext cx="1281243" cy="45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itre 1">
            <a:extLst>
              <a:ext uri="{FF2B5EF4-FFF2-40B4-BE49-F238E27FC236}">
                <a16:creationId xmlns:a16="http://schemas.microsoft.com/office/drawing/2014/main" id="{CE317A1C-AA88-4633-B689-602386D3F76C}"/>
              </a:ext>
            </a:extLst>
          </p:cNvPr>
          <p:cNvSpPr>
            <a:spLocks noGrp="1"/>
          </p:cNvSpPr>
          <p:nvPr>
            <p:ph type="title"/>
          </p:nvPr>
        </p:nvSpPr>
        <p:spPr>
          <a:xfrm>
            <a:off x="371094" y="1161288"/>
            <a:ext cx="3438144" cy="1124712"/>
          </a:xfrm>
        </p:spPr>
        <p:txBody>
          <a:bodyPr anchor="b">
            <a:normAutofit/>
          </a:bodyPr>
          <a:lstStyle/>
          <a:p>
            <a:r>
              <a:rPr lang="en-GB" sz="4000" b="1" dirty="0">
                <a:solidFill>
                  <a:srgbClr val="CC0099"/>
                </a:solidFill>
                <a:latin typeface="Helvetica" panose="020B0604020202020204" pitchFamily="34" charset="0"/>
                <a:cs typeface="Helvetica" panose="020B0604020202020204" pitchFamily="34" charset="0"/>
              </a:rPr>
              <a:t>Overview</a:t>
            </a:r>
          </a:p>
        </p:txBody>
      </p:sp>
      <p:sp>
        <p:nvSpPr>
          <p:cNvPr id="12" name="Espace réservé du contenu 2">
            <a:extLst>
              <a:ext uri="{FF2B5EF4-FFF2-40B4-BE49-F238E27FC236}">
                <a16:creationId xmlns:a16="http://schemas.microsoft.com/office/drawing/2014/main" id="{FBB09040-D95E-4788-82A4-228B1FF69844}"/>
              </a:ext>
            </a:extLst>
          </p:cNvPr>
          <p:cNvSpPr txBox="1">
            <a:spLocks/>
          </p:cNvSpPr>
          <p:nvPr/>
        </p:nvSpPr>
        <p:spPr>
          <a:xfrm>
            <a:off x="368947" y="2573517"/>
            <a:ext cx="5001006" cy="399696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sz="2000" dirty="0">
                <a:solidFill>
                  <a:srgbClr val="002060"/>
                </a:solidFill>
                <a:latin typeface="Helvetica" panose="020B0604020202020204" pitchFamily="34" charset="0"/>
                <a:cs typeface="Helvetica" panose="020B0604020202020204" pitchFamily="34" charset="0"/>
              </a:rPr>
              <a:t>Gravitational quantum states,         Was </a:t>
            </a:r>
            <a:r>
              <a:rPr lang="en-GB" sz="2000" dirty="0" err="1">
                <a:solidFill>
                  <a:srgbClr val="002060"/>
                </a:solidFill>
                <a:latin typeface="Helvetica" panose="020B0604020202020204" pitchFamily="34" charset="0"/>
                <a:cs typeface="Helvetica" panose="020B0604020202020204" pitchFamily="34" charset="0"/>
              </a:rPr>
              <a:t>ist</a:t>
            </a:r>
            <a:r>
              <a:rPr lang="en-GB" sz="2000" dirty="0">
                <a:solidFill>
                  <a:srgbClr val="002060"/>
                </a:solidFill>
                <a:latin typeface="Helvetica" panose="020B0604020202020204" pitchFamily="34" charset="0"/>
                <a:cs typeface="Helvetica" panose="020B0604020202020204" pitchFamily="34" charset="0"/>
              </a:rPr>
              <a:t> das ?</a:t>
            </a:r>
          </a:p>
          <a:p>
            <a:pPr marL="514350" indent="-514350">
              <a:buFont typeface="+mj-lt"/>
              <a:buAutoNum type="arabicPeriod"/>
            </a:pPr>
            <a:r>
              <a:rPr lang="fr-FR" sz="2000" dirty="0">
                <a:solidFill>
                  <a:srgbClr val="002060"/>
                </a:solidFill>
                <a:latin typeface="Helvetica" panose="020B0604020202020204" pitchFamily="34" charset="0"/>
                <a:cs typeface="Helvetica" panose="020B0604020202020204" pitchFamily="34" charset="0"/>
              </a:rPr>
              <a:t>T</a:t>
            </a:r>
            <a:r>
              <a:rPr lang="en-GB" sz="2000" dirty="0">
                <a:solidFill>
                  <a:srgbClr val="002060"/>
                </a:solidFill>
                <a:latin typeface="Helvetica" panose="020B0604020202020204" pitchFamily="34" charset="0"/>
                <a:cs typeface="Helvetica" panose="020B0604020202020204" pitchFamily="34" charset="0"/>
              </a:rPr>
              <a:t>he “in-beam” experiment @ETH Zürich/ SMI</a:t>
            </a:r>
          </a:p>
          <a:p>
            <a:pPr marL="514350" indent="-514350">
              <a:buFont typeface="+mj-lt"/>
              <a:buAutoNum type="arabicPeriod"/>
            </a:pPr>
            <a:r>
              <a:rPr lang="fr-FR" sz="2000" dirty="0">
                <a:solidFill>
                  <a:srgbClr val="002060"/>
                </a:solidFill>
                <a:latin typeface="Helvetica" panose="020B0604020202020204" pitchFamily="34" charset="0"/>
                <a:cs typeface="Helvetica" panose="020B0604020202020204" pitchFamily="34" charset="0"/>
              </a:rPr>
              <a:t>T</a:t>
            </a:r>
            <a:r>
              <a:rPr lang="en-GB" sz="2000" dirty="0">
                <a:solidFill>
                  <a:srgbClr val="002060"/>
                </a:solidFill>
                <a:latin typeface="Helvetica" panose="020B0604020202020204" pitchFamily="34" charset="0"/>
                <a:cs typeface="Helvetica" panose="020B0604020202020204" pitchFamily="34" charset="0"/>
              </a:rPr>
              <a:t>he “trapped” experiment @Turku University (Finland)</a:t>
            </a:r>
          </a:p>
          <a:p>
            <a:pPr marL="514350" indent="-514350">
              <a:buFont typeface="+mj-lt"/>
              <a:buAutoNum type="arabicPeriod"/>
            </a:pPr>
            <a:r>
              <a:rPr lang="fr-FR" sz="2000" dirty="0">
                <a:solidFill>
                  <a:srgbClr val="002060"/>
                </a:solidFill>
                <a:latin typeface="Helvetica" panose="020B0604020202020204" pitchFamily="34" charset="0"/>
                <a:cs typeface="Helvetica" panose="020B0604020202020204" pitchFamily="34" charset="0"/>
              </a:rPr>
              <a:t>T</a:t>
            </a:r>
            <a:r>
              <a:rPr lang="en-GB" sz="2000" dirty="0">
                <a:solidFill>
                  <a:srgbClr val="002060"/>
                </a:solidFill>
                <a:latin typeface="Helvetica" panose="020B0604020202020204" pitchFamily="34" charset="0"/>
                <a:cs typeface="Helvetica" panose="020B0604020202020204" pitchFamily="34" charset="0"/>
              </a:rPr>
              <a:t>he whispering galleries experiment @ ILL Grenoble (France)</a:t>
            </a:r>
          </a:p>
        </p:txBody>
      </p:sp>
      <p:pic>
        <p:nvPicPr>
          <p:cNvPr id="10" name="Grafik 3">
            <a:extLst>
              <a:ext uri="{FF2B5EF4-FFF2-40B4-BE49-F238E27FC236}">
                <a16:creationId xmlns:a16="http://schemas.microsoft.com/office/drawing/2014/main" id="{43574E1D-2096-4764-9E38-038AFA5558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2" name="ZoneTexte 1">
            <a:extLst>
              <a:ext uri="{FF2B5EF4-FFF2-40B4-BE49-F238E27FC236}">
                <a16:creationId xmlns:a16="http://schemas.microsoft.com/office/drawing/2014/main" id="{046A0389-6AB1-405D-83E6-1F529A148C38}"/>
              </a:ext>
            </a:extLst>
          </p:cNvPr>
          <p:cNvSpPr txBox="1"/>
          <p:nvPr/>
        </p:nvSpPr>
        <p:spPr>
          <a:xfrm>
            <a:off x="7395295" y="67148"/>
            <a:ext cx="332655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chemeClr val="bg1"/>
                </a:solidFill>
                <a:effectLst/>
                <a:uLnTx/>
                <a:uFillTx/>
                <a:latin typeface="Helvetica" panose="020B0604020202020204" pitchFamily="34" charset="0"/>
                <a:cs typeface="Helvetica" panose="020B0604020202020204" pitchFamily="34" charset="0"/>
              </a:rPr>
              <a:t>https://grasian.eu</a:t>
            </a:r>
          </a:p>
        </p:txBody>
      </p:sp>
    </p:spTree>
    <p:extLst>
      <p:ext uri="{BB962C8B-B14F-4D97-AF65-F5344CB8AC3E}">
        <p14:creationId xmlns:p14="http://schemas.microsoft.com/office/powerpoint/2010/main" val="29923821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EF2577-B641-45C2-80E2-93A936C44544}"/>
              </a:ext>
            </a:extLst>
          </p:cNvPr>
          <p:cNvSpPr>
            <a:spLocks noGrp="1"/>
          </p:cNvSpPr>
          <p:nvPr>
            <p:ph type="title"/>
          </p:nvPr>
        </p:nvSpPr>
        <p:spPr>
          <a:xfrm>
            <a:off x="159488" y="-25674"/>
            <a:ext cx="11812772" cy="1325563"/>
          </a:xfrm>
        </p:spPr>
        <p:txBody>
          <a:bodyPr>
            <a:normAutofit/>
          </a:bodyPr>
          <a:lstStyle/>
          <a:p>
            <a:r>
              <a:rPr lang="fr-FR" sz="3800" dirty="0">
                <a:solidFill>
                  <a:srgbClr val="CC0099"/>
                </a:solidFill>
                <a:latin typeface="Helvetica" panose="020B0604020202020204" pitchFamily="34" charset="0"/>
                <a:cs typeface="Helvetica" panose="020B0604020202020204" pitchFamily="34" charset="0"/>
              </a:rPr>
              <a:t>3.T</a:t>
            </a:r>
            <a:r>
              <a:rPr lang="en-GB" sz="3800" dirty="0">
                <a:solidFill>
                  <a:srgbClr val="CC0099"/>
                </a:solidFill>
                <a:latin typeface="Helvetica" panose="020B0604020202020204" pitchFamily="34" charset="0"/>
                <a:cs typeface="Helvetica" panose="020B0604020202020204" pitchFamily="34" charset="0"/>
              </a:rPr>
              <a:t>he “trapped” experiment @Turku </a:t>
            </a:r>
            <a:r>
              <a:rPr lang="en-GB" sz="3800" dirty="0" err="1">
                <a:solidFill>
                  <a:srgbClr val="CC0099"/>
                </a:solidFill>
                <a:latin typeface="Helvetica" panose="020B0604020202020204" pitchFamily="34" charset="0"/>
                <a:cs typeface="Helvetica" panose="020B0604020202020204" pitchFamily="34" charset="0"/>
              </a:rPr>
              <a:t>University,Finland</a:t>
            </a:r>
            <a:endParaRPr lang="en-GB" sz="3800" dirty="0">
              <a:solidFill>
                <a:srgbClr val="CC0099"/>
              </a:solidFill>
              <a:latin typeface="Helvetica" panose="020B0604020202020204" pitchFamily="34" charset="0"/>
              <a:cs typeface="Helvetica" panose="020B0604020202020204" pitchFamily="34" charset="0"/>
            </a:endParaRPr>
          </a:p>
        </p:txBody>
      </p:sp>
      <p:pic>
        <p:nvPicPr>
          <p:cNvPr id="6" name="Image 5">
            <a:extLst>
              <a:ext uri="{FF2B5EF4-FFF2-40B4-BE49-F238E27FC236}">
                <a16:creationId xmlns:a16="http://schemas.microsoft.com/office/drawing/2014/main" id="{A69C69F7-54AC-4088-9CB0-228C808E553E}"/>
              </a:ext>
            </a:extLst>
          </p:cNvPr>
          <p:cNvPicPr>
            <a:picLocks noChangeAspect="1"/>
          </p:cNvPicPr>
          <p:nvPr/>
        </p:nvPicPr>
        <p:blipFill>
          <a:blip r:embed="rId3"/>
          <a:stretch>
            <a:fillRect/>
          </a:stretch>
        </p:blipFill>
        <p:spPr>
          <a:xfrm>
            <a:off x="3278110" y="1142218"/>
            <a:ext cx="3187864" cy="5448580"/>
          </a:xfrm>
          <a:prstGeom prst="rect">
            <a:avLst/>
          </a:prstGeom>
        </p:spPr>
      </p:pic>
      <p:sp>
        <p:nvSpPr>
          <p:cNvPr id="8" name="ZoneTexte 7">
            <a:extLst>
              <a:ext uri="{FF2B5EF4-FFF2-40B4-BE49-F238E27FC236}">
                <a16:creationId xmlns:a16="http://schemas.microsoft.com/office/drawing/2014/main" id="{E8B0FEF1-C167-4028-A12B-1955FF9E58D8}"/>
              </a:ext>
            </a:extLst>
          </p:cNvPr>
          <p:cNvSpPr txBox="1"/>
          <p:nvPr/>
        </p:nvSpPr>
        <p:spPr>
          <a:xfrm>
            <a:off x="35900" y="6390014"/>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14</a:t>
            </a:r>
          </a:p>
        </p:txBody>
      </p:sp>
      <p:sp>
        <p:nvSpPr>
          <p:cNvPr id="10" name="ZoneTexte 9">
            <a:extLst>
              <a:ext uri="{FF2B5EF4-FFF2-40B4-BE49-F238E27FC236}">
                <a16:creationId xmlns:a16="http://schemas.microsoft.com/office/drawing/2014/main" id="{65E4C621-D998-458F-B5B1-02D184EFEA6D}"/>
              </a:ext>
            </a:extLst>
          </p:cNvPr>
          <p:cNvSpPr txBox="1"/>
          <p:nvPr/>
        </p:nvSpPr>
        <p:spPr>
          <a:xfrm>
            <a:off x="159488" y="1735603"/>
            <a:ext cx="2719179" cy="2585323"/>
          </a:xfrm>
          <a:prstGeom prst="rect">
            <a:avLst/>
          </a:prstGeom>
          <a:noFill/>
        </p:spPr>
        <p:txBody>
          <a:bodyPr wrap="square" rtlCol="0">
            <a:spAutoFit/>
          </a:bodyPr>
          <a:lstStyle/>
          <a:p>
            <a:pPr algn="ctr"/>
            <a:r>
              <a:rPr lang="en-GB" b="1" dirty="0">
                <a:solidFill>
                  <a:srgbClr val="781049"/>
                </a:solidFill>
                <a:latin typeface="Helvetica" panose="020B0604020202020204" pitchFamily="34" charset="0"/>
                <a:cs typeface="Helvetica" panose="020B0604020202020204" pitchFamily="34" charset="0"/>
              </a:rPr>
              <a:t>Goal</a:t>
            </a:r>
            <a:r>
              <a:rPr lang="en-GB" dirty="0">
                <a:solidFill>
                  <a:srgbClr val="781049"/>
                </a:solidFill>
                <a:latin typeface="Helvetica" panose="020B0604020202020204" pitchFamily="34" charset="0"/>
                <a:cs typeface="Helvetica" panose="020B0604020202020204" pitchFamily="34" charset="0"/>
              </a:rPr>
              <a:t>: trapping ultra-cold H for long-living GQS</a:t>
            </a:r>
          </a:p>
          <a:p>
            <a:pPr algn="ctr"/>
            <a:endParaRPr lang="en-GB" dirty="0">
              <a:solidFill>
                <a:srgbClr val="781049"/>
              </a:solidFill>
              <a:latin typeface="Helvetica" panose="020B0604020202020204" pitchFamily="34" charset="0"/>
              <a:cs typeface="Helvetica" panose="020B0604020202020204" pitchFamily="34" charset="0"/>
            </a:endParaRPr>
          </a:p>
          <a:p>
            <a:pPr algn="ctr"/>
            <a:r>
              <a:rPr lang="en-GB" dirty="0">
                <a:solidFill>
                  <a:srgbClr val="781049"/>
                </a:solidFill>
                <a:latin typeface="Helvetica" panose="020B0604020202020204" pitchFamily="34" charset="0"/>
                <a:cs typeface="Helvetica" panose="020B0604020202020204" pitchFamily="34" charset="0"/>
              </a:rPr>
              <a:t>Idea: </a:t>
            </a:r>
          </a:p>
          <a:p>
            <a:pPr algn="ctr"/>
            <a:r>
              <a:rPr lang="en-GB" dirty="0">
                <a:solidFill>
                  <a:srgbClr val="002060"/>
                </a:solidFill>
                <a:latin typeface="Helvetica" panose="020B0604020202020204" pitchFamily="34" charset="0"/>
                <a:cs typeface="Helvetica" panose="020B0604020202020204" pitchFamily="34" charset="0"/>
              </a:rPr>
              <a:t>Magnetic bottle (IPT) and magneto gravity (T2) traps in cryogenic environment</a:t>
            </a:r>
          </a:p>
          <a:p>
            <a:pPr algn="ctr"/>
            <a:r>
              <a:rPr lang="fr-FR" dirty="0">
                <a:solidFill>
                  <a:srgbClr val="002060"/>
                </a:solidFill>
                <a:latin typeface="Helvetica" panose="020B0604020202020204" pitchFamily="34" charset="0"/>
                <a:cs typeface="Helvetica" panose="020B0604020202020204" pitchFamily="34" charset="0"/>
              </a:rPr>
              <a:t>(</a:t>
            </a:r>
            <a:r>
              <a:rPr lang="en-GB" dirty="0">
                <a:solidFill>
                  <a:srgbClr val="002060"/>
                </a:solidFill>
                <a:latin typeface="Helvetica" panose="020B0604020202020204" pitchFamily="34" charset="0"/>
                <a:cs typeface="Helvetica" panose="020B0604020202020204" pitchFamily="34" charset="0"/>
              </a:rPr>
              <a:t>&lt;100 </a:t>
            </a:r>
            <a:r>
              <a:rPr lang="en-GB" dirty="0" err="1">
                <a:solidFill>
                  <a:srgbClr val="002060"/>
                </a:solidFill>
                <a:latin typeface="Helvetica" panose="020B0604020202020204" pitchFamily="34" charset="0"/>
                <a:cs typeface="Helvetica" panose="020B0604020202020204" pitchFamily="34" charset="0"/>
              </a:rPr>
              <a:t>mK</a:t>
            </a:r>
            <a:r>
              <a:rPr lang="en-GB" dirty="0">
                <a:solidFill>
                  <a:srgbClr val="002060"/>
                </a:solidFill>
                <a:latin typeface="Helvetica" panose="020B0604020202020204" pitchFamily="34" charset="0"/>
                <a:cs typeface="Helvetica" panose="020B0604020202020204" pitchFamily="34" charset="0"/>
              </a:rPr>
              <a:t>) [4]</a:t>
            </a:r>
          </a:p>
        </p:txBody>
      </p:sp>
      <p:pic>
        <p:nvPicPr>
          <p:cNvPr id="7" name="Espace réservé du contenu 3">
            <a:extLst>
              <a:ext uri="{FF2B5EF4-FFF2-40B4-BE49-F238E27FC236}">
                <a16:creationId xmlns:a16="http://schemas.microsoft.com/office/drawing/2014/main" id="{4CB4E20D-45CB-4720-AC2C-47EF85803822}"/>
              </a:ext>
            </a:extLst>
          </p:cNvPr>
          <p:cNvPicPr>
            <a:picLocks noGrp="1" noChangeAspect="1"/>
          </p:cNvPicPr>
          <p:nvPr>
            <p:ph idx="1"/>
          </p:nvPr>
        </p:nvPicPr>
        <p:blipFill>
          <a:blip r:embed="rId4"/>
          <a:stretch>
            <a:fillRect/>
          </a:stretch>
        </p:blipFill>
        <p:spPr>
          <a:xfrm>
            <a:off x="6761358" y="2054314"/>
            <a:ext cx="5210902" cy="2505425"/>
          </a:xfrm>
          <a:prstGeom prst="rect">
            <a:avLst/>
          </a:prstGeom>
        </p:spPr>
      </p:pic>
      <p:cxnSp>
        <p:nvCxnSpPr>
          <p:cNvPr id="5" name="Connecteur droit avec flèche 4">
            <a:extLst>
              <a:ext uri="{FF2B5EF4-FFF2-40B4-BE49-F238E27FC236}">
                <a16:creationId xmlns:a16="http://schemas.microsoft.com/office/drawing/2014/main" id="{439576DF-0475-4501-BA54-0A30FF843139}"/>
              </a:ext>
            </a:extLst>
          </p:cNvPr>
          <p:cNvCxnSpPr/>
          <p:nvPr/>
        </p:nvCxnSpPr>
        <p:spPr>
          <a:xfrm flipV="1">
            <a:off x="5748867" y="4320926"/>
            <a:ext cx="4089400" cy="1334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AED7C1F6-58BC-4A94-8E80-1184CC0CAFE4}"/>
              </a:ext>
            </a:extLst>
          </p:cNvPr>
          <p:cNvSpPr txBox="1"/>
          <p:nvPr/>
        </p:nvSpPr>
        <p:spPr>
          <a:xfrm>
            <a:off x="7518400" y="4988329"/>
            <a:ext cx="4673600" cy="923330"/>
          </a:xfrm>
          <a:prstGeom prst="rect">
            <a:avLst/>
          </a:prstGeom>
          <a:noFill/>
        </p:spPr>
        <p:txBody>
          <a:bodyPr wrap="square" rtlCol="0">
            <a:spAutoFit/>
          </a:bodyPr>
          <a:lstStyle/>
          <a:p>
            <a:pPr algn="ctr"/>
            <a:r>
              <a:rPr lang="en-GB" dirty="0">
                <a:solidFill>
                  <a:srgbClr val="002060"/>
                </a:solidFill>
                <a:latin typeface="Helvetica" panose="020B0604020202020204" pitchFamily="34" charset="0"/>
                <a:cs typeface="Helvetica" panose="020B0604020202020204" pitchFamily="34" charset="0"/>
              </a:rPr>
              <a:t> Magneto-Gravitational trap:</a:t>
            </a:r>
          </a:p>
          <a:p>
            <a:pPr algn="ctr"/>
            <a:r>
              <a:rPr lang="en-GB" dirty="0">
                <a:solidFill>
                  <a:srgbClr val="002060"/>
                </a:solidFill>
                <a:latin typeface="Helvetica" panose="020B0604020202020204" pitchFamily="34" charset="0"/>
                <a:cs typeface="Helvetica" panose="020B0604020202020204" pitchFamily="34" charset="0"/>
              </a:rPr>
              <a:t>Z-axis trapped by gravity and QR</a:t>
            </a:r>
          </a:p>
          <a:p>
            <a:pPr algn="ctr"/>
            <a:r>
              <a:rPr lang="en-GB" dirty="0">
                <a:solidFill>
                  <a:srgbClr val="002060"/>
                </a:solidFill>
                <a:latin typeface="Helvetica" panose="020B0604020202020204" pitchFamily="34" charset="0"/>
                <a:cs typeface="Helvetica" panose="020B0604020202020204" pitchFamily="34" charset="0"/>
              </a:rPr>
              <a:t>Radial trapping: magnetic confinement</a:t>
            </a:r>
            <a:endParaRPr lang="en-GB" dirty="0">
              <a:solidFill>
                <a:srgbClr val="002060"/>
              </a:solidFill>
            </a:endParaRPr>
          </a:p>
        </p:txBody>
      </p:sp>
      <p:sp>
        <p:nvSpPr>
          <p:cNvPr id="11" name="ZoneTexte 10">
            <a:extLst>
              <a:ext uri="{FF2B5EF4-FFF2-40B4-BE49-F238E27FC236}">
                <a16:creationId xmlns:a16="http://schemas.microsoft.com/office/drawing/2014/main" id="{5C0EA8C2-5653-4571-8156-9F9CF9F8A769}"/>
              </a:ext>
            </a:extLst>
          </p:cNvPr>
          <p:cNvSpPr txBox="1"/>
          <p:nvPr/>
        </p:nvSpPr>
        <p:spPr>
          <a:xfrm>
            <a:off x="35900" y="4736489"/>
            <a:ext cx="311862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[4] V. V. </a:t>
            </a:r>
            <a:r>
              <a:rPr kumimoji="0" lang="fr-FR" sz="1600" b="0"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Nesvizhevsky</a:t>
            </a: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et al. </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A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magneto-Gravitational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trap for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precision</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studies</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of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quantum states. </a:t>
            </a: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EPJ. C 123, 1–10 (2020)</a:t>
            </a:r>
          </a:p>
        </p:txBody>
      </p:sp>
    </p:spTree>
    <p:extLst>
      <p:ext uri="{BB962C8B-B14F-4D97-AF65-F5344CB8AC3E}">
        <p14:creationId xmlns:p14="http://schemas.microsoft.com/office/powerpoint/2010/main" val="1508125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EF2577-B641-45C2-80E2-93A936C44544}"/>
              </a:ext>
            </a:extLst>
          </p:cNvPr>
          <p:cNvSpPr>
            <a:spLocks noGrp="1"/>
          </p:cNvSpPr>
          <p:nvPr>
            <p:ph type="title"/>
          </p:nvPr>
        </p:nvSpPr>
        <p:spPr>
          <a:xfrm>
            <a:off x="159488" y="-25674"/>
            <a:ext cx="11812772" cy="1325563"/>
          </a:xfrm>
        </p:spPr>
        <p:txBody>
          <a:bodyPr>
            <a:normAutofit/>
          </a:bodyPr>
          <a:lstStyle/>
          <a:p>
            <a:r>
              <a:rPr lang="fr-FR" sz="3800" dirty="0">
                <a:solidFill>
                  <a:srgbClr val="CC0099"/>
                </a:solidFill>
                <a:latin typeface="Helvetica" panose="020B0604020202020204" pitchFamily="34" charset="0"/>
                <a:cs typeface="Helvetica" panose="020B0604020202020204" pitchFamily="34" charset="0"/>
              </a:rPr>
              <a:t>3.T</a:t>
            </a:r>
            <a:r>
              <a:rPr lang="en-GB" sz="3800" dirty="0">
                <a:solidFill>
                  <a:srgbClr val="CC0099"/>
                </a:solidFill>
                <a:latin typeface="Helvetica" panose="020B0604020202020204" pitchFamily="34" charset="0"/>
                <a:cs typeface="Helvetica" panose="020B0604020202020204" pitchFamily="34" charset="0"/>
              </a:rPr>
              <a:t>he “trapped” experiment @Turku </a:t>
            </a:r>
            <a:r>
              <a:rPr lang="en-GB" sz="3800" dirty="0" err="1">
                <a:solidFill>
                  <a:srgbClr val="CC0099"/>
                </a:solidFill>
                <a:latin typeface="Helvetica" panose="020B0604020202020204" pitchFamily="34" charset="0"/>
                <a:cs typeface="Helvetica" panose="020B0604020202020204" pitchFamily="34" charset="0"/>
              </a:rPr>
              <a:t>University,Finland</a:t>
            </a:r>
            <a:endParaRPr lang="en-GB" sz="3800" dirty="0">
              <a:solidFill>
                <a:srgbClr val="CC0099"/>
              </a:solidFill>
              <a:latin typeface="Helvetica" panose="020B0604020202020204" pitchFamily="34" charset="0"/>
              <a:cs typeface="Helvetica" panose="020B0604020202020204" pitchFamily="34" charset="0"/>
            </a:endParaRPr>
          </a:p>
        </p:txBody>
      </p:sp>
      <p:pic>
        <p:nvPicPr>
          <p:cNvPr id="6" name="Image 5">
            <a:extLst>
              <a:ext uri="{FF2B5EF4-FFF2-40B4-BE49-F238E27FC236}">
                <a16:creationId xmlns:a16="http://schemas.microsoft.com/office/drawing/2014/main" id="{A69C69F7-54AC-4088-9CB0-228C808E553E}"/>
              </a:ext>
            </a:extLst>
          </p:cNvPr>
          <p:cNvPicPr>
            <a:picLocks noChangeAspect="1"/>
          </p:cNvPicPr>
          <p:nvPr/>
        </p:nvPicPr>
        <p:blipFill>
          <a:blip r:embed="rId3"/>
          <a:stretch>
            <a:fillRect/>
          </a:stretch>
        </p:blipFill>
        <p:spPr>
          <a:xfrm>
            <a:off x="3278110" y="1142218"/>
            <a:ext cx="3187864" cy="5448580"/>
          </a:xfrm>
          <a:prstGeom prst="rect">
            <a:avLst/>
          </a:prstGeom>
        </p:spPr>
      </p:pic>
      <p:sp>
        <p:nvSpPr>
          <p:cNvPr id="8" name="ZoneTexte 7">
            <a:extLst>
              <a:ext uri="{FF2B5EF4-FFF2-40B4-BE49-F238E27FC236}">
                <a16:creationId xmlns:a16="http://schemas.microsoft.com/office/drawing/2014/main" id="{E8B0FEF1-C167-4028-A12B-1955FF9E58D8}"/>
              </a:ext>
            </a:extLst>
          </p:cNvPr>
          <p:cNvSpPr txBox="1"/>
          <p:nvPr/>
        </p:nvSpPr>
        <p:spPr>
          <a:xfrm>
            <a:off x="35900" y="6390014"/>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172E76"/>
                </a:solidFill>
                <a:latin typeface="Helvetica" panose="020B0604020202020204" pitchFamily="34" charset="0"/>
                <a:cs typeface="Helvetica" panose="020B0604020202020204" pitchFamily="34" charset="0"/>
              </a:rPr>
              <a:t>1</a:t>
            </a:r>
            <a:r>
              <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5</a:t>
            </a:r>
          </a:p>
        </p:txBody>
      </p:sp>
      <p:sp>
        <p:nvSpPr>
          <p:cNvPr id="10" name="ZoneTexte 9">
            <a:extLst>
              <a:ext uri="{FF2B5EF4-FFF2-40B4-BE49-F238E27FC236}">
                <a16:creationId xmlns:a16="http://schemas.microsoft.com/office/drawing/2014/main" id="{65E4C621-D998-458F-B5B1-02D184EFEA6D}"/>
              </a:ext>
            </a:extLst>
          </p:cNvPr>
          <p:cNvSpPr txBox="1"/>
          <p:nvPr/>
        </p:nvSpPr>
        <p:spPr>
          <a:xfrm>
            <a:off x="159488" y="1735603"/>
            <a:ext cx="2719179" cy="2585323"/>
          </a:xfrm>
          <a:prstGeom prst="rect">
            <a:avLst/>
          </a:prstGeom>
          <a:noFill/>
        </p:spPr>
        <p:txBody>
          <a:bodyPr wrap="square" rtlCol="0">
            <a:spAutoFit/>
          </a:bodyPr>
          <a:lstStyle/>
          <a:p>
            <a:pPr algn="ctr"/>
            <a:r>
              <a:rPr lang="en-GB" b="1" dirty="0">
                <a:solidFill>
                  <a:srgbClr val="781049"/>
                </a:solidFill>
                <a:latin typeface="Helvetica" panose="020B0604020202020204" pitchFamily="34" charset="0"/>
                <a:cs typeface="Helvetica" panose="020B0604020202020204" pitchFamily="34" charset="0"/>
              </a:rPr>
              <a:t>Goal</a:t>
            </a:r>
            <a:r>
              <a:rPr lang="en-GB" dirty="0">
                <a:solidFill>
                  <a:srgbClr val="781049"/>
                </a:solidFill>
                <a:latin typeface="Helvetica" panose="020B0604020202020204" pitchFamily="34" charset="0"/>
                <a:cs typeface="Helvetica" panose="020B0604020202020204" pitchFamily="34" charset="0"/>
              </a:rPr>
              <a:t>: trapping ultra-cold H for long-living GQS</a:t>
            </a:r>
          </a:p>
          <a:p>
            <a:pPr algn="ctr"/>
            <a:endParaRPr lang="en-GB" dirty="0">
              <a:solidFill>
                <a:srgbClr val="781049"/>
              </a:solidFill>
              <a:latin typeface="Helvetica" panose="020B0604020202020204" pitchFamily="34" charset="0"/>
              <a:cs typeface="Helvetica" panose="020B0604020202020204" pitchFamily="34" charset="0"/>
            </a:endParaRPr>
          </a:p>
          <a:p>
            <a:pPr algn="ctr"/>
            <a:r>
              <a:rPr lang="en-GB" dirty="0">
                <a:solidFill>
                  <a:srgbClr val="781049"/>
                </a:solidFill>
                <a:latin typeface="Helvetica" panose="020B0604020202020204" pitchFamily="34" charset="0"/>
                <a:cs typeface="Helvetica" panose="020B0604020202020204" pitchFamily="34" charset="0"/>
              </a:rPr>
              <a:t>Idea:</a:t>
            </a:r>
          </a:p>
          <a:p>
            <a:pPr algn="ctr"/>
            <a:r>
              <a:rPr lang="en-GB" dirty="0">
                <a:solidFill>
                  <a:srgbClr val="002060"/>
                </a:solidFill>
                <a:latin typeface="Helvetica" panose="020B0604020202020204" pitchFamily="34" charset="0"/>
                <a:cs typeface="Helvetica" panose="020B0604020202020204" pitchFamily="34" charset="0"/>
              </a:rPr>
              <a:t>Magnetic bottle (IPT) and magneto gravity (T2) traps in cryogenic environment</a:t>
            </a:r>
          </a:p>
          <a:p>
            <a:pPr algn="ctr"/>
            <a:r>
              <a:rPr lang="fr-FR" dirty="0">
                <a:solidFill>
                  <a:srgbClr val="002060"/>
                </a:solidFill>
                <a:latin typeface="Helvetica" panose="020B0604020202020204" pitchFamily="34" charset="0"/>
                <a:cs typeface="Helvetica" panose="020B0604020202020204" pitchFamily="34" charset="0"/>
              </a:rPr>
              <a:t>(</a:t>
            </a:r>
            <a:r>
              <a:rPr lang="en-GB" dirty="0">
                <a:solidFill>
                  <a:srgbClr val="002060"/>
                </a:solidFill>
                <a:latin typeface="Helvetica" panose="020B0604020202020204" pitchFamily="34" charset="0"/>
                <a:cs typeface="Helvetica" panose="020B0604020202020204" pitchFamily="34" charset="0"/>
              </a:rPr>
              <a:t>&lt;100 </a:t>
            </a:r>
            <a:r>
              <a:rPr lang="en-GB" dirty="0" err="1">
                <a:solidFill>
                  <a:srgbClr val="002060"/>
                </a:solidFill>
                <a:latin typeface="Helvetica" panose="020B0604020202020204" pitchFamily="34" charset="0"/>
                <a:cs typeface="Helvetica" panose="020B0604020202020204" pitchFamily="34" charset="0"/>
              </a:rPr>
              <a:t>mK</a:t>
            </a:r>
            <a:r>
              <a:rPr lang="en-GB" dirty="0">
                <a:solidFill>
                  <a:srgbClr val="002060"/>
                </a:solidFill>
                <a:latin typeface="Helvetica" panose="020B0604020202020204" pitchFamily="34" charset="0"/>
                <a:cs typeface="Helvetica" panose="020B0604020202020204" pitchFamily="34" charset="0"/>
              </a:rPr>
              <a:t>) [4]</a:t>
            </a:r>
          </a:p>
        </p:txBody>
      </p:sp>
      <p:pic>
        <p:nvPicPr>
          <p:cNvPr id="7" name="Espace réservé du contenu 3">
            <a:extLst>
              <a:ext uri="{FF2B5EF4-FFF2-40B4-BE49-F238E27FC236}">
                <a16:creationId xmlns:a16="http://schemas.microsoft.com/office/drawing/2014/main" id="{4CB4E20D-45CB-4720-AC2C-47EF85803822}"/>
              </a:ext>
            </a:extLst>
          </p:cNvPr>
          <p:cNvPicPr>
            <a:picLocks noGrp="1" noChangeAspect="1"/>
          </p:cNvPicPr>
          <p:nvPr>
            <p:ph idx="1"/>
          </p:nvPr>
        </p:nvPicPr>
        <p:blipFill>
          <a:blip r:embed="rId4"/>
          <a:stretch>
            <a:fillRect/>
          </a:stretch>
        </p:blipFill>
        <p:spPr>
          <a:xfrm>
            <a:off x="6761358" y="2054314"/>
            <a:ext cx="5210902" cy="2505425"/>
          </a:xfrm>
          <a:prstGeom prst="rect">
            <a:avLst/>
          </a:prstGeom>
        </p:spPr>
      </p:pic>
      <p:cxnSp>
        <p:nvCxnSpPr>
          <p:cNvPr id="5" name="Connecteur droit avec flèche 4">
            <a:extLst>
              <a:ext uri="{FF2B5EF4-FFF2-40B4-BE49-F238E27FC236}">
                <a16:creationId xmlns:a16="http://schemas.microsoft.com/office/drawing/2014/main" id="{439576DF-0475-4501-BA54-0A30FF843139}"/>
              </a:ext>
            </a:extLst>
          </p:cNvPr>
          <p:cNvCxnSpPr/>
          <p:nvPr/>
        </p:nvCxnSpPr>
        <p:spPr>
          <a:xfrm flipV="1">
            <a:off x="5748867" y="4320926"/>
            <a:ext cx="4089400" cy="1334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AED7C1F6-58BC-4A94-8E80-1184CC0CAFE4}"/>
              </a:ext>
            </a:extLst>
          </p:cNvPr>
          <p:cNvSpPr txBox="1"/>
          <p:nvPr/>
        </p:nvSpPr>
        <p:spPr>
          <a:xfrm>
            <a:off x="7518400" y="4988329"/>
            <a:ext cx="4673600" cy="923330"/>
          </a:xfrm>
          <a:prstGeom prst="rect">
            <a:avLst/>
          </a:prstGeom>
          <a:noFill/>
        </p:spPr>
        <p:txBody>
          <a:bodyPr wrap="square" rtlCol="0">
            <a:spAutoFit/>
          </a:bodyPr>
          <a:lstStyle/>
          <a:p>
            <a:pPr algn="ctr"/>
            <a:r>
              <a:rPr lang="en-GB" dirty="0">
                <a:solidFill>
                  <a:srgbClr val="002060"/>
                </a:solidFill>
                <a:latin typeface="Helvetica" panose="020B0604020202020204" pitchFamily="34" charset="0"/>
                <a:cs typeface="Helvetica" panose="020B0604020202020204" pitchFamily="34" charset="0"/>
              </a:rPr>
              <a:t> Magneto-Gravitational trap:</a:t>
            </a:r>
          </a:p>
          <a:p>
            <a:pPr algn="ctr"/>
            <a:r>
              <a:rPr lang="en-GB" dirty="0">
                <a:solidFill>
                  <a:srgbClr val="002060"/>
                </a:solidFill>
                <a:latin typeface="Helvetica" panose="020B0604020202020204" pitchFamily="34" charset="0"/>
                <a:cs typeface="Helvetica" panose="020B0604020202020204" pitchFamily="34" charset="0"/>
              </a:rPr>
              <a:t>Z-axis trapped by gravity and QR</a:t>
            </a:r>
          </a:p>
          <a:p>
            <a:pPr algn="ctr"/>
            <a:r>
              <a:rPr lang="en-GB" dirty="0">
                <a:solidFill>
                  <a:srgbClr val="002060"/>
                </a:solidFill>
                <a:latin typeface="Helvetica" panose="020B0604020202020204" pitchFamily="34" charset="0"/>
                <a:cs typeface="Helvetica" panose="020B0604020202020204" pitchFamily="34" charset="0"/>
              </a:rPr>
              <a:t>Radial trapping: magnetic confinement</a:t>
            </a:r>
            <a:endParaRPr lang="en-GB" dirty="0">
              <a:solidFill>
                <a:srgbClr val="002060"/>
              </a:solidFill>
            </a:endParaRPr>
          </a:p>
        </p:txBody>
      </p:sp>
      <p:pic>
        <p:nvPicPr>
          <p:cNvPr id="11" name="Image 10">
            <a:extLst>
              <a:ext uri="{FF2B5EF4-FFF2-40B4-BE49-F238E27FC236}">
                <a16:creationId xmlns:a16="http://schemas.microsoft.com/office/drawing/2014/main" id="{9B7E6BB2-E841-414C-8453-CD94B509BB13}"/>
              </a:ext>
            </a:extLst>
          </p:cNvPr>
          <p:cNvPicPr>
            <a:picLocks noChangeAspect="1"/>
          </p:cNvPicPr>
          <p:nvPr/>
        </p:nvPicPr>
        <p:blipFill>
          <a:blip r:embed="rId5"/>
          <a:stretch>
            <a:fillRect/>
          </a:stretch>
        </p:blipFill>
        <p:spPr>
          <a:xfrm>
            <a:off x="3154522" y="821057"/>
            <a:ext cx="4431186" cy="6036943"/>
          </a:xfrm>
          <a:prstGeom prst="rect">
            <a:avLst/>
          </a:prstGeom>
        </p:spPr>
      </p:pic>
      <p:sp>
        <p:nvSpPr>
          <p:cNvPr id="12" name="ZoneTexte 11">
            <a:extLst>
              <a:ext uri="{FF2B5EF4-FFF2-40B4-BE49-F238E27FC236}">
                <a16:creationId xmlns:a16="http://schemas.microsoft.com/office/drawing/2014/main" id="{4DD0EB52-83F9-4DEA-95BE-A4E8E432650A}"/>
              </a:ext>
            </a:extLst>
          </p:cNvPr>
          <p:cNvSpPr txBox="1"/>
          <p:nvPr/>
        </p:nvSpPr>
        <p:spPr>
          <a:xfrm>
            <a:off x="35900" y="4736489"/>
            <a:ext cx="311862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[4] V. V. </a:t>
            </a:r>
            <a:r>
              <a:rPr kumimoji="0" lang="fr-FR" sz="1600" b="0"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Nesvizhevsky</a:t>
            </a: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et al. </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A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magneto-Gravitational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trap for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precision</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studies</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of </a:t>
            </a:r>
            <a:r>
              <a:rPr kumimoji="0" lang="fr-FR" sz="1600" b="0" i="1" u="none" strike="noStrike" kern="1200" cap="none" spc="0" normalizeH="0" baseline="0" noProof="0" dirty="0" err="1">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Gravitational</a:t>
            </a:r>
            <a:r>
              <a:rPr kumimoji="0" lang="fr-FR" sz="1600" b="0" i="1"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 quantum states. </a:t>
            </a:r>
            <a:r>
              <a:rPr kumimoji="0" lang="fr-FR" sz="1600" b="0" u="none" strike="noStrike" kern="1200" cap="none" spc="0" normalizeH="0" baseline="0" noProof="0" dirty="0">
                <a:ln>
                  <a:noFill/>
                </a:ln>
                <a:solidFill>
                  <a:schemeClr val="bg1">
                    <a:lumMod val="50000"/>
                  </a:schemeClr>
                </a:solidFill>
                <a:effectLst/>
                <a:uLnTx/>
                <a:uFillTx/>
                <a:latin typeface="Helvetica" panose="020B0604020202020204" pitchFamily="34" charset="0"/>
                <a:ea typeface="+mn-ea"/>
                <a:cs typeface="Helvetica" panose="020B0604020202020204" pitchFamily="34" charset="0"/>
              </a:rPr>
              <a:t>EPJ. C 123, 1–10 (2020)</a:t>
            </a:r>
          </a:p>
        </p:txBody>
      </p:sp>
    </p:spTree>
    <p:extLst>
      <p:ext uri="{BB962C8B-B14F-4D97-AF65-F5344CB8AC3E}">
        <p14:creationId xmlns:p14="http://schemas.microsoft.com/office/powerpoint/2010/main" val="1250965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1AD827-F218-4BD7-8291-BB377466720B}"/>
              </a:ext>
            </a:extLst>
          </p:cNvPr>
          <p:cNvSpPr>
            <a:spLocks noGrp="1"/>
          </p:cNvSpPr>
          <p:nvPr>
            <p:ph type="title"/>
          </p:nvPr>
        </p:nvSpPr>
        <p:spPr>
          <a:xfrm>
            <a:off x="81847" y="173037"/>
            <a:ext cx="9293151" cy="1325563"/>
          </a:xfrm>
        </p:spPr>
        <p:txBody>
          <a:bodyPr>
            <a:normAutofit/>
          </a:bodyPr>
          <a:lstStyle/>
          <a:p>
            <a:pPr algn="ctr"/>
            <a:r>
              <a:rPr lang="en-GB" sz="3800" b="1" dirty="0">
                <a:solidFill>
                  <a:srgbClr val="CC0099"/>
                </a:solidFill>
                <a:latin typeface="Helvetica" panose="020B0604020202020204" pitchFamily="34" charset="0"/>
                <a:cs typeface="Helvetica" panose="020B0604020202020204" pitchFamily="34" charset="0"/>
              </a:rPr>
              <a:t>The IPT trap: a large octupole magnetic</a:t>
            </a:r>
            <a:br>
              <a:rPr lang="en-GB" sz="3800" b="1" dirty="0">
                <a:solidFill>
                  <a:srgbClr val="CC0099"/>
                </a:solidFill>
                <a:latin typeface="Helvetica" panose="020B0604020202020204" pitchFamily="34" charset="0"/>
                <a:cs typeface="Helvetica" panose="020B0604020202020204" pitchFamily="34" charset="0"/>
              </a:rPr>
            </a:br>
            <a:r>
              <a:rPr lang="en-GB" sz="3800" b="1" dirty="0">
                <a:solidFill>
                  <a:srgbClr val="CC0099"/>
                </a:solidFill>
                <a:latin typeface="Helvetica" panose="020B0604020202020204" pitchFamily="34" charset="0"/>
                <a:cs typeface="Helvetica" panose="020B0604020202020204" pitchFamily="34" charset="0"/>
              </a:rPr>
              <a:t> trap</a:t>
            </a:r>
            <a:r>
              <a:rPr lang="en-GB" sz="3800" dirty="0">
                <a:solidFill>
                  <a:srgbClr val="CC0099"/>
                </a:solidFill>
                <a:latin typeface="Helvetica" panose="020B0604020202020204" pitchFamily="34" charset="0"/>
                <a:cs typeface="Helvetica" panose="020B0604020202020204" pitchFamily="34" charset="0"/>
              </a:rPr>
              <a:t> [5]</a:t>
            </a:r>
          </a:p>
        </p:txBody>
      </p:sp>
      <p:pic>
        <p:nvPicPr>
          <p:cNvPr id="4" name="Espace réservé du contenu 3">
            <a:extLst>
              <a:ext uri="{FF2B5EF4-FFF2-40B4-BE49-F238E27FC236}">
                <a16:creationId xmlns:a16="http://schemas.microsoft.com/office/drawing/2014/main" id="{E726E4EE-D5E6-4742-A462-EAD12A7D18A6}"/>
              </a:ext>
            </a:extLst>
          </p:cNvPr>
          <p:cNvPicPr>
            <a:picLocks noGrp="1" noChangeAspect="1"/>
          </p:cNvPicPr>
          <p:nvPr>
            <p:ph idx="1"/>
          </p:nvPr>
        </p:nvPicPr>
        <p:blipFill>
          <a:blip r:embed="rId2"/>
          <a:stretch>
            <a:fillRect/>
          </a:stretch>
        </p:blipFill>
        <p:spPr>
          <a:xfrm>
            <a:off x="1013638" y="1800225"/>
            <a:ext cx="5082362" cy="4351338"/>
          </a:xfrm>
          <a:prstGeom prst="rect">
            <a:avLst/>
          </a:prstGeom>
        </p:spPr>
      </p:pic>
      <p:pic>
        <p:nvPicPr>
          <p:cNvPr id="5" name="Image 4">
            <a:extLst>
              <a:ext uri="{FF2B5EF4-FFF2-40B4-BE49-F238E27FC236}">
                <a16:creationId xmlns:a16="http://schemas.microsoft.com/office/drawing/2014/main" id="{163FDD5E-264D-4EEC-9A76-44DC7CDDCEAA}"/>
              </a:ext>
            </a:extLst>
          </p:cNvPr>
          <p:cNvPicPr>
            <a:picLocks noChangeAspect="1"/>
          </p:cNvPicPr>
          <p:nvPr/>
        </p:nvPicPr>
        <p:blipFill>
          <a:blip r:embed="rId3"/>
          <a:stretch>
            <a:fillRect/>
          </a:stretch>
        </p:blipFill>
        <p:spPr>
          <a:xfrm>
            <a:off x="6096000" y="2005338"/>
            <a:ext cx="4405065" cy="4146225"/>
          </a:xfrm>
          <a:prstGeom prst="rect">
            <a:avLst/>
          </a:prstGeom>
        </p:spPr>
      </p:pic>
      <p:pic>
        <p:nvPicPr>
          <p:cNvPr id="6" name="Image 5">
            <a:extLst>
              <a:ext uri="{FF2B5EF4-FFF2-40B4-BE49-F238E27FC236}">
                <a16:creationId xmlns:a16="http://schemas.microsoft.com/office/drawing/2014/main" id="{A47CFACF-CD43-47F0-B645-03AAAA99C727}"/>
              </a:ext>
            </a:extLst>
          </p:cNvPr>
          <p:cNvPicPr>
            <a:picLocks noChangeAspect="1"/>
          </p:cNvPicPr>
          <p:nvPr/>
        </p:nvPicPr>
        <p:blipFill>
          <a:blip r:embed="rId4"/>
          <a:stretch>
            <a:fillRect/>
          </a:stretch>
        </p:blipFill>
        <p:spPr>
          <a:xfrm>
            <a:off x="9282295" y="248809"/>
            <a:ext cx="2630305" cy="2106260"/>
          </a:xfrm>
          <a:prstGeom prst="rect">
            <a:avLst/>
          </a:prstGeom>
        </p:spPr>
      </p:pic>
      <p:cxnSp>
        <p:nvCxnSpPr>
          <p:cNvPr id="8" name="Connecteur droit avec flèche 7">
            <a:extLst>
              <a:ext uri="{FF2B5EF4-FFF2-40B4-BE49-F238E27FC236}">
                <a16:creationId xmlns:a16="http://schemas.microsoft.com/office/drawing/2014/main" id="{58AC6912-D055-4084-A00D-81B91D01E853}"/>
              </a:ext>
            </a:extLst>
          </p:cNvPr>
          <p:cNvCxnSpPr/>
          <p:nvPr/>
        </p:nvCxnSpPr>
        <p:spPr>
          <a:xfrm flipH="1" flipV="1">
            <a:off x="10501065" y="1498600"/>
            <a:ext cx="285468" cy="1930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5F2C96DB-0E52-4E39-96C8-7519597CDA83}"/>
              </a:ext>
            </a:extLst>
          </p:cNvPr>
          <p:cNvSpPr txBox="1"/>
          <p:nvPr/>
        </p:nvSpPr>
        <p:spPr>
          <a:xfrm>
            <a:off x="10758314" y="2516021"/>
            <a:ext cx="1433686" cy="1200329"/>
          </a:xfrm>
          <a:prstGeom prst="rect">
            <a:avLst/>
          </a:prstGeom>
          <a:noFill/>
        </p:spPr>
        <p:txBody>
          <a:bodyPr wrap="square" rtlCol="0">
            <a:spAutoFit/>
          </a:bodyPr>
          <a:lstStyle/>
          <a:p>
            <a:pPr algn="ctr"/>
            <a:r>
              <a:rPr lang="en-GB" dirty="0">
                <a:solidFill>
                  <a:srgbClr val="002060"/>
                </a:solidFill>
                <a:latin typeface="Helvetica" panose="020B0604020202020204" pitchFamily="34" charset="0"/>
                <a:cs typeface="Helvetica" panose="020B0604020202020204" pitchFamily="34" charset="0"/>
              </a:rPr>
              <a:t>Trapping region</a:t>
            </a:r>
          </a:p>
          <a:p>
            <a:pPr algn="ctr"/>
            <a:r>
              <a:rPr lang="en-GB" dirty="0">
                <a:solidFill>
                  <a:srgbClr val="002060"/>
                </a:solidFill>
                <a:latin typeface="Helvetica" panose="020B0604020202020204" pitchFamily="34" charset="0"/>
                <a:cs typeface="Helvetica" panose="020B0604020202020204" pitchFamily="34" charset="0"/>
              </a:rPr>
              <a:t>of low-field H seekers</a:t>
            </a:r>
          </a:p>
        </p:txBody>
      </p:sp>
      <p:sp>
        <p:nvSpPr>
          <p:cNvPr id="10" name="Rectangle 9">
            <a:extLst>
              <a:ext uri="{FF2B5EF4-FFF2-40B4-BE49-F238E27FC236}">
                <a16:creationId xmlns:a16="http://schemas.microsoft.com/office/drawing/2014/main" id="{7A84232B-65E3-43F7-9281-475E4BFF4E4E}"/>
              </a:ext>
            </a:extLst>
          </p:cNvPr>
          <p:cNvSpPr/>
          <p:nvPr/>
        </p:nvSpPr>
        <p:spPr>
          <a:xfrm>
            <a:off x="1151467" y="5750004"/>
            <a:ext cx="6688666" cy="830997"/>
          </a:xfrm>
          <a:prstGeom prst="rect">
            <a:avLst/>
          </a:prstGeom>
        </p:spPr>
        <p:txBody>
          <a:bodyPr wrap="square">
            <a:spAutoFit/>
          </a:bodyPr>
          <a:lstStyle/>
          <a:p>
            <a:pPr lvl="0">
              <a:defRPr/>
            </a:pPr>
            <a:endParaRPr lang="fr-FR" sz="1200" dirty="0">
              <a:solidFill>
                <a:schemeClr val="bg1">
                  <a:lumMod val="50000"/>
                </a:schemeClr>
              </a:solidFill>
              <a:latin typeface="Helvetica" panose="020B0604020202020204" pitchFamily="34" charset="0"/>
              <a:cs typeface="Helvetica" panose="020B0604020202020204" pitchFamily="34" charset="0"/>
            </a:endParaRPr>
          </a:p>
          <a:p>
            <a:pPr lvl="0">
              <a:defRPr/>
            </a:pPr>
            <a:r>
              <a:rPr lang="fr-FR" dirty="0">
                <a:solidFill>
                  <a:schemeClr val="bg1">
                    <a:lumMod val="50000"/>
                  </a:schemeClr>
                </a:solidFill>
                <a:latin typeface="Helvetica" panose="020B0604020202020204" pitchFamily="34" charset="0"/>
                <a:cs typeface="Helvetica" panose="020B0604020202020204" pitchFamily="34" charset="0"/>
              </a:rPr>
              <a:t>[5] J. </a:t>
            </a:r>
            <a:r>
              <a:rPr lang="fr-FR" dirty="0" err="1">
                <a:solidFill>
                  <a:schemeClr val="bg1">
                    <a:lumMod val="50000"/>
                  </a:schemeClr>
                </a:solidFill>
                <a:latin typeface="Helvetica" panose="020B0604020202020204" pitchFamily="34" charset="0"/>
                <a:cs typeface="Helvetica" panose="020B0604020202020204" pitchFamily="34" charset="0"/>
              </a:rPr>
              <a:t>Ahokas</a:t>
            </a:r>
            <a:r>
              <a:rPr lang="fr-FR" dirty="0">
                <a:solidFill>
                  <a:schemeClr val="bg1">
                    <a:lumMod val="50000"/>
                  </a:schemeClr>
                </a:solidFill>
                <a:latin typeface="Helvetica" panose="020B0604020202020204" pitchFamily="34" charset="0"/>
                <a:cs typeface="Helvetica" panose="020B0604020202020204" pitchFamily="34" charset="0"/>
              </a:rPr>
              <a:t>, et al., </a:t>
            </a:r>
            <a:r>
              <a:rPr lang="fr-FR" i="1" dirty="0">
                <a:solidFill>
                  <a:schemeClr val="bg1">
                    <a:lumMod val="50000"/>
                  </a:schemeClr>
                </a:solidFill>
                <a:latin typeface="Helvetica" panose="020B0604020202020204" pitchFamily="34" charset="0"/>
                <a:cs typeface="Helvetica" panose="020B0604020202020204" pitchFamily="34" charset="0"/>
              </a:rPr>
              <a:t>A large </a:t>
            </a:r>
            <a:r>
              <a:rPr lang="fr-FR" i="1" dirty="0" err="1">
                <a:solidFill>
                  <a:schemeClr val="bg1">
                    <a:lumMod val="50000"/>
                  </a:schemeClr>
                </a:solidFill>
                <a:latin typeface="Helvetica" panose="020B0604020202020204" pitchFamily="34" charset="0"/>
                <a:cs typeface="Helvetica" panose="020B0604020202020204" pitchFamily="34" charset="0"/>
              </a:rPr>
              <a:t>octupole</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magnetic</a:t>
            </a:r>
            <a:r>
              <a:rPr lang="fr-FR" i="1" dirty="0">
                <a:solidFill>
                  <a:schemeClr val="bg1">
                    <a:lumMod val="50000"/>
                  </a:schemeClr>
                </a:solidFill>
                <a:latin typeface="Helvetica" panose="020B0604020202020204" pitchFamily="34" charset="0"/>
                <a:cs typeface="Helvetica" panose="020B0604020202020204" pitchFamily="34" charset="0"/>
              </a:rPr>
              <a:t> trap for </a:t>
            </a:r>
            <a:r>
              <a:rPr lang="fr-FR" i="1" dirty="0" err="1">
                <a:solidFill>
                  <a:schemeClr val="bg1">
                    <a:lumMod val="50000"/>
                  </a:schemeClr>
                </a:solidFill>
                <a:latin typeface="Helvetica" panose="020B0604020202020204" pitchFamily="34" charset="0"/>
                <a:cs typeface="Helvetica" panose="020B0604020202020204" pitchFamily="34" charset="0"/>
              </a:rPr>
              <a:t>research</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with</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atomic</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hydrogen</a:t>
            </a:r>
            <a:r>
              <a:rPr lang="fr-FR" dirty="0">
                <a:solidFill>
                  <a:schemeClr val="bg1">
                    <a:lumMod val="50000"/>
                  </a:schemeClr>
                </a:solidFill>
                <a:latin typeface="Helvetica" panose="020B0604020202020204" pitchFamily="34" charset="0"/>
                <a:cs typeface="Helvetica" panose="020B0604020202020204" pitchFamily="34" charset="0"/>
              </a:rPr>
              <a:t>, RSI </a:t>
            </a:r>
            <a:r>
              <a:rPr lang="fr-FR" b="1" dirty="0">
                <a:solidFill>
                  <a:schemeClr val="bg1">
                    <a:lumMod val="50000"/>
                  </a:schemeClr>
                </a:solidFill>
                <a:latin typeface="Helvetica" panose="020B0604020202020204" pitchFamily="34" charset="0"/>
                <a:cs typeface="Helvetica" panose="020B0604020202020204" pitchFamily="34" charset="0"/>
              </a:rPr>
              <a:t>93</a:t>
            </a:r>
            <a:r>
              <a:rPr lang="fr-FR" dirty="0">
                <a:solidFill>
                  <a:schemeClr val="bg1">
                    <a:lumMod val="50000"/>
                  </a:schemeClr>
                </a:solidFill>
                <a:latin typeface="Helvetica" panose="020B0604020202020204" pitchFamily="34" charset="0"/>
                <a:cs typeface="Helvetica" panose="020B0604020202020204" pitchFamily="34" charset="0"/>
              </a:rPr>
              <a:t> (2022) ARTN 023201</a:t>
            </a:r>
            <a:endParaRPr lang="en-GB" dirty="0">
              <a:solidFill>
                <a:schemeClr val="bg1">
                  <a:lumMod val="50000"/>
                </a:schemeClr>
              </a:solidFill>
              <a:latin typeface="Helvetica" panose="020B0604020202020204" pitchFamily="34" charset="0"/>
              <a:cs typeface="Helvetica" panose="020B0604020202020204" pitchFamily="34" charset="0"/>
            </a:endParaRPr>
          </a:p>
        </p:txBody>
      </p:sp>
      <p:sp>
        <p:nvSpPr>
          <p:cNvPr id="12" name="ZoneTexte 11">
            <a:extLst>
              <a:ext uri="{FF2B5EF4-FFF2-40B4-BE49-F238E27FC236}">
                <a16:creationId xmlns:a16="http://schemas.microsoft.com/office/drawing/2014/main" id="{404CD550-C174-4D9E-A34E-54DEF10CF496}"/>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16</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2991697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1AD827-F218-4BD7-8291-BB377466720B}"/>
              </a:ext>
            </a:extLst>
          </p:cNvPr>
          <p:cNvSpPr>
            <a:spLocks noGrp="1"/>
          </p:cNvSpPr>
          <p:nvPr>
            <p:ph type="title"/>
          </p:nvPr>
        </p:nvSpPr>
        <p:spPr>
          <a:xfrm>
            <a:off x="81847" y="173037"/>
            <a:ext cx="9293151" cy="1325563"/>
          </a:xfrm>
        </p:spPr>
        <p:txBody>
          <a:bodyPr>
            <a:normAutofit/>
          </a:bodyPr>
          <a:lstStyle/>
          <a:p>
            <a:pPr algn="ctr"/>
            <a:r>
              <a:rPr lang="en-GB" sz="3800" b="1" dirty="0">
                <a:solidFill>
                  <a:srgbClr val="CC0099"/>
                </a:solidFill>
                <a:latin typeface="Helvetica" panose="020B0604020202020204" pitchFamily="34" charset="0"/>
                <a:cs typeface="Helvetica" panose="020B0604020202020204" pitchFamily="34" charset="0"/>
              </a:rPr>
              <a:t>The IPT trap: a large octupole magnetic</a:t>
            </a:r>
            <a:br>
              <a:rPr lang="en-GB" sz="3800" b="1" dirty="0">
                <a:solidFill>
                  <a:srgbClr val="CC0099"/>
                </a:solidFill>
                <a:latin typeface="Helvetica" panose="020B0604020202020204" pitchFamily="34" charset="0"/>
                <a:cs typeface="Helvetica" panose="020B0604020202020204" pitchFamily="34" charset="0"/>
              </a:rPr>
            </a:br>
            <a:r>
              <a:rPr lang="en-GB" sz="3800" b="1" dirty="0">
                <a:solidFill>
                  <a:srgbClr val="CC0099"/>
                </a:solidFill>
                <a:latin typeface="Helvetica" panose="020B0604020202020204" pitchFamily="34" charset="0"/>
                <a:cs typeface="Helvetica" panose="020B0604020202020204" pitchFamily="34" charset="0"/>
              </a:rPr>
              <a:t> trap</a:t>
            </a:r>
            <a:r>
              <a:rPr lang="en-GB" sz="3800" dirty="0">
                <a:solidFill>
                  <a:srgbClr val="CC0099"/>
                </a:solidFill>
                <a:latin typeface="Helvetica" panose="020B0604020202020204" pitchFamily="34" charset="0"/>
                <a:cs typeface="Helvetica" panose="020B0604020202020204" pitchFamily="34" charset="0"/>
              </a:rPr>
              <a:t> [5]</a:t>
            </a:r>
          </a:p>
        </p:txBody>
      </p:sp>
      <p:pic>
        <p:nvPicPr>
          <p:cNvPr id="4" name="Espace réservé du contenu 3">
            <a:extLst>
              <a:ext uri="{FF2B5EF4-FFF2-40B4-BE49-F238E27FC236}">
                <a16:creationId xmlns:a16="http://schemas.microsoft.com/office/drawing/2014/main" id="{E726E4EE-D5E6-4742-A462-EAD12A7D18A6}"/>
              </a:ext>
            </a:extLst>
          </p:cNvPr>
          <p:cNvPicPr>
            <a:picLocks noGrp="1" noChangeAspect="1"/>
          </p:cNvPicPr>
          <p:nvPr>
            <p:ph idx="1"/>
          </p:nvPr>
        </p:nvPicPr>
        <p:blipFill>
          <a:blip r:embed="rId2"/>
          <a:stretch>
            <a:fillRect/>
          </a:stretch>
        </p:blipFill>
        <p:spPr>
          <a:xfrm>
            <a:off x="1013638" y="1800225"/>
            <a:ext cx="5082362" cy="4351338"/>
          </a:xfrm>
          <a:prstGeom prst="rect">
            <a:avLst/>
          </a:prstGeom>
        </p:spPr>
      </p:pic>
      <p:pic>
        <p:nvPicPr>
          <p:cNvPr id="5" name="Image 4">
            <a:extLst>
              <a:ext uri="{FF2B5EF4-FFF2-40B4-BE49-F238E27FC236}">
                <a16:creationId xmlns:a16="http://schemas.microsoft.com/office/drawing/2014/main" id="{163FDD5E-264D-4EEC-9A76-44DC7CDDCEAA}"/>
              </a:ext>
            </a:extLst>
          </p:cNvPr>
          <p:cNvPicPr>
            <a:picLocks noChangeAspect="1"/>
          </p:cNvPicPr>
          <p:nvPr/>
        </p:nvPicPr>
        <p:blipFill>
          <a:blip r:embed="rId3"/>
          <a:stretch>
            <a:fillRect/>
          </a:stretch>
        </p:blipFill>
        <p:spPr>
          <a:xfrm>
            <a:off x="6096000" y="2005338"/>
            <a:ext cx="4405065" cy="4146225"/>
          </a:xfrm>
          <a:prstGeom prst="rect">
            <a:avLst/>
          </a:prstGeom>
        </p:spPr>
      </p:pic>
      <p:pic>
        <p:nvPicPr>
          <p:cNvPr id="6" name="Image 5">
            <a:extLst>
              <a:ext uri="{FF2B5EF4-FFF2-40B4-BE49-F238E27FC236}">
                <a16:creationId xmlns:a16="http://schemas.microsoft.com/office/drawing/2014/main" id="{A47CFACF-CD43-47F0-B645-03AAAA99C727}"/>
              </a:ext>
            </a:extLst>
          </p:cNvPr>
          <p:cNvPicPr>
            <a:picLocks noChangeAspect="1"/>
          </p:cNvPicPr>
          <p:nvPr/>
        </p:nvPicPr>
        <p:blipFill>
          <a:blip r:embed="rId4"/>
          <a:stretch>
            <a:fillRect/>
          </a:stretch>
        </p:blipFill>
        <p:spPr>
          <a:xfrm>
            <a:off x="9282295" y="248809"/>
            <a:ext cx="2630305" cy="2106260"/>
          </a:xfrm>
          <a:prstGeom prst="rect">
            <a:avLst/>
          </a:prstGeom>
        </p:spPr>
      </p:pic>
      <p:cxnSp>
        <p:nvCxnSpPr>
          <p:cNvPr id="8" name="Connecteur droit avec flèche 7">
            <a:extLst>
              <a:ext uri="{FF2B5EF4-FFF2-40B4-BE49-F238E27FC236}">
                <a16:creationId xmlns:a16="http://schemas.microsoft.com/office/drawing/2014/main" id="{58AC6912-D055-4084-A00D-81B91D01E853}"/>
              </a:ext>
            </a:extLst>
          </p:cNvPr>
          <p:cNvCxnSpPr/>
          <p:nvPr/>
        </p:nvCxnSpPr>
        <p:spPr>
          <a:xfrm flipH="1" flipV="1">
            <a:off x="10501065" y="1498600"/>
            <a:ext cx="285468" cy="1930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5F2C96DB-0E52-4E39-96C8-7519597CDA83}"/>
              </a:ext>
            </a:extLst>
          </p:cNvPr>
          <p:cNvSpPr txBox="1"/>
          <p:nvPr/>
        </p:nvSpPr>
        <p:spPr>
          <a:xfrm>
            <a:off x="10758314" y="2516021"/>
            <a:ext cx="1433686" cy="1200329"/>
          </a:xfrm>
          <a:prstGeom prst="rect">
            <a:avLst/>
          </a:prstGeom>
          <a:noFill/>
        </p:spPr>
        <p:txBody>
          <a:bodyPr wrap="square" rtlCol="0">
            <a:spAutoFit/>
          </a:bodyPr>
          <a:lstStyle/>
          <a:p>
            <a:pPr algn="ctr"/>
            <a:r>
              <a:rPr lang="en-GB" dirty="0">
                <a:solidFill>
                  <a:srgbClr val="002060"/>
                </a:solidFill>
                <a:latin typeface="Helvetica" panose="020B0604020202020204" pitchFamily="34" charset="0"/>
                <a:cs typeface="Helvetica" panose="020B0604020202020204" pitchFamily="34" charset="0"/>
              </a:rPr>
              <a:t>Trapping region</a:t>
            </a:r>
          </a:p>
          <a:p>
            <a:pPr algn="ctr"/>
            <a:r>
              <a:rPr lang="en-GB" dirty="0">
                <a:solidFill>
                  <a:srgbClr val="002060"/>
                </a:solidFill>
                <a:latin typeface="Helvetica" panose="020B0604020202020204" pitchFamily="34" charset="0"/>
                <a:cs typeface="Helvetica" panose="020B0604020202020204" pitchFamily="34" charset="0"/>
              </a:rPr>
              <a:t>of low-field H seekers</a:t>
            </a:r>
          </a:p>
        </p:txBody>
      </p:sp>
      <p:sp>
        <p:nvSpPr>
          <p:cNvPr id="10" name="Rectangle 9">
            <a:extLst>
              <a:ext uri="{FF2B5EF4-FFF2-40B4-BE49-F238E27FC236}">
                <a16:creationId xmlns:a16="http://schemas.microsoft.com/office/drawing/2014/main" id="{7A84232B-65E3-43F7-9281-475E4BFF4E4E}"/>
              </a:ext>
            </a:extLst>
          </p:cNvPr>
          <p:cNvSpPr/>
          <p:nvPr/>
        </p:nvSpPr>
        <p:spPr>
          <a:xfrm>
            <a:off x="1151467" y="5750004"/>
            <a:ext cx="6688666" cy="830997"/>
          </a:xfrm>
          <a:prstGeom prst="rect">
            <a:avLst/>
          </a:prstGeom>
        </p:spPr>
        <p:txBody>
          <a:bodyPr wrap="square">
            <a:spAutoFit/>
          </a:bodyPr>
          <a:lstStyle/>
          <a:p>
            <a:pPr lvl="0">
              <a:defRPr/>
            </a:pPr>
            <a:endParaRPr lang="fr-FR" sz="1200" dirty="0">
              <a:solidFill>
                <a:schemeClr val="bg1">
                  <a:lumMod val="50000"/>
                </a:schemeClr>
              </a:solidFill>
              <a:latin typeface="Helvetica" panose="020B0604020202020204" pitchFamily="34" charset="0"/>
              <a:cs typeface="Helvetica" panose="020B0604020202020204" pitchFamily="34" charset="0"/>
            </a:endParaRPr>
          </a:p>
          <a:p>
            <a:pPr lvl="0">
              <a:defRPr/>
            </a:pPr>
            <a:r>
              <a:rPr lang="fr-FR" dirty="0">
                <a:solidFill>
                  <a:schemeClr val="bg1">
                    <a:lumMod val="50000"/>
                  </a:schemeClr>
                </a:solidFill>
                <a:latin typeface="Helvetica" panose="020B0604020202020204" pitchFamily="34" charset="0"/>
                <a:cs typeface="Helvetica" panose="020B0604020202020204" pitchFamily="34" charset="0"/>
              </a:rPr>
              <a:t>[5] J. </a:t>
            </a:r>
            <a:r>
              <a:rPr lang="fr-FR" dirty="0" err="1">
                <a:solidFill>
                  <a:schemeClr val="bg1">
                    <a:lumMod val="50000"/>
                  </a:schemeClr>
                </a:solidFill>
                <a:latin typeface="Helvetica" panose="020B0604020202020204" pitchFamily="34" charset="0"/>
                <a:cs typeface="Helvetica" panose="020B0604020202020204" pitchFamily="34" charset="0"/>
              </a:rPr>
              <a:t>Ahokas</a:t>
            </a:r>
            <a:r>
              <a:rPr lang="fr-FR" dirty="0">
                <a:solidFill>
                  <a:schemeClr val="bg1">
                    <a:lumMod val="50000"/>
                  </a:schemeClr>
                </a:solidFill>
                <a:latin typeface="Helvetica" panose="020B0604020202020204" pitchFamily="34" charset="0"/>
                <a:cs typeface="Helvetica" panose="020B0604020202020204" pitchFamily="34" charset="0"/>
              </a:rPr>
              <a:t>, et al., </a:t>
            </a:r>
            <a:r>
              <a:rPr lang="fr-FR" i="1" dirty="0">
                <a:solidFill>
                  <a:schemeClr val="bg1">
                    <a:lumMod val="50000"/>
                  </a:schemeClr>
                </a:solidFill>
                <a:latin typeface="Helvetica" panose="020B0604020202020204" pitchFamily="34" charset="0"/>
                <a:cs typeface="Helvetica" panose="020B0604020202020204" pitchFamily="34" charset="0"/>
              </a:rPr>
              <a:t>A large </a:t>
            </a:r>
            <a:r>
              <a:rPr lang="fr-FR" i="1" dirty="0" err="1">
                <a:solidFill>
                  <a:schemeClr val="bg1">
                    <a:lumMod val="50000"/>
                  </a:schemeClr>
                </a:solidFill>
                <a:latin typeface="Helvetica" panose="020B0604020202020204" pitchFamily="34" charset="0"/>
                <a:cs typeface="Helvetica" panose="020B0604020202020204" pitchFamily="34" charset="0"/>
              </a:rPr>
              <a:t>octupole</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magnetic</a:t>
            </a:r>
            <a:r>
              <a:rPr lang="fr-FR" i="1" dirty="0">
                <a:solidFill>
                  <a:schemeClr val="bg1">
                    <a:lumMod val="50000"/>
                  </a:schemeClr>
                </a:solidFill>
                <a:latin typeface="Helvetica" panose="020B0604020202020204" pitchFamily="34" charset="0"/>
                <a:cs typeface="Helvetica" panose="020B0604020202020204" pitchFamily="34" charset="0"/>
              </a:rPr>
              <a:t> trap for </a:t>
            </a:r>
            <a:r>
              <a:rPr lang="fr-FR" i="1" dirty="0" err="1">
                <a:solidFill>
                  <a:schemeClr val="bg1">
                    <a:lumMod val="50000"/>
                  </a:schemeClr>
                </a:solidFill>
                <a:latin typeface="Helvetica" panose="020B0604020202020204" pitchFamily="34" charset="0"/>
                <a:cs typeface="Helvetica" panose="020B0604020202020204" pitchFamily="34" charset="0"/>
              </a:rPr>
              <a:t>research</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with</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atomic</a:t>
            </a:r>
            <a:r>
              <a:rPr lang="fr-FR" i="1" dirty="0">
                <a:solidFill>
                  <a:schemeClr val="bg1">
                    <a:lumMod val="50000"/>
                  </a:schemeClr>
                </a:solidFill>
                <a:latin typeface="Helvetica" panose="020B0604020202020204" pitchFamily="34" charset="0"/>
                <a:cs typeface="Helvetica" panose="020B0604020202020204" pitchFamily="34" charset="0"/>
              </a:rPr>
              <a:t> </a:t>
            </a:r>
            <a:r>
              <a:rPr lang="fr-FR" i="1" dirty="0" err="1">
                <a:solidFill>
                  <a:schemeClr val="bg1">
                    <a:lumMod val="50000"/>
                  </a:schemeClr>
                </a:solidFill>
                <a:latin typeface="Helvetica" panose="020B0604020202020204" pitchFamily="34" charset="0"/>
                <a:cs typeface="Helvetica" panose="020B0604020202020204" pitchFamily="34" charset="0"/>
              </a:rPr>
              <a:t>hydrogen</a:t>
            </a:r>
            <a:r>
              <a:rPr lang="fr-FR" dirty="0">
                <a:solidFill>
                  <a:schemeClr val="bg1">
                    <a:lumMod val="50000"/>
                  </a:schemeClr>
                </a:solidFill>
                <a:latin typeface="Helvetica" panose="020B0604020202020204" pitchFamily="34" charset="0"/>
                <a:cs typeface="Helvetica" panose="020B0604020202020204" pitchFamily="34" charset="0"/>
              </a:rPr>
              <a:t>, RSI </a:t>
            </a:r>
            <a:r>
              <a:rPr lang="fr-FR" b="1" dirty="0">
                <a:solidFill>
                  <a:schemeClr val="bg1">
                    <a:lumMod val="50000"/>
                  </a:schemeClr>
                </a:solidFill>
                <a:latin typeface="Helvetica" panose="020B0604020202020204" pitchFamily="34" charset="0"/>
                <a:cs typeface="Helvetica" panose="020B0604020202020204" pitchFamily="34" charset="0"/>
              </a:rPr>
              <a:t>93</a:t>
            </a:r>
            <a:r>
              <a:rPr lang="fr-FR" dirty="0">
                <a:solidFill>
                  <a:schemeClr val="bg1">
                    <a:lumMod val="50000"/>
                  </a:schemeClr>
                </a:solidFill>
                <a:latin typeface="Helvetica" panose="020B0604020202020204" pitchFamily="34" charset="0"/>
                <a:cs typeface="Helvetica" panose="020B0604020202020204" pitchFamily="34" charset="0"/>
              </a:rPr>
              <a:t> (2022) ARTN 023201</a:t>
            </a:r>
            <a:endParaRPr lang="en-GB" dirty="0">
              <a:solidFill>
                <a:schemeClr val="bg1">
                  <a:lumMod val="50000"/>
                </a:schemeClr>
              </a:solidFill>
              <a:latin typeface="Helvetica" panose="020B0604020202020204" pitchFamily="34" charset="0"/>
              <a:cs typeface="Helvetica" panose="020B0604020202020204" pitchFamily="34" charset="0"/>
            </a:endParaRPr>
          </a:p>
        </p:txBody>
      </p:sp>
      <p:sp>
        <p:nvSpPr>
          <p:cNvPr id="12" name="ZoneTexte 11">
            <a:extLst>
              <a:ext uri="{FF2B5EF4-FFF2-40B4-BE49-F238E27FC236}">
                <a16:creationId xmlns:a16="http://schemas.microsoft.com/office/drawing/2014/main" id="{404CD550-C174-4D9E-A34E-54DEF10CF496}"/>
              </a:ext>
            </a:extLst>
          </p:cNvPr>
          <p:cNvSpPr txBox="1"/>
          <p:nvPr/>
        </p:nvSpPr>
        <p:spPr>
          <a:xfrm>
            <a:off x="68030" y="6308206"/>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16</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
        <p:nvSpPr>
          <p:cNvPr id="11" name="ZoneTexte 10">
            <a:extLst>
              <a:ext uri="{FF2B5EF4-FFF2-40B4-BE49-F238E27FC236}">
                <a16:creationId xmlns:a16="http://schemas.microsoft.com/office/drawing/2014/main" id="{22AAE17F-4E31-4305-88D1-67ECA810F66F}"/>
              </a:ext>
            </a:extLst>
          </p:cNvPr>
          <p:cNvSpPr txBox="1"/>
          <p:nvPr/>
        </p:nvSpPr>
        <p:spPr>
          <a:xfrm>
            <a:off x="3440556" y="2739622"/>
            <a:ext cx="5082362" cy="2677656"/>
          </a:xfrm>
          <a:prstGeom prst="rect">
            <a:avLst/>
          </a:prstGeom>
          <a:solidFill>
            <a:srgbClr val="CC0099"/>
          </a:solidFill>
        </p:spPr>
        <p:txBody>
          <a:bodyPr wrap="square" rtlCol="0">
            <a:spAutoFit/>
          </a:bodyPr>
          <a:lstStyle/>
          <a:p>
            <a:pPr algn="ctr"/>
            <a:r>
              <a:rPr lang="en-GB" sz="2400" dirty="0">
                <a:solidFill>
                  <a:schemeClr val="bg1"/>
                </a:solidFill>
                <a:latin typeface="Helvetica" panose="020B0604020202020204" pitchFamily="34" charset="0"/>
                <a:cs typeface="Helvetica" panose="020B0604020202020204" pitchFamily="34" charset="0"/>
              </a:rPr>
              <a:t>First trapping results obtained</a:t>
            </a:r>
          </a:p>
          <a:p>
            <a:pPr algn="ctr"/>
            <a:endParaRPr lang="en-GB" sz="2400" dirty="0">
              <a:solidFill>
                <a:schemeClr val="bg1"/>
              </a:solidFill>
              <a:latin typeface="Helvetica" panose="020B0604020202020204" pitchFamily="34" charset="0"/>
              <a:cs typeface="Helvetica" panose="020B0604020202020204" pitchFamily="34" charset="0"/>
            </a:endParaRPr>
          </a:p>
          <a:p>
            <a:pPr algn="ctr"/>
            <a:r>
              <a:rPr lang="en-GB" sz="2400" dirty="0">
                <a:solidFill>
                  <a:schemeClr val="bg1"/>
                </a:solidFill>
                <a:latin typeface="Helvetica" panose="020B0604020202020204" pitchFamily="34" charset="0"/>
                <a:cs typeface="Helvetica" panose="020B0604020202020204" pitchFamily="34" charset="0"/>
              </a:rPr>
              <a:t>In parallel: development of ultra-stable 243nm CW to perform spectroscopy of 1S-2S H atoms (and for long term, resolved GQS states !)</a:t>
            </a:r>
          </a:p>
        </p:txBody>
      </p:sp>
    </p:spTree>
    <p:extLst>
      <p:ext uri="{BB962C8B-B14F-4D97-AF65-F5344CB8AC3E}">
        <p14:creationId xmlns:p14="http://schemas.microsoft.com/office/powerpoint/2010/main" val="6180506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7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Image 39">
            <a:extLst>
              <a:ext uri="{FF2B5EF4-FFF2-40B4-BE49-F238E27FC236}">
                <a16:creationId xmlns:a16="http://schemas.microsoft.com/office/drawing/2014/main" id="{E57D7366-C766-47D7-A70B-972F3FEDD94A}"/>
              </a:ext>
            </a:extLst>
          </p:cNvPr>
          <p:cNvPicPr>
            <a:picLocks noChangeAspect="1"/>
          </p:cNvPicPr>
          <p:nvPr/>
        </p:nvPicPr>
        <p:blipFill rotWithShape="1">
          <a:blip r:embed="rId3"/>
          <a:srcRect t="39284" r="9090" b="11809"/>
          <a:stretch/>
        </p:blipFill>
        <p:spPr>
          <a:xfrm>
            <a:off x="3522468" y="10"/>
            <a:ext cx="8669532" cy="6857990"/>
          </a:xfrm>
          <a:prstGeom prst="rect">
            <a:avLst/>
          </a:prstGeom>
        </p:spPr>
      </p:pic>
      <p:sp>
        <p:nvSpPr>
          <p:cNvPr id="74" name="Rectangle 7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CC87ED8-68FF-4602-9D35-7CE166819746}"/>
              </a:ext>
            </a:extLst>
          </p:cNvPr>
          <p:cNvSpPr/>
          <p:nvPr/>
        </p:nvSpPr>
        <p:spPr>
          <a:xfrm>
            <a:off x="371094" y="545432"/>
            <a:ext cx="1281243" cy="45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itre 1">
            <a:extLst>
              <a:ext uri="{FF2B5EF4-FFF2-40B4-BE49-F238E27FC236}">
                <a16:creationId xmlns:a16="http://schemas.microsoft.com/office/drawing/2014/main" id="{CE317A1C-AA88-4633-B689-602386D3F76C}"/>
              </a:ext>
            </a:extLst>
          </p:cNvPr>
          <p:cNvSpPr>
            <a:spLocks noGrp="1"/>
          </p:cNvSpPr>
          <p:nvPr>
            <p:ph type="title"/>
          </p:nvPr>
        </p:nvSpPr>
        <p:spPr>
          <a:xfrm>
            <a:off x="371094" y="1161288"/>
            <a:ext cx="3438144" cy="1124712"/>
          </a:xfrm>
        </p:spPr>
        <p:txBody>
          <a:bodyPr anchor="b">
            <a:normAutofit/>
          </a:bodyPr>
          <a:lstStyle/>
          <a:p>
            <a:r>
              <a:rPr lang="en-GB" sz="4000" b="1" dirty="0">
                <a:solidFill>
                  <a:srgbClr val="CC0099"/>
                </a:solidFill>
                <a:latin typeface="Helvetica" panose="020B0604020202020204" pitchFamily="34" charset="0"/>
                <a:cs typeface="Helvetica" panose="020B0604020202020204" pitchFamily="34" charset="0"/>
              </a:rPr>
              <a:t>Overview</a:t>
            </a:r>
          </a:p>
        </p:txBody>
      </p:sp>
      <p:sp>
        <p:nvSpPr>
          <p:cNvPr id="12" name="Espace réservé du contenu 2">
            <a:extLst>
              <a:ext uri="{FF2B5EF4-FFF2-40B4-BE49-F238E27FC236}">
                <a16:creationId xmlns:a16="http://schemas.microsoft.com/office/drawing/2014/main" id="{FBB09040-D95E-4788-82A4-228B1FF69844}"/>
              </a:ext>
            </a:extLst>
          </p:cNvPr>
          <p:cNvSpPr txBox="1">
            <a:spLocks/>
          </p:cNvSpPr>
          <p:nvPr/>
        </p:nvSpPr>
        <p:spPr>
          <a:xfrm>
            <a:off x="368947" y="2573517"/>
            <a:ext cx="5001006" cy="399696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white">
                    <a:lumMod val="65000"/>
                  </a:prstClr>
                </a:solidFill>
                <a:effectLst/>
                <a:uLnTx/>
                <a:uFillTx/>
                <a:latin typeface="Helvetica" panose="020B0604020202020204" pitchFamily="34" charset="0"/>
                <a:ea typeface="+mn-ea"/>
                <a:cs typeface="Helvetica" panose="020B0604020202020204" pitchFamily="34" charset="0"/>
              </a:rPr>
              <a:t>Gravitational quantum states,         Was </a:t>
            </a:r>
            <a:r>
              <a:rPr kumimoji="0" lang="en-GB" sz="2000" b="0" i="0" u="none" strike="noStrike" kern="1200" cap="none" spc="0" normalizeH="0" baseline="0" noProof="0" dirty="0" err="1">
                <a:ln>
                  <a:noFill/>
                </a:ln>
                <a:solidFill>
                  <a:prstClr val="white">
                    <a:lumMod val="65000"/>
                  </a:prstClr>
                </a:solidFill>
                <a:effectLst/>
                <a:uLnTx/>
                <a:uFillTx/>
                <a:latin typeface="Helvetica" panose="020B0604020202020204" pitchFamily="34" charset="0"/>
                <a:ea typeface="+mn-ea"/>
                <a:cs typeface="Helvetica" panose="020B0604020202020204" pitchFamily="34" charset="0"/>
              </a:rPr>
              <a:t>ist</a:t>
            </a:r>
            <a:r>
              <a:rPr kumimoji="0" lang="en-GB" sz="2000" b="0" i="0" u="none" strike="noStrike" kern="1200" cap="none" spc="0" normalizeH="0" baseline="0" noProof="0" dirty="0">
                <a:ln>
                  <a:noFill/>
                </a:ln>
                <a:solidFill>
                  <a:prstClr val="white">
                    <a:lumMod val="65000"/>
                  </a:prstClr>
                </a:solidFill>
                <a:effectLst/>
                <a:uLnTx/>
                <a:uFillTx/>
                <a:latin typeface="Helvetica" panose="020B0604020202020204" pitchFamily="34" charset="0"/>
                <a:ea typeface="+mn-ea"/>
                <a:cs typeface="Helvetica" panose="020B0604020202020204" pitchFamily="34" charset="0"/>
              </a:rPr>
              <a:t> das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prstClr val="white">
                    <a:lumMod val="65000"/>
                  </a:prst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prstClr val="white">
                    <a:lumMod val="65000"/>
                  </a:prstClr>
                </a:solidFill>
                <a:effectLst/>
                <a:uLnTx/>
                <a:uFillTx/>
                <a:latin typeface="Helvetica" panose="020B0604020202020204" pitchFamily="34" charset="0"/>
                <a:ea typeface="+mn-ea"/>
                <a:cs typeface="Helvetica" panose="020B0604020202020204" pitchFamily="34" charset="0"/>
              </a:rPr>
              <a:t>he “in-beam” experiment @ETH Zürich/ SMI</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2">
                    <a:lumMod val="7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2">
                    <a:lumMod val="75000"/>
                  </a:schemeClr>
                </a:solidFill>
                <a:effectLst/>
                <a:uLnTx/>
                <a:uFillTx/>
                <a:latin typeface="Helvetica" panose="020B0604020202020204" pitchFamily="34" charset="0"/>
                <a:ea typeface="+mn-ea"/>
                <a:cs typeface="Helvetica" panose="020B0604020202020204" pitchFamily="34" charset="0"/>
              </a:rPr>
              <a:t>he “trapped” experiment @Turku University (Finland)</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he whispering galleries experiment @ ILL Grenoble (France)</a:t>
            </a:r>
          </a:p>
        </p:txBody>
      </p:sp>
      <p:pic>
        <p:nvPicPr>
          <p:cNvPr id="10" name="Grafik 3">
            <a:extLst>
              <a:ext uri="{FF2B5EF4-FFF2-40B4-BE49-F238E27FC236}">
                <a16:creationId xmlns:a16="http://schemas.microsoft.com/office/drawing/2014/main" id="{43574E1D-2096-4764-9E38-038AFA5558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2" name="ZoneTexte 1">
            <a:extLst>
              <a:ext uri="{FF2B5EF4-FFF2-40B4-BE49-F238E27FC236}">
                <a16:creationId xmlns:a16="http://schemas.microsoft.com/office/drawing/2014/main" id="{046A0389-6AB1-405D-83E6-1F529A148C38}"/>
              </a:ext>
            </a:extLst>
          </p:cNvPr>
          <p:cNvSpPr txBox="1"/>
          <p:nvPr/>
        </p:nvSpPr>
        <p:spPr>
          <a:xfrm>
            <a:off x="7395295" y="67148"/>
            <a:ext cx="332655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Helvetica" panose="020B0604020202020204" pitchFamily="34" charset="0"/>
                <a:ea typeface="+mn-ea"/>
                <a:cs typeface="Helvetica" panose="020B0604020202020204" pitchFamily="34" charset="0"/>
              </a:rPr>
              <a:t>https://grasian.eu</a:t>
            </a:r>
          </a:p>
        </p:txBody>
      </p:sp>
    </p:spTree>
    <p:extLst>
      <p:ext uri="{BB962C8B-B14F-4D97-AF65-F5344CB8AC3E}">
        <p14:creationId xmlns:p14="http://schemas.microsoft.com/office/powerpoint/2010/main" val="23627437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22" descr="Ein Bild, das Diagramm, Entwurf, Reihe enthält.&#10;&#10;Automatisch generierte Beschreibung">
            <a:extLst>
              <a:ext uri="{FF2B5EF4-FFF2-40B4-BE49-F238E27FC236}">
                <a16:creationId xmlns:a16="http://schemas.microsoft.com/office/drawing/2014/main" id="{8C03E992-B218-41C1-A683-378684650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3404" y="303894"/>
            <a:ext cx="5103977" cy="4723556"/>
          </a:xfrm>
          <a:prstGeom prst="rect">
            <a:avLst/>
          </a:prstGeom>
        </p:spPr>
      </p:pic>
      <p:sp>
        <p:nvSpPr>
          <p:cNvPr id="3" name="Espace réservé du contenu 2">
            <a:extLst>
              <a:ext uri="{FF2B5EF4-FFF2-40B4-BE49-F238E27FC236}">
                <a16:creationId xmlns:a16="http://schemas.microsoft.com/office/drawing/2014/main" id="{BA7E6E8D-8398-4CDF-BE72-A9B5434F39F6}"/>
              </a:ext>
            </a:extLst>
          </p:cNvPr>
          <p:cNvSpPr>
            <a:spLocks noGrp="1"/>
          </p:cNvSpPr>
          <p:nvPr>
            <p:ph idx="1"/>
          </p:nvPr>
        </p:nvSpPr>
        <p:spPr>
          <a:xfrm>
            <a:off x="753533" y="2085560"/>
            <a:ext cx="10515600" cy="4351338"/>
          </a:xfrm>
        </p:spPr>
        <p:txBody>
          <a:bodyPr/>
          <a:lstStyle/>
          <a:p>
            <a:r>
              <a:rPr lang="en-GB" dirty="0">
                <a:solidFill>
                  <a:srgbClr val="002060"/>
                </a:solidFill>
                <a:latin typeface="Helvetica" panose="020B0604020202020204" pitchFamily="34" charset="0"/>
                <a:cs typeface="Helvetica" panose="020B0604020202020204" pitchFamily="34" charset="0"/>
              </a:rPr>
              <a:t>Whispering modes</a:t>
            </a:r>
          </a:p>
        </p:txBody>
      </p:sp>
      <p:pic>
        <p:nvPicPr>
          <p:cNvPr id="6" name="Grafik 24" descr="Ein Bild, das Text, Reihe, Diagramm, Steigung enthält.&#10;&#10;Automatisch generierte Beschreibung">
            <a:extLst>
              <a:ext uri="{FF2B5EF4-FFF2-40B4-BE49-F238E27FC236}">
                <a16:creationId xmlns:a16="http://schemas.microsoft.com/office/drawing/2014/main" id="{3245055C-6D72-4B6F-BD04-A54AA39D76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125" y="2766598"/>
            <a:ext cx="4095627" cy="3336048"/>
          </a:xfrm>
          <a:prstGeom prst="rect">
            <a:avLst/>
          </a:prstGeom>
        </p:spPr>
      </p:pic>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B818AEFE-A35E-4650-B9DC-6E3F7E7CBF33}"/>
                  </a:ext>
                </a:extLst>
              </p:cNvPr>
              <p:cNvSpPr/>
              <p:nvPr/>
            </p:nvSpPr>
            <p:spPr>
              <a:xfrm>
                <a:off x="5896987" y="5142674"/>
                <a:ext cx="5443991" cy="690638"/>
              </a:xfrm>
              <a:prstGeom prst="rect">
                <a:avLst/>
              </a:prstGeom>
            </p:spPr>
            <p:txBody>
              <a:bodyPr wrap="none">
                <a:spAutoFit/>
              </a:bodyPr>
              <a:lstStyle/>
              <a:p>
                <a:r>
                  <a:rPr lang="en-US" sz="2400" dirty="0">
                    <a:solidFill>
                      <a:srgbClr val="002060"/>
                    </a:solidFill>
                  </a:rPr>
                  <a:t> </a:t>
                </a:r>
                <a14:m>
                  <m:oMath xmlns:m="http://schemas.openxmlformats.org/officeDocument/2006/math">
                    <m:sSub>
                      <m:sSubPr>
                        <m:ctrlPr>
                          <a:rPr lang="en-US" sz="2400" i="1">
                            <a:solidFill>
                              <a:srgbClr val="002060"/>
                            </a:solidFill>
                            <a:latin typeface="Cambria Math" panose="02040503050406030204" pitchFamily="18" charset="0"/>
                          </a:rPr>
                        </m:ctrlPr>
                      </m:sSubPr>
                      <m:e>
                        <m:r>
                          <a:rPr lang="en-US" sz="2400" i="1">
                            <a:solidFill>
                              <a:srgbClr val="002060"/>
                            </a:solidFill>
                            <a:latin typeface="Cambria Math" panose="02040503050406030204" pitchFamily="18" charset="0"/>
                          </a:rPr>
                          <m:t>𝑉</m:t>
                        </m:r>
                      </m:e>
                      <m:sub>
                        <m:r>
                          <a:rPr lang="en-US" sz="2400" i="1">
                            <a:solidFill>
                              <a:srgbClr val="002060"/>
                            </a:solidFill>
                            <a:latin typeface="Cambria Math" panose="02040503050406030204" pitchFamily="18" charset="0"/>
                          </a:rPr>
                          <m:t>𝑡𝑜𝑡𝑎𝑙</m:t>
                        </m:r>
                      </m:sub>
                    </m:sSub>
                    <m:d>
                      <m:dPr>
                        <m:ctrlPr>
                          <a:rPr lang="en-US" sz="2400" i="1">
                            <a:solidFill>
                              <a:srgbClr val="002060"/>
                            </a:solidFill>
                            <a:latin typeface="Cambria Math" panose="02040503050406030204" pitchFamily="18" charset="0"/>
                          </a:rPr>
                        </m:ctrlPr>
                      </m:dPr>
                      <m:e>
                        <m:r>
                          <a:rPr lang="en-US" sz="2400" i="1">
                            <a:solidFill>
                              <a:srgbClr val="002060"/>
                            </a:solidFill>
                            <a:latin typeface="Cambria Math" panose="02040503050406030204" pitchFamily="18" charset="0"/>
                          </a:rPr>
                          <m:t>𝑥</m:t>
                        </m:r>
                      </m:e>
                    </m:d>
                    <m:r>
                      <a:rPr lang="en-US" sz="2400" i="1">
                        <a:solidFill>
                          <a:srgbClr val="002060"/>
                        </a:solidFill>
                        <a:latin typeface="Cambria Math" panose="02040503050406030204" pitchFamily="18" charset="0"/>
                      </a:rPr>
                      <m:t>= </m:t>
                    </m:r>
                    <m:sSub>
                      <m:sSubPr>
                        <m:ctrlPr>
                          <a:rPr lang="en-US" sz="2400" i="1">
                            <a:solidFill>
                              <a:srgbClr val="002060"/>
                            </a:solidFill>
                            <a:latin typeface="Cambria Math" panose="02040503050406030204" pitchFamily="18" charset="0"/>
                          </a:rPr>
                        </m:ctrlPr>
                      </m:sSubPr>
                      <m:e>
                        <m:r>
                          <a:rPr lang="en-US" sz="2400" i="1">
                            <a:solidFill>
                              <a:srgbClr val="002060"/>
                            </a:solidFill>
                            <a:latin typeface="Cambria Math" panose="02040503050406030204" pitchFamily="18" charset="0"/>
                          </a:rPr>
                          <m:t>𝑈</m:t>
                        </m:r>
                      </m:e>
                      <m:sub>
                        <m:r>
                          <a:rPr lang="en-US" sz="2400" i="1">
                            <a:solidFill>
                              <a:srgbClr val="002060"/>
                            </a:solidFill>
                            <a:latin typeface="Cambria Math" panose="02040503050406030204" pitchFamily="18" charset="0"/>
                          </a:rPr>
                          <m:t>0</m:t>
                        </m:r>
                      </m:sub>
                    </m:sSub>
                    <m:r>
                      <m:rPr>
                        <m:sty m:val="p"/>
                      </m:rPr>
                      <a:rPr lang="el-GR" sz="2400" i="1">
                        <a:solidFill>
                          <a:srgbClr val="002060"/>
                        </a:solidFill>
                        <a:latin typeface="Cambria Math" panose="02040503050406030204" pitchFamily="18" charset="0"/>
                        <a:ea typeface="Cambria Math" panose="02040503050406030204" pitchFamily="18" charset="0"/>
                      </a:rPr>
                      <m:t>Θ</m:t>
                    </m:r>
                    <m:d>
                      <m:dPr>
                        <m:ctrlPr>
                          <a:rPr lang="en-US" sz="2400" i="1">
                            <a:solidFill>
                              <a:srgbClr val="002060"/>
                            </a:solidFill>
                            <a:latin typeface="Cambria Math" panose="02040503050406030204" pitchFamily="18" charset="0"/>
                            <a:ea typeface="Cambria Math" panose="02040503050406030204" pitchFamily="18" charset="0"/>
                          </a:rPr>
                        </m:ctrlPr>
                      </m:dPr>
                      <m:e>
                        <m:r>
                          <a:rPr lang="en-US" sz="2400" i="1">
                            <a:solidFill>
                              <a:srgbClr val="002060"/>
                            </a:solidFill>
                            <a:latin typeface="Cambria Math" panose="02040503050406030204" pitchFamily="18" charset="0"/>
                            <a:ea typeface="Cambria Math" panose="02040503050406030204" pitchFamily="18" charset="0"/>
                          </a:rPr>
                          <m:t>−</m:t>
                        </m:r>
                        <m:r>
                          <a:rPr lang="en-US" sz="2400" i="1">
                            <a:solidFill>
                              <a:srgbClr val="002060"/>
                            </a:solidFill>
                            <a:latin typeface="Cambria Math" panose="02040503050406030204" pitchFamily="18" charset="0"/>
                            <a:ea typeface="Cambria Math" panose="02040503050406030204" pitchFamily="18" charset="0"/>
                          </a:rPr>
                          <m:t>𝑥</m:t>
                        </m:r>
                      </m:e>
                    </m:d>
                    <m:r>
                      <a:rPr lang="en-US" sz="2400" i="1">
                        <a:solidFill>
                          <a:srgbClr val="002060"/>
                        </a:solidFill>
                        <a:latin typeface="Cambria Math" panose="02040503050406030204" pitchFamily="18" charset="0"/>
                        <a:ea typeface="Cambria Math" panose="02040503050406030204" pitchFamily="18" charset="0"/>
                      </a:rPr>
                      <m:t>+ </m:t>
                    </m:r>
                    <m:f>
                      <m:fPr>
                        <m:ctrlPr>
                          <a:rPr lang="en-US" sz="2400" i="1">
                            <a:solidFill>
                              <a:srgbClr val="002060"/>
                            </a:solidFill>
                            <a:latin typeface="Cambria Math" panose="02040503050406030204" pitchFamily="18" charset="0"/>
                            <a:ea typeface="Cambria Math" panose="02040503050406030204" pitchFamily="18" charset="0"/>
                          </a:rPr>
                        </m:ctrlPr>
                      </m:fPr>
                      <m:num>
                        <m:r>
                          <a:rPr lang="en-US" sz="2400" i="1">
                            <a:solidFill>
                              <a:srgbClr val="002060"/>
                            </a:solidFill>
                            <a:latin typeface="Cambria Math" panose="02040503050406030204" pitchFamily="18" charset="0"/>
                            <a:ea typeface="Cambria Math" panose="02040503050406030204" pitchFamily="18" charset="0"/>
                          </a:rPr>
                          <m:t>𝑚</m:t>
                        </m:r>
                        <m:sSub>
                          <m:sSubPr>
                            <m:ctrlPr>
                              <a:rPr lang="en-US" sz="2400" i="1">
                                <a:solidFill>
                                  <a:srgbClr val="002060"/>
                                </a:solidFill>
                                <a:latin typeface="Cambria Math" panose="02040503050406030204" pitchFamily="18" charset="0"/>
                                <a:ea typeface="Cambria Math" panose="02040503050406030204" pitchFamily="18" charset="0"/>
                              </a:rPr>
                            </m:ctrlPr>
                          </m:sSubPr>
                          <m:e>
                            <m:r>
                              <a:rPr lang="en-US" sz="2400" i="1">
                                <a:solidFill>
                                  <a:srgbClr val="002060"/>
                                </a:solidFill>
                                <a:latin typeface="Cambria Math" panose="02040503050406030204" pitchFamily="18" charset="0"/>
                                <a:ea typeface="Cambria Math" panose="02040503050406030204" pitchFamily="18" charset="0"/>
                              </a:rPr>
                              <m:t>𝑣</m:t>
                            </m:r>
                          </m:e>
                          <m:sub>
                            <m:r>
                              <a:rPr lang="en-US" sz="2400" i="1">
                                <a:solidFill>
                                  <a:srgbClr val="002060"/>
                                </a:solidFill>
                                <a:latin typeface="Cambria Math" panose="02040503050406030204" pitchFamily="18" charset="0"/>
                                <a:ea typeface="Cambria Math" panose="02040503050406030204" pitchFamily="18" charset="0"/>
                              </a:rPr>
                              <m:t>∥</m:t>
                            </m:r>
                          </m:sub>
                        </m:sSub>
                        <m:r>
                          <a:rPr lang="en-US" sz="2400" i="1">
                            <a:solidFill>
                              <a:srgbClr val="002060"/>
                            </a:solidFill>
                            <a:latin typeface="Cambria Math" panose="02040503050406030204" pitchFamily="18" charset="0"/>
                            <a:ea typeface="Cambria Math" panose="02040503050406030204" pitchFamily="18" charset="0"/>
                          </a:rPr>
                          <m:t>²</m:t>
                        </m:r>
                      </m:num>
                      <m:den>
                        <m:r>
                          <a:rPr lang="en-US" sz="2400" i="1">
                            <a:solidFill>
                              <a:srgbClr val="002060"/>
                            </a:solidFill>
                            <a:latin typeface="Cambria Math" panose="02040503050406030204" pitchFamily="18" charset="0"/>
                            <a:ea typeface="Cambria Math" panose="02040503050406030204" pitchFamily="18" charset="0"/>
                          </a:rPr>
                          <m:t>𝑅</m:t>
                        </m:r>
                      </m:den>
                    </m:f>
                    <m:r>
                      <a:rPr lang="en-US" sz="2400" i="1">
                        <a:solidFill>
                          <a:srgbClr val="002060"/>
                        </a:solidFill>
                        <a:latin typeface="Cambria Math" panose="02040503050406030204" pitchFamily="18" charset="0"/>
                        <a:ea typeface="Cambria Math" panose="02040503050406030204" pitchFamily="18" charset="0"/>
                      </a:rPr>
                      <m:t>𝑥</m:t>
                    </m:r>
                    <m:r>
                      <a:rPr lang="en-US" sz="2400" i="1">
                        <a:solidFill>
                          <a:srgbClr val="002060"/>
                        </a:solidFill>
                        <a:latin typeface="Cambria Math" panose="02040503050406030204" pitchFamily="18" charset="0"/>
                        <a:ea typeface="Cambria Math" panose="02040503050406030204" pitchFamily="18" charset="0"/>
                      </a:rPr>
                      <m:t>+ </m:t>
                    </m:r>
                    <m:f>
                      <m:fPr>
                        <m:ctrlPr>
                          <a:rPr lang="en-US" sz="2400" i="1" smtClean="0">
                            <a:solidFill>
                              <a:srgbClr val="CC0099"/>
                            </a:solidFill>
                            <a:latin typeface="Cambria Math" panose="02040503050406030204" pitchFamily="18" charset="0"/>
                            <a:ea typeface="Cambria Math" panose="02040503050406030204" pitchFamily="18" charset="0"/>
                          </a:rPr>
                        </m:ctrlPr>
                      </m:fPr>
                      <m:num>
                        <m:r>
                          <a:rPr lang="en-US" sz="2400" i="1">
                            <a:solidFill>
                              <a:srgbClr val="CC0099"/>
                            </a:solidFill>
                            <a:latin typeface="Cambria Math" panose="02040503050406030204" pitchFamily="18" charset="0"/>
                            <a:ea typeface="Cambria Math" panose="02040503050406030204" pitchFamily="18" charset="0"/>
                          </a:rPr>
                          <m:t>𝛼</m:t>
                        </m:r>
                        <m:sSup>
                          <m:sSupPr>
                            <m:ctrlPr>
                              <a:rPr lang="en-US" sz="2400" i="1">
                                <a:solidFill>
                                  <a:srgbClr val="CC0099"/>
                                </a:solidFill>
                                <a:latin typeface="Cambria Math" panose="02040503050406030204" pitchFamily="18" charset="0"/>
                                <a:ea typeface="Cambria Math" panose="02040503050406030204" pitchFamily="18" charset="0"/>
                              </a:rPr>
                            </m:ctrlPr>
                          </m:sSupPr>
                          <m:e>
                            <m:r>
                              <a:rPr lang="en-US" sz="2400" i="1">
                                <a:solidFill>
                                  <a:srgbClr val="CC0099"/>
                                </a:solidFill>
                                <a:latin typeface="Cambria Math" panose="02040503050406030204" pitchFamily="18" charset="0"/>
                                <a:ea typeface="Cambria Math" panose="02040503050406030204" pitchFamily="18" charset="0"/>
                              </a:rPr>
                              <m:t>𝑒</m:t>
                            </m:r>
                          </m:e>
                          <m:sup>
                            <m:r>
                              <a:rPr lang="en-US" sz="2400" i="1">
                                <a:solidFill>
                                  <a:srgbClr val="CC0099"/>
                                </a:solidFill>
                                <a:latin typeface="Cambria Math" panose="02040503050406030204" pitchFamily="18" charset="0"/>
                                <a:ea typeface="Cambria Math" panose="02040503050406030204" pitchFamily="18" charset="0"/>
                              </a:rPr>
                              <m:t>−</m:t>
                            </m:r>
                            <m:r>
                              <a:rPr lang="en-US" sz="2400" i="1">
                                <a:solidFill>
                                  <a:srgbClr val="CC0099"/>
                                </a:solidFill>
                                <a:latin typeface="Cambria Math" panose="02040503050406030204" pitchFamily="18" charset="0"/>
                                <a:ea typeface="Cambria Math" panose="02040503050406030204" pitchFamily="18" charset="0"/>
                              </a:rPr>
                              <m:t>𝑥</m:t>
                            </m:r>
                            <m:r>
                              <a:rPr lang="en-US" sz="2400" i="1">
                                <a:solidFill>
                                  <a:srgbClr val="CC0099"/>
                                </a:solidFill>
                                <a:latin typeface="Cambria Math" panose="02040503050406030204" pitchFamily="18" charset="0"/>
                                <a:ea typeface="Cambria Math" panose="02040503050406030204" pitchFamily="18" charset="0"/>
                              </a:rPr>
                              <m:t>/</m:t>
                            </m:r>
                            <m:r>
                              <a:rPr lang="en-US" sz="2400" i="1">
                                <a:solidFill>
                                  <a:srgbClr val="CC0099"/>
                                </a:solidFill>
                                <a:latin typeface="Cambria Math" panose="02040503050406030204" pitchFamily="18" charset="0"/>
                                <a:ea typeface="Cambria Math" panose="02040503050406030204" pitchFamily="18" charset="0"/>
                              </a:rPr>
                              <m:t>𝜆</m:t>
                            </m:r>
                          </m:sup>
                        </m:sSup>
                      </m:num>
                      <m:den>
                        <m:r>
                          <a:rPr lang="en-US" sz="2400" i="1">
                            <a:solidFill>
                              <a:srgbClr val="CC0099"/>
                            </a:solidFill>
                            <a:latin typeface="Cambria Math" panose="02040503050406030204" pitchFamily="18" charset="0"/>
                            <a:ea typeface="Cambria Math" panose="02040503050406030204" pitchFamily="18" charset="0"/>
                          </a:rPr>
                          <m:t>𝑥</m:t>
                        </m:r>
                      </m:den>
                    </m:f>
                  </m:oMath>
                </a14:m>
                <a:endParaRPr lang="fr-FR" sz="2400" dirty="0">
                  <a:solidFill>
                    <a:srgbClr val="002060"/>
                  </a:solidFill>
                </a:endParaRPr>
              </a:p>
            </p:txBody>
          </p:sp>
        </mc:Choice>
        <mc:Fallback xmlns="">
          <p:sp>
            <p:nvSpPr>
              <p:cNvPr id="7" name="Rectangle 6">
                <a:extLst>
                  <a:ext uri="{FF2B5EF4-FFF2-40B4-BE49-F238E27FC236}">
                    <a16:creationId xmlns:a16="http://schemas.microsoft.com/office/drawing/2014/main" id="{B818AEFE-A35E-4650-B9DC-6E3F7E7CBF33}"/>
                  </a:ext>
                </a:extLst>
              </p:cNvPr>
              <p:cNvSpPr>
                <a:spLocks noRot="1" noChangeAspect="1" noMove="1" noResize="1" noEditPoints="1" noAdjustHandles="1" noChangeArrowheads="1" noChangeShapeType="1" noTextEdit="1"/>
              </p:cNvSpPr>
              <p:nvPr/>
            </p:nvSpPr>
            <p:spPr>
              <a:xfrm>
                <a:off x="5896987" y="5142674"/>
                <a:ext cx="5443991" cy="690638"/>
              </a:xfrm>
              <a:prstGeom prst="rect">
                <a:avLst/>
              </a:prstGeom>
              <a:blipFill>
                <a:blip r:embed="rId4"/>
                <a:stretch>
                  <a:fillRect/>
                </a:stretch>
              </a:blipFill>
            </p:spPr>
            <p:txBody>
              <a:bodyPr/>
              <a:lstStyle/>
              <a:p>
                <a:r>
                  <a:rPr lang="fr-FR">
                    <a:noFill/>
                  </a:rPr>
                  <a:t> </a:t>
                </a:r>
              </a:p>
            </p:txBody>
          </p:sp>
        </mc:Fallback>
      </mc:AlternateContent>
      <p:sp>
        <p:nvSpPr>
          <p:cNvPr id="8" name="ZoneTexte 7">
            <a:extLst>
              <a:ext uri="{FF2B5EF4-FFF2-40B4-BE49-F238E27FC236}">
                <a16:creationId xmlns:a16="http://schemas.microsoft.com/office/drawing/2014/main" id="{01CCC319-C8F5-45EF-9F71-A53015FC9F4D}"/>
              </a:ext>
            </a:extLst>
          </p:cNvPr>
          <p:cNvSpPr txBox="1"/>
          <p:nvPr/>
        </p:nvSpPr>
        <p:spPr>
          <a:xfrm>
            <a:off x="5337544" y="4327451"/>
            <a:ext cx="4350871" cy="584775"/>
          </a:xfrm>
          <a:prstGeom prst="rect">
            <a:avLst/>
          </a:prstGeom>
          <a:noFill/>
        </p:spPr>
        <p:txBody>
          <a:bodyPr wrap="none" rtlCol="0">
            <a:spAutoFit/>
          </a:bodyPr>
          <a:lstStyle/>
          <a:p>
            <a:r>
              <a:rPr lang="fr-FR" sz="3200" dirty="0" err="1">
                <a:solidFill>
                  <a:srgbClr val="002060"/>
                </a:solidFill>
                <a:latin typeface="Helvetica" panose="020B0604020202020204" pitchFamily="34" charset="0"/>
                <a:cs typeface="Helvetica" panose="020B0604020202020204" pitchFamily="34" charset="0"/>
              </a:rPr>
              <a:t>Research</a:t>
            </a:r>
            <a:r>
              <a:rPr lang="fr-FR" sz="3200" dirty="0">
                <a:solidFill>
                  <a:srgbClr val="002060"/>
                </a:solidFill>
                <a:latin typeface="Helvetica" panose="020B0604020202020204" pitchFamily="34" charset="0"/>
                <a:cs typeface="Helvetica" panose="020B0604020202020204" pitchFamily="34" charset="0"/>
              </a:rPr>
              <a:t> for 5th force </a:t>
            </a:r>
          </a:p>
        </p:txBody>
      </p:sp>
      <p:sp>
        <p:nvSpPr>
          <p:cNvPr id="9" name="Rectangle 8">
            <a:extLst>
              <a:ext uri="{FF2B5EF4-FFF2-40B4-BE49-F238E27FC236}">
                <a16:creationId xmlns:a16="http://schemas.microsoft.com/office/drawing/2014/main" id="{B0A2C5B2-457E-4F45-93E7-4761E3B83221}"/>
              </a:ext>
            </a:extLst>
          </p:cNvPr>
          <p:cNvSpPr/>
          <p:nvPr/>
        </p:nvSpPr>
        <p:spPr>
          <a:xfrm>
            <a:off x="8314145" y="6295130"/>
            <a:ext cx="3476336" cy="369332"/>
          </a:xfrm>
          <a:prstGeom prst="rect">
            <a:avLst/>
          </a:prstGeom>
        </p:spPr>
        <p:txBody>
          <a:bodyPr wrap="none">
            <a:spAutoFit/>
          </a:bodyPr>
          <a:lstStyle/>
          <a:p>
            <a:r>
              <a:rPr lang="en-US" dirty="0">
                <a:solidFill>
                  <a:srgbClr val="002060"/>
                </a:solidFill>
                <a:latin typeface="Helvetica" panose="020B0604020202020204" pitchFamily="34" charset="0"/>
                <a:cs typeface="Helvetica" panose="020B0604020202020204" pitchFamily="34" charset="0"/>
              </a:rPr>
              <a:t>Hypothetical Yukawa-type force </a:t>
            </a:r>
            <a:endParaRPr lang="fr-FR" dirty="0"/>
          </a:p>
        </p:txBody>
      </p:sp>
      <p:cxnSp>
        <p:nvCxnSpPr>
          <p:cNvPr id="10" name="Connecteur droit avec flèche 9">
            <a:extLst>
              <a:ext uri="{FF2B5EF4-FFF2-40B4-BE49-F238E27FC236}">
                <a16:creationId xmlns:a16="http://schemas.microsoft.com/office/drawing/2014/main" id="{E049AAE3-D7F0-4838-97B6-B4A9CE69BEA3}"/>
              </a:ext>
            </a:extLst>
          </p:cNvPr>
          <p:cNvCxnSpPr/>
          <p:nvPr/>
        </p:nvCxnSpPr>
        <p:spPr>
          <a:xfrm flipV="1">
            <a:off x="10473070" y="5833312"/>
            <a:ext cx="221512" cy="4444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ZoneTexte 10">
            <a:extLst>
              <a:ext uri="{FF2B5EF4-FFF2-40B4-BE49-F238E27FC236}">
                <a16:creationId xmlns:a16="http://schemas.microsoft.com/office/drawing/2014/main" id="{50D0AB4C-4FAD-4ABF-B589-4FC1AF061450}"/>
              </a:ext>
            </a:extLst>
          </p:cNvPr>
          <p:cNvSpPr txBox="1"/>
          <p:nvPr/>
        </p:nvSpPr>
        <p:spPr>
          <a:xfrm>
            <a:off x="201106" y="6366119"/>
            <a:ext cx="443059" cy="369332"/>
          </a:xfrm>
          <a:prstGeom prst="rect">
            <a:avLst/>
          </a:prstGeom>
          <a:noFill/>
        </p:spPr>
        <p:txBody>
          <a:bodyPr wrap="square" rtlCol="0">
            <a:spAutoFit/>
          </a:bodyPr>
          <a:lstStyle/>
          <a:p>
            <a:r>
              <a:rPr lang="en-GB" dirty="0">
                <a:solidFill>
                  <a:srgbClr val="172E76"/>
                </a:solidFill>
                <a:latin typeface="Helvetica" panose="020B0604020202020204" pitchFamily="34" charset="0"/>
                <a:cs typeface="Helvetica" panose="020B0604020202020204" pitchFamily="34" charset="0"/>
              </a:rPr>
              <a:t>17</a:t>
            </a:r>
          </a:p>
        </p:txBody>
      </p:sp>
      <p:sp>
        <p:nvSpPr>
          <p:cNvPr id="13" name="Titre 1">
            <a:extLst>
              <a:ext uri="{FF2B5EF4-FFF2-40B4-BE49-F238E27FC236}">
                <a16:creationId xmlns:a16="http://schemas.microsoft.com/office/drawing/2014/main" id="{F0E147FB-04CB-4120-BE91-10579FE4A2D4}"/>
              </a:ext>
            </a:extLst>
          </p:cNvPr>
          <p:cNvSpPr>
            <a:spLocks noGrp="1"/>
          </p:cNvSpPr>
          <p:nvPr>
            <p:ph type="title"/>
          </p:nvPr>
        </p:nvSpPr>
        <p:spPr>
          <a:xfrm>
            <a:off x="217830" y="233261"/>
            <a:ext cx="7475945" cy="1325563"/>
          </a:xfrm>
        </p:spPr>
        <p:txBody>
          <a:bodyPr>
            <a:normAutofit fontScale="90000"/>
          </a:bodyPr>
          <a:lstStyle/>
          <a:p>
            <a:pPr lvl="0">
              <a:spcBef>
                <a:spcPts val="1000"/>
              </a:spcBef>
              <a:defRPr/>
            </a:pPr>
            <a:r>
              <a:rPr lang="fr-FR" sz="3800" dirty="0">
                <a:solidFill>
                  <a:srgbClr val="CC0099"/>
                </a:solidFill>
                <a:latin typeface="Helvetica" panose="020B0604020202020204" pitchFamily="34" charset="0"/>
                <a:cs typeface="Helvetica" panose="020B0604020202020204" pitchFamily="34" charset="0"/>
              </a:rPr>
              <a:t>4. T</a:t>
            </a:r>
            <a:r>
              <a:rPr lang="en-GB" sz="3800" dirty="0">
                <a:solidFill>
                  <a:srgbClr val="CC0099"/>
                </a:solidFill>
                <a:latin typeface="Helvetica" panose="020B0604020202020204" pitchFamily="34" charset="0"/>
                <a:cs typeface="Helvetica" panose="020B0604020202020204" pitchFamily="34" charset="0"/>
              </a:rPr>
              <a:t>he whispering galleries experiment @ ILL Grenoble (France)</a:t>
            </a:r>
          </a:p>
        </p:txBody>
      </p:sp>
      <p:sp>
        <p:nvSpPr>
          <p:cNvPr id="14" name="ZoneTexte 13">
            <a:extLst>
              <a:ext uri="{FF2B5EF4-FFF2-40B4-BE49-F238E27FC236}">
                <a16:creationId xmlns:a16="http://schemas.microsoft.com/office/drawing/2014/main" id="{C5D0A9AD-23C7-4911-B389-60A50E1F4940}"/>
              </a:ext>
            </a:extLst>
          </p:cNvPr>
          <p:cNvSpPr txBox="1"/>
          <p:nvPr/>
        </p:nvSpPr>
        <p:spPr>
          <a:xfrm>
            <a:off x="753533" y="1514209"/>
            <a:ext cx="5638800" cy="584775"/>
          </a:xfrm>
          <a:prstGeom prst="rect">
            <a:avLst/>
          </a:prstGeom>
          <a:noFill/>
        </p:spPr>
        <p:txBody>
          <a:bodyPr wrap="square" rtlCol="0">
            <a:spAutoFit/>
          </a:bodyPr>
          <a:lstStyle/>
          <a:p>
            <a:pPr algn="ctr"/>
            <a:r>
              <a:rPr lang="en-GB" sz="3200" dirty="0">
                <a:solidFill>
                  <a:srgbClr val="781049"/>
                </a:solidFill>
                <a:latin typeface="Helvetica" panose="020B0604020202020204" pitchFamily="34" charset="0"/>
                <a:cs typeface="Helvetica" panose="020B0604020202020204" pitchFamily="34" charset="0"/>
              </a:rPr>
              <a:t>With Ultra-cold NEUTRONS</a:t>
            </a:r>
          </a:p>
        </p:txBody>
      </p:sp>
      <p:cxnSp>
        <p:nvCxnSpPr>
          <p:cNvPr id="15" name="Gerade Verbindung mit Pfeil 7">
            <a:extLst>
              <a:ext uri="{FF2B5EF4-FFF2-40B4-BE49-F238E27FC236}">
                <a16:creationId xmlns:a16="http://schemas.microsoft.com/office/drawing/2014/main" id="{599F3F4B-B05D-4270-8889-D8F33DCB5C3C}"/>
              </a:ext>
            </a:extLst>
          </p:cNvPr>
          <p:cNvCxnSpPr>
            <a:cxnSpLocks/>
          </p:cNvCxnSpPr>
          <p:nvPr/>
        </p:nvCxnSpPr>
        <p:spPr>
          <a:xfrm>
            <a:off x="7459133" y="1306666"/>
            <a:ext cx="1679583" cy="0"/>
          </a:xfrm>
          <a:prstGeom prst="straightConnector1">
            <a:avLst/>
          </a:prstGeom>
          <a:ln w="57150">
            <a:solidFill>
              <a:srgbClr val="CC0099"/>
            </a:solidFill>
            <a:tailEnd type="triangle"/>
          </a:ln>
        </p:spPr>
        <p:style>
          <a:lnRef idx="2">
            <a:schemeClr val="accent1"/>
          </a:lnRef>
          <a:fillRef idx="0">
            <a:schemeClr val="accent1"/>
          </a:fillRef>
          <a:effectRef idx="1">
            <a:schemeClr val="accent1"/>
          </a:effectRef>
          <a:fontRef idx="minor">
            <a:schemeClr val="tx1"/>
          </a:fontRef>
        </p:style>
      </p:cxnSp>
      <p:cxnSp>
        <p:nvCxnSpPr>
          <p:cNvPr id="16" name="Gerade Verbindung mit Pfeil 8">
            <a:extLst>
              <a:ext uri="{FF2B5EF4-FFF2-40B4-BE49-F238E27FC236}">
                <a16:creationId xmlns:a16="http://schemas.microsoft.com/office/drawing/2014/main" id="{8E95C5B3-8BC4-42AE-9586-9EEFEDA03156}"/>
              </a:ext>
            </a:extLst>
          </p:cNvPr>
          <p:cNvCxnSpPr>
            <a:cxnSpLocks/>
          </p:cNvCxnSpPr>
          <p:nvPr/>
        </p:nvCxnSpPr>
        <p:spPr>
          <a:xfrm>
            <a:off x="10380327" y="2221932"/>
            <a:ext cx="611559" cy="1256001"/>
          </a:xfrm>
          <a:prstGeom prst="straightConnector1">
            <a:avLst/>
          </a:prstGeom>
          <a:ln w="57150">
            <a:solidFill>
              <a:srgbClr val="CC0099"/>
            </a:solidFill>
            <a:tailEnd type="triangle"/>
          </a:ln>
        </p:spPr>
        <p:style>
          <a:lnRef idx="2">
            <a:schemeClr val="accent1"/>
          </a:lnRef>
          <a:fillRef idx="0">
            <a:schemeClr val="accent1"/>
          </a:fillRef>
          <a:effectRef idx="1">
            <a:schemeClr val="accent1"/>
          </a:effectRef>
          <a:fontRef idx="minor">
            <a:schemeClr val="tx1"/>
          </a:fontRef>
        </p:style>
      </p:cxnSp>
      <p:cxnSp>
        <p:nvCxnSpPr>
          <p:cNvPr id="17" name="Gerade Verbindung mit Pfeil 9">
            <a:extLst>
              <a:ext uri="{FF2B5EF4-FFF2-40B4-BE49-F238E27FC236}">
                <a16:creationId xmlns:a16="http://schemas.microsoft.com/office/drawing/2014/main" id="{80D75E20-3E73-40BB-A775-E34E22E47B6D}"/>
              </a:ext>
            </a:extLst>
          </p:cNvPr>
          <p:cNvCxnSpPr>
            <a:cxnSpLocks/>
          </p:cNvCxnSpPr>
          <p:nvPr/>
        </p:nvCxnSpPr>
        <p:spPr>
          <a:xfrm>
            <a:off x="9138716" y="1347063"/>
            <a:ext cx="1241417" cy="863190"/>
          </a:xfrm>
          <a:prstGeom prst="straightConnector1">
            <a:avLst/>
          </a:prstGeom>
          <a:ln w="57150">
            <a:solidFill>
              <a:srgbClr val="CC0099"/>
            </a:solidFill>
            <a:tailEnd type="triangle"/>
          </a:ln>
        </p:spPr>
        <p:style>
          <a:lnRef idx="2">
            <a:schemeClr val="accent1"/>
          </a:lnRef>
          <a:fillRef idx="0">
            <a:schemeClr val="accent1"/>
          </a:fillRef>
          <a:effectRef idx="1">
            <a:schemeClr val="accent1"/>
          </a:effectRef>
          <a:fontRef idx="minor">
            <a:schemeClr val="tx1"/>
          </a:fontRef>
        </p:style>
      </p:cxnSp>
      <p:cxnSp>
        <p:nvCxnSpPr>
          <p:cNvPr id="21" name="Gerade Verbindung mit Pfeil 8">
            <a:extLst>
              <a:ext uri="{FF2B5EF4-FFF2-40B4-BE49-F238E27FC236}">
                <a16:creationId xmlns:a16="http://schemas.microsoft.com/office/drawing/2014/main" id="{D14BD742-F8C7-4FDC-A85B-FCDCB6479000}"/>
              </a:ext>
            </a:extLst>
          </p:cNvPr>
          <p:cNvCxnSpPr>
            <a:cxnSpLocks/>
          </p:cNvCxnSpPr>
          <p:nvPr/>
        </p:nvCxnSpPr>
        <p:spPr>
          <a:xfrm>
            <a:off x="10955568" y="3589867"/>
            <a:ext cx="0" cy="1108343"/>
          </a:xfrm>
          <a:prstGeom prst="straightConnector1">
            <a:avLst/>
          </a:prstGeom>
          <a:ln w="57150">
            <a:solidFill>
              <a:srgbClr val="CC0099"/>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480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A7E6E8D-8398-4CDF-BE72-A9B5434F39F6}"/>
              </a:ext>
            </a:extLst>
          </p:cNvPr>
          <p:cNvSpPr>
            <a:spLocks noGrp="1"/>
          </p:cNvSpPr>
          <p:nvPr>
            <p:ph idx="1"/>
          </p:nvPr>
        </p:nvSpPr>
        <p:spPr>
          <a:xfrm>
            <a:off x="753533" y="2085560"/>
            <a:ext cx="10515600" cy="4351338"/>
          </a:xfrm>
        </p:spPr>
        <p:txBody>
          <a:bodyPr/>
          <a:lstStyle/>
          <a:p>
            <a:r>
              <a:rPr lang="en-GB" dirty="0">
                <a:solidFill>
                  <a:srgbClr val="002060"/>
                </a:solidFill>
                <a:latin typeface="Helvetica" panose="020B0604020202020204" pitchFamily="34" charset="0"/>
                <a:cs typeface="Helvetica" panose="020B0604020202020204" pitchFamily="34" charset="0"/>
              </a:rPr>
              <a:t>Whispering modes</a:t>
            </a:r>
          </a:p>
        </p:txBody>
      </p:sp>
      <p:sp>
        <p:nvSpPr>
          <p:cNvPr id="13" name="Titre 1">
            <a:extLst>
              <a:ext uri="{FF2B5EF4-FFF2-40B4-BE49-F238E27FC236}">
                <a16:creationId xmlns:a16="http://schemas.microsoft.com/office/drawing/2014/main" id="{F0E147FB-04CB-4120-BE91-10579FE4A2D4}"/>
              </a:ext>
            </a:extLst>
          </p:cNvPr>
          <p:cNvSpPr>
            <a:spLocks noGrp="1"/>
          </p:cNvSpPr>
          <p:nvPr>
            <p:ph type="title"/>
          </p:nvPr>
        </p:nvSpPr>
        <p:spPr>
          <a:xfrm>
            <a:off x="217830" y="233261"/>
            <a:ext cx="7475945" cy="1325563"/>
          </a:xfrm>
        </p:spPr>
        <p:txBody>
          <a:bodyPr>
            <a:normAutofit fontScale="90000"/>
          </a:bodyPr>
          <a:lstStyle/>
          <a:p>
            <a:pPr lvl="0">
              <a:spcBef>
                <a:spcPts val="1000"/>
              </a:spcBef>
              <a:defRPr/>
            </a:pPr>
            <a:r>
              <a:rPr lang="fr-FR" sz="3800" dirty="0">
                <a:solidFill>
                  <a:srgbClr val="CC0099"/>
                </a:solidFill>
                <a:latin typeface="Helvetica" panose="020B0604020202020204" pitchFamily="34" charset="0"/>
                <a:cs typeface="Helvetica" panose="020B0604020202020204" pitchFamily="34" charset="0"/>
              </a:rPr>
              <a:t>4. T</a:t>
            </a:r>
            <a:r>
              <a:rPr lang="en-GB" sz="3800" dirty="0">
                <a:solidFill>
                  <a:srgbClr val="CC0099"/>
                </a:solidFill>
                <a:latin typeface="Helvetica" panose="020B0604020202020204" pitchFamily="34" charset="0"/>
                <a:cs typeface="Helvetica" panose="020B0604020202020204" pitchFamily="34" charset="0"/>
              </a:rPr>
              <a:t>he whispering galleries experiment @ ILL Grenoble (France)</a:t>
            </a:r>
          </a:p>
        </p:txBody>
      </p:sp>
      <p:sp>
        <p:nvSpPr>
          <p:cNvPr id="14" name="ZoneTexte 13">
            <a:extLst>
              <a:ext uri="{FF2B5EF4-FFF2-40B4-BE49-F238E27FC236}">
                <a16:creationId xmlns:a16="http://schemas.microsoft.com/office/drawing/2014/main" id="{C5D0A9AD-23C7-4911-B389-60A50E1F4940}"/>
              </a:ext>
            </a:extLst>
          </p:cNvPr>
          <p:cNvSpPr txBox="1"/>
          <p:nvPr/>
        </p:nvSpPr>
        <p:spPr>
          <a:xfrm>
            <a:off x="753533" y="1514209"/>
            <a:ext cx="5638800" cy="584775"/>
          </a:xfrm>
          <a:prstGeom prst="rect">
            <a:avLst/>
          </a:prstGeom>
          <a:noFill/>
        </p:spPr>
        <p:txBody>
          <a:bodyPr wrap="square" rtlCol="0">
            <a:spAutoFit/>
          </a:bodyPr>
          <a:lstStyle/>
          <a:p>
            <a:pPr algn="ctr"/>
            <a:r>
              <a:rPr lang="en-GB" sz="3200" dirty="0">
                <a:solidFill>
                  <a:srgbClr val="781049"/>
                </a:solidFill>
                <a:latin typeface="Helvetica" panose="020B0604020202020204" pitchFamily="34" charset="0"/>
                <a:cs typeface="Helvetica" panose="020B0604020202020204" pitchFamily="34" charset="0"/>
              </a:rPr>
              <a:t>With Ultra-cold NEUTRONS</a:t>
            </a:r>
          </a:p>
        </p:txBody>
      </p:sp>
      <p:pic>
        <p:nvPicPr>
          <p:cNvPr id="15" name="Grafik 2" descr="Ein Bild, das Im Haus, Maschine, Haushaltsgerät, Küchengerät enthält.&#10;&#10;Automatisch generierte Beschreibung">
            <a:extLst>
              <a:ext uri="{FF2B5EF4-FFF2-40B4-BE49-F238E27FC236}">
                <a16:creationId xmlns:a16="http://schemas.microsoft.com/office/drawing/2014/main" id="{3844E4B4-4C43-40ED-2038-36846DBD4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2298" y="1558824"/>
            <a:ext cx="3356169" cy="5032681"/>
          </a:xfrm>
          <a:prstGeom prst="rect">
            <a:avLst/>
          </a:prstGeom>
        </p:spPr>
      </p:pic>
      <p:pic>
        <p:nvPicPr>
          <p:cNvPr id="16" name="Inhaltsplatzhalter 5" descr="Ein Bild, das Maschine, Im Haus, Bautechnik, Fabrik enthält.&#10;&#10;Automatisch generierte Beschreibung">
            <a:extLst>
              <a:ext uri="{FF2B5EF4-FFF2-40B4-BE49-F238E27FC236}">
                <a16:creationId xmlns:a16="http://schemas.microsoft.com/office/drawing/2014/main" id="{926FDBE7-5968-7627-B36E-B213D10A36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830" y="2559469"/>
            <a:ext cx="6096000" cy="4065270"/>
          </a:xfrm>
          <a:prstGeom prst="rect">
            <a:avLst/>
          </a:prstGeom>
        </p:spPr>
      </p:pic>
      <p:pic>
        <p:nvPicPr>
          <p:cNvPr id="18" name="Grafik 9" descr="Ein Bild, das Behälter, Box, Design, Im Haus enthält.&#10;&#10;Automatisch generierte Beschreibung">
            <a:extLst>
              <a:ext uri="{FF2B5EF4-FFF2-40B4-BE49-F238E27FC236}">
                <a16:creationId xmlns:a16="http://schemas.microsoft.com/office/drawing/2014/main" id="{53E270AE-7C9D-E7C5-D609-BB63CDF5BF10}"/>
              </a:ext>
            </a:extLst>
          </p:cNvPr>
          <p:cNvPicPr>
            <a:picLocks noChangeAspect="1"/>
          </p:cNvPicPr>
          <p:nvPr/>
        </p:nvPicPr>
        <p:blipFill rotWithShape="1">
          <a:blip r:embed="rId4">
            <a:extLst>
              <a:ext uri="{28A0092B-C50C-407E-A947-70E740481C1C}">
                <a14:useLocalDpi xmlns:a14="http://schemas.microsoft.com/office/drawing/2010/main" val="0"/>
              </a:ext>
            </a:extLst>
          </a:blip>
          <a:srcRect l="5065" t="8312" r="12401" b="24877"/>
          <a:stretch/>
        </p:blipFill>
        <p:spPr>
          <a:xfrm>
            <a:off x="7693775" y="67515"/>
            <a:ext cx="4034033" cy="1447813"/>
          </a:xfrm>
          <a:prstGeom prst="rect">
            <a:avLst/>
          </a:prstGeom>
        </p:spPr>
      </p:pic>
      <p:sp>
        <p:nvSpPr>
          <p:cNvPr id="4" name="Ellipse 3">
            <a:extLst>
              <a:ext uri="{FF2B5EF4-FFF2-40B4-BE49-F238E27FC236}">
                <a16:creationId xmlns:a16="http://schemas.microsoft.com/office/drawing/2014/main" id="{C8497000-750B-4251-9355-6EBF565F18E8}"/>
              </a:ext>
            </a:extLst>
          </p:cNvPr>
          <p:cNvSpPr/>
          <p:nvPr/>
        </p:nvSpPr>
        <p:spPr>
          <a:xfrm>
            <a:off x="3505200" y="3285067"/>
            <a:ext cx="855133" cy="115146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0" name="Connecteur droit avec flèche 19">
            <a:extLst>
              <a:ext uri="{FF2B5EF4-FFF2-40B4-BE49-F238E27FC236}">
                <a16:creationId xmlns:a16="http://schemas.microsoft.com/office/drawing/2014/main" id="{ED50E247-CD71-469F-B5C5-7DA662750BA6}"/>
              </a:ext>
            </a:extLst>
          </p:cNvPr>
          <p:cNvCxnSpPr>
            <a:stCxn id="4" idx="6"/>
          </p:cNvCxnSpPr>
          <p:nvPr/>
        </p:nvCxnSpPr>
        <p:spPr>
          <a:xfrm flipV="1">
            <a:off x="4360333" y="3699933"/>
            <a:ext cx="4216400" cy="16086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A7FC1878-6C1E-4745-B88A-5F7832C66F45}"/>
              </a:ext>
            </a:extLst>
          </p:cNvPr>
          <p:cNvSpPr txBox="1"/>
          <p:nvPr/>
        </p:nvSpPr>
        <p:spPr>
          <a:xfrm>
            <a:off x="116212" y="6311730"/>
            <a:ext cx="443059" cy="369332"/>
          </a:xfrm>
          <a:prstGeom prst="rect">
            <a:avLst/>
          </a:prstGeom>
          <a:noFill/>
        </p:spPr>
        <p:txBody>
          <a:bodyPr wrap="square" rtlCol="0">
            <a:spAutoFit/>
          </a:bodyPr>
          <a:lstStyle/>
          <a:p>
            <a:r>
              <a:rPr lang="fr-FR" dirty="0">
                <a:solidFill>
                  <a:srgbClr val="172E76"/>
                </a:solidFill>
                <a:latin typeface="Helvetica" panose="020B0604020202020204" pitchFamily="34" charset="0"/>
                <a:cs typeface="Helvetica" panose="020B0604020202020204" pitchFamily="34" charset="0"/>
              </a:rPr>
              <a:t>1</a:t>
            </a:r>
            <a:r>
              <a:rPr lang="en-GB" dirty="0">
                <a:solidFill>
                  <a:srgbClr val="172E76"/>
                </a:solidFill>
                <a:latin typeface="Helvetica" panose="020B0604020202020204" pitchFamily="34" charset="0"/>
                <a:cs typeface="Helvetica" panose="020B0604020202020204" pitchFamily="34" charset="0"/>
              </a:rPr>
              <a:t>8</a:t>
            </a:r>
          </a:p>
        </p:txBody>
      </p:sp>
    </p:spTree>
    <p:extLst>
      <p:ext uri="{BB962C8B-B14F-4D97-AF65-F5344CB8AC3E}">
        <p14:creationId xmlns:p14="http://schemas.microsoft.com/office/powerpoint/2010/main" val="7348426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A7E6E8D-8398-4CDF-BE72-A9B5434F39F6}"/>
              </a:ext>
            </a:extLst>
          </p:cNvPr>
          <p:cNvSpPr>
            <a:spLocks noGrp="1"/>
          </p:cNvSpPr>
          <p:nvPr>
            <p:ph idx="1"/>
          </p:nvPr>
        </p:nvSpPr>
        <p:spPr>
          <a:xfrm>
            <a:off x="753533" y="2085560"/>
            <a:ext cx="10515600" cy="4351338"/>
          </a:xfrm>
        </p:spPr>
        <p:txBody>
          <a:bodyPr/>
          <a:lstStyle/>
          <a:p>
            <a:r>
              <a:rPr lang="en-GB" dirty="0">
                <a:solidFill>
                  <a:srgbClr val="002060"/>
                </a:solidFill>
                <a:latin typeface="Helvetica" panose="020B0604020202020204" pitchFamily="34" charset="0"/>
                <a:cs typeface="Helvetica" panose="020B0604020202020204" pitchFamily="34" charset="0"/>
              </a:rPr>
              <a:t>Whispering modes</a:t>
            </a:r>
          </a:p>
        </p:txBody>
      </p:sp>
      <p:sp>
        <p:nvSpPr>
          <p:cNvPr id="13" name="Titre 1">
            <a:extLst>
              <a:ext uri="{FF2B5EF4-FFF2-40B4-BE49-F238E27FC236}">
                <a16:creationId xmlns:a16="http://schemas.microsoft.com/office/drawing/2014/main" id="{F0E147FB-04CB-4120-BE91-10579FE4A2D4}"/>
              </a:ext>
            </a:extLst>
          </p:cNvPr>
          <p:cNvSpPr>
            <a:spLocks noGrp="1"/>
          </p:cNvSpPr>
          <p:nvPr>
            <p:ph type="title"/>
          </p:nvPr>
        </p:nvSpPr>
        <p:spPr>
          <a:xfrm>
            <a:off x="217830" y="233261"/>
            <a:ext cx="7475945" cy="1325563"/>
          </a:xfrm>
        </p:spPr>
        <p:txBody>
          <a:bodyPr>
            <a:normAutofit fontScale="90000"/>
          </a:bodyPr>
          <a:lstStyle/>
          <a:p>
            <a:pPr lvl="0">
              <a:spcBef>
                <a:spcPts val="1000"/>
              </a:spcBef>
              <a:defRPr/>
            </a:pPr>
            <a:r>
              <a:rPr lang="fr-FR" sz="3800" dirty="0">
                <a:solidFill>
                  <a:srgbClr val="CC0099"/>
                </a:solidFill>
                <a:latin typeface="Helvetica" panose="020B0604020202020204" pitchFamily="34" charset="0"/>
                <a:cs typeface="Helvetica" panose="020B0604020202020204" pitchFamily="34" charset="0"/>
              </a:rPr>
              <a:t>4. T</a:t>
            </a:r>
            <a:r>
              <a:rPr lang="en-GB" sz="3800" dirty="0">
                <a:solidFill>
                  <a:srgbClr val="CC0099"/>
                </a:solidFill>
                <a:latin typeface="Helvetica" panose="020B0604020202020204" pitchFamily="34" charset="0"/>
                <a:cs typeface="Helvetica" panose="020B0604020202020204" pitchFamily="34" charset="0"/>
              </a:rPr>
              <a:t>he whispering galleries experiment @ ILL Grenoble (France)</a:t>
            </a:r>
          </a:p>
        </p:txBody>
      </p:sp>
      <p:sp>
        <p:nvSpPr>
          <p:cNvPr id="14" name="ZoneTexte 13">
            <a:extLst>
              <a:ext uri="{FF2B5EF4-FFF2-40B4-BE49-F238E27FC236}">
                <a16:creationId xmlns:a16="http://schemas.microsoft.com/office/drawing/2014/main" id="{C5D0A9AD-23C7-4911-B389-60A50E1F4940}"/>
              </a:ext>
            </a:extLst>
          </p:cNvPr>
          <p:cNvSpPr txBox="1"/>
          <p:nvPr/>
        </p:nvSpPr>
        <p:spPr>
          <a:xfrm>
            <a:off x="753533" y="1514209"/>
            <a:ext cx="5638800" cy="584775"/>
          </a:xfrm>
          <a:prstGeom prst="rect">
            <a:avLst/>
          </a:prstGeom>
          <a:noFill/>
        </p:spPr>
        <p:txBody>
          <a:bodyPr wrap="square" rtlCol="0">
            <a:spAutoFit/>
          </a:bodyPr>
          <a:lstStyle/>
          <a:p>
            <a:pPr algn="ctr"/>
            <a:r>
              <a:rPr lang="en-GB" sz="3200" dirty="0">
                <a:solidFill>
                  <a:srgbClr val="781049"/>
                </a:solidFill>
                <a:latin typeface="Helvetica" panose="020B0604020202020204" pitchFamily="34" charset="0"/>
                <a:cs typeface="Helvetica" panose="020B0604020202020204" pitchFamily="34" charset="0"/>
              </a:rPr>
              <a:t>With Ultra-cold NEUTRONS</a:t>
            </a:r>
          </a:p>
        </p:txBody>
      </p:sp>
      <p:pic>
        <p:nvPicPr>
          <p:cNvPr id="15" name="Grafik 2" descr="Ein Bild, das Im Haus, Maschine, Haushaltsgerät, Küchengerät enthält.&#10;&#10;Automatisch generierte Beschreibung">
            <a:extLst>
              <a:ext uri="{FF2B5EF4-FFF2-40B4-BE49-F238E27FC236}">
                <a16:creationId xmlns:a16="http://schemas.microsoft.com/office/drawing/2014/main" id="{3844E4B4-4C43-40ED-2038-36846DBD4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2298" y="1558824"/>
            <a:ext cx="3356169" cy="5032681"/>
          </a:xfrm>
          <a:prstGeom prst="rect">
            <a:avLst/>
          </a:prstGeom>
        </p:spPr>
      </p:pic>
      <p:pic>
        <p:nvPicPr>
          <p:cNvPr id="16" name="Inhaltsplatzhalter 5" descr="Ein Bild, das Maschine, Im Haus, Bautechnik, Fabrik enthält.&#10;&#10;Automatisch generierte Beschreibung">
            <a:extLst>
              <a:ext uri="{FF2B5EF4-FFF2-40B4-BE49-F238E27FC236}">
                <a16:creationId xmlns:a16="http://schemas.microsoft.com/office/drawing/2014/main" id="{926FDBE7-5968-7627-B36E-B213D10A36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830" y="2559469"/>
            <a:ext cx="6096000" cy="4065270"/>
          </a:xfrm>
          <a:prstGeom prst="rect">
            <a:avLst/>
          </a:prstGeom>
        </p:spPr>
      </p:pic>
      <p:pic>
        <p:nvPicPr>
          <p:cNvPr id="18" name="Grafik 9" descr="Ein Bild, das Behälter, Box, Design, Im Haus enthält.&#10;&#10;Automatisch generierte Beschreibung">
            <a:extLst>
              <a:ext uri="{FF2B5EF4-FFF2-40B4-BE49-F238E27FC236}">
                <a16:creationId xmlns:a16="http://schemas.microsoft.com/office/drawing/2014/main" id="{53E270AE-7C9D-E7C5-D609-BB63CDF5BF10}"/>
              </a:ext>
            </a:extLst>
          </p:cNvPr>
          <p:cNvPicPr>
            <a:picLocks noChangeAspect="1"/>
          </p:cNvPicPr>
          <p:nvPr/>
        </p:nvPicPr>
        <p:blipFill rotWithShape="1">
          <a:blip r:embed="rId4">
            <a:extLst>
              <a:ext uri="{28A0092B-C50C-407E-A947-70E740481C1C}">
                <a14:useLocalDpi xmlns:a14="http://schemas.microsoft.com/office/drawing/2010/main" val="0"/>
              </a:ext>
            </a:extLst>
          </a:blip>
          <a:srcRect l="5065" t="8312" r="12401" b="24877"/>
          <a:stretch/>
        </p:blipFill>
        <p:spPr>
          <a:xfrm>
            <a:off x="7693775" y="67515"/>
            <a:ext cx="4034033" cy="1447813"/>
          </a:xfrm>
          <a:prstGeom prst="rect">
            <a:avLst/>
          </a:prstGeom>
        </p:spPr>
      </p:pic>
      <p:sp>
        <p:nvSpPr>
          <p:cNvPr id="4" name="Ellipse 3">
            <a:extLst>
              <a:ext uri="{FF2B5EF4-FFF2-40B4-BE49-F238E27FC236}">
                <a16:creationId xmlns:a16="http://schemas.microsoft.com/office/drawing/2014/main" id="{C8497000-750B-4251-9355-6EBF565F18E8}"/>
              </a:ext>
            </a:extLst>
          </p:cNvPr>
          <p:cNvSpPr/>
          <p:nvPr/>
        </p:nvSpPr>
        <p:spPr>
          <a:xfrm>
            <a:off x="3505200" y="3285067"/>
            <a:ext cx="855133" cy="115146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0" name="Connecteur droit avec flèche 19">
            <a:extLst>
              <a:ext uri="{FF2B5EF4-FFF2-40B4-BE49-F238E27FC236}">
                <a16:creationId xmlns:a16="http://schemas.microsoft.com/office/drawing/2014/main" id="{ED50E247-CD71-469F-B5C5-7DA662750BA6}"/>
              </a:ext>
            </a:extLst>
          </p:cNvPr>
          <p:cNvCxnSpPr>
            <a:stCxn id="4" idx="6"/>
          </p:cNvCxnSpPr>
          <p:nvPr/>
        </p:nvCxnSpPr>
        <p:spPr>
          <a:xfrm flipV="1">
            <a:off x="4360333" y="3699933"/>
            <a:ext cx="4216400" cy="16086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B4CC2943-543C-4B2A-B867-9720AF2FBDE4}"/>
              </a:ext>
            </a:extLst>
          </p:cNvPr>
          <p:cNvSpPr txBox="1"/>
          <p:nvPr/>
        </p:nvSpPr>
        <p:spPr>
          <a:xfrm>
            <a:off x="5452475" y="3818740"/>
            <a:ext cx="6270782" cy="2677656"/>
          </a:xfrm>
          <a:prstGeom prst="rect">
            <a:avLst/>
          </a:prstGeom>
          <a:solidFill>
            <a:srgbClr val="CC0099"/>
          </a:solidFill>
        </p:spPr>
        <p:txBody>
          <a:bodyPr wrap="square" rtlCol="0">
            <a:spAutoFit/>
          </a:bodyPr>
          <a:lstStyle/>
          <a:p>
            <a:pPr algn="ctr"/>
            <a:r>
              <a:rPr lang="en-GB" sz="2800" dirty="0">
                <a:solidFill>
                  <a:schemeClr val="bg1"/>
                </a:solidFill>
                <a:latin typeface="Helvetica" panose="020B0604020202020204" pitchFamily="34" charset="0"/>
                <a:cs typeface="Helvetica" panose="020B0604020202020204" pitchFamily="34" charset="0"/>
              </a:rPr>
              <a:t>Last beam time in spring 2023</a:t>
            </a:r>
          </a:p>
          <a:p>
            <a:pPr algn="ctr"/>
            <a:br>
              <a:rPr lang="en-GB" sz="2800" dirty="0">
                <a:solidFill>
                  <a:schemeClr val="bg1"/>
                </a:solidFill>
                <a:latin typeface="Helvetica" panose="020B0604020202020204" pitchFamily="34" charset="0"/>
                <a:cs typeface="Helvetica" panose="020B0604020202020204" pitchFamily="34" charset="0"/>
              </a:rPr>
            </a:br>
            <a:r>
              <a:rPr lang="en-GB" sz="2800" dirty="0">
                <a:solidFill>
                  <a:schemeClr val="bg1"/>
                </a:solidFill>
                <a:latin typeface="Helvetica" panose="020B0604020202020204" pitchFamily="34" charset="0"/>
                <a:cs typeface="Helvetica" panose="020B0604020202020204" pitchFamily="34" charset="0"/>
              </a:rPr>
              <a:t>Data analysis and modelling under progresses (Katharina Schreiner and Jason </a:t>
            </a:r>
            <a:r>
              <a:rPr lang="en-GB" sz="2800" dirty="0" err="1">
                <a:solidFill>
                  <a:schemeClr val="bg1"/>
                </a:solidFill>
                <a:latin typeface="Helvetica" panose="020B0604020202020204" pitchFamily="34" charset="0"/>
                <a:cs typeface="Helvetica" panose="020B0604020202020204" pitchFamily="34" charset="0"/>
              </a:rPr>
              <a:t>Pioquinto</a:t>
            </a:r>
            <a:r>
              <a:rPr lang="en-GB" sz="2800" dirty="0">
                <a:solidFill>
                  <a:schemeClr val="bg1"/>
                </a:solidFill>
                <a:latin typeface="Helvetica" panose="020B0604020202020204" pitchFamily="34" charset="0"/>
                <a:cs typeface="Helvetica" panose="020B0604020202020204" pitchFamily="34" charset="0"/>
              </a:rPr>
              <a:t>, Serge Reynaud, Valery </a:t>
            </a:r>
            <a:r>
              <a:rPr lang="en-GB" sz="2800" dirty="0" err="1">
                <a:solidFill>
                  <a:schemeClr val="bg1"/>
                </a:solidFill>
                <a:latin typeface="Helvetica" panose="020B0604020202020204" pitchFamily="34" charset="0"/>
                <a:cs typeface="Helvetica" panose="020B0604020202020204" pitchFamily="34" charset="0"/>
              </a:rPr>
              <a:t>Nesvizhevsky</a:t>
            </a:r>
            <a:endParaRPr lang="en-GB" sz="2800" dirty="0">
              <a:solidFill>
                <a:schemeClr val="bg1"/>
              </a:solidFill>
              <a:latin typeface="Helvetica" panose="020B0604020202020204" pitchFamily="34" charset="0"/>
              <a:cs typeface="Helvetica" panose="020B0604020202020204" pitchFamily="34" charset="0"/>
            </a:endParaRPr>
          </a:p>
        </p:txBody>
      </p:sp>
      <p:sp>
        <p:nvSpPr>
          <p:cNvPr id="11" name="ZoneTexte 10">
            <a:extLst>
              <a:ext uri="{FF2B5EF4-FFF2-40B4-BE49-F238E27FC236}">
                <a16:creationId xmlns:a16="http://schemas.microsoft.com/office/drawing/2014/main" id="{50D0AB4C-4FAD-4ABF-B589-4FC1AF061450}"/>
              </a:ext>
            </a:extLst>
          </p:cNvPr>
          <p:cNvSpPr txBox="1"/>
          <p:nvPr/>
        </p:nvSpPr>
        <p:spPr>
          <a:xfrm>
            <a:off x="116212" y="6311730"/>
            <a:ext cx="443059" cy="369332"/>
          </a:xfrm>
          <a:prstGeom prst="rect">
            <a:avLst/>
          </a:prstGeom>
          <a:noFill/>
        </p:spPr>
        <p:txBody>
          <a:bodyPr wrap="square" rtlCol="0">
            <a:spAutoFit/>
          </a:bodyPr>
          <a:lstStyle/>
          <a:p>
            <a:r>
              <a:rPr lang="fr-FR" dirty="0">
                <a:solidFill>
                  <a:srgbClr val="172E76"/>
                </a:solidFill>
                <a:latin typeface="Helvetica" panose="020B0604020202020204" pitchFamily="34" charset="0"/>
                <a:cs typeface="Helvetica" panose="020B0604020202020204" pitchFamily="34" charset="0"/>
              </a:rPr>
              <a:t>1</a:t>
            </a:r>
            <a:r>
              <a:rPr lang="en-GB" dirty="0">
                <a:solidFill>
                  <a:srgbClr val="172E76"/>
                </a:solidFill>
                <a:latin typeface="Helvetica" panose="020B0604020202020204" pitchFamily="34" charset="0"/>
                <a:cs typeface="Helvetica" panose="020B0604020202020204" pitchFamily="34" charset="0"/>
              </a:rPr>
              <a:t>8</a:t>
            </a:r>
          </a:p>
        </p:txBody>
      </p:sp>
    </p:spTree>
    <p:extLst>
      <p:ext uri="{BB962C8B-B14F-4D97-AF65-F5344CB8AC3E}">
        <p14:creationId xmlns:p14="http://schemas.microsoft.com/office/powerpoint/2010/main" val="20536826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9">
            <a:extLst>
              <a:ext uri="{FF2B5EF4-FFF2-40B4-BE49-F238E27FC236}">
                <a16:creationId xmlns:a16="http://schemas.microsoft.com/office/drawing/2014/main" id="{DCB4ECFF-F5FF-451C-8418-F4DEEB7D0441}"/>
              </a:ext>
            </a:extLst>
          </p:cNvPr>
          <p:cNvSpPr txBox="1"/>
          <p:nvPr/>
        </p:nvSpPr>
        <p:spPr>
          <a:xfrm>
            <a:off x="4804485" y="1944999"/>
            <a:ext cx="1447101" cy="646331"/>
          </a:xfrm>
          <a:prstGeom prst="rect">
            <a:avLst/>
          </a:prstGeom>
          <a:noFill/>
        </p:spPr>
        <p:txBody>
          <a:bodyPr wrap="square" rtlCol="0">
            <a:spAutoFit/>
          </a:bodyPr>
          <a:lstStyle/>
          <a:p>
            <a:r>
              <a:rPr lang="en-CA" dirty="0">
                <a:solidFill>
                  <a:schemeClr val="bg1"/>
                </a:solidFill>
                <a:latin typeface="Helvetica" panose="020B0604020202020204" pitchFamily="34" charset="0"/>
                <a:cs typeface="Helvetica" panose="020B0604020202020204" pitchFamily="34" charset="0"/>
              </a:rPr>
              <a:t>Lucile  </a:t>
            </a:r>
          </a:p>
          <a:p>
            <a:r>
              <a:rPr lang="en-CA" dirty="0">
                <a:solidFill>
                  <a:schemeClr val="bg1"/>
                </a:solidFill>
                <a:latin typeface="Helvetica" panose="020B0604020202020204" pitchFamily="34" charset="0"/>
                <a:cs typeface="Helvetica" panose="020B0604020202020204" pitchFamily="34" charset="0"/>
              </a:rPr>
              <a:t>Julien</a:t>
            </a:r>
          </a:p>
        </p:txBody>
      </p:sp>
      <p:sp>
        <p:nvSpPr>
          <p:cNvPr id="13" name="ZoneTexte 12">
            <a:extLst>
              <a:ext uri="{FF2B5EF4-FFF2-40B4-BE49-F238E27FC236}">
                <a16:creationId xmlns:a16="http://schemas.microsoft.com/office/drawing/2014/main" id="{6E57647D-AB82-46AC-8E9C-BF6A27CF652C}"/>
              </a:ext>
            </a:extLst>
          </p:cNvPr>
          <p:cNvSpPr txBox="1"/>
          <p:nvPr/>
        </p:nvSpPr>
        <p:spPr>
          <a:xfrm>
            <a:off x="9973484" y="5884685"/>
            <a:ext cx="1447101" cy="646331"/>
          </a:xfrm>
          <a:prstGeom prst="rect">
            <a:avLst/>
          </a:prstGeom>
          <a:noFill/>
        </p:spPr>
        <p:txBody>
          <a:bodyPr wrap="square" rtlCol="0">
            <a:spAutoFit/>
          </a:bodyPr>
          <a:lstStyle/>
          <a:p>
            <a:r>
              <a:rPr lang="en-CA" dirty="0">
                <a:solidFill>
                  <a:schemeClr val="bg1"/>
                </a:solidFill>
                <a:latin typeface="Helvetica" panose="020B0604020202020204" pitchFamily="34" charset="0"/>
                <a:cs typeface="Helvetica" panose="020B0604020202020204" pitchFamily="34" charset="0"/>
              </a:rPr>
              <a:t>Paul</a:t>
            </a:r>
          </a:p>
          <a:p>
            <a:r>
              <a:rPr lang="en-CA" dirty="0">
                <a:solidFill>
                  <a:schemeClr val="bg1"/>
                </a:solidFill>
                <a:latin typeface="Helvetica" panose="020B0604020202020204" pitchFamily="34" charset="0"/>
                <a:cs typeface="Helvetica" panose="020B0604020202020204" pitchFamily="34" charset="0"/>
              </a:rPr>
              <a:t>Martin</a:t>
            </a:r>
          </a:p>
        </p:txBody>
      </p:sp>
      <p:sp>
        <p:nvSpPr>
          <p:cNvPr id="19" name="ZoneTexte 18">
            <a:extLst>
              <a:ext uri="{FF2B5EF4-FFF2-40B4-BE49-F238E27FC236}">
                <a16:creationId xmlns:a16="http://schemas.microsoft.com/office/drawing/2014/main" id="{3F2884D0-1A14-4705-B2C0-3B02B742CA06}"/>
              </a:ext>
            </a:extLst>
          </p:cNvPr>
          <p:cNvSpPr txBox="1"/>
          <p:nvPr/>
        </p:nvSpPr>
        <p:spPr>
          <a:xfrm>
            <a:off x="7186869" y="5745742"/>
            <a:ext cx="1447101" cy="646331"/>
          </a:xfrm>
          <a:prstGeom prst="rect">
            <a:avLst/>
          </a:prstGeom>
          <a:noFill/>
        </p:spPr>
        <p:txBody>
          <a:bodyPr wrap="square" rtlCol="0">
            <a:spAutoFit/>
          </a:bodyPr>
          <a:lstStyle/>
          <a:p>
            <a:r>
              <a:rPr lang="en-CA" dirty="0">
                <a:solidFill>
                  <a:schemeClr val="bg1"/>
                </a:solidFill>
                <a:latin typeface="Helvetica" panose="020B0604020202020204" pitchFamily="34" charset="0"/>
                <a:cs typeface="Helvetica" panose="020B0604020202020204" pitchFamily="34" charset="0"/>
              </a:rPr>
              <a:t>Carina</a:t>
            </a:r>
          </a:p>
          <a:p>
            <a:r>
              <a:rPr lang="en-CA" dirty="0">
                <a:solidFill>
                  <a:schemeClr val="bg1"/>
                </a:solidFill>
                <a:latin typeface="Helvetica" panose="020B0604020202020204" pitchFamily="34" charset="0"/>
                <a:cs typeface="Helvetica" panose="020B0604020202020204" pitchFamily="34" charset="0"/>
              </a:rPr>
              <a:t>Killian</a:t>
            </a:r>
          </a:p>
        </p:txBody>
      </p:sp>
      <p:sp>
        <p:nvSpPr>
          <p:cNvPr id="11" name="ZoneTexte 10">
            <a:extLst>
              <a:ext uri="{FF2B5EF4-FFF2-40B4-BE49-F238E27FC236}">
                <a16:creationId xmlns:a16="http://schemas.microsoft.com/office/drawing/2014/main" id="{CE1C982B-6BD4-494B-91AA-324D28C6B5EE}"/>
              </a:ext>
            </a:extLst>
          </p:cNvPr>
          <p:cNvSpPr txBox="1"/>
          <p:nvPr/>
        </p:nvSpPr>
        <p:spPr>
          <a:xfrm>
            <a:off x="10214089" y="5308138"/>
            <a:ext cx="1610953" cy="646331"/>
          </a:xfrm>
          <a:prstGeom prst="rect">
            <a:avLst/>
          </a:prstGeom>
          <a:noFill/>
        </p:spPr>
        <p:txBody>
          <a:bodyPr wrap="square" rtlCol="0">
            <a:spAutoFit/>
          </a:bodyPr>
          <a:lstStyle/>
          <a:p>
            <a:r>
              <a:rPr lang="fr-FR" dirty="0">
                <a:solidFill>
                  <a:schemeClr val="bg1"/>
                </a:solidFill>
                <a:latin typeface="Helvetica" panose="020B0604020202020204" pitchFamily="34" charset="0"/>
                <a:cs typeface="Helvetica" panose="020B0604020202020204" pitchFamily="34" charset="0"/>
              </a:rPr>
              <a:t>Katharina </a:t>
            </a:r>
            <a:br>
              <a:rPr lang="fr-FR" dirty="0">
                <a:solidFill>
                  <a:schemeClr val="bg1"/>
                </a:solidFill>
                <a:latin typeface="Helvetica" panose="020B0604020202020204" pitchFamily="34" charset="0"/>
                <a:cs typeface="Helvetica" panose="020B0604020202020204" pitchFamily="34" charset="0"/>
              </a:rPr>
            </a:br>
            <a:r>
              <a:rPr lang="fr-FR" dirty="0">
                <a:solidFill>
                  <a:schemeClr val="bg1"/>
                </a:solidFill>
                <a:latin typeface="Helvetica" panose="020B0604020202020204" pitchFamily="34" charset="0"/>
                <a:cs typeface="Helvetica" panose="020B0604020202020204" pitchFamily="34" charset="0"/>
              </a:rPr>
              <a:t>Schreiner</a:t>
            </a:r>
          </a:p>
        </p:txBody>
      </p:sp>
      <p:sp>
        <p:nvSpPr>
          <p:cNvPr id="7" name="ZoneTexte 6">
            <a:extLst>
              <a:ext uri="{FF2B5EF4-FFF2-40B4-BE49-F238E27FC236}">
                <a16:creationId xmlns:a16="http://schemas.microsoft.com/office/drawing/2014/main" id="{8DD7A799-99D1-4D8D-8FAB-44E085F88908}"/>
              </a:ext>
            </a:extLst>
          </p:cNvPr>
          <p:cNvSpPr txBox="1"/>
          <p:nvPr/>
        </p:nvSpPr>
        <p:spPr>
          <a:xfrm>
            <a:off x="1837266" y="1425506"/>
            <a:ext cx="1728955" cy="369332"/>
          </a:xfrm>
          <a:prstGeom prst="rect">
            <a:avLst/>
          </a:prstGeom>
          <a:noFill/>
        </p:spPr>
        <p:txBody>
          <a:bodyPr wrap="square" rtlCol="0">
            <a:spAutoFit/>
          </a:bodyPr>
          <a:lstStyle/>
          <a:p>
            <a:r>
              <a:rPr lang="fr-FR" dirty="0"/>
              <a:t>Otto</a:t>
            </a:r>
            <a:endParaRPr lang="en-GB" dirty="0"/>
          </a:p>
        </p:txBody>
      </p:sp>
      <p:pic>
        <p:nvPicPr>
          <p:cNvPr id="14" name="Image 13">
            <a:extLst>
              <a:ext uri="{FF2B5EF4-FFF2-40B4-BE49-F238E27FC236}">
                <a16:creationId xmlns:a16="http://schemas.microsoft.com/office/drawing/2014/main" id="{8D7E31FE-FC3F-4536-900C-5B6FC3C363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4635" y="3522133"/>
            <a:ext cx="2501900" cy="3335867"/>
          </a:xfrm>
          <a:prstGeom prst="rect">
            <a:avLst/>
          </a:prstGeom>
          <a:effectLst>
            <a:glow rad="101600">
              <a:schemeClr val="accent4">
                <a:satMod val="175000"/>
                <a:alpha val="40000"/>
              </a:schemeClr>
            </a:glow>
          </a:effectLst>
        </p:spPr>
      </p:pic>
      <p:pic>
        <p:nvPicPr>
          <p:cNvPr id="26" name="Image 25">
            <a:extLst>
              <a:ext uri="{FF2B5EF4-FFF2-40B4-BE49-F238E27FC236}">
                <a16:creationId xmlns:a16="http://schemas.microsoft.com/office/drawing/2014/main" id="{0BEA05E7-DF1E-4DF8-9D6B-3A48BE96789B}"/>
              </a:ext>
            </a:extLst>
          </p:cNvPr>
          <p:cNvPicPr>
            <a:picLocks noChangeAspect="1"/>
          </p:cNvPicPr>
          <p:nvPr/>
        </p:nvPicPr>
        <p:blipFill rotWithShape="1">
          <a:blip r:embed="rId4">
            <a:extLst>
              <a:ext uri="{28A0092B-C50C-407E-A947-70E740481C1C}">
                <a14:useLocalDpi xmlns:a14="http://schemas.microsoft.com/office/drawing/2010/main" val="0"/>
              </a:ext>
            </a:extLst>
          </a:blip>
          <a:srcRect t="50000"/>
          <a:stretch/>
        </p:blipFill>
        <p:spPr>
          <a:xfrm>
            <a:off x="1629443" y="140184"/>
            <a:ext cx="9144000" cy="3429000"/>
          </a:xfrm>
          <a:prstGeom prst="rect">
            <a:avLst/>
          </a:prstGeom>
          <a:effectLst>
            <a:glow rad="101600">
              <a:srgbClr val="FF0000">
                <a:alpha val="60000"/>
              </a:srgbClr>
            </a:glow>
          </a:effectLst>
        </p:spPr>
      </p:pic>
      <p:pic>
        <p:nvPicPr>
          <p:cNvPr id="27" name="Image 26">
            <a:extLst>
              <a:ext uri="{FF2B5EF4-FFF2-40B4-BE49-F238E27FC236}">
                <a16:creationId xmlns:a16="http://schemas.microsoft.com/office/drawing/2014/main" id="{084F21FD-B8CD-40B3-A138-80B3B8DBA804}"/>
              </a:ext>
            </a:extLst>
          </p:cNvPr>
          <p:cNvPicPr>
            <a:picLocks noChangeAspect="1"/>
          </p:cNvPicPr>
          <p:nvPr/>
        </p:nvPicPr>
        <p:blipFill>
          <a:blip r:embed="rId5"/>
          <a:stretch>
            <a:fillRect/>
          </a:stretch>
        </p:blipFill>
        <p:spPr>
          <a:xfrm>
            <a:off x="3415455" y="2340562"/>
            <a:ext cx="5351362" cy="2416016"/>
          </a:xfrm>
          <a:prstGeom prst="rect">
            <a:avLst/>
          </a:prstGeom>
          <a:effectLst>
            <a:glow rad="101600">
              <a:srgbClr val="CC0099">
                <a:alpha val="60000"/>
              </a:srgbClr>
            </a:glow>
          </a:effectLst>
        </p:spPr>
      </p:pic>
      <p:pic>
        <p:nvPicPr>
          <p:cNvPr id="21" name="Grafik 6">
            <a:extLst>
              <a:ext uri="{FF2B5EF4-FFF2-40B4-BE49-F238E27FC236}">
                <a16:creationId xmlns:a16="http://schemas.microsoft.com/office/drawing/2014/main" id="{864506CC-4A33-42C0-A393-E212ABC09A4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740" t="994"/>
          <a:stretch/>
        </p:blipFill>
        <p:spPr>
          <a:xfrm>
            <a:off x="139403" y="193307"/>
            <a:ext cx="2155755" cy="3636338"/>
          </a:xfrm>
          <a:prstGeom prst="rect">
            <a:avLst/>
          </a:prstGeom>
          <a:effectLst>
            <a:glow rad="228600">
              <a:schemeClr val="accent4">
                <a:satMod val="175000"/>
                <a:alpha val="40000"/>
              </a:schemeClr>
            </a:glow>
          </a:effectLst>
        </p:spPr>
      </p:pic>
      <p:pic>
        <p:nvPicPr>
          <p:cNvPr id="8" name="Image 7">
            <a:extLst>
              <a:ext uri="{FF2B5EF4-FFF2-40B4-BE49-F238E27FC236}">
                <a16:creationId xmlns:a16="http://schemas.microsoft.com/office/drawing/2014/main" id="{C0D9475D-0652-478B-A2D7-B3FD4BF4F52C}"/>
              </a:ext>
            </a:extLst>
          </p:cNvPr>
          <p:cNvPicPr>
            <a:picLocks noChangeAspect="1"/>
          </p:cNvPicPr>
          <p:nvPr/>
        </p:nvPicPr>
        <p:blipFill rotWithShape="1">
          <a:blip r:embed="rId7"/>
          <a:srcRect l="17825" t="12591"/>
          <a:stretch/>
        </p:blipFill>
        <p:spPr>
          <a:xfrm>
            <a:off x="98883" y="3773763"/>
            <a:ext cx="3138181" cy="3015029"/>
          </a:xfrm>
          <a:prstGeom prst="rect">
            <a:avLst/>
          </a:prstGeom>
          <a:effectLst>
            <a:glow rad="101600">
              <a:schemeClr val="accent2">
                <a:alpha val="60000"/>
              </a:schemeClr>
            </a:glow>
          </a:effectLst>
        </p:spPr>
      </p:pic>
      <p:pic>
        <p:nvPicPr>
          <p:cNvPr id="10" name="Image 9">
            <a:extLst>
              <a:ext uri="{FF2B5EF4-FFF2-40B4-BE49-F238E27FC236}">
                <a16:creationId xmlns:a16="http://schemas.microsoft.com/office/drawing/2014/main" id="{E612578A-B7F2-4488-8530-870C11CD23A7}"/>
              </a:ext>
            </a:extLst>
          </p:cNvPr>
          <p:cNvPicPr>
            <a:picLocks noChangeAspect="1"/>
          </p:cNvPicPr>
          <p:nvPr/>
        </p:nvPicPr>
        <p:blipFill rotWithShape="1">
          <a:blip r:embed="rId8">
            <a:extLst>
              <a:ext uri="{28A0092B-C50C-407E-A947-70E740481C1C}">
                <a14:useLocalDpi xmlns:a14="http://schemas.microsoft.com/office/drawing/2010/main" val="0"/>
              </a:ext>
            </a:extLst>
          </a:blip>
          <a:srcRect l="14947" t="13984" r="9031"/>
          <a:stretch/>
        </p:blipFill>
        <p:spPr>
          <a:xfrm>
            <a:off x="9901433" y="71464"/>
            <a:ext cx="2236263" cy="3375113"/>
          </a:xfrm>
          <a:prstGeom prst="rect">
            <a:avLst/>
          </a:prstGeom>
          <a:effectLst>
            <a:glow rad="101600">
              <a:srgbClr val="7030A0">
                <a:alpha val="60000"/>
              </a:srgbClr>
            </a:glow>
          </a:effectLst>
        </p:spPr>
      </p:pic>
      <p:pic>
        <p:nvPicPr>
          <p:cNvPr id="30" name="Image 29">
            <a:extLst>
              <a:ext uri="{FF2B5EF4-FFF2-40B4-BE49-F238E27FC236}">
                <a16:creationId xmlns:a16="http://schemas.microsoft.com/office/drawing/2014/main" id="{D0B8F592-DF84-480D-A52D-3FBCEC6A3EE7}"/>
              </a:ext>
            </a:extLst>
          </p:cNvPr>
          <p:cNvPicPr>
            <a:picLocks noChangeAspect="1"/>
          </p:cNvPicPr>
          <p:nvPr/>
        </p:nvPicPr>
        <p:blipFill rotWithShape="1">
          <a:blip r:embed="rId9">
            <a:extLst>
              <a:ext uri="{28A0092B-C50C-407E-A947-70E740481C1C}">
                <a14:useLocalDpi xmlns:a14="http://schemas.microsoft.com/office/drawing/2010/main" val="0"/>
              </a:ext>
            </a:extLst>
          </a:blip>
          <a:srcRect l="-15" t="8091" r="25153" b="32074"/>
          <a:stretch/>
        </p:blipFill>
        <p:spPr>
          <a:xfrm>
            <a:off x="3340401" y="4628072"/>
            <a:ext cx="1760799" cy="2150446"/>
          </a:xfrm>
          <a:prstGeom prst="rect">
            <a:avLst/>
          </a:prstGeom>
          <a:effectLst>
            <a:glow rad="101600">
              <a:schemeClr val="accent6">
                <a:lumMod val="50000"/>
                <a:alpha val="60000"/>
              </a:schemeClr>
            </a:glow>
          </a:effectLst>
        </p:spPr>
      </p:pic>
      <p:pic>
        <p:nvPicPr>
          <p:cNvPr id="5" name="Image 4">
            <a:extLst>
              <a:ext uri="{FF2B5EF4-FFF2-40B4-BE49-F238E27FC236}">
                <a16:creationId xmlns:a16="http://schemas.microsoft.com/office/drawing/2014/main" id="{C8D17271-0C43-4E84-AA5A-EE8D4CAF479E}"/>
              </a:ext>
            </a:extLst>
          </p:cNvPr>
          <p:cNvPicPr>
            <a:picLocks noChangeAspect="1"/>
          </p:cNvPicPr>
          <p:nvPr/>
        </p:nvPicPr>
        <p:blipFill>
          <a:blip r:embed="rId10"/>
          <a:stretch>
            <a:fillRect/>
          </a:stretch>
        </p:blipFill>
        <p:spPr>
          <a:xfrm>
            <a:off x="8410198" y="2138073"/>
            <a:ext cx="2367449" cy="2134679"/>
          </a:xfrm>
          <a:prstGeom prst="rect">
            <a:avLst/>
          </a:prstGeom>
          <a:effectLst>
            <a:glow rad="101600">
              <a:srgbClr val="00FFFF">
                <a:alpha val="60000"/>
              </a:srgbClr>
            </a:glow>
          </a:effectLst>
        </p:spPr>
      </p:pic>
      <p:pic>
        <p:nvPicPr>
          <p:cNvPr id="33" name="Espace réservé du contenu 11">
            <a:extLst>
              <a:ext uri="{FF2B5EF4-FFF2-40B4-BE49-F238E27FC236}">
                <a16:creationId xmlns:a16="http://schemas.microsoft.com/office/drawing/2014/main" id="{FCD02CA2-02CF-440A-BAA0-5EFBD09C6CF5}"/>
              </a:ext>
            </a:extLst>
          </p:cNvPr>
          <p:cNvPicPr>
            <a:picLocks noChangeAspect="1"/>
          </p:cNvPicPr>
          <p:nvPr/>
        </p:nvPicPr>
        <p:blipFill rotWithShape="1">
          <a:blip r:embed="rId11">
            <a:extLst>
              <a:ext uri="{28A0092B-C50C-407E-A947-70E740481C1C}">
                <a14:useLocalDpi xmlns:a14="http://schemas.microsoft.com/office/drawing/2010/main" val="0"/>
              </a:ext>
            </a:extLst>
          </a:blip>
          <a:srcRect l="3972" t="43993" r="85934" b="26495"/>
          <a:stretch/>
        </p:blipFill>
        <p:spPr>
          <a:xfrm>
            <a:off x="9832208" y="4327264"/>
            <a:ext cx="965268" cy="2387652"/>
          </a:xfrm>
          <a:prstGeom prst="rect">
            <a:avLst/>
          </a:prstGeom>
          <a:effectLst>
            <a:glow rad="101600">
              <a:srgbClr val="FF9900">
                <a:alpha val="60000"/>
              </a:srgbClr>
            </a:glow>
          </a:effectLst>
        </p:spPr>
      </p:pic>
      <p:pic>
        <p:nvPicPr>
          <p:cNvPr id="23" name="Image 22">
            <a:extLst>
              <a:ext uri="{FF2B5EF4-FFF2-40B4-BE49-F238E27FC236}">
                <a16:creationId xmlns:a16="http://schemas.microsoft.com/office/drawing/2014/main" id="{A1AF7240-7EC4-4DBC-AAA3-6A7F4DBCB662}"/>
              </a:ext>
            </a:extLst>
          </p:cNvPr>
          <p:cNvPicPr>
            <a:picLocks noChangeAspect="1"/>
          </p:cNvPicPr>
          <p:nvPr/>
        </p:nvPicPr>
        <p:blipFill rotWithShape="1">
          <a:blip r:embed="rId12"/>
          <a:srcRect l="17139" t="9605" r="16428"/>
          <a:stretch/>
        </p:blipFill>
        <p:spPr>
          <a:xfrm>
            <a:off x="7822622" y="4343818"/>
            <a:ext cx="1954189" cy="2528163"/>
          </a:xfrm>
          <a:prstGeom prst="rect">
            <a:avLst/>
          </a:prstGeom>
          <a:effectLst>
            <a:glow rad="101600">
              <a:srgbClr val="9BFFA9">
                <a:alpha val="60000"/>
              </a:srgbClr>
            </a:glow>
          </a:effectLst>
        </p:spPr>
      </p:pic>
      <p:pic>
        <p:nvPicPr>
          <p:cNvPr id="12" name="Image 11">
            <a:extLst>
              <a:ext uri="{FF2B5EF4-FFF2-40B4-BE49-F238E27FC236}">
                <a16:creationId xmlns:a16="http://schemas.microsoft.com/office/drawing/2014/main" id="{36BF80F4-FEC4-4E1D-A73B-D9C7F8FC7E94}"/>
              </a:ext>
            </a:extLst>
          </p:cNvPr>
          <p:cNvPicPr>
            <a:picLocks noChangeAspect="1"/>
          </p:cNvPicPr>
          <p:nvPr/>
        </p:nvPicPr>
        <p:blipFill rotWithShape="1">
          <a:blip r:embed="rId13"/>
          <a:srcRect t="6116" b="3498"/>
          <a:stretch/>
        </p:blipFill>
        <p:spPr>
          <a:xfrm>
            <a:off x="5156597" y="4616047"/>
            <a:ext cx="2762636" cy="2255934"/>
          </a:xfrm>
          <a:prstGeom prst="rect">
            <a:avLst/>
          </a:prstGeom>
          <a:effectLst>
            <a:glow rad="139700">
              <a:schemeClr val="accent5">
                <a:satMod val="175000"/>
                <a:alpha val="40000"/>
              </a:schemeClr>
            </a:glow>
          </a:effectLst>
        </p:spPr>
      </p:pic>
      <p:sp>
        <p:nvSpPr>
          <p:cNvPr id="6" name="Rectangle : coins arrondis 5">
            <a:extLst>
              <a:ext uri="{FF2B5EF4-FFF2-40B4-BE49-F238E27FC236}">
                <a16:creationId xmlns:a16="http://schemas.microsoft.com/office/drawing/2014/main" id="{63937675-05D8-4025-A8FA-00B2E9561DAE}"/>
              </a:ext>
            </a:extLst>
          </p:cNvPr>
          <p:cNvSpPr/>
          <p:nvPr/>
        </p:nvSpPr>
        <p:spPr>
          <a:xfrm>
            <a:off x="5069078" y="2337242"/>
            <a:ext cx="1761778" cy="2255934"/>
          </a:xfrm>
          <a:prstGeom prst="roundRect">
            <a:avLst/>
          </a:prstGeom>
          <a:solidFill>
            <a:srgbClr val="CC0099"/>
          </a:solidFill>
          <a:ln>
            <a:solidFill>
              <a:srgbClr val="781049"/>
            </a:solidFill>
          </a:ln>
          <a:effectLst>
            <a:glow rad="101600">
              <a:srgbClr val="781049">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0"/>
              </a:spcBef>
              <a:spcAft>
                <a:spcPts val="600"/>
              </a:spcAft>
            </a:pPr>
            <a:r>
              <a:rPr lang="en-US" sz="2400" dirty="0">
                <a:solidFill>
                  <a:schemeClr val="bg1"/>
                </a:solidFill>
                <a:latin typeface="Helvetica" panose="020B0604020202020204" pitchFamily="34" charset="0"/>
                <a:cs typeface="Helvetica" panose="020B0604020202020204" pitchFamily="34" charset="0"/>
              </a:rPr>
              <a:t>Thanks for your attention</a:t>
            </a:r>
          </a:p>
        </p:txBody>
      </p:sp>
    </p:spTree>
    <p:extLst>
      <p:ext uri="{BB962C8B-B14F-4D97-AF65-F5344CB8AC3E}">
        <p14:creationId xmlns:p14="http://schemas.microsoft.com/office/powerpoint/2010/main" val="6181083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DEA121-B2A7-4702-A140-C4EC5F2A3C55}"/>
              </a:ext>
            </a:extLst>
          </p:cNvPr>
          <p:cNvSpPr>
            <a:spLocks noGrp="1"/>
          </p:cNvSpPr>
          <p:nvPr>
            <p:ph type="title"/>
          </p:nvPr>
        </p:nvSpPr>
        <p:spPr/>
        <p:txBody>
          <a:bodyPr/>
          <a:lstStyle/>
          <a:p>
            <a:r>
              <a:rPr lang="en-GB" b="1" dirty="0">
                <a:solidFill>
                  <a:srgbClr val="CC0099"/>
                </a:solidFill>
                <a:latin typeface="Helvetica" panose="020B0604020202020204" pitchFamily="34" charset="0"/>
                <a:cs typeface="Helvetica" panose="020B0604020202020204" pitchFamily="34" charset="0"/>
              </a:rPr>
              <a:t>Bonus project ?</a:t>
            </a:r>
          </a:p>
        </p:txBody>
      </p:sp>
      <p:sp>
        <p:nvSpPr>
          <p:cNvPr id="3" name="Espace réservé du contenu 2">
            <a:extLst>
              <a:ext uri="{FF2B5EF4-FFF2-40B4-BE49-F238E27FC236}">
                <a16:creationId xmlns:a16="http://schemas.microsoft.com/office/drawing/2014/main" id="{7023DE57-E447-43A6-8BCD-E9167423DD3F}"/>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144271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7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Image 39">
            <a:extLst>
              <a:ext uri="{FF2B5EF4-FFF2-40B4-BE49-F238E27FC236}">
                <a16:creationId xmlns:a16="http://schemas.microsoft.com/office/drawing/2014/main" id="{E57D7366-C766-47D7-A70B-972F3FEDD94A}"/>
              </a:ext>
            </a:extLst>
          </p:cNvPr>
          <p:cNvPicPr>
            <a:picLocks noChangeAspect="1"/>
          </p:cNvPicPr>
          <p:nvPr/>
        </p:nvPicPr>
        <p:blipFill rotWithShape="1">
          <a:blip r:embed="rId3"/>
          <a:srcRect t="39284" r="9090" b="11809"/>
          <a:stretch/>
        </p:blipFill>
        <p:spPr>
          <a:xfrm>
            <a:off x="3522468" y="10"/>
            <a:ext cx="8669532" cy="6857990"/>
          </a:xfrm>
          <a:prstGeom prst="rect">
            <a:avLst/>
          </a:prstGeom>
        </p:spPr>
      </p:pic>
      <p:sp>
        <p:nvSpPr>
          <p:cNvPr id="74" name="Rectangle 7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CC87ED8-68FF-4602-9D35-7CE166819746}"/>
              </a:ext>
            </a:extLst>
          </p:cNvPr>
          <p:cNvSpPr/>
          <p:nvPr/>
        </p:nvSpPr>
        <p:spPr>
          <a:xfrm>
            <a:off x="371094" y="545432"/>
            <a:ext cx="1281243" cy="45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itre 1">
            <a:extLst>
              <a:ext uri="{FF2B5EF4-FFF2-40B4-BE49-F238E27FC236}">
                <a16:creationId xmlns:a16="http://schemas.microsoft.com/office/drawing/2014/main" id="{CE317A1C-AA88-4633-B689-602386D3F76C}"/>
              </a:ext>
            </a:extLst>
          </p:cNvPr>
          <p:cNvSpPr>
            <a:spLocks noGrp="1"/>
          </p:cNvSpPr>
          <p:nvPr>
            <p:ph type="title"/>
          </p:nvPr>
        </p:nvSpPr>
        <p:spPr>
          <a:xfrm>
            <a:off x="371094" y="1161288"/>
            <a:ext cx="3438144" cy="1124712"/>
          </a:xfrm>
        </p:spPr>
        <p:txBody>
          <a:bodyPr anchor="b">
            <a:normAutofit/>
          </a:bodyPr>
          <a:lstStyle/>
          <a:p>
            <a:r>
              <a:rPr lang="en-GB" sz="4000" b="1" dirty="0">
                <a:solidFill>
                  <a:srgbClr val="CC0099"/>
                </a:solidFill>
                <a:latin typeface="Helvetica" panose="020B0604020202020204" pitchFamily="34" charset="0"/>
                <a:cs typeface="Helvetica" panose="020B0604020202020204" pitchFamily="34" charset="0"/>
              </a:rPr>
              <a:t>Overview</a:t>
            </a:r>
          </a:p>
        </p:txBody>
      </p:sp>
      <p:sp>
        <p:nvSpPr>
          <p:cNvPr id="12" name="Espace réservé du contenu 2">
            <a:extLst>
              <a:ext uri="{FF2B5EF4-FFF2-40B4-BE49-F238E27FC236}">
                <a16:creationId xmlns:a16="http://schemas.microsoft.com/office/drawing/2014/main" id="{FBB09040-D95E-4788-82A4-228B1FF69844}"/>
              </a:ext>
            </a:extLst>
          </p:cNvPr>
          <p:cNvSpPr txBox="1">
            <a:spLocks/>
          </p:cNvSpPr>
          <p:nvPr/>
        </p:nvSpPr>
        <p:spPr>
          <a:xfrm>
            <a:off x="368947" y="2573517"/>
            <a:ext cx="5001006" cy="399696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Gravitational quantum states,         Was </a:t>
            </a:r>
            <a:r>
              <a:rPr kumimoji="0" lang="en-GB" sz="2000" b="0" i="0" u="none" strike="noStrike" kern="1200" cap="none" spc="0" normalizeH="0" baseline="0" noProof="0" dirty="0" err="1">
                <a:ln>
                  <a:noFill/>
                </a:ln>
                <a:solidFill>
                  <a:srgbClr val="002060"/>
                </a:solidFill>
                <a:effectLst/>
                <a:uLnTx/>
                <a:uFillTx/>
                <a:latin typeface="Helvetica" panose="020B0604020202020204" pitchFamily="34" charset="0"/>
                <a:ea typeface="+mn-ea"/>
                <a:cs typeface="Helvetica" panose="020B0604020202020204" pitchFamily="34" charset="0"/>
              </a:rPr>
              <a:t>ist</a:t>
            </a:r>
            <a:r>
              <a:rPr kumimoji="0" lang="en-GB" sz="2000" b="0" i="0" u="none" strike="noStrike" kern="1200" cap="none" spc="0" normalizeH="0" baseline="0" noProof="0" dirty="0">
                <a:ln>
                  <a:noFill/>
                </a:ln>
                <a:solidFill>
                  <a:srgbClr val="002060"/>
                </a:solidFill>
                <a:effectLst/>
                <a:uLnTx/>
                <a:uFillTx/>
                <a:latin typeface="Helvetica" panose="020B0604020202020204" pitchFamily="34" charset="0"/>
                <a:ea typeface="+mn-ea"/>
                <a:cs typeface="Helvetica" panose="020B0604020202020204" pitchFamily="34" charset="0"/>
              </a:rPr>
              <a:t> das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he “in-beam” experiment @ETH Zürich/ SMI</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he “trapped” experiment @Turku University (Finland)</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T</a:t>
            </a:r>
            <a:r>
              <a:rPr kumimoji="0" lang="en-GB" sz="2000" b="0" i="0" u="none" strike="noStrike" kern="1200" cap="none" spc="0" normalizeH="0" baseline="0" noProof="0" dirty="0">
                <a:ln>
                  <a:noFill/>
                </a:ln>
                <a:solidFill>
                  <a:schemeClr val="bg1">
                    <a:lumMod val="85000"/>
                  </a:schemeClr>
                </a:solidFill>
                <a:effectLst/>
                <a:uLnTx/>
                <a:uFillTx/>
                <a:latin typeface="Helvetica" panose="020B0604020202020204" pitchFamily="34" charset="0"/>
                <a:ea typeface="+mn-ea"/>
                <a:cs typeface="Helvetica" panose="020B0604020202020204" pitchFamily="34" charset="0"/>
              </a:rPr>
              <a:t>he whispering galleries experiment @ ILL Grenoble (France)</a:t>
            </a:r>
          </a:p>
        </p:txBody>
      </p:sp>
      <p:pic>
        <p:nvPicPr>
          <p:cNvPr id="10" name="Grafik 3">
            <a:extLst>
              <a:ext uri="{FF2B5EF4-FFF2-40B4-BE49-F238E27FC236}">
                <a16:creationId xmlns:a16="http://schemas.microsoft.com/office/drawing/2014/main" id="{43574E1D-2096-4764-9E38-038AFA5558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02" y="5869791"/>
            <a:ext cx="3191744" cy="887992"/>
          </a:xfrm>
          <a:prstGeom prst="rect">
            <a:avLst/>
          </a:prstGeom>
        </p:spPr>
      </p:pic>
      <p:sp>
        <p:nvSpPr>
          <p:cNvPr id="2" name="ZoneTexte 1">
            <a:extLst>
              <a:ext uri="{FF2B5EF4-FFF2-40B4-BE49-F238E27FC236}">
                <a16:creationId xmlns:a16="http://schemas.microsoft.com/office/drawing/2014/main" id="{046A0389-6AB1-405D-83E6-1F529A148C38}"/>
              </a:ext>
            </a:extLst>
          </p:cNvPr>
          <p:cNvSpPr txBox="1"/>
          <p:nvPr/>
        </p:nvSpPr>
        <p:spPr>
          <a:xfrm>
            <a:off x="7395295" y="67148"/>
            <a:ext cx="332655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Helvetica" panose="020B0604020202020204" pitchFamily="34" charset="0"/>
                <a:ea typeface="+mn-ea"/>
                <a:cs typeface="Helvetica" panose="020B0604020202020204" pitchFamily="34" charset="0"/>
              </a:rPr>
              <a:t>https://grasian.eu</a:t>
            </a:r>
          </a:p>
        </p:txBody>
      </p:sp>
    </p:spTree>
    <p:extLst>
      <p:ext uri="{BB962C8B-B14F-4D97-AF65-F5344CB8AC3E}">
        <p14:creationId xmlns:p14="http://schemas.microsoft.com/office/powerpoint/2010/main" val="35505352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a:extLst>
              <a:ext uri="{FF2B5EF4-FFF2-40B4-BE49-F238E27FC236}">
                <a16:creationId xmlns:a16="http://schemas.microsoft.com/office/drawing/2014/main" id="{FFDEFE70-B82B-4355-971F-44548E69499D}"/>
              </a:ext>
            </a:extLst>
          </p:cNvPr>
          <p:cNvPicPr>
            <a:picLocks noGrp="1" noChangeAspect="1"/>
          </p:cNvPicPr>
          <p:nvPr>
            <p:ph idx="1"/>
          </p:nvPr>
        </p:nvPicPr>
        <p:blipFill>
          <a:blip r:embed="rId3"/>
          <a:stretch>
            <a:fillRect/>
          </a:stretch>
        </p:blipFill>
        <p:spPr>
          <a:xfrm>
            <a:off x="1038617" y="2592216"/>
            <a:ext cx="8734603" cy="3900659"/>
          </a:xfrm>
          <a:prstGeom prst="rect">
            <a:avLst/>
          </a:prstGeom>
        </p:spPr>
      </p:pic>
      <p:sp>
        <p:nvSpPr>
          <p:cNvPr id="5" name="Titre 1">
            <a:extLst>
              <a:ext uri="{FF2B5EF4-FFF2-40B4-BE49-F238E27FC236}">
                <a16:creationId xmlns:a16="http://schemas.microsoft.com/office/drawing/2014/main" id="{68DCBFCA-2FF6-4814-80CB-C591643140FD}"/>
              </a:ext>
            </a:extLst>
          </p:cNvPr>
          <p:cNvSpPr>
            <a:spLocks noGrp="1"/>
          </p:cNvSpPr>
          <p:nvPr>
            <p:ph type="title"/>
          </p:nvPr>
        </p:nvSpPr>
        <p:spPr>
          <a:xfrm>
            <a:off x="225468" y="365125"/>
            <a:ext cx="11599102" cy="1325563"/>
          </a:xfrm>
        </p:spPr>
        <p:txBody>
          <a:bodyPr/>
          <a:lstStyle/>
          <a:p>
            <a:r>
              <a:rPr lang="en-GB" dirty="0">
                <a:solidFill>
                  <a:srgbClr val="9B3F8C"/>
                </a:solidFill>
                <a:latin typeface="Helvetica" panose="020B0604020202020204" pitchFamily="34" charset="0"/>
                <a:cs typeface="Helvetica" panose="020B0604020202020204" pitchFamily="34" charset="0"/>
              </a:rPr>
              <a:t>What else can we do with GQS of H/anti-H ?</a:t>
            </a:r>
          </a:p>
        </p:txBody>
      </p:sp>
      <p:sp>
        <p:nvSpPr>
          <p:cNvPr id="6" name="ZoneTexte 5">
            <a:extLst>
              <a:ext uri="{FF2B5EF4-FFF2-40B4-BE49-F238E27FC236}">
                <a16:creationId xmlns:a16="http://schemas.microsoft.com/office/drawing/2014/main" id="{9EF22383-C64E-4498-824C-11CAB9D6788B}"/>
              </a:ext>
            </a:extLst>
          </p:cNvPr>
          <p:cNvSpPr txBox="1"/>
          <p:nvPr/>
        </p:nvSpPr>
        <p:spPr>
          <a:xfrm>
            <a:off x="434233" y="1753649"/>
            <a:ext cx="1146966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Measuring the interferences of several GQS on (anti-)hydrogen atoms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and extracting “g” value with 1e-4 uncertainty (application for GBAR)</a:t>
            </a:r>
          </a:p>
        </p:txBody>
      </p:sp>
      <p:sp>
        <p:nvSpPr>
          <p:cNvPr id="7" name="ZoneTexte 6">
            <a:extLst>
              <a:ext uri="{FF2B5EF4-FFF2-40B4-BE49-F238E27FC236}">
                <a16:creationId xmlns:a16="http://schemas.microsoft.com/office/drawing/2014/main" id="{A376BF61-1247-4978-B47C-84ABB459881A}"/>
              </a:ext>
            </a:extLst>
          </p:cNvPr>
          <p:cNvSpPr txBox="1"/>
          <p:nvPr/>
        </p:nvSpPr>
        <p:spPr>
          <a:xfrm>
            <a:off x="-1" y="6488668"/>
            <a:ext cx="1233813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prstClr val="black"/>
                </a:solidFill>
                <a:effectLst/>
                <a:uLnTx/>
                <a:uFillTx/>
                <a:latin typeface="Helvetica" panose="020B0604020202020204" pitchFamily="34" charset="0"/>
                <a:ea typeface="+mn-ea"/>
                <a:cs typeface="Helvetica" panose="020B0604020202020204" pitchFamily="34" charset="0"/>
              </a:rPr>
              <a:t>Clade P.  et al. </a:t>
            </a:r>
            <a:r>
              <a:rPr kumimoji="0" lang="en-US" sz="1800" b="0" i="1" u="none" strike="noStrike" kern="1200" cap="none" spc="0" normalizeH="0" baseline="0" noProof="0" dirty="0">
                <a:ln>
                  <a:noFill/>
                </a:ln>
                <a:solidFill>
                  <a:prstClr val="black"/>
                </a:solidFill>
                <a:effectLst/>
                <a:uLnTx/>
                <a:uFillTx/>
                <a:latin typeface="Helvetica" panose="020B0604020202020204" pitchFamily="34" charset="0"/>
                <a:ea typeface="+mn-ea"/>
                <a:cs typeface="Helvetica" panose="020B0604020202020204" pitchFamily="34" charset="0"/>
              </a:rPr>
              <a:t>Quantum interference measurement of the free fall of anti-hydrogen, </a:t>
            </a:r>
            <a:r>
              <a:rPr kumimoji="0" lang="fr-FR" sz="1800" b="0" i="1" u="none" strike="noStrike" kern="1200" cap="none" spc="0" normalizeH="0" baseline="0" noProof="0" dirty="0" err="1">
                <a:ln>
                  <a:noFill/>
                </a:ln>
                <a:solidFill>
                  <a:prstClr val="black"/>
                </a:solidFill>
                <a:effectLst/>
                <a:uLnTx/>
                <a:uFillTx/>
                <a:latin typeface="Helvetica" panose="020B0604020202020204" pitchFamily="34" charset="0"/>
                <a:ea typeface="+mn-ea"/>
                <a:cs typeface="Helvetica" panose="020B0604020202020204" pitchFamily="34" charset="0"/>
              </a:rPr>
              <a:t>Eur</a:t>
            </a:r>
            <a:r>
              <a:rPr kumimoji="0" lang="fr-FR" sz="1800" b="0" i="1" u="none" strike="noStrike" kern="1200" cap="none" spc="0" normalizeH="0" baseline="0" noProof="0" dirty="0">
                <a:ln>
                  <a:noFill/>
                </a:ln>
                <a:solidFill>
                  <a:prstClr val="black"/>
                </a:solidFill>
                <a:effectLst/>
                <a:uLnTx/>
                <a:uFillTx/>
                <a:latin typeface="Helvetica" panose="020B0604020202020204" pitchFamily="34" charset="0"/>
                <a:ea typeface="+mn-ea"/>
                <a:cs typeface="Helvetica" panose="020B0604020202020204" pitchFamily="34" charset="0"/>
              </a:rPr>
              <a:t>. Phys. J. D, 76:209, 2022.</a:t>
            </a:r>
            <a:endParaRPr kumimoji="0" lang="en-GB" sz="1800" b="0" i="1" u="none" strike="noStrike" kern="1200" cap="none" spc="0" normalizeH="0" baseline="0" noProof="0" dirty="0">
              <a:ln>
                <a:noFill/>
              </a:ln>
              <a:solidFill>
                <a:prstClr val="black"/>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847746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F38A28-53F3-4385-90DA-3296B9D5379A}"/>
              </a:ext>
            </a:extLst>
          </p:cNvPr>
          <p:cNvSpPr>
            <a:spLocks noGrp="1"/>
          </p:cNvSpPr>
          <p:nvPr>
            <p:ph type="title"/>
          </p:nvPr>
        </p:nvSpPr>
        <p:spPr/>
        <p:txBody>
          <a:bodyPr/>
          <a:lstStyle/>
          <a:p>
            <a:r>
              <a:rPr lang="fr-FR" dirty="0">
                <a:solidFill>
                  <a:srgbClr val="CC0099"/>
                </a:solidFill>
                <a:latin typeface="Helvetica" panose="020B0604020202020204" pitchFamily="34" charset="0"/>
                <a:cs typeface="Helvetica" panose="020B0604020202020204" pitchFamily="34" charset="0"/>
              </a:rPr>
              <a:t>Appendix</a:t>
            </a:r>
            <a:endParaRPr lang="en-GB" dirty="0">
              <a:solidFill>
                <a:srgbClr val="CC0099"/>
              </a:solidFill>
              <a:latin typeface="Helvetica" panose="020B0604020202020204" pitchFamily="34" charset="0"/>
              <a:cs typeface="Helvetica" panose="020B0604020202020204" pitchFamily="34" charset="0"/>
            </a:endParaRPr>
          </a:p>
        </p:txBody>
      </p:sp>
      <p:sp>
        <p:nvSpPr>
          <p:cNvPr id="3" name="Espace réservé du contenu 2">
            <a:extLst>
              <a:ext uri="{FF2B5EF4-FFF2-40B4-BE49-F238E27FC236}">
                <a16:creationId xmlns:a16="http://schemas.microsoft.com/office/drawing/2014/main" id="{B751E9C5-E3C2-4FDB-ADEA-E64CB6D02696}"/>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9272854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Gravity on different scales</a:t>
            </a:r>
          </a:p>
        </p:txBody>
      </p:sp>
      <p:pic>
        <p:nvPicPr>
          <p:cNvPr id="4" name="Picture 4" descr="Bemerkelsesverdig video: this is how gravity works in different plane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4511" y="1806192"/>
            <a:ext cx="2730617" cy="15359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Arp 271 — galaxies drawn together* | ESO Deutschla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126" y="1806192"/>
            <a:ext cx="1463074" cy="15476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1,202 BEST Gravity Apple IMAGES, STOCK PHOTOS &amp;amp; VECTORS | Adobe St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1452" y="1800349"/>
            <a:ext cx="2205411" cy="15476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No, The Coronavirus Was Not Genetically Engineered To Put Pieces Of HIV In  I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79174" y="1806193"/>
            <a:ext cx="2166720" cy="1547657"/>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uppieren 7"/>
          <p:cNvGrpSpPr/>
          <p:nvPr/>
        </p:nvGrpSpPr>
        <p:grpSpPr>
          <a:xfrm>
            <a:off x="9140112" y="1747608"/>
            <a:ext cx="2313464" cy="2822240"/>
            <a:chOff x="9140112" y="1437446"/>
            <a:chExt cx="2313464" cy="2822240"/>
          </a:xfrm>
        </p:grpSpPr>
        <p:sp>
          <p:nvSpPr>
            <p:cNvPr id="9" name="Kreis 8"/>
            <p:cNvSpPr/>
            <p:nvPr/>
          </p:nvSpPr>
          <p:spPr>
            <a:xfrm>
              <a:off x="9140112" y="1690688"/>
              <a:ext cx="1967122" cy="2568998"/>
            </a:xfrm>
            <a:prstGeom prst="pie">
              <a:avLst>
                <a:gd name="adj1" fmla="val 16162386"/>
                <a:gd name="adj2" fmla="val 67148"/>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uppieren 9"/>
            <p:cNvGrpSpPr/>
            <p:nvPr/>
          </p:nvGrpSpPr>
          <p:grpSpPr>
            <a:xfrm>
              <a:off x="9915655" y="1437446"/>
              <a:ext cx="1537921" cy="1569562"/>
              <a:chOff x="9915655" y="1437446"/>
              <a:chExt cx="1537921" cy="1569562"/>
            </a:xfrm>
          </p:grpSpPr>
          <p:sp>
            <p:nvSpPr>
              <p:cNvPr id="11" name="Rechteck 10"/>
              <p:cNvSpPr/>
              <p:nvPr/>
            </p:nvSpPr>
            <p:spPr>
              <a:xfrm>
                <a:off x="10023671" y="1437446"/>
                <a:ext cx="107205" cy="13463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uppieren 11"/>
              <p:cNvGrpSpPr/>
              <p:nvPr/>
            </p:nvGrpSpPr>
            <p:grpSpPr>
              <a:xfrm>
                <a:off x="9915655" y="1494584"/>
                <a:ext cx="1537921" cy="1512424"/>
                <a:chOff x="9907143" y="1519579"/>
                <a:chExt cx="1537921" cy="1512424"/>
              </a:xfrm>
            </p:grpSpPr>
            <p:pic>
              <p:nvPicPr>
                <p:cNvPr id="13" name="Picture 14" descr="Lithium Atom Freigestellt - Kostenloses Bild auf Pixaba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07143" y="1519579"/>
                  <a:ext cx="548486" cy="36565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TRANSPARENT SILVER MIRROR - Mirrors - Stage Textiles - Products - Gerriet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46896" y="2810933"/>
                  <a:ext cx="1498168" cy="22107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Lithium Atom Freigestellt - Kostenloses Bild auf Pixaba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45904" y="1714822"/>
                  <a:ext cx="548486" cy="3656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Lithium Atom Freigestellt - Kostenloses Bild auf Pixaba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87042" y="2135628"/>
                  <a:ext cx="548486" cy="36565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Lithium Atom Freigestellt - Kostenloses Bild auf Pixaba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32575" y="2617101"/>
                  <a:ext cx="548486" cy="365657"/>
                </a:xfrm>
                <a:prstGeom prst="rect">
                  <a:avLst/>
                </a:prstGeom>
                <a:noFill/>
                <a:extLst>
                  <a:ext uri="{909E8E84-426E-40DD-AFC4-6F175D3DCCD1}">
                    <a14:hiddenFill xmlns:a14="http://schemas.microsoft.com/office/drawing/2010/main">
                      <a:solidFill>
                        <a:srgbClr val="FFFFFF"/>
                      </a:solidFill>
                    </a14:hiddenFill>
                  </a:ext>
                </a:extLst>
              </p:spPr>
            </p:pic>
          </p:grpSp>
        </p:grpSp>
      </p:grpSp>
      <p:sp>
        <p:nvSpPr>
          <p:cNvPr id="19" name="Rechteck 18"/>
          <p:cNvSpPr/>
          <p:nvPr/>
        </p:nvSpPr>
        <p:spPr>
          <a:xfrm rot="1114338">
            <a:off x="9679492" y="2126658"/>
            <a:ext cx="505267" cy="923330"/>
          </a:xfrm>
          <a:prstGeom prst="rect">
            <a:avLst/>
          </a:prstGeom>
          <a:noFill/>
        </p:spPr>
        <p:txBody>
          <a:bodyPr wrap="none" lIns="91440" tIns="45720" rIns="91440" bIns="45720">
            <a:spAutoFit/>
          </a:bodyPr>
          <a:lstStyle/>
          <a:p>
            <a:pPr algn="ctr"/>
            <a:r>
              <a:rPr lang="de-DE" sz="5400" b="1" dirty="0">
                <a:ln w="22225">
                  <a:solidFill>
                    <a:schemeClr val="accent2"/>
                  </a:solidFill>
                  <a:prstDash val="solid"/>
                </a:ln>
                <a:solidFill>
                  <a:srgbClr val="D85ED1"/>
                </a:solidFill>
              </a:rPr>
              <a:t>?</a:t>
            </a:r>
          </a:p>
        </p:txBody>
      </p:sp>
      <p:sp>
        <p:nvSpPr>
          <p:cNvPr id="20" name="Textplatzhalter 6"/>
          <p:cNvSpPr txBox="1">
            <a:spLocks/>
          </p:cNvSpPr>
          <p:nvPr/>
        </p:nvSpPr>
        <p:spPr>
          <a:xfrm>
            <a:off x="839787" y="3566911"/>
            <a:ext cx="2653912" cy="466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Macroscopic scales </a:t>
            </a:r>
          </a:p>
        </p:txBody>
      </p:sp>
      <p:sp>
        <p:nvSpPr>
          <p:cNvPr id="21" name="Inhaltsplatzhalter 5"/>
          <p:cNvSpPr>
            <a:spLocks noGrp="1"/>
          </p:cNvSpPr>
          <p:nvPr>
            <p:ph sz="half" idx="4294967295"/>
          </p:nvPr>
        </p:nvSpPr>
        <p:spPr>
          <a:xfrm>
            <a:off x="839787" y="4011284"/>
            <a:ext cx="5719200" cy="2424240"/>
          </a:xfrm>
          <a:prstGeom prst="rect">
            <a:avLst/>
          </a:prstGeom>
        </p:spPr>
        <p:txBody>
          <a:bodyPr>
            <a:normAutofit/>
          </a:bodyPr>
          <a:lstStyle/>
          <a:p>
            <a:pPr>
              <a:lnSpc>
                <a:spcPct val="150000"/>
              </a:lnSpc>
            </a:pPr>
            <a:r>
              <a:rPr lang="en-US" sz="2000" dirty="0"/>
              <a:t>Gravitational interaction accurately described by Newton’s Law in most cases.</a:t>
            </a:r>
          </a:p>
          <a:p>
            <a:pPr>
              <a:lnSpc>
                <a:spcPct val="150000"/>
              </a:lnSpc>
            </a:pPr>
            <a:r>
              <a:rPr lang="en-US" sz="2000" dirty="0"/>
              <a:t>In the limit of high mass densities / high velocities → General relativity</a:t>
            </a:r>
          </a:p>
        </p:txBody>
      </p:sp>
      <p:sp>
        <p:nvSpPr>
          <p:cNvPr id="22" name="Textplatzhalter 7"/>
          <p:cNvSpPr txBox="1">
            <a:spLocks/>
          </p:cNvSpPr>
          <p:nvPr/>
        </p:nvSpPr>
        <p:spPr>
          <a:xfrm>
            <a:off x="6724891" y="3566911"/>
            <a:ext cx="5183188" cy="4668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t>Microscopic (≤ µm) scales</a:t>
            </a:r>
          </a:p>
        </p:txBody>
      </p:sp>
      <p:sp>
        <p:nvSpPr>
          <p:cNvPr id="23" name="Inhaltsplatzhalter 5"/>
          <p:cNvSpPr>
            <a:spLocks noGrp="1"/>
          </p:cNvSpPr>
          <p:nvPr>
            <p:ph sz="half" idx="4294967295"/>
          </p:nvPr>
        </p:nvSpPr>
        <p:spPr>
          <a:xfrm>
            <a:off x="6724891" y="4011284"/>
            <a:ext cx="5127486" cy="2424240"/>
          </a:xfrm>
          <a:prstGeom prst="rect">
            <a:avLst/>
          </a:prstGeom>
        </p:spPr>
        <p:txBody>
          <a:bodyPr>
            <a:noAutofit/>
          </a:bodyPr>
          <a:lstStyle/>
          <a:p>
            <a:pPr>
              <a:lnSpc>
                <a:spcPct val="150000"/>
              </a:lnSpc>
            </a:pPr>
            <a:r>
              <a:rPr lang="en-GB" sz="2000" dirty="0"/>
              <a:t>Gravity escapes perception</a:t>
            </a:r>
          </a:p>
          <a:p>
            <a:pPr>
              <a:lnSpc>
                <a:spcPct val="150000"/>
              </a:lnSpc>
            </a:pPr>
            <a:r>
              <a:rPr lang="en-GB" sz="2000" dirty="0"/>
              <a:t>How can the gravitational interaction be described at “quantum mechanical” scales?</a:t>
            </a:r>
          </a:p>
          <a:p>
            <a:pPr>
              <a:lnSpc>
                <a:spcPct val="150000"/>
              </a:lnSpc>
            </a:pPr>
            <a:r>
              <a:rPr lang="en-US" sz="2000" dirty="0"/>
              <a:t>Are there any deviations from Newton’s Law?</a:t>
            </a:r>
          </a:p>
          <a:p>
            <a:pPr>
              <a:lnSpc>
                <a:spcPct val="150000"/>
              </a:lnSpc>
            </a:pPr>
            <a:endParaRPr lang="en-US" sz="2000" dirty="0"/>
          </a:p>
        </p:txBody>
      </p:sp>
      <p:sp>
        <p:nvSpPr>
          <p:cNvPr id="3" name="Foliennummernplatzhalter 2"/>
          <p:cNvSpPr>
            <a:spLocks noGrp="1"/>
          </p:cNvSpPr>
          <p:nvPr>
            <p:ph type="sldNum" sz="quarter" idx="12"/>
          </p:nvPr>
        </p:nvSpPr>
        <p:spPr/>
        <p:txBody>
          <a:bodyPr/>
          <a:lstStyle/>
          <a:p>
            <a:fld id="{6D60F7B0-ADB0-400F-B9C6-FDCAE063E5F5}" type="slidenum">
              <a:rPr lang="en-GB" smtClean="0"/>
              <a:t>42</a:t>
            </a:fld>
            <a:endParaRPr lang="en-GB"/>
          </a:p>
        </p:txBody>
      </p:sp>
    </p:spTree>
    <p:extLst>
      <p:ext uri="{BB962C8B-B14F-4D97-AF65-F5344CB8AC3E}">
        <p14:creationId xmlns:p14="http://schemas.microsoft.com/office/powerpoint/2010/main" val="34736079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Motivation for Gravity tests on small scales</a:t>
            </a:r>
          </a:p>
        </p:txBody>
      </p:sp>
      <mc:AlternateContent xmlns:mc="http://schemas.openxmlformats.org/markup-compatibility/2006">
        <mc:Choice xmlns:a14="http://schemas.microsoft.com/office/drawing/2010/main" Requires="a14">
          <p:sp>
            <p:nvSpPr>
              <p:cNvPr id="4" name="Inhaltsplatzhalter 3"/>
              <p:cNvSpPr>
                <a:spLocks noGrp="1"/>
              </p:cNvSpPr>
              <p:nvPr>
                <p:ph idx="1"/>
              </p:nvPr>
            </p:nvSpPr>
            <p:spPr>
              <a:xfrm>
                <a:off x="838200" y="1680427"/>
                <a:ext cx="7381718" cy="4741430"/>
              </a:xfrm>
            </p:spPr>
            <p:txBody>
              <a:bodyPr>
                <a:normAutofit fontScale="85000" lnSpcReduction="20000"/>
              </a:bodyPr>
              <a:lstStyle/>
              <a:p>
                <a:pPr>
                  <a:lnSpc>
                    <a:spcPct val="150000"/>
                  </a:lnSpc>
                </a:pPr>
                <a:r>
                  <a:rPr lang="en-US" dirty="0"/>
                  <a:t>Deviations from Newton’s inverse square law  </a:t>
                </a:r>
              </a:p>
              <a:p>
                <a:pPr>
                  <a:lnSpc>
                    <a:spcPct val="150000"/>
                  </a:lnSpc>
                </a:pPr>
                <a:r>
                  <a:rPr lang="en-US" dirty="0"/>
                  <a:t>New short range forces</a:t>
                </a:r>
              </a:p>
              <a:p>
                <a:pPr lvl="1">
                  <a:lnSpc>
                    <a:spcPct val="150000"/>
                  </a:lnSpc>
                </a:pPr>
                <a:r>
                  <a:rPr lang="en-US" dirty="0"/>
                  <a:t>Motivated by theories with large extra dimensions</a:t>
                </a:r>
              </a:p>
              <a:p>
                <a:pPr lvl="1">
                  <a:lnSpc>
                    <a:spcPct val="150000"/>
                  </a:lnSpc>
                </a:pPr>
                <a:r>
                  <a:rPr lang="en-US" dirty="0"/>
                  <a:t>New light bosons (Dark Matter)</a:t>
                </a:r>
              </a:p>
              <a:p>
                <a:pPr lvl="1">
                  <a:lnSpc>
                    <a:spcPct val="150000"/>
                  </a:lnSpc>
                  <a:buFont typeface="Wingdings" panose="05000000000000000000" pitchFamily="2" charset="2"/>
                  <a:buChar char="Ø"/>
                </a:pPr>
                <a:r>
                  <a:rPr lang="en-US" dirty="0"/>
                  <a:t>Spin-dependent short range forces</a:t>
                </a:r>
              </a:p>
              <a:p>
                <a:pPr lvl="1">
                  <a:lnSpc>
                    <a:spcPct val="150000"/>
                  </a:lnSpc>
                  <a:buFont typeface="Wingdings" panose="05000000000000000000" pitchFamily="2" charset="2"/>
                  <a:buChar char="Ø"/>
                </a:pPr>
                <a:r>
                  <a:rPr lang="en-US" dirty="0"/>
                  <a:t>Spin-independent short range forces</a:t>
                </a:r>
              </a:p>
              <a:p>
                <a:pPr lvl="2">
                  <a:lnSpc>
                    <a:spcPct val="150000"/>
                  </a:lnSpc>
                </a:pPr>
                <a:r>
                  <a:rPr lang="en-US" dirty="0"/>
                  <a:t>Yukawa-type forces with range </a:t>
                </a:r>
                <a14:m>
                  <m:oMath xmlns:m="http://schemas.openxmlformats.org/officeDocument/2006/math">
                    <m:r>
                      <a:rPr lang="en-US" i="1" smtClean="0">
                        <a:latin typeface="Cambria Math" panose="02040503050406030204" pitchFamily="18" charset="0"/>
                        <a:ea typeface="Cambria Math" panose="02040503050406030204" pitchFamily="18" charset="0"/>
                      </a:rPr>
                      <m:t>𝜆</m:t>
                    </m:r>
                  </m:oMath>
                </a14:m>
                <a:r>
                  <a:rPr lang="en-US" dirty="0"/>
                  <a:t> and strength </a:t>
                </a:r>
                <a14:m>
                  <m:oMath xmlns:m="http://schemas.openxmlformats.org/officeDocument/2006/math">
                    <m:r>
                      <a:rPr lang="en-US" i="1" smtClean="0">
                        <a:latin typeface="Cambria Math" panose="02040503050406030204" pitchFamily="18" charset="0"/>
                        <a:ea typeface="Cambria Math" panose="02040503050406030204" pitchFamily="18" charset="0"/>
                      </a:rPr>
                      <m:t>𝛼</m:t>
                    </m:r>
                  </m:oMath>
                </a14:m>
                <a:r>
                  <a:rPr lang="en-US" dirty="0"/>
                  <a:t>:  </a:t>
                </a:r>
                <a14:m>
                  <m:oMath xmlns:m="http://schemas.openxmlformats.org/officeDocument/2006/math">
                    <m:sSub>
                      <m:sSubPr>
                        <m:ctrlPr>
                          <a:rPr lang="en-US" i="1">
                            <a:latin typeface="Cambria Math" panose="02040503050406030204" pitchFamily="18" charset="0"/>
                          </a:rPr>
                        </m:ctrlPr>
                      </m:sSubPr>
                      <m:e>
                        <m:r>
                          <a:rPr lang="de-DE" b="0" i="1" smtClean="0">
                            <a:latin typeface="Cambria Math" panose="02040503050406030204" pitchFamily="18" charset="0"/>
                          </a:rPr>
                          <m:t>𝑉</m:t>
                        </m:r>
                      </m:e>
                      <m:sub>
                        <m:r>
                          <a:rPr lang="de-DE" i="1">
                            <a:latin typeface="Cambria Math" panose="02040503050406030204" pitchFamily="18" charset="0"/>
                          </a:rPr>
                          <m:t>𝐺</m:t>
                        </m:r>
                      </m:sub>
                    </m:sSub>
                    <m:r>
                      <a:rPr lang="de-DE" i="1">
                        <a:latin typeface="Cambria Math" panose="02040503050406030204" pitchFamily="18" charset="0"/>
                      </a:rPr>
                      <m:t>=</m:t>
                    </m:r>
                    <m:r>
                      <a:rPr lang="de-DE" b="0" i="1" smtClean="0">
                        <a:latin typeface="Cambria Math" panose="02040503050406030204" pitchFamily="18" charset="0"/>
                        <a:ea typeface="Cambria Math" panose="02040503050406030204" pitchFamily="18" charset="0"/>
                      </a:rPr>
                      <m:t>𝐺</m:t>
                    </m:r>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𝑚</m:t>
                            </m:r>
                          </m:e>
                          <m:sub>
                            <m:r>
                              <a:rPr lang="de-DE" i="1">
                                <a:latin typeface="Cambria Math" panose="02040503050406030204" pitchFamily="18" charset="0"/>
                              </a:rPr>
                              <m:t>1</m:t>
                            </m:r>
                          </m:sub>
                        </m:sSub>
                        <m:sSub>
                          <m:sSubPr>
                            <m:ctrlPr>
                              <a:rPr lang="de-DE" i="1">
                                <a:latin typeface="Cambria Math" panose="02040503050406030204" pitchFamily="18" charset="0"/>
                              </a:rPr>
                            </m:ctrlPr>
                          </m:sSubPr>
                          <m:e>
                            <m:r>
                              <a:rPr lang="de-DE" i="1">
                                <a:latin typeface="Cambria Math" panose="02040503050406030204" pitchFamily="18" charset="0"/>
                              </a:rPr>
                              <m:t>𝑚</m:t>
                            </m:r>
                          </m:e>
                          <m:sub>
                            <m:r>
                              <a:rPr lang="de-DE" i="1">
                                <a:latin typeface="Cambria Math" panose="02040503050406030204" pitchFamily="18" charset="0"/>
                              </a:rPr>
                              <m:t>2</m:t>
                            </m:r>
                          </m:sub>
                        </m:sSub>
                      </m:num>
                      <m:den>
                        <m:r>
                          <a:rPr lang="de-DE" b="0" i="1" smtClean="0">
                            <a:latin typeface="Cambria Math" panose="02040503050406030204" pitchFamily="18" charset="0"/>
                          </a:rPr>
                          <m:t>𝑟</m:t>
                        </m:r>
                      </m:den>
                    </m:f>
                    <m:r>
                      <a:rPr lang="en-US" b="1" i="1">
                        <a:latin typeface="Cambria Math" panose="02040503050406030204" pitchFamily="18" charset="0"/>
                        <a:ea typeface="Cambria Math" panose="02040503050406030204" pitchFamily="18" charset="0"/>
                      </a:rPr>
                      <m:t>𝜶</m:t>
                    </m:r>
                    <m:sSup>
                      <m:sSupPr>
                        <m:ctrlPr>
                          <a:rPr lang="en-US" b="1" i="1" smtClean="0">
                            <a:latin typeface="Cambria Math" panose="02040503050406030204" pitchFamily="18" charset="0"/>
                            <a:ea typeface="Cambria Math" panose="02040503050406030204" pitchFamily="18" charset="0"/>
                          </a:rPr>
                        </m:ctrlPr>
                      </m:sSupPr>
                      <m:e>
                        <m:r>
                          <a:rPr lang="de-DE" b="1" i="1" smtClean="0">
                            <a:latin typeface="Cambria Math" panose="02040503050406030204" pitchFamily="18" charset="0"/>
                            <a:ea typeface="Cambria Math" panose="02040503050406030204" pitchFamily="18" charset="0"/>
                          </a:rPr>
                          <m:t>𝒆</m:t>
                        </m:r>
                      </m:e>
                      <m:sup>
                        <m:r>
                          <a:rPr lang="de-DE" b="1" i="1" smtClean="0">
                            <a:latin typeface="Cambria Math" panose="02040503050406030204" pitchFamily="18" charset="0"/>
                            <a:ea typeface="Cambria Math" panose="02040503050406030204" pitchFamily="18" charset="0"/>
                          </a:rPr>
                          <m:t>−</m:t>
                        </m:r>
                        <m:f>
                          <m:fPr>
                            <m:ctrlPr>
                              <a:rPr lang="de-DE" b="1" i="1" smtClean="0">
                                <a:latin typeface="Cambria Math" panose="02040503050406030204" pitchFamily="18" charset="0"/>
                                <a:ea typeface="Cambria Math" panose="02040503050406030204" pitchFamily="18" charset="0"/>
                              </a:rPr>
                            </m:ctrlPr>
                          </m:fPr>
                          <m:num>
                            <m:r>
                              <a:rPr lang="de-DE" b="1" i="1" smtClean="0">
                                <a:latin typeface="Cambria Math" panose="02040503050406030204" pitchFamily="18" charset="0"/>
                                <a:ea typeface="Cambria Math" panose="02040503050406030204" pitchFamily="18" charset="0"/>
                              </a:rPr>
                              <m:t>𝒓</m:t>
                            </m:r>
                          </m:num>
                          <m:den>
                            <m:r>
                              <a:rPr lang="en-US" b="1" i="1">
                                <a:latin typeface="Cambria Math" panose="02040503050406030204" pitchFamily="18" charset="0"/>
                                <a:ea typeface="Cambria Math" panose="02040503050406030204" pitchFamily="18" charset="0"/>
                              </a:rPr>
                              <m:t>𝝀</m:t>
                            </m:r>
                          </m:den>
                        </m:f>
                      </m:sup>
                    </m:sSup>
                  </m:oMath>
                </a14:m>
                <a:r>
                  <a:rPr lang="en-US" dirty="0"/>
                  <a:t> </a:t>
                </a:r>
              </a:p>
              <a:p>
                <a:pPr lvl="2">
                  <a:lnSpc>
                    <a:spcPct val="150000"/>
                  </a:lnSpc>
                </a:pPr>
                <a:r>
                  <a:rPr lang="en-US" dirty="0"/>
                  <a:t>Extra dimensions 						→ 2 large extra spatial dimensions: </a:t>
                </a:r>
                <a14:m>
                  <m:oMath xmlns:m="http://schemas.openxmlformats.org/officeDocument/2006/math">
                    <m:r>
                      <a:rPr lang="en-US" i="1">
                        <a:latin typeface="Cambria Math" panose="02040503050406030204" pitchFamily="18" charset="0"/>
                        <a:ea typeface="Cambria Math" panose="02040503050406030204" pitchFamily="18" charset="0"/>
                      </a:rPr>
                      <m:t>𝜆</m:t>
                    </m:r>
                    <m:r>
                      <a:rPr lang="en-US"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de-DE" b="0" i="1" smtClean="0">
                            <a:latin typeface="Cambria Math" panose="02040503050406030204" pitchFamily="18" charset="0"/>
                            <a:ea typeface="Cambria Math" panose="02040503050406030204" pitchFamily="18" charset="0"/>
                          </a:rPr>
                          <m:t>10</m:t>
                        </m:r>
                      </m:e>
                      <m:sup>
                        <m:r>
                          <a:rPr lang="de-DE" b="0" i="1" smtClean="0">
                            <a:latin typeface="Cambria Math" panose="02040503050406030204" pitchFamily="18" charset="0"/>
                            <a:ea typeface="Cambria Math" panose="02040503050406030204" pitchFamily="18" charset="0"/>
                          </a:rPr>
                          <m:t>−5</m:t>
                        </m:r>
                      </m:sup>
                    </m:sSup>
                  </m:oMath>
                </a14:m>
                <a:r>
                  <a:rPr lang="en-US" dirty="0"/>
                  <a:t>m</a:t>
                </a:r>
              </a:p>
              <a:p>
                <a:pPr lvl="2">
                  <a:lnSpc>
                    <a:spcPct val="150000"/>
                  </a:lnSpc>
                </a:pPr>
                <a:r>
                  <a:rPr lang="en-US" dirty="0"/>
                  <a:t>…</a:t>
                </a:r>
              </a:p>
              <a:p>
                <a:pPr marL="0" indent="0">
                  <a:lnSpc>
                    <a:spcPct val="150000"/>
                  </a:lnSpc>
                  <a:buNone/>
                </a:pPr>
                <a:endParaRPr lang="en-US" dirty="0"/>
              </a:p>
            </p:txBody>
          </p:sp>
        </mc:Choice>
        <mc:Fallback>
          <p:sp>
            <p:nvSpPr>
              <p:cNvPr id="4" name="Inhaltsplatzhalter 3"/>
              <p:cNvSpPr>
                <a:spLocks noGrp="1" noRot="1" noChangeAspect="1" noMove="1" noResize="1" noEditPoints="1" noAdjustHandles="1" noChangeArrowheads="1" noChangeShapeType="1" noTextEdit="1"/>
              </p:cNvSpPr>
              <p:nvPr>
                <p:ph idx="1"/>
              </p:nvPr>
            </p:nvSpPr>
            <p:spPr>
              <a:xfrm>
                <a:off x="838200" y="1680427"/>
                <a:ext cx="7381718" cy="4741430"/>
              </a:xfrm>
              <a:blipFill>
                <a:blip r:embed="rId3"/>
                <a:stretch>
                  <a:fillRect l="-1157" b="-1158"/>
                </a:stretch>
              </a:blipFill>
            </p:spPr>
            <p:txBody>
              <a:bodyPr/>
              <a:lstStyle/>
              <a:p>
                <a:r>
                  <a:rPr lang="en-GB">
                    <a:noFill/>
                  </a:rPr>
                  <a:t> </a:t>
                </a:r>
              </a:p>
            </p:txBody>
          </p:sp>
        </mc:Fallback>
      </mc:AlternateContent>
      <p:pic>
        <p:nvPicPr>
          <p:cNvPr id="5" name="Grafik 4"/>
          <p:cNvPicPr>
            <a:picLocks noChangeAspect="1"/>
          </p:cNvPicPr>
          <p:nvPr/>
        </p:nvPicPr>
        <p:blipFill>
          <a:blip r:embed="rId4"/>
          <a:stretch>
            <a:fillRect/>
          </a:stretch>
        </p:blipFill>
        <p:spPr>
          <a:xfrm>
            <a:off x="8086385" y="1465825"/>
            <a:ext cx="3978277" cy="2913745"/>
          </a:xfrm>
          <a:prstGeom prst="rect">
            <a:avLst/>
          </a:prstGeom>
        </p:spPr>
      </p:pic>
      <p:sp>
        <p:nvSpPr>
          <p:cNvPr id="6" name="Textfeld 5"/>
          <p:cNvSpPr txBox="1"/>
          <p:nvPr/>
        </p:nvSpPr>
        <p:spPr>
          <a:xfrm>
            <a:off x="10970418" y="2277685"/>
            <a:ext cx="567160" cy="584775"/>
          </a:xfrm>
          <a:prstGeom prst="rect">
            <a:avLst/>
          </a:prstGeom>
          <a:noFill/>
        </p:spPr>
        <p:txBody>
          <a:bodyPr wrap="square" rtlCol="0">
            <a:spAutoFit/>
          </a:bodyPr>
          <a:lstStyle/>
          <a:p>
            <a:r>
              <a:rPr lang="en-US" sz="1600" dirty="0">
                <a:solidFill>
                  <a:srgbClr val="27993A"/>
                </a:solidFill>
              </a:rPr>
              <a:t>UCN GQS</a:t>
            </a:r>
          </a:p>
        </p:txBody>
      </p:sp>
      <p:cxnSp>
        <p:nvCxnSpPr>
          <p:cNvPr id="8" name="Gerade Verbindung mit Pfeil 7"/>
          <p:cNvCxnSpPr/>
          <p:nvPr/>
        </p:nvCxnSpPr>
        <p:spPr>
          <a:xfrm>
            <a:off x="11226509" y="2833689"/>
            <a:ext cx="54978" cy="177028"/>
          </a:xfrm>
          <a:prstGeom prst="straightConnector1">
            <a:avLst/>
          </a:prstGeom>
          <a:ln>
            <a:solidFill>
              <a:srgbClr val="27993A"/>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8399929" y="4414850"/>
            <a:ext cx="3394402" cy="1954381"/>
          </a:xfrm>
          <a:prstGeom prst="rect">
            <a:avLst/>
          </a:prstGeom>
          <a:noFill/>
        </p:spPr>
        <p:txBody>
          <a:bodyPr wrap="square" rtlCol="0">
            <a:spAutoFit/>
          </a:bodyPr>
          <a:lstStyle/>
          <a:p>
            <a:r>
              <a:rPr lang="en-US" sz="1100" dirty="0"/>
              <a:t>Exclusion plot for new spin-independent interactions  [2]</a:t>
            </a:r>
          </a:p>
          <a:p>
            <a:r>
              <a:rPr lang="en-US" sz="1100" dirty="0">
                <a:solidFill>
                  <a:srgbClr val="C10E34"/>
                </a:solidFill>
              </a:rPr>
              <a:t>1,2:</a:t>
            </a:r>
            <a:r>
              <a:rPr lang="en-US" sz="1100" dirty="0"/>
              <a:t> short-range gravity in torsion balance</a:t>
            </a:r>
          </a:p>
          <a:p>
            <a:r>
              <a:rPr lang="en-US" sz="1100" dirty="0">
                <a:solidFill>
                  <a:srgbClr val="323B9D"/>
                </a:solidFill>
              </a:rPr>
              <a:t>4,12,13: </a:t>
            </a:r>
            <a:r>
              <a:rPr lang="en-US" sz="1100" dirty="0"/>
              <a:t>Extra forces on top of Casimir and </a:t>
            </a:r>
            <a:r>
              <a:rPr lang="en-US" sz="1100" dirty="0" err="1"/>
              <a:t>v.d.W</a:t>
            </a:r>
            <a:r>
              <a:rPr lang="en-US" sz="1100" dirty="0"/>
              <a:t> interactions</a:t>
            </a:r>
          </a:p>
          <a:p>
            <a:r>
              <a:rPr lang="en-US" sz="1100" dirty="0">
                <a:solidFill>
                  <a:srgbClr val="00B050"/>
                </a:solidFill>
              </a:rPr>
              <a:t>5: </a:t>
            </a:r>
            <a:r>
              <a:rPr lang="en-US" sz="1100" dirty="0"/>
              <a:t>neutron Gravitational Quantum States (GQS)</a:t>
            </a:r>
          </a:p>
          <a:p>
            <a:r>
              <a:rPr lang="en-US" sz="1100" dirty="0">
                <a:solidFill>
                  <a:srgbClr val="00B050"/>
                </a:solidFill>
              </a:rPr>
              <a:t>6: </a:t>
            </a:r>
            <a:r>
              <a:rPr lang="en-US" sz="1100" dirty="0"/>
              <a:t>neutron whispering gallery effects</a:t>
            </a:r>
          </a:p>
          <a:p>
            <a:r>
              <a:rPr lang="en-US" sz="1100" dirty="0">
                <a:solidFill>
                  <a:srgbClr val="00B050"/>
                </a:solidFill>
              </a:rPr>
              <a:t>7: </a:t>
            </a:r>
            <a:r>
              <a:rPr lang="en-US" sz="1100" dirty="0"/>
              <a:t>neutron scattering on nuclei</a:t>
            </a:r>
          </a:p>
          <a:p>
            <a:r>
              <a:rPr lang="en-US" sz="1100" dirty="0">
                <a:solidFill>
                  <a:srgbClr val="D88C39"/>
                </a:solidFill>
              </a:rPr>
              <a:t>8: </a:t>
            </a:r>
            <a:r>
              <a:rPr lang="en-US" sz="1100" dirty="0"/>
              <a:t>precision measurements of exotic atoms</a:t>
            </a:r>
          </a:p>
          <a:p>
            <a:r>
              <a:rPr lang="en-US" sz="1100" dirty="0">
                <a:solidFill>
                  <a:srgbClr val="D88C39"/>
                </a:solidFill>
              </a:rPr>
              <a:t>15: </a:t>
            </a:r>
            <a:r>
              <a:rPr lang="en-US" sz="1100" dirty="0"/>
              <a:t>low mass bosons from the sun in a high-purity germanium detector</a:t>
            </a:r>
          </a:p>
          <a:p>
            <a:endParaRPr lang="en-US" sz="1100" dirty="0"/>
          </a:p>
        </p:txBody>
      </p:sp>
      <p:sp>
        <p:nvSpPr>
          <p:cNvPr id="10" name="Textfeld 9"/>
          <p:cNvSpPr txBox="1"/>
          <p:nvPr/>
        </p:nvSpPr>
        <p:spPr>
          <a:xfrm>
            <a:off x="4729322" y="6338856"/>
            <a:ext cx="7729538" cy="400110"/>
          </a:xfrm>
          <a:prstGeom prst="rect">
            <a:avLst/>
          </a:prstGeom>
          <a:noFill/>
        </p:spPr>
        <p:txBody>
          <a:bodyPr wrap="square" rtlCol="0">
            <a:spAutoFit/>
          </a:bodyPr>
          <a:lstStyle/>
          <a:p>
            <a:r>
              <a:rPr lang="en-US" sz="1000" dirty="0">
                <a:solidFill>
                  <a:schemeClr val="bg1">
                    <a:lumMod val="50000"/>
                  </a:schemeClr>
                </a:solidFill>
              </a:rPr>
              <a:t>[2] Antoniadis, </a:t>
            </a:r>
            <a:r>
              <a:rPr lang="en-US" sz="1000" dirty="0" err="1">
                <a:solidFill>
                  <a:schemeClr val="bg1">
                    <a:lumMod val="50000"/>
                  </a:schemeClr>
                </a:solidFill>
              </a:rPr>
              <a:t>Ignatios</a:t>
            </a:r>
            <a:r>
              <a:rPr lang="en-US" sz="1000" dirty="0">
                <a:solidFill>
                  <a:schemeClr val="bg1">
                    <a:lumMod val="50000"/>
                  </a:schemeClr>
                </a:solidFill>
              </a:rPr>
              <a:t> &amp; </a:t>
            </a:r>
            <a:r>
              <a:rPr lang="en-US" sz="1000" dirty="0" err="1">
                <a:solidFill>
                  <a:schemeClr val="bg1">
                    <a:lumMod val="50000"/>
                  </a:schemeClr>
                </a:solidFill>
              </a:rPr>
              <a:t>Baessler</a:t>
            </a:r>
            <a:r>
              <a:rPr lang="en-US" sz="1000" dirty="0">
                <a:solidFill>
                  <a:schemeClr val="bg1">
                    <a:lumMod val="50000"/>
                  </a:schemeClr>
                </a:solidFill>
              </a:rPr>
              <a:t>, S. &amp; </a:t>
            </a:r>
            <a:r>
              <a:rPr lang="en-US" sz="1000" dirty="0" err="1">
                <a:solidFill>
                  <a:schemeClr val="bg1">
                    <a:lumMod val="50000"/>
                  </a:schemeClr>
                </a:solidFill>
              </a:rPr>
              <a:t>Büchner</a:t>
            </a:r>
            <a:r>
              <a:rPr lang="en-US" sz="1000" dirty="0">
                <a:solidFill>
                  <a:schemeClr val="bg1">
                    <a:lumMod val="50000"/>
                  </a:schemeClr>
                </a:solidFill>
              </a:rPr>
              <a:t>, M. &amp; </a:t>
            </a:r>
            <a:r>
              <a:rPr lang="en-US" sz="1000" dirty="0" err="1">
                <a:solidFill>
                  <a:schemeClr val="bg1">
                    <a:lumMod val="50000"/>
                  </a:schemeClr>
                </a:solidFill>
              </a:rPr>
              <a:t>Fedorov</a:t>
            </a:r>
            <a:r>
              <a:rPr lang="en-US" sz="1000" dirty="0">
                <a:solidFill>
                  <a:schemeClr val="bg1">
                    <a:lumMod val="50000"/>
                  </a:schemeClr>
                </a:solidFill>
              </a:rPr>
              <a:t>, Valery &amp; </a:t>
            </a:r>
            <a:r>
              <a:rPr lang="en-US" sz="1000" dirty="0" err="1">
                <a:solidFill>
                  <a:schemeClr val="bg1">
                    <a:lumMod val="50000"/>
                  </a:schemeClr>
                </a:solidFill>
              </a:rPr>
              <a:t>Hoedl</a:t>
            </a:r>
            <a:r>
              <a:rPr lang="en-US" sz="1000" dirty="0">
                <a:solidFill>
                  <a:schemeClr val="bg1">
                    <a:lumMod val="50000"/>
                  </a:schemeClr>
                </a:solidFill>
              </a:rPr>
              <a:t>, Seth &amp; </a:t>
            </a:r>
            <a:r>
              <a:rPr lang="en-US" sz="1000" dirty="0" err="1">
                <a:solidFill>
                  <a:schemeClr val="bg1">
                    <a:lumMod val="50000"/>
                  </a:schemeClr>
                </a:solidFill>
              </a:rPr>
              <a:t>Lambrecht</a:t>
            </a:r>
            <a:r>
              <a:rPr lang="en-US" sz="1000" dirty="0">
                <a:solidFill>
                  <a:schemeClr val="bg1">
                    <a:lumMod val="50000"/>
                  </a:schemeClr>
                </a:solidFill>
              </a:rPr>
              <a:t>, Astrid &amp; </a:t>
            </a:r>
            <a:r>
              <a:rPr lang="en-US" sz="1000" dirty="0" err="1">
                <a:solidFill>
                  <a:schemeClr val="bg1">
                    <a:lumMod val="50000"/>
                  </a:schemeClr>
                </a:solidFill>
              </a:rPr>
              <a:t>Nesvizhevsky</a:t>
            </a:r>
            <a:r>
              <a:rPr lang="en-US" sz="1000" dirty="0">
                <a:solidFill>
                  <a:schemeClr val="bg1">
                    <a:lumMod val="50000"/>
                  </a:schemeClr>
                </a:solidFill>
              </a:rPr>
              <a:t>, V.V. &amp; </a:t>
            </a:r>
            <a:r>
              <a:rPr lang="en-US" sz="1000" dirty="0" err="1">
                <a:solidFill>
                  <a:schemeClr val="bg1">
                    <a:lumMod val="50000"/>
                  </a:schemeClr>
                </a:solidFill>
              </a:rPr>
              <a:t>Pignol</a:t>
            </a:r>
            <a:r>
              <a:rPr lang="en-US" sz="1000" dirty="0">
                <a:solidFill>
                  <a:schemeClr val="bg1">
                    <a:lumMod val="50000"/>
                  </a:schemeClr>
                </a:solidFill>
              </a:rPr>
              <a:t>, Guillaume &amp; </a:t>
            </a:r>
            <a:r>
              <a:rPr lang="en-US" sz="1000" dirty="0" err="1">
                <a:solidFill>
                  <a:schemeClr val="bg1">
                    <a:lumMod val="50000"/>
                  </a:schemeClr>
                </a:solidFill>
              </a:rPr>
              <a:t>Protasov</a:t>
            </a:r>
            <a:r>
              <a:rPr lang="en-US" sz="1000" dirty="0">
                <a:solidFill>
                  <a:schemeClr val="bg1">
                    <a:lumMod val="50000"/>
                  </a:schemeClr>
                </a:solidFill>
              </a:rPr>
              <a:t>, K. &amp; Reynaud, Serge &amp; </a:t>
            </a:r>
            <a:r>
              <a:rPr lang="en-US" sz="1000" dirty="0" err="1">
                <a:solidFill>
                  <a:schemeClr val="bg1">
                    <a:lumMod val="50000"/>
                  </a:schemeClr>
                </a:solidFill>
              </a:rPr>
              <a:t>Sobolev</a:t>
            </a:r>
            <a:r>
              <a:rPr lang="en-US" sz="1000" dirty="0">
                <a:solidFill>
                  <a:schemeClr val="bg1">
                    <a:lumMod val="50000"/>
                  </a:schemeClr>
                </a:solidFill>
              </a:rPr>
              <a:t>, Yu. (2010). Short-range fundamental forces. Forces </a:t>
            </a:r>
            <a:r>
              <a:rPr lang="en-US" sz="1000" dirty="0" err="1">
                <a:solidFill>
                  <a:schemeClr val="bg1">
                    <a:lumMod val="50000"/>
                  </a:schemeClr>
                </a:solidFill>
              </a:rPr>
              <a:t>fondamentales</a:t>
            </a:r>
            <a:r>
              <a:rPr lang="en-US" sz="1000" dirty="0">
                <a:solidFill>
                  <a:schemeClr val="bg1">
                    <a:lumMod val="50000"/>
                  </a:schemeClr>
                </a:solidFill>
              </a:rPr>
              <a:t> à </a:t>
            </a:r>
            <a:r>
              <a:rPr lang="en-US" sz="1000" dirty="0" err="1">
                <a:solidFill>
                  <a:schemeClr val="bg1">
                    <a:lumMod val="50000"/>
                  </a:schemeClr>
                </a:solidFill>
              </a:rPr>
              <a:t>courte</a:t>
            </a:r>
            <a:r>
              <a:rPr lang="en-US" sz="1000" dirty="0">
                <a:solidFill>
                  <a:schemeClr val="bg1">
                    <a:lumMod val="50000"/>
                  </a:schemeClr>
                </a:solidFill>
              </a:rPr>
              <a:t> </a:t>
            </a:r>
            <a:r>
              <a:rPr lang="en-US" sz="1000" dirty="0" err="1">
                <a:solidFill>
                  <a:schemeClr val="bg1">
                    <a:lumMod val="50000"/>
                  </a:schemeClr>
                </a:solidFill>
              </a:rPr>
              <a:t>portée</a:t>
            </a:r>
            <a:r>
              <a:rPr lang="en-US" sz="1000" dirty="0">
                <a:solidFill>
                  <a:schemeClr val="bg1">
                    <a:lumMod val="50000"/>
                  </a:schemeClr>
                </a:solidFill>
              </a:rPr>
              <a:t>. </a:t>
            </a:r>
          </a:p>
        </p:txBody>
      </p:sp>
      <p:sp>
        <p:nvSpPr>
          <p:cNvPr id="2" name="Foliennummernplatzhalter 1"/>
          <p:cNvSpPr>
            <a:spLocks noGrp="1"/>
          </p:cNvSpPr>
          <p:nvPr>
            <p:ph type="sldNum" sz="quarter" idx="12"/>
          </p:nvPr>
        </p:nvSpPr>
        <p:spPr/>
        <p:txBody>
          <a:bodyPr/>
          <a:lstStyle/>
          <a:p>
            <a:fld id="{6D60F7B0-ADB0-400F-B9C6-FDCAE063E5F5}" type="slidenum">
              <a:rPr lang="en-GB" smtClean="0"/>
              <a:t>43</a:t>
            </a:fld>
            <a:endParaRPr lang="en-GB"/>
          </a:p>
        </p:txBody>
      </p:sp>
    </p:spTree>
    <p:extLst>
      <p:ext uri="{BB962C8B-B14F-4D97-AF65-F5344CB8AC3E}">
        <p14:creationId xmlns:p14="http://schemas.microsoft.com/office/powerpoint/2010/main" val="10686985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4CA3FE7-CDF7-47A6-829F-C860EE42E186}"/>
              </a:ext>
            </a:extLst>
          </p:cNvPr>
          <p:cNvPicPr>
            <a:picLocks noChangeAspect="1"/>
          </p:cNvPicPr>
          <p:nvPr/>
        </p:nvPicPr>
        <p:blipFill>
          <a:blip r:embed="rId2"/>
          <a:stretch>
            <a:fillRect/>
          </a:stretch>
        </p:blipFill>
        <p:spPr>
          <a:xfrm>
            <a:off x="4708380" y="687646"/>
            <a:ext cx="1955993" cy="5482708"/>
          </a:xfrm>
          <a:prstGeom prst="rect">
            <a:avLst/>
          </a:prstGeom>
        </p:spPr>
      </p:pic>
      <p:pic>
        <p:nvPicPr>
          <p:cNvPr id="5" name="Image 4">
            <a:extLst>
              <a:ext uri="{FF2B5EF4-FFF2-40B4-BE49-F238E27FC236}">
                <a16:creationId xmlns:a16="http://schemas.microsoft.com/office/drawing/2014/main" id="{5069C30F-76C6-450E-9082-97C7113C3B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956" y="1027906"/>
            <a:ext cx="3016250" cy="4021667"/>
          </a:xfrm>
          <a:prstGeom prst="rect">
            <a:avLst/>
          </a:prstGeom>
        </p:spPr>
      </p:pic>
      <p:pic>
        <p:nvPicPr>
          <p:cNvPr id="8194" name="Picture 2" descr="FIG. 1. Schematics of the experimental setup for experiments with ultra-cold atomic hydrogen. DC: dissociator solenoid. UP: upper pinch. OM: octupole magnet. LP: lower pinch. Main components of the dilution refrigerator are shown: 1 K pot, still, heat exchangers (HE), and mixing chamber (MC). A laser beam at 243 nm for two-photon 1S–2S spectroscopy passes along the setup axis and is retro-reflected by using a mirror at the bottom. The gas of H is cooled to 1 mK in the IPT and then transferred to the second smaller trap T2 for several experiments, including the Gravitational Quantum States (GQS) and Bose–Einstein Condensation (BEC). Thermal links between different components of the dilution refrigerator, the traps, and other experimental components are shown with the red arrows. As shown here, the overall height of the vacuum space of the dilution refrigerator is ≈1.4 m and the diameter is ≈21 cm. Experimental space below the IPT may include the second trap T2 (shown not in scale) or some other trapping cell designed for a specific experiment with BEC, GQS, or other planned by the GRASIAN collaboration.14">
            <a:extLst>
              <a:ext uri="{FF2B5EF4-FFF2-40B4-BE49-F238E27FC236}">
                <a16:creationId xmlns:a16="http://schemas.microsoft.com/office/drawing/2014/main" id="{8F0E2BD8-15A0-4DF9-B33A-90ED2253730C}"/>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25026" y="441399"/>
            <a:ext cx="4108080" cy="5482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87258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3D0995-9DF4-7B17-656D-950406F76538}"/>
              </a:ext>
            </a:extLst>
          </p:cNvPr>
          <p:cNvSpPr>
            <a:spLocks noGrp="1"/>
          </p:cNvSpPr>
          <p:nvPr>
            <p:ph type="title"/>
          </p:nvPr>
        </p:nvSpPr>
        <p:spPr/>
        <p:txBody>
          <a:bodyPr/>
          <a:lstStyle/>
          <a:p>
            <a:r>
              <a:rPr lang="en-US" dirty="0"/>
              <a:t>Gravitational/magnetic shift of the whispering gallery</a:t>
            </a:r>
            <a:endParaRPr lang="de-AT"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1B93A9F9-C559-3B9B-5AFE-CDE777D125EB}"/>
                  </a:ext>
                </a:extLst>
              </p:cNvPr>
              <p:cNvSpPr>
                <a:spLocks noGrp="1"/>
              </p:cNvSpPr>
              <p:nvPr>
                <p:ph sz="half" idx="1"/>
              </p:nvPr>
            </p:nvSpPr>
            <p:spPr/>
            <p:txBody>
              <a:bodyPr>
                <a:normAutofit fontScale="92500" lnSpcReduction="20000"/>
              </a:bodyPr>
              <a:lstStyle/>
              <a:p>
                <a:r>
                  <a:rPr lang="en-US" sz="1600" dirty="0"/>
                  <a:t>WG Measurements in other particles: </a:t>
                </a:r>
              </a:p>
              <a:p>
                <a:pPr lvl="1"/>
                <a:r>
                  <a:rPr lang="en-US" sz="1600" dirty="0"/>
                  <a:t>Possible to measure in Mu, Ps (</a:t>
                </a:r>
                <a:r>
                  <a:rPr lang="en-US" sz="1600" b="1" u="sng" dirty="0"/>
                  <a:t>gravitational shift</a:t>
                </a:r>
                <a:r>
                  <a:rPr lang="en-US" sz="1600" dirty="0"/>
                  <a:t>)</a:t>
                </a:r>
              </a:p>
              <a:p>
                <a:pPr lvl="1"/>
                <a:r>
                  <a:rPr lang="en-US" sz="1600" dirty="0"/>
                  <a:t>With smaller velocities measurement of </a:t>
                </a:r>
                <a:r>
                  <a:rPr lang="en-US" sz="1600" b="1" u="sng" dirty="0"/>
                  <a:t>gravitational shift possible with antihydrogen</a:t>
                </a:r>
                <a:r>
                  <a:rPr lang="en-US" sz="1600" dirty="0"/>
                  <a:t> (</a:t>
                </a:r>
                <a:r>
                  <a:rPr lang="en-US" sz="1600" dirty="0" err="1"/>
                  <a:t>Gbar</a:t>
                </a:r>
                <a:r>
                  <a:rPr lang="en-US" sz="1600" dirty="0"/>
                  <a:t>)</a:t>
                </a:r>
              </a:p>
              <a:p>
                <a:r>
                  <a:rPr lang="en-US" sz="1600" b="1" u="sng" dirty="0"/>
                  <a:t>Test measurement: </a:t>
                </a:r>
                <a:r>
                  <a:rPr lang="en-US" sz="1600" dirty="0"/>
                  <a:t>In future measurements we want to measure gravitational shift, this experiment is to test the measurement and analysis procedure</a:t>
                </a:r>
              </a:p>
              <a:p>
                <a:r>
                  <a:rPr lang="en-US" sz="1600" dirty="0"/>
                  <a:t>We add a magnetic field with a strong gradient (20T/m)</a:t>
                </a:r>
              </a:p>
              <a:p>
                <a:r>
                  <a:rPr lang="en-US" sz="1600" dirty="0"/>
                  <a:t>By controlling the polarization we should be able to observe a </a:t>
                </a:r>
                <a:r>
                  <a:rPr lang="en-US" sz="1600" b="1" u="sng" dirty="0">
                    <a:solidFill>
                      <a:srgbClr val="FF0000"/>
                    </a:solidFill>
                  </a:rPr>
                  <a:t>shift in the lines depending on the gradient orientation </a:t>
                </a:r>
                <a:r>
                  <a:rPr lang="en-US" sz="1600" b="1" u="sng" dirty="0" err="1">
                    <a:solidFill>
                      <a:srgbClr val="FF0000"/>
                    </a:solidFill>
                  </a:rPr>
                  <a:t>w.r.t.</a:t>
                </a:r>
                <a:r>
                  <a:rPr lang="en-US" sz="1600" b="1" u="sng" dirty="0">
                    <a:solidFill>
                      <a:srgbClr val="FF0000"/>
                    </a:solidFill>
                  </a:rPr>
                  <a:t> the neutron polarization</a:t>
                </a:r>
              </a:p>
              <a:p>
                <a:r>
                  <a:rPr lang="en-US" sz="1600" dirty="0"/>
                  <a:t>The potential barrier will be broader/smaller, changing the tunneling probability and lifetime</a:t>
                </a:r>
              </a:p>
              <a:p>
                <a:r>
                  <a:rPr lang="en-US" sz="1600" dirty="0"/>
                  <a:t>We can observe this effect if we see statistical significance in (more specifically a </a:t>
                </a:r>
                <a:r>
                  <a:rPr lang="en-US" sz="1600" b="1" dirty="0"/>
                  <a:t>vertical shift </a:t>
                </a:r>
                <a:r>
                  <a:rPr lang="en-US" sz="1600" dirty="0"/>
                  <a:t>(see next slide))</a:t>
                </a:r>
                <a:br>
                  <a:rPr lang="en-US" sz="1600" dirty="0"/>
                </a:br>
                <a:br>
                  <a:rPr lang="en-US" sz="1600" dirty="0"/>
                </a:br>
                <a14:m>
                  <m:oMath xmlns:m="http://schemas.openxmlformats.org/officeDocument/2006/math">
                    <m:r>
                      <m:rPr>
                        <m:sty m:val="p"/>
                      </m:rPr>
                      <a:rPr lang="en-US" sz="1600" b="0" i="0" smtClean="0">
                        <a:latin typeface="Cambria Math" panose="02040503050406030204" pitchFamily="18" charset="0"/>
                      </a:rPr>
                      <m:t>f</m:t>
                    </m:r>
                    <m:r>
                      <a:rPr lang="en-US" sz="1600" b="0" i="0" smtClean="0">
                        <a:latin typeface="Cambria Math" panose="02040503050406030204" pitchFamily="18" charset="0"/>
                      </a:rPr>
                      <m:t> </m:t>
                    </m:r>
                    <m:r>
                      <a:rPr lang="en-US" sz="1600" b="0" i="1" smtClean="0">
                        <a:latin typeface="Cambria Math" panose="02040503050406030204" pitchFamily="18" charset="0"/>
                      </a:rPr>
                      <m:t>=</m:t>
                    </m:r>
                    <m:f>
                      <m:fPr>
                        <m:ctrlPr>
                          <a:rPr lang="de-AT" sz="1600" i="1">
                            <a:latin typeface="Cambria Math" panose="02040503050406030204" pitchFamily="18" charset="0"/>
                          </a:rPr>
                        </m:ctrlPr>
                      </m:fPr>
                      <m:num>
                        <m:sSub>
                          <m:sSubPr>
                            <m:ctrlPr>
                              <a:rPr lang="de-AT"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𝑈𝑃</m:t>
                            </m:r>
                          </m:sub>
                        </m:sSub>
                        <m:r>
                          <a:rPr lang="en-US" sz="1600" i="1">
                            <a:latin typeface="Cambria Math" panose="02040503050406030204" pitchFamily="18" charset="0"/>
                          </a:rPr>
                          <m:t> − </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𝐷𝑂𝑊𝑁</m:t>
                            </m:r>
                          </m:sub>
                        </m:sSub>
                      </m:num>
                      <m:den>
                        <m:rad>
                          <m:radPr>
                            <m:degHide m:val="on"/>
                            <m:ctrlPr>
                              <a:rPr lang="de-AT" sz="1600" i="1">
                                <a:latin typeface="Cambria Math" panose="02040503050406030204" pitchFamily="18" charset="0"/>
                              </a:rPr>
                            </m:ctrlPr>
                          </m:radPr>
                          <m:deg/>
                          <m:e>
                            <m:sSubSup>
                              <m:sSubSupPr>
                                <m:ctrlPr>
                                  <a:rPr lang="en-US" sz="1600" i="1">
                                    <a:latin typeface="Cambria Math" panose="02040503050406030204" pitchFamily="18" charset="0"/>
                                    <a:ea typeface="Cambria Math" panose="02040503050406030204" pitchFamily="18" charset="0"/>
                                  </a:rPr>
                                </m:ctrlPr>
                              </m:sSubSupPr>
                              <m:e>
                                <m:r>
                                  <a:rPr lang="de-AT" sz="1600" i="1">
                                    <a:latin typeface="Cambria Math" panose="02040503050406030204" pitchFamily="18" charset="0"/>
                                    <a:ea typeface="Cambria Math" panose="02040503050406030204" pitchFamily="18" charset="0"/>
                                  </a:rPr>
                                  <m:t>𝜎</m:t>
                                </m:r>
                              </m:e>
                              <m:sub>
                                <m:r>
                                  <a:rPr lang="en-US" sz="1600" i="1">
                                    <a:latin typeface="Cambria Math" panose="02040503050406030204" pitchFamily="18" charset="0"/>
                                  </a:rPr>
                                  <m:t>𝑈𝑃</m:t>
                                </m:r>
                              </m:sub>
                              <m:sup>
                                <m:r>
                                  <a:rPr lang="en-US" sz="1600" i="1">
                                    <a:latin typeface="Cambria Math" panose="02040503050406030204" pitchFamily="18" charset="0"/>
                                  </a:rPr>
                                  <m:t>2</m:t>
                                </m:r>
                              </m:sup>
                            </m:sSubSup>
                            <m:r>
                              <a:rPr lang="en-US" sz="1600" i="1">
                                <a:latin typeface="Cambria Math" panose="02040503050406030204" pitchFamily="18" charset="0"/>
                              </a:rPr>
                              <m:t>+</m:t>
                            </m:r>
                            <m:sSubSup>
                              <m:sSubSupPr>
                                <m:ctrlPr>
                                  <a:rPr lang="en-US" sz="1600" i="1">
                                    <a:latin typeface="Cambria Math" panose="02040503050406030204" pitchFamily="18" charset="0"/>
                                    <a:ea typeface="Cambria Math" panose="02040503050406030204" pitchFamily="18" charset="0"/>
                                  </a:rPr>
                                </m:ctrlPr>
                              </m:sSubSupPr>
                              <m:e>
                                <m:r>
                                  <a:rPr lang="de-AT" sz="1600" i="1">
                                    <a:latin typeface="Cambria Math" panose="02040503050406030204" pitchFamily="18" charset="0"/>
                                    <a:ea typeface="Cambria Math" panose="02040503050406030204" pitchFamily="18" charset="0"/>
                                  </a:rPr>
                                  <m:t>𝜎</m:t>
                                </m:r>
                              </m:e>
                              <m:sub>
                                <m:r>
                                  <a:rPr lang="en-US" sz="1600" i="1">
                                    <a:latin typeface="Cambria Math" panose="02040503050406030204" pitchFamily="18" charset="0"/>
                                    <a:ea typeface="Cambria Math" panose="02040503050406030204" pitchFamily="18" charset="0"/>
                                  </a:rPr>
                                  <m:t>𝐷𝑂𝑊𝑁</m:t>
                                </m:r>
                              </m:sub>
                              <m:sup>
                                <m:r>
                                  <a:rPr lang="en-US" sz="1600" i="1">
                                    <a:latin typeface="Cambria Math" panose="02040503050406030204" pitchFamily="18" charset="0"/>
                                  </a:rPr>
                                  <m:t>2</m:t>
                                </m:r>
                              </m:sup>
                            </m:sSubSup>
                          </m:e>
                        </m:rad>
                      </m:den>
                    </m:f>
                  </m:oMath>
                </a14:m>
                <a:br>
                  <a:rPr lang="en-US" sz="1200" b="0" i="1" dirty="0">
                    <a:latin typeface="Cambria Math" panose="02040503050406030204" pitchFamily="18" charset="0"/>
                  </a:rPr>
                </a:br>
                <a:endParaRPr lang="de-AT" sz="1600" dirty="0"/>
              </a:p>
            </p:txBody>
          </p:sp>
        </mc:Choice>
        <mc:Fallback xmlns="">
          <p:sp>
            <p:nvSpPr>
              <p:cNvPr id="3" name="Inhaltsplatzhalter 2">
                <a:extLst>
                  <a:ext uri="{FF2B5EF4-FFF2-40B4-BE49-F238E27FC236}">
                    <a16:creationId xmlns:a16="http://schemas.microsoft.com/office/drawing/2014/main" id="{1B93A9F9-C559-3B9B-5AFE-CDE777D125EB}"/>
                  </a:ext>
                </a:extLst>
              </p:cNvPr>
              <p:cNvSpPr>
                <a:spLocks noGrp="1" noRot="1" noChangeAspect="1" noMove="1" noResize="1" noEditPoints="1" noAdjustHandles="1" noChangeArrowheads="1" noChangeShapeType="1" noTextEdit="1"/>
              </p:cNvSpPr>
              <p:nvPr>
                <p:ph sz="half" idx="1"/>
              </p:nvPr>
            </p:nvSpPr>
            <p:spPr>
              <a:blipFill>
                <a:blip r:embed="rId2"/>
                <a:stretch>
                  <a:fillRect l="-353" t="-1401"/>
                </a:stretch>
              </a:blipFill>
            </p:spPr>
            <p:txBody>
              <a:bodyPr/>
              <a:lstStyle/>
              <a:p>
                <a:r>
                  <a:rPr lang="de-AT">
                    <a:noFill/>
                  </a:rPr>
                  <a:t> </a:t>
                </a:r>
              </a:p>
            </p:txBody>
          </p:sp>
        </mc:Fallback>
      </mc:AlternateContent>
      <p:pic>
        <p:nvPicPr>
          <p:cNvPr id="5" name="Inhaltsplatzhalter 5">
            <a:extLst>
              <a:ext uri="{FF2B5EF4-FFF2-40B4-BE49-F238E27FC236}">
                <a16:creationId xmlns:a16="http://schemas.microsoft.com/office/drawing/2014/main" id="{8D250B56-BCE9-2510-B835-99591499CBF3}"/>
              </a:ext>
            </a:extLst>
          </p:cNvPr>
          <p:cNvPicPr>
            <a:picLocks noGrp="1" noChangeAspect="1"/>
          </p:cNvPicPr>
          <p:nvPr>
            <p:ph sz="half" idx="2"/>
          </p:nvPr>
        </p:nvPicPr>
        <p:blipFill>
          <a:blip r:embed="rId3"/>
          <a:stretch>
            <a:fillRect/>
          </a:stretch>
        </p:blipFill>
        <p:spPr>
          <a:xfrm>
            <a:off x="6172200" y="2269416"/>
            <a:ext cx="5181600" cy="3463756"/>
          </a:xfrm>
        </p:spPr>
      </p:pic>
      <p:sp>
        <p:nvSpPr>
          <p:cNvPr id="6" name="Fußzeilenplatzhalter 5">
            <a:extLst>
              <a:ext uri="{FF2B5EF4-FFF2-40B4-BE49-F238E27FC236}">
                <a16:creationId xmlns:a16="http://schemas.microsoft.com/office/drawing/2014/main" id="{C332612A-4BF3-742D-1A99-A9FFADAD747F}"/>
              </a:ext>
            </a:extLst>
          </p:cNvPr>
          <p:cNvSpPr>
            <a:spLocks noGrp="1"/>
          </p:cNvSpPr>
          <p:nvPr>
            <p:ph type="ftr" sz="quarter" idx="11"/>
          </p:nvPr>
        </p:nvSpPr>
        <p:spPr/>
        <p:txBody>
          <a:bodyPr/>
          <a:lstStyle/>
          <a:p>
            <a:r>
              <a:rPr lang="en-US"/>
              <a:t>09.09.2024, WG of neutrons and hydrogen atoms</a:t>
            </a:r>
            <a:endParaRPr lang="de-AT"/>
          </a:p>
        </p:txBody>
      </p:sp>
    </p:spTree>
    <p:extLst>
      <p:ext uri="{BB962C8B-B14F-4D97-AF65-F5344CB8AC3E}">
        <p14:creationId xmlns:p14="http://schemas.microsoft.com/office/powerpoint/2010/main" val="25438952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0F1D22-F297-F912-C776-863E91D50529}"/>
              </a:ext>
            </a:extLst>
          </p:cNvPr>
          <p:cNvSpPr>
            <a:spLocks noGrp="1"/>
          </p:cNvSpPr>
          <p:nvPr>
            <p:ph type="title"/>
          </p:nvPr>
        </p:nvSpPr>
        <p:spPr>
          <a:xfrm>
            <a:off x="838200" y="55562"/>
            <a:ext cx="10515600" cy="1325563"/>
          </a:xfrm>
        </p:spPr>
        <p:txBody>
          <a:bodyPr/>
          <a:lstStyle/>
          <a:p>
            <a:r>
              <a:rPr lang="en-US" dirty="0"/>
              <a:t>Hydrogen GQS</a:t>
            </a:r>
            <a:endParaRPr lang="de-AT" dirty="0"/>
          </a:p>
        </p:txBody>
      </p:sp>
      <p:sp>
        <p:nvSpPr>
          <p:cNvPr id="3" name="Inhaltsplatzhalter 2">
            <a:extLst>
              <a:ext uri="{FF2B5EF4-FFF2-40B4-BE49-F238E27FC236}">
                <a16:creationId xmlns:a16="http://schemas.microsoft.com/office/drawing/2014/main" id="{924579E7-F254-CE1E-BC70-50AB2158EA30}"/>
              </a:ext>
            </a:extLst>
          </p:cNvPr>
          <p:cNvSpPr>
            <a:spLocks noGrp="1"/>
          </p:cNvSpPr>
          <p:nvPr>
            <p:ph idx="1"/>
          </p:nvPr>
        </p:nvSpPr>
        <p:spPr>
          <a:xfrm>
            <a:off x="495300" y="1381125"/>
            <a:ext cx="5938838" cy="4351338"/>
          </a:xfrm>
        </p:spPr>
        <p:txBody>
          <a:bodyPr>
            <a:normAutofit/>
          </a:bodyPr>
          <a:lstStyle/>
          <a:p>
            <a:r>
              <a:rPr lang="en-US" sz="1800" dirty="0"/>
              <a:t>Length scale depends on gravity and mass of particle</a:t>
            </a:r>
          </a:p>
          <a:p>
            <a:r>
              <a:rPr lang="en-US" sz="1800" b="1" dirty="0">
                <a:solidFill>
                  <a:srgbClr val="FF0000"/>
                </a:solidFill>
              </a:rPr>
              <a:t>High background with hydrogen</a:t>
            </a:r>
            <a:r>
              <a:rPr lang="en-US" sz="1800" dirty="0"/>
              <a:t>, Deuterium measurement has less background but states closer to mirror surface</a:t>
            </a:r>
          </a:p>
          <a:p>
            <a:r>
              <a:rPr lang="en-US" sz="1800" b="1" dirty="0">
                <a:solidFill>
                  <a:srgbClr val="FF0000"/>
                </a:solidFill>
              </a:rPr>
              <a:t>Experimental limit: </a:t>
            </a:r>
            <a:r>
              <a:rPr lang="en-US" sz="1800" dirty="0"/>
              <a:t>Minimally measured distance between mirror and scatterer (distinction between classical and quantum model must be feasible at this length scale)</a:t>
            </a:r>
          </a:p>
          <a:p>
            <a:r>
              <a:rPr lang="en-US" sz="1800" dirty="0"/>
              <a:t>Maximal observation time:</a:t>
            </a:r>
          </a:p>
          <a:p>
            <a:pPr lvl="1"/>
            <a:r>
              <a:rPr lang="en-US" sz="1400" dirty="0"/>
              <a:t>Better resolution </a:t>
            </a:r>
          </a:p>
          <a:p>
            <a:pPr lvl="1"/>
            <a:r>
              <a:rPr lang="en-US" sz="1400" dirty="0"/>
              <a:t>Higher scattering probability of particles passing below scatterer</a:t>
            </a:r>
          </a:p>
          <a:p>
            <a:r>
              <a:rPr lang="en-US" sz="1800" dirty="0"/>
              <a:t>Velocities of &lt;100ms</a:t>
            </a:r>
            <a:r>
              <a:rPr lang="en-US" sz="1800" baseline="30000" dirty="0"/>
              <a:t>-1 </a:t>
            </a:r>
            <a:r>
              <a:rPr lang="en-US" sz="1800" dirty="0"/>
              <a:t> needed (cryogenic beam at ~6K)</a:t>
            </a:r>
          </a:p>
          <a:p>
            <a:r>
              <a:rPr lang="en-US" sz="1800" dirty="0"/>
              <a:t>Goal is </a:t>
            </a:r>
            <a:r>
              <a:rPr lang="en-US" sz="1800" b="1" dirty="0">
                <a:solidFill>
                  <a:srgbClr val="FF0000"/>
                </a:solidFill>
              </a:rPr>
              <a:t>proof existence of GQS </a:t>
            </a:r>
            <a:r>
              <a:rPr lang="en-US" sz="1800" dirty="0"/>
              <a:t>(resolution of first step) rather than resolution of multiple excited states (more challenging due to significant increase in necessary observation time)</a:t>
            </a:r>
          </a:p>
          <a:p>
            <a:endParaRPr lang="de-AT" dirty="0"/>
          </a:p>
        </p:txBody>
      </p:sp>
      <p:pic>
        <p:nvPicPr>
          <p:cNvPr id="4" name="Inhaltsplatzhalter 6" descr="Ein Bild, das Text, Screenshot, Reihe, Diagramm enthält.&#10;&#10;Automatisch generierte Beschreibung">
            <a:extLst>
              <a:ext uri="{FF2B5EF4-FFF2-40B4-BE49-F238E27FC236}">
                <a16:creationId xmlns:a16="http://schemas.microsoft.com/office/drawing/2014/main" id="{BFEF3709-8FFD-C07F-3A3D-D1FA0CEED4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0571" y="1707311"/>
            <a:ext cx="5206616" cy="3460002"/>
          </a:xfrm>
          <a:prstGeom prst="rect">
            <a:avLst/>
          </a:prstGeom>
        </p:spPr>
      </p:pic>
      <p:sp>
        <p:nvSpPr>
          <p:cNvPr id="5" name="Fußzeilenplatzhalter 4">
            <a:extLst>
              <a:ext uri="{FF2B5EF4-FFF2-40B4-BE49-F238E27FC236}">
                <a16:creationId xmlns:a16="http://schemas.microsoft.com/office/drawing/2014/main" id="{0A51B8CB-8324-10D6-A365-AF9707840817}"/>
              </a:ext>
            </a:extLst>
          </p:cNvPr>
          <p:cNvSpPr>
            <a:spLocks noGrp="1"/>
          </p:cNvSpPr>
          <p:nvPr>
            <p:ph type="ftr" sz="quarter" idx="11"/>
          </p:nvPr>
        </p:nvSpPr>
        <p:spPr/>
        <p:txBody>
          <a:bodyPr/>
          <a:lstStyle/>
          <a:p>
            <a:r>
              <a:rPr lang="en-US"/>
              <a:t>09.09.2024, WG of neutrons and hydrogen atoms</a:t>
            </a:r>
            <a:endParaRPr lang="de-AT"/>
          </a:p>
        </p:txBody>
      </p:sp>
    </p:spTree>
    <p:extLst>
      <p:ext uri="{BB962C8B-B14F-4D97-AF65-F5344CB8AC3E}">
        <p14:creationId xmlns:p14="http://schemas.microsoft.com/office/powerpoint/2010/main" val="4009971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503D4B-C184-4184-88B2-7A52621FB113}"/>
              </a:ext>
            </a:extLst>
          </p:cNvPr>
          <p:cNvSpPr>
            <a:spLocks noGrp="1"/>
          </p:cNvSpPr>
          <p:nvPr>
            <p:ph type="title"/>
          </p:nvPr>
        </p:nvSpPr>
        <p:spPr>
          <a:xfrm>
            <a:off x="-12777" y="-19760"/>
            <a:ext cx="6986335" cy="1325563"/>
          </a:xfrm>
        </p:spPr>
        <p:txBody>
          <a:bodyPr>
            <a:normAutofit/>
          </a:bodyPr>
          <a:lstStyle/>
          <a:p>
            <a:pPr algn="ctr"/>
            <a:r>
              <a:rPr lang="en-GB" sz="3600" b="1" dirty="0">
                <a:solidFill>
                  <a:srgbClr val="CC0099"/>
                </a:solidFill>
                <a:latin typeface="Helvetica" panose="020B0604020202020204" pitchFamily="34" charset="0"/>
                <a:cs typeface="Helvetica" panose="020B0604020202020204" pitchFamily="34" charset="0"/>
              </a:rPr>
              <a:t>1. Gravitational quantum states (GQS), Was </a:t>
            </a:r>
            <a:r>
              <a:rPr lang="en-GB" sz="3600" b="1" dirty="0" err="1">
                <a:solidFill>
                  <a:srgbClr val="CC0099"/>
                </a:solidFill>
                <a:latin typeface="Helvetica" panose="020B0604020202020204" pitchFamily="34" charset="0"/>
                <a:cs typeface="Helvetica" panose="020B0604020202020204" pitchFamily="34" charset="0"/>
              </a:rPr>
              <a:t>ist</a:t>
            </a:r>
            <a:r>
              <a:rPr lang="en-GB" sz="3600" b="1" dirty="0">
                <a:solidFill>
                  <a:srgbClr val="CC0099"/>
                </a:solidFill>
                <a:latin typeface="Helvetica" panose="020B0604020202020204" pitchFamily="34" charset="0"/>
                <a:cs typeface="Helvetica" panose="020B0604020202020204" pitchFamily="34" charset="0"/>
              </a:rPr>
              <a:t> das ?</a:t>
            </a:r>
            <a:endParaRPr lang="en-GB" sz="3600" b="1" dirty="0">
              <a:solidFill>
                <a:srgbClr val="9B3F8C"/>
              </a:solidFill>
              <a:latin typeface="Helvetica" panose="020B0604020202020204" pitchFamily="34" charset="0"/>
              <a:cs typeface="Helvetica" panose="020B0604020202020204" pitchFamily="34" charset="0"/>
            </a:endParaRPr>
          </a:p>
        </p:txBody>
      </p:sp>
      <p:pic>
        <p:nvPicPr>
          <p:cNvPr id="9" name="Grafik 4">
            <a:extLst>
              <a:ext uri="{FF2B5EF4-FFF2-40B4-BE49-F238E27FC236}">
                <a16:creationId xmlns:a16="http://schemas.microsoft.com/office/drawing/2014/main" id="{3C16DA70-4260-4D1A-9B2F-7E8719429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5345" y="1035653"/>
            <a:ext cx="4000526" cy="3261360"/>
          </a:xfrm>
          <a:prstGeom prst="rect">
            <a:avLst/>
          </a:prstGeom>
        </p:spPr>
      </p:pic>
      <p:cxnSp>
        <p:nvCxnSpPr>
          <p:cNvPr id="11" name="Connecteur droit avec flèche 10">
            <a:extLst>
              <a:ext uri="{FF2B5EF4-FFF2-40B4-BE49-F238E27FC236}">
                <a16:creationId xmlns:a16="http://schemas.microsoft.com/office/drawing/2014/main" id="{CFD796F8-D3C3-4418-B398-920476179193}"/>
              </a:ext>
            </a:extLst>
          </p:cNvPr>
          <p:cNvCxnSpPr>
            <a:cxnSpLocks/>
          </p:cNvCxnSpPr>
          <p:nvPr/>
        </p:nvCxnSpPr>
        <p:spPr>
          <a:xfrm>
            <a:off x="8119310" y="1417356"/>
            <a:ext cx="0" cy="79752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0E99F25B-7665-467E-9629-DF9EC8483DFF}"/>
              </a:ext>
            </a:extLst>
          </p:cNvPr>
          <p:cNvSpPr txBox="1"/>
          <p:nvPr/>
        </p:nvSpPr>
        <p:spPr>
          <a:xfrm>
            <a:off x="7770483" y="1449605"/>
            <a:ext cx="146059" cy="523220"/>
          </a:xfrm>
          <a:prstGeom prst="rect">
            <a:avLst/>
          </a:prstGeom>
          <a:noFill/>
        </p:spPr>
        <p:txBody>
          <a:bodyPr wrap="square" rtlCol="0">
            <a:spAutoFit/>
          </a:bodyPr>
          <a:lstStyle/>
          <a:p>
            <a:r>
              <a:rPr lang="en-GB" sz="2800" dirty="0">
                <a:solidFill>
                  <a:srgbClr val="FF0000"/>
                </a:solidFill>
              </a:rPr>
              <a:t>g</a:t>
            </a:r>
          </a:p>
        </p:txBody>
      </p:sp>
      <p:cxnSp>
        <p:nvCxnSpPr>
          <p:cNvPr id="17" name="Connecteur droit avec flèche 16">
            <a:extLst>
              <a:ext uri="{FF2B5EF4-FFF2-40B4-BE49-F238E27FC236}">
                <a16:creationId xmlns:a16="http://schemas.microsoft.com/office/drawing/2014/main" id="{F3DE4460-57E2-4FCA-B49D-9F5604563F23}"/>
              </a:ext>
            </a:extLst>
          </p:cNvPr>
          <p:cNvCxnSpPr>
            <a:cxnSpLocks/>
          </p:cNvCxnSpPr>
          <p:nvPr/>
        </p:nvCxnSpPr>
        <p:spPr>
          <a:xfrm flipV="1">
            <a:off x="11353800" y="552893"/>
            <a:ext cx="0" cy="35631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ZoneTexte 17">
            <a:extLst>
              <a:ext uri="{FF2B5EF4-FFF2-40B4-BE49-F238E27FC236}">
                <a16:creationId xmlns:a16="http://schemas.microsoft.com/office/drawing/2014/main" id="{62075BB3-607E-48F0-AB7F-8E53C07086DE}"/>
              </a:ext>
            </a:extLst>
          </p:cNvPr>
          <p:cNvSpPr txBox="1"/>
          <p:nvPr/>
        </p:nvSpPr>
        <p:spPr>
          <a:xfrm>
            <a:off x="11353800" y="643022"/>
            <a:ext cx="2877695" cy="369332"/>
          </a:xfrm>
          <a:prstGeom prst="rect">
            <a:avLst/>
          </a:prstGeom>
          <a:noFill/>
        </p:spPr>
        <p:txBody>
          <a:bodyPr wrap="square" rtlCol="0">
            <a:spAutoFit/>
          </a:bodyPr>
          <a:lstStyle/>
          <a:p>
            <a:r>
              <a:rPr lang="en-GB" b="1" dirty="0"/>
              <a:t>Z(µm)</a:t>
            </a:r>
          </a:p>
        </p:txBody>
      </p:sp>
      <p:sp>
        <p:nvSpPr>
          <p:cNvPr id="19" name="ZoneTexte 18">
            <a:extLst>
              <a:ext uri="{FF2B5EF4-FFF2-40B4-BE49-F238E27FC236}">
                <a16:creationId xmlns:a16="http://schemas.microsoft.com/office/drawing/2014/main" id="{37FF0017-45E9-4FD2-BBBC-2E55B44A37CC}"/>
              </a:ext>
            </a:extLst>
          </p:cNvPr>
          <p:cNvSpPr txBox="1"/>
          <p:nvPr/>
        </p:nvSpPr>
        <p:spPr>
          <a:xfrm>
            <a:off x="9303134" y="3976649"/>
            <a:ext cx="4101331" cy="400110"/>
          </a:xfrm>
          <a:prstGeom prst="rect">
            <a:avLst/>
          </a:prstGeom>
          <a:noFill/>
        </p:spPr>
        <p:txBody>
          <a:bodyPr wrap="square" rtlCol="0">
            <a:spAutoFit/>
          </a:bodyPr>
          <a:lstStyle/>
          <a:p>
            <a:r>
              <a:rPr lang="en-GB" sz="2000" dirty="0">
                <a:solidFill>
                  <a:srgbClr val="FF0000"/>
                </a:solidFill>
                <a:latin typeface="Helvetica" panose="020B0604020202020204" pitchFamily="34" charset="0"/>
                <a:cs typeface="Helvetica" panose="020B0604020202020204" pitchFamily="34" charset="0"/>
              </a:rPr>
              <a:t>Atom mirror</a:t>
            </a:r>
          </a:p>
        </p:txBody>
      </p:sp>
      <p:sp>
        <p:nvSpPr>
          <p:cNvPr id="6" name="Triangle rectangle 5">
            <a:extLst>
              <a:ext uri="{FF2B5EF4-FFF2-40B4-BE49-F238E27FC236}">
                <a16:creationId xmlns:a16="http://schemas.microsoft.com/office/drawing/2014/main" id="{813F41A9-F9A9-4562-A9EF-93503DCEFE93}"/>
              </a:ext>
            </a:extLst>
          </p:cNvPr>
          <p:cNvSpPr/>
          <p:nvPr/>
        </p:nvSpPr>
        <p:spPr>
          <a:xfrm rot="16200000">
            <a:off x="8379479" y="1081613"/>
            <a:ext cx="2963014" cy="287109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Triangle rectangle 19">
            <a:extLst>
              <a:ext uri="{FF2B5EF4-FFF2-40B4-BE49-F238E27FC236}">
                <a16:creationId xmlns:a16="http://schemas.microsoft.com/office/drawing/2014/main" id="{275254B9-133D-46E9-81B3-5844D1090F7E}"/>
              </a:ext>
            </a:extLst>
          </p:cNvPr>
          <p:cNvSpPr/>
          <p:nvPr/>
        </p:nvSpPr>
        <p:spPr>
          <a:xfrm rot="5400000">
            <a:off x="8394746" y="1048952"/>
            <a:ext cx="2963014" cy="2937705"/>
          </a:xfrm>
          <a:prstGeom prst="rtTriangl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ZoneTexte 14">
            <a:extLst>
              <a:ext uri="{FF2B5EF4-FFF2-40B4-BE49-F238E27FC236}">
                <a16:creationId xmlns:a16="http://schemas.microsoft.com/office/drawing/2014/main" id="{5D1C8ACC-8CD7-47D7-8463-C1C803752CFE}"/>
              </a:ext>
            </a:extLst>
          </p:cNvPr>
          <p:cNvSpPr txBox="1"/>
          <p:nvPr/>
        </p:nvSpPr>
        <p:spPr>
          <a:xfrm rot="18756967">
            <a:off x="8004942" y="1741784"/>
            <a:ext cx="4101331" cy="400110"/>
          </a:xfrm>
          <a:prstGeom prst="rect">
            <a:avLst/>
          </a:prstGeom>
          <a:noFill/>
        </p:spPr>
        <p:txBody>
          <a:bodyPr wrap="square" rtlCol="0">
            <a:spAutoFit/>
          </a:bodyPr>
          <a:lstStyle/>
          <a:p>
            <a:r>
              <a:rPr lang="en-GB" sz="2000" dirty="0">
                <a:solidFill>
                  <a:srgbClr val="FF0000"/>
                </a:solidFill>
                <a:latin typeface="Helvetica" panose="020B0604020202020204" pitchFamily="34" charset="0"/>
                <a:cs typeface="Helvetica" panose="020B0604020202020204" pitchFamily="34" charset="0"/>
              </a:rPr>
              <a:t>Gravity potential: </a:t>
            </a:r>
            <a:r>
              <a:rPr lang="en-GB" sz="2000" dirty="0" err="1">
                <a:solidFill>
                  <a:srgbClr val="FF0000"/>
                </a:solidFill>
                <a:latin typeface="Helvetica" panose="020B0604020202020204" pitchFamily="34" charset="0"/>
                <a:cs typeface="Helvetica" panose="020B0604020202020204" pitchFamily="34" charset="0"/>
              </a:rPr>
              <a:t>mgz</a:t>
            </a:r>
            <a:endParaRPr lang="en-GB" sz="2000" dirty="0">
              <a:solidFill>
                <a:srgbClr val="FF0000"/>
              </a:solidFill>
              <a:latin typeface="Helvetica" panose="020B0604020202020204" pitchFamily="34" charset="0"/>
              <a:cs typeface="Helvetica" panose="020B0604020202020204" pitchFamily="34" charset="0"/>
            </a:endParaRPr>
          </a:p>
        </p:txBody>
      </p:sp>
      <p:cxnSp>
        <p:nvCxnSpPr>
          <p:cNvPr id="8" name="Connecteur droit 7">
            <a:extLst>
              <a:ext uri="{FF2B5EF4-FFF2-40B4-BE49-F238E27FC236}">
                <a16:creationId xmlns:a16="http://schemas.microsoft.com/office/drawing/2014/main" id="{04E28964-7585-442E-A341-0AC9C42A35BA}"/>
              </a:ext>
            </a:extLst>
          </p:cNvPr>
          <p:cNvCxnSpPr>
            <a:cxnSpLocks/>
            <a:stCxn id="6" idx="0"/>
            <a:endCxn id="20" idx="0"/>
          </p:cNvCxnSpPr>
          <p:nvPr/>
        </p:nvCxnSpPr>
        <p:spPr>
          <a:xfrm flipV="1">
            <a:off x="8425439" y="1036298"/>
            <a:ext cx="2919667" cy="2962369"/>
          </a:xfrm>
          <a:prstGeom prst="line">
            <a:avLst/>
          </a:prstGeom>
        </p:spPr>
        <p:style>
          <a:lnRef idx="1">
            <a:schemeClr val="dk1"/>
          </a:lnRef>
          <a:fillRef idx="0">
            <a:schemeClr val="dk1"/>
          </a:fillRef>
          <a:effectRef idx="0">
            <a:schemeClr val="dk1"/>
          </a:effectRef>
          <a:fontRef idx="minor">
            <a:schemeClr val="tx1"/>
          </a:fontRef>
        </p:style>
      </p:cxnSp>
      <p:sp>
        <p:nvSpPr>
          <p:cNvPr id="22" name="ZoneTexte 21">
            <a:extLst>
              <a:ext uri="{FF2B5EF4-FFF2-40B4-BE49-F238E27FC236}">
                <a16:creationId xmlns:a16="http://schemas.microsoft.com/office/drawing/2014/main" id="{08E97A5F-2794-48B3-94EC-90D57BC236C7}"/>
              </a:ext>
            </a:extLst>
          </p:cNvPr>
          <p:cNvSpPr txBox="1"/>
          <p:nvPr/>
        </p:nvSpPr>
        <p:spPr>
          <a:xfrm>
            <a:off x="8347865" y="1195151"/>
            <a:ext cx="1783793" cy="830997"/>
          </a:xfrm>
          <a:prstGeom prst="rect">
            <a:avLst/>
          </a:prstGeom>
          <a:noFill/>
        </p:spPr>
        <p:txBody>
          <a:bodyPr wrap="square" rtlCol="0">
            <a:spAutoFit/>
          </a:bodyPr>
          <a:lstStyle/>
          <a:p>
            <a:pPr algn="ctr"/>
            <a:r>
              <a:rPr lang="en-CA" sz="2400" b="1" dirty="0">
                <a:solidFill>
                  <a:srgbClr val="172E76"/>
                </a:solidFill>
                <a:latin typeface="Helvetica" panose="020B0604020202020204" pitchFamily="34" charset="0"/>
                <a:cs typeface="Helvetica" panose="020B0604020202020204" pitchFamily="34" charset="0"/>
              </a:rPr>
              <a:t>Potential well</a:t>
            </a:r>
          </a:p>
        </p:txBody>
      </p:sp>
      <p:sp>
        <p:nvSpPr>
          <p:cNvPr id="25" name="ZoneTexte 24">
            <a:extLst>
              <a:ext uri="{FF2B5EF4-FFF2-40B4-BE49-F238E27FC236}">
                <a16:creationId xmlns:a16="http://schemas.microsoft.com/office/drawing/2014/main" id="{62556E24-457D-423F-8DE0-99E888A0BC89}"/>
              </a:ext>
            </a:extLst>
          </p:cNvPr>
          <p:cNvSpPr txBox="1"/>
          <p:nvPr/>
        </p:nvSpPr>
        <p:spPr>
          <a:xfrm>
            <a:off x="11296841" y="3677911"/>
            <a:ext cx="739572" cy="369332"/>
          </a:xfrm>
          <a:prstGeom prst="rect">
            <a:avLst/>
          </a:prstGeom>
          <a:noFill/>
        </p:spPr>
        <p:txBody>
          <a:bodyPr wrap="square" rtlCol="0">
            <a:spAutoFit/>
          </a:bodyPr>
          <a:lstStyle/>
          <a:p>
            <a:r>
              <a:rPr lang="en-GB" dirty="0"/>
              <a:t>0</a:t>
            </a:r>
          </a:p>
        </p:txBody>
      </p:sp>
      <p:cxnSp>
        <p:nvCxnSpPr>
          <p:cNvPr id="26" name="Connecteur droit 25">
            <a:extLst>
              <a:ext uri="{FF2B5EF4-FFF2-40B4-BE49-F238E27FC236}">
                <a16:creationId xmlns:a16="http://schemas.microsoft.com/office/drawing/2014/main" id="{0340CD70-24EA-4872-9D7E-282E93E05608}"/>
              </a:ext>
            </a:extLst>
          </p:cNvPr>
          <p:cNvCxnSpPr>
            <a:cxnSpLocks/>
          </p:cNvCxnSpPr>
          <p:nvPr/>
        </p:nvCxnSpPr>
        <p:spPr>
          <a:xfrm>
            <a:off x="8447731" y="4022947"/>
            <a:ext cx="2883117" cy="0"/>
          </a:xfrm>
          <a:prstGeom prst="line">
            <a:avLst/>
          </a:prstGeom>
        </p:spPr>
        <p:style>
          <a:lnRef idx="1">
            <a:schemeClr val="dk1"/>
          </a:lnRef>
          <a:fillRef idx="0">
            <a:schemeClr val="dk1"/>
          </a:fillRef>
          <a:effectRef idx="0">
            <a:schemeClr val="dk1"/>
          </a:effectRef>
          <a:fontRef idx="minor">
            <a:schemeClr val="tx1"/>
          </a:fontRef>
        </p:style>
      </p:cxnSp>
      <p:sp>
        <p:nvSpPr>
          <p:cNvPr id="28" name="ZoneTexte 27">
            <a:extLst>
              <a:ext uri="{FF2B5EF4-FFF2-40B4-BE49-F238E27FC236}">
                <a16:creationId xmlns:a16="http://schemas.microsoft.com/office/drawing/2014/main" id="{7F16DD58-0496-4B0A-B13D-C0A6651137DA}"/>
              </a:ext>
            </a:extLst>
          </p:cNvPr>
          <p:cNvSpPr txBox="1"/>
          <p:nvPr/>
        </p:nvSpPr>
        <p:spPr>
          <a:xfrm>
            <a:off x="6728029" y="6433894"/>
            <a:ext cx="7190563" cy="369332"/>
          </a:xfrm>
          <a:prstGeom prst="rect">
            <a:avLst/>
          </a:prstGeom>
          <a:noFill/>
        </p:spPr>
        <p:txBody>
          <a:bodyPr wrap="square" rtlCol="0">
            <a:spAutoFit/>
          </a:bodyPr>
          <a:lstStyle/>
          <a:p>
            <a:r>
              <a:rPr lang="en-GB" dirty="0"/>
              <a:t>International collaboration: GRASIAN  https://grasian.eu </a:t>
            </a:r>
          </a:p>
        </p:txBody>
      </p:sp>
      <p:sp>
        <p:nvSpPr>
          <p:cNvPr id="29" name="ZoneTexte 28">
            <a:extLst>
              <a:ext uri="{FF2B5EF4-FFF2-40B4-BE49-F238E27FC236}">
                <a16:creationId xmlns:a16="http://schemas.microsoft.com/office/drawing/2014/main" id="{61FF76AC-0017-4A39-A67F-22BC2CFA37A8}"/>
              </a:ext>
            </a:extLst>
          </p:cNvPr>
          <p:cNvSpPr txBox="1"/>
          <p:nvPr/>
        </p:nvSpPr>
        <p:spPr>
          <a:xfrm>
            <a:off x="104853" y="6330024"/>
            <a:ext cx="443059" cy="369332"/>
          </a:xfrm>
          <a:prstGeom prst="rect">
            <a:avLst/>
          </a:prstGeom>
          <a:noFill/>
        </p:spPr>
        <p:txBody>
          <a:bodyPr wrap="square" rtlCol="0">
            <a:spAutoFit/>
          </a:bodyPr>
          <a:lstStyle/>
          <a:p>
            <a:r>
              <a:rPr lang="en-GB" dirty="0">
                <a:solidFill>
                  <a:srgbClr val="172E76"/>
                </a:solidFill>
                <a:latin typeface="Helvetica" panose="020B0604020202020204" pitchFamily="34" charset="0"/>
                <a:cs typeface="Helvetica" panose="020B0604020202020204" pitchFamily="34" charset="0"/>
              </a:rPr>
              <a:t>1</a:t>
            </a:r>
          </a:p>
        </p:txBody>
      </p:sp>
      <p:sp>
        <p:nvSpPr>
          <p:cNvPr id="30" name="Forme libre : forme 29">
            <a:extLst>
              <a:ext uri="{FF2B5EF4-FFF2-40B4-BE49-F238E27FC236}">
                <a16:creationId xmlns:a16="http://schemas.microsoft.com/office/drawing/2014/main" id="{66A27DDE-851E-4073-BCFC-56B31E3D7624}"/>
              </a:ext>
            </a:extLst>
          </p:cNvPr>
          <p:cNvSpPr/>
          <p:nvPr/>
        </p:nvSpPr>
        <p:spPr>
          <a:xfrm rot="15700271">
            <a:off x="9306167" y="3104353"/>
            <a:ext cx="1449031" cy="255005"/>
          </a:xfrm>
          <a:custGeom>
            <a:avLst/>
            <a:gdLst>
              <a:gd name="connsiteX0" fmla="*/ 0 w 1598820"/>
              <a:gd name="connsiteY0" fmla="*/ 442128 h 477076"/>
              <a:gd name="connsiteX1" fmla="*/ 1597688 w 1598820"/>
              <a:gd name="connsiteY1" fmla="*/ 432079 h 477076"/>
              <a:gd name="connsiteX2" fmla="*/ 200967 w 1598820"/>
              <a:gd name="connsiteY2" fmla="*/ 0 h 477076"/>
              <a:gd name="connsiteX0" fmla="*/ 0 w 1513303"/>
              <a:gd name="connsiteY0" fmla="*/ 189227 h 434900"/>
              <a:gd name="connsiteX1" fmla="*/ 1512911 w 1513303"/>
              <a:gd name="connsiteY1" fmla="*/ 432079 h 434900"/>
              <a:gd name="connsiteX2" fmla="*/ 116190 w 1513303"/>
              <a:gd name="connsiteY2" fmla="*/ 0 h 434900"/>
              <a:gd name="connsiteX0" fmla="*/ 0 w 1513303"/>
              <a:gd name="connsiteY0" fmla="*/ 189227 h 437879"/>
              <a:gd name="connsiteX1" fmla="*/ 1512911 w 1513303"/>
              <a:gd name="connsiteY1" fmla="*/ 432079 h 437879"/>
              <a:gd name="connsiteX2" fmla="*/ 116190 w 1513303"/>
              <a:gd name="connsiteY2" fmla="*/ 0 h 437879"/>
              <a:gd name="connsiteX0" fmla="*/ 0 w 1441256"/>
              <a:gd name="connsiteY0" fmla="*/ 202152 h 439141"/>
              <a:gd name="connsiteX1" fmla="*/ 1441197 w 1441256"/>
              <a:gd name="connsiteY1" fmla="*/ 432079 h 439141"/>
              <a:gd name="connsiteX2" fmla="*/ 44476 w 1441256"/>
              <a:gd name="connsiteY2" fmla="*/ 0 h 439141"/>
            </a:gdLst>
            <a:ahLst/>
            <a:cxnLst>
              <a:cxn ang="0">
                <a:pos x="connsiteX0" y="connsiteY0"/>
              </a:cxn>
              <a:cxn ang="0">
                <a:pos x="connsiteX1" y="connsiteY1"/>
              </a:cxn>
              <a:cxn ang="0">
                <a:pos x="connsiteX2" y="connsiteY2"/>
              </a:cxn>
            </a:cxnLst>
            <a:rect l="l" t="t" r="r" b="b"/>
            <a:pathLst>
              <a:path w="1441256" h="439141">
                <a:moveTo>
                  <a:pt x="0" y="202152"/>
                </a:moveTo>
                <a:cubicBezTo>
                  <a:pt x="769982" y="377244"/>
                  <a:pt x="1433784" y="465771"/>
                  <a:pt x="1441197" y="432079"/>
                </a:cubicBezTo>
                <a:cubicBezTo>
                  <a:pt x="1448610" y="398387"/>
                  <a:pt x="759583" y="179195"/>
                  <a:pt x="4447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Ellipse 30">
            <a:extLst>
              <a:ext uri="{FF2B5EF4-FFF2-40B4-BE49-F238E27FC236}">
                <a16:creationId xmlns:a16="http://schemas.microsoft.com/office/drawing/2014/main" id="{E004AF3D-48F5-4844-B650-CCA36223A328}"/>
              </a:ext>
            </a:extLst>
          </p:cNvPr>
          <p:cNvSpPr/>
          <p:nvPr/>
        </p:nvSpPr>
        <p:spPr>
          <a:xfrm>
            <a:off x="10058181" y="3292195"/>
            <a:ext cx="78658" cy="187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4" name="Image 23">
            <a:extLst>
              <a:ext uri="{FF2B5EF4-FFF2-40B4-BE49-F238E27FC236}">
                <a16:creationId xmlns:a16="http://schemas.microsoft.com/office/drawing/2014/main" id="{B4471B16-D7F1-4A5C-9280-7D23E46E26C5}"/>
              </a:ext>
            </a:extLst>
          </p:cNvPr>
          <p:cNvPicPr>
            <a:picLocks noChangeAspect="1"/>
          </p:cNvPicPr>
          <p:nvPr/>
        </p:nvPicPr>
        <p:blipFill rotWithShape="1">
          <a:blip r:embed="rId3"/>
          <a:srcRect l="79771" t="22154" r="3647" b="45423"/>
          <a:stretch/>
        </p:blipFill>
        <p:spPr>
          <a:xfrm>
            <a:off x="7828961" y="265394"/>
            <a:ext cx="4198685" cy="4138167"/>
          </a:xfrm>
          <a:prstGeom prst="rect">
            <a:avLst/>
          </a:prstGeom>
        </p:spPr>
      </p:pic>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FBD5E359-1B62-4340-B224-C64D8B3EEDBD}"/>
                  </a:ext>
                </a:extLst>
              </p:cNvPr>
              <p:cNvSpPr/>
              <p:nvPr/>
            </p:nvSpPr>
            <p:spPr>
              <a:xfrm>
                <a:off x="496252" y="2214884"/>
                <a:ext cx="6876405" cy="2936188"/>
              </a:xfrm>
              <a:prstGeom prst="rect">
                <a:avLst/>
              </a:prstGeom>
            </p:spPr>
            <p:txBody>
              <a:bodyPr wrap="square">
                <a:spAutoFit/>
              </a:bodyPr>
              <a:lstStyle/>
              <a:p>
                <a:pPr>
                  <a:spcBef>
                    <a:spcPct val="20000"/>
                  </a:spcBef>
                  <a:buFont typeface="Arial" panose="020B0604020202020204" pitchFamily="34" charset="0"/>
                  <a:buChar char="•"/>
                </a:pPr>
                <a:r>
                  <a:rPr lang="en-GB" altLang="fr-FR" sz="2800" dirty="0">
                    <a:solidFill>
                      <a:srgbClr val="002060"/>
                    </a:solidFill>
                    <a:latin typeface="Helvetica" panose="020B0604020202020204" pitchFamily="34" charset="0"/>
                    <a:cs typeface="Helvetica" panose="020B0604020202020204" pitchFamily="34" charset="0"/>
                  </a:rPr>
                  <a:t>Any trapped particle in a potential well </a:t>
                </a:r>
              </a:p>
              <a:p>
                <a:pPr lvl="1">
                  <a:spcBef>
                    <a:spcPct val="20000"/>
                  </a:spcBef>
                </a:pPr>
                <a:r>
                  <a:rPr lang="en-GB" altLang="fr-FR" sz="2800" dirty="0">
                    <a:solidFill>
                      <a:srgbClr val="002060"/>
                    </a:solidFill>
                    <a:latin typeface="Helvetica" panose="020B0604020202020204" pitchFamily="34" charset="0"/>
                    <a:cs typeface="Helvetica" panose="020B0604020202020204" pitchFamily="34" charset="0"/>
                    <a:sym typeface="Symbol" panose="05050102010706020507" pitchFamily="18" charset="2"/>
                  </a:rPr>
                  <a:t></a:t>
                </a:r>
                <a:r>
                  <a:rPr lang="en-GB" altLang="fr-FR" sz="2800" dirty="0">
                    <a:solidFill>
                      <a:srgbClr val="002060"/>
                    </a:solidFill>
                    <a:latin typeface="Helvetica" panose="020B0604020202020204" pitchFamily="34" charset="0"/>
                    <a:cs typeface="Helvetica" panose="020B0604020202020204" pitchFamily="34" charset="0"/>
                  </a:rPr>
                  <a:t> has its energy quantized </a:t>
                </a:r>
                <a14:m>
                  <m:oMath xmlns:m="http://schemas.openxmlformats.org/officeDocument/2006/math">
                    <m:sSub>
                      <m:sSubPr>
                        <m:ctrlPr>
                          <a:rPr lang="en-GB" altLang="fr-FR" sz="2800" i="1" smtClean="0">
                            <a:solidFill>
                              <a:srgbClr val="002060"/>
                            </a:solidFill>
                            <a:latin typeface="Cambria Math" panose="02040503050406030204" pitchFamily="18" charset="0"/>
                          </a:rPr>
                        </m:ctrlPr>
                      </m:sSubPr>
                      <m:e>
                        <m:r>
                          <a:rPr lang="en-GB" altLang="fr-FR" sz="2800" i="1" smtClean="0">
                            <a:solidFill>
                              <a:srgbClr val="002060"/>
                            </a:solidFill>
                            <a:latin typeface="Cambria Math" panose="02040503050406030204" pitchFamily="18" charset="0"/>
                          </a:rPr>
                          <m:t>𝐸</m:t>
                        </m:r>
                      </m:e>
                      <m:sub>
                        <m:r>
                          <a:rPr lang="en-GB" altLang="fr-FR" sz="2800" i="1" smtClean="0">
                            <a:solidFill>
                              <a:srgbClr val="002060"/>
                            </a:solidFill>
                            <a:latin typeface="Cambria Math" panose="02040503050406030204" pitchFamily="18" charset="0"/>
                          </a:rPr>
                          <m:t>𝑛</m:t>
                        </m:r>
                      </m:sub>
                    </m:sSub>
                  </m:oMath>
                </a14:m>
                <a:endParaRPr lang="en-GB" altLang="fr-FR" sz="2800" dirty="0">
                  <a:solidFill>
                    <a:srgbClr val="002060"/>
                  </a:solidFill>
                  <a:latin typeface="Helvetica" panose="020B0604020202020204" pitchFamily="34" charset="0"/>
                  <a:cs typeface="Helvetica" panose="020B0604020202020204" pitchFamily="34" charset="0"/>
                </a:endParaRPr>
              </a:p>
              <a:p>
                <a:pPr lvl="1">
                  <a:spcBef>
                    <a:spcPct val="20000"/>
                  </a:spcBef>
                </a:pPr>
                <a:r>
                  <a:rPr lang="en-GB" altLang="fr-FR" sz="2800" dirty="0">
                    <a:solidFill>
                      <a:srgbClr val="002060"/>
                    </a:solidFill>
                    <a:latin typeface="Helvetica" panose="020B0604020202020204" pitchFamily="34" charset="0"/>
                    <a:cs typeface="Helvetica" panose="020B0604020202020204" pitchFamily="34" charset="0"/>
                    <a:sym typeface="Symbol" panose="05050102010706020507" pitchFamily="18" charset="2"/>
                  </a:rPr>
                  <a:t></a:t>
                </a:r>
                <a:r>
                  <a:rPr lang="en-GB" altLang="fr-FR" sz="2800" dirty="0">
                    <a:solidFill>
                      <a:srgbClr val="002060"/>
                    </a:solidFill>
                    <a:latin typeface="Helvetica" panose="020B0604020202020204" pitchFamily="34" charset="0"/>
                    <a:cs typeface="Helvetica" panose="020B0604020202020204" pitchFamily="34" charset="0"/>
                  </a:rPr>
                  <a:t> has its probability of founding the particle in space |</a:t>
                </a:r>
                <a14:m>
                  <m:oMath xmlns:m="http://schemas.openxmlformats.org/officeDocument/2006/math">
                    <m:sSub>
                      <m:sSubPr>
                        <m:ctrlPr>
                          <a:rPr lang="en-GB" altLang="fr-FR" sz="2800" i="1" smtClean="0">
                            <a:solidFill>
                              <a:srgbClr val="002060"/>
                            </a:solidFill>
                            <a:latin typeface="Cambria Math" panose="02040503050406030204" pitchFamily="18" charset="0"/>
                          </a:rPr>
                        </m:ctrlPr>
                      </m:sSubPr>
                      <m:e>
                        <m:r>
                          <m:rPr>
                            <m:nor/>
                          </m:rPr>
                          <a:rPr lang="en-GB" altLang="fr-FR" sz="2800" smtClean="0">
                            <a:solidFill>
                              <a:srgbClr val="002060"/>
                            </a:solidFill>
                            <a:latin typeface="Helvetica" panose="020B0604020202020204" pitchFamily="34" charset="0"/>
                            <a:cs typeface="Helvetica" panose="020B0604020202020204" pitchFamily="34" charset="0"/>
                          </a:rPr>
                          <m:t>φ</m:t>
                        </m:r>
                      </m:e>
                      <m:sub>
                        <m:r>
                          <a:rPr lang="en-GB" altLang="fr-FR" sz="2800" i="1" smtClean="0">
                            <a:solidFill>
                              <a:srgbClr val="002060"/>
                            </a:solidFill>
                            <a:latin typeface="Cambria Math" panose="02040503050406030204" pitchFamily="18" charset="0"/>
                          </a:rPr>
                          <m:t>𝑛</m:t>
                        </m:r>
                      </m:sub>
                    </m:sSub>
                    <m:r>
                      <a:rPr lang="en-GB" altLang="fr-FR" sz="2800" b="0" i="1" smtClean="0">
                        <a:solidFill>
                          <a:srgbClr val="002060"/>
                        </a:solidFill>
                        <a:latin typeface="Cambria Math" panose="02040503050406030204" pitchFamily="18" charset="0"/>
                      </a:rPr>
                      <m:t>(</m:t>
                    </m:r>
                    <m:r>
                      <a:rPr lang="en-GB" altLang="fr-FR" sz="2800" b="0" i="1" smtClean="0">
                        <a:solidFill>
                          <a:srgbClr val="002060"/>
                        </a:solidFill>
                        <a:latin typeface="Cambria Math" panose="02040503050406030204" pitchFamily="18" charset="0"/>
                      </a:rPr>
                      <m:t>𝑧</m:t>
                    </m:r>
                    <m:r>
                      <a:rPr lang="en-GB" altLang="fr-FR" sz="2800" b="0" i="1" smtClean="0">
                        <a:solidFill>
                          <a:srgbClr val="002060"/>
                        </a:solidFill>
                        <a:latin typeface="Cambria Math" panose="02040503050406030204" pitchFamily="18" charset="0"/>
                      </a:rPr>
                      <m:t>)</m:t>
                    </m:r>
                  </m:oMath>
                </a14:m>
                <a:r>
                  <a:rPr lang="en-GB" altLang="fr-FR" sz="2800" dirty="0">
                    <a:solidFill>
                      <a:srgbClr val="002060"/>
                    </a:solidFill>
                    <a:latin typeface="Helvetica" panose="020B0604020202020204" pitchFamily="34" charset="0"/>
                    <a:cs typeface="Helvetica" panose="020B0604020202020204" pitchFamily="34" charset="0"/>
                  </a:rPr>
                  <a:t>|² that depends on the quantum state n</a:t>
                </a:r>
              </a:p>
              <a:p>
                <a:pPr>
                  <a:spcBef>
                    <a:spcPct val="20000"/>
                  </a:spcBef>
                  <a:buFont typeface="Arial" panose="020B0604020202020204" pitchFamily="34" charset="0"/>
                  <a:buChar char="•"/>
                </a:pPr>
                <a:endParaRPr lang="en-GB" altLang="fr-FR" sz="2800" dirty="0">
                  <a:solidFill>
                    <a:srgbClr val="002060"/>
                  </a:solidFill>
                  <a:latin typeface="Helvetica" panose="020B0604020202020204" pitchFamily="34" charset="0"/>
                  <a:cs typeface="Helvetica" panose="020B0604020202020204" pitchFamily="34" charset="0"/>
                </a:endParaRPr>
              </a:p>
            </p:txBody>
          </p:sp>
        </mc:Choice>
        <mc:Fallback xmlns="">
          <p:sp>
            <p:nvSpPr>
              <p:cNvPr id="4" name="Rectangle 3">
                <a:extLst>
                  <a:ext uri="{FF2B5EF4-FFF2-40B4-BE49-F238E27FC236}">
                    <a16:creationId xmlns:a16="http://schemas.microsoft.com/office/drawing/2014/main" id="{FBD5E359-1B62-4340-B224-C64D8B3EEDBD}"/>
                  </a:ext>
                </a:extLst>
              </p:cNvPr>
              <p:cNvSpPr>
                <a:spLocks noRot="1" noChangeAspect="1" noMove="1" noResize="1" noEditPoints="1" noAdjustHandles="1" noChangeArrowheads="1" noChangeShapeType="1" noTextEdit="1"/>
              </p:cNvSpPr>
              <p:nvPr/>
            </p:nvSpPr>
            <p:spPr>
              <a:xfrm>
                <a:off x="496252" y="2214884"/>
                <a:ext cx="6876405" cy="2936188"/>
              </a:xfrm>
              <a:prstGeom prst="rect">
                <a:avLst/>
              </a:prstGeom>
              <a:blipFill>
                <a:blip r:embed="rId4"/>
                <a:stretch>
                  <a:fillRect l="-1596" t="-2075" r="-266"/>
                </a:stretch>
              </a:blipFill>
            </p:spPr>
            <p:txBody>
              <a:bodyPr/>
              <a:lstStyle/>
              <a:p>
                <a:r>
                  <a:rPr lang="fr-FR">
                    <a:noFill/>
                  </a:rPr>
                  <a:t> </a:t>
                </a:r>
              </a:p>
            </p:txBody>
          </p:sp>
        </mc:Fallback>
      </mc:AlternateContent>
      <p:sp>
        <p:nvSpPr>
          <p:cNvPr id="5" name="ZoneTexte 4">
            <a:extLst>
              <a:ext uri="{FF2B5EF4-FFF2-40B4-BE49-F238E27FC236}">
                <a16:creationId xmlns:a16="http://schemas.microsoft.com/office/drawing/2014/main" id="{78F8D790-A923-4090-95AF-9210B06A3EAA}"/>
              </a:ext>
            </a:extLst>
          </p:cNvPr>
          <p:cNvSpPr txBox="1"/>
          <p:nvPr/>
        </p:nvSpPr>
        <p:spPr>
          <a:xfrm>
            <a:off x="8119310" y="4176704"/>
            <a:ext cx="3905236" cy="954107"/>
          </a:xfrm>
          <a:prstGeom prst="rect">
            <a:avLst/>
          </a:prstGeom>
          <a:noFill/>
        </p:spPr>
        <p:txBody>
          <a:bodyPr wrap="none" rtlCol="0">
            <a:spAutoFit/>
          </a:bodyPr>
          <a:lstStyle/>
          <a:p>
            <a:pPr algn="ctr"/>
            <a:r>
              <a:rPr lang="fr-FR" sz="2800" dirty="0">
                <a:solidFill>
                  <a:srgbClr val="002060"/>
                </a:solidFill>
                <a:latin typeface="Helvetica" panose="020B0604020202020204" pitchFamily="34" charset="0"/>
                <a:cs typeface="Helvetica" panose="020B0604020202020204" pitchFamily="34" charset="0"/>
              </a:rPr>
              <a:t>Example: </a:t>
            </a:r>
          </a:p>
          <a:p>
            <a:pPr algn="ctr"/>
            <a:r>
              <a:rPr lang="fr-FR" sz="2800" dirty="0">
                <a:solidFill>
                  <a:srgbClr val="002060"/>
                </a:solidFill>
                <a:latin typeface="Helvetica" panose="020B0604020202020204" pitchFamily="34" charset="0"/>
                <a:cs typeface="Helvetica" panose="020B0604020202020204" pitchFamily="34" charset="0"/>
              </a:rPr>
              <a:t>1D </a:t>
            </a:r>
            <a:r>
              <a:rPr lang="fr-FR" sz="2800" dirty="0" err="1">
                <a:solidFill>
                  <a:srgbClr val="002060"/>
                </a:solidFill>
                <a:latin typeface="Helvetica" panose="020B0604020202020204" pitchFamily="34" charset="0"/>
                <a:cs typeface="Helvetica" panose="020B0604020202020204" pitchFamily="34" charset="0"/>
              </a:rPr>
              <a:t>infinite</a:t>
            </a:r>
            <a:r>
              <a:rPr lang="fr-FR" sz="2800" dirty="0">
                <a:solidFill>
                  <a:srgbClr val="002060"/>
                </a:solidFill>
                <a:latin typeface="Helvetica" panose="020B0604020202020204" pitchFamily="34" charset="0"/>
                <a:cs typeface="Helvetica" panose="020B0604020202020204" pitchFamily="34" charset="0"/>
              </a:rPr>
              <a:t> </a:t>
            </a:r>
            <a:r>
              <a:rPr lang="fr-FR" sz="2800" dirty="0" err="1">
                <a:solidFill>
                  <a:srgbClr val="002060"/>
                </a:solidFill>
                <a:latin typeface="Helvetica" panose="020B0604020202020204" pitchFamily="34" charset="0"/>
                <a:cs typeface="Helvetica" panose="020B0604020202020204" pitchFamily="34" charset="0"/>
              </a:rPr>
              <a:t>squared</a:t>
            </a:r>
            <a:r>
              <a:rPr lang="fr-FR" sz="2800" dirty="0">
                <a:solidFill>
                  <a:srgbClr val="002060"/>
                </a:solidFill>
                <a:latin typeface="Helvetica" panose="020B0604020202020204" pitchFamily="34" charset="0"/>
                <a:cs typeface="Helvetica" panose="020B0604020202020204" pitchFamily="34" charset="0"/>
              </a:rPr>
              <a:t> </a:t>
            </a:r>
            <a:r>
              <a:rPr lang="fr-FR" sz="2800" dirty="0" err="1">
                <a:solidFill>
                  <a:srgbClr val="002060"/>
                </a:solidFill>
                <a:latin typeface="Helvetica" panose="020B0604020202020204" pitchFamily="34" charset="0"/>
                <a:cs typeface="Helvetica" panose="020B0604020202020204" pitchFamily="34" charset="0"/>
              </a:rPr>
              <a:t>well</a:t>
            </a:r>
            <a:endParaRPr lang="fr-FR" sz="2800" dirty="0">
              <a:solidFill>
                <a:srgbClr val="00206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269144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503D4B-C184-4184-88B2-7A52621FB113}"/>
              </a:ext>
            </a:extLst>
          </p:cNvPr>
          <p:cNvSpPr>
            <a:spLocks noGrp="1"/>
          </p:cNvSpPr>
          <p:nvPr>
            <p:ph type="title"/>
          </p:nvPr>
        </p:nvSpPr>
        <p:spPr>
          <a:xfrm>
            <a:off x="0" y="164906"/>
            <a:ext cx="6986335" cy="1325563"/>
          </a:xfrm>
        </p:spPr>
        <p:txBody>
          <a:bodyPr>
            <a:normAutofit/>
          </a:bodyPr>
          <a:lstStyle/>
          <a:p>
            <a:pPr algn="ctr"/>
            <a:r>
              <a:rPr lang="en-GB" sz="4000" b="1" dirty="0">
                <a:solidFill>
                  <a:srgbClr val="CC0099"/>
                </a:solidFill>
                <a:latin typeface="Helvetica" panose="020B0604020202020204" pitchFamily="34" charset="0"/>
                <a:cs typeface="Helvetica" panose="020B0604020202020204" pitchFamily="34" charset="0"/>
              </a:rPr>
              <a:t>1. Gravitational quantum states (GQS), Was </a:t>
            </a:r>
            <a:r>
              <a:rPr lang="en-GB" sz="4000" b="1" dirty="0" err="1">
                <a:solidFill>
                  <a:srgbClr val="CC0099"/>
                </a:solidFill>
                <a:latin typeface="Helvetica" panose="020B0604020202020204" pitchFamily="34" charset="0"/>
                <a:cs typeface="Helvetica" panose="020B0604020202020204" pitchFamily="34" charset="0"/>
              </a:rPr>
              <a:t>ist</a:t>
            </a:r>
            <a:r>
              <a:rPr lang="en-GB" sz="4000" b="1" dirty="0">
                <a:solidFill>
                  <a:srgbClr val="CC0099"/>
                </a:solidFill>
                <a:latin typeface="Helvetica" panose="020B0604020202020204" pitchFamily="34" charset="0"/>
                <a:cs typeface="Helvetica" panose="020B0604020202020204" pitchFamily="34" charset="0"/>
              </a:rPr>
              <a:t> das ?</a:t>
            </a:r>
            <a:endParaRPr lang="en-GB" sz="3600" b="1" dirty="0">
              <a:solidFill>
                <a:srgbClr val="CC0099"/>
              </a:solidFill>
              <a:latin typeface="Helvetica" panose="020B0604020202020204" pitchFamily="34" charset="0"/>
              <a:cs typeface="Helvetica" panose="020B0604020202020204" pitchFamily="34" charset="0"/>
            </a:endParaRPr>
          </a:p>
        </p:txBody>
      </p:sp>
      <p:pic>
        <p:nvPicPr>
          <p:cNvPr id="9" name="Grafik 4">
            <a:extLst>
              <a:ext uri="{FF2B5EF4-FFF2-40B4-BE49-F238E27FC236}">
                <a16:creationId xmlns:a16="http://schemas.microsoft.com/office/drawing/2014/main" id="{3C16DA70-4260-4D1A-9B2F-7E8719429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5345" y="1035653"/>
            <a:ext cx="4000526" cy="3261360"/>
          </a:xfrm>
          <a:prstGeom prst="rect">
            <a:avLst/>
          </a:prstGeom>
        </p:spPr>
      </p:pic>
      <p:cxnSp>
        <p:nvCxnSpPr>
          <p:cNvPr id="11" name="Connecteur droit avec flèche 10">
            <a:extLst>
              <a:ext uri="{FF2B5EF4-FFF2-40B4-BE49-F238E27FC236}">
                <a16:creationId xmlns:a16="http://schemas.microsoft.com/office/drawing/2014/main" id="{CFD796F8-D3C3-4418-B398-920476179193}"/>
              </a:ext>
            </a:extLst>
          </p:cNvPr>
          <p:cNvCxnSpPr>
            <a:cxnSpLocks/>
          </p:cNvCxnSpPr>
          <p:nvPr/>
        </p:nvCxnSpPr>
        <p:spPr>
          <a:xfrm>
            <a:off x="8119310" y="1417356"/>
            <a:ext cx="0" cy="79752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0E99F25B-7665-467E-9629-DF9EC8483DFF}"/>
              </a:ext>
            </a:extLst>
          </p:cNvPr>
          <p:cNvSpPr txBox="1"/>
          <p:nvPr/>
        </p:nvSpPr>
        <p:spPr>
          <a:xfrm>
            <a:off x="7770483" y="1449605"/>
            <a:ext cx="14605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rPr>
              <a:t>g</a:t>
            </a:r>
          </a:p>
        </p:txBody>
      </p:sp>
      <p:cxnSp>
        <p:nvCxnSpPr>
          <p:cNvPr id="17" name="Connecteur droit avec flèche 16">
            <a:extLst>
              <a:ext uri="{FF2B5EF4-FFF2-40B4-BE49-F238E27FC236}">
                <a16:creationId xmlns:a16="http://schemas.microsoft.com/office/drawing/2014/main" id="{F3DE4460-57E2-4FCA-B49D-9F5604563F23}"/>
              </a:ext>
            </a:extLst>
          </p:cNvPr>
          <p:cNvCxnSpPr>
            <a:cxnSpLocks/>
          </p:cNvCxnSpPr>
          <p:nvPr/>
        </p:nvCxnSpPr>
        <p:spPr>
          <a:xfrm flipV="1">
            <a:off x="11353800" y="552893"/>
            <a:ext cx="0" cy="35631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ZoneTexte 17">
            <a:extLst>
              <a:ext uri="{FF2B5EF4-FFF2-40B4-BE49-F238E27FC236}">
                <a16:creationId xmlns:a16="http://schemas.microsoft.com/office/drawing/2014/main" id="{62075BB3-607E-48F0-AB7F-8E53C07086DE}"/>
              </a:ext>
            </a:extLst>
          </p:cNvPr>
          <p:cNvSpPr txBox="1"/>
          <p:nvPr/>
        </p:nvSpPr>
        <p:spPr>
          <a:xfrm>
            <a:off x="11353800" y="643022"/>
            <a:ext cx="28776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Z(µm)</a:t>
            </a:r>
          </a:p>
        </p:txBody>
      </p:sp>
      <p:sp>
        <p:nvSpPr>
          <p:cNvPr id="19" name="ZoneTexte 18">
            <a:extLst>
              <a:ext uri="{FF2B5EF4-FFF2-40B4-BE49-F238E27FC236}">
                <a16:creationId xmlns:a16="http://schemas.microsoft.com/office/drawing/2014/main" id="{37FF0017-45E9-4FD2-BBBC-2E55B44A37CC}"/>
              </a:ext>
            </a:extLst>
          </p:cNvPr>
          <p:cNvSpPr txBox="1"/>
          <p:nvPr/>
        </p:nvSpPr>
        <p:spPr>
          <a:xfrm>
            <a:off x="9303134" y="3976649"/>
            <a:ext cx="410133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0000"/>
                </a:solidFill>
                <a:effectLst/>
                <a:uLnTx/>
                <a:uFillTx/>
                <a:latin typeface="Helvetica" panose="020B0604020202020204" pitchFamily="34" charset="0"/>
                <a:ea typeface="+mn-ea"/>
                <a:cs typeface="Helvetica" panose="020B0604020202020204" pitchFamily="34" charset="0"/>
              </a:rPr>
              <a:t>Atom mirror</a:t>
            </a:r>
          </a:p>
        </p:txBody>
      </p:sp>
      <p:sp>
        <p:nvSpPr>
          <p:cNvPr id="6" name="Triangle rectangle 5">
            <a:extLst>
              <a:ext uri="{FF2B5EF4-FFF2-40B4-BE49-F238E27FC236}">
                <a16:creationId xmlns:a16="http://schemas.microsoft.com/office/drawing/2014/main" id="{813F41A9-F9A9-4562-A9EF-93503DCEFE93}"/>
              </a:ext>
            </a:extLst>
          </p:cNvPr>
          <p:cNvSpPr/>
          <p:nvPr/>
        </p:nvSpPr>
        <p:spPr>
          <a:xfrm rot="16200000">
            <a:off x="8379479" y="1081613"/>
            <a:ext cx="2963014" cy="287109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Triangle rectangle 19">
            <a:extLst>
              <a:ext uri="{FF2B5EF4-FFF2-40B4-BE49-F238E27FC236}">
                <a16:creationId xmlns:a16="http://schemas.microsoft.com/office/drawing/2014/main" id="{275254B9-133D-46E9-81B3-5844D1090F7E}"/>
              </a:ext>
            </a:extLst>
          </p:cNvPr>
          <p:cNvSpPr/>
          <p:nvPr/>
        </p:nvSpPr>
        <p:spPr>
          <a:xfrm rot="5400000">
            <a:off x="8394746" y="1048952"/>
            <a:ext cx="2963014" cy="2937705"/>
          </a:xfrm>
          <a:prstGeom prst="rtTriangl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ZoneTexte 14">
            <a:extLst>
              <a:ext uri="{FF2B5EF4-FFF2-40B4-BE49-F238E27FC236}">
                <a16:creationId xmlns:a16="http://schemas.microsoft.com/office/drawing/2014/main" id="{5D1C8ACC-8CD7-47D7-8463-C1C803752CFE}"/>
              </a:ext>
            </a:extLst>
          </p:cNvPr>
          <p:cNvSpPr txBox="1"/>
          <p:nvPr/>
        </p:nvSpPr>
        <p:spPr>
          <a:xfrm rot="18756967">
            <a:off x="8004942" y="1741784"/>
            <a:ext cx="410133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0000"/>
                </a:solidFill>
                <a:effectLst/>
                <a:uLnTx/>
                <a:uFillTx/>
                <a:latin typeface="Helvetica" panose="020B0604020202020204" pitchFamily="34" charset="0"/>
                <a:ea typeface="+mn-ea"/>
                <a:cs typeface="Helvetica" panose="020B0604020202020204" pitchFamily="34" charset="0"/>
              </a:rPr>
              <a:t>Gravity potential: </a:t>
            </a:r>
            <a:r>
              <a:rPr kumimoji="0" lang="en-GB" sz="2000" b="0" i="0" u="none" strike="noStrike" kern="1200" cap="none" spc="0" normalizeH="0" baseline="0" noProof="0" dirty="0" err="1">
                <a:ln>
                  <a:noFill/>
                </a:ln>
                <a:solidFill>
                  <a:srgbClr val="FF0000"/>
                </a:solidFill>
                <a:effectLst/>
                <a:uLnTx/>
                <a:uFillTx/>
                <a:latin typeface="Helvetica" panose="020B0604020202020204" pitchFamily="34" charset="0"/>
                <a:ea typeface="+mn-ea"/>
                <a:cs typeface="Helvetica" panose="020B0604020202020204" pitchFamily="34" charset="0"/>
              </a:rPr>
              <a:t>mgz</a:t>
            </a:r>
            <a:endParaRPr kumimoji="0" lang="en-GB" sz="2000" b="0" i="0" u="none" strike="noStrike" kern="1200" cap="none" spc="0" normalizeH="0" baseline="0" noProof="0" dirty="0">
              <a:ln>
                <a:noFill/>
              </a:ln>
              <a:solidFill>
                <a:srgbClr val="FF0000"/>
              </a:solidFill>
              <a:effectLst/>
              <a:uLnTx/>
              <a:uFillTx/>
              <a:latin typeface="Helvetica" panose="020B0604020202020204" pitchFamily="34" charset="0"/>
              <a:ea typeface="+mn-ea"/>
              <a:cs typeface="Helvetica" panose="020B0604020202020204" pitchFamily="34" charset="0"/>
            </a:endParaRPr>
          </a:p>
        </p:txBody>
      </p:sp>
      <p:cxnSp>
        <p:nvCxnSpPr>
          <p:cNvPr id="8" name="Connecteur droit 7">
            <a:extLst>
              <a:ext uri="{FF2B5EF4-FFF2-40B4-BE49-F238E27FC236}">
                <a16:creationId xmlns:a16="http://schemas.microsoft.com/office/drawing/2014/main" id="{04E28964-7585-442E-A341-0AC9C42A35BA}"/>
              </a:ext>
            </a:extLst>
          </p:cNvPr>
          <p:cNvCxnSpPr>
            <a:cxnSpLocks/>
            <a:stCxn id="6" idx="0"/>
            <a:endCxn id="20" idx="0"/>
          </p:cNvCxnSpPr>
          <p:nvPr/>
        </p:nvCxnSpPr>
        <p:spPr>
          <a:xfrm flipV="1">
            <a:off x="8425439" y="1036298"/>
            <a:ext cx="2919667" cy="2962369"/>
          </a:xfrm>
          <a:prstGeom prst="line">
            <a:avLst/>
          </a:prstGeom>
        </p:spPr>
        <p:style>
          <a:lnRef idx="1">
            <a:schemeClr val="dk1"/>
          </a:lnRef>
          <a:fillRef idx="0">
            <a:schemeClr val="dk1"/>
          </a:fillRef>
          <a:effectRef idx="0">
            <a:schemeClr val="dk1"/>
          </a:effectRef>
          <a:fontRef idx="minor">
            <a:schemeClr val="tx1"/>
          </a:fontRef>
        </p:style>
      </p:cxnSp>
      <p:sp>
        <p:nvSpPr>
          <p:cNvPr id="22" name="ZoneTexte 21">
            <a:extLst>
              <a:ext uri="{FF2B5EF4-FFF2-40B4-BE49-F238E27FC236}">
                <a16:creationId xmlns:a16="http://schemas.microsoft.com/office/drawing/2014/main" id="{08E97A5F-2794-48B3-94EC-90D57BC236C7}"/>
              </a:ext>
            </a:extLst>
          </p:cNvPr>
          <p:cNvSpPr txBox="1"/>
          <p:nvPr/>
        </p:nvSpPr>
        <p:spPr>
          <a:xfrm>
            <a:off x="8867937" y="497739"/>
            <a:ext cx="178379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Potential well</a:t>
            </a:r>
          </a:p>
        </p:txBody>
      </p:sp>
      <p:sp>
        <p:nvSpPr>
          <p:cNvPr id="25" name="ZoneTexte 24">
            <a:extLst>
              <a:ext uri="{FF2B5EF4-FFF2-40B4-BE49-F238E27FC236}">
                <a16:creationId xmlns:a16="http://schemas.microsoft.com/office/drawing/2014/main" id="{62556E24-457D-423F-8DE0-99E888A0BC89}"/>
              </a:ext>
            </a:extLst>
          </p:cNvPr>
          <p:cNvSpPr txBox="1"/>
          <p:nvPr/>
        </p:nvSpPr>
        <p:spPr>
          <a:xfrm>
            <a:off x="11296841" y="3677911"/>
            <a:ext cx="7395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0</a:t>
            </a:r>
          </a:p>
        </p:txBody>
      </p:sp>
      <p:cxnSp>
        <p:nvCxnSpPr>
          <p:cNvPr id="26" name="Connecteur droit 25">
            <a:extLst>
              <a:ext uri="{FF2B5EF4-FFF2-40B4-BE49-F238E27FC236}">
                <a16:creationId xmlns:a16="http://schemas.microsoft.com/office/drawing/2014/main" id="{0340CD70-24EA-4872-9D7E-282E93E05608}"/>
              </a:ext>
            </a:extLst>
          </p:cNvPr>
          <p:cNvCxnSpPr>
            <a:cxnSpLocks/>
          </p:cNvCxnSpPr>
          <p:nvPr/>
        </p:nvCxnSpPr>
        <p:spPr>
          <a:xfrm>
            <a:off x="8447731" y="4022947"/>
            <a:ext cx="2883117" cy="0"/>
          </a:xfrm>
          <a:prstGeom prst="line">
            <a:avLst/>
          </a:prstGeom>
        </p:spPr>
        <p:style>
          <a:lnRef idx="1">
            <a:schemeClr val="dk1"/>
          </a:lnRef>
          <a:fillRef idx="0">
            <a:schemeClr val="dk1"/>
          </a:fillRef>
          <a:effectRef idx="0">
            <a:schemeClr val="dk1"/>
          </a:effectRef>
          <a:fontRef idx="minor">
            <a:schemeClr val="tx1"/>
          </a:fontRef>
        </p:style>
      </p:cxnSp>
      <p:sp>
        <p:nvSpPr>
          <p:cNvPr id="23" name="Espace réservé du contenu 6">
            <a:extLst>
              <a:ext uri="{FF2B5EF4-FFF2-40B4-BE49-F238E27FC236}">
                <a16:creationId xmlns:a16="http://schemas.microsoft.com/office/drawing/2014/main" id="{4C71B21A-70F3-46D2-A9F2-AC18687D22F0}"/>
              </a:ext>
            </a:extLst>
          </p:cNvPr>
          <p:cNvSpPr txBox="1">
            <a:spLocks/>
          </p:cNvSpPr>
          <p:nvPr/>
        </p:nvSpPr>
        <p:spPr>
          <a:xfrm>
            <a:off x="247165" y="1972825"/>
            <a:ext cx="799322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800" b="1" i="0" u="none" strike="noStrike" kern="1200" cap="none" spc="0" normalizeH="0" baseline="0" noProof="0" dirty="0">
              <a:ln>
                <a:noFill/>
              </a:ln>
              <a:solidFill>
                <a:srgbClr val="9B3F8C"/>
              </a:solidFill>
              <a:effectLst/>
              <a:uLnTx/>
              <a:uFillTx/>
              <a:latin typeface="Helvetica" panose="020B0604020202020204" pitchFamily="34" charset="0"/>
              <a:ea typeface="+mn-ea"/>
              <a:cs typeface="Helvetica"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Particle</a:t>
            </a:r>
            <a:r>
              <a:rPr kumimoji="0" lang="en-GB" sz="2800" b="1"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 confined</a:t>
            </a:r>
            <a:r>
              <a:rPr kumimoji="0" lang="en-GB" sz="2800" b="1" i="0" u="none" strike="noStrike" kern="1200" cap="none" spc="0" normalizeH="0" baseline="0" noProof="0" dirty="0">
                <a:ln>
                  <a:noFill/>
                </a:ln>
                <a:solidFill>
                  <a:srgbClr val="9B3F8C"/>
                </a:solidFill>
                <a:effectLst/>
                <a:uLnTx/>
                <a:uFillTx/>
                <a:latin typeface="Helvetica" panose="020B0604020202020204" pitchFamily="34" charset="0"/>
                <a:ea typeface="+mn-ea"/>
                <a:cs typeface="Helvetica" panose="020B0604020202020204" pitchFamily="34" charset="0"/>
              </a:rPr>
              <a:t>: (1D trap)</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In the </a:t>
            </a:r>
            <a:r>
              <a:rPr kumimoji="0" lang="en-GB" sz="2000" b="1" i="0" u="none" strike="noStrike" kern="1200" cap="none" spc="0" normalizeH="0" baseline="0" noProof="0" dirty="0">
                <a:ln>
                  <a:noFill/>
                </a:ln>
                <a:solidFill>
                  <a:srgbClr val="CC0099"/>
                </a:solidFill>
                <a:effectLst/>
                <a:uLnTx/>
                <a:uFillTx/>
                <a:latin typeface="Helvetica" panose="020B0604020202020204" pitchFamily="34" charset="0"/>
                <a:ea typeface="+mn-ea"/>
                <a:cs typeface="Helvetica" panose="020B0604020202020204" pitchFamily="34" charset="0"/>
              </a:rPr>
              <a:t>top</a:t>
            </a: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 by Gravitational potential</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In the </a:t>
            </a:r>
            <a:r>
              <a:rPr kumimoji="0" lang="en-GB" sz="2000" b="1" i="0" u="none" strike="noStrike" kern="1200" cap="none" spc="0" normalizeH="0" baseline="0" noProof="0" dirty="0">
                <a:ln>
                  <a:noFill/>
                </a:ln>
                <a:solidFill>
                  <a:srgbClr val="CC0099"/>
                </a:solidFill>
                <a:effectLst/>
                <a:uLnTx/>
                <a:uFillTx/>
                <a:latin typeface="Helvetica" panose="020B0604020202020204" pitchFamily="34" charset="0"/>
                <a:ea typeface="+mn-ea"/>
                <a:cs typeface="Helvetica" panose="020B0604020202020204" pitchFamily="34" charset="0"/>
              </a:rPr>
              <a:t>bottom</a:t>
            </a: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 by quantum reflections onto the surface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sz="24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sym typeface="Symbol" panose="05050102010706020507" pitchFamily="18" charset="2"/>
              </a:rPr>
              <a:t>	</a:t>
            </a: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sym typeface="Symbol" panose="05050102010706020507" pitchFamily="18" charset="2"/>
              </a:rPr>
              <a:t></a:t>
            </a: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 	behaves like an “atom mirror”.</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 	</a:t>
            </a:r>
            <a:endParaRPr kumimoji="0" lang="en-GB" sz="16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DC744F28-598B-48D2-A6D7-24EA136960C2}"/>
              </a:ext>
            </a:extLst>
          </p:cNvPr>
          <p:cNvSpPr/>
          <p:nvPr/>
        </p:nvSpPr>
        <p:spPr>
          <a:xfrm>
            <a:off x="629675" y="4348854"/>
            <a:ext cx="9693635"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Quantum reflection:  specular reflection of the slow particle (wave-packet) which sees a steep potential step when approaching to the surface</a:t>
            </a:r>
          </a:p>
        </p:txBody>
      </p:sp>
      <p:sp>
        <p:nvSpPr>
          <p:cNvPr id="28" name="ZoneTexte 27">
            <a:extLst>
              <a:ext uri="{FF2B5EF4-FFF2-40B4-BE49-F238E27FC236}">
                <a16:creationId xmlns:a16="http://schemas.microsoft.com/office/drawing/2014/main" id="{7F16DD58-0496-4B0A-B13D-C0A6651137DA}"/>
              </a:ext>
            </a:extLst>
          </p:cNvPr>
          <p:cNvSpPr txBox="1"/>
          <p:nvPr/>
        </p:nvSpPr>
        <p:spPr>
          <a:xfrm>
            <a:off x="6728029" y="6433894"/>
            <a:ext cx="71905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International collaboration: GRASIAN  https://grasian.eu </a:t>
            </a:r>
          </a:p>
        </p:txBody>
      </p:sp>
      <p:sp>
        <p:nvSpPr>
          <p:cNvPr id="30" name="Forme libre : forme 29">
            <a:extLst>
              <a:ext uri="{FF2B5EF4-FFF2-40B4-BE49-F238E27FC236}">
                <a16:creationId xmlns:a16="http://schemas.microsoft.com/office/drawing/2014/main" id="{66A27DDE-851E-4073-BCFC-56B31E3D7624}"/>
              </a:ext>
            </a:extLst>
          </p:cNvPr>
          <p:cNvSpPr/>
          <p:nvPr/>
        </p:nvSpPr>
        <p:spPr>
          <a:xfrm rot="15700271">
            <a:off x="9306167" y="3104353"/>
            <a:ext cx="1449031" cy="255005"/>
          </a:xfrm>
          <a:custGeom>
            <a:avLst/>
            <a:gdLst>
              <a:gd name="connsiteX0" fmla="*/ 0 w 1598820"/>
              <a:gd name="connsiteY0" fmla="*/ 442128 h 477076"/>
              <a:gd name="connsiteX1" fmla="*/ 1597688 w 1598820"/>
              <a:gd name="connsiteY1" fmla="*/ 432079 h 477076"/>
              <a:gd name="connsiteX2" fmla="*/ 200967 w 1598820"/>
              <a:gd name="connsiteY2" fmla="*/ 0 h 477076"/>
              <a:gd name="connsiteX0" fmla="*/ 0 w 1513303"/>
              <a:gd name="connsiteY0" fmla="*/ 189227 h 434900"/>
              <a:gd name="connsiteX1" fmla="*/ 1512911 w 1513303"/>
              <a:gd name="connsiteY1" fmla="*/ 432079 h 434900"/>
              <a:gd name="connsiteX2" fmla="*/ 116190 w 1513303"/>
              <a:gd name="connsiteY2" fmla="*/ 0 h 434900"/>
              <a:gd name="connsiteX0" fmla="*/ 0 w 1513303"/>
              <a:gd name="connsiteY0" fmla="*/ 189227 h 437879"/>
              <a:gd name="connsiteX1" fmla="*/ 1512911 w 1513303"/>
              <a:gd name="connsiteY1" fmla="*/ 432079 h 437879"/>
              <a:gd name="connsiteX2" fmla="*/ 116190 w 1513303"/>
              <a:gd name="connsiteY2" fmla="*/ 0 h 437879"/>
              <a:gd name="connsiteX0" fmla="*/ 0 w 1441256"/>
              <a:gd name="connsiteY0" fmla="*/ 202152 h 439141"/>
              <a:gd name="connsiteX1" fmla="*/ 1441197 w 1441256"/>
              <a:gd name="connsiteY1" fmla="*/ 432079 h 439141"/>
              <a:gd name="connsiteX2" fmla="*/ 44476 w 1441256"/>
              <a:gd name="connsiteY2" fmla="*/ 0 h 439141"/>
            </a:gdLst>
            <a:ahLst/>
            <a:cxnLst>
              <a:cxn ang="0">
                <a:pos x="connsiteX0" y="connsiteY0"/>
              </a:cxn>
              <a:cxn ang="0">
                <a:pos x="connsiteX1" y="connsiteY1"/>
              </a:cxn>
              <a:cxn ang="0">
                <a:pos x="connsiteX2" y="connsiteY2"/>
              </a:cxn>
            </a:cxnLst>
            <a:rect l="l" t="t" r="r" b="b"/>
            <a:pathLst>
              <a:path w="1441256" h="439141">
                <a:moveTo>
                  <a:pt x="0" y="202152"/>
                </a:moveTo>
                <a:cubicBezTo>
                  <a:pt x="769982" y="377244"/>
                  <a:pt x="1433784" y="465771"/>
                  <a:pt x="1441197" y="432079"/>
                </a:cubicBezTo>
                <a:cubicBezTo>
                  <a:pt x="1448610" y="398387"/>
                  <a:pt x="759583" y="179195"/>
                  <a:pt x="4447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Ellipse 30">
            <a:extLst>
              <a:ext uri="{FF2B5EF4-FFF2-40B4-BE49-F238E27FC236}">
                <a16:creationId xmlns:a16="http://schemas.microsoft.com/office/drawing/2014/main" id="{E004AF3D-48F5-4844-B650-CCA36223A328}"/>
              </a:ext>
            </a:extLst>
          </p:cNvPr>
          <p:cNvSpPr/>
          <p:nvPr/>
        </p:nvSpPr>
        <p:spPr>
          <a:xfrm>
            <a:off x="10058181" y="3292195"/>
            <a:ext cx="78658" cy="187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ZoneTexte 20">
            <a:extLst>
              <a:ext uri="{FF2B5EF4-FFF2-40B4-BE49-F238E27FC236}">
                <a16:creationId xmlns:a16="http://schemas.microsoft.com/office/drawing/2014/main" id="{C0E6B69C-C74E-4013-9878-4C450F812193}"/>
              </a:ext>
            </a:extLst>
          </p:cNvPr>
          <p:cNvSpPr txBox="1"/>
          <p:nvPr/>
        </p:nvSpPr>
        <p:spPr>
          <a:xfrm>
            <a:off x="201106" y="6366119"/>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1</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
        <p:nvSpPr>
          <p:cNvPr id="24" name="Forme libre : forme 23">
            <a:extLst>
              <a:ext uri="{FF2B5EF4-FFF2-40B4-BE49-F238E27FC236}">
                <a16:creationId xmlns:a16="http://schemas.microsoft.com/office/drawing/2014/main" id="{1ACC028D-F538-4887-B405-E7E586CFF671}"/>
              </a:ext>
            </a:extLst>
          </p:cNvPr>
          <p:cNvSpPr/>
          <p:nvPr/>
        </p:nvSpPr>
        <p:spPr>
          <a:xfrm rot="15700271">
            <a:off x="9432233" y="3077723"/>
            <a:ext cx="1449031" cy="255005"/>
          </a:xfrm>
          <a:custGeom>
            <a:avLst/>
            <a:gdLst>
              <a:gd name="connsiteX0" fmla="*/ 0 w 1598820"/>
              <a:gd name="connsiteY0" fmla="*/ 442128 h 477076"/>
              <a:gd name="connsiteX1" fmla="*/ 1597688 w 1598820"/>
              <a:gd name="connsiteY1" fmla="*/ 432079 h 477076"/>
              <a:gd name="connsiteX2" fmla="*/ 200967 w 1598820"/>
              <a:gd name="connsiteY2" fmla="*/ 0 h 477076"/>
              <a:gd name="connsiteX0" fmla="*/ 0 w 1513303"/>
              <a:gd name="connsiteY0" fmla="*/ 189227 h 434900"/>
              <a:gd name="connsiteX1" fmla="*/ 1512911 w 1513303"/>
              <a:gd name="connsiteY1" fmla="*/ 432079 h 434900"/>
              <a:gd name="connsiteX2" fmla="*/ 116190 w 1513303"/>
              <a:gd name="connsiteY2" fmla="*/ 0 h 434900"/>
              <a:gd name="connsiteX0" fmla="*/ 0 w 1513303"/>
              <a:gd name="connsiteY0" fmla="*/ 189227 h 437879"/>
              <a:gd name="connsiteX1" fmla="*/ 1512911 w 1513303"/>
              <a:gd name="connsiteY1" fmla="*/ 432079 h 437879"/>
              <a:gd name="connsiteX2" fmla="*/ 116190 w 1513303"/>
              <a:gd name="connsiteY2" fmla="*/ 0 h 437879"/>
              <a:gd name="connsiteX0" fmla="*/ 0 w 1441256"/>
              <a:gd name="connsiteY0" fmla="*/ 202152 h 439141"/>
              <a:gd name="connsiteX1" fmla="*/ 1441197 w 1441256"/>
              <a:gd name="connsiteY1" fmla="*/ 432079 h 439141"/>
              <a:gd name="connsiteX2" fmla="*/ 44476 w 1441256"/>
              <a:gd name="connsiteY2" fmla="*/ 0 h 439141"/>
            </a:gdLst>
            <a:ahLst/>
            <a:cxnLst>
              <a:cxn ang="0">
                <a:pos x="connsiteX0" y="connsiteY0"/>
              </a:cxn>
              <a:cxn ang="0">
                <a:pos x="connsiteX1" y="connsiteY1"/>
              </a:cxn>
              <a:cxn ang="0">
                <a:pos x="connsiteX2" y="connsiteY2"/>
              </a:cxn>
            </a:cxnLst>
            <a:rect l="l" t="t" r="r" b="b"/>
            <a:pathLst>
              <a:path w="1441256" h="439141">
                <a:moveTo>
                  <a:pt x="0" y="202152"/>
                </a:moveTo>
                <a:cubicBezTo>
                  <a:pt x="769982" y="377244"/>
                  <a:pt x="1433784" y="465771"/>
                  <a:pt x="1441197" y="432079"/>
                </a:cubicBezTo>
                <a:cubicBezTo>
                  <a:pt x="1448610" y="398387"/>
                  <a:pt x="759583" y="179195"/>
                  <a:pt x="4447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orme libre : forme 28">
            <a:extLst>
              <a:ext uri="{FF2B5EF4-FFF2-40B4-BE49-F238E27FC236}">
                <a16:creationId xmlns:a16="http://schemas.microsoft.com/office/drawing/2014/main" id="{1C473EB1-07F7-447C-82B9-2D6AC08B6BE3}"/>
              </a:ext>
            </a:extLst>
          </p:cNvPr>
          <p:cNvSpPr/>
          <p:nvPr/>
        </p:nvSpPr>
        <p:spPr>
          <a:xfrm rot="15700271">
            <a:off x="9566542" y="3108334"/>
            <a:ext cx="1449031" cy="255005"/>
          </a:xfrm>
          <a:custGeom>
            <a:avLst/>
            <a:gdLst>
              <a:gd name="connsiteX0" fmla="*/ 0 w 1598820"/>
              <a:gd name="connsiteY0" fmla="*/ 442128 h 477076"/>
              <a:gd name="connsiteX1" fmla="*/ 1597688 w 1598820"/>
              <a:gd name="connsiteY1" fmla="*/ 432079 h 477076"/>
              <a:gd name="connsiteX2" fmla="*/ 200967 w 1598820"/>
              <a:gd name="connsiteY2" fmla="*/ 0 h 477076"/>
              <a:gd name="connsiteX0" fmla="*/ 0 w 1513303"/>
              <a:gd name="connsiteY0" fmla="*/ 189227 h 434900"/>
              <a:gd name="connsiteX1" fmla="*/ 1512911 w 1513303"/>
              <a:gd name="connsiteY1" fmla="*/ 432079 h 434900"/>
              <a:gd name="connsiteX2" fmla="*/ 116190 w 1513303"/>
              <a:gd name="connsiteY2" fmla="*/ 0 h 434900"/>
              <a:gd name="connsiteX0" fmla="*/ 0 w 1513303"/>
              <a:gd name="connsiteY0" fmla="*/ 189227 h 437879"/>
              <a:gd name="connsiteX1" fmla="*/ 1512911 w 1513303"/>
              <a:gd name="connsiteY1" fmla="*/ 432079 h 437879"/>
              <a:gd name="connsiteX2" fmla="*/ 116190 w 1513303"/>
              <a:gd name="connsiteY2" fmla="*/ 0 h 437879"/>
              <a:gd name="connsiteX0" fmla="*/ 0 w 1441256"/>
              <a:gd name="connsiteY0" fmla="*/ 202152 h 439141"/>
              <a:gd name="connsiteX1" fmla="*/ 1441197 w 1441256"/>
              <a:gd name="connsiteY1" fmla="*/ 432079 h 439141"/>
              <a:gd name="connsiteX2" fmla="*/ 44476 w 1441256"/>
              <a:gd name="connsiteY2" fmla="*/ 0 h 439141"/>
            </a:gdLst>
            <a:ahLst/>
            <a:cxnLst>
              <a:cxn ang="0">
                <a:pos x="connsiteX0" y="connsiteY0"/>
              </a:cxn>
              <a:cxn ang="0">
                <a:pos x="connsiteX1" y="connsiteY1"/>
              </a:cxn>
              <a:cxn ang="0">
                <a:pos x="connsiteX2" y="connsiteY2"/>
              </a:cxn>
            </a:cxnLst>
            <a:rect l="l" t="t" r="r" b="b"/>
            <a:pathLst>
              <a:path w="1441256" h="439141">
                <a:moveTo>
                  <a:pt x="0" y="202152"/>
                </a:moveTo>
                <a:cubicBezTo>
                  <a:pt x="769982" y="377244"/>
                  <a:pt x="1433784" y="465771"/>
                  <a:pt x="1441197" y="432079"/>
                </a:cubicBezTo>
                <a:cubicBezTo>
                  <a:pt x="1448610" y="398387"/>
                  <a:pt x="759583" y="179195"/>
                  <a:pt x="4447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880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4">
            <a:extLst>
              <a:ext uri="{FF2B5EF4-FFF2-40B4-BE49-F238E27FC236}">
                <a16:creationId xmlns:a16="http://schemas.microsoft.com/office/drawing/2014/main" id="{3C16DA70-4260-4D1A-9B2F-7E8719429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5345" y="1035653"/>
            <a:ext cx="4000526" cy="3261360"/>
          </a:xfrm>
          <a:prstGeom prst="rect">
            <a:avLst/>
          </a:prstGeom>
        </p:spPr>
      </p:pic>
      <p:cxnSp>
        <p:nvCxnSpPr>
          <p:cNvPr id="11" name="Connecteur droit avec flèche 10">
            <a:extLst>
              <a:ext uri="{FF2B5EF4-FFF2-40B4-BE49-F238E27FC236}">
                <a16:creationId xmlns:a16="http://schemas.microsoft.com/office/drawing/2014/main" id="{CFD796F8-D3C3-4418-B398-920476179193}"/>
              </a:ext>
            </a:extLst>
          </p:cNvPr>
          <p:cNvCxnSpPr>
            <a:cxnSpLocks/>
          </p:cNvCxnSpPr>
          <p:nvPr/>
        </p:nvCxnSpPr>
        <p:spPr>
          <a:xfrm>
            <a:off x="8119310" y="1417356"/>
            <a:ext cx="0" cy="79752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0E99F25B-7665-467E-9629-DF9EC8483DFF}"/>
              </a:ext>
            </a:extLst>
          </p:cNvPr>
          <p:cNvSpPr txBox="1"/>
          <p:nvPr/>
        </p:nvSpPr>
        <p:spPr>
          <a:xfrm>
            <a:off x="7770483" y="1449605"/>
            <a:ext cx="146059" cy="523220"/>
          </a:xfrm>
          <a:prstGeom prst="rect">
            <a:avLst/>
          </a:prstGeom>
          <a:noFill/>
        </p:spPr>
        <p:txBody>
          <a:bodyPr wrap="square" rtlCol="0">
            <a:spAutoFit/>
          </a:bodyPr>
          <a:lstStyle/>
          <a:p>
            <a:r>
              <a:rPr lang="en-GB" sz="2800" dirty="0">
                <a:solidFill>
                  <a:srgbClr val="FF0000"/>
                </a:solidFill>
              </a:rPr>
              <a:t>g</a:t>
            </a:r>
          </a:p>
        </p:txBody>
      </p:sp>
      <p:cxnSp>
        <p:nvCxnSpPr>
          <p:cNvPr id="17" name="Connecteur droit avec flèche 16">
            <a:extLst>
              <a:ext uri="{FF2B5EF4-FFF2-40B4-BE49-F238E27FC236}">
                <a16:creationId xmlns:a16="http://schemas.microsoft.com/office/drawing/2014/main" id="{F3DE4460-57E2-4FCA-B49D-9F5604563F23}"/>
              </a:ext>
            </a:extLst>
          </p:cNvPr>
          <p:cNvCxnSpPr>
            <a:cxnSpLocks/>
          </p:cNvCxnSpPr>
          <p:nvPr/>
        </p:nvCxnSpPr>
        <p:spPr>
          <a:xfrm flipV="1">
            <a:off x="11353800" y="552893"/>
            <a:ext cx="0" cy="35631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ZoneTexte 17">
            <a:extLst>
              <a:ext uri="{FF2B5EF4-FFF2-40B4-BE49-F238E27FC236}">
                <a16:creationId xmlns:a16="http://schemas.microsoft.com/office/drawing/2014/main" id="{62075BB3-607E-48F0-AB7F-8E53C07086DE}"/>
              </a:ext>
            </a:extLst>
          </p:cNvPr>
          <p:cNvSpPr txBox="1"/>
          <p:nvPr/>
        </p:nvSpPr>
        <p:spPr>
          <a:xfrm>
            <a:off x="11353800" y="643022"/>
            <a:ext cx="2877695" cy="369332"/>
          </a:xfrm>
          <a:prstGeom prst="rect">
            <a:avLst/>
          </a:prstGeom>
          <a:noFill/>
        </p:spPr>
        <p:txBody>
          <a:bodyPr wrap="square" rtlCol="0">
            <a:spAutoFit/>
          </a:bodyPr>
          <a:lstStyle/>
          <a:p>
            <a:r>
              <a:rPr lang="en-GB" b="1" dirty="0"/>
              <a:t>Z(µm)</a:t>
            </a:r>
          </a:p>
        </p:txBody>
      </p:sp>
      <p:sp>
        <p:nvSpPr>
          <p:cNvPr id="19" name="ZoneTexte 18">
            <a:extLst>
              <a:ext uri="{FF2B5EF4-FFF2-40B4-BE49-F238E27FC236}">
                <a16:creationId xmlns:a16="http://schemas.microsoft.com/office/drawing/2014/main" id="{37FF0017-45E9-4FD2-BBBC-2E55B44A37CC}"/>
              </a:ext>
            </a:extLst>
          </p:cNvPr>
          <p:cNvSpPr txBox="1"/>
          <p:nvPr/>
        </p:nvSpPr>
        <p:spPr>
          <a:xfrm>
            <a:off x="9303134" y="3976649"/>
            <a:ext cx="4101331" cy="400110"/>
          </a:xfrm>
          <a:prstGeom prst="rect">
            <a:avLst/>
          </a:prstGeom>
          <a:noFill/>
        </p:spPr>
        <p:txBody>
          <a:bodyPr wrap="square" rtlCol="0">
            <a:spAutoFit/>
          </a:bodyPr>
          <a:lstStyle/>
          <a:p>
            <a:r>
              <a:rPr lang="en-GB" sz="2000" dirty="0">
                <a:solidFill>
                  <a:srgbClr val="FF0000"/>
                </a:solidFill>
                <a:latin typeface="Helvetica" panose="020B0604020202020204" pitchFamily="34" charset="0"/>
                <a:cs typeface="Helvetica" panose="020B0604020202020204" pitchFamily="34" charset="0"/>
              </a:rPr>
              <a:t>Atom mirror</a:t>
            </a:r>
          </a:p>
        </p:txBody>
      </p:sp>
      <p:cxnSp>
        <p:nvCxnSpPr>
          <p:cNvPr id="8" name="Connecteur droit 7">
            <a:extLst>
              <a:ext uri="{FF2B5EF4-FFF2-40B4-BE49-F238E27FC236}">
                <a16:creationId xmlns:a16="http://schemas.microsoft.com/office/drawing/2014/main" id="{04E28964-7585-442E-A341-0AC9C42A35BA}"/>
              </a:ext>
            </a:extLst>
          </p:cNvPr>
          <p:cNvCxnSpPr>
            <a:cxnSpLocks/>
          </p:cNvCxnSpPr>
          <p:nvPr/>
        </p:nvCxnSpPr>
        <p:spPr>
          <a:xfrm flipV="1">
            <a:off x="8425439" y="1036298"/>
            <a:ext cx="2919667" cy="2962369"/>
          </a:xfrm>
          <a:prstGeom prst="line">
            <a:avLst/>
          </a:prstGeom>
        </p:spPr>
        <p:style>
          <a:lnRef idx="1">
            <a:schemeClr val="dk1"/>
          </a:lnRef>
          <a:fillRef idx="0">
            <a:schemeClr val="dk1"/>
          </a:fillRef>
          <a:effectRef idx="0">
            <a:schemeClr val="dk1"/>
          </a:effectRef>
          <a:fontRef idx="minor">
            <a:schemeClr val="tx1"/>
          </a:fontRef>
        </p:style>
      </p:cxnSp>
      <p:sp>
        <p:nvSpPr>
          <p:cNvPr id="25" name="ZoneTexte 24">
            <a:extLst>
              <a:ext uri="{FF2B5EF4-FFF2-40B4-BE49-F238E27FC236}">
                <a16:creationId xmlns:a16="http://schemas.microsoft.com/office/drawing/2014/main" id="{62556E24-457D-423F-8DE0-99E888A0BC89}"/>
              </a:ext>
            </a:extLst>
          </p:cNvPr>
          <p:cNvSpPr txBox="1"/>
          <p:nvPr/>
        </p:nvSpPr>
        <p:spPr>
          <a:xfrm>
            <a:off x="11296841" y="3677911"/>
            <a:ext cx="739572" cy="369332"/>
          </a:xfrm>
          <a:prstGeom prst="rect">
            <a:avLst/>
          </a:prstGeom>
          <a:noFill/>
        </p:spPr>
        <p:txBody>
          <a:bodyPr wrap="square" rtlCol="0">
            <a:spAutoFit/>
          </a:bodyPr>
          <a:lstStyle/>
          <a:p>
            <a:r>
              <a:rPr lang="en-GB" dirty="0"/>
              <a:t>0</a:t>
            </a:r>
          </a:p>
        </p:txBody>
      </p:sp>
      <p:cxnSp>
        <p:nvCxnSpPr>
          <p:cNvPr id="26" name="Connecteur droit 25">
            <a:extLst>
              <a:ext uri="{FF2B5EF4-FFF2-40B4-BE49-F238E27FC236}">
                <a16:creationId xmlns:a16="http://schemas.microsoft.com/office/drawing/2014/main" id="{0340CD70-24EA-4872-9D7E-282E93E05608}"/>
              </a:ext>
            </a:extLst>
          </p:cNvPr>
          <p:cNvCxnSpPr>
            <a:cxnSpLocks/>
          </p:cNvCxnSpPr>
          <p:nvPr/>
        </p:nvCxnSpPr>
        <p:spPr>
          <a:xfrm>
            <a:off x="8447731" y="4022947"/>
            <a:ext cx="2883117" cy="0"/>
          </a:xfrm>
          <a:prstGeom prst="line">
            <a:avLst/>
          </a:prstGeom>
        </p:spPr>
        <p:style>
          <a:lnRef idx="1">
            <a:schemeClr val="dk1"/>
          </a:lnRef>
          <a:fillRef idx="0">
            <a:schemeClr val="dk1"/>
          </a:fillRef>
          <a:effectRef idx="0">
            <a:schemeClr val="dk1"/>
          </a:effectRef>
          <a:fontRef idx="minor">
            <a:schemeClr val="tx1"/>
          </a:fontRef>
        </p:style>
      </p:cxnSp>
      <p:sp>
        <p:nvSpPr>
          <p:cNvPr id="23" name="Espace réservé du contenu 6">
            <a:extLst>
              <a:ext uri="{FF2B5EF4-FFF2-40B4-BE49-F238E27FC236}">
                <a16:creationId xmlns:a16="http://schemas.microsoft.com/office/drawing/2014/main" id="{4C71B21A-70F3-46D2-A9F2-AC18687D22F0}"/>
              </a:ext>
            </a:extLst>
          </p:cNvPr>
          <p:cNvSpPr txBox="1">
            <a:spLocks/>
          </p:cNvSpPr>
          <p:nvPr/>
        </p:nvSpPr>
        <p:spPr>
          <a:xfrm>
            <a:off x="257439" y="1931729"/>
            <a:ext cx="799322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72E76"/>
                </a:solidFill>
                <a:latin typeface="Helvetica" panose="020B0604020202020204" pitchFamily="34" charset="0"/>
                <a:cs typeface="Helvetica" panose="020B0604020202020204" pitchFamily="34" charset="0"/>
              </a:rPr>
              <a:t>Particle</a:t>
            </a:r>
            <a:r>
              <a:rPr lang="en-GB" b="1" dirty="0">
                <a:solidFill>
                  <a:srgbClr val="172E76"/>
                </a:solidFill>
                <a:latin typeface="Helvetica" panose="020B0604020202020204" pitchFamily="34" charset="0"/>
                <a:cs typeface="Helvetica" panose="020B0604020202020204" pitchFamily="34" charset="0"/>
              </a:rPr>
              <a:t> confined</a:t>
            </a:r>
            <a:r>
              <a:rPr lang="en-GB" b="1" dirty="0">
                <a:solidFill>
                  <a:srgbClr val="9B3F8C"/>
                </a:solidFill>
                <a:latin typeface="Helvetica" panose="020B0604020202020204" pitchFamily="34" charset="0"/>
                <a:cs typeface="Helvetica" panose="020B0604020202020204" pitchFamily="34" charset="0"/>
              </a:rPr>
              <a:t>: (1D trap)</a:t>
            </a:r>
          </a:p>
          <a:p>
            <a:pPr lvl="1"/>
            <a:endParaRPr lang="en-GB" dirty="0">
              <a:solidFill>
                <a:srgbClr val="172E76"/>
              </a:solidFill>
              <a:latin typeface="Helvetica" panose="020B0604020202020204" pitchFamily="34" charset="0"/>
              <a:cs typeface="Helvetica" panose="020B0604020202020204" pitchFamily="34" charset="0"/>
            </a:endParaRPr>
          </a:p>
          <a:p>
            <a:pPr marL="457200" lvl="1" indent="0">
              <a:buFont typeface="Arial" panose="020B0604020202020204" pitchFamily="34" charset="0"/>
              <a:buNone/>
            </a:pPr>
            <a:r>
              <a:rPr lang="en-GB" sz="2000" dirty="0">
                <a:solidFill>
                  <a:srgbClr val="172E76"/>
                </a:solidFill>
                <a:latin typeface="Helvetica" panose="020B0604020202020204" pitchFamily="34" charset="0"/>
                <a:cs typeface="Helvetica" panose="020B0604020202020204" pitchFamily="34" charset="0"/>
              </a:rPr>
              <a:t> 	</a:t>
            </a:r>
            <a:endParaRPr lang="en-GB" sz="1600" dirty="0">
              <a:solidFill>
                <a:srgbClr val="172E76"/>
              </a:solidFill>
              <a:latin typeface="Helvetica" panose="020B0604020202020204" pitchFamily="34" charset="0"/>
              <a:cs typeface="Helvetica" panose="020B0604020202020204" pitchFamily="34" charset="0"/>
            </a:endParaRPr>
          </a:p>
          <a:p>
            <a:endParaRPr lang="en-GB" sz="2000" dirty="0">
              <a:solidFill>
                <a:srgbClr val="172E76"/>
              </a:solidFill>
              <a:latin typeface="Helvetica" panose="020B0604020202020204" pitchFamily="34" charset="0"/>
              <a:cs typeface="Helvetica" panose="020B0604020202020204" pitchFamily="34" charset="0"/>
            </a:endParaRPr>
          </a:p>
          <a:p>
            <a:pPr lvl="1"/>
            <a:endParaRPr lang="en-CA" dirty="0"/>
          </a:p>
        </p:txBody>
      </p:sp>
      <p:pic>
        <p:nvPicPr>
          <p:cNvPr id="24" name="Espace réservé du contenu 3">
            <a:extLst>
              <a:ext uri="{FF2B5EF4-FFF2-40B4-BE49-F238E27FC236}">
                <a16:creationId xmlns:a16="http://schemas.microsoft.com/office/drawing/2014/main" id="{843626F9-2F0A-4B68-A576-484AC81089A1}"/>
              </a:ext>
            </a:extLst>
          </p:cNvPr>
          <p:cNvPicPr>
            <a:picLocks noChangeAspect="1"/>
          </p:cNvPicPr>
          <p:nvPr/>
        </p:nvPicPr>
        <p:blipFill rotWithShape="1">
          <a:blip r:embed="rId4"/>
          <a:srcRect t="20353" r="9803" b="7728"/>
          <a:stretch/>
        </p:blipFill>
        <p:spPr>
          <a:xfrm>
            <a:off x="506190" y="2561556"/>
            <a:ext cx="3874680" cy="917936"/>
          </a:xfrm>
          <a:prstGeom prst="rect">
            <a:avLst/>
          </a:prstGeom>
        </p:spPr>
      </p:pic>
      <mc:AlternateContent xmlns:mc="http://schemas.openxmlformats.org/markup-compatibility/2006" xmlns:a14="http://schemas.microsoft.com/office/drawing/2010/main">
        <mc:Choice Requires="a14">
          <p:graphicFrame>
            <p:nvGraphicFramePr>
              <p:cNvPr id="29" name="Tabelle 8">
                <a:extLst>
                  <a:ext uri="{FF2B5EF4-FFF2-40B4-BE49-F238E27FC236}">
                    <a16:creationId xmlns:a16="http://schemas.microsoft.com/office/drawing/2014/main" id="{D6D5D161-9F31-4664-8EBB-99B51DCB1DED}"/>
                  </a:ext>
                </a:extLst>
              </p:cNvPr>
              <p:cNvGraphicFramePr>
                <a:graphicFrameLocks noGrp="1"/>
              </p:cNvGraphicFramePr>
              <p:nvPr>
                <p:extLst/>
              </p:nvPr>
            </p:nvGraphicFramePr>
            <p:xfrm>
              <a:off x="9335813" y="4717742"/>
              <a:ext cx="2017987" cy="2011680"/>
            </p:xfrm>
            <a:graphic>
              <a:graphicData uri="http://schemas.openxmlformats.org/drawingml/2006/table">
                <a:tbl>
                  <a:tblPr firstRow="1" bandRow="1">
                    <a:tableStyleId>{3B4B98B0-60AC-42C2-AFA5-B58CD77FA1E5}</a:tableStyleId>
                  </a:tblPr>
                  <a:tblGrid>
                    <a:gridCol w="359866">
                      <a:extLst>
                        <a:ext uri="{9D8B030D-6E8A-4147-A177-3AD203B41FA5}">
                          <a16:colId xmlns:a16="http://schemas.microsoft.com/office/drawing/2014/main" val="960664634"/>
                        </a:ext>
                      </a:extLst>
                    </a:gridCol>
                    <a:gridCol w="880355">
                      <a:extLst>
                        <a:ext uri="{9D8B030D-6E8A-4147-A177-3AD203B41FA5}">
                          <a16:colId xmlns:a16="http://schemas.microsoft.com/office/drawing/2014/main" val="4169735919"/>
                        </a:ext>
                      </a:extLst>
                    </a:gridCol>
                    <a:gridCol w="777766">
                      <a:extLst>
                        <a:ext uri="{9D8B030D-6E8A-4147-A177-3AD203B41FA5}">
                          <a16:colId xmlns:a16="http://schemas.microsoft.com/office/drawing/2014/main" val="2067078448"/>
                        </a:ext>
                      </a:extLst>
                    </a:gridCol>
                  </a:tblGrid>
                  <a:tr h="330025">
                    <a:tc>
                      <a:txBody>
                        <a:bodyPr/>
                        <a:lstStyle/>
                        <a:p>
                          <a:pPr/>
                          <a14:m>
                            <m:oMathPara xmlns:m="http://schemas.openxmlformats.org/officeDocument/2006/math">
                              <m:oMathParaPr>
                                <m:jc m:val="centerGroup"/>
                              </m:oMathParaPr>
                              <m:oMath xmlns:m="http://schemas.openxmlformats.org/officeDocument/2006/math">
                                <m:r>
                                  <a:rPr lang="en-US" sz="1600" dirty="0" smtClean="0">
                                    <a:latin typeface="Cambria Math" panose="02040503050406030204" pitchFamily="18" charset="0"/>
                                  </a:rPr>
                                  <m:t>𝑛</m:t>
                                </m:r>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de-DE" sz="1600" dirty="0" smtClean="0">
                                        <a:latin typeface="Cambria Math" panose="02040503050406030204" pitchFamily="18" charset="0"/>
                                      </a:rPr>
                                      <m:t>𝑬</m:t>
                                    </m:r>
                                  </m:e>
                                  <m:sub>
                                    <m:r>
                                      <a:rPr lang="de-DE" sz="1600" dirty="0" smtClean="0">
                                        <a:latin typeface="Cambria Math" panose="02040503050406030204" pitchFamily="18" charset="0"/>
                                      </a:rPr>
                                      <m:t>𝒏</m:t>
                                    </m:r>
                                  </m:sub>
                                </m:sSub>
                                <m:r>
                                  <a:rPr lang="en-US" sz="1600" dirty="0" smtClean="0">
                                    <a:latin typeface="Cambria Math" panose="02040503050406030204" pitchFamily="18" charset="0"/>
                                  </a:rPr>
                                  <m:t> [</m:t>
                                </m:r>
                                <m:r>
                                  <m:rPr>
                                    <m:sty m:val="p"/>
                                  </m:rPr>
                                  <a:rPr lang="en-US" sz="1600" dirty="0" err="1" smtClean="0">
                                    <a:latin typeface="Cambria Math" panose="02040503050406030204" pitchFamily="18" charset="0"/>
                                  </a:rPr>
                                  <m:t>peV</m:t>
                                </m:r>
                                <m:r>
                                  <a:rPr lang="en-US" sz="1600" dirty="0" smtClean="0">
                                    <a:latin typeface="Cambria Math" panose="02040503050406030204" pitchFamily="18" charset="0"/>
                                  </a:rPr>
                                  <m:t>]</m:t>
                                </m:r>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de-DE" sz="1600" dirty="0" smtClean="0">
                                        <a:latin typeface="Cambria Math" panose="02040503050406030204" pitchFamily="18" charset="0"/>
                                      </a:rPr>
                                      <m:t>𝒛</m:t>
                                    </m:r>
                                  </m:e>
                                  <m:sub>
                                    <m:r>
                                      <a:rPr lang="de-DE" sz="1600" dirty="0" smtClean="0">
                                        <a:latin typeface="Cambria Math" panose="02040503050406030204" pitchFamily="18" charset="0"/>
                                      </a:rPr>
                                      <m:t>𝒏</m:t>
                                    </m:r>
                                  </m:sub>
                                </m:sSub>
                                <m:r>
                                  <a:rPr lang="en-US" sz="1600" dirty="0" smtClean="0">
                                    <a:latin typeface="Cambria Math" panose="02040503050406030204" pitchFamily="18" charset="0"/>
                                  </a:rPr>
                                  <m:t> [µ</m:t>
                                </m:r>
                                <m:r>
                                  <m:rPr>
                                    <m:sty m:val="p"/>
                                  </m:rPr>
                                  <a:rPr lang="en-US" sz="1600" dirty="0" smtClean="0">
                                    <a:latin typeface="Cambria Math" panose="02040503050406030204" pitchFamily="18" charset="0"/>
                                  </a:rPr>
                                  <m:t>m</m:t>
                                </m:r>
                                <m:r>
                                  <a:rPr lang="en-US" sz="1600" dirty="0" smtClean="0">
                                    <a:latin typeface="Cambria Math" panose="02040503050406030204" pitchFamily="18" charset="0"/>
                                  </a:rPr>
                                  <m:t>]</m:t>
                                </m:r>
                              </m:oMath>
                            </m:oMathPara>
                          </a14:m>
                          <a:endParaRPr lang="en-US" sz="1600" dirty="0"/>
                        </a:p>
                      </a:txBody>
                      <a:tcPr/>
                    </a:tc>
                    <a:extLst>
                      <a:ext uri="{0D108BD9-81ED-4DB2-BD59-A6C34878D82A}">
                        <a16:rowId xmlns:a16="http://schemas.microsoft.com/office/drawing/2014/main" val="1951110987"/>
                      </a:ext>
                    </a:extLst>
                  </a:tr>
                  <a:tr h="330025">
                    <a:tc>
                      <a:txBody>
                        <a:bodyPr/>
                        <a:lstStyle/>
                        <a:p>
                          <a:r>
                            <a:rPr lang="en-US" sz="1600" dirty="0"/>
                            <a:t>1</a:t>
                          </a:r>
                        </a:p>
                      </a:txBody>
                      <a:tcPr/>
                    </a:tc>
                    <a:tc>
                      <a:txBody>
                        <a:bodyPr/>
                        <a:lstStyle/>
                        <a:p>
                          <a:r>
                            <a:rPr lang="en-US" sz="1600" dirty="0"/>
                            <a:t>1.4</a:t>
                          </a:r>
                        </a:p>
                      </a:txBody>
                      <a:tcPr/>
                    </a:tc>
                    <a:tc>
                      <a:txBody>
                        <a:bodyPr/>
                        <a:lstStyle/>
                        <a:p>
                          <a:r>
                            <a:rPr lang="en-US" sz="1600" dirty="0"/>
                            <a:t>13.8</a:t>
                          </a:r>
                        </a:p>
                      </a:txBody>
                      <a:tcPr/>
                    </a:tc>
                    <a:extLst>
                      <a:ext uri="{0D108BD9-81ED-4DB2-BD59-A6C34878D82A}">
                        <a16:rowId xmlns:a16="http://schemas.microsoft.com/office/drawing/2014/main" val="341379704"/>
                      </a:ext>
                    </a:extLst>
                  </a:tr>
                  <a:tr h="330025">
                    <a:tc>
                      <a:txBody>
                        <a:bodyPr/>
                        <a:lstStyle/>
                        <a:p>
                          <a:r>
                            <a:rPr lang="en-US" sz="1600" dirty="0"/>
                            <a:t>2</a:t>
                          </a:r>
                        </a:p>
                      </a:txBody>
                      <a:tcPr/>
                    </a:tc>
                    <a:tc>
                      <a:txBody>
                        <a:bodyPr/>
                        <a:lstStyle/>
                        <a:p>
                          <a:r>
                            <a:rPr lang="en-US" sz="1600" dirty="0"/>
                            <a:t>2.5</a:t>
                          </a:r>
                        </a:p>
                      </a:txBody>
                      <a:tcPr/>
                    </a:tc>
                    <a:tc>
                      <a:txBody>
                        <a:bodyPr/>
                        <a:lstStyle/>
                        <a:p>
                          <a:r>
                            <a:rPr lang="en-US" sz="1600" dirty="0"/>
                            <a:t>24.0</a:t>
                          </a:r>
                        </a:p>
                      </a:txBody>
                      <a:tcPr/>
                    </a:tc>
                    <a:extLst>
                      <a:ext uri="{0D108BD9-81ED-4DB2-BD59-A6C34878D82A}">
                        <a16:rowId xmlns:a16="http://schemas.microsoft.com/office/drawing/2014/main" val="3025274728"/>
                      </a:ext>
                    </a:extLst>
                  </a:tr>
                  <a:tr h="330025">
                    <a:tc>
                      <a:txBody>
                        <a:bodyPr/>
                        <a:lstStyle/>
                        <a:p>
                          <a:r>
                            <a:rPr lang="en-US" sz="1600" dirty="0"/>
                            <a:t>3</a:t>
                          </a:r>
                        </a:p>
                      </a:txBody>
                      <a:tcPr/>
                    </a:tc>
                    <a:tc>
                      <a:txBody>
                        <a:bodyPr/>
                        <a:lstStyle/>
                        <a:p>
                          <a:r>
                            <a:rPr lang="en-US" sz="1600" dirty="0"/>
                            <a:t>3.3</a:t>
                          </a:r>
                        </a:p>
                      </a:txBody>
                      <a:tcPr/>
                    </a:tc>
                    <a:tc>
                      <a:txBody>
                        <a:bodyPr/>
                        <a:lstStyle/>
                        <a:p>
                          <a:r>
                            <a:rPr lang="en-US" sz="1600" dirty="0"/>
                            <a:t>32.4</a:t>
                          </a:r>
                        </a:p>
                      </a:txBody>
                      <a:tcPr/>
                    </a:tc>
                    <a:extLst>
                      <a:ext uri="{0D108BD9-81ED-4DB2-BD59-A6C34878D82A}">
                        <a16:rowId xmlns:a16="http://schemas.microsoft.com/office/drawing/2014/main" val="3859543555"/>
                      </a:ext>
                    </a:extLst>
                  </a:tr>
                  <a:tr h="330025">
                    <a:tc>
                      <a:txBody>
                        <a:bodyPr/>
                        <a:lstStyle/>
                        <a:p>
                          <a:r>
                            <a:rPr lang="en-US" sz="1600" dirty="0"/>
                            <a:t>4</a:t>
                          </a:r>
                        </a:p>
                      </a:txBody>
                      <a:tcPr/>
                    </a:tc>
                    <a:tc>
                      <a:txBody>
                        <a:bodyPr/>
                        <a:lstStyle/>
                        <a:p>
                          <a:r>
                            <a:rPr lang="en-US" sz="1600" dirty="0"/>
                            <a:t>4.1</a:t>
                          </a:r>
                        </a:p>
                      </a:txBody>
                      <a:tcPr/>
                    </a:tc>
                    <a:tc>
                      <a:txBody>
                        <a:bodyPr/>
                        <a:lstStyle/>
                        <a:p>
                          <a:r>
                            <a:rPr lang="en-US" sz="1600" dirty="0"/>
                            <a:t>39.9</a:t>
                          </a:r>
                        </a:p>
                      </a:txBody>
                      <a:tcPr/>
                    </a:tc>
                    <a:extLst>
                      <a:ext uri="{0D108BD9-81ED-4DB2-BD59-A6C34878D82A}">
                        <a16:rowId xmlns:a16="http://schemas.microsoft.com/office/drawing/2014/main" val="4029908641"/>
                      </a:ext>
                    </a:extLst>
                  </a:tr>
                  <a:tr h="330025">
                    <a:tc>
                      <a:txBody>
                        <a:bodyPr/>
                        <a:lstStyle/>
                        <a:p>
                          <a:r>
                            <a:rPr lang="en-US" sz="1600" dirty="0"/>
                            <a:t>5</a:t>
                          </a:r>
                        </a:p>
                      </a:txBody>
                      <a:tcPr/>
                    </a:tc>
                    <a:tc>
                      <a:txBody>
                        <a:bodyPr/>
                        <a:lstStyle/>
                        <a:p>
                          <a:r>
                            <a:rPr lang="en-US" sz="1600" dirty="0"/>
                            <a:t>4.8</a:t>
                          </a:r>
                        </a:p>
                      </a:txBody>
                      <a:tcPr/>
                    </a:tc>
                    <a:tc>
                      <a:txBody>
                        <a:bodyPr/>
                        <a:lstStyle/>
                        <a:p>
                          <a:r>
                            <a:rPr lang="en-US" sz="1600" dirty="0"/>
                            <a:t>46.6</a:t>
                          </a:r>
                        </a:p>
                      </a:txBody>
                      <a:tcPr/>
                    </a:tc>
                    <a:extLst>
                      <a:ext uri="{0D108BD9-81ED-4DB2-BD59-A6C34878D82A}">
                        <a16:rowId xmlns:a16="http://schemas.microsoft.com/office/drawing/2014/main" val="3033259915"/>
                      </a:ext>
                    </a:extLst>
                  </a:tr>
                </a:tbl>
              </a:graphicData>
            </a:graphic>
          </p:graphicFrame>
        </mc:Choice>
        <mc:Fallback xmlns="">
          <p:graphicFrame>
            <p:nvGraphicFramePr>
              <p:cNvPr id="29" name="Tabelle 8">
                <a:extLst>
                  <a:ext uri="{FF2B5EF4-FFF2-40B4-BE49-F238E27FC236}">
                    <a16:creationId xmlns:a16="http://schemas.microsoft.com/office/drawing/2014/main" id="{D6D5D161-9F31-4664-8EBB-99B51DCB1DED}"/>
                  </a:ext>
                </a:extLst>
              </p:cNvPr>
              <p:cNvGraphicFramePr>
                <a:graphicFrameLocks noGrp="1"/>
              </p:cNvGraphicFramePr>
              <p:nvPr>
                <p:extLst/>
              </p:nvPr>
            </p:nvGraphicFramePr>
            <p:xfrm>
              <a:off x="9335813" y="4717742"/>
              <a:ext cx="2017987" cy="2011680"/>
            </p:xfrm>
            <a:graphic>
              <a:graphicData uri="http://schemas.openxmlformats.org/drawingml/2006/table">
                <a:tbl>
                  <a:tblPr firstRow="1" bandRow="1">
                    <a:tableStyleId>{3B4B98B0-60AC-42C2-AFA5-B58CD77FA1E5}</a:tableStyleId>
                  </a:tblPr>
                  <a:tblGrid>
                    <a:gridCol w="359866">
                      <a:extLst>
                        <a:ext uri="{9D8B030D-6E8A-4147-A177-3AD203B41FA5}">
                          <a16:colId xmlns:a16="http://schemas.microsoft.com/office/drawing/2014/main" val="960664634"/>
                        </a:ext>
                      </a:extLst>
                    </a:gridCol>
                    <a:gridCol w="880355">
                      <a:extLst>
                        <a:ext uri="{9D8B030D-6E8A-4147-A177-3AD203B41FA5}">
                          <a16:colId xmlns:a16="http://schemas.microsoft.com/office/drawing/2014/main" val="4169735919"/>
                        </a:ext>
                      </a:extLst>
                    </a:gridCol>
                    <a:gridCol w="777766">
                      <a:extLst>
                        <a:ext uri="{9D8B030D-6E8A-4147-A177-3AD203B41FA5}">
                          <a16:colId xmlns:a16="http://schemas.microsoft.com/office/drawing/2014/main" val="2067078448"/>
                        </a:ext>
                      </a:extLst>
                    </a:gridCol>
                  </a:tblGrid>
                  <a:tr h="335280">
                    <a:tc>
                      <a:txBody>
                        <a:bodyPr/>
                        <a:lstStyle/>
                        <a:p>
                          <a:endParaRPr lang="fr-FR"/>
                        </a:p>
                      </a:txBody>
                      <a:tcPr>
                        <a:blipFill>
                          <a:blip r:embed="rId5"/>
                          <a:stretch>
                            <a:fillRect t="-1818" r="-464407" b="-525455"/>
                          </a:stretch>
                        </a:blipFill>
                      </a:tcPr>
                    </a:tc>
                    <a:tc>
                      <a:txBody>
                        <a:bodyPr/>
                        <a:lstStyle/>
                        <a:p>
                          <a:endParaRPr lang="fr-FR"/>
                        </a:p>
                      </a:txBody>
                      <a:tcPr>
                        <a:blipFill>
                          <a:blip r:embed="rId5"/>
                          <a:stretch>
                            <a:fillRect l="-40690" t="-1818" r="-88966" b="-525455"/>
                          </a:stretch>
                        </a:blipFill>
                      </a:tcPr>
                    </a:tc>
                    <a:tc>
                      <a:txBody>
                        <a:bodyPr/>
                        <a:lstStyle/>
                        <a:p>
                          <a:endParaRPr lang="fr-FR"/>
                        </a:p>
                      </a:txBody>
                      <a:tcPr>
                        <a:blipFill>
                          <a:blip r:embed="rId5"/>
                          <a:stretch>
                            <a:fillRect l="-159375" t="-1818" r="-781" b="-525455"/>
                          </a:stretch>
                        </a:blipFill>
                      </a:tcPr>
                    </a:tc>
                    <a:extLst>
                      <a:ext uri="{0D108BD9-81ED-4DB2-BD59-A6C34878D82A}">
                        <a16:rowId xmlns:a16="http://schemas.microsoft.com/office/drawing/2014/main" val="1951110987"/>
                      </a:ext>
                    </a:extLst>
                  </a:tr>
                  <a:tr h="335280">
                    <a:tc>
                      <a:txBody>
                        <a:bodyPr/>
                        <a:lstStyle/>
                        <a:p>
                          <a:r>
                            <a:rPr lang="en-US" sz="1600" dirty="0"/>
                            <a:t>1</a:t>
                          </a:r>
                        </a:p>
                      </a:txBody>
                      <a:tcPr/>
                    </a:tc>
                    <a:tc>
                      <a:txBody>
                        <a:bodyPr/>
                        <a:lstStyle/>
                        <a:p>
                          <a:r>
                            <a:rPr lang="en-US" sz="1600" dirty="0"/>
                            <a:t>1.4</a:t>
                          </a:r>
                        </a:p>
                      </a:txBody>
                      <a:tcPr/>
                    </a:tc>
                    <a:tc>
                      <a:txBody>
                        <a:bodyPr/>
                        <a:lstStyle/>
                        <a:p>
                          <a:r>
                            <a:rPr lang="en-US" sz="1600" dirty="0"/>
                            <a:t>13.8</a:t>
                          </a:r>
                        </a:p>
                      </a:txBody>
                      <a:tcPr/>
                    </a:tc>
                    <a:extLst>
                      <a:ext uri="{0D108BD9-81ED-4DB2-BD59-A6C34878D82A}">
                        <a16:rowId xmlns:a16="http://schemas.microsoft.com/office/drawing/2014/main" val="341379704"/>
                      </a:ext>
                    </a:extLst>
                  </a:tr>
                  <a:tr h="335280">
                    <a:tc>
                      <a:txBody>
                        <a:bodyPr/>
                        <a:lstStyle/>
                        <a:p>
                          <a:r>
                            <a:rPr lang="en-US" sz="1600" dirty="0"/>
                            <a:t>2</a:t>
                          </a:r>
                        </a:p>
                      </a:txBody>
                      <a:tcPr/>
                    </a:tc>
                    <a:tc>
                      <a:txBody>
                        <a:bodyPr/>
                        <a:lstStyle/>
                        <a:p>
                          <a:r>
                            <a:rPr lang="en-US" sz="1600" dirty="0"/>
                            <a:t>2.5</a:t>
                          </a:r>
                        </a:p>
                      </a:txBody>
                      <a:tcPr/>
                    </a:tc>
                    <a:tc>
                      <a:txBody>
                        <a:bodyPr/>
                        <a:lstStyle/>
                        <a:p>
                          <a:r>
                            <a:rPr lang="en-US" sz="1600" dirty="0"/>
                            <a:t>24.0</a:t>
                          </a:r>
                        </a:p>
                      </a:txBody>
                      <a:tcPr/>
                    </a:tc>
                    <a:extLst>
                      <a:ext uri="{0D108BD9-81ED-4DB2-BD59-A6C34878D82A}">
                        <a16:rowId xmlns:a16="http://schemas.microsoft.com/office/drawing/2014/main" val="3025274728"/>
                      </a:ext>
                    </a:extLst>
                  </a:tr>
                  <a:tr h="335280">
                    <a:tc>
                      <a:txBody>
                        <a:bodyPr/>
                        <a:lstStyle/>
                        <a:p>
                          <a:r>
                            <a:rPr lang="en-US" sz="1600" dirty="0"/>
                            <a:t>3</a:t>
                          </a:r>
                        </a:p>
                      </a:txBody>
                      <a:tcPr/>
                    </a:tc>
                    <a:tc>
                      <a:txBody>
                        <a:bodyPr/>
                        <a:lstStyle/>
                        <a:p>
                          <a:r>
                            <a:rPr lang="en-US" sz="1600" dirty="0"/>
                            <a:t>3.3</a:t>
                          </a:r>
                        </a:p>
                      </a:txBody>
                      <a:tcPr/>
                    </a:tc>
                    <a:tc>
                      <a:txBody>
                        <a:bodyPr/>
                        <a:lstStyle/>
                        <a:p>
                          <a:r>
                            <a:rPr lang="en-US" sz="1600" dirty="0"/>
                            <a:t>32.4</a:t>
                          </a:r>
                        </a:p>
                      </a:txBody>
                      <a:tcPr/>
                    </a:tc>
                    <a:extLst>
                      <a:ext uri="{0D108BD9-81ED-4DB2-BD59-A6C34878D82A}">
                        <a16:rowId xmlns:a16="http://schemas.microsoft.com/office/drawing/2014/main" val="3859543555"/>
                      </a:ext>
                    </a:extLst>
                  </a:tr>
                  <a:tr h="335280">
                    <a:tc>
                      <a:txBody>
                        <a:bodyPr/>
                        <a:lstStyle/>
                        <a:p>
                          <a:r>
                            <a:rPr lang="en-US" sz="1600" dirty="0"/>
                            <a:t>4</a:t>
                          </a:r>
                        </a:p>
                      </a:txBody>
                      <a:tcPr/>
                    </a:tc>
                    <a:tc>
                      <a:txBody>
                        <a:bodyPr/>
                        <a:lstStyle/>
                        <a:p>
                          <a:r>
                            <a:rPr lang="en-US" sz="1600" dirty="0"/>
                            <a:t>4.1</a:t>
                          </a:r>
                        </a:p>
                      </a:txBody>
                      <a:tcPr/>
                    </a:tc>
                    <a:tc>
                      <a:txBody>
                        <a:bodyPr/>
                        <a:lstStyle/>
                        <a:p>
                          <a:r>
                            <a:rPr lang="en-US" sz="1600" dirty="0"/>
                            <a:t>39.9</a:t>
                          </a:r>
                        </a:p>
                      </a:txBody>
                      <a:tcPr/>
                    </a:tc>
                    <a:extLst>
                      <a:ext uri="{0D108BD9-81ED-4DB2-BD59-A6C34878D82A}">
                        <a16:rowId xmlns:a16="http://schemas.microsoft.com/office/drawing/2014/main" val="4029908641"/>
                      </a:ext>
                    </a:extLst>
                  </a:tr>
                  <a:tr h="335280">
                    <a:tc>
                      <a:txBody>
                        <a:bodyPr/>
                        <a:lstStyle/>
                        <a:p>
                          <a:r>
                            <a:rPr lang="en-US" sz="1600" dirty="0"/>
                            <a:t>5</a:t>
                          </a:r>
                        </a:p>
                      </a:txBody>
                      <a:tcPr/>
                    </a:tc>
                    <a:tc>
                      <a:txBody>
                        <a:bodyPr/>
                        <a:lstStyle/>
                        <a:p>
                          <a:r>
                            <a:rPr lang="en-US" sz="1600" dirty="0"/>
                            <a:t>4.8</a:t>
                          </a:r>
                        </a:p>
                      </a:txBody>
                      <a:tcPr/>
                    </a:tc>
                    <a:tc>
                      <a:txBody>
                        <a:bodyPr/>
                        <a:lstStyle/>
                        <a:p>
                          <a:r>
                            <a:rPr lang="en-US" sz="1600" dirty="0"/>
                            <a:t>46.6</a:t>
                          </a:r>
                        </a:p>
                      </a:txBody>
                      <a:tcPr/>
                    </a:tc>
                    <a:extLst>
                      <a:ext uri="{0D108BD9-81ED-4DB2-BD59-A6C34878D82A}">
                        <a16:rowId xmlns:a16="http://schemas.microsoft.com/office/drawing/2014/main" val="3033259915"/>
                      </a:ext>
                    </a:extLst>
                  </a:tr>
                </a:tbl>
              </a:graphicData>
            </a:graphic>
          </p:graphicFrame>
        </mc:Fallback>
      </mc:AlternateContent>
      <p:sp>
        <p:nvSpPr>
          <p:cNvPr id="32" name="ZoneTexte 31">
            <a:extLst>
              <a:ext uri="{FF2B5EF4-FFF2-40B4-BE49-F238E27FC236}">
                <a16:creationId xmlns:a16="http://schemas.microsoft.com/office/drawing/2014/main" id="{8005ABA4-2BF6-4B9C-989D-01D916E8AABC}"/>
              </a:ext>
            </a:extLst>
          </p:cNvPr>
          <p:cNvSpPr txBox="1"/>
          <p:nvPr/>
        </p:nvSpPr>
        <p:spPr>
          <a:xfrm>
            <a:off x="4604288" y="2752798"/>
            <a:ext cx="3552778" cy="707886"/>
          </a:xfrm>
          <a:prstGeom prst="rect">
            <a:avLst/>
          </a:prstGeom>
          <a:noFill/>
        </p:spPr>
        <p:txBody>
          <a:bodyPr wrap="square" rtlCol="0">
            <a:spAutoFit/>
          </a:bodyPr>
          <a:lstStyle/>
          <a:p>
            <a:pPr marL="285750" indent="-285750">
              <a:buFont typeface="Symbol" panose="05050102010706020507" pitchFamily="18" charset="2"/>
              <a:buChar char="Þ"/>
            </a:pP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Solution </a:t>
            </a:r>
            <a:r>
              <a:rPr lang="el-G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Ψ</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 </a:t>
            </a:r>
            <a:r>
              <a:rPr lang="en-GB" sz="2000" dirty="0">
                <a:solidFill>
                  <a:srgbClr val="CC0099"/>
                </a:solidFill>
                <a:latin typeface="Helvetica" panose="020B0604020202020204" pitchFamily="34" charset="0"/>
                <a:cs typeface="Helvetica" panose="020B0604020202020204" pitchFamily="34" charset="0"/>
                <a:sym typeface="Symbol" panose="05050102010706020507" pitchFamily="18" charset="2"/>
              </a:rPr>
              <a:t>Airy function </a:t>
            </a:r>
          </a:p>
          <a:p>
            <a:r>
              <a:rPr lang="en-GB"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z</a:t>
            </a:r>
            <a:r>
              <a:rPr lang="fr-FR" sz="2000" baseline="-25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n</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zeros</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of the </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function</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endParaRPr lang="en-GB" sz="2000" dirty="0">
              <a:solidFill>
                <a:srgbClr val="172E76"/>
              </a:solidFill>
              <a:latin typeface="Helvetica" panose="020B0604020202020204" pitchFamily="34" charset="0"/>
              <a:cs typeface="Helvetica" panose="020B0604020202020204" pitchFamily="34" charset="0"/>
            </a:endParaRPr>
          </a:p>
        </p:txBody>
      </p:sp>
      <p:sp>
        <p:nvSpPr>
          <p:cNvPr id="31" name="ZoneTexte 30">
            <a:extLst>
              <a:ext uri="{FF2B5EF4-FFF2-40B4-BE49-F238E27FC236}">
                <a16:creationId xmlns:a16="http://schemas.microsoft.com/office/drawing/2014/main" id="{7A9F0692-9F87-4CB5-A660-EA800E433CBA}"/>
              </a:ext>
            </a:extLst>
          </p:cNvPr>
          <p:cNvSpPr txBox="1"/>
          <p:nvPr/>
        </p:nvSpPr>
        <p:spPr>
          <a:xfrm>
            <a:off x="8847389" y="497739"/>
            <a:ext cx="2248359" cy="461665"/>
          </a:xfrm>
          <a:prstGeom prst="rect">
            <a:avLst/>
          </a:prstGeom>
          <a:noFill/>
        </p:spPr>
        <p:txBody>
          <a:bodyPr wrap="square" rtlCol="0">
            <a:spAutoFit/>
          </a:bodyPr>
          <a:lstStyle/>
          <a:p>
            <a:pPr algn="ctr"/>
            <a:r>
              <a:rPr lang="en-CA" sz="2400" b="1" dirty="0">
                <a:solidFill>
                  <a:srgbClr val="172E76"/>
                </a:solidFill>
                <a:latin typeface="Helvetica" panose="020B0604020202020204" pitchFamily="34" charset="0"/>
                <a:cs typeface="Helvetica" panose="020B0604020202020204" pitchFamily="34" charset="0"/>
              </a:rPr>
              <a:t>Potential well</a:t>
            </a:r>
          </a:p>
        </p:txBody>
      </p:sp>
      <p:sp>
        <p:nvSpPr>
          <p:cNvPr id="41" name="ZoneTexte 40">
            <a:extLst>
              <a:ext uri="{FF2B5EF4-FFF2-40B4-BE49-F238E27FC236}">
                <a16:creationId xmlns:a16="http://schemas.microsoft.com/office/drawing/2014/main" id="{EEBE58D2-AED5-4A5C-AB5A-D4A910680021}"/>
              </a:ext>
            </a:extLst>
          </p:cNvPr>
          <p:cNvSpPr txBox="1"/>
          <p:nvPr/>
        </p:nvSpPr>
        <p:spPr>
          <a:xfrm>
            <a:off x="201106" y="6366119"/>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2</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
        <p:nvSpPr>
          <p:cNvPr id="21" name="Titre 1">
            <a:extLst>
              <a:ext uri="{FF2B5EF4-FFF2-40B4-BE49-F238E27FC236}">
                <a16:creationId xmlns:a16="http://schemas.microsoft.com/office/drawing/2014/main" id="{DD0C229D-8AA0-4671-B8F6-1F72E332A22B}"/>
              </a:ext>
            </a:extLst>
          </p:cNvPr>
          <p:cNvSpPr>
            <a:spLocks noGrp="1"/>
          </p:cNvSpPr>
          <p:nvPr>
            <p:ph type="title"/>
          </p:nvPr>
        </p:nvSpPr>
        <p:spPr>
          <a:xfrm>
            <a:off x="0" y="164906"/>
            <a:ext cx="6986335" cy="1325563"/>
          </a:xfrm>
        </p:spPr>
        <p:txBody>
          <a:bodyPr>
            <a:normAutofit/>
          </a:bodyPr>
          <a:lstStyle/>
          <a:p>
            <a:pPr algn="ctr"/>
            <a:r>
              <a:rPr lang="en-GB" sz="4000" b="1" dirty="0">
                <a:solidFill>
                  <a:srgbClr val="CC0099"/>
                </a:solidFill>
                <a:latin typeface="Helvetica" panose="020B0604020202020204" pitchFamily="34" charset="0"/>
                <a:cs typeface="Helvetica" panose="020B0604020202020204" pitchFamily="34" charset="0"/>
              </a:rPr>
              <a:t>1. Gravitational quantum states (GQS), Was </a:t>
            </a:r>
            <a:r>
              <a:rPr lang="en-GB" sz="4000" b="1" dirty="0" err="1">
                <a:solidFill>
                  <a:srgbClr val="CC0099"/>
                </a:solidFill>
                <a:latin typeface="Helvetica" panose="020B0604020202020204" pitchFamily="34" charset="0"/>
                <a:cs typeface="Helvetica" panose="020B0604020202020204" pitchFamily="34" charset="0"/>
              </a:rPr>
              <a:t>ist</a:t>
            </a:r>
            <a:r>
              <a:rPr lang="en-GB" sz="4000" b="1" dirty="0">
                <a:solidFill>
                  <a:srgbClr val="CC0099"/>
                </a:solidFill>
                <a:latin typeface="Helvetica" panose="020B0604020202020204" pitchFamily="34" charset="0"/>
                <a:cs typeface="Helvetica" panose="020B0604020202020204" pitchFamily="34" charset="0"/>
              </a:rPr>
              <a:t> das ?</a:t>
            </a:r>
            <a:endParaRPr lang="en-GB" sz="3600" b="1" dirty="0">
              <a:solidFill>
                <a:srgbClr val="CC0099"/>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677087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4">
            <a:extLst>
              <a:ext uri="{FF2B5EF4-FFF2-40B4-BE49-F238E27FC236}">
                <a16:creationId xmlns:a16="http://schemas.microsoft.com/office/drawing/2014/main" id="{3C16DA70-4260-4D1A-9B2F-7E8719429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5345" y="1035653"/>
            <a:ext cx="4000526" cy="3261360"/>
          </a:xfrm>
          <a:prstGeom prst="rect">
            <a:avLst/>
          </a:prstGeom>
        </p:spPr>
      </p:pic>
      <p:cxnSp>
        <p:nvCxnSpPr>
          <p:cNvPr id="11" name="Connecteur droit avec flèche 10">
            <a:extLst>
              <a:ext uri="{FF2B5EF4-FFF2-40B4-BE49-F238E27FC236}">
                <a16:creationId xmlns:a16="http://schemas.microsoft.com/office/drawing/2014/main" id="{CFD796F8-D3C3-4418-B398-920476179193}"/>
              </a:ext>
            </a:extLst>
          </p:cNvPr>
          <p:cNvCxnSpPr>
            <a:cxnSpLocks/>
          </p:cNvCxnSpPr>
          <p:nvPr/>
        </p:nvCxnSpPr>
        <p:spPr>
          <a:xfrm>
            <a:off x="8119310" y="1417356"/>
            <a:ext cx="0" cy="79752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0E99F25B-7665-467E-9629-DF9EC8483DFF}"/>
              </a:ext>
            </a:extLst>
          </p:cNvPr>
          <p:cNvSpPr txBox="1"/>
          <p:nvPr/>
        </p:nvSpPr>
        <p:spPr>
          <a:xfrm>
            <a:off x="7770483" y="1449605"/>
            <a:ext cx="146059" cy="523220"/>
          </a:xfrm>
          <a:prstGeom prst="rect">
            <a:avLst/>
          </a:prstGeom>
          <a:noFill/>
        </p:spPr>
        <p:txBody>
          <a:bodyPr wrap="square" rtlCol="0">
            <a:spAutoFit/>
          </a:bodyPr>
          <a:lstStyle/>
          <a:p>
            <a:r>
              <a:rPr lang="en-GB" sz="2800" dirty="0">
                <a:solidFill>
                  <a:srgbClr val="FF0000"/>
                </a:solidFill>
              </a:rPr>
              <a:t>g</a:t>
            </a:r>
          </a:p>
        </p:txBody>
      </p:sp>
      <p:cxnSp>
        <p:nvCxnSpPr>
          <p:cNvPr id="17" name="Connecteur droit avec flèche 16">
            <a:extLst>
              <a:ext uri="{FF2B5EF4-FFF2-40B4-BE49-F238E27FC236}">
                <a16:creationId xmlns:a16="http://schemas.microsoft.com/office/drawing/2014/main" id="{F3DE4460-57E2-4FCA-B49D-9F5604563F23}"/>
              </a:ext>
            </a:extLst>
          </p:cNvPr>
          <p:cNvCxnSpPr>
            <a:cxnSpLocks/>
          </p:cNvCxnSpPr>
          <p:nvPr/>
        </p:nvCxnSpPr>
        <p:spPr>
          <a:xfrm flipV="1">
            <a:off x="11353800" y="552893"/>
            <a:ext cx="0" cy="35631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ZoneTexte 17">
            <a:extLst>
              <a:ext uri="{FF2B5EF4-FFF2-40B4-BE49-F238E27FC236}">
                <a16:creationId xmlns:a16="http://schemas.microsoft.com/office/drawing/2014/main" id="{62075BB3-607E-48F0-AB7F-8E53C07086DE}"/>
              </a:ext>
            </a:extLst>
          </p:cNvPr>
          <p:cNvSpPr txBox="1"/>
          <p:nvPr/>
        </p:nvSpPr>
        <p:spPr>
          <a:xfrm>
            <a:off x="11353800" y="643022"/>
            <a:ext cx="2877695" cy="369332"/>
          </a:xfrm>
          <a:prstGeom prst="rect">
            <a:avLst/>
          </a:prstGeom>
          <a:noFill/>
        </p:spPr>
        <p:txBody>
          <a:bodyPr wrap="square" rtlCol="0">
            <a:spAutoFit/>
          </a:bodyPr>
          <a:lstStyle/>
          <a:p>
            <a:r>
              <a:rPr lang="en-GB" b="1" dirty="0"/>
              <a:t>Z(µm)</a:t>
            </a:r>
          </a:p>
        </p:txBody>
      </p:sp>
      <p:sp>
        <p:nvSpPr>
          <p:cNvPr id="19" name="ZoneTexte 18">
            <a:extLst>
              <a:ext uri="{FF2B5EF4-FFF2-40B4-BE49-F238E27FC236}">
                <a16:creationId xmlns:a16="http://schemas.microsoft.com/office/drawing/2014/main" id="{37FF0017-45E9-4FD2-BBBC-2E55B44A37CC}"/>
              </a:ext>
            </a:extLst>
          </p:cNvPr>
          <p:cNvSpPr txBox="1"/>
          <p:nvPr/>
        </p:nvSpPr>
        <p:spPr>
          <a:xfrm>
            <a:off x="9335813" y="3716820"/>
            <a:ext cx="4101331" cy="400110"/>
          </a:xfrm>
          <a:prstGeom prst="rect">
            <a:avLst/>
          </a:prstGeom>
          <a:noFill/>
        </p:spPr>
        <p:txBody>
          <a:bodyPr wrap="square" rtlCol="0">
            <a:spAutoFit/>
          </a:bodyPr>
          <a:lstStyle/>
          <a:p>
            <a:r>
              <a:rPr lang="en-GB" sz="2000" dirty="0">
                <a:solidFill>
                  <a:srgbClr val="FF0000"/>
                </a:solidFill>
                <a:latin typeface="Helvetica" panose="020B0604020202020204" pitchFamily="34" charset="0"/>
                <a:cs typeface="Helvetica" panose="020B0604020202020204" pitchFamily="34" charset="0"/>
              </a:rPr>
              <a:t>Atom mirror</a:t>
            </a:r>
          </a:p>
        </p:txBody>
      </p:sp>
      <p:cxnSp>
        <p:nvCxnSpPr>
          <p:cNvPr id="8" name="Connecteur droit 7">
            <a:extLst>
              <a:ext uri="{FF2B5EF4-FFF2-40B4-BE49-F238E27FC236}">
                <a16:creationId xmlns:a16="http://schemas.microsoft.com/office/drawing/2014/main" id="{04E28964-7585-442E-A341-0AC9C42A35BA}"/>
              </a:ext>
            </a:extLst>
          </p:cNvPr>
          <p:cNvCxnSpPr>
            <a:cxnSpLocks/>
          </p:cNvCxnSpPr>
          <p:nvPr/>
        </p:nvCxnSpPr>
        <p:spPr>
          <a:xfrm flipV="1">
            <a:off x="8425439" y="1036298"/>
            <a:ext cx="2919667" cy="2962369"/>
          </a:xfrm>
          <a:prstGeom prst="line">
            <a:avLst/>
          </a:prstGeom>
        </p:spPr>
        <p:style>
          <a:lnRef idx="1">
            <a:schemeClr val="dk1"/>
          </a:lnRef>
          <a:fillRef idx="0">
            <a:schemeClr val="dk1"/>
          </a:fillRef>
          <a:effectRef idx="0">
            <a:schemeClr val="dk1"/>
          </a:effectRef>
          <a:fontRef idx="minor">
            <a:schemeClr val="tx1"/>
          </a:fontRef>
        </p:style>
      </p:cxnSp>
      <p:sp>
        <p:nvSpPr>
          <p:cNvPr id="25" name="ZoneTexte 24">
            <a:extLst>
              <a:ext uri="{FF2B5EF4-FFF2-40B4-BE49-F238E27FC236}">
                <a16:creationId xmlns:a16="http://schemas.microsoft.com/office/drawing/2014/main" id="{62556E24-457D-423F-8DE0-99E888A0BC89}"/>
              </a:ext>
            </a:extLst>
          </p:cNvPr>
          <p:cNvSpPr txBox="1"/>
          <p:nvPr/>
        </p:nvSpPr>
        <p:spPr>
          <a:xfrm>
            <a:off x="11296841" y="3677911"/>
            <a:ext cx="739572" cy="369332"/>
          </a:xfrm>
          <a:prstGeom prst="rect">
            <a:avLst/>
          </a:prstGeom>
          <a:noFill/>
        </p:spPr>
        <p:txBody>
          <a:bodyPr wrap="square" rtlCol="0">
            <a:spAutoFit/>
          </a:bodyPr>
          <a:lstStyle/>
          <a:p>
            <a:r>
              <a:rPr lang="en-GB" dirty="0"/>
              <a:t>0</a:t>
            </a:r>
          </a:p>
        </p:txBody>
      </p:sp>
      <p:cxnSp>
        <p:nvCxnSpPr>
          <p:cNvPr id="26" name="Connecteur droit 25">
            <a:extLst>
              <a:ext uri="{FF2B5EF4-FFF2-40B4-BE49-F238E27FC236}">
                <a16:creationId xmlns:a16="http://schemas.microsoft.com/office/drawing/2014/main" id="{0340CD70-24EA-4872-9D7E-282E93E05608}"/>
              </a:ext>
            </a:extLst>
          </p:cNvPr>
          <p:cNvCxnSpPr>
            <a:cxnSpLocks/>
          </p:cNvCxnSpPr>
          <p:nvPr/>
        </p:nvCxnSpPr>
        <p:spPr>
          <a:xfrm>
            <a:off x="8447731" y="4022947"/>
            <a:ext cx="2883117" cy="0"/>
          </a:xfrm>
          <a:prstGeom prst="line">
            <a:avLst/>
          </a:prstGeom>
        </p:spPr>
        <p:style>
          <a:lnRef idx="1">
            <a:schemeClr val="dk1"/>
          </a:lnRef>
          <a:fillRef idx="0">
            <a:schemeClr val="dk1"/>
          </a:fillRef>
          <a:effectRef idx="0">
            <a:schemeClr val="dk1"/>
          </a:effectRef>
          <a:fontRef idx="minor">
            <a:schemeClr val="tx1"/>
          </a:fontRef>
        </p:style>
      </p:cxnSp>
      <p:sp>
        <p:nvSpPr>
          <p:cNvPr id="23" name="Espace réservé du contenu 6">
            <a:extLst>
              <a:ext uri="{FF2B5EF4-FFF2-40B4-BE49-F238E27FC236}">
                <a16:creationId xmlns:a16="http://schemas.microsoft.com/office/drawing/2014/main" id="{4C71B21A-70F3-46D2-A9F2-AC18687D22F0}"/>
              </a:ext>
            </a:extLst>
          </p:cNvPr>
          <p:cNvSpPr txBox="1">
            <a:spLocks/>
          </p:cNvSpPr>
          <p:nvPr/>
        </p:nvSpPr>
        <p:spPr>
          <a:xfrm>
            <a:off x="257439" y="1931729"/>
            <a:ext cx="799322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72E76"/>
                </a:solidFill>
                <a:latin typeface="Helvetica" panose="020B0604020202020204" pitchFamily="34" charset="0"/>
                <a:cs typeface="Helvetica" panose="020B0604020202020204" pitchFamily="34" charset="0"/>
              </a:rPr>
              <a:t>Particle</a:t>
            </a:r>
            <a:r>
              <a:rPr lang="en-GB" b="1" dirty="0">
                <a:solidFill>
                  <a:srgbClr val="172E76"/>
                </a:solidFill>
                <a:latin typeface="Helvetica" panose="020B0604020202020204" pitchFamily="34" charset="0"/>
                <a:cs typeface="Helvetica" panose="020B0604020202020204" pitchFamily="34" charset="0"/>
              </a:rPr>
              <a:t> confined</a:t>
            </a:r>
            <a:r>
              <a:rPr lang="en-GB" b="1" dirty="0">
                <a:solidFill>
                  <a:srgbClr val="9B3F8C"/>
                </a:solidFill>
                <a:latin typeface="Helvetica" panose="020B0604020202020204" pitchFamily="34" charset="0"/>
                <a:cs typeface="Helvetica" panose="020B0604020202020204" pitchFamily="34" charset="0"/>
              </a:rPr>
              <a:t>: (1D trap)</a:t>
            </a:r>
          </a:p>
          <a:p>
            <a:pPr lvl="1"/>
            <a:endParaRPr lang="en-GB" dirty="0">
              <a:solidFill>
                <a:srgbClr val="172E76"/>
              </a:solidFill>
              <a:latin typeface="Helvetica" panose="020B0604020202020204" pitchFamily="34" charset="0"/>
              <a:cs typeface="Helvetica" panose="020B0604020202020204" pitchFamily="34" charset="0"/>
            </a:endParaRPr>
          </a:p>
          <a:p>
            <a:pPr marL="457200" lvl="1" indent="0">
              <a:buFont typeface="Arial" panose="020B0604020202020204" pitchFamily="34" charset="0"/>
              <a:buNone/>
            </a:pPr>
            <a:r>
              <a:rPr lang="en-GB" sz="2000" dirty="0">
                <a:solidFill>
                  <a:srgbClr val="172E76"/>
                </a:solidFill>
                <a:latin typeface="Helvetica" panose="020B0604020202020204" pitchFamily="34" charset="0"/>
                <a:cs typeface="Helvetica" panose="020B0604020202020204" pitchFamily="34" charset="0"/>
              </a:rPr>
              <a:t> 	</a:t>
            </a:r>
            <a:endParaRPr lang="en-GB" sz="1600" dirty="0">
              <a:solidFill>
                <a:srgbClr val="172E76"/>
              </a:solidFill>
              <a:latin typeface="Helvetica" panose="020B0604020202020204" pitchFamily="34" charset="0"/>
              <a:cs typeface="Helvetica" panose="020B0604020202020204" pitchFamily="34" charset="0"/>
            </a:endParaRPr>
          </a:p>
          <a:p>
            <a:endParaRPr lang="en-GB" sz="2000" dirty="0">
              <a:solidFill>
                <a:srgbClr val="172E76"/>
              </a:solidFill>
              <a:latin typeface="Helvetica" panose="020B0604020202020204" pitchFamily="34" charset="0"/>
              <a:cs typeface="Helvetica" panose="020B0604020202020204" pitchFamily="34" charset="0"/>
            </a:endParaRPr>
          </a:p>
          <a:p>
            <a:pPr lvl="1"/>
            <a:endParaRPr lang="en-CA" dirty="0"/>
          </a:p>
        </p:txBody>
      </p:sp>
      <p:pic>
        <p:nvPicPr>
          <p:cNvPr id="24" name="Espace réservé du contenu 3">
            <a:extLst>
              <a:ext uri="{FF2B5EF4-FFF2-40B4-BE49-F238E27FC236}">
                <a16:creationId xmlns:a16="http://schemas.microsoft.com/office/drawing/2014/main" id="{843626F9-2F0A-4B68-A576-484AC81089A1}"/>
              </a:ext>
            </a:extLst>
          </p:cNvPr>
          <p:cNvPicPr>
            <a:picLocks noChangeAspect="1"/>
          </p:cNvPicPr>
          <p:nvPr/>
        </p:nvPicPr>
        <p:blipFill rotWithShape="1">
          <a:blip r:embed="rId4"/>
          <a:srcRect t="20353" r="9803" b="7728"/>
          <a:stretch/>
        </p:blipFill>
        <p:spPr>
          <a:xfrm>
            <a:off x="506190" y="2561556"/>
            <a:ext cx="3874680" cy="917936"/>
          </a:xfrm>
          <a:prstGeom prst="rect">
            <a:avLst/>
          </a:prstGeom>
        </p:spPr>
      </p:pic>
      <mc:AlternateContent xmlns:mc="http://schemas.openxmlformats.org/markup-compatibility/2006" xmlns:a14="http://schemas.microsoft.com/office/drawing/2010/main">
        <mc:Choice Requires="a14">
          <p:graphicFrame>
            <p:nvGraphicFramePr>
              <p:cNvPr id="29" name="Tabelle 8">
                <a:extLst>
                  <a:ext uri="{FF2B5EF4-FFF2-40B4-BE49-F238E27FC236}">
                    <a16:creationId xmlns:a16="http://schemas.microsoft.com/office/drawing/2014/main" id="{D6D5D161-9F31-4664-8EBB-99B51DCB1DED}"/>
                  </a:ext>
                </a:extLst>
              </p:cNvPr>
              <p:cNvGraphicFramePr>
                <a:graphicFrameLocks noGrp="1"/>
              </p:cNvGraphicFramePr>
              <p:nvPr>
                <p:extLst/>
              </p:nvPr>
            </p:nvGraphicFramePr>
            <p:xfrm>
              <a:off x="9335813" y="4717742"/>
              <a:ext cx="2017987" cy="2011680"/>
            </p:xfrm>
            <a:graphic>
              <a:graphicData uri="http://schemas.openxmlformats.org/drawingml/2006/table">
                <a:tbl>
                  <a:tblPr firstRow="1" bandRow="1">
                    <a:tableStyleId>{3B4B98B0-60AC-42C2-AFA5-B58CD77FA1E5}</a:tableStyleId>
                  </a:tblPr>
                  <a:tblGrid>
                    <a:gridCol w="359866">
                      <a:extLst>
                        <a:ext uri="{9D8B030D-6E8A-4147-A177-3AD203B41FA5}">
                          <a16:colId xmlns:a16="http://schemas.microsoft.com/office/drawing/2014/main" val="960664634"/>
                        </a:ext>
                      </a:extLst>
                    </a:gridCol>
                    <a:gridCol w="880355">
                      <a:extLst>
                        <a:ext uri="{9D8B030D-6E8A-4147-A177-3AD203B41FA5}">
                          <a16:colId xmlns:a16="http://schemas.microsoft.com/office/drawing/2014/main" val="4169735919"/>
                        </a:ext>
                      </a:extLst>
                    </a:gridCol>
                    <a:gridCol w="777766">
                      <a:extLst>
                        <a:ext uri="{9D8B030D-6E8A-4147-A177-3AD203B41FA5}">
                          <a16:colId xmlns:a16="http://schemas.microsoft.com/office/drawing/2014/main" val="2067078448"/>
                        </a:ext>
                      </a:extLst>
                    </a:gridCol>
                  </a:tblGrid>
                  <a:tr h="330025">
                    <a:tc>
                      <a:txBody>
                        <a:bodyPr/>
                        <a:lstStyle/>
                        <a:p>
                          <a:pPr/>
                          <a14:m>
                            <m:oMathPara xmlns:m="http://schemas.openxmlformats.org/officeDocument/2006/math">
                              <m:oMathParaPr>
                                <m:jc m:val="centerGroup"/>
                              </m:oMathParaPr>
                              <m:oMath xmlns:m="http://schemas.openxmlformats.org/officeDocument/2006/math">
                                <m:r>
                                  <a:rPr lang="en-US" sz="1600" dirty="0" smtClean="0">
                                    <a:latin typeface="Cambria Math" panose="02040503050406030204" pitchFamily="18" charset="0"/>
                                  </a:rPr>
                                  <m:t>𝑛</m:t>
                                </m:r>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de-DE" sz="1600" dirty="0" smtClean="0">
                                        <a:latin typeface="Cambria Math" panose="02040503050406030204" pitchFamily="18" charset="0"/>
                                      </a:rPr>
                                      <m:t>𝑬</m:t>
                                    </m:r>
                                  </m:e>
                                  <m:sub>
                                    <m:r>
                                      <a:rPr lang="de-DE" sz="1600" dirty="0" smtClean="0">
                                        <a:latin typeface="Cambria Math" panose="02040503050406030204" pitchFamily="18" charset="0"/>
                                      </a:rPr>
                                      <m:t>𝒏</m:t>
                                    </m:r>
                                  </m:sub>
                                </m:sSub>
                                <m:r>
                                  <a:rPr lang="en-US" sz="1600" dirty="0" smtClean="0">
                                    <a:latin typeface="Cambria Math" panose="02040503050406030204" pitchFamily="18" charset="0"/>
                                  </a:rPr>
                                  <m:t> [</m:t>
                                </m:r>
                                <m:r>
                                  <m:rPr>
                                    <m:sty m:val="p"/>
                                  </m:rPr>
                                  <a:rPr lang="en-US" sz="1600" dirty="0" err="1" smtClean="0">
                                    <a:latin typeface="Cambria Math" panose="02040503050406030204" pitchFamily="18" charset="0"/>
                                  </a:rPr>
                                  <m:t>peV</m:t>
                                </m:r>
                                <m:r>
                                  <a:rPr lang="en-US" sz="1600" dirty="0" smtClean="0">
                                    <a:latin typeface="Cambria Math" panose="02040503050406030204" pitchFamily="18" charset="0"/>
                                  </a:rPr>
                                  <m:t>]</m:t>
                                </m:r>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de-DE" sz="1600" dirty="0" smtClean="0">
                                        <a:latin typeface="Cambria Math" panose="02040503050406030204" pitchFamily="18" charset="0"/>
                                      </a:rPr>
                                      <m:t>𝒛</m:t>
                                    </m:r>
                                  </m:e>
                                  <m:sub>
                                    <m:r>
                                      <a:rPr lang="de-DE" sz="1600" dirty="0" smtClean="0">
                                        <a:latin typeface="Cambria Math" panose="02040503050406030204" pitchFamily="18" charset="0"/>
                                      </a:rPr>
                                      <m:t>𝒏</m:t>
                                    </m:r>
                                  </m:sub>
                                </m:sSub>
                                <m:r>
                                  <a:rPr lang="en-US" sz="1600" dirty="0" smtClean="0">
                                    <a:latin typeface="Cambria Math" panose="02040503050406030204" pitchFamily="18" charset="0"/>
                                  </a:rPr>
                                  <m:t> [µ</m:t>
                                </m:r>
                                <m:r>
                                  <m:rPr>
                                    <m:sty m:val="p"/>
                                  </m:rPr>
                                  <a:rPr lang="en-US" sz="1600" dirty="0" smtClean="0">
                                    <a:latin typeface="Cambria Math" panose="02040503050406030204" pitchFamily="18" charset="0"/>
                                  </a:rPr>
                                  <m:t>m</m:t>
                                </m:r>
                                <m:r>
                                  <a:rPr lang="en-US" sz="1600" dirty="0" smtClean="0">
                                    <a:latin typeface="Cambria Math" panose="02040503050406030204" pitchFamily="18" charset="0"/>
                                  </a:rPr>
                                  <m:t>]</m:t>
                                </m:r>
                              </m:oMath>
                            </m:oMathPara>
                          </a14:m>
                          <a:endParaRPr lang="en-US" sz="1600" dirty="0"/>
                        </a:p>
                      </a:txBody>
                      <a:tcPr/>
                    </a:tc>
                    <a:extLst>
                      <a:ext uri="{0D108BD9-81ED-4DB2-BD59-A6C34878D82A}">
                        <a16:rowId xmlns:a16="http://schemas.microsoft.com/office/drawing/2014/main" val="1951110987"/>
                      </a:ext>
                    </a:extLst>
                  </a:tr>
                  <a:tr h="330025">
                    <a:tc>
                      <a:txBody>
                        <a:bodyPr/>
                        <a:lstStyle/>
                        <a:p>
                          <a:r>
                            <a:rPr lang="en-US" sz="1600" dirty="0"/>
                            <a:t>1</a:t>
                          </a:r>
                        </a:p>
                      </a:txBody>
                      <a:tcPr/>
                    </a:tc>
                    <a:tc>
                      <a:txBody>
                        <a:bodyPr/>
                        <a:lstStyle/>
                        <a:p>
                          <a:r>
                            <a:rPr lang="en-US" sz="1600" dirty="0"/>
                            <a:t>1.4</a:t>
                          </a:r>
                        </a:p>
                      </a:txBody>
                      <a:tcPr/>
                    </a:tc>
                    <a:tc>
                      <a:txBody>
                        <a:bodyPr/>
                        <a:lstStyle/>
                        <a:p>
                          <a:r>
                            <a:rPr lang="en-US" sz="1600" dirty="0"/>
                            <a:t>13.8</a:t>
                          </a:r>
                        </a:p>
                      </a:txBody>
                      <a:tcPr/>
                    </a:tc>
                    <a:extLst>
                      <a:ext uri="{0D108BD9-81ED-4DB2-BD59-A6C34878D82A}">
                        <a16:rowId xmlns:a16="http://schemas.microsoft.com/office/drawing/2014/main" val="341379704"/>
                      </a:ext>
                    </a:extLst>
                  </a:tr>
                  <a:tr h="330025">
                    <a:tc>
                      <a:txBody>
                        <a:bodyPr/>
                        <a:lstStyle/>
                        <a:p>
                          <a:r>
                            <a:rPr lang="en-US" sz="1600" dirty="0"/>
                            <a:t>2</a:t>
                          </a:r>
                        </a:p>
                      </a:txBody>
                      <a:tcPr/>
                    </a:tc>
                    <a:tc>
                      <a:txBody>
                        <a:bodyPr/>
                        <a:lstStyle/>
                        <a:p>
                          <a:r>
                            <a:rPr lang="en-US" sz="1600" dirty="0"/>
                            <a:t>2.5</a:t>
                          </a:r>
                        </a:p>
                      </a:txBody>
                      <a:tcPr/>
                    </a:tc>
                    <a:tc>
                      <a:txBody>
                        <a:bodyPr/>
                        <a:lstStyle/>
                        <a:p>
                          <a:r>
                            <a:rPr lang="en-US" sz="1600" dirty="0"/>
                            <a:t>24.0</a:t>
                          </a:r>
                        </a:p>
                      </a:txBody>
                      <a:tcPr/>
                    </a:tc>
                    <a:extLst>
                      <a:ext uri="{0D108BD9-81ED-4DB2-BD59-A6C34878D82A}">
                        <a16:rowId xmlns:a16="http://schemas.microsoft.com/office/drawing/2014/main" val="3025274728"/>
                      </a:ext>
                    </a:extLst>
                  </a:tr>
                  <a:tr h="330025">
                    <a:tc>
                      <a:txBody>
                        <a:bodyPr/>
                        <a:lstStyle/>
                        <a:p>
                          <a:r>
                            <a:rPr lang="en-US" sz="1600" dirty="0"/>
                            <a:t>3</a:t>
                          </a:r>
                        </a:p>
                      </a:txBody>
                      <a:tcPr/>
                    </a:tc>
                    <a:tc>
                      <a:txBody>
                        <a:bodyPr/>
                        <a:lstStyle/>
                        <a:p>
                          <a:r>
                            <a:rPr lang="en-US" sz="1600" dirty="0"/>
                            <a:t>3.3</a:t>
                          </a:r>
                        </a:p>
                      </a:txBody>
                      <a:tcPr/>
                    </a:tc>
                    <a:tc>
                      <a:txBody>
                        <a:bodyPr/>
                        <a:lstStyle/>
                        <a:p>
                          <a:r>
                            <a:rPr lang="en-US" sz="1600" dirty="0"/>
                            <a:t>32.4</a:t>
                          </a:r>
                        </a:p>
                      </a:txBody>
                      <a:tcPr/>
                    </a:tc>
                    <a:extLst>
                      <a:ext uri="{0D108BD9-81ED-4DB2-BD59-A6C34878D82A}">
                        <a16:rowId xmlns:a16="http://schemas.microsoft.com/office/drawing/2014/main" val="3859543555"/>
                      </a:ext>
                    </a:extLst>
                  </a:tr>
                  <a:tr h="330025">
                    <a:tc>
                      <a:txBody>
                        <a:bodyPr/>
                        <a:lstStyle/>
                        <a:p>
                          <a:r>
                            <a:rPr lang="en-US" sz="1600" dirty="0"/>
                            <a:t>4</a:t>
                          </a:r>
                        </a:p>
                      </a:txBody>
                      <a:tcPr/>
                    </a:tc>
                    <a:tc>
                      <a:txBody>
                        <a:bodyPr/>
                        <a:lstStyle/>
                        <a:p>
                          <a:r>
                            <a:rPr lang="en-US" sz="1600" dirty="0"/>
                            <a:t>4.1</a:t>
                          </a:r>
                        </a:p>
                      </a:txBody>
                      <a:tcPr/>
                    </a:tc>
                    <a:tc>
                      <a:txBody>
                        <a:bodyPr/>
                        <a:lstStyle/>
                        <a:p>
                          <a:r>
                            <a:rPr lang="en-US" sz="1600" dirty="0"/>
                            <a:t>39.9</a:t>
                          </a:r>
                        </a:p>
                      </a:txBody>
                      <a:tcPr/>
                    </a:tc>
                    <a:extLst>
                      <a:ext uri="{0D108BD9-81ED-4DB2-BD59-A6C34878D82A}">
                        <a16:rowId xmlns:a16="http://schemas.microsoft.com/office/drawing/2014/main" val="4029908641"/>
                      </a:ext>
                    </a:extLst>
                  </a:tr>
                  <a:tr h="330025">
                    <a:tc>
                      <a:txBody>
                        <a:bodyPr/>
                        <a:lstStyle/>
                        <a:p>
                          <a:r>
                            <a:rPr lang="en-US" sz="1600" dirty="0"/>
                            <a:t>5</a:t>
                          </a:r>
                        </a:p>
                      </a:txBody>
                      <a:tcPr/>
                    </a:tc>
                    <a:tc>
                      <a:txBody>
                        <a:bodyPr/>
                        <a:lstStyle/>
                        <a:p>
                          <a:r>
                            <a:rPr lang="en-US" sz="1600" dirty="0"/>
                            <a:t>4.8</a:t>
                          </a:r>
                        </a:p>
                      </a:txBody>
                      <a:tcPr/>
                    </a:tc>
                    <a:tc>
                      <a:txBody>
                        <a:bodyPr/>
                        <a:lstStyle/>
                        <a:p>
                          <a:r>
                            <a:rPr lang="en-US" sz="1600" dirty="0"/>
                            <a:t>46.6</a:t>
                          </a:r>
                        </a:p>
                      </a:txBody>
                      <a:tcPr/>
                    </a:tc>
                    <a:extLst>
                      <a:ext uri="{0D108BD9-81ED-4DB2-BD59-A6C34878D82A}">
                        <a16:rowId xmlns:a16="http://schemas.microsoft.com/office/drawing/2014/main" val="3033259915"/>
                      </a:ext>
                    </a:extLst>
                  </a:tr>
                </a:tbl>
              </a:graphicData>
            </a:graphic>
          </p:graphicFrame>
        </mc:Choice>
        <mc:Fallback xmlns="">
          <p:graphicFrame>
            <p:nvGraphicFramePr>
              <p:cNvPr id="29" name="Tabelle 8">
                <a:extLst>
                  <a:ext uri="{FF2B5EF4-FFF2-40B4-BE49-F238E27FC236}">
                    <a16:creationId xmlns:a16="http://schemas.microsoft.com/office/drawing/2014/main" id="{D6D5D161-9F31-4664-8EBB-99B51DCB1DED}"/>
                  </a:ext>
                </a:extLst>
              </p:cNvPr>
              <p:cNvGraphicFramePr>
                <a:graphicFrameLocks noGrp="1"/>
              </p:cNvGraphicFramePr>
              <p:nvPr>
                <p:extLst/>
              </p:nvPr>
            </p:nvGraphicFramePr>
            <p:xfrm>
              <a:off x="9335813" y="4717742"/>
              <a:ext cx="2017987" cy="2011680"/>
            </p:xfrm>
            <a:graphic>
              <a:graphicData uri="http://schemas.openxmlformats.org/drawingml/2006/table">
                <a:tbl>
                  <a:tblPr firstRow="1" bandRow="1">
                    <a:tableStyleId>{3B4B98B0-60AC-42C2-AFA5-B58CD77FA1E5}</a:tableStyleId>
                  </a:tblPr>
                  <a:tblGrid>
                    <a:gridCol w="359866">
                      <a:extLst>
                        <a:ext uri="{9D8B030D-6E8A-4147-A177-3AD203B41FA5}">
                          <a16:colId xmlns:a16="http://schemas.microsoft.com/office/drawing/2014/main" val="960664634"/>
                        </a:ext>
                      </a:extLst>
                    </a:gridCol>
                    <a:gridCol w="880355">
                      <a:extLst>
                        <a:ext uri="{9D8B030D-6E8A-4147-A177-3AD203B41FA5}">
                          <a16:colId xmlns:a16="http://schemas.microsoft.com/office/drawing/2014/main" val="4169735919"/>
                        </a:ext>
                      </a:extLst>
                    </a:gridCol>
                    <a:gridCol w="777766">
                      <a:extLst>
                        <a:ext uri="{9D8B030D-6E8A-4147-A177-3AD203B41FA5}">
                          <a16:colId xmlns:a16="http://schemas.microsoft.com/office/drawing/2014/main" val="2067078448"/>
                        </a:ext>
                      </a:extLst>
                    </a:gridCol>
                  </a:tblGrid>
                  <a:tr h="335280">
                    <a:tc>
                      <a:txBody>
                        <a:bodyPr/>
                        <a:lstStyle/>
                        <a:p>
                          <a:endParaRPr lang="fr-FR"/>
                        </a:p>
                      </a:txBody>
                      <a:tcPr>
                        <a:blipFill>
                          <a:blip r:embed="rId5"/>
                          <a:stretch>
                            <a:fillRect t="-1818" r="-464407" b="-525455"/>
                          </a:stretch>
                        </a:blipFill>
                      </a:tcPr>
                    </a:tc>
                    <a:tc>
                      <a:txBody>
                        <a:bodyPr/>
                        <a:lstStyle/>
                        <a:p>
                          <a:endParaRPr lang="fr-FR"/>
                        </a:p>
                      </a:txBody>
                      <a:tcPr>
                        <a:blipFill>
                          <a:blip r:embed="rId5"/>
                          <a:stretch>
                            <a:fillRect l="-40690" t="-1818" r="-88966" b="-525455"/>
                          </a:stretch>
                        </a:blipFill>
                      </a:tcPr>
                    </a:tc>
                    <a:tc>
                      <a:txBody>
                        <a:bodyPr/>
                        <a:lstStyle/>
                        <a:p>
                          <a:endParaRPr lang="fr-FR"/>
                        </a:p>
                      </a:txBody>
                      <a:tcPr>
                        <a:blipFill>
                          <a:blip r:embed="rId5"/>
                          <a:stretch>
                            <a:fillRect l="-159375" t="-1818" r="-781" b="-525455"/>
                          </a:stretch>
                        </a:blipFill>
                      </a:tcPr>
                    </a:tc>
                    <a:extLst>
                      <a:ext uri="{0D108BD9-81ED-4DB2-BD59-A6C34878D82A}">
                        <a16:rowId xmlns:a16="http://schemas.microsoft.com/office/drawing/2014/main" val="1951110987"/>
                      </a:ext>
                    </a:extLst>
                  </a:tr>
                  <a:tr h="335280">
                    <a:tc>
                      <a:txBody>
                        <a:bodyPr/>
                        <a:lstStyle/>
                        <a:p>
                          <a:r>
                            <a:rPr lang="en-US" sz="1600" dirty="0"/>
                            <a:t>1</a:t>
                          </a:r>
                        </a:p>
                      </a:txBody>
                      <a:tcPr/>
                    </a:tc>
                    <a:tc>
                      <a:txBody>
                        <a:bodyPr/>
                        <a:lstStyle/>
                        <a:p>
                          <a:r>
                            <a:rPr lang="en-US" sz="1600" dirty="0"/>
                            <a:t>1.4</a:t>
                          </a:r>
                        </a:p>
                      </a:txBody>
                      <a:tcPr/>
                    </a:tc>
                    <a:tc>
                      <a:txBody>
                        <a:bodyPr/>
                        <a:lstStyle/>
                        <a:p>
                          <a:r>
                            <a:rPr lang="en-US" sz="1600" dirty="0"/>
                            <a:t>13.8</a:t>
                          </a:r>
                        </a:p>
                      </a:txBody>
                      <a:tcPr/>
                    </a:tc>
                    <a:extLst>
                      <a:ext uri="{0D108BD9-81ED-4DB2-BD59-A6C34878D82A}">
                        <a16:rowId xmlns:a16="http://schemas.microsoft.com/office/drawing/2014/main" val="341379704"/>
                      </a:ext>
                    </a:extLst>
                  </a:tr>
                  <a:tr h="335280">
                    <a:tc>
                      <a:txBody>
                        <a:bodyPr/>
                        <a:lstStyle/>
                        <a:p>
                          <a:r>
                            <a:rPr lang="en-US" sz="1600" dirty="0"/>
                            <a:t>2</a:t>
                          </a:r>
                        </a:p>
                      </a:txBody>
                      <a:tcPr/>
                    </a:tc>
                    <a:tc>
                      <a:txBody>
                        <a:bodyPr/>
                        <a:lstStyle/>
                        <a:p>
                          <a:r>
                            <a:rPr lang="en-US" sz="1600" dirty="0"/>
                            <a:t>2.5</a:t>
                          </a:r>
                        </a:p>
                      </a:txBody>
                      <a:tcPr/>
                    </a:tc>
                    <a:tc>
                      <a:txBody>
                        <a:bodyPr/>
                        <a:lstStyle/>
                        <a:p>
                          <a:r>
                            <a:rPr lang="en-US" sz="1600" dirty="0"/>
                            <a:t>24.0</a:t>
                          </a:r>
                        </a:p>
                      </a:txBody>
                      <a:tcPr/>
                    </a:tc>
                    <a:extLst>
                      <a:ext uri="{0D108BD9-81ED-4DB2-BD59-A6C34878D82A}">
                        <a16:rowId xmlns:a16="http://schemas.microsoft.com/office/drawing/2014/main" val="3025274728"/>
                      </a:ext>
                    </a:extLst>
                  </a:tr>
                  <a:tr h="335280">
                    <a:tc>
                      <a:txBody>
                        <a:bodyPr/>
                        <a:lstStyle/>
                        <a:p>
                          <a:r>
                            <a:rPr lang="en-US" sz="1600" dirty="0"/>
                            <a:t>3</a:t>
                          </a:r>
                        </a:p>
                      </a:txBody>
                      <a:tcPr/>
                    </a:tc>
                    <a:tc>
                      <a:txBody>
                        <a:bodyPr/>
                        <a:lstStyle/>
                        <a:p>
                          <a:r>
                            <a:rPr lang="en-US" sz="1600" dirty="0"/>
                            <a:t>3.3</a:t>
                          </a:r>
                        </a:p>
                      </a:txBody>
                      <a:tcPr/>
                    </a:tc>
                    <a:tc>
                      <a:txBody>
                        <a:bodyPr/>
                        <a:lstStyle/>
                        <a:p>
                          <a:r>
                            <a:rPr lang="en-US" sz="1600" dirty="0"/>
                            <a:t>32.4</a:t>
                          </a:r>
                        </a:p>
                      </a:txBody>
                      <a:tcPr/>
                    </a:tc>
                    <a:extLst>
                      <a:ext uri="{0D108BD9-81ED-4DB2-BD59-A6C34878D82A}">
                        <a16:rowId xmlns:a16="http://schemas.microsoft.com/office/drawing/2014/main" val="3859543555"/>
                      </a:ext>
                    </a:extLst>
                  </a:tr>
                  <a:tr h="335280">
                    <a:tc>
                      <a:txBody>
                        <a:bodyPr/>
                        <a:lstStyle/>
                        <a:p>
                          <a:r>
                            <a:rPr lang="en-US" sz="1600" dirty="0"/>
                            <a:t>4</a:t>
                          </a:r>
                        </a:p>
                      </a:txBody>
                      <a:tcPr/>
                    </a:tc>
                    <a:tc>
                      <a:txBody>
                        <a:bodyPr/>
                        <a:lstStyle/>
                        <a:p>
                          <a:r>
                            <a:rPr lang="en-US" sz="1600" dirty="0"/>
                            <a:t>4.1</a:t>
                          </a:r>
                        </a:p>
                      </a:txBody>
                      <a:tcPr/>
                    </a:tc>
                    <a:tc>
                      <a:txBody>
                        <a:bodyPr/>
                        <a:lstStyle/>
                        <a:p>
                          <a:r>
                            <a:rPr lang="en-US" sz="1600" dirty="0"/>
                            <a:t>39.9</a:t>
                          </a:r>
                        </a:p>
                      </a:txBody>
                      <a:tcPr/>
                    </a:tc>
                    <a:extLst>
                      <a:ext uri="{0D108BD9-81ED-4DB2-BD59-A6C34878D82A}">
                        <a16:rowId xmlns:a16="http://schemas.microsoft.com/office/drawing/2014/main" val="4029908641"/>
                      </a:ext>
                    </a:extLst>
                  </a:tr>
                  <a:tr h="335280">
                    <a:tc>
                      <a:txBody>
                        <a:bodyPr/>
                        <a:lstStyle/>
                        <a:p>
                          <a:r>
                            <a:rPr lang="en-US" sz="1600" dirty="0"/>
                            <a:t>5</a:t>
                          </a:r>
                        </a:p>
                      </a:txBody>
                      <a:tcPr/>
                    </a:tc>
                    <a:tc>
                      <a:txBody>
                        <a:bodyPr/>
                        <a:lstStyle/>
                        <a:p>
                          <a:r>
                            <a:rPr lang="en-US" sz="1600" dirty="0"/>
                            <a:t>4.8</a:t>
                          </a:r>
                        </a:p>
                      </a:txBody>
                      <a:tcPr/>
                    </a:tc>
                    <a:tc>
                      <a:txBody>
                        <a:bodyPr/>
                        <a:lstStyle/>
                        <a:p>
                          <a:r>
                            <a:rPr lang="en-US" sz="1600" dirty="0"/>
                            <a:t>46.6</a:t>
                          </a:r>
                        </a:p>
                      </a:txBody>
                      <a:tcPr/>
                    </a:tc>
                    <a:extLst>
                      <a:ext uri="{0D108BD9-81ED-4DB2-BD59-A6C34878D82A}">
                        <a16:rowId xmlns:a16="http://schemas.microsoft.com/office/drawing/2014/main" val="3033259915"/>
                      </a:ext>
                    </a:extLst>
                  </a:tr>
                </a:tbl>
              </a:graphicData>
            </a:graphic>
          </p:graphicFrame>
        </mc:Fallback>
      </mc:AlternateContent>
      <p:grpSp>
        <p:nvGrpSpPr>
          <p:cNvPr id="34" name="Groupe 33">
            <a:extLst>
              <a:ext uri="{FF2B5EF4-FFF2-40B4-BE49-F238E27FC236}">
                <a16:creationId xmlns:a16="http://schemas.microsoft.com/office/drawing/2014/main" id="{99FDE352-85A5-4487-BE41-4CA530894C9A}"/>
              </a:ext>
            </a:extLst>
          </p:cNvPr>
          <p:cNvGrpSpPr/>
          <p:nvPr/>
        </p:nvGrpSpPr>
        <p:grpSpPr>
          <a:xfrm>
            <a:off x="3882236" y="3693433"/>
            <a:ext cx="5845671" cy="985283"/>
            <a:chOff x="3975048" y="4807486"/>
            <a:chExt cx="5845671" cy="985283"/>
          </a:xfrm>
        </p:grpSpPr>
        <p:pic>
          <p:nvPicPr>
            <p:cNvPr id="35" name="Image 34">
              <a:extLst>
                <a:ext uri="{FF2B5EF4-FFF2-40B4-BE49-F238E27FC236}">
                  <a16:creationId xmlns:a16="http://schemas.microsoft.com/office/drawing/2014/main" id="{B7DBD89E-B00B-4CC3-9F77-126886FED8B7}"/>
                </a:ext>
              </a:extLst>
            </p:cNvPr>
            <p:cNvPicPr>
              <a:picLocks noChangeAspect="1"/>
            </p:cNvPicPr>
            <p:nvPr/>
          </p:nvPicPr>
          <p:blipFill>
            <a:blip r:embed="rId6"/>
            <a:stretch>
              <a:fillRect/>
            </a:stretch>
          </p:blipFill>
          <p:spPr>
            <a:xfrm>
              <a:off x="3975048" y="4989671"/>
              <a:ext cx="1676400" cy="581025"/>
            </a:xfrm>
            <a:prstGeom prst="rect">
              <a:avLst/>
            </a:prstGeom>
          </p:spPr>
        </p:pic>
        <p:grpSp>
          <p:nvGrpSpPr>
            <p:cNvPr id="36" name="Groupe 35">
              <a:extLst>
                <a:ext uri="{FF2B5EF4-FFF2-40B4-BE49-F238E27FC236}">
                  <a16:creationId xmlns:a16="http://schemas.microsoft.com/office/drawing/2014/main" id="{FAB09BE6-0B15-4C95-907B-05B6F15A9AC3}"/>
                </a:ext>
              </a:extLst>
            </p:cNvPr>
            <p:cNvGrpSpPr/>
            <p:nvPr/>
          </p:nvGrpSpPr>
          <p:grpSpPr>
            <a:xfrm>
              <a:off x="5463313" y="4807486"/>
              <a:ext cx="4357406" cy="985283"/>
              <a:chOff x="5619719" y="4496257"/>
              <a:chExt cx="4357406" cy="985283"/>
            </a:xfrm>
          </p:grpSpPr>
          <p:pic>
            <p:nvPicPr>
              <p:cNvPr id="37" name="Image 36">
                <a:extLst>
                  <a:ext uri="{FF2B5EF4-FFF2-40B4-BE49-F238E27FC236}">
                    <a16:creationId xmlns:a16="http://schemas.microsoft.com/office/drawing/2014/main" id="{B5870188-725F-4A6D-98DE-F08F23913E59}"/>
                  </a:ext>
                </a:extLst>
              </p:cNvPr>
              <p:cNvPicPr>
                <a:picLocks noChangeAspect="1"/>
              </p:cNvPicPr>
              <p:nvPr/>
            </p:nvPicPr>
            <p:blipFill rotWithShape="1">
              <a:blip r:embed="rId7"/>
              <a:srcRect l="18469" t="13798"/>
              <a:stretch/>
            </p:blipFill>
            <p:spPr>
              <a:xfrm>
                <a:off x="6159721" y="4496257"/>
                <a:ext cx="1677425" cy="985283"/>
              </a:xfrm>
              <a:prstGeom prst="rect">
                <a:avLst/>
              </a:prstGeom>
            </p:spPr>
          </p:pic>
          <p:sp>
            <p:nvSpPr>
              <p:cNvPr id="38" name="ZoneTexte 37">
                <a:extLst>
                  <a:ext uri="{FF2B5EF4-FFF2-40B4-BE49-F238E27FC236}">
                    <a16:creationId xmlns:a16="http://schemas.microsoft.com/office/drawing/2014/main" id="{1BABEAEA-4D69-4A6B-9639-D400F9E61B2B}"/>
                  </a:ext>
                </a:extLst>
              </p:cNvPr>
              <p:cNvSpPr txBox="1"/>
              <p:nvPr/>
            </p:nvSpPr>
            <p:spPr>
              <a:xfrm>
                <a:off x="5619719" y="4807847"/>
                <a:ext cx="4357406" cy="369332"/>
              </a:xfrm>
              <a:prstGeom prst="rect">
                <a:avLst/>
              </a:prstGeom>
              <a:noFill/>
            </p:spPr>
            <p:txBody>
              <a:bodyPr wrap="square" rtlCol="0">
                <a:spAutoFit/>
              </a:bodyPr>
              <a:lstStyle/>
              <a:p>
                <a:r>
                  <a:rPr lang="en-GB" dirty="0">
                    <a:solidFill>
                      <a:srgbClr val="172E76"/>
                    </a:solidFill>
                    <a:latin typeface="Helvetica" panose="020B0604020202020204" pitchFamily="34" charset="0"/>
                    <a:cs typeface="Helvetica" panose="020B0604020202020204" pitchFamily="34" charset="0"/>
                  </a:rPr>
                  <a:t>with                        ~5.8µm </a:t>
                </a:r>
              </a:p>
            </p:txBody>
          </p:sp>
        </p:grpSp>
      </p:gr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718777F4-60C9-46AB-9AFE-EB46201FADA5}"/>
                  </a:ext>
                </a:extLst>
              </p:cNvPr>
              <p:cNvSpPr/>
              <p:nvPr/>
            </p:nvSpPr>
            <p:spPr>
              <a:xfrm>
                <a:off x="506190" y="4662396"/>
                <a:ext cx="8922106" cy="2771336"/>
              </a:xfrm>
              <a:prstGeom prst="rect">
                <a:avLst/>
              </a:prstGeom>
            </p:spPr>
            <p:txBody>
              <a:bodyPr wrap="square">
                <a:spAutoFit/>
              </a:bodyPr>
              <a:lstStyle/>
              <a:p>
                <a:r>
                  <a:rPr lang="en-GB" sz="2000" dirty="0">
                    <a:solidFill>
                      <a:srgbClr val="172E76"/>
                    </a:solidFill>
                    <a:latin typeface="Helvetica" panose="020B0604020202020204" pitchFamily="34" charset="0"/>
                    <a:cs typeface="Helvetica" panose="020B0604020202020204" pitchFamily="34" charset="0"/>
                  </a:rPr>
                  <a:t>Heisenberg‘s uncertainty:  </a:t>
                </a:r>
                <a14:m>
                  <m:oMath xmlns:m="http://schemas.openxmlformats.org/officeDocument/2006/math">
                    <m:r>
                      <a:rPr lang="en-GB" sz="2000" i="1">
                        <a:solidFill>
                          <a:srgbClr val="172E76"/>
                        </a:solidFill>
                        <a:latin typeface="Cambria Math" panose="02040503050406030204" pitchFamily="18" charset="0"/>
                        <a:ea typeface="Cambria Math" panose="02040503050406030204" pitchFamily="18" charset="0"/>
                      </a:rPr>
                      <m:t>∆</m:t>
                    </m:r>
                    <m:r>
                      <a:rPr lang="en-GB" sz="2000" i="1">
                        <a:solidFill>
                          <a:srgbClr val="172E76"/>
                        </a:solidFill>
                        <a:latin typeface="Cambria Math" panose="02040503050406030204" pitchFamily="18" charset="0"/>
                        <a:ea typeface="Cambria Math" panose="02040503050406030204" pitchFamily="18" charset="0"/>
                      </a:rPr>
                      <m:t>𝑡</m:t>
                    </m:r>
                    <m:r>
                      <a:rPr lang="en-GB" sz="2000" i="1">
                        <a:solidFill>
                          <a:srgbClr val="172E76"/>
                        </a:solidFill>
                        <a:latin typeface="Cambria Math" panose="02040503050406030204" pitchFamily="18" charset="0"/>
                        <a:ea typeface="Cambria Math" panose="02040503050406030204" pitchFamily="18" charset="0"/>
                      </a:rPr>
                      <m:t>∆</m:t>
                    </m:r>
                    <m:r>
                      <a:rPr lang="en-GB" sz="2000" i="1">
                        <a:solidFill>
                          <a:srgbClr val="172E76"/>
                        </a:solidFill>
                        <a:latin typeface="Cambria Math" panose="02040503050406030204" pitchFamily="18" charset="0"/>
                        <a:ea typeface="Cambria Math" panose="02040503050406030204" pitchFamily="18" charset="0"/>
                      </a:rPr>
                      <m:t>𝐸</m:t>
                    </m:r>
                    <m:r>
                      <a:rPr lang="en-GB" sz="2000" i="1">
                        <a:solidFill>
                          <a:srgbClr val="172E76"/>
                        </a:solidFill>
                        <a:latin typeface="Cambria Math" panose="02040503050406030204" pitchFamily="18" charset="0"/>
                        <a:ea typeface="Cambria Math" panose="02040503050406030204" pitchFamily="18" charset="0"/>
                      </a:rPr>
                      <m:t>≥</m:t>
                    </m:r>
                    <m:f>
                      <m:fPr>
                        <m:ctrlPr>
                          <a:rPr lang="en-GB" sz="2000" i="1">
                            <a:solidFill>
                              <a:srgbClr val="172E76"/>
                            </a:solidFill>
                            <a:latin typeface="Cambria Math" panose="02040503050406030204" pitchFamily="18" charset="0"/>
                            <a:ea typeface="Cambria Math" panose="02040503050406030204" pitchFamily="18" charset="0"/>
                          </a:rPr>
                        </m:ctrlPr>
                      </m:fPr>
                      <m:num>
                        <m:r>
                          <a:rPr lang="en-GB" sz="2000" i="1">
                            <a:solidFill>
                              <a:srgbClr val="172E76"/>
                            </a:solidFill>
                            <a:latin typeface="Cambria Math" panose="02040503050406030204" pitchFamily="18" charset="0"/>
                            <a:ea typeface="Cambria Math" panose="02040503050406030204" pitchFamily="18" charset="0"/>
                          </a:rPr>
                          <m:t>ℏ</m:t>
                        </m:r>
                      </m:num>
                      <m:den>
                        <m:r>
                          <a:rPr lang="en-GB" sz="2000" i="1">
                            <a:solidFill>
                              <a:srgbClr val="172E76"/>
                            </a:solidFill>
                            <a:latin typeface="Cambria Math" panose="02040503050406030204" pitchFamily="18" charset="0"/>
                            <a:ea typeface="Cambria Math" panose="02040503050406030204" pitchFamily="18" charset="0"/>
                          </a:rPr>
                          <m:t>2</m:t>
                        </m:r>
                      </m:den>
                    </m:f>
                    <m:r>
                      <a:rPr lang="en-GB" sz="2000" i="1">
                        <a:solidFill>
                          <a:srgbClr val="172E76"/>
                        </a:solidFill>
                        <a:latin typeface="Cambria Math" panose="02040503050406030204" pitchFamily="18" charset="0"/>
                        <a:ea typeface="Cambria Math" panose="02040503050406030204" pitchFamily="18" charset="0"/>
                      </a:rPr>
                      <m:t>→</m:t>
                    </m:r>
                  </m:oMath>
                </a14:m>
                <a:r>
                  <a:rPr lang="en-GB" sz="2000" dirty="0">
                    <a:solidFill>
                      <a:srgbClr val="172E76"/>
                    </a:solidFill>
                    <a:latin typeface="Helvetica" panose="020B0604020202020204" pitchFamily="34" charset="0"/>
                    <a:ea typeface="Cambria Math" panose="02040503050406030204" pitchFamily="18" charset="0"/>
                    <a:cs typeface="Helvetica" panose="020B0604020202020204" pitchFamily="34" charset="0"/>
                  </a:rPr>
                  <a:t> </a:t>
                </a:r>
                <a14:m>
                  <m:oMath xmlns:m="http://schemas.openxmlformats.org/officeDocument/2006/math">
                    <m:r>
                      <a:rPr lang="en-GB" sz="2000" b="1" i="1">
                        <a:solidFill>
                          <a:srgbClr val="172E76"/>
                        </a:solidFill>
                        <a:latin typeface="Cambria Math" panose="02040503050406030204" pitchFamily="18" charset="0"/>
                        <a:ea typeface="Cambria Math" panose="02040503050406030204" pitchFamily="18" charset="0"/>
                      </a:rPr>
                      <m:t>∆</m:t>
                    </m:r>
                    <m:r>
                      <a:rPr lang="en-GB" sz="2000" b="1" i="1">
                        <a:solidFill>
                          <a:srgbClr val="172E76"/>
                        </a:solidFill>
                        <a:latin typeface="Cambria Math" panose="02040503050406030204" pitchFamily="18" charset="0"/>
                        <a:ea typeface="Cambria Math" panose="02040503050406030204" pitchFamily="18" charset="0"/>
                      </a:rPr>
                      <m:t>𝒕</m:t>
                    </m:r>
                    <m:r>
                      <a:rPr lang="en-GB" sz="2000" b="1" i="1">
                        <a:solidFill>
                          <a:srgbClr val="172E76"/>
                        </a:solidFill>
                        <a:latin typeface="Cambria Math" panose="02040503050406030204" pitchFamily="18" charset="0"/>
                        <a:ea typeface="Cambria Math" panose="02040503050406030204" pitchFamily="18" charset="0"/>
                      </a:rPr>
                      <m:t>≳</m:t>
                    </m:r>
                    <m:r>
                      <a:rPr lang="en-GB" sz="2000" b="1" i="1">
                        <a:solidFill>
                          <a:srgbClr val="172E76"/>
                        </a:solidFill>
                        <a:latin typeface="Cambria Math" panose="02040503050406030204" pitchFamily="18" charset="0"/>
                        <a:ea typeface="Cambria Math" panose="02040503050406030204" pitchFamily="18" charset="0"/>
                      </a:rPr>
                      <m:t>𝟎</m:t>
                    </m:r>
                    <m:r>
                      <a:rPr lang="en-GB" sz="2000" b="1" i="1">
                        <a:solidFill>
                          <a:srgbClr val="172E76"/>
                        </a:solidFill>
                        <a:latin typeface="Cambria Math" panose="02040503050406030204" pitchFamily="18" charset="0"/>
                        <a:ea typeface="Cambria Math" panose="02040503050406030204" pitchFamily="18" charset="0"/>
                      </a:rPr>
                      <m:t>.</m:t>
                    </m:r>
                    <m:r>
                      <a:rPr lang="en-GB" sz="2000" b="1" i="1">
                        <a:solidFill>
                          <a:srgbClr val="172E76"/>
                        </a:solidFill>
                        <a:latin typeface="Cambria Math" panose="02040503050406030204" pitchFamily="18" charset="0"/>
                        <a:ea typeface="Cambria Math" panose="02040503050406030204" pitchFamily="18" charset="0"/>
                      </a:rPr>
                      <m:t>𝟓𝐦𝐬</m:t>
                    </m:r>
                  </m:oMath>
                </a14:m>
                <a:endParaRPr lang="en-GB" sz="2000" b="1" dirty="0">
                  <a:solidFill>
                    <a:srgbClr val="172E76"/>
                  </a:solidFill>
                  <a:latin typeface="Helvetica" panose="020B0604020202020204" pitchFamily="34" charset="0"/>
                  <a:cs typeface="Helvetica" panose="020B0604020202020204" pitchFamily="34" charset="0"/>
                </a:endParaRPr>
              </a:p>
              <a:p>
                <a:pPr marL="285750" indent="-285750">
                  <a:buFont typeface="Symbol" panose="05050102010706020507" pitchFamily="18" charset="2"/>
                  <a:buChar char="Þ"/>
                </a:pPr>
                <a:r>
                  <a:rPr lang="en-GB" b="1" dirty="0">
                    <a:solidFill>
                      <a:srgbClr val="172E76"/>
                    </a:solidFill>
                    <a:latin typeface="Helvetica" panose="020B0604020202020204" pitchFamily="34" charset="0"/>
                    <a:ea typeface="Cambria Math" panose="02040503050406030204" pitchFamily="18" charset="0"/>
                    <a:cs typeface="Helvetica" panose="020B0604020202020204" pitchFamily="34" charset="0"/>
                  </a:rPr>
                  <a:t>Needs long interaction </a:t>
                </a:r>
                <a:r>
                  <a:rPr lang="en-GB" dirty="0">
                    <a:solidFill>
                      <a:srgbClr val="172E76"/>
                    </a:solidFill>
                    <a:latin typeface="Helvetica" panose="020B0604020202020204" pitchFamily="34" charset="0"/>
                    <a:ea typeface="Cambria Math" panose="02040503050406030204" pitchFamily="18" charset="0"/>
                    <a:cs typeface="Helvetica" panose="020B0604020202020204" pitchFamily="34" charset="0"/>
                  </a:rPr>
                  <a:t>time to “form” the GQS</a:t>
                </a:r>
              </a:p>
              <a:p>
                <a:endParaRPr lang="en-GB"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pPr marL="285750" indent="-285750">
                  <a:buFont typeface="Symbol" panose="05050102010706020507" pitchFamily="18" charset="2"/>
                  <a:buChar char="Þ"/>
                </a:pPr>
                <a:r>
                  <a:rPr lang="en-GB" b="1" dirty="0">
                    <a:solidFill>
                      <a:srgbClr val="172E76"/>
                    </a:solidFill>
                    <a:latin typeface="Helvetica" panose="020B0604020202020204" pitchFamily="34" charset="0"/>
                    <a:ea typeface="Cambria Math" panose="02040503050406030204" pitchFamily="18" charset="0"/>
                    <a:cs typeface="Helvetica" panose="020B0604020202020204" pitchFamily="34" charset="0"/>
                  </a:rPr>
                  <a:t>QR coefficient </a:t>
                </a:r>
                <a:r>
                  <a:rPr lang="en-GB" b="1" dirty="0">
                    <a:solidFill>
                      <a:srgbClr val="172E76"/>
                    </a:solidFill>
                    <a:latin typeface="Helvetica" panose="020B0604020202020204" pitchFamily="34" charset="0"/>
                    <a:cs typeface="Helvetica" panose="020B0604020202020204" pitchFamily="34" charset="0"/>
                    <a:sym typeface="Symbol" panose="05050102010706020507" pitchFamily="18" charset="2"/>
                  </a:rPr>
                  <a:t>increases </a:t>
                </a:r>
                <a:r>
                  <a:rPr lang="en-GB" dirty="0">
                    <a:solidFill>
                      <a:srgbClr val="172E76"/>
                    </a:solidFill>
                    <a:latin typeface="Helvetica" panose="020B0604020202020204" pitchFamily="34" charset="0"/>
                    <a:cs typeface="Helvetica" panose="020B0604020202020204" pitchFamily="34" charset="0"/>
                    <a:sym typeface="Symbol" panose="05050102010706020507" pitchFamily="18" charset="2"/>
                  </a:rPr>
                  <a:t>when </a:t>
                </a:r>
                <a:r>
                  <a:rPr lang="en-GB" b="1" dirty="0">
                    <a:solidFill>
                      <a:srgbClr val="172E76"/>
                    </a:solidFill>
                    <a:latin typeface="Helvetica" panose="020B0604020202020204" pitchFamily="34" charset="0"/>
                    <a:cs typeface="Helvetica" panose="020B0604020202020204" pitchFamily="34" charset="0"/>
                  </a:rPr>
                  <a:t>m</a:t>
                </a:r>
                <a:r>
                  <a:rPr lang="en-GB" dirty="0">
                    <a:solidFill>
                      <a:srgbClr val="172E76"/>
                    </a:solidFill>
                    <a:latin typeface="Helvetica" panose="020B0604020202020204" pitchFamily="34" charset="0"/>
                    <a:cs typeface="Helvetica" panose="020B0604020202020204" pitchFamily="34" charset="0"/>
                    <a:sym typeface="Symbol" panose="05050102010706020507" pitchFamily="18" charset="2"/>
                  </a:rPr>
                  <a:t> and </a:t>
                </a:r>
                <a:r>
                  <a:rPr lang="en-GB" b="1" dirty="0">
                    <a:solidFill>
                      <a:srgbClr val="172E76"/>
                    </a:solidFill>
                    <a:latin typeface="Helvetica" panose="020B0604020202020204" pitchFamily="34" charset="0"/>
                    <a:cs typeface="Helvetica" panose="020B0604020202020204" pitchFamily="34" charset="0"/>
                  </a:rPr>
                  <a:t>v</a:t>
                </a:r>
                <a:r>
                  <a:rPr lang="en-GB" b="1"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r>
                  <a:rPr lang="en-GB" baseline="-25000"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en-GB" dirty="0">
                    <a:solidFill>
                      <a:srgbClr val="172E76"/>
                    </a:solidFill>
                    <a:latin typeface="Helvetica" panose="020B0604020202020204" pitchFamily="34" charset="0"/>
                    <a:cs typeface="Helvetica" panose="020B0604020202020204" pitchFamily="34" charset="0"/>
                    <a:sym typeface="Symbol" panose="05050102010706020507" pitchFamily="18" charset="2"/>
                  </a:rPr>
                  <a:t>decrease</a:t>
                </a:r>
              </a:p>
              <a:p>
                <a:pPr marL="285750" indent="-285750">
                  <a:buFont typeface="Symbol" panose="05050102010706020507" pitchFamily="18" charset="2"/>
                  <a:buChar char="Þ"/>
                </a:pPr>
                <a:endParaRPr lang="en-GB" sz="1100" i="1"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r>
                  <a:rPr lang="en-GB"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en-GB" sz="2400" b="1" dirty="0">
                    <a:solidFill>
                      <a:srgbClr val="9B3F8C"/>
                    </a:solidFill>
                    <a:latin typeface="Helvetica" panose="020B0604020202020204" pitchFamily="34" charset="0"/>
                    <a:cs typeface="Helvetica" panose="020B0604020202020204" pitchFamily="34" charset="0"/>
                    <a:sym typeface="Symbol" panose="05050102010706020507" pitchFamily="18" charset="2"/>
                  </a:rPr>
                  <a:t>Requires “light” + very slow (“ultra-cold”) atoms/neutrons</a:t>
                </a:r>
                <a:endParaRPr lang="en-GB" sz="2400" b="1" dirty="0">
                  <a:solidFill>
                    <a:srgbClr val="9B3F8C"/>
                  </a:solidFill>
                  <a:latin typeface="Helvetica" panose="020B0604020202020204" pitchFamily="34" charset="0"/>
                  <a:cs typeface="Helvetica" panose="020B0604020202020204" pitchFamily="34" charset="0"/>
                </a:endParaRPr>
              </a:p>
              <a:p>
                <a:endParaRPr lang="en-GB" sz="2400"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endParaRPr lang="en-GB"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a:p>
                <a:pPr marL="285750" indent="-285750">
                  <a:buFont typeface="Symbol" panose="05050102010706020507" pitchFamily="18" charset="2"/>
                  <a:buChar char="Þ"/>
                </a:pPr>
                <a:endParaRPr lang="en-GB" sz="1400" i="1" dirty="0">
                  <a:solidFill>
                    <a:srgbClr val="172E76"/>
                  </a:solidFill>
                  <a:latin typeface="Helvetica" panose="020B0604020202020204" pitchFamily="34" charset="0"/>
                  <a:ea typeface="Cambria Math" panose="02040503050406030204" pitchFamily="18" charset="0"/>
                  <a:cs typeface="Helvetica" panose="020B0604020202020204" pitchFamily="34" charset="0"/>
                </a:endParaRPr>
              </a:p>
            </p:txBody>
          </p:sp>
        </mc:Choice>
        <mc:Fallback xmlns="">
          <p:sp>
            <p:nvSpPr>
              <p:cNvPr id="2" name="Rectangle 1">
                <a:extLst>
                  <a:ext uri="{FF2B5EF4-FFF2-40B4-BE49-F238E27FC236}">
                    <a16:creationId xmlns:a16="http://schemas.microsoft.com/office/drawing/2014/main" id="{718777F4-60C9-46AB-9AFE-EB46201FADA5}"/>
                  </a:ext>
                </a:extLst>
              </p:cNvPr>
              <p:cNvSpPr>
                <a:spLocks noRot="1" noChangeAspect="1" noMove="1" noResize="1" noEditPoints="1" noAdjustHandles="1" noChangeArrowheads="1" noChangeShapeType="1" noTextEdit="1"/>
              </p:cNvSpPr>
              <p:nvPr/>
            </p:nvSpPr>
            <p:spPr>
              <a:xfrm>
                <a:off x="506190" y="4662396"/>
                <a:ext cx="8922106" cy="2771336"/>
              </a:xfrm>
              <a:prstGeom prst="rect">
                <a:avLst/>
              </a:prstGeom>
              <a:blipFill>
                <a:blip r:embed="rId8"/>
                <a:stretch>
                  <a:fillRect l="-683" r="-751"/>
                </a:stretch>
              </a:blipFill>
            </p:spPr>
            <p:txBody>
              <a:bodyPr/>
              <a:lstStyle/>
              <a:p>
                <a:r>
                  <a:rPr lang="en-GB">
                    <a:noFill/>
                  </a:rPr>
                  <a:t> </a:t>
                </a:r>
              </a:p>
            </p:txBody>
          </p:sp>
        </mc:Fallback>
      </mc:AlternateContent>
      <p:sp>
        <p:nvSpPr>
          <p:cNvPr id="31" name="ZoneTexte 30">
            <a:extLst>
              <a:ext uri="{FF2B5EF4-FFF2-40B4-BE49-F238E27FC236}">
                <a16:creationId xmlns:a16="http://schemas.microsoft.com/office/drawing/2014/main" id="{7A9F0692-9F87-4CB5-A660-EA800E433CBA}"/>
              </a:ext>
            </a:extLst>
          </p:cNvPr>
          <p:cNvSpPr txBox="1"/>
          <p:nvPr/>
        </p:nvSpPr>
        <p:spPr>
          <a:xfrm>
            <a:off x="8847389" y="497739"/>
            <a:ext cx="2248359" cy="461665"/>
          </a:xfrm>
          <a:prstGeom prst="rect">
            <a:avLst/>
          </a:prstGeom>
          <a:noFill/>
        </p:spPr>
        <p:txBody>
          <a:bodyPr wrap="square" rtlCol="0">
            <a:spAutoFit/>
          </a:bodyPr>
          <a:lstStyle/>
          <a:p>
            <a:pPr algn="ctr"/>
            <a:r>
              <a:rPr lang="en-CA" sz="2400" b="1" dirty="0">
                <a:solidFill>
                  <a:srgbClr val="172E76"/>
                </a:solidFill>
                <a:latin typeface="Helvetica" panose="020B0604020202020204" pitchFamily="34" charset="0"/>
                <a:cs typeface="Helvetica" panose="020B0604020202020204" pitchFamily="34" charset="0"/>
              </a:rPr>
              <a:t>Potential well</a:t>
            </a:r>
          </a:p>
        </p:txBody>
      </p:sp>
      <mc:AlternateContent xmlns:mc="http://schemas.openxmlformats.org/markup-compatibility/2006" xmlns:a14="http://schemas.microsoft.com/office/drawing/2010/main">
        <mc:Choice Requires="a14">
          <p:sp>
            <p:nvSpPr>
              <p:cNvPr id="39" name="Rectangle 38">
                <a:extLst>
                  <a:ext uri="{FF2B5EF4-FFF2-40B4-BE49-F238E27FC236}">
                    <a16:creationId xmlns:a16="http://schemas.microsoft.com/office/drawing/2014/main" id="{94DE1AF0-F260-4221-9099-2248AAFAF3C2}"/>
                  </a:ext>
                </a:extLst>
              </p:cNvPr>
              <p:cNvSpPr/>
              <p:nvPr/>
            </p:nvSpPr>
            <p:spPr>
              <a:xfrm>
                <a:off x="32299" y="3963563"/>
                <a:ext cx="4091248" cy="400110"/>
              </a:xfrm>
              <a:prstGeom prst="rect">
                <a:avLst/>
              </a:prstGeom>
            </p:spPr>
            <p:txBody>
              <a:bodyPr wrap="none">
                <a:spAutoFit/>
              </a:bodyPr>
              <a:lstStyle/>
              <a:p>
                <a:r>
                  <a:rPr lang="en-GB" sz="2000" dirty="0">
                    <a:solidFill>
                      <a:srgbClr val="172E76"/>
                    </a:solidFill>
                    <a:latin typeface="Helvetica" panose="020B0604020202020204" pitchFamily="34" charset="0"/>
                    <a:cs typeface="Helvetica" panose="020B0604020202020204" pitchFamily="34" charset="0"/>
                  </a:rPr>
                  <a:t>Eigenenergies </a:t>
                </a:r>
                <a14:m>
                  <m:oMath xmlns:m="http://schemas.openxmlformats.org/officeDocument/2006/math">
                    <m:sSub>
                      <m:sSubPr>
                        <m:ctrlPr>
                          <a:rPr lang="en-GB" sz="2000" i="1">
                            <a:solidFill>
                              <a:srgbClr val="172E76"/>
                            </a:solidFill>
                            <a:latin typeface="Cambria Math" panose="02040503050406030204" pitchFamily="18" charset="0"/>
                            <a:ea typeface="Cambria Math" panose="02040503050406030204" pitchFamily="18" charset="0"/>
                          </a:rPr>
                        </m:ctrlPr>
                      </m:sSubPr>
                      <m:e>
                        <m:r>
                          <a:rPr lang="en-GB" sz="2000" i="1">
                            <a:solidFill>
                              <a:srgbClr val="172E76"/>
                            </a:solidFill>
                            <a:latin typeface="Cambria Math" panose="02040503050406030204" pitchFamily="18" charset="0"/>
                            <a:ea typeface="Cambria Math" panose="02040503050406030204" pitchFamily="18" charset="0"/>
                          </a:rPr>
                          <m:t>𝐸</m:t>
                        </m:r>
                      </m:e>
                      <m:sub>
                        <m:r>
                          <a:rPr lang="en-GB" sz="2000" i="1">
                            <a:solidFill>
                              <a:srgbClr val="172E76"/>
                            </a:solidFill>
                            <a:latin typeface="Cambria Math" panose="02040503050406030204" pitchFamily="18" charset="0"/>
                            <a:ea typeface="Cambria Math" panose="02040503050406030204" pitchFamily="18" charset="0"/>
                          </a:rPr>
                          <m:t>𝑛</m:t>
                        </m:r>
                      </m:sub>
                    </m:sSub>
                  </m:oMath>
                </a14:m>
                <a:r>
                  <a:rPr lang="en-GB" sz="2000" dirty="0">
                    <a:solidFill>
                      <a:srgbClr val="172E76"/>
                    </a:solidFill>
                    <a:latin typeface="Helvetica" panose="020B0604020202020204" pitchFamily="34" charset="0"/>
                    <a:cs typeface="Helvetica" panose="020B0604020202020204" pitchFamily="34" charset="0"/>
                  </a:rPr>
                  <a:t> </a:t>
                </a:r>
                <a14:m>
                  <m:oMath xmlns:m="http://schemas.openxmlformats.org/officeDocument/2006/math">
                    <m:r>
                      <a:rPr lang="en-GB" sz="2000" i="1">
                        <a:solidFill>
                          <a:srgbClr val="172E76"/>
                        </a:solidFill>
                        <a:latin typeface="Cambria Math" panose="02040503050406030204" pitchFamily="18" charset="0"/>
                        <a:ea typeface="Cambria Math" panose="02040503050406030204" pitchFamily="18" charset="0"/>
                      </a:rPr>
                      <m:t>~</m:t>
                    </m:r>
                  </m:oMath>
                </a14:m>
                <a:r>
                  <a:rPr lang="en-GB" sz="2000" dirty="0" err="1">
                    <a:solidFill>
                      <a:srgbClr val="172E76"/>
                    </a:solidFill>
                    <a:latin typeface="Helvetica" panose="020B0604020202020204" pitchFamily="34" charset="0"/>
                    <a:ea typeface="Cambria Math" panose="02040503050406030204" pitchFamily="18" charset="0"/>
                    <a:cs typeface="Helvetica" panose="020B0604020202020204" pitchFamily="34" charset="0"/>
                  </a:rPr>
                  <a:t>peV</a:t>
                </a:r>
                <a:r>
                  <a:rPr lang="en-GB" sz="2000" dirty="0">
                    <a:solidFill>
                      <a:srgbClr val="172E76"/>
                    </a:solidFill>
                    <a:latin typeface="Helvetica" panose="020B0604020202020204" pitchFamily="34" charset="0"/>
                    <a:cs typeface="Helvetica" panose="020B0604020202020204" pitchFamily="34" charset="0"/>
                  </a:rPr>
                  <a:t>  (~100Hz)</a:t>
                </a:r>
              </a:p>
            </p:txBody>
          </p:sp>
        </mc:Choice>
        <mc:Fallback xmlns="">
          <p:sp>
            <p:nvSpPr>
              <p:cNvPr id="39" name="Rectangle 38">
                <a:extLst>
                  <a:ext uri="{FF2B5EF4-FFF2-40B4-BE49-F238E27FC236}">
                    <a16:creationId xmlns:a16="http://schemas.microsoft.com/office/drawing/2014/main" id="{94DE1AF0-F260-4221-9099-2248AAFAF3C2}"/>
                  </a:ext>
                </a:extLst>
              </p:cNvPr>
              <p:cNvSpPr>
                <a:spLocks noRot="1" noChangeAspect="1" noMove="1" noResize="1" noEditPoints="1" noAdjustHandles="1" noChangeArrowheads="1" noChangeShapeType="1" noTextEdit="1"/>
              </p:cNvSpPr>
              <p:nvPr/>
            </p:nvSpPr>
            <p:spPr>
              <a:xfrm>
                <a:off x="32299" y="3963563"/>
                <a:ext cx="4091248" cy="400110"/>
              </a:xfrm>
              <a:prstGeom prst="rect">
                <a:avLst/>
              </a:prstGeom>
              <a:blipFill>
                <a:blip r:embed="rId9"/>
                <a:stretch>
                  <a:fillRect l="-1490" t="-6061" r="-894" b="-27273"/>
                </a:stretch>
              </a:blipFill>
            </p:spPr>
            <p:txBody>
              <a:bodyPr/>
              <a:lstStyle/>
              <a:p>
                <a:r>
                  <a:rPr lang="fr-FR">
                    <a:noFill/>
                  </a:rPr>
                  <a:t> </a:t>
                </a:r>
              </a:p>
            </p:txBody>
          </p:sp>
        </mc:Fallback>
      </mc:AlternateContent>
      <p:sp>
        <p:nvSpPr>
          <p:cNvPr id="41" name="ZoneTexte 40">
            <a:extLst>
              <a:ext uri="{FF2B5EF4-FFF2-40B4-BE49-F238E27FC236}">
                <a16:creationId xmlns:a16="http://schemas.microsoft.com/office/drawing/2014/main" id="{EEBE58D2-AED5-4A5C-AB5A-D4A910680021}"/>
              </a:ext>
            </a:extLst>
          </p:cNvPr>
          <p:cNvSpPr txBox="1"/>
          <p:nvPr/>
        </p:nvSpPr>
        <p:spPr>
          <a:xfrm>
            <a:off x="201106" y="6366119"/>
            <a:ext cx="443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rPr>
              <a:t>2</a:t>
            </a:r>
            <a:endParaRPr kumimoji="0" lang="en-GB" sz="1800" b="0" i="0" u="none" strike="noStrike" kern="1200" cap="none" spc="0" normalizeH="0" baseline="0" noProof="0" dirty="0">
              <a:ln>
                <a:noFill/>
              </a:ln>
              <a:solidFill>
                <a:srgbClr val="172E76"/>
              </a:solidFill>
              <a:effectLst/>
              <a:uLnTx/>
              <a:uFillTx/>
              <a:latin typeface="Helvetica" panose="020B0604020202020204" pitchFamily="34" charset="0"/>
              <a:ea typeface="+mn-ea"/>
              <a:cs typeface="Helvetica" panose="020B0604020202020204" pitchFamily="34" charset="0"/>
            </a:endParaRPr>
          </a:p>
        </p:txBody>
      </p:sp>
      <p:sp>
        <p:nvSpPr>
          <p:cNvPr id="27" name="ZoneTexte 26">
            <a:extLst>
              <a:ext uri="{FF2B5EF4-FFF2-40B4-BE49-F238E27FC236}">
                <a16:creationId xmlns:a16="http://schemas.microsoft.com/office/drawing/2014/main" id="{79B3DBF0-DBB6-4065-8144-BE8C808BD19A}"/>
              </a:ext>
            </a:extLst>
          </p:cNvPr>
          <p:cNvSpPr txBox="1"/>
          <p:nvPr/>
        </p:nvSpPr>
        <p:spPr>
          <a:xfrm>
            <a:off x="4604288" y="2752798"/>
            <a:ext cx="3552778" cy="707886"/>
          </a:xfrm>
          <a:prstGeom prst="rect">
            <a:avLst/>
          </a:prstGeom>
          <a:noFill/>
        </p:spPr>
        <p:txBody>
          <a:bodyPr wrap="square" rtlCol="0">
            <a:spAutoFit/>
          </a:bodyPr>
          <a:lstStyle/>
          <a:p>
            <a:pPr marL="285750" indent="-285750">
              <a:buFont typeface="Symbol" panose="05050102010706020507" pitchFamily="18" charset="2"/>
              <a:buChar char="Þ"/>
            </a:pP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Solution </a:t>
            </a:r>
            <a:r>
              <a:rPr lang="el-G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Ψ</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 </a:t>
            </a:r>
            <a:r>
              <a:rPr lang="en-GB" sz="2000" dirty="0">
                <a:solidFill>
                  <a:srgbClr val="CC0099"/>
                </a:solidFill>
                <a:latin typeface="Helvetica" panose="020B0604020202020204" pitchFamily="34" charset="0"/>
                <a:cs typeface="Helvetica" panose="020B0604020202020204" pitchFamily="34" charset="0"/>
                <a:sym typeface="Symbol" panose="05050102010706020507" pitchFamily="18" charset="2"/>
              </a:rPr>
              <a:t>Airy function </a:t>
            </a:r>
          </a:p>
          <a:p>
            <a:r>
              <a:rPr lang="en-GB"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z</a:t>
            </a:r>
            <a:r>
              <a:rPr lang="fr-FR" sz="2000" baseline="-25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n</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zeros</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 of the </a:t>
            </a:r>
            <a:r>
              <a:rPr lang="fr-FR" sz="2000" dirty="0" err="1">
                <a:solidFill>
                  <a:srgbClr val="172E76"/>
                </a:solidFill>
                <a:latin typeface="Helvetica" panose="020B0604020202020204" pitchFamily="34" charset="0"/>
                <a:cs typeface="Helvetica" panose="020B0604020202020204" pitchFamily="34" charset="0"/>
                <a:sym typeface="Symbol" panose="05050102010706020507" pitchFamily="18" charset="2"/>
              </a:rPr>
              <a:t>function</a:t>
            </a:r>
            <a:r>
              <a:rPr lang="fr-FR" sz="2000" dirty="0">
                <a:solidFill>
                  <a:srgbClr val="172E76"/>
                </a:solidFill>
                <a:latin typeface="Helvetica" panose="020B0604020202020204" pitchFamily="34" charset="0"/>
                <a:cs typeface="Helvetica" panose="020B0604020202020204" pitchFamily="34" charset="0"/>
                <a:sym typeface="Symbol" panose="05050102010706020507" pitchFamily="18" charset="2"/>
              </a:rPr>
              <a:t>)</a:t>
            </a:r>
            <a:endParaRPr lang="en-GB" sz="2000" dirty="0">
              <a:solidFill>
                <a:srgbClr val="172E76"/>
              </a:solidFill>
              <a:latin typeface="Helvetica" panose="020B0604020202020204" pitchFamily="34" charset="0"/>
              <a:cs typeface="Helvetica" panose="020B0604020202020204" pitchFamily="34" charset="0"/>
            </a:endParaRPr>
          </a:p>
        </p:txBody>
      </p:sp>
      <p:sp>
        <p:nvSpPr>
          <p:cNvPr id="28" name="Titre 1">
            <a:extLst>
              <a:ext uri="{FF2B5EF4-FFF2-40B4-BE49-F238E27FC236}">
                <a16:creationId xmlns:a16="http://schemas.microsoft.com/office/drawing/2014/main" id="{CC94CC99-69BA-4E4A-8B05-38C13CB90E20}"/>
              </a:ext>
            </a:extLst>
          </p:cNvPr>
          <p:cNvSpPr>
            <a:spLocks noGrp="1"/>
          </p:cNvSpPr>
          <p:nvPr>
            <p:ph type="title"/>
          </p:nvPr>
        </p:nvSpPr>
        <p:spPr>
          <a:xfrm>
            <a:off x="0" y="164906"/>
            <a:ext cx="6986335" cy="1325563"/>
          </a:xfrm>
        </p:spPr>
        <p:txBody>
          <a:bodyPr>
            <a:normAutofit/>
          </a:bodyPr>
          <a:lstStyle/>
          <a:p>
            <a:pPr algn="ctr"/>
            <a:r>
              <a:rPr lang="en-GB" sz="4000" b="1" dirty="0">
                <a:solidFill>
                  <a:srgbClr val="CC0099"/>
                </a:solidFill>
                <a:latin typeface="Helvetica" panose="020B0604020202020204" pitchFamily="34" charset="0"/>
                <a:cs typeface="Helvetica" panose="020B0604020202020204" pitchFamily="34" charset="0"/>
              </a:rPr>
              <a:t>1. Gravitational quantum states (GQS), Was </a:t>
            </a:r>
            <a:r>
              <a:rPr lang="en-GB" sz="4000" b="1" dirty="0" err="1">
                <a:solidFill>
                  <a:srgbClr val="CC0099"/>
                </a:solidFill>
                <a:latin typeface="Helvetica" panose="020B0604020202020204" pitchFamily="34" charset="0"/>
                <a:cs typeface="Helvetica" panose="020B0604020202020204" pitchFamily="34" charset="0"/>
              </a:rPr>
              <a:t>ist</a:t>
            </a:r>
            <a:r>
              <a:rPr lang="en-GB" sz="4000" b="1" dirty="0">
                <a:solidFill>
                  <a:srgbClr val="CC0099"/>
                </a:solidFill>
                <a:latin typeface="Helvetica" panose="020B0604020202020204" pitchFamily="34" charset="0"/>
                <a:cs typeface="Helvetica" panose="020B0604020202020204" pitchFamily="34" charset="0"/>
              </a:rPr>
              <a:t> das ?</a:t>
            </a:r>
            <a:endParaRPr lang="en-GB" sz="3600" b="1" dirty="0">
              <a:solidFill>
                <a:srgbClr val="CC0099"/>
              </a:solidFill>
              <a:latin typeface="Helvetica" panose="020B0604020202020204" pitchFamily="34" charset="0"/>
              <a:cs typeface="Helvetica" panose="020B0604020202020204" pitchFamily="34" charset="0"/>
            </a:endParaRPr>
          </a:p>
        </p:txBody>
      </p:sp>
      <p:sp>
        <p:nvSpPr>
          <p:cNvPr id="30" name="ZoneTexte 29">
            <a:extLst>
              <a:ext uri="{FF2B5EF4-FFF2-40B4-BE49-F238E27FC236}">
                <a16:creationId xmlns:a16="http://schemas.microsoft.com/office/drawing/2014/main" id="{7A470852-B4E6-413C-A71C-9A81C4F527F0}"/>
              </a:ext>
            </a:extLst>
          </p:cNvPr>
          <p:cNvSpPr txBox="1"/>
          <p:nvPr/>
        </p:nvSpPr>
        <p:spPr>
          <a:xfrm rot="18843325">
            <a:off x="8004942" y="1741784"/>
            <a:ext cx="4101331" cy="400110"/>
          </a:xfrm>
          <a:prstGeom prst="rect">
            <a:avLst/>
          </a:prstGeom>
          <a:noFill/>
        </p:spPr>
        <p:txBody>
          <a:bodyPr wrap="square" rtlCol="0">
            <a:spAutoFit/>
          </a:bodyPr>
          <a:lstStyle/>
          <a:p>
            <a:r>
              <a:rPr lang="en-GB" sz="2000" dirty="0">
                <a:solidFill>
                  <a:srgbClr val="FF0000"/>
                </a:solidFill>
                <a:latin typeface="Helvetica" panose="020B0604020202020204" pitchFamily="34" charset="0"/>
                <a:cs typeface="Helvetica" panose="020B0604020202020204" pitchFamily="34" charset="0"/>
              </a:rPr>
              <a:t>Gravity potential: </a:t>
            </a:r>
            <a:r>
              <a:rPr lang="en-GB" sz="2000" dirty="0" err="1">
                <a:solidFill>
                  <a:srgbClr val="FF0000"/>
                </a:solidFill>
                <a:latin typeface="Helvetica" panose="020B0604020202020204" pitchFamily="34" charset="0"/>
                <a:cs typeface="Helvetica" panose="020B0604020202020204" pitchFamily="34" charset="0"/>
              </a:rPr>
              <a:t>mgz</a:t>
            </a:r>
            <a:endParaRPr lang="en-GB" sz="2000" dirty="0">
              <a:solidFill>
                <a:srgbClr val="FF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078005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1480" y="229486"/>
            <a:ext cx="10752023" cy="1325563"/>
          </a:xfrm>
        </p:spPr>
        <p:txBody>
          <a:bodyPr/>
          <a:lstStyle/>
          <a:p>
            <a:r>
              <a:rPr lang="de-DE" b="1" dirty="0">
                <a:solidFill>
                  <a:srgbClr val="9B3F8C"/>
                </a:solidFill>
                <a:latin typeface="Helvetica" panose="020B0604020202020204" pitchFamily="34" charset="0"/>
                <a:cs typeface="Helvetica" panose="020B0604020202020204" pitchFamily="34" charset="0"/>
              </a:rPr>
              <a:t>GQS </a:t>
            </a:r>
            <a:r>
              <a:rPr lang="de-DE" b="1" dirty="0" err="1">
                <a:solidFill>
                  <a:srgbClr val="9B3F8C"/>
                </a:solidFill>
                <a:latin typeface="Helvetica" panose="020B0604020202020204" pitchFamily="34" charset="0"/>
                <a:cs typeface="Helvetica" panose="020B0604020202020204" pitchFamily="34" charset="0"/>
              </a:rPr>
              <a:t>of</a:t>
            </a:r>
            <a:r>
              <a:rPr lang="de-DE" b="1" dirty="0">
                <a:solidFill>
                  <a:srgbClr val="9B3F8C"/>
                </a:solidFill>
                <a:latin typeface="Helvetica" panose="020B0604020202020204" pitchFamily="34" charset="0"/>
                <a:cs typeface="Helvetica" panose="020B0604020202020204" pitchFamily="34" charset="0"/>
              </a:rPr>
              <a:t> </a:t>
            </a:r>
            <a:r>
              <a:rPr lang="de-DE" b="1" dirty="0" err="1">
                <a:solidFill>
                  <a:srgbClr val="9B3F8C"/>
                </a:solidFill>
                <a:latin typeface="Helvetica" panose="020B0604020202020204" pitchFamily="34" charset="0"/>
                <a:cs typeface="Helvetica" panose="020B0604020202020204" pitchFamily="34" charset="0"/>
              </a:rPr>
              <a:t>ultra</a:t>
            </a:r>
            <a:r>
              <a:rPr lang="de-DE" b="1" dirty="0">
                <a:solidFill>
                  <a:srgbClr val="9B3F8C"/>
                </a:solidFill>
                <a:latin typeface="Helvetica" panose="020B0604020202020204" pitchFamily="34" charset="0"/>
                <a:cs typeface="Helvetica" panose="020B0604020202020204" pitchFamily="34" charset="0"/>
              </a:rPr>
              <a:t> </a:t>
            </a:r>
            <a:r>
              <a:rPr lang="de-DE" b="1" dirty="0" err="1">
                <a:solidFill>
                  <a:srgbClr val="9B3F8C"/>
                </a:solidFill>
                <a:latin typeface="Helvetica" panose="020B0604020202020204" pitchFamily="34" charset="0"/>
                <a:cs typeface="Helvetica" panose="020B0604020202020204" pitchFamily="34" charset="0"/>
              </a:rPr>
              <a:t>cold</a:t>
            </a:r>
            <a:r>
              <a:rPr lang="de-DE" b="1" dirty="0">
                <a:solidFill>
                  <a:srgbClr val="9B3F8C"/>
                </a:solidFill>
                <a:latin typeface="Helvetica" panose="020B0604020202020204" pitchFamily="34" charset="0"/>
                <a:cs typeface="Helvetica" panose="020B0604020202020204" pitchFamily="34" charset="0"/>
              </a:rPr>
              <a:t> </a:t>
            </a:r>
            <a:r>
              <a:rPr lang="de-DE" b="1" dirty="0" err="1">
                <a:solidFill>
                  <a:srgbClr val="9B3F8C"/>
                </a:solidFill>
                <a:latin typeface="Helvetica" panose="020B0604020202020204" pitchFamily="34" charset="0"/>
                <a:cs typeface="Helvetica" panose="020B0604020202020204" pitchFamily="34" charset="0"/>
              </a:rPr>
              <a:t>neutrons</a:t>
            </a:r>
            <a:r>
              <a:rPr lang="de-DE" b="1" dirty="0">
                <a:solidFill>
                  <a:srgbClr val="9B3F8C"/>
                </a:solidFill>
                <a:latin typeface="Helvetica" panose="020B0604020202020204" pitchFamily="34" charset="0"/>
                <a:cs typeface="Helvetica" panose="020B0604020202020204" pitchFamily="34" charset="0"/>
              </a:rPr>
              <a:t> (UCNs)</a:t>
            </a:r>
            <a:endParaRPr lang="en-GB" b="1" dirty="0">
              <a:solidFill>
                <a:srgbClr val="9B3F8C"/>
              </a:solidFill>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a:xfrm>
                <a:off x="250323" y="1534126"/>
                <a:ext cx="9480412" cy="3641761"/>
              </a:xfrm>
            </p:spPr>
            <p:txBody>
              <a:bodyPr>
                <a:noAutofit/>
              </a:bodyPr>
              <a:lstStyle/>
              <a:p>
                <a:pPr marL="0" indent="0">
                  <a:lnSpc>
                    <a:spcPct val="100000"/>
                  </a:lnSpc>
                  <a:buNone/>
                </a:pPr>
                <a:r>
                  <a:rPr lang="de-DE" sz="2000" dirty="0">
                    <a:solidFill>
                      <a:srgbClr val="172E76"/>
                    </a:solidFill>
                    <a:latin typeface="Helvetica" panose="020B0604020202020204" pitchFamily="34" charset="0"/>
                    <a:cs typeface="Helvetica" panose="020B0604020202020204" pitchFamily="34" charset="0"/>
                  </a:rPr>
                  <a:t>2002: First experimental </a:t>
                </a:r>
                <a:r>
                  <a:rPr lang="de-DE" sz="2000" dirty="0" err="1">
                    <a:solidFill>
                      <a:srgbClr val="172E76"/>
                    </a:solidFill>
                    <a:latin typeface="Helvetica" panose="020B0604020202020204" pitchFamily="34" charset="0"/>
                    <a:cs typeface="Helvetica" panose="020B0604020202020204" pitchFamily="34" charset="0"/>
                  </a:rPr>
                  <a:t>demonstration</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of</a:t>
                </a:r>
                <a:r>
                  <a:rPr lang="de-DE" sz="2000" dirty="0">
                    <a:solidFill>
                      <a:srgbClr val="172E76"/>
                    </a:solidFill>
                    <a:latin typeface="Helvetica" panose="020B0604020202020204" pitchFamily="34" charset="0"/>
                    <a:cs typeface="Helvetica" panose="020B0604020202020204" pitchFamily="34" charset="0"/>
                  </a:rPr>
                  <a:t> GQS </a:t>
                </a:r>
                <a:r>
                  <a:rPr lang="de-DE" sz="2000" dirty="0" err="1">
                    <a:solidFill>
                      <a:srgbClr val="172E76"/>
                    </a:solidFill>
                    <a:latin typeface="Helvetica" panose="020B0604020202020204" pitchFamily="34" charset="0"/>
                    <a:cs typeface="Helvetica" panose="020B0604020202020204" pitchFamily="34" charset="0"/>
                  </a:rPr>
                  <a:t>with</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ultra</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cold</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neutrons</a:t>
                </a:r>
                <a:r>
                  <a:rPr lang="de-DE" sz="2000" dirty="0">
                    <a:solidFill>
                      <a:srgbClr val="172E76"/>
                    </a:solidFill>
                    <a:latin typeface="Helvetica" panose="020B0604020202020204" pitchFamily="34" charset="0"/>
                    <a:cs typeface="Helvetica" panose="020B0604020202020204" pitchFamily="34" charset="0"/>
                  </a:rPr>
                  <a:t> (UCNs) [1]</a:t>
                </a:r>
              </a:p>
              <a:p>
                <a:pPr>
                  <a:lnSpc>
                    <a:spcPct val="160000"/>
                  </a:lnSpc>
                </a:pPr>
                <a:r>
                  <a:rPr lang="de-DE" sz="2000" dirty="0">
                    <a:solidFill>
                      <a:srgbClr val="172E76"/>
                    </a:solidFill>
                    <a:latin typeface="Helvetica" panose="020B0604020202020204" pitchFamily="34" charset="0"/>
                    <a:cs typeface="Helvetica" panose="020B0604020202020204" pitchFamily="34" charset="0"/>
                  </a:rPr>
                  <a:t>UCNs </a:t>
                </a:r>
                <a:r>
                  <a:rPr lang="de-DE" sz="2000" dirty="0" err="1">
                    <a:solidFill>
                      <a:srgbClr val="172E76"/>
                    </a:solidFill>
                    <a:latin typeface="Helvetica" panose="020B0604020202020204" pitchFamily="34" charset="0"/>
                    <a:cs typeface="Helvetica" panose="020B0604020202020204" pitchFamily="34" charset="0"/>
                  </a:rPr>
                  <a:t>flow</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between</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mirror</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and</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absorber</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separated</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by</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slit</a:t>
                </a:r>
                <a:r>
                  <a:rPr lang="de-DE" sz="2000" dirty="0">
                    <a:solidFill>
                      <a:srgbClr val="172E76"/>
                    </a:solidFill>
                    <a:latin typeface="Helvetica" panose="020B0604020202020204" pitchFamily="34" charset="0"/>
                    <a:cs typeface="Helvetica" panose="020B0604020202020204" pitchFamily="34" charset="0"/>
                  </a:rPr>
                  <a:t> </a:t>
                </a:r>
                <a:r>
                  <a:rPr lang="el-GR" sz="2000" dirty="0">
                    <a:solidFill>
                      <a:srgbClr val="172E76"/>
                    </a:solidFill>
                    <a:latin typeface="Helvetica" panose="020B0604020202020204" pitchFamily="34" charset="0"/>
                    <a:cs typeface="Helvetica" panose="020B0604020202020204" pitchFamily="34" charset="0"/>
                  </a:rPr>
                  <a:t>Δ𝑧</a:t>
                </a:r>
                <a:endParaRPr lang="fr-FR" sz="2000" dirty="0">
                  <a:solidFill>
                    <a:srgbClr val="172E76"/>
                  </a:solidFill>
                  <a:latin typeface="Helvetica" panose="020B0604020202020204" pitchFamily="34" charset="0"/>
                  <a:cs typeface="Helvetica" panose="020B0604020202020204" pitchFamily="34" charset="0"/>
                </a:endParaRPr>
              </a:p>
              <a:p>
                <a:pPr>
                  <a:lnSpc>
                    <a:spcPct val="160000"/>
                  </a:lnSpc>
                </a:pPr>
                <a:endParaRPr lang="fr-FR" sz="2000" dirty="0">
                  <a:solidFill>
                    <a:srgbClr val="172E76"/>
                  </a:solidFill>
                  <a:latin typeface="Helvetica" panose="020B0604020202020204" pitchFamily="34" charset="0"/>
                  <a:cs typeface="Helvetica" panose="020B0604020202020204" pitchFamily="34" charset="0"/>
                </a:endParaRPr>
              </a:p>
              <a:p>
                <a:pPr>
                  <a:lnSpc>
                    <a:spcPct val="160000"/>
                  </a:lnSpc>
                </a:pPr>
                <a:endParaRPr lang="fr-FR" sz="2000" dirty="0">
                  <a:solidFill>
                    <a:srgbClr val="172E76"/>
                  </a:solidFill>
                  <a:latin typeface="Helvetica" panose="020B0604020202020204" pitchFamily="34" charset="0"/>
                  <a:cs typeface="Helvetica" panose="020B0604020202020204" pitchFamily="34" charset="0"/>
                </a:endParaRPr>
              </a:p>
              <a:p>
                <a:pPr marL="0" indent="0">
                  <a:lnSpc>
                    <a:spcPct val="160000"/>
                  </a:lnSpc>
                  <a:buNone/>
                </a:pPr>
                <a:endParaRPr lang="de-DE" sz="2000" dirty="0">
                  <a:solidFill>
                    <a:srgbClr val="172E76"/>
                  </a:solidFill>
                  <a:latin typeface="Helvetica" panose="020B0604020202020204" pitchFamily="34" charset="0"/>
                  <a:cs typeface="Helvetica" panose="020B0604020202020204" pitchFamily="34" charset="0"/>
                </a:endParaRPr>
              </a:p>
              <a:p>
                <a:pPr>
                  <a:lnSpc>
                    <a:spcPct val="160000"/>
                  </a:lnSpc>
                </a:pPr>
                <a:r>
                  <a:rPr lang="de-DE" sz="2000" dirty="0">
                    <a:solidFill>
                      <a:srgbClr val="172E76"/>
                    </a:solidFill>
                    <a:latin typeface="Helvetica" panose="020B0604020202020204" pitchFamily="34" charset="0"/>
                    <a:cs typeface="Helvetica" panose="020B0604020202020204" pitchFamily="34" charset="0"/>
                  </a:rPr>
                  <a:t>Measurement </a:t>
                </a:r>
                <a:r>
                  <a:rPr lang="de-DE" sz="2000" dirty="0" err="1">
                    <a:solidFill>
                      <a:srgbClr val="172E76"/>
                    </a:solidFill>
                    <a:latin typeface="Helvetica" panose="020B0604020202020204" pitchFamily="34" charset="0"/>
                    <a:cs typeface="Helvetica" panose="020B0604020202020204" pitchFamily="34" charset="0"/>
                  </a:rPr>
                  <a:t>of</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neutron</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transmission</a:t>
                </a:r>
                <a:r>
                  <a:rPr lang="de-DE" sz="2000" dirty="0">
                    <a:solidFill>
                      <a:srgbClr val="172E76"/>
                    </a:solidFill>
                    <a:latin typeface="Helvetica" panose="020B0604020202020204" pitchFamily="34" charset="0"/>
                    <a:cs typeface="Helvetica" panose="020B0604020202020204" pitchFamily="34" charset="0"/>
                  </a:rPr>
                  <a:t> </a:t>
                </a:r>
                <a14:m>
                  <m:oMath xmlns:m="http://schemas.openxmlformats.org/officeDocument/2006/math">
                    <m:r>
                      <m:rPr>
                        <m:sty m:val="p"/>
                      </m:rPr>
                      <a:rPr lang="de-DE" sz="2000" dirty="0">
                        <a:solidFill>
                          <a:srgbClr val="172E76"/>
                        </a:solidFill>
                        <a:latin typeface="Cambria Math" panose="02040503050406030204" pitchFamily="18" charset="0"/>
                      </a:rPr>
                      <m:t>N</m:t>
                    </m:r>
                  </m:oMath>
                </a14:m>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as</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function</a:t>
                </a:r>
                <a:r>
                  <a:rPr lang="de-DE" sz="2000" dirty="0">
                    <a:solidFill>
                      <a:srgbClr val="172E76"/>
                    </a:solidFill>
                    <a:latin typeface="Helvetica" panose="020B0604020202020204" pitchFamily="34" charset="0"/>
                    <a:cs typeface="Helvetica" panose="020B0604020202020204" pitchFamily="34" charset="0"/>
                  </a:rPr>
                  <a:t> </a:t>
                </a:r>
                <a:r>
                  <a:rPr lang="de-DE" sz="2000" dirty="0" err="1">
                    <a:solidFill>
                      <a:srgbClr val="172E76"/>
                    </a:solidFill>
                    <a:latin typeface="Helvetica" panose="020B0604020202020204" pitchFamily="34" charset="0"/>
                    <a:cs typeface="Helvetica" panose="020B0604020202020204" pitchFamily="34" charset="0"/>
                  </a:rPr>
                  <a:t>of</a:t>
                </a:r>
                <a:r>
                  <a:rPr lang="de-DE" sz="2000" dirty="0">
                    <a:solidFill>
                      <a:srgbClr val="172E76"/>
                    </a:solidFill>
                    <a:latin typeface="Helvetica" panose="020B0604020202020204" pitchFamily="34" charset="0"/>
                    <a:cs typeface="Helvetica" panose="020B0604020202020204" pitchFamily="34" charset="0"/>
                  </a:rPr>
                  <a:t> </a:t>
                </a:r>
                <a:r>
                  <a:rPr lang="el-GR" sz="2000" dirty="0">
                    <a:solidFill>
                      <a:srgbClr val="172E76"/>
                    </a:solidFill>
                    <a:latin typeface="Helvetica" panose="020B0604020202020204" pitchFamily="34" charset="0"/>
                    <a:cs typeface="Helvetica" panose="020B0604020202020204" pitchFamily="34" charset="0"/>
                  </a:rPr>
                  <a:t>Δ𝑧</a:t>
                </a:r>
                <a:endParaRPr lang="de-DE" sz="2000" dirty="0">
                  <a:solidFill>
                    <a:srgbClr val="172E76"/>
                  </a:solidFill>
                  <a:latin typeface="Helvetica" panose="020B0604020202020204" pitchFamily="34" charset="0"/>
                  <a:cs typeface="Helvetica" panose="020B0604020202020204" pitchFamily="34" charset="0"/>
                </a:endParaRPr>
              </a:p>
              <a:p>
                <a:pPr lvl="1">
                  <a:lnSpc>
                    <a:spcPct val="160000"/>
                  </a:lnSpc>
                </a:pPr>
                <a:r>
                  <a:rPr lang="de-DE" sz="1800" dirty="0" err="1">
                    <a:solidFill>
                      <a:srgbClr val="172E76"/>
                    </a:solidFill>
                    <a:latin typeface="Helvetica" panose="020B0604020202020204" pitchFamily="34" charset="0"/>
                    <a:cs typeface="Helvetica" panose="020B0604020202020204" pitchFamily="34" charset="0"/>
                  </a:rPr>
                  <a:t>Stepwise</a:t>
                </a:r>
                <a:r>
                  <a:rPr lang="de-DE" sz="1800" dirty="0">
                    <a:solidFill>
                      <a:srgbClr val="172E76"/>
                    </a:solidFill>
                    <a:latin typeface="Helvetica" panose="020B0604020202020204" pitchFamily="34" charset="0"/>
                    <a:cs typeface="Helvetica" panose="020B0604020202020204" pitchFamily="34" charset="0"/>
                  </a:rPr>
                  <a:t> </a:t>
                </a:r>
                <a:r>
                  <a:rPr lang="de-DE" sz="1800" dirty="0" err="1">
                    <a:solidFill>
                      <a:srgbClr val="172E76"/>
                    </a:solidFill>
                    <a:latin typeface="Helvetica" panose="020B0604020202020204" pitchFamily="34" charset="0"/>
                    <a:cs typeface="Helvetica" panose="020B0604020202020204" pitchFamily="34" charset="0"/>
                  </a:rPr>
                  <a:t>increase</a:t>
                </a:r>
                <a:r>
                  <a:rPr lang="de-DE" sz="1800" dirty="0">
                    <a:solidFill>
                      <a:srgbClr val="172E76"/>
                    </a:solidFill>
                    <a:latin typeface="Helvetica" panose="020B0604020202020204" pitchFamily="34" charset="0"/>
                    <a:cs typeface="Helvetica" panose="020B0604020202020204" pitchFamily="34" charset="0"/>
                  </a:rPr>
                  <a:t> </a:t>
                </a:r>
                <a:r>
                  <a:rPr lang="de-DE" sz="1800" dirty="0" err="1">
                    <a:solidFill>
                      <a:srgbClr val="172E76"/>
                    </a:solidFill>
                    <a:latin typeface="Helvetica" panose="020B0604020202020204" pitchFamily="34" charset="0"/>
                    <a:cs typeface="Helvetica" panose="020B0604020202020204" pitchFamily="34" charset="0"/>
                  </a:rPr>
                  <a:t>predicted</a:t>
                </a:r>
                <a:r>
                  <a:rPr lang="de-DE" sz="1800" dirty="0">
                    <a:solidFill>
                      <a:srgbClr val="172E76"/>
                    </a:solidFill>
                    <a:latin typeface="Helvetica" panose="020B0604020202020204" pitchFamily="34" charset="0"/>
                    <a:cs typeface="Helvetica" panose="020B0604020202020204" pitchFamily="34" charset="0"/>
                  </a:rPr>
                  <a:t> </a:t>
                </a:r>
                <a:r>
                  <a:rPr lang="de-DE" sz="1800" dirty="0" err="1">
                    <a:solidFill>
                      <a:srgbClr val="172E76"/>
                    </a:solidFill>
                    <a:latin typeface="Helvetica" panose="020B0604020202020204" pitchFamily="34" charset="0"/>
                    <a:cs typeface="Helvetica" panose="020B0604020202020204" pitchFamily="34" charset="0"/>
                  </a:rPr>
                  <a:t>for</a:t>
                </a:r>
                <a:r>
                  <a:rPr lang="de-DE" sz="1800" dirty="0">
                    <a:solidFill>
                      <a:srgbClr val="172E76"/>
                    </a:solidFill>
                    <a:latin typeface="Helvetica" panose="020B0604020202020204" pitchFamily="34" charset="0"/>
                    <a:cs typeface="Helvetica" panose="020B0604020202020204" pitchFamily="34" charset="0"/>
                  </a:rPr>
                  <a:t> GQS (</a:t>
                </a:r>
                <a:r>
                  <a:rPr lang="de-DE" sz="1800" dirty="0" err="1">
                    <a:solidFill>
                      <a:srgbClr val="172E76"/>
                    </a:solidFill>
                    <a:latin typeface="Helvetica" panose="020B0604020202020204" pitchFamily="34" charset="0"/>
                    <a:cs typeface="Helvetica" panose="020B0604020202020204" pitchFamily="34" charset="0"/>
                  </a:rPr>
                  <a:t>steps</a:t>
                </a:r>
                <a:r>
                  <a:rPr lang="de-DE" sz="1800" dirty="0">
                    <a:solidFill>
                      <a:srgbClr val="172E76"/>
                    </a:solidFill>
                    <a:latin typeface="Helvetica" panose="020B0604020202020204" pitchFamily="34" charset="0"/>
                    <a:cs typeface="Helvetica" panose="020B0604020202020204" pitchFamily="34" charset="0"/>
                  </a:rPr>
                  <a:t> at </a:t>
                </a:r>
                <a14:m>
                  <m:oMath xmlns:m="http://schemas.openxmlformats.org/officeDocument/2006/math">
                    <m:r>
                      <a:rPr lang="de-DE" sz="1800" b="0" i="1" smtClean="0">
                        <a:solidFill>
                          <a:srgbClr val="172E76"/>
                        </a:solidFill>
                        <a:latin typeface="Cambria Math" panose="02040503050406030204" pitchFamily="18" charset="0"/>
                      </a:rPr>
                      <m:t>𝑧</m:t>
                    </m:r>
                    <m:r>
                      <a:rPr lang="de-DE" sz="1800" b="0" i="1" smtClean="0">
                        <a:solidFill>
                          <a:srgbClr val="172E76"/>
                        </a:solidFill>
                        <a:latin typeface="Cambria Math" panose="02040503050406030204" pitchFamily="18" charset="0"/>
                      </a:rPr>
                      <m:t>=</m:t>
                    </m:r>
                    <m:sSub>
                      <m:sSubPr>
                        <m:ctrlPr>
                          <a:rPr lang="de-DE" sz="1800" b="0" i="1" smtClean="0">
                            <a:solidFill>
                              <a:srgbClr val="172E76"/>
                            </a:solidFill>
                            <a:latin typeface="Cambria Math" panose="02040503050406030204" pitchFamily="18" charset="0"/>
                          </a:rPr>
                        </m:ctrlPr>
                      </m:sSubPr>
                      <m:e>
                        <m:r>
                          <a:rPr lang="de-DE" sz="1800" b="0" i="1" smtClean="0">
                            <a:solidFill>
                              <a:srgbClr val="172E76"/>
                            </a:solidFill>
                            <a:latin typeface="Cambria Math" panose="02040503050406030204" pitchFamily="18" charset="0"/>
                          </a:rPr>
                          <m:t>𝑧</m:t>
                        </m:r>
                      </m:e>
                      <m:sub>
                        <m:r>
                          <a:rPr lang="de-DE" sz="1800" b="0" i="1" smtClean="0">
                            <a:solidFill>
                              <a:srgbClr val="172E76"/>
                            </a:solidFill>
                            <a:latin typeface="Cambria Math" panose="02040503050406030204" pitchFamily="18" charset="0"/>
                          </a:rPr>
                          <m:t>𝑛</m:t>
                        </m:r>
                      </m:sub>
                    </m:sSub>
                  </m:oMath>
                </a14:m>
                <a:r>
                  <a:rPr lang="de-DE" sz="1800" dirty="0">
                    <a:solidFill>
                      <a:srgbClr val="172E76"/>
                    </a:solidFill>
                    <a:latin typeface="Helvetica" panose="020B0604020202020204" pitchFamily="34" charset="0"/>
                    <a:cs typeface="Helvetica" panose="020B0604020202020204" pitchFamily="34" charset="0"/>
                  </a:rPr>
                  <a:t>)</a:t>
                </a:r>
              </a:p>
              <a:p>
                <a:pPr lvl="1">
                  <a:lnSpc>
                    <a:spcPct val="160000"/>
                  </a:lnSpc>
                </a:pPr>
                <a:r>
                  <a:rPr lang="de-DE" sz="1800" dirty="0" err="1">
                    <a:solidFill>
                      <a:srgbClr val="172E76"/>
                    </a:solidFill>
                    <a:latin typeface="Helvetica" panose="020B0604020202020204" pitchFamily="34" charset="0"/>
                    <a:cs typeface="Helvetica" panose="020B0604020202020204" pitchFamily="34" charset="0"/>
                  </a:rPr>
                  <a:t>Slit</a:t>
                </a:r>
                <a:r>
                  <a:rPr lang="de-DE" sz="1800" dirty="0">
                    <a:solidFill>
                      <a:srgbClr val="172E76"/>
                    </a:solidFill>
                    <a:latin typeface="Helvetica" panose="020B0604020202020204" pitchFamily="34" charset="0"/>
                    <a:cs typeface="Helvetica" panose="020B0604020202020204" pitchFamily="34" charset="0"/>
                  </a:rPr>
                  <a:t> </a:t>
                </a:r>
                <a:r>
                  <a:rPr lang="de-DE" sz="1800" dirty="0" err="1">
                    <a:solidFill>
                      <a:srgbClr val="172E76"/>
                    </a:solidFill>
                    <a:latin typeface="Helvetica" panose="020B0604020202020204" pitchFamily="34" charset="0"/>
                    <a:cs typeface="Helvetica" panose="020B0604020202020204" pitchFamily="34" charset="0"/>
                  </a:rPr>
                  <a:t>only</a:t>
                </a:r>
                <a:r>
                  <a:rPr lang="de-DE" sz="1800" dirty="0">
                    <a:solidFill>
                      <a:srgbClr val="172E76"/>
                    </a:solidFill>
                    <a:latin typeface="Helvetica" panose="020B0604020202020204" pitchFamily="34" charset="0"/>
                    <a:cs typeface="Helvetica" panose="020B0604020202020204" pitchFamily="34" charset="0"/>
                  </a:rPr>
                  <a:t> </a:t>
                </a:r>
                <a:r>
                  <a:rPr lang="de-DE" sz="1800" dirty="0" err="1">
                    <a:solidFill>
                      <a:srgbClr val="172E76"/>
                    </a:solidFill>
                    <a:latin typeface="Helvetica" panose="020B0604020202020204" pitchFamily="34" charset="0"/>
                    <a:cs typeface="Helvetica" panose="020B0604020202020204" pitchFamily="34" charset="0"/>
                  </a:rPr>
                  <a:t>becomes</a:t>
                </a:r>
                <a:r>
                  <a:rPr lang="de-DE" sz="1800" dirty="0">
                    <a:solidFill>
                      <a:srgbClr val="172E76"/>
                    </a:solidFill>
                    <a:latin typeface="Helvetica" panose="020B0604020202020204" pitchFamily="34" charset="0"/>
                    <a:cs typeface="Helvetica" panose="020B0604020202020204" pitchFamily="34" charset="0"/>
                  </a:rPr>
                  <a:t> transparent, </a:t>
                </a:r>
                <a:r>
                  <a:rPr lang="de-DE" sz="1800" dirty="0" err="1">
                    <a:solidFill>
                      <a:srgbClr val="172E76"/>
                    </a:solidFill>
                    <a:latin typeface="Helvetica" panose="020B0604020202020204" pitchFamily="34" charset="0"/>
                    <a:cs typeface="Helvetica" panose="020B0604020202020204" pitchFamily="34" charset="0"/>
                  </a:rPr>
                  <a:t>when</a:t>
                </a:r>
                <a:r>
                  <a:rPr lang="de-DE" sz="1800" dirty="0">
                    <a:solidFill>
                      <a:srgbClr val="172E76"/>
                    </a:solidFill>
                    <a:latin typeface="Helvetica" panose="020B0604020202020204" pitchFamily="34" charset="0"/>
                    <a:cs typeface="Helvetica" panose="020B0604020202020204" pitchFamily="34" charset="0"/>
                  </a:rPr>
                  <a:t> </a:t>
                </a:r>
                <a14:m>
                  <m:oMath xmlns:m="http://schemas.openxmlformats.org/officeDocument/2006/math">
                    <m:r>
                      <m:rPr>
                        <m:sty m:val="p"/>
                      </m:rPr>
                      <a:rPr lang="el-GR" sz="1800" i="0" dirty="0" smtClean="0">
                        <a:solidFill>
                          <a:srgbClr val="172E76"/>
                        </a:solidFill>
                        <a:latin typeface="Cambria Math" panose="02040503050406030204" pitchFamily="18" charset="0"/>
                      </a:rPr>
                      <m:t>Δ</m:t>
                    </m:r>
                    <m:r>
                      <a:rPr lang="el-GR" sz="1800" i="1" dirty="0" smtClean="0">
                        <a:solidFill>
                          <a:srgbClr val="172E76"/>
                        </a:solidFill>
                        <a:latin typeface="Cambria Math" panose="02040503050406030204" pitchFamily="18" charset="0"/>
                      </a:rPr>
                      <m:t>𝑧</m:t>
                    </m:r>
                    <m:r>
                      <a:rPr lang="el-GR" sz="1800" i="1" dirty="0" smtClean="0">
                        <a:solidFill>
                          <a:srgbClr val="172E76"/>
                        </a:solidFill>
                        <a:latin typeface="Cambria Math" panose="02040503050406030204" pitchFamily="18" charset="0"/>
                        <a:ea typeface="Cambria Math" panose="02040503050406030204" pitchFamily="18" charset="0"/>
                      </a:rPr>
                      <m:t>≥</m:t>
                    </m:r>
                    <m:sSub>
                      <m:sSubPr>
                        <m:ctrlPr>
                          <a:rPr lang="de-DE" sz="1800" i="1">
                            <a:solidFill>
                              <a:srgbClr val="172E76"/>
                            </a:solidFill>
                            <a:latin typeface="Cambria Math" panose="02040503050406030204" pitchFamily="18" charset="0"/>
                          </a:rPr>
                        </m:ctrlPr>
                      </m:sSubPr>
                      <m:e>
                        <m:r>
                          <a:rPr lang="de-DE" sz="1800" i="1">
                            <a:solidFill>
                              <a:srgbClr val="172E76"/>
                            </a:solidFill>
                            <a:latin typeface="Cambria Math" panose="02040503050406030204" pitchFamily="18" charset="0"/>
                          </a:rPr>
                          <m:t>𝑧</m:t>
                        </m:r>
                      </m:e>
                      <m:sub>
                        <m:r>
                          <a:rPr lang="de-DE" sz="1800" b="0" i="1" smtClean="0">
                            <a:solidFill>
                              <a:srgbClr val="172E76"/>
                            </a:solidFill>
                            <a:latin typeface="Cambria Math" panose="02040503050406030204" pitchFamily="18" charset="0"/>
                          </a:rPr>
                          <m:t>1</m:t>
                        </m:r>
                      </m:sub>
                    </m:sSub>
                  </m:oMath>
                </a14:m>
                <a:endParaRPr lang="de-DE" sz="1800" dirty="0">
                  <a:solidFill>
                    <a:srgbClr val="172E76"/>
                  </a:solidFill>
                  <a:latin typeface="Helvetica" panose="020B0604020202020204" pitchFamily="34" charset="0"/>
                  <a:cs typeface="Helvetica" panose="020B0604020202020204" pitchFamily="34" charset="0"/>
                </a:endParaRPr>
              </a:p>
              <a:p>
                <a:pPr marL="457200" lvl="1" indent="0">
                  <a:lnSpc>
                    <a:spcPct val="160000"/>
                  </a:lnSpc>
                  <a:buNone/>
                </a:pPr>
                <a:r>
                  <a:rPr lang="de-DE" sz="1800" i="1" dirty="0" err="1">
                    <a:solidFill>
                      <a:srgbClr val="172E76"/>
                    </a:solidFill>
                    <a:latin typeface="Helvetica" panose="020B0604020202020204" pitchFamily="34" charset="0"/>
                    <a:cs typeface="Helvetica" panose="020B0604020202020204" pitchFamily="34" charset="0"/>
                  </a:rPr>
                  <a:t>Realized</a:t>
                </a:r>
                <a:r>
                  <a:rPr lang="de-DE" sz="1800" i="1" dirty="0">
                    <a:solidFill>
                      <a:srgbClr val="172E76"/>
                    </a:solidFill>
                    <a:latin typeface="Helvetica" panose="020B0604020202020204" pitchFamily="34" charset="0"/>
                    <a:cs typeface="Helvetica" panose="020B0604020202020204" pitchFamily="34" charset="0"/>
                  </a:rPr>
                  <a:t> at ILL (Grenoble)</a:t>
                </a: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xfrm>
                <a:off x="250323" y="1534126"/>
                <a:ext cx="9480412" cy="3641761"/>
              </a:xfrm>
              <a:blipFill>
                <a:blip r:embed="rId3"/>
                <a:stretch>
                  <a:fillRect l="-643" t="-838" r="-386" b="-37856"/>
                </a:stretch>
              </a:blipFill>
            </p:spPr>
            <p:txBody>
              <a:bodyPr/>
              <a:lstStyle/>
              <a:p>
                <a:r>
                  <a:rPr lang="fr-FR">
                    <a:noFill/>
                  </a:rPr>
                  <a:t> </a:t>
                </a:r>
              </a:p>
            </p:txBody>
          </p:sp>
        </mc:Fallback>
      </mc:AlternateContent>
      <p:sp>
        <p:nvSpPr>
          <p:cNvPr id="11" name="Textfeld 10"/>
          <p:cNvSpPr txBox="1"/>
          <p:nvPr/>
        </p:nvSpPr>
        <p:spPr>
          <a:xfrm>
            <a:off x="9377390" y="5589858"/>
            <a:ext cx="1937478" cy="307777"/>
          </a:xfrm>
          <a:prstGeom prst="rect">
            <a:avLst/>
          </a:prstGeom>
          <a:noFill/>
        </p:spPr>
        <p:txBody>
          <a:bodyPr wrap="square" rtlCol="0">
            <a:spAutoFit/>
          </a:bodyPr>
          <a:lstStyle/>
          <a:p>
            <a:r>
              <a:rPr lang="en-GB" sz="1400" dirty="0"/>
              <a:t>Figures taken from [1].</a:t>
            </a:r>
          </a:p>
        </p:txBody>
      </p:sp>
      <p:grpSp>
        <p:nvGrpSpPr>
          <p:cNvPr id="2235" name="Gruppieren 2234"/>
          <p:cNvGrpSpPr/>
          <p:nvPr/>
        </p:nvGrpSpPr>
        <p:grpSpPr>
          <a:xfrm>
            <a:off x="1580069" y="2604615"/>
            <a:ext cx="5909428" cy="3060886"/>
            <a:chOff x="9809293" y="3450533"/>
            <a:chExt cx="2280495" cy="961524"/>
          </a:xfrm>
        </p:grpSpPr>
        <p:grpSp>
          <p:nvGrpSpPr>
            <p:cNvPr id="2233" name="Gruppieren 2232"/>
            <p:cNvGrpSpPr/>
            <p:nvPr/>
          </p:nvGrpSpPr>
          <p:grpSpPr>
            <a:xfrm>
              <a:off x="9809293" y="3450533"/>
              <a:ext cx="2280495" cy="961524"/>
              <a:chOff x="4533900" y="2838450"/>
              <a:chExt cx="3125661" cy="1317870"/>
            </a:xfrm>
          </p:grpSpPr>
          <p:sp>
            <p:nvSpPr>
              <p:cNvPr id="1957" name="AutoShape 1945"/>
              <p:cNvSpPr>
                <a:spLocks noChangeAspect="1" noChangeArrowheads="1" noTextEdit="1"/>
              </p:cNvSpPr>
              <p:nvPr/>
            </p:nvSpPr>
            <p:spPr bwMode="auto">
              <a:xfrm>
                <a:off x="4533900" y="2838450"/>
                <a:ext cx="3124200"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1958" name="Group 2147"/>
              <p:cNvGrpSpPr>
                <a:grpSpLocks/>
              </p:cNvGrpSpPr>
              <p:nvPr/>
            </p:nvGrpSpPr>
            <p:grpSpPr bwMode="auto">
              <a:xfrm>
                <a:off x="4536948" y="2838450"/>
                <a:ext cx="3122613" cy="839788"/>
                <a:chOff x="2856" y="1788"/>
                <a:chExt cx="1967" cy="529"/>
              </a:xfrm>
            </p:grpSpPr>
            <p:sp>
              <p:nvSpPr>
                <p:cNvPr id="2033" name="Rectangle 1947"/>
                <p:cNvSpPr>
                  <a:spLocks noChangeArrowheads="1"/>
                </p:cNvSpPr>
                <p:nvPr/>
              </p:nvSpPr>
              <p:spPr bwMode="auto">
                <a:xfrm>
                  <a:off x="2856" y="1788"/>
                  <a:ext cx="1967" cy="527"/>
                </a:xfrm>
                <a:prstGeom prst="rect">
                  <a:avLst/>
                </a:prstGeom>
                <a:noFill/>
                <a:ln w="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5" name="Rectangle 1949"/>
                <p:cNvSpPr>
                  <a:spLocks noChangeArrowheads="1"/>
                </p:cNvSpPr>
                <p:nvPr/>
              </p:nvSpPr>
              <p:spPr bwMode="auto">
                <a:xfrm>
                  <a:off x="2886" y="2273"/>
                  <a:ext cx="1826" cy="44"/>
                </a:xfrm>
                <a:prstGeom prst="rect">
                  <a:avLst/>
                </a:prstGeom>
                <a:solidFill>
                  <a:srgbClr val="333333"/>
                </a:solidFill>
                <a:ln w="0">
                  <a:solidFill>
                    <a:srgbClr val="33333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6" name="Line 1950"/>
                <p:cNvSpPr>
                  <a:spLocks noChangeShapeType="1"/>
                </p:cNvSpPr>
                <p:nvPr/>
              </p:nvSpPr>
              <p:spPr bwMode="auto">
                <a:xfrm>
                  <a:off x="2886" y="2273"/>
                  <a:ext cx="1826"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7" name="Line 1951"/>
                <p:cNvSpPr>
                  <a:spLocks noChangeShapeType="1"/>
                </p:cNvSpPr>
                <p:nvPr/>
              </p:nvSpPr>
              <p:spPr bwMode="auto">
                <a:xfrm>
                  <a:off x="4712" y="2273"/>
                  <a:ext cx="0" cy="4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8" name="Line 1952"/>
                <p:cNvSpPr>
                  <a:spLocks noChangeShapeType="1"/>
                </p:cNvSpPr>
                <p:nvPr/>
              </p:nvSpPr>
              <p:spPr bwMode="auto">
                <a:xfrm flipH="1">
                  <a:off x="2886" y="2317"/>
                  <a:ext cx="1826"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9" name="Line 1953"/>
                <p:cNvSpPr>
                  <a:spLocks noChangeShapeType="1"/>
                </p:cNvSpPr>
                <p:nvPr/>
              </p:nvSpPr>
              <p:spPr bwMode="auto">
                <a:xfrm flipV="1">
                  <a:off x="2886" y="2273"/>
                  <a:ext cx="0" cy="4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0" name="Rectangle 1954"/>
                <p:cNvSpPr>
                  <a:spLocks noChangeArrowheads="1"/>
                </p:cNvSpPr>
                <p:nvPr/>
              </p:nvSpPr>
              <p:spPr bwMode="auto">
                <a:xfrm>
                  <a:off x="3016" y="2106"/>
                  <a:ext cx="27" cy="167"/>
                </a:xfrm>
                <a:prstGeom prst="rect">
                  <a:avLst/>
                </a:prstGeom>
                <a:solidFill>
                  <a:srgbClr val="333333"/>
                </a:solidFill>
                <a:ln w="0">
                  <a:solidFill>
                    <a:srgbClr val="33333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1" name="Line 1955"/>
                <p:cNvSpPr>
                  <a:spLocks noChangeShapeType="1"/>
                </p:cNvSpPr>
                <p:nvPr/>
              </p:nvSpPr>
              <p:spPr bwMode="auto">
                <a:xfrm>
                  <a:off x="3016" y="2106"/>
                  <a:ext cx="2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2" name="Line 1956"/>
                <p:cNvSpPr>
                  <a:spLocks noChangeShapeType="1"/>
                </p:cNvSpPr>
                <p:nvPr/>
              </p:nvSpPr>
              <p:spPr bwMode="auto">
                <a:xfrm>
                  <a:off x="3043" y="2106"/>
                  <a:ext cx="0" cy="16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3" name="Line 1957"/>
                <p:cNvSpPr>
                  <a:spLocks noChangeShapeType="1"/>
                </p:cNvSpPr>
                <p:nvPr/>
              </p:nvSpPr>
              <p:spPr bwMode="auto">
                <a:xfrm flipH="1">
                  <a:off x="3016" y="2273"/>
                  <a:ext cx="2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4" name="Line 1958"/>
                <p:cNvSpPr>
                  <a:spLocks noChangeShapeType="1"/>
                </p:cNvSpPr>
                <p:nvPr/>
              </p:nvSpPr>
              <p:spPr bwMode="auto">
                <a:xfrm flipV="1">
                  <a:off x="3016" y="2106"/>
                  <a:ext cx="0" cy="16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5" name="Rectangle 1959"/>
                <p:cNvSpPr>
                  <a:spLocks noChangeArrowheads="1"/>
                </p:cNvSpPr>
                <p:nvPr/>
              </p:nvSpPr>
              <p:spPr bwMode="auto">
                <a:xfrm>
                  <a:off x="3016" y="1819"/>
                  <a:ext cx="27" cy="183"/>
                </a:xfrm>
                <a:prstGeom prst="rect">
                  <a:avLst/>
                </a:prstGeom>
                <a:solidFill>
                  <a:srgbClr val="333333"/>
                </a:solidFill>
                <a:ln w="0">
                  <a:solidFill>
                    <a:srgbClr val="33333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6" name="Line 1960"/>
                <p:cNvSpPr>
                  <a:spLocks noChangeShapeType="1"/>
                </p:cNvSpPr>
                <p:nvPr/>
              </p:nvSpPr>
              <p:spPr bwMode="auto">
                <a:xfrm>
                  <a:off x="3016" y="1819"/>
                  <a:ext cx="2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7" name="Line 1961"/>
                <p:cNvSpPr>
                  <a:spLocks noChangeShapeType="1"/>
                </p:cNvSpPr>
                <p:nvPr/>
              </p:nvSpPr>
              <p:spPr bwMode="auto">
                <a:xfrm>
                  <a:off x="3043" y="1819"/>
                  <a:ext cx="0" cy="18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8" name="Line 1962"/>
                <p:cNvSpPr>
                  <a:spLocks noChangeShapeType="1"/>
                </p:cNvSpPr>
                <p:nvPr/>
              </p:nvSpPr>
              <p:spPr bwMode="auto">
                <a:xfrm flipH="1">
                  <a:off x="3016" y="2002"/>
                  <a:ext cx="2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9" name="Line 1963"/>
                <p:cNvSpPr>
                  <a:spLocks noChangeShapeType="1"/>
                </p:cNvSpPr>
                <p:nvPr/>
              </p:nvSpPr>
              <p:spPr bwMode="auto">
                <a:xfrm flipV="1">
                  <a:off x="3016" y="1819"/>
                  <a:ext cx="0" cy="18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0" name="Line 1964"/>
                <p:cNvSpPr>
                  <a:spLocks noChangeShapeType="1"/>
                </p:cNvSpPr>
                <p:nvPr/>
              </p:nvSpPr>
              <p:spPr bwMode="auto">
                <a:xfrm>
                  <a:off x="3491" y="2079"/>
                  <a:ext cx="814"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1" name="Line 1965"/>
                <p:cNvSpPr>
                  <a:spLocks noChangeShapeType="1"/>
                </p:cNvSpPr>
                <p:nvPr/>
              </p:nvSpPr>
              <p:spPr bwMode="auto">
                <a:xfrm>
                  <a:off x="4305" y="2079"/>
                  <a:ext cx="0" cy="19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2" name="Line 1966"/>
                <p:cNvSpPr>
                  <a:spLocks noChangeShapeType="1"/>
                </p:cNvSpPr>
                <p:nvPr/>
              </p:nvSpPr>
              <p:spPr bwMode="auto">
                <a:xfrm flipH="1">
                  <a:off x="3491" y="2273"/>
                  <a:ext cx="814"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3" name="Line 1967"/>
                <p:cNvSpPr>
                  <a:spLocks noChangeShapeType="1"/>
                </p:cNvSpPr>
                <p:nvPr/>
              </p:nvSpPr>
              <p:spPr bwMode="auto">
                <a:xfrm flipV="1">
                  <a:off x="3491" y="2079"/>
                  <a:ext cx="0" cy="19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4" name="Line 1968"/>
                <p:cNvSpPr>
                  <a:spLocks noChangeShapeType="1"/>
                </p:cNvSpPr>
                <p:nvPr/>
              </p:nvSpPr>
              <p:spPr bwMode="auto">
                <a:xfrm>
                  <a:off x="3352" y="1805"/>
                  <a:ext cx="80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5" name="Line 1969"/>
                <p:cNvSpPr>
                  <a:spLocks noChangeShapeType="1"/>
                </p:cNvSpPr>
                <p:nvPr/>
              </p:nvSpPr>
              <p:spPr bwMode="auto">
                <a:xfrm>
                  <a:off x="4152" y="1805"/>
                  <a:ext cx="0" cy="18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6" name="Line 1970"/>
                <p:cNvSpPr>
                  <a:spLocks noChangeShapeType="1"/>
                </p:cNvSpPr>
                <p:nvPr/>
              </p:nvSpPr>
              <p:spPr bwMode="auto">
                <a:xfrm flipH="1">
                  <a:off x="3352" y="1988"/>
                  <a:ext cx="80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7" name="Line 1971"/>
                <p:cNvSpPr>
                  <a:spLocks noChangeShapeType="1"/>
                </p:cNvSpPr>
                <p:nvPr/>
              </p:nvSpPr>
              <p:spPr bwMode="auto">
                <a:xfrm>
                  <a:off x="4305" y="2109"/>
                  <a:ext cx="16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8" name="Line 1972"/>
                <p:cNvSpPr>
                  <a:spLocks noChangeShapeType="1"/>
                </p:cNvSpPr>
                <p:nvPr/>
              </p:nvSpPr>
              <p:spPr bwMode="auto">
                <a:xfrm>
                  <a:off x="4473" y="2109"/>
                  <a:ext cx="0" cy="16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9" name="Line 1973"/>
                <p:cNvSpPr>
                  <a:spLocks noChangeShapeType="1"/>
                </p:cNvSpPr>
                <p:nvPr/>
              </p:nvSpPr>
              <p:spPr bwMode="auto">
                <a:xfrm flipH="1">
                  <a:off x="4305" y="2273"/>
                  <a:ext cx="16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0" name="Line 1974"/>
                <p:cNvSpPr>
                  <a:spLocks noChangeShapeType="1"/>
                </p:cNvSpPr>
                <p:nvPr/>
              </p:nvSpPr>
              <p:spPr bwMode="auto">
                <a:xfrm flipV="1">
                  <a:off x="4305" y="2109"/>
                  <a:ext cx="0" cy="16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1" name="Freeform 1975"/>
                <p:cNvSpPr>
                  <a:spLocks/>
                </p:cNvSpPr>
                <p:nvPr/>
              </p:nvSpPr>
              <p:spPr bwMode="auto">
                <a:xfrm>
                  <a:off x="4308" y="1941"/>
                  <a:ext cx="167" cy="167"/>
                </a:xfrm>
                <a:custGeom>
                  <a:avLst/>
                  <a:gdLst>
                    <a:gd name="T0" fmla="*/ 166 w 334"/>
                    <a:gd name="T1" fmla="*/ 0 h 336"/>
                    <a:gd name="T2" fmla="*/ 199 w 334"/>
                    <a:gd name="T3" fmla="*/ 4 h 336"/>
                    <a:gd name="T4" fmla="*/ 232 w 334"/>
                    <a:gd name="T5" fmla="*/ 14 h 336"/>
                    <a:gd name="T6" fmla="*/ 260 w 334"/>
                    <a:gd name="T7" fmla="*/ 29 h 336"/>
                    <a:gd name="T8" fmla="*/ 285 w 334"/>
                    <a:gd name="T9" fmla="*/ 49 h 336"/>
                    <a:gd name="T10" fmla="*/ 306 w 334"/>
                    <a:gd name="T11" fmla="*/ 74 h 336"/>
                    <a:gd name="T12" fmla="*/ 321 w 334"/>
                    <a:gd name="T13" fmla="*/ 103 h 336"/>
                    <a:gd name="T14" fmla="*/ 331 w 334"/>
                    <a:gd name="T15" fmla="*/ 135 h 336"/>
                    <a:gd name="T16" fmla="*/ 334 w 334"/>
                    <a:gd name="T17" fmla="*/ 170 h 336"/>
                    <a:gd name="T18" fmla="*/ 331 w 334"/>
                    <a:gd name="T19" fmla="*/ 203 h 336"/>
                    <a:gd name="T20" fmla="*/ 321 w 334"/>
                    <a:gd name="T21" fmla="*/ 234 h 336"/>
                    <a:gd name="T22" fmla="*/ 306 w 334"/>
                    <a:gd name="T23" fmla="*/ 262 h 336"/>
                    <a:gd name="T24" fmla="*/ 285 w 334"/>
                    <a:gd name="T25" fmla="*/ 287 h 336"/>
                    <a:gd name="T26" fmla="*/ 260 w 334"/>
                    <a:gd name="T27" fmla="*/ 307 h 336"/>
                    <a:gd name="T28" fmla="*/ 232 w 334"/>
                    <a:gd name="T29" fmla="*/ 323 h 336"/>
                    <a:gd name="T30" fmla="*/ 199 w 334"/>
                    <a:gd name="T31" fmla="*/ 332 h 336"/>
                    <a:gd name="T32" fmla="*/ 166 w 334"/>
                    <a:gd name="T33" fmla="*/ 336 h 336"/>
                    <a:gd name="T34" fmla="*/ 133 w 334"/>
                    <a:gd name="T35" fmla="*/ 332 h 336"/>
                    <a:gd name="T36" fmla="*/ 102 w 334"/>
                    <a:gd name="T37" fmla="*/ 323 h 336"/>
                    <a:gd name="T38" fmla="*/ 73 w 334"/>
                    <a:gd name="T39" fmla="*/ 307 h 336"/>
                    <a:gd name="T40" fmla="*/ 48 w 334"/>
                    <a:gd name="T41" fmla="*/ 287 h 336"/>
                    <a:gd name="T42" fmla="*/ 28 w 334"/>
                    <a:gd name="T43" fmla="*/ 262 h 336"/>
                    <a:gd name="T44" fmla="*/ 13 w 334"/>
                    <a:gd name="T45" fmla="*/ 234 h 336"/>
                    <a:gd name="T46" fmla="*/ 4 w 334"/>
                    <a:gd name="T47" fmla="*/ 203 h 336"/>
                    <a:gd name="T48" fmla="*/ 0 w 334"/>
                    <a:gd name="T49" fmla="*/ 170 h 336"/>
                    <a:gd name="T50" fmla="*/ 4 w 334"/>
                    <a:gd name="T51" fmla="*/ 135 h 336"/>
                    <a:gd name="T52" fmla="*/ 13 w 334"/>
                    <a:gd name="T53" fmla="*/ 103 h 336"/>
                    <a:gd name="T54" fmla="*/ 28 w 334"/>
                    <a:gd name="T55" fmla="*/ 74 h 336"/>
                    <a:gd name="T56" fmla="*/ 48 w 334"/>
                    <a:gd name="T57" fmla="*/ 49 h 336"/>
                    <a:gd name="T58" fmla="*/ 73 w 334"/>
                    <a:gd name="T59" fmla="*/ 29 h 336"/>
                    <a:gd name="T60" fmla="*/ 102 w 334"/>
                    <a:gd name="T61" fmla="*/ 14 h 336"/>
                    <a:gd name="T62" fmla="*/ 133 w 334"/>
                    <a:gd name="T63" fmla="*/ 4 h 336"/>
                    <a:gd name="T64" fmla="*/ 166 w 334"/>
                    <a:gd name="T65"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4" h="336">
                      <a:moveTo>
                        <a:pt x="166" y="0"/>
                      </a:moveTo>
                      <a:lnTo>
                        <a:pt x="199" y="4"/>
                      </a:lnTo>
                      <a:lnTo>
                        <a:pt x="232" y="14"/>
                      </a:lnTo>
                      <a:lnTo>
                        <a:pt x="260" y="29"/>
                      </a:lnTo>
                      <a:lnTo>
                        <a:pt x="285" y="49"/>
                      </a:lnTo>
                      <a:lnTo>
                        <a:pt x="306" y="74"/>
                      </a:lnTo>
                      <a:lnTo>
                        <a:pt x="321" y="103"/>
                      </a:lnTo>
                      <a:lnTo>
                        <a:pt x="331" y="135"/>
                      </a:lnTo>
                      <a:lnTo>
                        <a:pt x="334" y="170"/>
                      </a:lnTo>
                      <a:lnTo>
                        <a:pt x="331" y="203"/>
                      </a:lnTo>
                      <a:lnTo>
                        <a:pt x="321" y="234"/>
                      </a:lnTo>
                      <a:lnTo>
                        <a:pt x="306" y="262"/>
                      </a:lnTo>
                      <a:lnTo>
                        <a:pt x="285" y="287"/>
                      </a:lnTo>
                      <a:lnTo>
                        <a:pt x="260" y="307"/>
                      </a:lnTo>
                      <a:lnTo>
                        <a:pt x="232" y="323"/>
                      </a:lnTo>
                      <a:lnTo>
                        <a:pt x="199" y="332"/>
                      </a:lnTo>
                      <a:lnTo>
                        <a:pt x="166" y="336"/>
                      </a:lnTo>
                      <a:lnTo>
                        <a:pt x="133" y="332"/>
                      </a:lnTo>
                      <a:lnTo>
                        <a:pt x="102" y="323"/>
                      </a:lnTo>
                      <a:lnTo>
                        <a:pt x="73" y="307"/>
                      </a:lnTo>
                      <a:lnTo>
                        <a:pt x="48" y="287"/>
                      </a:lnTo>
                      <a:lnTo>
                        <a:pt x="28" y="262"/>
                      </a:lnTo>
                      <a:lnTo>
                        <a:pt x="13" y="234"/>
                      </a:lnTo>
                      <a:lnTo>
                        <a:pt x="4" y="203"/>
                      </a:lnTo>
                      <a:lnTo>
                        <a:pt x="0" y="170"/>
                      </a:lnTo>
                      <a:lnTo>
                        <a:pt x="4" y="135"/>
                      </a:lnTo>
                      <a:lnTo>
                        <a:pt x="13" y="103"/>
                      </a:lnTo>
                      <a:lnTo>
                        <a:pt x="28" y="74"/>
                      </a:lnTo>
                      <a:lnTo>
                        <a:pt x="48" y="49"/>
                      </a:lnTo>
                      <a:lnTo>
                        <a:pt x="73" y="29"/>
                      </a:lnTo>
                      <a:lnTo>
                        <a:pt x="102" y="14"/>
                      </a:lnTo>
                      <a:lnTo>
                        <a:pt x="133" y="4"/>
                      </a:lnTo>
                      <a:lnTo>
                        <a:pt x="166"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Line 1976"/>
                <p:cNvSpPr>
                  <a:spLocks noChangeShapeType="1"/>
                </p:cNvSpPr>
                <p:nvPr/>
              </p:nvSpPr>
              <p:spPr bwMode="auto">
                <a:xfrm flipH="1" flipV="1">
                  <a:off x="4473" y="2008"/>
                  <a:ext cx="2" cy="1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3" name="Line 1977"/>
                <p:cNvSpPr>
                  <a:spLocks noChangeShapeType="1"/>
                </p:cNvSpPr>
                <p:nvPr/>
              </p:nvSpPr>
              <p:spPr bwMode="auto">
                <a:xfrm flipH="1" flipV="1">
                  <a:off x="4469" y="1992"/>
                  <a:ext cx="4" cy="1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4" name="Line 1978"/>
                <p:cNvSpPr>
                  <a:spLocks noChangeShapeType="1"/>
                </p:cNvSpPr>
                <p:nvPr/>
              </p:nvSpPr>
              <p:spPr bwMode="auto">
                <a:xfrm flipH="1" flipV="1">
                  <a:off x="4461" y="1978"/>
                  <a:ext cx="8" cy="1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5" name="Line 1979"/>
                <p:cNvSpPr>
                  <a:spLocks noChangeShapeType="1"/>
                </p:cNvSpPr>
                <p:nvPr/>
              </p:nvSpPr>
              <p:spPr bwMode="auto">
                <a:xfrm flipH="1" flipV="1">
                  <a:off x="4451" y="1965"/>
                  <a:ext cx="10"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6" name="Line 1980"/>
                <p:cNvSpPr>
                  <a:spLocks noChangeShapeType="1"/>
                </p:cNvSpPr>
                <p:nvPr/>
              </p:nvSpPr>
              <p:spPr bwMode="auto">
                <a:xfrm flipH="1" flipV="1">
                  <a:off x="4438" y="1955"/>
                  <a:ext cx="13"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7" name="Line 1981"/>
                <p:cNvSpPr>
                  <a:spLocks noChangeShapeType="1"/>
                </p:cNvSpPr>
                <p:nvPr/>
              </p:nvSpPr>
              <p:spPr bwMode="auto">
                <a:xfrm flipH="1" flipV="1">
                  <a:off x="4424" y="1947"/>
                  <a:ext cx="14"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8" name="Line 1982"/>
                <p:cNvSpPr>
                  <a:spLocks noChangeShapeType="1"/>
                </p:cNvSpPr>
                <p:nvPr/>
              </p:nvSpPr>
              <p:spPr bwMode="auto">
                <a:xfrm flipH="1" flipV="1">
                  <a:off x="4408" y="1943"/>
                  <a:ext cx="16" cy="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9" name="Line 1983"/>
                <p:cNvSpPr>
                  <a:spLocks noChangeShapeType="1"/>
                </p:cNvSpPr>
                <p:nvPr/>
              </p:nvSpPr>
              <p:spPr bwMode="auto">
                <a:xfrm flipH="1" flipV="1">
                  <a:off x="4391" y="1941"/>
                  <a:ext cx="17" cy="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0" name="Line 1984"/>
                <p:cNvSpPr>
                  <a:spLocks noChangeShapeType="1"/>
                </p:cNvSpPr>
                <p:nvPr/>
              </p:nvSpPr>
              <p:spPr bwMode="auto">
                <a:xfrm flipH="1">
                  <a:off x="4374" y="1941"/>
                  <a:ext cx="17" cy="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1" name="Line 1985"/>
                <p:cNvSpPr>
                  <a:spLocks noChangeShapeType="1"/>
                </p:cNvSpPr>
                <p:nvPr/>
              </p:nvSpPr>
              <p:spPr bwMode="auto">
                <a:xfrm flipH="1">
                  <a:off x="4359" y="1943"/>
                  <a:ext cx="15" cy="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2" name="Line 1986"/>
                <p:cNvSpPr>
                  <a:spLocks noChangeShapeType="1"/>
                </p:cNvSpPr>
                <p:nvPr/>
              </p:nvSpPr>
              <p:spPr bwMode="auto">
                <a:xfrm flipH="1">
                  <a:off x="4345" y="1947"/>
                  <a:ext cx="14"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3" name="Line 1987"/>
                <p:cNvSpPr>
                  <a:spLocks noChangeShapeType="1"/>
                </p:cNvSpPr>
                <p:nvPr/>
              </p:nvSpPr>
              <p:spPr bwMode="auto">
                <a:xfrm flipH="1">
                  <a:off x="4332" y="1955"/>
                  <a:ext cx="13"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4" name="Line 1988"/>
                <p:cNvSpPr>
                  <a:spLocks noChangeShapeType="1"/>
                </p:cNvSpPr>
                <p:nvPr/>
              </p:nvSpPr>
              <p:spPr bwMode="auto">
                <a:xfrm flipH="1">
                  <a:off x="4322" y="1965"/>
                  <a:ext cx="10"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5" name="Line 1989"/>
                <p:cNvSpPr>
                  <a:spLocks noChangeShapeType="1"/>
                </p:cNvSpPr>
                <p:nvPr/>
              </p:nvSpPr>
              <p:spPr bwMode="auto">
                <a:xfrm flipH="1">
                  <a:off x="4315" y="1978"/>
                  <a:ext cx="7" cy="1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6" name="Line 1990"/>
                <p:cNvSpPr>
                  <a:spLocks noChangeShapeType="1"/>
                </p:cNvSpPr>
                <p:nvPr/>
              </p:nvSpPr>
              <p:spPr bwMode="auto">
                <a:xfrm flipH="1">
                  <a:off x="4310" y="1992"/>
                  <a:ext cx="5" cy="1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7" name="Line 1991"/>
                <p:cNvSpPr>
                  <a:spLocks noChangeShapeType="1"/>
                </p:cNvSpPr>
                <p:nvPr/>
              </p:nvSpPr>
              <p:spPr bwMode="auto">
                <a:xfrm flipH="1">
                  <a:off x="4308" y="2008"/>
                  <a:ext cx="2" cy="1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8" name="Line 1992"/>
                <p:cNvSpPr>
                  <a:spLocks noChangeShapeType="1"/>
                </p:cNvSpPr>
                <p:nvPr/>
              </p:nvSpPr>
              <p:spPr bwMode="auto">
                <a:xfrm>
                  <a:off x="4308" y="2025"/>
                  <a:ext cx="2" cy="1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9" name="Line 1993"/>
                <p:cNvSpPr>
                  <a:spLocks noChangeShapeType="1"/>
                </p:cNvSpPr>
                <p:nvPr/>
              </p:nvSpPr>
              <p:spPr bwMode="auto">
                <a:xfrm>
                  <a:off x="4310" y="2042"/>
                  <a:ext cx="5" cy="1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0" name="Line 1994"/>
                <p:cNvSpPr>
                  <a:spLocks noChangeShapeType="1"/>
                </p:cNvSpPr>
                <p:nvPr/>
              </p:nvSpPr>
              <p:spPr bwMode="auto">
                <a:xfrm>
                  <a:off x="4315" y="2058"/>
                  <a:ext cx="7"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1" name="Line 1995"/>
                <p:cNvSpPr>
                  <a:spLocks noChangeShapeType="1"/>
                </p:cNvSpPr>
                <p:nvPr/>
              </p:nvSpPr>
              <p:spPr bwMode="auto">
                <a:xfrm>
                  <a:off x="4322" y="2071"/>
                  <a:ext cx="10"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2" name="Line 1996"/>
                <p:cNvSpPr>
                  <a:spLocks noChangeShapeType="1"/>
                </p:cNvSpPr>
                <p:nvPr/>
              </p:nvSpPr>
              <p:spPr bwMode="auto">
                <a:xfrm>
                  <a:off x="4332" y="2084"/>
                  <a:ext cx="13"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3" name="Line 1997"/>
                <p:cNvSpPr>
                  <a:spLocks noChangeShapeType="1"/>
                </p:cNvSpPr>
                <p:nvPr/>
              </p:nvSpPr>
              <p:spPr bwMode="auto">
                <a:xfrm>
                  <a:off x="4345" y="2094"/>
                  <a:ext cx="14"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4" name="Line 1998"/>
                <p:cNvSpPr>
                  <a:spLocks noChangeShapeType="1"/>
                </p:cNvSpPr>
                <p:nvPr/>
              </p:nvSpPr>
              <p:spPr bwMode="auto">
                <a:xfrm>
                  <a:off x="4359" y="2102"/>
                  <a:ext cx="15" cy="5"/>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5" name="Line 1999"/>
                <p:cNvSpPr>
                  <a:spLocks noChangeShapeType="1"/>
                </p:cNvSpPr>
                <p:nvPr/>
              </p:nvSpPr>
              <p:spPr bwMode="auto">
                <a:xfrm>
                  <a:off x="4374" y="2107"/>
                  <a:ext cx="17" cy="1"/>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6" name="Line 2000"/>
                <p:cNvSpPr>
                  <a:spLocks noChangeShapeType="1"/>
                </p:cNvSpPr>
                <p:nvPr/>
              </p:nvSpPr>
              <p:spPr bwMode="auto">
                <a:xfrm flipV="1">
                  <a:off x="4391" y="2107"/>
                  <a:ext cx="17" cy="1"/>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7" name="Line 2001"/>
                <p:cNvSpPr>
                  <a:spLocks noChangeShapeType="1"/>
                </p:cNvSpPr>
                <p:nvPr/>
              </p:nvSpPr>
              <p:spPr bwMode="auto">
                <a:xfrm flipV="1">
                  <a:off x="4408" y="2102"/>
                  <a:ext cx="16" cy="5"/>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8" name="Line 2002"/>
                <p:cNvSpPr>
                  <a:spLocks noChangeShapeType="1"/>
                </p:cNvSpPr>
                <p:nvPr/>
              </p:nvSpPr>
              <p:spPr bwMode="auto">
                <a:xfrm flipV="1">
                  <a:off x="4424" y="2094"/>
                  <a:ext cx="14"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9" name="Line 2003"/>
                <p:cNvSpPr>
                  <a:spLocks noChangeShapeType="1"/>
                </p:cNvSpPr>
                <p:nvPr/>
              </p:nvSpPr>
              <p:spPr bwMode="auto">
                <a:xfrm flipV="1">
                  <a:off x="4438" y="2084"/>
                  <a:ext cx="13"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0" name="Line 2004"/>
                <p:cNvSpPr>
                  <a:spLocks noChangeShapeType="1"/>
                </p:cNvSpPr>
                <p:nvPr/>
              </p:nvSpPr>
              <p:spPr bwMode="auto">
                <a:xfrm flipV="1">
                  <a:off x="4451" y="2071"/>
                  <a:ext cx="10"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1" name="Line 2005"/>
                <p:cNvSpPr>
                  <a:spLocks noChangeShapeType="1"/>
                </p:cNvSpPr>
                <p:nvPr/>
              </p:nvSpPr>
              <p:spPr bwMode="auto">
                <a:xfrm flipV="1">
                  <a:off x="4461" y="2058"/>
                  <a:ext cx="8"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2" name="Line 2006"/>
                <p:cNvSpPr>
                  <a:spLocks noChangeShapeType="1"/>
                </p:cNvSpPr>
                <p:nvPr/>
              </p:nvSpPr>
              <p:spPr bwMode="auto">
                <a:xfrm flipV="1">
                  <a:off x="4469" y="2042"/>
                  <a:ext cx="4" cy="1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3" name="Line 2007"/>
                <p:cNvSpPr>
                  <a:spLocks noChangeShapeType="1"/>
                </p:cNvSpPr>
                <p:nvPr/>
              </p:nvSpPr>
              <p:spPr bwMode="auto">
                <a:xfrm flipV="1">
                  <a:off x="4473" y="2025"/>
                  <a:ext cx="2" cy="1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4" name="Line 2008"/>
                <p:cNvSpPr>
                  <a:spLocks noChangeShapeType="1"/>
                </p:cNvSpPr>
                <p:nvPr/>
              </p:nvSpPr>
              <p:spPr bwMode="auto">
                <a:xfrm flipH="1" flipV="1">
                  <a:off x="3672" y="2042"/>
                  <a:ext cx="45" cy="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5" name="Line 2009"/>
                <p:cNvSpPr>
                  <a:spLocks noChangeShapeType="1"/>
                </p:cNvSpPr>
                <p:nvPr/>
              </p:nvSpPr>
              <p:spPr bwMode="auto">
                <a:xfrm flipH="1" flipV="1">
                  <a:off x="3627" y="2039"/>
                  <a:ext cx="45"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6" name="Line 2010"/>
                <p:cNvSpPr>
                  <a:spLocks noChangeShapeType="1"/>
                </p:cNvSpPr>
                <p:nvPr/>
              </p:nvSpPr>
              <p:spPr bwMode="auto">
                <a:xfrm flipH="1" flipV="1">
                  <a:off x="3581" y="2036"/>
                  <a:ext cx="46"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7" name="Line 2011"/>
                <p:cNvSpPr>
                  <a:spLocks noChangeShapeType="1"/>
                </p:cNvSpPr>
                <p:nvPr/>
              </p:nvSpPr>
              <p:spPr bwMode="auto">
                <a:xfrm flipH="1" flipV="1">
                  <a:off x="3534" y="2034"/>
                  <a:ext cx="47" cy="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8" name="Line 2012"/>
                <p:cNvSpPr>
                  <a:spLocks noChangeShapeType="1"/>
                </p:cNvSpPr>
                <p:nvPr/>
              </p:nvSpPr>
              <p:spPr bwMode="auto">
                <a:xfrm flipH="1" flipV="1">
                  <a:off x="3487" y="2034"/>
                  <a:ext cx="47"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9" name="Line 2013"/>
                <p:cNvSpPr>
                  <a:spLocks noChangeShapeType="1"/>
                </p:cNvSpPr>
                <p:nvPr/>
              </p:nvSpPr>
              <p:spPr bwMode="auto">
                <a:xfrm flipH="1">
                  <a:off x="3436" y="2034"/>
                  <a:ext cx="5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0" name="Line 2014"/>
                <p:cNvSpPr>
                  <a:spLocks noChangeShapeType="1"/>
                </p:cNvSpPr>
                <p:nvPr/>
              </p:nvSpPr>
              <p:spPr bwMode="auto">
                <a:xfrm flipH="1">
                  <a:off x="3386" y="2034"/>
                  <a:ext cx="50"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1" name="Line 2015"/>
                <p:cNvSpPr>
                  <a:spLocks noChangeShapeType="1"/>
                </p:cNvSpPr>
                <p:nvPr/>
              </p:nvSpPr>
              <p:spPr bwMode="auto">
                <a:xfrm flipH="1">
                  <a:off x="3336" y="2037"/>
                  <a:ext cx="50"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2" name="Line 2016"/>
                <p:cNvSpPr>
                  <a:spLocks noChangeShapeType="1"/>
                </p:cNvSpPr>
                <p:nvPr/>
              </p:nvSpPr>
              <p:spPr bwMode="auto">
                <a:xfrm flipH="1">
                  <a:off x="3288" y="2040"/>
                  <a:ext cx="48" cy="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3" name="Line 2017"/>
                <p:cNvSpPr>
                  <a:spLocks noChangeShapeType="1"/>
                </p:cNvSpPr>
                <p:nvPr/>
              </p:nvSpPr>
              <p:spPr bwMode="auto">
                <a:xfrm flipH="1">
                  <a:off x="3242" y="2044"/>
                  <a:ext cx="46" cy="5"/>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4" name="Line 2018"/>
                <p:cNvSpPr>
                  <a:spLocks noChangeShapeType="1"/>
                </p:cNvSpPr>
                <p:nvPr/>
              </p:nvSpPr>
              <p:spPr bwMode="auto">
                <a:xfrm flipH="1">
                  <a:off x="3198" y="2049"/>
                  <a:ext cx="44" cy="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5" name="Line 2019"/>
                <p:cNvSpPr>
                  <a:spLocks noChangeShapeType="1"/>
                </p:cNvSpPr>
                <p:nvPr/>
              </p:nvSpPr>
              <p:spPr bwMode="auto">
                <a:xfrm flipH="1">
                  <a:off x="3155" y="2056"/>
                  <a:ext cx="43"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6" name="Line 2020"/>
                <p:cNvSpPr>
                  <a:spLocks noChangeShapeType="1"/>
                </p:cNvSpPr>
                <p:nvPr/>
              </p:nvSpPr>
              <p:spPr bwMode="auto">
                <a:xfrm flipH="1">
                  <a:off x="3115" y="2064"/>
                  <a:ext cx="40" cy="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7" name="Line 2021"/>
                <p:cNvSpPr>
                  <a:spLocks noChangeShapeType="1"/>
                </p:cNvSpPr>
                <p:nvPr/>
              </p:nvSpPr>
              <p:spPr bwMode="auto">
                <a:xfrm flipH="1">
                  <a:off x="3078" y="2073"/>
                  <a:ext cx="37" cy="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8" name="Line 2022"/>
                <p:cNvSpPr>
                  <a:spLocks noChangeShapeType="1"/>
                </p:cNvSpPr>
                <p:nvPr/>
              </p:nvSpPr>
              <p:spPr bwMode="auto">
                <a:xfrm flipH="1">
                  <a:off x="3043" y="2082"/>
                  <a:ext cx="35"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9" name="Line 2023"/>
                <p:cNvSpPr>
                  <a:spLocks noChangeShapeType="1"/>
                </p:cNvSpPr>
                <p:nvPr/>
              </p:nvSpPr>
              <p:spPr bwMode="auto">
                <a:xfrm flipH="1">
                  <a:off x="3012" y="2092"/>
                  <a:ext cx="31" cy="1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0" name="Line 2024"/>
                <p:cNvSpPr>
                  <a:spLocks noChangeShapeType="1"/>
                </p:cNvSpPr>
                <p:nvPr/>
              </p:nvSpPr>
              <p:spPr bwMode="auto">
                <a:xfrm flipH="1">
                  <a:off x="2984" y="2104"/>
                  <a:ext cx="28" cy="1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1" name="Line 2025"/>
                <p:cNvSpPr>
                  <a:spLocks noChangeShapeType="1"/>
                </p:cNvSpPr>
                <p:nvPr/>
              </p:nvSpPr>
              <p:spPr bwMode="auto">
                <a:xfrm flipH="1">
                  <a:off x="2959" y="2116"/>
                  <a:ext cx="25" cy="1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2" name="Freeform 2026"/>
                <p:cNvSpPr>
                  <a:spLocks/>
                </p:cNvSpPr>
                <p:nvPr/>
              </p:nvSpPr>
              <p:spPr bwMode="auto">
                <a:xfrm>
                  <a:off x="3717" y="2024"/>
                  <a:ext cx="37" cy="50"/>
                </a:xfrm>
                <a:custGeom>
                  <a:avLst/>
                  <a:gdLst>
                    <a:gd name="T0" fmla="*/ 3 w 74"/>
                    <a:gd name="T1" fmla="*/ 0 h 102"/>
                    <a:gd name="T2" fmla="*/ 74 w 74"/>
                    <a:gd name="T3" fmla="*/ 61 h 102"/>
                    <a:gd name="T4" fmla="*/ 0 w 74"/>
                    <a:gd name="T5" fmla="*/ 102 h 102"/>
                    <a:gd name="T6" fmla="*/ 3 w 74"/>
                    <a:gd name="T7" fmla="*/ 0 h 102"/>
                  </a:gdLst>
                  <a:ahLst/>
                  <a:cxnLst>
                    <a:cxn ang="0">
                      <a:pos x="T0" y="T1"/>
                    </a:cxn>
                    <a:cxn ang="0">
                      <a:pos x="T2" y="T3"/>
                    </a:cxn>
                    <a:cxn ang="0">
                      <a:pos x="T4" y="T5"/>
                    </a:cxn>
                    <a:cxn ang="0">
                      <a:pos x="T6" y="T7"/>
                    </a:cxn>
                  </a:cxnLst>
                  <a:rect l="0" t="0" r="r" b="b"/>
                  <a:pathLst>
                    <a:path w="74" h="102">
                      <a:moveTo>
                        <a:pt x="3" y="0"/>
                      </a:moveTo>
                      <a:lnTo>
                        <a:pt x="74" y="61"/>
                      </a:lnTo>
                      <a:lnTo>
                        <a:pt x="0" y="102"/>
                      </a:lnTo>
                      <a:lnTo>
                        <a:pt x="3"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3" name="Line 2027"/>
                <p:cNvSpPr>
                  <a:spLocks noChangeShapeType="1"/>
                </p:cNvSpPr>
                <p:nvPr/>
              </p:nvSpPr>
              <p:spPr bwMode="auto">
                <a:xfrm flipH="1" flipV="1">
                  <a:off x="3442" y="2033"/>
                  <a:ext cx="28"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4" name="Line 2028"/>
                <p:cNvSpPr>
                  <a:spLocks noChangeShapeType="1"/>
                </p:cNvSpPr>
                <p:nvPr/>
              </p:nvSpPr>
              <p:spPr bwMode="auto">
                <a:xfrm flipH="1" flipV="1">
                  <a:off x="3411" y="2027"/>
                  <a:ext cx="31" cy="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5" name="Line 2029"/>
                <p:cNvSpPr>
                  <a:spLocks noChangeShapeType="1"/>
                </p:cNvSpPr>
                <p:nvPr/>
              </p:nvSpPr>
              <p:spPr bwMode="auto">
                <a:xfrm flipH="1" flipV="1">
                  <a:off x="3379" y="2022"/>
                  <a:ext cx="32" cy="5"/>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6" name="Line 2030"/>
                <p:cNvSpPr>
                  <a:spLocks noChangeShapeType="1"/>
                </p:cNvSpPr>
                <p:nvPr/>
              </p:nvSpPr>
              <p:spPr bwMode="auto">
                <a:xfrm flipH="1" flipV="1">
                  <a:off x="3345" y="2018"/>
                  <a:ext cx="34" cy="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7" name="Line 2031"/>
                <p:cNvSpPr>
                  <a:spLocks noChangeShapeType="1"/>
                </p:cNvSpPr>
                <p:nvPr/>
              </p:nvSpPr>
              <p:spPr bwMode="auto">
                <a:xfrm flipH="1" flipV="1">
                  <a:off x="3310" y="2015"/>
                  <a:ext cx="35"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8" name="Line 2032"/>
                <p:cNvSpPr>
                  <a:spLocks noChangeShapeType="1"/>
                </p:cNvSpPr>
                <p:nvPr/>
              </p:nvSpPr>
              <p:spPr bwMode="auto">
                <a:xfrm flipH="1" flipV="1">
                  <a:off x="3274" y="2014"/>
                  <a:ext cx="36" cy="1"/>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9" name="Line 2033"/>
                <p:cNvSpPr>
                  <a:spLocks noChangeShapeType="1"/>
                </p:cNvSpPr>
                <p:nvPr/>
              </p:nvSpPr>
              <p:spPr bwMode="auto">
                <a:xfrm flipH="1" flipV="1">
                  <a:off x="3237" y="2014"/>
                  <a:ext cx="37"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0" name="Line 2034"/>
                <p:cNvSpPr>
                  <a:spLocks noChangeShapeType="1"/>
                </p:cNvSpPr>
                <p:nvPr/>
              </p:nvSpPr>
              <p:spPr bwMode="auto">
                <a:xfrm flipH="1">
                  <a:off x="3201" y="2014"/>
                  <a:ext cx="36"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1" name="Line 2035"/>
                <p:cNvSpPr>
                  <a:spLocks noChangeShapeType="1"/>
                </p:cNvSpPr>
                <p:nvPr/>
              </p:nvSpPr>
              <p:spPr bwMode="auto">
                <a:xfrm flipH="1">
                  <a:off x="3165" y="2014"/>
                  <a:ext cx="36" cy="2"/>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2" name="Line 2036"/>
                <p:cNvSpPr>
                  <a:spLocks noChangeShapeType="1"/>
                </p:cNvSpPr>
                <p:nvPr/>
              </p:nvSpPr>
              <p:spPr bwMode="auto">
                <a:xfrm flipH="1">
                  <a:off x="3130" y="2016"/>
                  <a:ext cx="35" cy="3"/>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3" name="Line 2037"/>
                <p:cNvSpPr>
                  <a:spLocks noChangeShapeType="1"/>
                </p:cNvSpPr>
                <p:nvPr/>
              </p:nvSpPr>
              <p:spPr bwMode="auto">
                <a:xfrm flipH="1">
                  <a:off x="3096" y="2019"/>
                  <a:ext cx="34" cy="4"/>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4" name="Line 2038"/>
                <p:cNvSpPr>
                  <a:spLocks noChangeShapeType="1"/>
                </p:cNvSpPr>
                <p:nvPr/>
              </p:nvSpPr>
              <p:spPr bwMode="auto">
                <a:xfrm flipH="1">
                  <a:off x="3064" y="2023"/>
                  <a:ext cx="32" cy="5"/>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5" name="Line 2039"/>
                <p:cNvSpPr>
                  <a:spLocks noChangeShapeType="1"/>
                </p:cNvSpPr>
                <p:nvPr/>
              </p:nvSpPr>
              <p:spPr bwMode="auto">
                <a:xfrm flipH="1">
                  <a:off x="3034" y="2028"/>
                  <a:ext cx="30" cy="6"/>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6" name="Line 2040"/>
                <p:cNvSpPr>
                  <a:spLocks noChangeShapeType="1"/>
                </p:cNvSpPr>
                <p:nvPr/>
              </p:nvSpPr>
              <p:spPr bwMode="auto">
                <a:xfrm flipH="1">
                  <a:off x="3006" y="2034"/>
                  <a:ext cx="28" cy="7"/>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7" name="Line 2041"/>
                <p:cNvSpPr>
                  <a:spLocks noChangeShapeType="1"/>
                </p:cNvSpPr>
                <p:nvPr/>
              </p:nvSpPr>
              <p:spPr bwMode="auto">
                <a:xfrm flipH="1">
                  <a:off x="2979" y="2041"/>
                  <a:ext cx="27"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8" name="Line 2042"/>
                <p:cNvSpPr>
                  <a:spLocks noChangeShapeType="1"/>
                </p:cNvSpPr>
                <p:nvPr/>
              </p:nvSpPr>
              <p:spPr bwMode="auto">
                <a:xfrm flipH="1">
                  <a:off x="2956" y="2049"/>
                  <a:ext cx="23" cy="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9" name="Line 2043"/>
                <p:cNvSpPr>
                  <a:spLocks noChangeShapeType="1"/>
                </p:cNvSpPr>
                <p:nvPr/>
              </p:nvSpPr>
              <p:spPr bwMode="auto">
                <a:xfrm flipH="1">
                  <a:off x="2935" y="2058"/>
                  <a:ext cx="21" cy="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0" name="Line 2044"/>
                <p:cNvSpPr>
                  <a:spLocks noChangeShapeType="1"/>
                </p:cNvSpPr>
                <p:nvPr/>
              </p:nvSpPr>
              <p:spPr bwMode="auto">
                <a:xfrm flipH="1">
                  <a:off x="2916" y="2067"/>
                  <a:ext cx="19" cy="11"/>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1" name="Freeform 2045"/>
                <p:cNvSpPr>
                  <a:spLocks/>
                </p:cNvSpPr>
                <p:nvPr/>
              </p:nvSpPr>
              <p:spPr bwMode="auto">
                <a:xfrm>
                  <a:off x="3468" y="2017"/>
                  <a:ext cx="39" cy="47"/>
                </a:xfrm>
                <a:custGeom>
                  <a:avLst/>
                  <a:gdLst>
                    <a:gd name="T0" fmla="*/ 7 w 77"/>
                    <a:gd name="T1" fmla="*/ 0 h 94"/>
                    <a:gd name="T2" fmla="*/ 77 w 77"/>
                    <a:gd name="T3" fmla="*/ 68 h 94"/>
                    <a:gd name="T4" fmla="*/ 0 w 77"/>
                    <a:gd name="T5" fmla="*/ 94 h 94"/>
                    <a:gd name="T6" fmla="*/ 7 w 77"/>
                    <a:gd name="T7" fmla="*/ 0 h 94"/>
                  </a:gdLst>
                  <a:ahLst/>
                  <a:cxnLst>
                    <a:cxn ang="0">
                      <a:pos x="T0" y="T1"/>
                    </a:cxn>
                    <a:cxn ang="0">
                      <a:pos x="T2" y="T3"/>
                    </a:cxn>
                    <a:cxn ang="0">
                      <a:pos x="T4" y="T5"/>
                    </a:cxn>
                    <a:cxn ang="0">
                      <a:pos x="T6" y="T7"/>
                    </a:cxn>
                  </a:cxnLst>
                  <a:rect l="0" t="0" r="r" b="b"/>
                  <a:pathLst>
                    <a:path w="77" h="94">
                      <a:moveTo>
                        <a:pt x="7" y="0"/>
                      </a:moveTo>
                      <a:lnTo>
                        <a:pt x="77" y="68"/>
                      </a:lnTo>
                      <a:lnTo>
                        <a:pt x="0" y="94"/>
                      </a:lnTo>
                      <a:lnTo>
                        <a:pt x="7"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2" name="Line 2046"/>
                <p:cNvSpPr>
                  <a:spLocks noChangeShapeType="1"/>
                </p:cNvSpPr>
                <p:nvPr/>
              </p:nvSpPr>
              <p:spPr bwMode="auto">
                <a:xfrm flipH="1">
                  <a:off x="3544" y="2031"/>
                  <a:ext cx="19" cy="8"/>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3" name="Line 2047"/>
                <p:cNvSpPr>
                  <a:spLocks noChangeShapeType="1"/>
                </p:cNvSpPr>
                <p:nvPr/>
              </p:nvSpPr>
              <p:spPr bwMode="auto">
                <a:xfrm flipH="1">
                  <a:off x="3527" y="2039"/>
                  <a:ext cx="17" cy="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4" name="Line 2048"/>
                <p:cNvSpPr>
                  <a:spLocks noChangeShapeType="1"/>
                </p:cNvSpPr>
                <p:nvPr/>
              </p:nvSpPr>
              <p:spPr bwMode="auto">
                <a:xfrm flipH="1">
                  <a:off x="3513" y="2048"/>
                  <a:ext cx="14" cy="1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5" name="Freeform 2049"/>
                <p:cNvSpPr>
                  <a:spLocks/>
                </p:cNvSpPr>
                <p:nvPr/>
              </p:nvSpPr>
              <p:spPr bwMode="auto">
                <a:xfrm>
                  <a:off x="3563" y="2007"/>
                  <a:ext cx="39" cy="51"/>
                </a:xfrm>
                <a:custGeom>
                  <a:avLst/>
                  <a:gdLst>
                    <a:gd name="T0" fmla="*/ 0 w 77"/>
                    <a:gd name="T1" fmla="*/ 0 h 101"/>
                    <a:gd name="T2" fmla="*/ 77 w 77"/>
                    <a:gd name="T3" fmla="*/ 20 h 101"/>
                    <a:gd name="T4" fmla="*/ 7 w 77"/>
                    <a:gd name="T5" fmla="*/ 101 h 101"/>
                    <a:gd name="T6" fmla="*/ 0 w 77"/>
                    <a:gd name="T7" fmla="*/ 0 h 101"/>
                  </a:gdLst>
                  <a:ahLst/>
                  <a:cxnLst>
                    <a:cxn ang="0">
                      <a:pos x="T0" y="T1"/>
                    </a:cxn>
                    <a:cxn ang="0">
                      <a:pos x="T2" y="T3"/>
                    </a:cxn>
                    <a:cxn ang="0">
                      <a:pos x="T4" y="T5"/>
                    </a:cxn>
                    <a:cxn ang="0">
                      <a:pos x="T6" y="T7"/>
                    </a:cxn>
                  </a:cxnLst>
                  <a:rect l="0" t="0" r="r" b="b"/>
                  <a:pathLst>
                    <a:path w="77" h="101">
                      <a:moveTo>
                        <a:pt x="0" y="0"/>
                      </a:moveTo>
                      <a:lnTo>
                        <a:pt x="77" y="20"/>
                      </a:lnTo>
                      <a:lnTo>
                        <a:pt x="7" y="101"/>
                      </a:lnTo>
                      <a:lnTo>
                        <a:pt x="0"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6" name="Line 2050"/>
                <p:cNvSpPr>
                  <a:spLocks noChangeShapeType="1"/>
                </p:cNvSpPr>
                <p:nvPr/>
              </p:nvSpPr>
              <p:spPr bwMode="auto">
                <a:xfrm flipH="1">
                  <a:off x="4222"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7" name="Line 2051"/>
                <p:cNvSpPr>
                  <a:spLocks noChangeShapeType="1"/>
                </p:cNvSpPr>
                <p:nvPr/>
              </p:nvSpPr>
              <p:spPr bwMode="auto">
                <a:xfrm flipH="1">
                  <a:off x="4203"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8" name="Line 2052"/>
                <p:cNvSpPr>
                  <a:spLocks noChangeShapeType="1"/>
                </p:cNvSpPr>
                <p:nvPr/>
              </p:nvSpPr>
              <p:spPr bwMode="auto">
                <a:xfrm flipH="1">
                  <a:off x="4186" y="2014"/>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9" name="Line 2053"/>
                <p:cNvSpPr>
                  <a:spLocks noChangeShapeType="1"/>
                </p:cNvSpPr>
                <p:nvPr/>
              </p:nvSpPr>
              <p:spPr bwMode="auto">
                <a:xfrm flipH="1">
                  <a:off x="4168"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0" name="Line 2054"/>
                <p:cNvSpPr>
                  <a:spLocks noChangeShapeType="1"/>
                </p:cNvSpPr>
                <p:nvPr/>
              </p:nvSpPr>
              <p:spPr bwMode="auto">
                <a:xfrm flipH="1">
                  <a:off x="4151"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1" name="Line 2055"/>
                <p:cNvSpPr>
                  <a:spLocks noChangeShapeType="1"/>
                </p:cNvSpPr>
                <p:nvPr/>
              </p:nvSpPr>
              <p:spPr bwMode="auto">
                <a:xfrm flipH="1">
                  <a:off x="4132"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2" name="Line 2056"/>
                <p:cNvSpPr>
                  <a:spLocks noChangeShapeType="1"/>
                </p:cNvSpPr>
                <p:nvPr/>
              </p:nvSpPr>
              <p:spPr bwMode="auto">
                <a:xfrm flipH="1">
                  <a:off x="4116"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3" name="Line 2057"/>
                <p:cNvSpPr>
                  <a:spLocks noChangeShapeType="1"/>
                </p:cNvSpPr>
                <p:nvPr/>
              </p:nvSpPr>
              <p:spPr bwMode="auto">
                <a:xfrm flipH="1">
                  <a:off x="4097"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4" name="Line 2058"/>
                <p:cNvSpPr>
                  <a:spLocks noChangeShapeType="1"/>
                </p:cNvSpPr>
                <p:nvPr/>
              </p:nvSpPr>
              <p:spPr bwMode="auto">
                <a:xfrm flipH="1">
                  <a:off x="4080"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5" name="Line 2059"/>
                <p:cNvSpPr>
                  <a:spLocks noChangeShapeType="1"/>
                </p:cNvSpPr>
                <p:nvPr/>
              </p:nvSpPr>
              <p:spPr bwMode="auto">
                <a:xfrm flipH="1">
                  <a:off x="4061"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6" name="Line 2060"/>
                <p:cNvSpPr>
                  <a:spLocks noChangeShapeType="1"/>
                </p:cNvSpPr>
                <p:nvPr/>
              </p:nvSpPr>
              <p:spPr bwMode="auto">
                <a:xfrm flipH="1">
                  <a:off x="4045"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7" name="Line 2061"/>
                <p:cNvSpPr>
                  <a:spLocks noChangeShapeType="1"/>
                </p:cNvSpPr>
                <p:nvPr/>
              </p:nvSpPr>
              <p:spPr bwMode="auto">
                <a:xfrm flipH="1">
                  <a:off x="4026"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8" name="Line 2062"/>
                <p:cNvSpPr>
                  <a:spLocks noChangeShapeType="1"/>
                </p:cNvSpPr>
                <p:nvPr/>
              </p:nvSpPr>
              <p:spPr bwMode="auto">
                <a:xfrm flipH="1">
                  <a:off x="4009"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9" name="Line 2063"/>
                <p:cNvSpPr>
                  <a:spLocks noChangeShapeType="1"/>
                </p:cNvSpPr>
                <p:nvPr/>
              </p:nvSpPr>
              <p:spPr bwMode="auto">
                <a:xfrm flipH="1">
                  <a:off x="3990"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0" name="Line 2064"/>
                <p:cNvSpPr>
                  <a:spLocks noChangeShapeType="1"/>
                </p:cNvSpPr>
                <p:nvPr/>
              </p:nvSpPr>
              <p:spPr bwMode="auto">
                <a:xfrm flipH="1">
                  <a:off x="3974"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1" name="Line 2065"/>
                <p:cNvSpPr>
                  <a:spLocks noChangeShapeType="1"/>
                </p:cNvSpPr>
                <p:nvPr/>
              </p:nvSpPr>
              <p:spPr bwMode="auto">
                <a:xfrm flipH="1">
                  <a:off x="3955"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2" name="Line 2066"/>
                <p:cNvSpPr>
                  <a:spLocks noChangeShapeType="1"/>
                </p:cNvSpPr>
                <p:nvPr/>
              </p:nvSpPr>
              <p:spPr bwMode="auto">
                <a:xfrm flipH="1">
                  <a:off x="3938" y="2014"/>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3" name="Line 2067"/>
                <p:cNvSpPr>
                  <a:spLocks noChangeShapeType="1"/>
                </p:cNvSpPr>
                <p:nvPr/>
              </p:nvSpPr>
              <p:spPr bwMode="auto">
                <a:xfrm flipH="1">
                  <a:off x="3919"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4" name="Line 2068"/>
                <p:cNvSpPr>
                  <a:spLocks noChangeShapeType="1"/>
                </p:cNvSpPr>
                <p:nvPr/>
              </p:nvSpPr>
              <p:spPr bwMode="auto">
                <a:xfrm flipH="1">
                  <a:off x="3903"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5" name="Line 2069"/>
                <p:cNvSpPr>
                  <a:spLocks noChangeShapeType="1"/>
                </p:cNvSpPr>
                <p:nvPr/>
              </p:nvSpPr>
              <p:spPr bwMode="auto">
                <a:xfrm flipH="1">
                  <a:off x="3884"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6" name="Line 2070"/>
                <p:cNvSpPr>
                  <a:spLocks noChangeShapeType="1"/>
                </p:cNvSpPr>
                <p:nvPr/>
              </p:nvSpPr>
              <p:spPr bwMode="auto">
                <a:xfrm flipH="1">
                  <a:off x="3867" y="2014"/>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7" name="Line 2071"/>
                <p:cNvSpPr>
                  <a:spLocks noChangeShapeType="1"/>
                </p:cNvSpPr>
                <p:nvPr/>
              </p:nvSpPr>
              <p:spPr bwMode="auto">
                <a:xfrm flipH="1">
                  <a:off x="3848"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8" name="Line 2072"/>
                <p:cNvSpPr>
                  <a:spLocks noChangeShapeType="1"/>
                </p:cNvSpPr>
                <p:nvPr/>
              </p:nvSpPr>
              <p:spPr bwMode="auto">
                <a:xfrm flipH="1">
                  <a:off x="3832"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9" name="Line 2073"/>
                <p:cNvSpPr>
                  <a:spLocks noChangeShapeType="1"/>
                </p:cNvSpPr>
                <p:nvPr/>
              </p:nvSpPr>
              <p:spPr bwMode="auto">
                <a:xfrm flipH="1">
                  <a:off x="3813"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0" name="Line 2074"/>
                <p:cNvSpPr>
                  <a:spLocks noChangeShapeType="1"/>
                </p:cNvSpPr>
                <p:nvPr/>
              </p:nvSpPr>
              <p:spPr bwMode="auto">
                <a:xfrm flipH="1">
                  <a:off x="3796" y="2014"/>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1" name="Line 2075"/>
                <p:cNvSpPr>
                  <a:spLocks noChangeShapeType="1"/>
                </p:cNvSpPr>
                <p:nvPr/>
              </p:nvSpPr>
              <p:spPr bwMode="auto">
                <a:xfrm flipH="1">
                  <a:off x="3778"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2" name="Line 2076"/>
                <p:cNvSpPr>
                  <a:spLocks noChangeShapeType="1"/>
                </p:cNvSpPr>
                <p:nvPr/>
              </p:nvSpPr>
              <p:spPr bwMode="auto">
                <a:xfrm flipH="1">
                  <a:off x="3761" y="201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3" name="Line 2077"/>
                <p:cNvSpPr>
                  <a:spLocks noChangeShapeType="1"/>
                </p:cNvSpPr>
                <p:nvPr/>
              </p:nvSpPr>
              <p:spPr bwMode="auto">
                <a:xfrm flipH="1">
                  <a:off x="3749" y="2014"/>
                  <a:ext cx="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4" name="Freeform 2078"/>
                <p:cNvSpPr>
                  <a:spLocks/>
                </p:cNvSpPr>
                <p:nvPr/>
              </p:nvSpPr>
              <p:spPr bwMode="auto">
                <a:xfrm>
                  <a:off x="4230" y="1993"/>
                  <a:ext cx="20" cy="41"/>
                </a:xfrm>
                <a:custGeom>
                  <a:avLst/>
                  <a:gdLst>
                    <a:gd name="T0" fmla="*/ 0 w 41"/>
                    <a:gd name="T1" fmla="*/ 0 h 82"/>
                    <a:gd name="T2" fmla="*/ 41 w 41"/>
                    <a:gd name="T3" fmla="*/ 41 h 82"/>
                    <a:gd name="T4" fmla="*/ 0 w 41"/>
                    <a:gd name="T5" fmla="*/ 82 h 82"/>
                    <a:gd name="T6" fmla="*/ 0 w 41"/>
                    <a:gd name="T7" fmla="*/ 0 h 82"/>
                  </a:gdLst>
                  <a:ahLst/>
                  <a:cxnLst>
                    <a:cxn ang="0">
                      <a:pos x="T0" y="T1"/>
                    </a:cxn>
                    <a:cxn ang="0">
                      <a:pos x="T2" y="T3"/>
                    </a:cxn>
                    <a:cxn ang="0">
                      <a:pos x="T4" y="T5"/>
                    </a:cxn>
                    <a:cxn ang="0">
                      <a:pos x="T6" y="T7"/>
                    </a:cxn>
                  </a:cxnLst>
                  <a:rect l="0" t="0" r="r" b="b"/>
                  <a:pathLst>
                    <a:path w="41" h="82">
                      <a:moveTo>
                        <a:pt x="0" y="0"/>
                      </a:moveTo>
                      <a:lnTo>
                        <a:pt x="41" y="41"/>
                      </a:lnTo>
                      <a:lnTo>
                        <a:pt x="0" y="82"/>
                      </a:lnTo>
                      <a:lnTo>
                        <a:pt x="0"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8" name="Line 2082"/>
                <p:cNvSpPr>
                  <a:spLocks noChangeShapeType="1"/>
                </p:cNvSpPr>
                <p:nvPr/>
              </p:nvSpPr>
              <p:spPr bwMode="auto">
                <a:xfrm flipH="1">
                  <a:off x="4222"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9" name="Line 2083"/>
                <p:cNvSpPr>
                  <a:spLocks noChangeShapeType="1"/>
                </p:cNvSpPr>
                <p:nvPr/>
              </p:nvSpPr>
              <p:spPr bwMode="auto">
                <a:xfrm flipH="1">
                  <a:off x="4203"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0" name="Line 2084"/>
                <p:cNvSpPr>
                  <a:spLocks noChangeShapeType="1"/>
                </p:cNvSpPr>
                <p:nvPr/>
              </p:nvSpPr>
              <p:spPr bwMode="auto">
                <a:xfrm flipH="1">
                  <a:off x="4186" y="204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1" name="Line 2085"/>
                <p:cNvSpPr>
                  <a:spLocks noChangeShapeType="1"/>
                </p:cNvSpPr>
                <p:nvPr/>
              </p:nvSpPr>
              <p:spPr bwMode="auto">
                <a:xfrm flipH="1">
                  <a:off x="4168"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2" name="Line 2086"/>
                <p:cNvSpPr>
                  <a:spLocks noChangeShapeType="1"/>
                </p:cNvSpPr>
                <p:nvPr/>
              </p:nvSpPr>
              <p:spPr bwMode="auto">
                <a:xfrm flipH="1">
                  <a:off x="4151"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3" name="Line 2087"/>
                <p:cNvSpPr>
                  <a:spLocks noChangeShapeType="1"/>
                </p:cNvSpPr>
                <p:nvPr/>
              </p:nvSpPr>
              <p:spPr bwMode="auto">
                <a:xfrm flipH="1">
                  <a:off x="4132"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4" name="Line 2088"/>
                <p:cNvSpPr>
                  <a:spLocks noChangeShapeType="1"/>
                </p:cNvSpPr>
                <p:nvPr/>
              </p:nvSpPr>
              <p:spPr bwMode="auto">
                <a:xfrm flipH="1">
                  <a:off x="4116"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5" name="Line 2089"/>
                <p:cNvSpPr>
                  <a:spLocks noChangeShapeType="1"/>
                </p:cNvSpPr>
                <p:nvPr/>
              </p:nvSpPr>
              <p:spPr bwMode="auto">
                <a:xfrm flipH="1">
                  <a:off x="4097"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6" name="Line 2090"/>
                <p:cNvSpPr>
                  <a:spLocks noChangeShapeType="1"/>
                </p:cNvSpPr>
                <p:nvPr/>
              </p:nvSpPr>
              <p:spPr bwMode="auto">
                <a:xfrm flipH="1">
                  <a:off x="4080"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7" name="Line 2091"/>
                <p:cNvSpPr>
                  <a:spLocks noChangeShapeType="1"/>
                </p:cNvSpPr>
                <p:nvPr/>
              </p:nvSpPr>
              <p:spPr bwMode="auto">
                <a:xfrm flipH="1">
                  <a:off x="4061"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8" name="Line 2092"/>
                <p:cNvSpPr>
                  <a:spLocks noChangeShapeType="1"/>
                </p:cNvSpPr>
                <p:nvPr/>
              </p:nvSpPr>
              <p:spPr bwMode="auto">
                <a:xfrm flipH="1">
                  <a:off x="4045"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9" name="Line 2093"/>
                <p:cNvSpPr>
                  <a:spLocks noChangeShapeType="1"/>
                </p:cNvSpPr>
                <p:nvPr/>
              </p:nvSpPr>
              <p:spPr bwMode="auto">
                <a:xfrm flipH="1">
                  <a:off x="4026"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0" name="Line 2094"/>
                <p:cNvSpPr>
                  <a:spLocks noChangeShapeType="1"/>
                </p:cNvSpPr>
                <p:nvPr/>
              </p:nvSpPr>
              <p:spPr bwMode="auto">
                <a:xfrm flipH="1">
                  <a:off x="4009"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1" name="Line 2095"/>
                <p:cNvSpPr>
                  <a:spLocks noChangeShapeType="1"/>
                </p:cNvSpPr>
                <p:nvPr/>
              </p:nvSpPr>
              <p:spPr bwMode="auto">
                <a:xfrm flipH="1">
                  <a:off x="3990"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2" name="Line 2096"/>
                <p:cNvSpPr>
                  <a:spLocks noChangeShapeType="1"/>
                </p:cNvSpPr>
                <p:nvPr/>
              </p:nvSpPr>
              <p:spPr bwMode="auto">
                <a:xfrm flipH="1">
                  <a:off x="3974"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3" name="Line 2097"/>
                <p:cNvSpPr>
                  <a:spLocks noChangeShapeType="1"/>
                </p:cNvSpPr>
                <p:nvPr/>
              </p:nvSpPr>
              <p:spPr bwMode="auto">
                <a:xfrm flipH="1">
                  <a:off x="3955"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4" name="Line 2098"/>
                <p:cNvSpPr>
                  <a:spLocks noChangeShapeType="1"/>
                </p:cNvSpPr>
                <p:nvPr/>
              </p:nvSpPr>
              <p:spPr bwMode="auto">
                <a:xfrm flipH="1">
                  <a:off x="3938" y="204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5" name="Line 2099"/>
                <p:cNvSpPr>
                  <a:spLocks noChangeShapeType="1"/>
                </p:cNvSpPr>
                <p:nvPr/>
              </p:nvSpPr>
              <p:spPr bwMode="auto">
                <a:xfrm flipH="1">
                  <a:off x="3919"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6" name="Line 2100"/>
                <p:cNvSpPr>
                  <a:spLocks noChangeShapeType="1"/>
                </p:cNvSpPr>
                <p:nvPr/>
              </p:nvSpPr>
              <p:spPr bwMode="auto">
                <a:xfrm flipH="1">
                  <a:off x="3903"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7" name="Line 2101"/>
                <p:cNvSpPr>
                  <a:spLocks noChangeShapeType="1"/>
                </p:cNvSpPr>
                <p:nvPr/>
              </p:nvSpPr>
              <p:spPr bwMode="auto">
                <a:xfrm flipH="1">
                  <a:off x="3884"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8" name="Line 2102"/>
                <p:cNvSpPr>
                  <a:spLocks noChangeShapeType="1"/>
                </p:cNvSpPr>
                <p:nvPr/>
              </p:nvSpPr>
              <p:spPr bwMode="auto">
                <a:xfrm flipH="1">
                  <a:off x="3867" y="204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9" name="Line 2103"/>
                <p:cNvSpPr>
                  <a:spLocks noChangeShapeType="1"/>
                </p:cNvSpPr>
                <p:nvPr/>
              </p:nvSpPr>
              <p:spPr bwMode="auto">
                <a:xfrm flipH="1">
                  <a:off x="3848"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0" name="Line 2104"/>
                <p:cNvSpPr>
                  <a:spLocks noChangeShapeType="1"/>
                </p:cNvSpPr>
                <p:nvPr/>
              </p:nvSpPr>
              <p:spPr bwMode="auto">
                <a:xfrm flipH="1">
                  <a:off x="3832"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1" name="Line 2105"/>
                <p:cNvSpPr>
                  <a:spLocks noChangeShapeType="1"/>
                </p:cNvSpPr>
                <p:nvPr/>
              </p:nvSpPr>
              <p:spPr bwMode="auto">
                <a:xfrm flipH="1">
                  <a:off x="3813"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2" name="Line 2106"/>
                <p:cNvSpPr>
                  <a:spLocks noChangeShapeType="1"/>
                </p:cNvSpPr>
                <p:nvPr/>
              </p:nvSpPr>
              <p:spPr bwMode="auto">
                <a:xfrm flipH="1">
                  <a:off x="3796" y="204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3" name="Line 2107"/>
                <p:cNvSpPr>
                  <a:spLocks noChangeShapeType="1"/>
                </p:cNvSpPr>
                <p:nvPr/>
              </p:nvSpPr>
              <p:spPr bwMode="auto">
                <a:xfrm flipH="1">
                  <a:off x="3778"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4" name="Line 2108"/>
                <p:cNvSpPr>
                  <a:spLocks noChangeShapeType="1"/>
                </p:cNvSpPr>
                <p:nvPr/>
              </p:nvSpPr>
              <p:spPr bwMode="auto">
                <a:xfrm flipH="1">
                  <a:off x="3761" y="204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5" name="Line 2109"/>
                <p:cNvSpPr>
                  <a:spLocks noChangeShapeType="1"/>
                </p:cNvSpPr>
                <p:nvPr/>
              </p:nvSpPr>
              <p:spPr bwMode="auto">
                <a:xfrm flipH="1">
                  <a:off x="3749" y="2041"/>
                  <a:ext cx="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6" name="Freeform 2110"/>
                <p:cNvSpPr>
                  <a:spLocks/>
                </p:cNvSpPr>
                <p:nvPr/>
              </p:nvSpPr>
              <p:spPr bwMode="auto">
                <a:xfrm>
                  <a:off x="4230" y="2024"/>
                  <a:ext cx="20" cy="37"/>
                </a:xfrm>
                <a:custGeom>
                  <a:avLst/>
                  <a:gdLst>
                    <a:gd name="T0" fmla="*/ 0 w 41"/>
                    <a:gd name="T1" fmla="*/ 0 h 76"/>
                    <a:gd name="T2" fmla="*/ 41 w 41"/>
                    <a:gd name="T3" fmla="*/ 35 h 76"/>
                    <a:gd name="T4" fmla="*/ 0 w 41"/>
                    <a:gd name="T5" fmla="*/ 76 h 76"/>
                    <a:gd name="T6" fmla="*/ 0 w 41"/>
                    <a:gd name="T7" fmla="*/ 0 h 76"/>
                  </a:gdLst>
                  <a:ahLst/>
                  <a:cxnLst>
                    <a:cxn ang="0">
                      <a:pos x="T0" y="T1"/>
                    </a:cxn>
                    <a:cxn ang="0">
                      <a:pos x="T2" y="T3"/>
                    </a:cxn>
                    <a:cxn ang="0">
                      <a:pos x="T4" y="T5"/>
                    </a:cxn>
                    <a:cxn ang="0">
                      <a:pos x="T6" y="T7"/>
                    </a:cxn>
                  </a:cxnLst>
                  <a:rect l="0" t="0" r="r" b="b"/>
                  <a:pathLst>
                    <a:path w="41" h="76">
                      <a:moveTo>
                        <a:pt x="0" y="0"/>
                      </a:moveTo>
                      <a:lnTo>
                        <a:pt x="41" y="35"/>
                      </a:lnTo>
                      <a:lnTo>
                        <a:pt x="0" y="76"/>
                      </a:lnTo>
                      <a:lnTo>
                        <a:pt x="0"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7" name="Line 2111"/>
                <p:cNvSpPr>
                  <a:spLocks noChangeShapeType="1"/>
                </p:cNvSpPr>
                <p:nvPr/>
              </p:nvSpPr>
              <p:spPr bwMode="auto">
                <a:xfrm flipH="1">
                  <a:off x="4195"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8" name="Line 2112"/>
                <p:cNvSpPr>
                  <a:spLocks noChangeShapeType="1"/>
                </p:cNvSpPr>
                <p:nvPr/>
              </p:nvSpPr>
              <p:spPr bwMode="auto">
                <a:xfrm flipH="1">
                  <a:off x="4176"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9" name="Line 2113"/>
                <p:cNvSpPr>
                  <a:spLocks noChangeShapeType="1"/>
                </p:cNvSpPr>
                <p:nvPr/>
              </p:nvSpPr>
              <p:spPr bwMode="auto">
                <a:xfrm flipH="1">
                  <a:off x="4160"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0" name="Line 2114"/>
                <p:cNvSpPr>
                  <a:spLocks noChangeShapeType="1"/>
                </p:cNvSpPr>
                <p:nvPr/>
              </p:nvSpPr>
              <p:spPr bwMode="auto">
                <a:xfrm flipH="1">
                  <a:off x="4141"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1" name="Line 2115"/>
                <p:cNvSpPr>
                  <a:spLocks noChangeShapeType="1"/>
                </p:cNvSpPr>
                <p:nvPr/>
              </p:nvSpPr>
              <p:spPr bwMode="auto">
                <a:xfrm flipH="1">
                  <a:off x="4124"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2" name="Line 2116"/>
                <p:cNvSpPr>
                  <a:spLocks noChangeShapeType="1"/>
                </p:cNvSpPr>
                <p:nvPr/>
              </p:nvSpPr>
              <p:spPr bwMode="auto">
                <a:xfrm flipH="1">
                  <a:off x="4105" y="203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3" name="Line 2117"/>
                <p:cNvSpPr>
                  <a:spLocks noChangeShapeType="1"/>
                </p:cNvSpPr>
                <p:nvPr/>
              </p:nvSpPr>
              <p:spPr bwMode="auto">
                <a:xfrm flipH="1">
                  <a:off x="4089"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4" name="Line 2118"/>
                <p:cNvSpPr>
                  <a:spLocks noChangeShapeType="1"/>
                </p:cNvSpPr>
                <p:nvPr/>
              </p:nvSpPr>
              <p:spPr bwMode="auto">
                <a:xfrm flipH="1">
                  <a:off x="4070"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5" name="Line 2119"/>
                <p:cNvSpPr>
                  <a:spLocks noChangeShapeType="1"/>
                </p:cNvSpPr>
                <p:nvPr/>
              </p:nvSpPr>
              <p:spPr bwMode="auto">
                <a:xfrm flipH="1">
                  <a:off x="4053"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6" name="Line 2120"/>
                <p:cNvSpPr>
                  <a:spLocks noChangeShapeType="1"/>
                </p:cNvSpPr>
                <p:nvPr/>
              </p:nvSpPr>
              <p:spPr bwMode="auto">
                <a:xfrm flipH="1">
                  <a:off x="4034" y="203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7" name="Line 2121"/>
                <p:cNvSpPr>
                  <a:spLocks noChangeShapeType="1"/>
                </p:cNvSpPr>
                <p:nvPr/>
              </p:nvSpPr>
              <p:spPr bwMode="auto">
                <a:xfrm flipH="1">
                  <a:off x="4018"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8" name="Line 2122"/>
                <p:cNvSpPr>
                  <a:spLocks noChangeShapeType="1"/>
                </p:cNvSpPr>
                <p:nvPr/>
              </p:nvSpPr>
              <p:spPr bwMode="auto">
                <a:xfrm flipH="1">
                  <a:off x="3999"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9" name="Line 2123"/>
                <p:cNvSpPr>
                  <a:spLocks noChangeShapeType="1"/>
                </p:cNvSpPr>
                <p:nvPr/>
              </p:nvSpPr>
              <p:spPr bwMode="auto">
                <a:xfrm flipH="1">
                  <a:off x="3982"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0" name="Line 2124"/>
                <p:cNvSpPr>
                  <a:spLocks noChangeShapeType="1"/>
                </p:cNvSpPr>
                <p:nvPr/>
              </p:nvSpPr>
              <p:spPr bwMode="auto">
                <a:xfrm flipH="1">
                  <a:off x="3963" y="203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1" name="Line 2125"/>
                <p:cNvSpPr>
                  <a:spLocks noChangeShapeType="1"/>
                </p:cNvSpPr>
                <p:nvPr/>
              </p:nvSpPr>
              <p:spPr bwMode="auto">
                <a:xfrm flipH="1">
                  <a:off x="3947"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2" name="Line 2126"/>
                <p:cNvSpPr>
                  <a:spLocks noChangeShapeType="1"/>
                </p:cNvSpPr>
                <p:nvPr/>
              </p:nvSpPr>
              <p:spPr bwMode="auto">
                <a:xfrm flipH="1">
                  <a:off x="3928"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3" name="Line 2127"/>
                <p:cNvSpPr>
                  <a:spLocks noChangeShapeType="1"/>
                </p:cNvSpPr>
                <p:nvPr/>
              </p:nvSpPr>
              <p:spPr bwMode="auto">
                <a:xfrm flipH="1">
                  <a:off x="3911"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4" name="Line 2128"/>
                <p:cNvSpPr>
                  <a:spLocks noChangeShapeType="1"/>
                </p:cNvSpPr>
                <p:nvPr/>
              </p:nvSpPr>
              <p:spPr bwMode="auto">
                <a:xfrm flipH="1">
                  <a:off x="3892" y="2031"/>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5" name="Line 2129"/>
                <p:cNvSpPr>
                  <a:spLocks noChangeShapeType="1"/>
                </p:cNvSpPr>
                <p:nvPr/>
              </p:nvSpPr>
              <p:spPr bwMode="auto">
                <a:xfrm flipH="1">
                  <a:off x="3876"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6" name="Line 2130"/>
                <p:cNvSpPr>
                  <a:spLocks noChangeShapeType="1"/>
                </p:cNvSpPr>
                <p:nvPr/>
              </p:nvSpPr>
              <p:spPr bwMode="auto">
                <a:xfrm flipH="1">
                  <a:off x="3857"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7" name="Line 2131"/>
                <p:cNvSpPr>
                  <a:spLocks noChangeShapeType="1"/>
                </p:cNvSpPr>
                <p:nvPr/>
              </p:nvSpPr>
              <p:spPr bwMode="auto">
                <a:xfrm flipH="1">
                  <a:off x="3840"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8" name="Line 2132"/>
                <p:cNvSpPr>
                  <a:spLocks noChangeShapeType="1"/>
                </p:cNvSpPr>
                <p:nvPr/>
              </p:nvSpPr>
              <p:spPr bwMode="auto">
                <a:xfrm flipH="1">
                  <a:off x="3822"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9" name="Line 2133"/>
                <p:cNvSpPr>
                  <a:spLocks noChangeShapeType="1"/>
                </p:cNvSpPr>
                <p:nvPr/>
              </p:nvSpPr>
              <p:spPr bwMode="auto">
                <a:xfrm flipH="1">
                  <a:off x="3805"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0" name="Line 2134"/>
                <p:cNvSpPr>
                  <a:spLocks noChangeShapeType="1"/>
                </p:cNvSpPr>
                <p:nvPr/>
              </p:nvSpPr>
              <p:spPr bwMode="auto">
                <a:xfrm flipH="1">
                  <a:off x="3786"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1" name="Line 2135"/>
                <p:cNvSpPr>
                  <a:spLocks noChangeShapeType="1"/>
                </p:cNvSpPr>
                <p:nvPr/>
              </p:nvSpPr>
              <p:spPr bwMode="auto">
                <a:xfrm flipH="1">
                  <a:off x="3769"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2" name="Line 2136"/>
                <p:cNvSpPr>
                  <a:spLocks noChangeShapeType="1"/>
                </p:cNvSpPr>
                <p:nvPr/>
              </p:nvSpPr>
              <p:spPr bwMode="auto">
                <a:xfrm flipH="1">
                  <a:off x="3751"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3" name="Line 2137"/>
                <p:cNvSpPr>
                  <a:spLocks noChangeShapeType="1"/>
                </p:cNvSpPr>
                <p:nvPr/>
              </p:nvSpPr>
              <p:spPr bwMode="auto">
                <a:xfrm flipH="1">
                  <a:off x="3734" y="2031"/>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4" name="Line 2138"/>
                <p:cNvSpPr>
                  <a:spLocks noChangeShapeType="1"/>
                </p:cNvSpPr>
                <p:nvPr/>
              </p:nvSpPr>
              <p:spPr bwMode="auto">
                <a:xfrm flipH="1">
                  <a:off x="3722" y="2031"/>
                  <a:ext cx="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5" name="Freeform 2139"/>
                <p:cNvSpPr>
                  <a:spLocks/>
                </p:cNvSpPr>
                <p:nvPr/>
              </p:nvSpPr>
              <p:spPr bwMode="auto">
                <a:xfrm>
                  <a:off x="4203" y="2011"/>
                  <a:ext cx="19" cy="40"/>
                </a:xfrm>
                <a:custGeom>
                  <a:avLst/>
                  <a:gdLst>
                    <a:gd name="T0" fmla="*/ 0 w 37"/>
                    <a:gd name="T1" fmla="*/ 0 h 81"/>
                    <a:gd name="T2" fmla="*/ 37 w 37"/>
                    <a:gd name="T3" fmla="*/ 41 h 81"/>
                    <a:gd name="T4" fmla="*/ 0 w 37"/>
                    <a:gd name="T5" fmla="*/ 81 h 81"/>
                    <a:gd name="T6" fmla="*/ 0 w 37"/>
                    <a:gd name="T7" fmla="*/ 0 h 81"/>
                  </a:gdLst>
                  <a:ahLst/>
                  <a:cxnLst>
                    <a:cxn ang="0">
                      <a:pos x="T0" y="T1"/>
                    </a:cxn>
                    <a:cxn ang="0">
                      <a:pos x="T2" y="T3"/>
                    </a:cxn>
                    <a:cxn ang="0">
                      <a:pos x="T4" y="T5"/>
                    </a:cxn>
                    <a:cxn ang="0">
                      <a:pos x="T6" y="T7"/>
                    </a:cxn>
                  </a:cxnLst>
                  <a:rect l="0" t="0" r="r" b="b"/>
                  <a:pathLst>
                    <a:path w="37" h="81">
                      <a:moveTo>
                        <a:pt x="0" y="0"/>
                      </a:moveTo>
                      <a:lnTo>
                        <a:pt x="37" y="41"/>
                      </a:lnTo>
                      <a:lnTo>
                        <a:pt x="0" y="81"/>
                      </a:lnTo>
                      <a:lnTo>
                        <a:pt x="0"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6" name="Line 2140"/>
                <p:cNvSpPr>
                  <a:spLocks noChangeShapeType="1"/>
                </p:cNvSpPr>
                <p:nvPr/>
              </p:nvSpPr>
              <p:spPr bwMode="auto">
                <a:xfrm flipH="1">
                  <a:off x="4222"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7" name="Line 2141"/>
                <p:cNvSpPr>
                  <a:spLocks noChangeShapeType="1"/>
                </p:cNvSpPr>
                <p:nvPr/>
              </p:nvSpPr>
              <p:spPr bwMode="auto">
                <a:xfrm flipH="1">
                  <a:off x="4203"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8" name="Line 2142"/>
                <p:cNvSpPr>
                  <a:spLocks noChangeShapeType="1"/>
                </p:cNvSpPr>
                <p:nvPr/>
              </p:nvSpPr>
              <p:spPr bwMode="auto">
                <a:xfrm flipH="1">
                  <a:off x="4186" y="2024"/>
                  <a:ext cx="11"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9" name="Line 2143"/>
                <p:cNvSpPr>
                  <a:spLocks noChangeShapeType="1"/>
                </p:cNvSpPr>
                <p:nvPr/>
              </p:nvSpPr>
              <p:spPr bwMode="auto">
                <a:xfrm flipH="1">
                  <a:off x="4168"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0" name="Line 2144"/>
                <p:cNvSpPr>
                  <a:spLocks noChangeShapeType="1"/>
                </p:cNvSpPr>
                <p:nvPr/>
              </p:nvSpPr>
              <p:spPr bwMode="auto">
                <a:xfrm flipH="1">
                  <a:off x="4151"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1" name="Line 2145"/>
                <p:cNvSpPr>
                  <a:spLocks noChangeShapeType="1"/>
                </p:cNvSpPr>
                <p:nvPr/>
              </p:nvSpPr>
              <p:spPr bwMode="auto">
                <a:xfrm flipH="1">
                  <a:off x="4132"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2" name="Line 2146"/>
                <p:cNvSpPr>
                  <a:spLocks noChangeShapeType="1"/>
                </p:cNvSpPr>
                <p:nvPr/>
              </p:nvSpPr>
              <p:spPr bwMode="auto">
                <a:xfrm flipH="1">
                  <a:off x="4116" y="2024"/>
                  <a:ext cx="10"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959" name="Line 2148"/>
              <p:cNvSpPr>
                <a:spLocks noChangeShapeType="1"/>
              </p:cNvSpPr>
              <p:nvPr/>
            </p:nvSpPr>
            <p:spPr bwMode="auto">
              <a:xfrm flipH="1">
                <a:off x="650398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0" name="Line 2149"/>
              <p:cNvSpPr>
                <a:spLocks noChangeShapeType="1"/>
              </p:cNvSpPr>
              <p:nvPr/>
            </p:nvSpPr>
            <p:spPr bwMode="auto">
              <a:xfrm flipH="1">
                <a:off x="6477000"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1" name="Line 2150"/>
              <p:cNvSpPr>
                <a:spLocks noChangeShapeType="1"/>
              </p:cNvSpPr>
              <p:nvPr/>
            </p:nvSpPr>
            <p:spPr bwMode="auto">
              <a:xfrm flipH="1">
                <a:off x="644683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2" name="Line 2151"/>
              <p:cNvSpPr>
                <a:spLocks noChangeShapeType="1"/>
              </p:cNvSpPr>
              <p:nvPr/>
            </p:nvSpPr>
            <p:spPr bwMode="auto">
              <a:xfrm flipH="1">
                <a:off x="642143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3" name="Line 2152"/>
              <p:cNvSpPr>
                <a:spLocks noChangeShapeType="1"/>
              </p:cNvSpPr>
              <p:nvPr/>
            </p:nvSpPr>
            <p:spPr bwMode="auto">
              <a:xfrm flipH="1">
                <a:off x="6391275"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4" name="Line 2153"/>
              <p:cNvSpPr>
                <a:spLocks noChangeShapeType="1"/>
              </p:cNvSpPr>
              <p:nvPr/>
            </p:nvSpPr>
            <p:spPr bwMode="auto">
              <a:xfrm flipH="1">
                <a:off x="636428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5" name="Line 2154"/>
              <p:cNvSpPr>
                <a:spLocks noChangeShapeType="1"/>
              </p:cNvSpPr>
              <p:nvPr/>
            </p:nvSpPr>
            <p:spPr bwMode="auto">
              <a:xfrm flipH="1">
                <a:off x="6334125"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6" name="Line 2155"/>
              <p:cNvSpPr>
                <a:spLocks noChangeShapeType="1"/>
              </p:cNvSpPr>
              <p:nvPr/>
            </p:nvSpPr>
            <p:spPr bwMode="auto">
              <a:xfrm flipH="1">
                <a:off x="6308725"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7" name="Line 2156"/>
              <p:cNvSpPr>
                <a:spLocks noChangeShapeType="1"/>
              </p:cNvSpPr>
              <p:nvPr/>
            </p:nvSpPr>
            <p:spPr bwMode="auto">
              <a:xfrm flipH="1">
                <a:off x="6278563"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8" name="Line 2157"/>
              <p:cNvSpPr>
                <a:spLocks noChangeShapeType="1"/>
              </p:cNvSpPr>
              <p:nvPr/>
            </p:nvSpPr>
            <p:spPr bwMode="auto">
              <a:xfrm flipH="1">
                <a:off x="6251575" y="3213100"/>
                <a:ext cx="1746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9" name="Line 2158"/>
              <p:cNvSpPr>
                <a:spLocks noChangeShapeType="1"/>
              </p:cNvSpPr>
              <p:nvPr/>
            </p:nvSpPr>
            <p:spPr bwMode="auto">
              <a:xfrm flipH="1">
                <a:off x="6221413"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0" name="Line 2159"/>
              <p:cNvSpPr>
                <a:spLocks noChangeShapeType="1"/>
              </p:cNvSpPr>
              <p:nvPr/>
            </p:nvSpPr>
            <p:spPr bwMode="auto">
              <a:xfrm flipH="1">
                <a:off x="6196013"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1" name="Line 2160"/>
              <p:cNvSpPr>
                <a:spLocks noChangeShapeType="1"/>
              </p:cNvSpPr>
              <p:nvPr/>
            </p:nvSpPr>
            <p:spPr bwMode="auto">
              <a:xfrm flipH="1">
                <a:off x="6165850"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2" name="Line 2161"/>
              <p:cNvSpPr>
                <a:spLocks noChangeShapeType="1"/>
              </p:cNvSpPr>
              <p:nvPr/>
            </p:nvSpPr>
            <p:spPr bwMode="auto">
              <a:xfrm flipH="1">
                <a:off x="6138863" y="3213100"/>
                <a:ext cx="1746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3" name="Line 2162"/>
              <p:cNvSpPr>
                <a:spLocks noChangeShapeType="1"/>
              </p:cNvSpPr>
              <p:nvPr/>
            </p:nvSpPr>
            <p:spPr bwMode="auto">
              <a:xfrm flipH="1">
                <a:off x="6108700"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4" name="Line 2163"/>
              <p:cNvSpPr>
                <a:spLocks noChangeShapeType="1"/>
              </p:cNvSpPr>
              <p:nvPr/>
            </p:nvSpPr>
            <p:spPr bwMode="auto">
              <a:xfrm flipH="1">
                <a:off x="6083300"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5" name="Line 2164"/>
              <p:cNvSpPr>
                <a:spLocks noChangeShapeType="1"/>
              </p:cNvSpPr>
              <p:nvPr/>
            </p:nvSpPr>
            <p:spPr bwMode="auto">
              <a:xfrm flipH="1">
                <a:off x="605313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6" name="Line 2165"/>
              <p:cNvSpPr>
                <a:spLocks noChangeShapeType="1"/>
              </p:cNvSpPr>
              <p:nvPr/>
            </p:nvSpPr>
            <p:spPr bwMode="auto">
              <a:xfrm flipH="1">
                <a:off x="6026150" y="3213100"/>
                <a:ext cx="1746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7" name="Line 2166"/>
              <p:cNvSpPr>
                <a:spLocks noChangeShapeType="1"/>
              </p:cNvSpPr>
              <p:nvPr/>
            </p:nvSpPr>
            <p:spPr bwMode="auto">
              <a:xfrm flipH="1">
                <a:off x="5997575"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8" name="Line 2167"/>
              <p:cNvSpPr>
                <a:spLocks noChangeShapeType="1"/>
              </p:cNvSpPr>
              <p:nvPr/>
            </p:nvSpPr>
            <p:spPr bwMode="auto">
              <a:xfrm flipH="1">
                <a:off x="5970588" y="3213100"/>
                <a:ext cx="15875"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9" name="Line 2168"/>
              <p:cNvSpPr>
                <a:spLocks noChangeShapeType="1"/>
              </p:cNvSpPr>
              <p:nvPr/>
            </p:nvSpPr>
            <p:spPr bwMode="auto">
              <a:xfrm flipH="1">
                <a:off x="5951538" y="3213100"/>
                <a:ext cx="4763" cy="0"/>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0" name="Freeform 2169"/>
              <p:cNvSpPr>
                <a:spLocks/>
              </p:cNvSpPr>
              <p:nvPr/>
            </p:nvSpPr>
            <p:spPr bwMode="auto">
              <a:xfrm>
                <a:off x="6715125" y="3186113"/>
                <a:ext cx="31750" cy="58738"/>
              </a:xfrm>
              <a:custGeom>
                <a:avLst/>
                <a:gdLst>
                  <a:gd name="T0" fmla="*/ 0 w 41"/>
                  <a:gd name="T1" fmla="*/ 0 h 74"/>
                  <a:gd name="T2" fmla="*/ 41 w 41"/>
                  <a:gd name="T3" fmla="*/ 33 h 74"/>
                  <a:gd name="T4" fmla="*/ 0 w 41"/>
                  <a:gd name="T5" fmla="*/ 74 h 74"/>
                  <a:gd name="T6" fmla="*/ 0 w 41"/>
                  <a:gd name="T7" fmla="*/ 0 h 74"/>
                </a:gdLst>
                <a:ahLst/>
                <a:cxnLst>
                  <a:cxn ang="0">
                    <a:pos x="T0" y="T1"/>
                  </a:cxn>
                  <a:cxn ang="0">
                    <a:pos x="T2" y="T3"/>
                  </a:cxn>
                  <a:cxn ang="0">
                    <a:pos x="T4" y="T5"/>
                  </a:cxn>
                  <a:cxn ang="0">
                    <a:pos x="T6" y="T7"/>
                  </a:cxn>
                </a:cxnLst>
                <a:rect l="0" t="0" r="r" b="b"/>
                <a:pathLst>
                  <a:path w="41" h="74">
                    <a:moveTo>
                      <a:pt x="0" y="0"/>
                    </a:moveTo>
                    <a:lnTo>
                      <a:pt x="41" y="33"/>
                    </a:lnTo>
                    <a:lnTo>
                      <a:pt x="0" y="74"/>
                    </a:lnTo>
                    <a:lnTo>
                      <a:pt x="0" y="0"/>
                    </a:lnTo>
                    <a:close/>
                  </a:path>
                </a:pathLst>
              </a:custGeom>
              <a:solidFill>
                <a:srgbClr val="333333"/>
              </a:solidFill>
              <a:ln w="0">
                <a:solidFill>
                  <a:srgbClr val="33333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1" name="Rectangle 2170"/>
              <p:cNvSpPr>
                <a:spLocks noChangeArrowheads="1"/>
              </p:cNvSpPr>
              <p:nvPr/>
            </p:nvSpPr>
            <p:spPr bwMode="auto">
              <a:xfrm>
                <a:off x="4859752" y="3373867"/>
                <a:ext cx="632761" cy="1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
                  </a:rPr>
                  <a:t>Collimator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91" name="Rectangle 2180"/>
              <p:cNvSpPr>
                <a:spLocks noChangeArrowheads="1"/>
              </p:cNvSpPr>
              <p:nvPr/>
            </p:nvSpPr>
            <p:spPr bwMode="auto">
              <a:xfrm>
                <a:off x="5674859" y="2939819"/>
                <a:ext cx="573440" cy="1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
                  </a:rPr>
                  <a:t>Absorber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92" name="Rectangle 2181"/>
              <p:cNvSpPr>
                <a:spLocks noChangeArrowheads="1"/>
              </p:cNvSpPr>
              <p:nvPr/>
            </p:nvSpPr>
            <p:spPr bwMode="auto">
              <a:xfrm>
                <a:off x="5819775" y="2949575"/>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93" name="Rectangle 2182"/>
              <p:cNvSpPr>
                <a:spLocks noChangeArrowheads="1"/>
              </p:cNvSpPr>
              <p:nvPr/>
            </p:nvSpPr>
            <p:spPr bwMode="auto">
              <a:xfrm>
                <a:off x="5873750" y="2949575"/>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94" name="Rectangle 2183"/>
              <p:cNvSpPr>
                <a:spLocks noChangeArrowheads="1"/>
              </p:cNvSpPr>
              <p:nvPr/>
            </p:nvSpPr>
            <p:spPr bwMode="auto">
              <a:xfrm>
                <a:off x="5922963" y="2949575"/>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99" name="Rectangle 2188"/>
              <p:cNvSpPr>
                <a:spLocks noChangeArrowheads="1"/>
              </p:cNvSpPr>
              <p:nvPr/>
            </p:nvSpPr>
            <p:spPr bwMode="auto">
              <a:xfrm>
                <a:off x="7127826" y="3069644"/>
                <a:ext cx="511921" cy="337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
                  </a:rPr>
                  <a:t>Neutron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800" dirty="0">
                    <a:solidFill>
                      <a:srgbClr val="000000"/>
                    </a:solidFill>
                    <a:latin typeface=""/>
                  </a:rPr>
                  <a:t>detector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14" name="Rectangle 2203"/>
              <p:cNvSpPr>
                <a:spLocks noChangeArrowheads="1"/>
              </p:cNvSpPr>
              <p:nvPr/>
            </p:nvSpPr>
            <p:spPr bwMode="auto">
              <a:xfrm>
                <a:off x="5724910" y="3393595"/>
                <a:ext cx="922776" cy="1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
                  </a:rPr>
                  <a:t>Bottom mirrors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20" name="Rectangle 2209"/>
              <p:cNvSpPr>
                <a:spLocks noChangeArrowheads="1"/>
              </p:cNvSpPr>
              <p:nvPr/>
            </p:nvSpPr>
            <p:spPr bwMode="auto">
              <a:xfrm>
                <a:off x="6165850" y="3402013"/>
                <a:ext cx="730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23" name="Rectangle 2212"/>
              <p:cNvSpPr>
                <a:spLocks noChangeArrowheads="1"/>
              </p:cNvSpPr>
              <p:nvPr/>
            </p:nvSpPr>
            <p:spPr bwMode="auto">
              <a:xfrm>
                <a:off x="6278563" y="3402013"/>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30" name="Rectangle 2219"/>
              <p:cNvSpPr>
                <a:spLocks noChangeArrowheads="1"/>
              </p:cNvSpPr>
              <p:nvPr/>
            </p:nvSpPr>
            <p:spPr bwMode="auto">
              <a:xfrm>
                <a:off x="6141397" y="3776664"/>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31" name="Rectangle 2220"/>
              <p:cNvSpPr>
                <a:spLocks noChangeArrowheads="1"/>
              </p:cNvSpPr>
              <p:nvPr/>
            </p:nvSpPr>
            <p:spPr bwMode="auto">
              <a:xfrm>
                <a:off x="6208712" y="3776664"/>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32" name="Rectangle 2221"/>
              <p:cNvSpPr>
                <a:spLocks noChangeArrowheads="1"/>
              </p:cNvSpPr>
              <p:nvPr/>
            </p:nvSpPr>
            <p:spPr bwMode="auto">
              <a:xfrm>
                <a:off x="6261100" y="3776664"/>
                <a:ext cx="89"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
          <p:nvSpPr>
            <p:cNvPr id="2234" name="Line 1969"/>
            <p:cNvSpPr>
              <a:spLocks noChangeShapeType="1"/>
            </p:cNvSpPr>
            <p:nvPr/>
          </p:nvSpPr>
          <p:spPr bwMode="auto">
            <a:xfrm>
              <a:off x="10387674" y="3473012"/>
              <a:ext cx="0" cy="211959"/>
            </a:xfrm>
            <a:prstGeom prst="line">
              <a:avLst/>
            </a:prstGeom>
            <a:noFill/>
            <a:ln w="6350">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505" name="Gruppieren 3504"/>
          <p:cNvGrpSpPr/>
          <p:nvPr/>
        </p:nvGrpSpPr>
        <p:grpSpPr>
          <a:xfrm>
            <a:off x="7892265" y="2550103"/>
            <a:ext cx="4081920" cy="2793518"/>
            <a:chOff x="4514850" y="2319338"/>
            <a:chExt cx="3162300" cy="2219325"/>
          </a:xfrm>
        </p:grpSpPr>
        <p:sp>
          <p:nvSpPr>
            <p:cNvPr id="1698" name="AutoShape 696"/>
            <p:cNvSpPr>
              <a:spLocks noChangeAspect="1" noChangeArrowheads="1" noTextEdit="1"/>
            </p:cNvSpPr>
            <p:nvPr/>
          </p:nvSpPr>
          <p:spPr bwMode="auto">
            <a:xfrm>
              <a:off x="4514850" y="2319338"/>
              <a:ext cx="316230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699" name="Group 898"/>
            <p:cNvGrpSpPr>
              <a:grpSpLocks/>
            </p:cNvGrpSpPr>
            <p:nvPr/>
          </p:nvGrpSpPr>
          <p:grpSpPr bwMode="auto">
            <a:xfrm>
              <a:off x="4514850" y="2319338"/>
              <a:ext cx="3162300" cy="2217738"/>
              <a:chOff x="2844" y="1461"/>
              <a:chExt cx="1992" cy="1397"/>
            </a:xfrm>
          </p:grpSpPr>
          <p:sp>
            <p:nvSpPr>
              <p:cNvPr id="3305" name="Rectangle 698"/>
              <p:cNvSpPr>
                <a:spLocks noChangeArrowheads="1"/>
              </p:cNvSpPr>
              <p:nvPr/>
            </p:nvSpPr>
            <p:spPr bwMode="auto">
              <a:xfrm>
                <a:off x="2844" y="1461"/>
                <a:ext cx="1992" cy="1397"/>
              </a:xfrm>
              <a:prstGeom prst="rect">
                <a:avLst/>
              </a:prstGeom>
              <a:noFill/>
              <a:ln w="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7" name="Line 700"/>
              <p:cNvSpPr>
                <a:spLocks noChangeShapeType="1"/>
              </p:cNvSpPr>
              <p:nvPr/>
            </p:nvSpPr>
            <p:spPr bwMode="auto">
              <a:xfrm flipV="1">
                <a:off x="3681" y="2409"/>
                <a:ext cx="1"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8" name="Line 701"/>
              <p:cNvSpPr>
                <a:spLocks noChangeShapeType="1"/>
              </p:cNvSpPr>
              <p:nvPr/>
            </p:nvSpPr>
            <p:spPr bwMode="auto">
              <a:xfrm flipV="1">
                <a:off x="3691" y="2383"/>
                <a:ext cx="2" cy="5"/>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9" name="Line 702"/>
              <p:cNvSpPr>
                <a:spLocks noChangeShapeType="1"/>
              </p:cNvSpPr>
              <p:nvPr/>
            </p:nvSpPr>
            <p:spPr bwMode="auto">
              <a:xfrm flipV="1">
                <a:off x="3702" y="2357"/>
                <a:ext cx="1" cy="5"/>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0" name="Line 703"/>
              <p:cNvSpPr>
                <a:spLocks noChangeShapeType="1"/>
              </p:cNvSpPr>
              <p:nvPr/>
            </p:nvSpPr>
            <p:spPr bwMode="auto">
              <a:xfrm flipV="1">
                <a:off x="3712" y="2332"/>
                <a:ext cx="2"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1" name="Line 704"/>
              <p:cNvSpPr>
                <a:spLocks noChangeShapeType="1"/>
              </p:cNvSpPr>
              <p:nvPr/>
            </p:nvSpPr>
            <p:spPr bwMode="auto">
              <a:xfrm flipV="1">
                <a:off x="3723" y="2306"/>
                <a:ext cx="1"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2" name="Line 705"/>
              <p:cNvSpPr>
                <a:spLocks noChangeShapeType="1"/>
              </p:cNvSpPr>
              <p:nvPr/>
            </p:nvSpPr>
            <p:spPr bwMode="auto">
              <a:xfrm flipV="1">
                <a:off x="3734" y="2280"/>
                <a:ext cx="1"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3" name="Line 706"/>
              <p:cNvSpPr>
                <a:spLocks noChangeShapeType="1"/>
              </p:cNvSpPr>
              <p:nvPr/>
            </p:nvSpPr>
            <p:spPr bwMode="auto">
              <a:xfrm flipV="1">
                <a:off x="3745" y="2254"/>
                <a:ext cx="1"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4" name="Line 707"/>
              <p:cNvSpPr>
                <a:spLocks noChangeShapeType="1"/>
              </p:cNvSpPr>
              <p:nvPr/>
            </p:nvSpPr>
            <p:spPr bwMode="auto">
              <a:xfrm flipV="1">
                <a:off x="3756" y="2229"/>
                <a:ext cx="2"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5" name="Line 708"/>
              <p:cNvSpPr>
                <a:spLocks noChangeShapeType="1"/>
              </p:cNvSpPr>
              <p:nvPr/>
            </p:nvSpPr>
            <p:spPr bwMode="auto">
              <a:xfrm flipV="1">
                <a:off x="3769" y="2204"/>
                <a:ext cx="2"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6" name="Line 709"/>
              <p:cNvSpPr>
                <a:spLocks noChangeShapeType="1"/>
              </p:cNvSpPr>
              <p:nvPr/>
            </p:nvSpPr>
            <p:spPr bwMode="auto">
              <a:xfrm flipV="1">
                <a:off x="3783" y="2180"/>
                <a:ext cx="1"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7" name="Line 710"/>
              <p:cNvSpPr>
                <a:spLocks noChangeShapeType="1"/>
              </p:cNvSpPr>
              <p:nvPr/>
            </p:nvSpPr>
            <p:spPr bwMode="auto">
              <a:xfrm flipV="1">
                <a:off x="3796" y="2155"/>
                <a:ext cx="2"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8" name="Line 711"/>
              <p:cNvSpPr>
                <a:spLocks noChangeShapeType="1"/>
              </p:cNvSpPr>
              <p:nvPr/>
            </p:nvSpPr>
            <p:spPr bwMode="auto">
              <a:xfrm flipV="1">
                <a:off x="3809" y="2131"/>
                <a:ext cx="3"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9" name="Line 712"/>
              <p:cNvSpPr>
                <a:spLocks noChangeShapeType="1"/>
              </p:cNvSpPr>
              <p:nvPr/>
            </p:nvSpPr>
            <p:spPr bwMode="auto">
              <a:xfrm flipV="1">
                <a:off x="3823" y="2107"/>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0" name="Line 713"/>
              <p:cNvSpPr>
                <a:spLocks noChangeShapeType="1"/>
              </p:cNvSpPr>
              <p:nvPr/>
            </p:nvSpPr>
            <p:spPr bwMode="auto">
              <a:xfrm flipV="1">
                <a:off x="3837" y="2082"/>
                <a:ext cx="2" cy="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1" name="Line 714"/>
              <p:cNvSpPr>
                <a:spLocks noChangeShapeType="1"/>
              </p:cNvSpPr>
              <p:nvPr/>
            </p:nvSpPr>
            <p:spPr bwMode="auto">
              <a:xfrm flipV="1">
                <a:off x="3851" y="2058"/>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2" name="Line 715"/>
              <p:cNvSpPr>
                <a:spLocks noChangeShapeType="1"/>
              </p:cNvSpPr>
              <p:nvPr/>
            </p:nvSpPr>
            <p:spPr bwMode="auto">
              <a:xfrm flipV="1">
                <a:off x="3867" y="2036"/>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3" name="Line 716"/>
              <p:cNvSpPr>
                <a:spLocks noChangeShapeType="1"/>
              </p:cNvSpPr>
              <p:nvPr/>
            </p:nvSpPr>
            <p:spPr bwMode="auto">
              <a:xfrm flipV="1">
                <a:off x="3885" y="2014"/>
                <a:ext cx="3"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4" name="Line 717"/>
              <p:cNvSpPr>
                <a:spLocks noChangeShapeType="1"/>
              </p:cNvSpPr>
              <p:nvPr/>
            </p:nvSpPr>
            <p:spPr bwMode="auto">
              <a:xfrm flipV="1">
                <a:off x="3904" y="1994"/>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5" name="Line 718"/>
              <p:cNvSpPr>
                <a:spLocks noChangeShapeType="1"/>
              </p:cNvSpPr>
              <p:nvPr/>
            </p:nvSpPr>
            <p:spPr bwMode="auto">
              <a:xfrm flipV="1">
                <a:off x="3923" y="1973"/>
                <a:ext cx="3"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6" name="Line 719"/>
              <p:cNvSpPr>
                <a:spLocks noChangeShapeType="1"/>
              </p:cNvSpPr>
              <p:nvPr/>
            </p:nvSpPr>
            <p:spPr bwMode="auto">
              <a:xfrm flipV="1">
                <a:off x="3941" y="1952"/>
                <a:ext cx="3"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7" name="Line 720"/>
              <p:cNvSpPr>
                <a:spLocks noChangeShapeType="1"/>
              </p:cNvSpPr>
              <p:nvPr/>
            </p:nvSpPr>
            <p:spPr bwMode="auto">
              <a:xfrm flipV="1">
                <a:off x="3960" y="1932"/>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8" name="Line 721"/>
              <p:cNvSpPr>
                <a:spLocks noChangeShapeType="1"/>
              </p:cNvSpPr>
              <p:nvPr/>
            </p:nvSpPr>
            <p:spPr bwMode="auto">
              <a:xfrm flipV="1">
                <a:off x="3979" y="1911"/>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9" name="Line 722"/>
              <p:cNvSpPr>
                <a:spLocks noChangeShapeType="1"/>
              </p:cNvSpPr>
              <p:nvPr/>
            </p:nvSpPr>
            <p:spPr bwMode="auto">
              <a:xfrm flipV="1">
                <a:off x="3998" y="1890"/>
                <a:ext cx="2"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0" name="Line 723"/>
              <p:cNvSpPr>
                <a:spLocks noChangeShapeType="1"/>
              </p:cNvSpPr>
              <p:nvPr/>
            </p:nvSpPr>
            <p:spPr bwMode="auto">
              <a:xfrm flipV="1">
                <a:off x="4016" y="1869"/>
                <a:ext cx="3" cy="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1" name="Line 724"/>
              <p:cNvSpPr>
                <a:spLocks noChangeShapeType="1"/>
              </p:cNvSpPr>
              <p:nvPr/>
            </p:nvSpPr>
            <p:spPr bwMode="auto">
              <a:xfrm flipV="1">
                <a:off x="4036" y="1850"/>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2" name="Line 725"/>
              <p:cNvSpPr>
                <a:spLocks noChangeShapeType="1"/>
              </p:cNvSpPr>
              <p:nvPr/>
            </p:nvSpPr>
            <p:spPr bwMode="auto">
              <a:xfrm flipV="1">
                <a:off x="4060" y="1837"/>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3" name="Line 726"/>
              <p:cNvSpPr>
                <a:spLocks noChangeShapeType="1"/>
              </p:cNvSpPr>
              <p:nvPr/>
            </p:nvSpPr>
            <p:spPr bwMode="auto">
              <a:xfrm flipV="1">
                <a:off x="4084" y="1823"/>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4" name="Line 727"/>
              <p:cNvSpPr>
                <a:spLocks noChangeShapeType="1"/>
              </p:cNvSpPr>
              <p:nvPr/>
            </p:nvSpPr>
            <p:spPr bwMode="auto">
              <a:xfrm flipV="1">
                <a:off x="4109" y="1810"/>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5" name="Line 728"/>
              <p:cNvSpPr>
                <a:spLocks noChangeShapeType="1"/>
              </p:cNvSpPr>
              <p:nvPr/>
            </p:nvSpPr>
            <p:spPr bwMode="auto">
              <a:xfrm flipV="1">
                <a:off x="4134" y="1797"/>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6" name="Line 729"/>
              <p:cNvSpPr>
                <a:spLocks noChangeShapeType="1"/>
              </p:cNvSpPr>
              <p:nvPr/>
            </p:nvSpPr>
            <p:spPr bwMode="auto">
              <a:xfrm flipV="1">
                <a:off x="4159" y="1784"/>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7" name="Line 730"/>
              <p:cNvSpPr>
                <a:spLocks noChangeShapeType="1"/>
              </p:cNvSpPr>
              <p:nvPr/>
            </p:nvSpPr>
            <p:spPr bwMode="auto">
              <a:xfrm flipV="1">
                <a:off x="4183" y="1770"/>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8" name="Line 731"/>
              <p:cNvSpPr>
                <a:spLocks noChangeShapeType="1"/>
              </p:cNvSpPr>
              <p:nvPr/>
            </p:nvSpPr>
            <p:spPr bwMode="auto">
              <a:xfrm flipV="1">
                <a:off x="4208" y="1757"/>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9" name="Line 732"/>
              <p:cNvSpPr>
                <a:spLocks noChangeShapeType="1"/>
              </p:cNvSpPr>
              <p:nvPr/>
            </p:nvSpPr>
            <p:spPr bwMode="auto">
              <a:xfrm flipV="1">
                <a:off x="4232" y="1744"/>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0" name="Line 733"/>
              <p:cNvSpPr>
                <a:spLocks noChangeShapeType="1"/>
              </p:cNvSpPr>
              <p:nvPr/>
            </p:nvSpPr>
            <p:spPr bwMode="auto">
              <a:xfrm flipV="1">
                <a:off x="4257" y="1731"/>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1" name="Line 734"/>
              <p:cNvSpPr>
                <a:spLocks noChangeShapeType="1"/>
              </p:cNvSpPr>
              <p:nvPr/>
            </p:nvSpPr>
            <p:spPr bwMode="auto">
              <a:xfrm flipV="1">
                <a:off x="4282" y="1719"/>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2" name="Line 735"/>
              <p:cNvSpPr>
                <a:spLocks noChangeShapeType="1"/>
              </p:cNvSpPr>
              <p:nvPr/>
            </p:nvSpPr>
            <p:spPr bwMode="auto">
              <a:xfrm flipV="1">
                <a:off x="4308" y="1706"/>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3" name="Line 736"/>
              <p:cNvSpPr>
                <a:spLocks noChangeShapeType="1"/>
              </p:cNvSpPr>
              <p:nvPr/>
            </p:nvSpPr>
            <p:spPr bwMode="auto">
              <a:xfrm flipV="1">
                <a:off x="4333" y="1695"/>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4" name="Line 737"/>
              <p:cNvSpPr>
                <a:spLocks noChangeShapeType="1"/>
              </p:cNvSpPr>
              <p:nvPr/>
            </p:nvSpPr>
            <p:spPr bwMode="auto">
              <a:xfrm flipV="1">
                <a:off x="4359" y="1683"/>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5" name="Line 738"/>
              <p:cNvSpPr>
                <a:spLocks noChangeShapeType="1"/>
              </p:cNvSpPr>
              <p:nvPr/>
            </p:nvSpPr>
            <p:spPr bwMode="auto">
              <a:xfrm flipV="1">
                <a:off x="4384" y="1671"/>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6" name="Line 739"/>
              <p:cNvSpPr>
                <a:spLocks noChangeShapeType="1"/>
              </p:cNvSpPr>
              <p:nvPr/>
            </p:nvSpPr>
            <p:spPr bwMode="auto">
              <a:xfrm flipV="1">
                <a:off x="4410" y="1661"/>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7" name="Line 740"/>
              <p:cNvSpPr>
                <a:spLocks noChangeShapeType="1"/>
              </p:cNvSpPr>
              <p:nvPr/>
            </p:nvSpPr>
            <p:spPr bwMode="auto">
              <a:xfrm flipV="1">
                <a:off x="4436" y="1650"/>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8" name="Line 741"/>
              <p:cNvSpPr>
                <a:spLocks noChangeShapeType="1"/>
              </p:cNvSpPr>
              <p:nvPr/>
            </p:nvSpPr>
            <p:spPr bwMode="auto">
              <a:xfrm flipV="1">
                <a:off x="4462" y="1639"/>
                <a:ext cx="3"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9" name="Line 742"/>
              <p:cNvSpPr>
                <a:spLocks noChangeShapeType="1"/>
              </p:cNvSpPr>
              <p:nvPr/>
            </p:nvSpPr>
            <p:spPr bwMode="auto">
              <a:xfrm flipV="1">
                <a:off x="4488" y="1631"/>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0" name="Line 743"/>
              <p:cNvSpPr>
                <a:spLocks noChangeShapeType="1"/>
              </p:cNvSpPr>
              <p:nvPr/>
            </p:nvSpPr>
            <p:spPr bwMode="auto">
              <a:xfrm flipV="1">
                <a:off x="4515" y="1623"/>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1" name="Line 744"/>
              <p:cNvSpPr>
                <a:spLocks noChangeShapeType="1"/>
              </p:cNvSpPr>
              <p:nvPr/>
            </p:nvSpPr>
            <p:spPr bwMode="auto">
              <a:xfrm flipV="1">
                <a:off x="4541" y="1614"/>
                <a:ext cx="5"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2" name="Line 745"/>
              <p:cNvSpPr>
                <a:spLocks noChangeShapeType="1"/>
              </p:cNvSpPr>
              <p:nvPr/>
            </p:nvSpPr>
            <p:spPr bwMode="auto">
              <a:xfrm flipV="1">
                <a:off x="4568" y="1606"/>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3" name="Line 746"/>
              <p:cNvSpPr>
                <a:spLocks noChangeShapeType="1"/>
              </p:cNvSpPr>
              <p:nvPr/>
            </p:nvSpPr>
            <p:spPr bwMode="auto">
              <a:xfrm flipV="1">
                <a:off x="4595" y="1597"/>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4" name="Line 747"/>
              <p:cNvSpPr>
                <a:spLocks noChangeShapeType="1"/>
              </p:cNvSpPr>
              <p:nvPr/>
            </p:nvSpPr>
            <p:spPr bwMode="auto">
              <a:xfrm flipV="1">
                <a:off x="4622" y="1589"/>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5" name="Line 748"/>
              <p:cNvSpPr>
                <a:spLocks noChangeShapeType="1"/>
              </p:cNvSpPr>
              <p:nvPr/>
            </p:nvSpPr>
            <p:spPr bwMode="auto">
              <a:xfrm flipV="1">
                <a:off x="4648" y="1580"/>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6" name="Line 749"/>
              <p:cNvSpPr>
                <a:spLocks noChangeShapeType="1"/>
              </p:cNvSpPr>
              <p:nvPr/>
            </p:nvSpPr>
            <p:spPr bwMode="auto">
              <a:xfrm>
                <a:off x="4675" y="1573"/>
                <a:ext cx="0"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7" name="Line 750"/>
              <p:cNvSpPr>
                <a:spLocks noChangeShapeType="1"/>
              </p:cNvSpPr>
              <p:nvPr/>
            </p:nvSpPr>
            <p:spPr bwMode="auto">
              <a:xfrm flipV="1">
                <a:off x="4675" y="1572"/>
                <a:ext cx="3"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8" name="Line 751"/>
              <p:cNvSpPr>
                <a:spLocks noChangeShapeType="1"/>
              </p:cNvSpPr>
              <p:nvPr/>
            </p:nvSpPr>
            <p:spPr bwMode="auto">
              <a:xfrm flipV="1">
                <a:off x="4702" y="1565"/>
                <a:ext cx="4" cy="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9" name="Line 752"/>
              <p:cNvSpPr>
                <a:spLocks noChangeShapeType="1"/>
              </p:cNvSpPr>
              <p:nvPr/>
            </p:nvSpPr>
            <p:spPr bwMode="auto">
              <a:xfrm flipV="1">
                <a:off x="4729" y="1557"/>
                <a:ext cx="4" cy="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0" name="Rectangle 753"/>
              <p:cNvSpPr>
                <a:spLocks noChangeArrowheads="1"/>
              </p:cNvSpPr>
              <p:nvPr/>
            </p:nvSpPr>
            <p:spPr bwMode="auto">
              <a:xfrm>
                <a:off x="3049" y="2383"/>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1" name="Rectangle 754"/>
              <p:cNvSpPr>
                <a:spLocks noChangeArrowheads="1"/>
              </p:cNvSpPr>
              <p:nvPr/>
            </p:nvSpPr>
            <p:spPr bwMode="auto">
              <a:xfrm>
                <a:off x="3079" y="2383"/>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2" name="Rectangle 755"/>
              <p:cNvSpPr>
                <a:spLocks noChangeArrowheads="1"/>
              </p:cNvSpPr>
              <p:nvPr/>
            </p:nvSpPr>
            <p:spPr bwMode="auto">
              <a:xfrm>
                <a:off x="3127" y="2381"/>
                <a:ext cx="40" cy="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3" name="Rectangle 756"/>
              <p:cNvSpPr>
                <a:spLocks noChangeArrowheads="1"/>
              </p:cNvSpPr>
              <p:nvPr/>
            </p:nvSpPr>
            <p:spPr bwMode="auto">
              <a:xfrm>
                <a:off x="3143" y="2381"/>
                <a:ext cx="40" cy="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000000"/>
                    </a:solidFill>
                    <a:effectLst/>
                    <a:latin typeface=""/>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4" name="Rectangle 757"/>
              <p:cNvSpPr>
                <a:spLocks noChangeArrowheads="1"/>
              </p:cNvSpPr>
              <p:nvPr/>
            </p:nvSpPr>
            <p:spPr bwMode="auto">
              <a:xfrm>
                <a:off x="3046" y="1927"/>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5" name="Rectangle 758"/>
              <p:cNvSpPr>
                <a:spLocks noChangeArrowheads="1"/>
              </p:cNvSpPr>
              <p:nvPr/>
            </p:nvSpPr>
            <p:spPr bwMode="auto">
              <a:xfrm>
                <a:off x="3077" y="1927"/>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6" name="Rectangle 759"/>
              <p:cNvSpPr>
                <a:spLocks noChangeArrowheads="1"/>
              </p:cNvSpPr>
              <p:nvPr/>
            </p:nvSpPr>
            <p:spPr bwMode="auto">
              <a:xfrm>
                <a:off x="3089" y="1927"/>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7" name="Rectangle 760"/>
              <p:cNvSpPr>
                <a:spLocks noChangeArrowheads="1"/>
              </p:cNvSpPr>
              <p:nvPr/>
            </p:nvSpPr>
            <p:spPr bwMode="auto">
              <a:xfrm>
                <a:off x="3120" y="1927"/>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8" name="Rectangle 761"/>
              <p:cNvSpPr>
                <a:spLocks noChangeArrowheads="1"/>
              </p:cNvSpPr>
              <p:nvPr/>
            </p:nvSpPr>
            <p:spPr bwMode="auto">
              <a:xfrm rot="16200000">
                <a:off x="2925" y="2151"/>
                <a:ext cx="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
                  </a:rPr>
                  <a:t>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369" name="Rectangle 762"/>
              <p:cNvSpPr>
                <a:spLocks noChangeArrowheads="1"/>
              </p:cNvSpPr>
              <p:nvPr/>
            </p:nvSpPr>
            <p:spPr bwMode="auto">
              <a:xfrm rot="16200000">
                <a:off x="2938" y="2102"/>
                <a:ext cx="4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0" name="Rectangle 763"/>
              <p:cNvSpPr>
                <a:spLocks noChangeArrowheads="1"/>
              </p:cNvSpPr>
              <p:nvPr/>
            </p:nvSpPr>
            <p:spPr bwMode="auto">
              <a:xfrm rot="16200000">
                <a:off x="2933" y="2088"/>
                <a:ext cx="60"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c</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1" name="Rectangle 764"/>
              <p:cNvSpPr>
                <a:spLocks noChangeArrowheads="1"/>
              </p:cNvSpPr>
              <p:nvPr/>
            </p:nvSpPr>
            <p:spPr bwMode="auto">
              <a:xfrm rot="16200000">
                <a:off x="2931" y="2053"/>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o</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2" name="Rectangle 765"/>
              <p:cNvSpPr>
                <a:spLocks noChangeArrowheads="1"/>
              </p:cNvSpPr>
              <p:nvPr/>
            </p:nvSpPr>
            <p:spPr bwMode="auto">
              <a:xfrm rot="16200000">
                <a:off x="2931" y="2019"/>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u</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3" name="Rectangle 766"/>
              <p:cNvSpPr>
                <a:spLocks noChangeArrowheads="1"/>
              </p:cNvSpPr>
              <p:nvPr/>
            </p:nvSpPr>
            <p:spPr bwMode="auto">
              <a:xfrm rot="16200000">
                <a:off x="2931" y="19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4" name="Rectangle 767"/>
              <p:cNvSpPr>
                <a:spLocks noChangeArrowheads="1"/>
              </p:cNvSpPr>
              <p:nvPr/>
            </p:nvSpPr>
            <p:spPr bwMode="auto">
              <a:xfrm rot="16200000">
                <a:off x="2940" y="1967"/>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5" name="Rectangle 768"/>
              <p:cNvSpPr>
                <a:spLocks noChangeArrowheads="1"/>
              </p:cNvSpPr>
              <p:nvPr/>
            </p:nvSpPr>
            <p:spPr bwMode="auto">
              <a:xfrm rot="16200000">
                <a:off x="2933" y="1946"/>
                <a:ext cx="60"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6" name="Rectangle 769"/>
              <p:cNvSpPr>
                <a:spLocks noChangeArrowheads="1"/>
              </p:cNvSpPr>
              <p:nvPr/>
            </p:nvSpPr>
            <p:spPr bwMode="auto">
              <a:xfrm rot="16200000">
                <a:off x="2940" y="1923"/>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7" name="Rectangle 770"/>
              <p:cNvSpPr>
                <a:spLocks noChangeArrowheads="1"/>
              </p:cNvSpPr>
              <p:nvPr/>
            </p:nvSpPr>
            <p:spPr bwMode="auto">
              <a:xfrm rot="16200000">
                <a:off x="2933" y="1902"/>
                <a:ext cx="60"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8" name="Rectangle 771"/>
              <p:cNvSpPr>
                <a:spLocks noChangeArrowheads="1"/>
              </p:cNvSpPr>
              <p:nvPr/>
            </p:nvSpPr>
            <p:spPr bwMode="auto">
              <a:xfrm rot="16200000">
                <a:off x="2924" y="1861"/>
                <a:ext cx="40" cy="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9" name="Rectangle 772"/>
              <p:cNvSpPr>
                <a:spLocks noChangeArrowheads="1"/>
              </p:cNvSpPr>
              <p:nvPr/>
            </p:nvSpPr>
            <p:spPr bwMode="auto">
              <a:xfrm rot="16200000">
                <a:off x="2924" y="1844"/>
                <a:ext cx="40" cy="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000000"/>
                    </a:solidFill>
                    <a:effectLst/>
                    <a:latin typeface=""/>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0" name="Rectangle 773"/>
              <p:cNvSpPr>
                <a:spLocks noChangeArrowheads="1"/>
              </p:cNvSpPr>
              <p:nvPr/>
            </p:nvSpPr>
            <p:spPr bwMode="auto">
              <a:xfrm rot="16200000">
                <a:off x="2938" y="1798"/>
                <a:ext cx="4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1" name="Rectangle 774"/>
              <p:cNvSpPr>
                <a:spLocks noChangeArrowheads="1"/>
              </p:cNvSpPr>
              <p:nvPr/>
            </p:nvSpPr>
            <p:spPr bwMode="auto">
              <a:xfrm>
                <a:off x="3652" y="2688"/>
                <a:ext cx="71"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2" name="Rectangle 775"/>
              <p:cNvSpPr>
                <a:spLocks noChangeArrowheads="1"/>
              </p:cNvSpPr>
              <p:nvPr/>
            </p:nvSpPr>
            <p:spPr bwMode="auto">
              <a:xfrm>
                <a:off x="3693"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b</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3" name="Rectangle 776"/>
              <p:cNvSpPr>
                <a:spLocks noChangeArrowheads="1"/>
              </p:cNvSpPr>
              <p:nvPr/>
            </p:nvSpPr>
            <p:spPr bwMode="auto">
              <a:xfrm>
                <a:off x="3727" y="2688"/>
                <a:ext cx="60"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4" name="Rectangle 777"/>
              <p:cNvSpPr>
                <a:spLocks noChangeArrowheads="1"/>
              </p:cNvSpPr>
              <p:nvPr/>
            </p:nvSpPr>
            <p:spPr bwMode="auto">
              <a:xfrm>
                <a:off x="3757"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o</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5" name="Rectangle 778"/>
              <p:cNvSpPr>
                <a:spLocks noChangeArrowheads="1"/>
              </p:cNvSpPr>
              <p:nvPr/>
            </p:nvSpPr>
            <p:spPr bwMode="auto">
              <a:xfrm>
                <a:off x="3791" y="2688"/>
                <a:ext cx="4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6" name="Rectangle 779"/>
              <p:cNvSpPr>
                <a:spLocks noChangeArrowheads="1"/>
              </p:cNvSpPr>
              <p:nvPr/>
            </p:nvSpPr>
            <p:spPr bwMode="auto">
              <a:xfrm>
                <a:off x="3806"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b</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7" name="Rectangle 780"/>
              <p:cNvSpPr>
                <a:spLocks noChangeArrowheads="1"/>
              </p:cNvSpPr>
              <p:nvPr/>
            </p:nvSpPr>
            <p:spPr bwMode="auto">
              <a:xfrm>
                <a:off x="3839"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8" name="Rectangle 781"/>
              <p:cNvSpPr>
                <a:spLocks noChangeArrowheads="1"/>
              </p:cNvSpPr>
              <p:nvPr/>
            </p:nvSpPr>
            <p:spPr bwMode="auto">
              <a:xfrm>
                <a:off x="3871" y="2688"/>
                <a:ext cx="4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9" name="Rectangle 782"/>
              <p:cNvSpPr>
                <a:spLocks noChangeArrowheads="1"/>
              </p:cNvSpPr>
              <p:nvPr/>
            </p:nvSpPr>
            <p:spPr bwMode="auto">
              <a:xfrm>
                <a:off x="3886" y="2688"/>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0" name="Rectangle 783"/>
              <p:cNvSpPr>
                <a:spLocks noChangeArrowheads="1"/>
              </p:cNvSpPr>
              <p:nvPr/>
            </p:nvSpPr>
            <p:spPr bwMode="auto">
              <a:xfrm>
                <a:off x="3899"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h</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1" name="Rectangle 784"/>
              <p:cNvSpPr>
                <a:spLocks noChangeArrowheads="1"/>
              </p:cNvSpPr>
              <p:nvPr/>
            </p:nvSpPr>
            <p:spPr bwMode="auto">
              <a:xfrm>
                <a:off x="3930"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2" name="Rectangle 785"/>
              <p:cNvSpPr>
                <a:spLocks noChangeArrowheads="1"/>
              </p:cNvSpPr>
              <p:nvPr/>
            </p:nvSpPr>
            <p:spPr bwMode="auto">
              <a:xfrm>
                <a:off x="3962" y="2688"/>
                <a:ext cx="43"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3" name="Rectangle 786"/>
              <p:cNvSpPr>
                <a:spLocks noChangeArrowheads="1"/>
              </p:cNvSpPr>
              <p:nvPr/>
            </p:nvSpPr>
            <p:spPr bwMode="auto">
              <a:xfrm>
                <a:off x="3973"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4" name="Rectangle 787"/>
              <p:cNvSpPr>
                <a:spLocks noChangeArrowheads="1"/>
              </p:cNvSpPr>
              <p:nvPr/>
            </p:nvSpPr>
            <p:spPr bwMode="auto">
              <a:xfrm>
                <a:off x="4005" y="2688"/>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h</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5" name="Rectangle 788"/>
              <p:cNvSpPr>
                <a:spLocks noChangeArrowheads="1"/>
              </p:cNvSpPr>
              <p:nvPr/>
            </p:nvSpPr>
            <p:spPr bwMode="auto">
              <a:xfrm>
                <a:off x="4036" y="2688"/>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6" name="Rectangle 789"/>
              <p:cNvSpPr>
                <a:spLocks noChangeArrowheads="1"/>
              </p:cNvSpPr>
              <p:nvPr/>
            </p:nvSpPr>
            <p:spPr bwMode="auto">
              <a:xfrm>
                <a:off x="4049" y="2688"/>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7" name="Rectangle 790"/>
              <p:cNvSpPr>
                <a:spLocks noChangeArrowheads="1"/>
              </p:cNvSpPr>
              <p:nvPr/>
            </p:nvSpPr>
            <p:spPr bwMode="auto">
              <a:xfrm>
                <a:off x="4080" y="2688"/>
                <a:ext cx="0"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398" name="Rectangle 791"/>
              <p:cNvSpPr>
                <a:spLocks noChangeArrowheads="1"/>
              </p:cNvSpPr>
              <p:nvPr/>
            </p:nvSpPr>
            <p:spPr bwMode="auto">
              <a:xfrm>
                <a:off x="4088" y="2688"/>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0" name="Rectangle 793"/>
              <p:cNvSpPr>
                <a:spLocks noChangeArrowheads="1"/>
              </p:cNvSpPr>
              <p:nvPr/>
            </p:nvSpPr>
            <p:spPr bwMode="auto">
              <a:xfrm>
                <a:off x="4142" y="2688"/>
                <a:ext cx="103"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800" dirty="0">
                    <a:solidFill>
                      <a:srgbClr val="000000"/>
                    </a:solidFill>
                    <a:latin typeface=""/>
                  </a:rPr>
                  <a:t>(µm)</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01" name="Rectangle 794"/>
              <p:cNvSpPr>
                <a:spLocks noChangeArrowheads="1"/>
              </p:cNvSpPr>
              <p:nvPr/>
            </p:nvSpPr>
            <p:spPr bwMode="auto">
              <a:xfrm>
                <a:off x="3192"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2" name="Rectangle 795"/>
              <p:cNvSpPr>
                <a:spLocks noChangeArrowheads="1"/>
              </p:cNvSpPr>
              <p:nvPr/>
            </p:nvSpPr>
            <p:spPr bwMode="auto">
              <a:xfrm>
                <a:off x="3495"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3" name="Rectangle 796"/>
              <p:cNvSpPr>
                <a:spLocks noChangeArrowheads="1"/>
              </p:cNvSpPr>
              <p:nvPr/>
            </p:nvSpPr>
            <p:spPr bwMode="auto">
              <a:xfrm>
                <a:off x="3512"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4" name="Rectangle 797"/>
              <p:cNvSpPr>
                <a:spLocks noChangeArrowheads="1"/>
              </p:cNvSpPr>
              <p:nvPr/>
            </p:nvSpPr>
            <p:spPr bwMode="auto">
              <a:xfrm>
                <a:off x="3818"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5" name="Rectangle 798"/>
              <p:cNvSpPr>
                <a:spLocks noChangeArrowheads="1"/>
              </p:cNvSpPr>
              <p:nvPr/>
            </p:nvSpPr>
            <p:spPr bwMode="auto">
              <a:xfrm>
                <a:off x="3835"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6" name="Rectangle 799"/>
              <p:cNvSpPr>
                <a:spLocks noChangeArrowheads="1"/>
              </p:cNvSpPr>
              <p:nvPr/>
            </p:nvSpPr>
            <p:spPr bwMode="auto">
              <a:xfrm>
                <a:off x="4138"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7" name="Rectangle 800"/>
              <p:cNvSpPr>
                <a:spLocks noChangeArrowheads="1"/>
              </p:cNvSpPr>
              <p:nvPr/>
            </p:nvSpPr>
            <p:spPr bwMode="auto">
              <a:xfrm>
                <a:off x="4155"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8" name="Rectangle 801"/>
              <p:cNvSpPr>
                <a:spLocks noChangeArrowheads="1"/>
              </p:cNvSpPr>
              <p:nvPr/>
            </p:nvSpPr>
            <p:spPr bwMode="auto">
              <a:xfrm>
                <a:off x="4458"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9" name="Rectangle 802"/>
              <p:cNvSpPr>
                <a:spLocks noChangeArrowheads="1"/>
              </p:cNvSpPr>
              <p:nvPr/>
            </p:nvSpPr>
            <p:spPr bwMode="auto">
              <a:xfrm>
                <a:off x="4475" y="2584"/>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10" name="Rectangle 803"/>
              <p:cNvSpPr>
                <a:spLocks noChangeArrowheads="1"/>
              </p:cNvSpPr>
              <p:nvPr/>
            </p:nvSpPr>
            <p:spPr bwMode="auto">
              <a:xfrm>
                <a:off x="3089" y="1476"/>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11" name="Rectangle 804"/>
              <p:cNvSpPr>
                <a:spLocks noChangeArrowheads="1"/>
              </p:cNvSpPr>
              <p:nvPr/>
            </p:nvSpPr>
            <p:spPr bwMode="auto">
              <a:xfrm>
                <a:off x="3106" y="1476"/>
                <a:ext cx="4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12" name="Rectangle 805"/>
              <p:cNvSpPr>
                <a:spLocks noChangeArrowheads="1"/>
              </p:cNvSpPr>
              <p:nvPr/>
            </p:nvSpPr>
            <p:spPr bwMode="auto">
              <a:xfrm>
                <a:off x="3105" y="1476"/>
                <a:ext cx="6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13" name="Line 806"/>
              <p:cNvSpPr>
                <a:spLocks noChangeShapeType="1"/>
              </p:cNvSpPr>
              <p:nvPr/>
            </p:nvSpPr>
            <p:spPr bwMode="auto">
              <a:xfrm flipV="1">
                <a:off x="3210" y="2557"/>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4" name="Line 807"/>
              <p:cNvSpPr>
                <a:spLocks noChangeShapeType="1"/>
              </p:cNvSpPr>
              <p:nvPr/>
            </p:nvSpPr>
            <p:spPr bwMode="auto">
              <a:xfrm flipV="1">
                <a:off x="3371" y="2557"/>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5" name="Line 808"/>
              <p:cNvSpPr>
                <a:spLocks noChangeShapeType="1"/>
              </p:cNvSpPr>
              <p:nvPr/>
            </p:nvSpPr>
            <p:spPr bwMode="auto">
              <a:xfrm flipV="1">
                <a:off x="3532" y="2557"/>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6" name="Line 809"/>
              <p:cNvSpPr>
                <a:spLocks noChangeShapeType="1"/>
              </p:cNvSpPr>
              <p:nvPr/>
            </p:nvSpPr>
            <p:spPr bwMode="auto">
              <a:xfrm flipV="1">
                <a:off x="3693" y="2557"/>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7" name="Line 810"/>
              <p:cNvSpPr>
                <a:spLocks noChangeShapeType="1"/>
              </p:cNvSpPr>
              <p:nvPr/>
            </p:nvSpPr>
            <p:spPr bwMode="auto">
              <a:xfrm flipV="1">
                <a:off x="3853" y="2557"/>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8" name="Line 811"/>
              <p:cNvSpPr>
                <a:spLocks noChangeShapeType="1"/>
              </p:cNvSpPr>
              <p:nvPr/>
            </p:nvSpPr>
            <p:spPr bwMode="auto">
              <a:xfrm flipV="1">
                <a:off x="4014" y="2557"/>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9" name="Line 812"/>
              <p:cNvSpPr>
                <a:spLocks noChangeShapeType="1"/>
              </p:cNvSpPr>
              <p:nvPr/>
            </p:nvSpPr>
            <p:spPr bwMode="auto">
              <a:xfrm flipV="1">
                <a:off x="4175" y="2557"/>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0" name="Line 813"/>
              <p:cNvSpPr>
                <a:spLocks noChangeShapeType="1"/>
              </p:cNvSpPr>
              <p:nvPr/>
            </p:nvSpPr>
            <p:spPr bwMode="auto">
              <a:xfrm flipV="1">
                <a:off x="4336" y="2557"/>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1" name="Line 814"/>
              <p:cNvSpPr>
                <a:spLocks noChangeShapeType="1"/>
              </p:cNvSpPr>
              <p:nvPr/>
            </p:nvSpPr>
            <p:spPr bwMode="auto">
              <a:xfrm flipV="1">
                <a:off x="4496" y="2557"/>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2" name="Line 815"/>
              <p:cNvSpPr>
                <a:spLocks noChangeShapeType="1"/>
              </p:cNvSpPr>
              <p:nvPr/>
            </p:nvSpPr>
            <p:spPr bwMode="auto">
              <a:xfrm flipV="1">
                <a:off x="4657" y="2557"/>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3" name="Line 816"/>
              <p:cNvSpPr>
                <a:spLocks noChangeShapeType="1"/>
              </p:cNvSpPr>
              <p:nvPr/>
            </p:nvSpPr>
            <p:spPr bwMode="auto">
              <a:xfrm>
                <a:off x="3210" y="2557"/>
                <a:ext cx="154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4" name="Line 817"/>
              <p:cNvSpPr>
                <a:spLocks noChangeShapeType="1"/>
              </p:cNvSpPr>
              <p:nvPr/>
            </p:nvSpPr>
            <p:spPr bwMode="auto">
              <a:xfrm>
                <a:off x="3199" y="2557"/>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5" name="Line 818"/>
              <p:cNvSpPr>
                <a:spLocks noChangeShapeType="1"/>
              </p:cNvSpPr>
              <p:nvPr/>
            </p:nvSpPr>
            <p:spPr bwMode="auto">
              <a:xfrm>
                <a:off x="3199" y="2521"/>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6" name="Line 819"/>
              <p:cNvSpPr>
                <a:spLocks noChangeShapeType="1"/>
              </p:cNvSpPr>
              <p:nvPr/>
            </p:nvSpPr>
            <p:spPr bwMode="auto">
              <a:xfrm>
                <a:off x="3199" y="2491"/>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7" name="Line 820"/>
              <p:cNvSpPr>
                <a:spLocks noChangeShapeType="1"/>
              </p:cNvSpPr>
              <p:nvPr/>
            </p:nvSpPr>
            <p:spPr bwMode="auto">
              <a:xfrm>
                <a:off x="3199" y="2465"/>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8" name="Line 821"/>
              <p:cNvSpPr>
                <a:spLocks noChangeShapeType="1"/>
              </p:cNvSpPr>
              <p:nvPr/>
            </p:nvSpPr>
            <p:spPr bwMode="auto">
              <a:xfrm>
                <a:off x="3199" y="2442"/>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9" name="Line 822"/>
              <p:cNvSpPr>
                <a:spLocks noChangeShapeType="1"/>
              </p:cNvSpPr>
              <p:nvPr/>
            </p:nvSpPr>
            <p:spPr bwMode="auto">
              <a:xfrm>
                <a:off x="3188" y="2421"/>
                <a:ext cx="2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0" name="Line 823"/>
              <p:cNvSpPr>
                <a:spLocks noChangeShapeType="1"/>
              </p:cNvSpPr>
              <p:nvPr/>
            </p:nvSpPr>
            <p:spPr bwMode="auto">
              <a:xfrm>
                <a:off x="3199" y="2285"/>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1" name="Line 824"/>
              <p:cNvSpPr>
                <a:spLocks noChangeShapeType="1"/>
              </p:cNvSpPr>
              <p:nvPr/>
            </p:nvSpPr>
            <p:spPr bwMode="auto">
              <a:xfrm>
                <a:off x="3199" y="2206"/>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2" name="Line 825"/>
              <p:cNvSpPr>
                <a:spLocks noChangeShapeType="1"/>
              </p:cNvSpPr>
              <p:nvPr/>
            </p:nvSpPr>
            <p:spPr bwMode="auto">
              <a:xfrm>
                <a:off x="3199" y="2149"/>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3" name="Line 826"/>
              <p:cNvSpPr>
                <a:spLocks noChangeShapeType="1"/>
              </p:cNvSpPr>
              <p:nvPr/>
            </p:nvSpPr>
            <p:spPr bwMode="auto">
              <a:xfrm>
                <a:off x="3199" y="2105"/>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4" name="Line 827"/>
              <p:cNvSpPr>
                <a:spLocks noChangeShapeType="1"/>
              </p:cNvSpPr>
              <p:nvPr/>
            </p:nvSpPr>
            <p:spPr bwMode="auto">
              <a:xfrm>
                <a:off x="3199" y="2069"/>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5" name="Line 828"/>
              <p:cNvSpPr>
                <a:spLocks noChangeShapeType="1"/>
              </p:cNvSpPr>
              <p:nvPr/>
            </p:nvSpPr>
            <p:spPr bwMode="auto">
              <a:xfrm>
                <a:off x="3199" y="2039"/>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6" name="Line 829"/>
              <p:cNvSpPr>
                <a:spLocks noChangeShapeType="1"/>
              </p:cNvSpPr>
              <p:nvPr/>
            </p:nvSpPr>
            <p:spPr bwMode="auto">
              <a:xfrm>
                <a:off x="3199" y="2013"/>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7" name="Line 830"/>
              <p:cNvSpPr>
                <a:spLocks noChangeShapeType="1"/>
              </p:cNvSpPr>
              <p:nvPr/>
            </p:nvSpPr>
            <p:spPr bwMode="auto">
              <a:xfrm>
                <a:off x="3199" y="1990"/>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8" name="Line 831"/>
              <p:cNvSpPr>
                <a:spLocks noChangeShapeType="1"/>
              </p:cNvSpPr>
              <p:nvPr/>
            </p:nvSpPr>
            <p:spPr bwMode="auto">
              <a:xfrm>
                <a:off x="3188" y="1969"/>
                <a:ext cx="2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9" name="Line 832"/>
              <p:cNvSpPr>
                <a:spLocks noChangeShapeType="1"/>
              </p:cNvSpPr>
              <p:nvPr/>
            </p:nvSpPr>
            <p:spPr bwMode="auto">
              <a:xfrm>
                <a:off x="3199" y="1833"/>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0" name="Line 833"/>
              <p:cNvSpPr>
                <a:spLocks noChangeShapeType="1"/>
              </p:cNvSpPr>
              <p:nvPr/>
            </p:nvSpPr>
            <p:spPr bwMode="auto">
              <a:xfrm>
                <a:off x="3199" y="1753"/>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1" name="Line 834"/>
              <p:cNvSpPr>
                <a:spLocks noChangeShapeType="1"/>
              </p:cNvSpPr>
              <p:nvPr/>
            </p:nvSpPr>
            <p:spPr bwMode="auto">
              <a:xfrm>
                <a:off x="3199" y="1697"/>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2" name="Line 835"/>
              <p:cNvSpPr>
                <a:spLocks noChangeShapeType="1"/>
              </p:cNvSpPr>
              <p:nvPr/>
            </p:nvSpPr>
            <p:spPr bwMode="auto">
              <a:xfrm>
                <a:off x="3199" y="1653"/>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3" name="Line 836"/>
              <p:cNvSpPr>
                <a:spLocks noChangeShapeType="1"/>
              </p:cNvSpPr>
              <p:nvPr/>
            </p:nvSpPr>
            <p:spPr bwMode="auto">
              <a:xfrm>
                <a:off x="3199" y="1618"/>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4" name="Line 837"/>
              <p:cNvSpPr>
                <a:spLocks noChangeShapeType="1"/>
              </p:cNvSpPr>
              <p:nvPr/>
            </p:nvSpPr>
            <p:spPr bwMode="auto">
              <a:xfrm>
                <a:off x="3199" y="1587"/>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5" name="Line 838"/>
              <p:cNvSpPr>
                <a:spLocks noChangeShapeType="1"/>
              </p:cNvSpPr>
              <p:nvPr/>
            </p:nvSpPr>
            <p:spPr bwMode="auto">
              <a:xfrm>
                <a:off x="3199" y="1561"/>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6" name="Line 839"/>
              <p:cNvSpPr>
                <a:spLocks noChangeShapeType="1"/>
              </p:cNvSpPr>
              <p:nvPr/>
            </p:nvSpPr>
            <p:spPr bwMode="auto">
              <a:xfrm>
                <a:off x="3199" y="1538"/>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7" name="Line 840"/>
              <p:cNvSpPr>
                <a:spLocks noChangeShapeType="1"/>
              </p:cNvSpPr>
              <p:nvPr/>
            </p:nvSpPr>
            <p:spPr bwMode="auto">
              <a:xfrm>
                <a:off x="3188" y="1517"/>
                <a:ext cx="2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8" name="Line 841"/>
              <p:cNvSpPr>
                <a:spLocks noChangeShapeType="1"/>
              </p:cNvSpPr>
              <p:nvPr/>
            </p:nvSpPr>
            <p:spPr bwMode="auto">
              <a:xfrm flipV="1">
                <a:off x="3210" y="1481"/>
                <a:ext cx="0" cy="107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9" name="Freeform 842"/>
              <p:cNvSpPr>
                <a:spLocks/>
              </p:cNvSpPr>
              <p:nvPr/>
            </p:nvSpPr>
            <p:spPr bwMode="auto">
              <a:xfrm>
                <a:off x="3216" y="2359"/>
                <a:ext cx="52" cy="52"/>
              </a:xfrm>
              <a:custGeom>
                <a:avLst/>
                <a:gdLst>
                  <a:gd name="T0" fmla="*/ 51 w 103"/>
                  <a:gd name="T1" fmla="*/ 0 h 104"/>
                  <a:gd name="T2" fmla="*/ 67 w 103"/>
                  <a:gd name="T3" fmla="*/ 4 h 104"/>
                  <a:gd name="T4" fmla="*/ 81 w 103"/>
                  <a:gd name="T5" fmla="*/ 11 h 104"/>
                  <a:gd name="T6" fmla="*/ 93 w 103"/>
                  <a:gd name="T7" fmla="*/ 22 h 104"/>
                  <a:gd name="T8" fmla="*/ 100 w 103"/>
                  <a:gd name="T9" fmla="*/ 35 h 104"/>
                  <a:gd name="T10" fmla="*/ 103 w 103"/>
                  <a:gd name="T11" fmla="*/ 52 h 104"/>
                  <a:gd name="T12" fmla="*/ 100 w 103"/>
                  <a:gd name="T13" fmla="*/ 68 h 104"/>
                  <a:gd name="T14" fmla="*/ 93 w 103"/>
                  <a:gd name="T15" fmla="*/ 82 h 104"/>
                  <a:gd name="T16" fmla="*/ 81 w 103"/>
                  <a:gd name="T17" fmla="*/ 93 h 104"/>
                  <a:gd name="T18" fmla="*/ 67 w 103"/>
                  <a:gd name="T19" fmla="*/ 101 h 104"/>
                  <a:gd name="T20" fmla="*/ 51 w 103"/>
                  <a:gd name="T21" fmla="*/ 104 h 104"/>
                  <a:gd name="T22" fmla="*/ 35 w 103"/>
                  <a:gd name="T23" fmla="*/ 101 h 104"/>
                  <a:gd name="T24" fmla="*/ 20 w 103"/>
                  <a:gd name="T25" fmla="*/ 93 h 104"/>
                  <a:gd name="T26" fmla="*/ 10 w 103"/>
                  <a:gd name="T27" fmla="*/ 82 h 104"/>
                  <a:gd name="T28" fmla="*/ 2 w 103"/>
                  <a:gd name="T29" fmla="*/ 68 h 104"/>
                  <a:gd name="T30" fmla="*/ 0 w 103"/>
                  <a:gd name="T31" fmla="*/ 52 h 104"/>
                  <a:gd name="T32" fmla="*/ 2 w 103"/>
                  <a:gd name="T33" fmla="*/ 35 h 104"/>
                  <a:gd name="T34" fmla="*/ 10 w 103"/>
                  <a:gd name="T35" fmla="*/ 22 h 104"/>
                  <a:gd name="T36" fmla="*/ 20 w 103"/>
                  <a:gd name="T37" fmla="*/ 11 h 104"/>
                  <a:gd name="T38" fmla="*/ 35 w 103"/>
                  <a:gd name="T39" fmla="*/ 4 h 104"/>
                  <a:gd name="T40" fmla="*/ 51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51" y="0"/>
                    </a:moveTo>
                    <a:lnTo>
                      <a:pt x="67" y="4"/>
                    </a:lnTo>
                    <a:lnTo>
                      <a:pt x="81" y="11"/>
                    </a:lnTo>
                    <a:lnTo>
                      <a:pt x="93" y="22"/>
                    </a:lnTo>
                    <a:lnTo>
                      <a:pt x="100" y="35"/>
                    </a:lnTo>
                    <a:lnTo>
                      <a:pt x="103" y="52"/>
                    </a:lnTo>
                    <a:lnTo>
                      <a:pt x="100" y="68"/>
                    </a:lnTo>
                    <a:lnTo>
                      <a:pt x="93" y="82"/>
                    </a:lnTo>
                    <a:lnTo>
                      <a:pt x="81" y="93"/>
                    </a:lnTo>
                    <a:lnTo>
                      <a:pt x="67" y="101"/>
                    </a:lnTo>
                    <a:lnTo>
                      <a:pt x="51" y="104"/>
                    </a:lnTo>
                    <a:lnTo>
                      <a:pt x="35" y="101"/>
                    </a:lnTo>
                    <a:lnTo>
                      <a:pt x="20" y="93"/>
                    </a:lnTo>
                    <a:lnTo>
                      <a:pt x="10" y="82"/>
                    </a:lnTo>
                    <a:lnTo>
                      <a:pt x="2" y="68"/>
                    </a:lnTo>
                    <a:lnTo>
                      <a:pt x="0" y="52"/>
                    </a:lnTo>
                    <a:lnTo>
                      <a:pt x="2" y="35"/>
                    </a:lnTo>
                    <a:lnTo>
                      <a:pt x="10" y="22"/>
                    </a:lnTo>
                    <a:lnTo>
                      <a:pt x="20" y="11"/>
                    </a:lnTo>
                    <a:lnTo>
                      <a:pt x="35" y="4"/>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0" name="Line 843"/>
              <p:cNvSpPr>
                <a:spLocks noChangeShapeType="1"/>
              </p:cNvSpPr>
              <p:nvPr/>
            </p:nvSpPr>
            <p:spPr bwMode="auto">
              <a:xfrm flipH="1" flipV="1">
                <a:off x="3267" y="237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1" name="Line 844"/>
              <p:cNvSpPr>
                <a:spLocks noChangeShapeType="1"/>
              </p:cNvSpPr>
              <p:nvPr/>
            </p:nvSpPr>
            <p:spPr bwMode="auto">
              <a:xfrm flipH="1" flipV="1">
                <a:off x="3263" y="2370"/>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2" name="Line 845"/>
              <p:cNvSpPr>
                <a:spLocks noChangeShapeType="1"/>
              </p:cNvSpPr>
              <p:nvPr/>
            </p:nvSpPr>
            <p:spPr bwMode="auto">
              <a:xfrm flipH="1" flipV="1">
                <a:off x="3257" y="2365"/>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3" name="Line 846"/>
              <p:cNvSpPr>
                <a:spLocks noChangeShapeType="1"/>
              </p:cNvSpPr>
              <p:nvPr/>
            </p:nvSpPr>
            <p:spPr bwMode="auto">
              <a:xfrm flipH="1" flipV="1">
                <a:off x="3250" y="2361"/>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4" name="Line 847"/>
              <p:cNvSpPr>
                <a:spLocks noChangeShapeType="1"/>
              </p:cNvSpPr>
              <p:nvPr/>
            </p:nvSpPr>
            <p:spPr bwMode="auto">
              <a:xfrm flipH="1" flipV="1">
                <a:off x="3242" y="235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5" name="Line 848"/>
              <p:cNvSpPr>
                <a:spLocks noChangeShapeType="1"/>
              </p:cNvSpPr>
              <p:nvPr/>
            </p:nvSpPr>
            <p:spPr bwMode="auto">
              <a:xfrm flipH="1">
                <a:off x="3234" y="235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6" name="Line 849"/>
              <p:cNvSpPr>
                <a:spLocks noChangeShapeType="1"/>
              </p:cNvSpPr>
              <p:nvPr/>
            </p:nvSpPr>
            <p:spPr bwMode="auto">
              <a:xfrm flipH="1">
                <a:off x="3227" y="2361"/>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7" name="Line 850"/>
              <p:cNvSpPr>
                <a:spLocks noChangeShapeType="1"/>
              </p:cNvSpPr>
              <p:nvPr/>
            </p:nvSpPr>
            <p:spPr bwMode="auto">
              <a:xfrm flipH="1">
                <a:off x="3221" y="2365"/>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8" name="Line 851"/>
              <p:cNvSpPr>
                <a:spLocks noChangeShapeType="1"/>
              </p:cNvSpPr>
              <p:nvPr/>
            </p:nvSpPr>
            <p:spPr bwMode="auto">
              <a:xfrm flipH="1">
                <a:off x="3218" y="2370"/>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9" name="Line 852"/>
              <p:cNvSpPr>
                <a:spLocks noChangeShapeType="1"/>
              </p:cNvSpPr>
              <p:nvPr/>
            </p:nvSpPr>
            <p:spPr bwMode="auto">
              <a:xfrm flipH="1">
                <a:off x="3216" y="2377"/>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0" name="Line 853"/>
              <p:cNvSpPr>
                <a:spLocks noChangeShapeType="1"/>
              </p:cNvSpPr>
              <p:nvPr/>
            </p:nvSpPr>
            <p:spPr bwMode="auto">
              <a:xfrm>
                <a:off x="3216" y="2385"/>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1" name="Line 854"/>
              <p:cNvSpPr>
                <a:spLocks noChangeShapeType="1"/>
              </p:cNvSpPr>
              <p:nvPr/>
            </p:nvSpPr>
            <p:spPr bwMode="auto">
              <a:xfrm>
                <a:off x="3218" y="2393"/>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2" name="Line 855"/>
              <p:cNvSpPr>
                <a:spLocks noChangeShapeType="1"/>
              </p:cNvSpPr>
              <p:nvPr/>
            </p:nvSpPr>
            <p:spPr bwMode="auto">
              <a:xfrm>
                <a:off x="3221" y="2400"/>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3" name="Line 856"/>
              <p:cNvSpPr>
                <a:spLocks noChangeShapeType="1"/>
              </p:cNvSpPr>
              <p:nvPr/>
            </p:nvSpPr>
            <p:spPr bwMode="auto">
              <a:xfrm>
                <a:off x="3227" y="2406"/>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4" name="Line 857"/>
              <p:cNvSpPr>
                <a:spLocks noChangeShapeType="1"/>
              </p:cNvSpPr>
              <p:nvPr/>
            </p:nvSpPr>
            <p:spPr bwMode="auto">
              <a:xfrm>
                <a:off x="3234" y="240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5" name="Line 858"/>
              <p:cNvSpPr>
                <a:spLocks noChangeShapeType="1"/>
              </p:cNvSpPr>
              <p:nvPr/>
            </p:nvSpPr>
            <p:spPr bwMode="auto">
              <a:xfrm flipV="1">
                <a:off x="3242" y="240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6" name="Line 859"/>
              <p:cNvSpPr>
                <a:spLocks noChangeShapeType="1"/>
              </p:cNvSpPr>
              <p:nvPr/>
            </p:nvSpPr>
            <p:spPr bwMode="auto">
              <a:xfrm flipV="1">
                <a:off x="3250" y="2406"/>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7" name="Line 860"/>
              <p:cNvSpPr>
                <a:spLocks noChangeShapeType="1"/>
              </p:cNvSpPr>
              <p:nvPr/>
            </p:nvSpPr>
            <p:spPr bwMode="auto">
              <a:xfrm flipV="1">
                <a:off x="3257" y="2400"/>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8" name="Line 861"/>
              <p:cNvSpPr>
                <a:spLocks noChangeShapeType="1"/>
              </p:cNvSpPr>
              <p:nvPr/>
            </p:nvSpPr>
            <p:spPr bwMode="auto">
              <a:xfrm flipV="1">
                <a:off x="3263" y="239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9" name="Line 862"/>
              <p:cNvSpPr>
                <a:spLocks noChangeShapeType="1"/>
              </p:cNvSpPr>
              <p:nvPr/>
            </p:nvSpPr>
            <p:spPr bwMode="auto">
              <a:xfrm flipV="1">
                <a:off x="3267" y="238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0" name="Freeform 863"/>
              <p:cNvSpPr>
                <a:spLocks/>
              </p:cNvSpPr>
              <p:nvPr/>
            </p:nvSpPr>
            <p:spPr bwMode="auto">
              <a:xfrm>
                <a:off x="3265" y="2329"/>
                <a:ext cx="51" cy="51"/>
              </a:xfrm>
              <a:custGeom>
                <a:avLst/>
                <a:gdLst>
                  <a:gd name="T0" fmla="*/ 51 w 103"/>
                  <a:gd name="T1" fmla="*/ 0 h 103"/>
                  <a:gd name="T2" fmla="*/ 68 w 103"/>
                  <a:gd name="T3" fmla="*/ 3 h 103"/>
                  <a:gd name="T4" fmla="*/ 81 w 103"/>
                  <a:gd name="T5" fmla="*/ 10 h 103"/>
                  <a:gd name="T6" fmla="*/ 93 w 103"/>
                  <a:gd name="T7" fmla="*/ 21 h 103"/>
                  <a:gd name="T8" fmla="*/ 101 w 103"/>
                  <a:gd name="T9" fmla="*/ 35 h 103"/>
                  <a:gd name="T10" fmla="*/ 103 w 103"/>
                  <a:gd name="T11" fmla="*/ 51 h 103"/>
                  <a:gd name="T12" fmla="*/ 101 w 103"/>
                  <a:gd name="T13" fmla="*/ 68 h 103"/>
                  <a:gd name="T14" fmla="*/ 93 w 103"/>
                  <a:gd name="T15" fmla="*/ 82 h 103"/>
                  <a:gd name="T16" fmla="*/ 81 w 103"/>
                  <a:gd name="T17" fmla="*/ 93 h 103"/>
                  <a:gd name="T18" fmla="*/ 68 w 103"/>
                  <a:gd name="T19" fmla="*/ 100 h 103"/>
                  <a:gd name="T20" fmla="*/ 51 w 103"/>
                  <a:gd name="T21" fmla="*/ 103 h 103"/>
                  <a:gd name="T22" fmla="*/ 35 w 103"/>
                  <a:gd name="T23" fmla="*/ 100 h 103"/>
                  <a:gd name="T24" fmla="*/ 21 w 103"/>
                  <a:gd name="T25" fmla="*/ 93 h 103"/>
                  <a:gd name="T26" fmla="*/ 10 w 103"/>
                  <a:gd name="T27" fmla="*/ 82 h 103"/>
                  <a:gd name="T28" fmla="*/ 3 w 103"/>
                  <a:gd name="T29" fmla="*/ 68 h 103"/>
                  <a:gd name="T30" fmla="*/ 0 w 103"/>
                  <a:gd name="T31" fmla="*/ 51 h 103"/>
                  <a:gd name="T32" fmla="*/ 3 w 103"/>
                  <a:gd name="T33" fmla="*/ 35 h 103"/>
                  <a:gd name="T34" fmla="*/ 10 w 103"/>
                  <a:gd name="T35" fmla="*/ 21 h 103"/>
                  <a:gd name="T36" fmla="*/ 21 w 103"/>
                  <a:gd name="T37" fmla="*/ 10 h 103"/>
                  <a:gd name="T38" fmla="*/ 35 w 103"/>
                  <a:gd name="T39" fmla="*/ 3 h 103"/>
                  <a:gd name="T40" fmla="*/ 51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1" y="0"/>
                    </a:moveTo>
                    <a:lnTo>
                      <a:pt x="68" y="3"/>
                    </a:lnTo>
                    <a:lnTo>
                      <a:pt x="81" y="10"/>
                    </a:lnTo>
                    <a:lnTo>
                      <a:pt x="93" y="21"/>
                    </a:lnTo>
                    <a:lnTo>
                      <a:pt x="101" y="35"/>
                    </a:lnTo>
                    <a:lnTo>
                      <a:pt x="103" y="51"/>
                    </a:lnTo>
                    <a:lnTo>
                      <a:pt x="101" y="68"/>
                    </a:lnTo>
                    <a:lnTo>
                      <a:pt x="93" y="82"/>
                    </a:lnTo>
                    <a:lnTo>
                      <a:pt x="81" y="93"/>
                    </a:lnTo>
                    <a:lnTo>
                      <a:pt x="68" y="100"/>
                    </a:lnTo>
                    <a:lnTo>
                      <a:pt x="51" y="103"/>
                    </a:lnTo>
                    <a:lnTo>
                      <a:pt x="35" y="100"/>
                    </a:lnTo>
                    <a:lnTo>
                      <a:pt x="21" y="93"/>
                    </a:lnTo>
                    <a:lnTo>
                      <a:pt x="10" y="82"/>
                    </a:lnTo>
                    <a:lnTo>
                      <a:pt x="3" y="68"/>
                    </a:lnTo>
                    <a:lnTo>
                      <a:pt x="0" y="51"/>
                    </a:lnTo>
                    <a:lnTo>
                      <a:pt x="3" y="35"/>
                    </a:lnTo>
                    <a:lnTo>
                      <a:pt x="10" y="21"/>
                    </a:lnTo>
                    <a:lnTo>
                      <a:pt x="21" y="10"/>
                    </a:lnTo>
                    <a:lnTo>
                      <a:pt x="35" y="3"/>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1" name="Line 864"/>
              <p:cNvSpPr>
                <a:spLocks noChangeShapeType="1"/>
              </p:cNvSpPr>
              <p:nvPr/>
            </p:nvSpPr>
            <p:spPr bwMode="auto">
              <a:xfrm flipH="1" flipV="1">
                <a:off x="3315" y="2347"/>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2" name="Line 865"/>
              <p:cNvSpPr>
                <a:spLocks noChangeShapeType="1"/>
              </p:cNvSpPr>
              <p:nvPr/>
            </p:nvSpPr>
            <p:spPr bwMode="auto">
              <a:xfrm flipH="1" flipV="1">
                <a:off x="3311" y="233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3" name="Line 866"/>
              <p:cNvSpPr>
                <a:spLocks noChangeShapeType="1"/>
              </p:cNvSpPr>
              <p:nvPr/>
            </p:nvSpPr>
            <p:spPr bwMode="auto">
              <a:xfrm flipH="1" flipV="1">
                <a:off x="3305" y="2334"/>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4" name="Line 867"/>
              <p:cNvSpPr>
                <a:spLocks noChangeShapeType="1"/>
              </p:cNvSpPr>
              <p:nvPr/>
            </p:nvSpPr>
            <p:spPr bwMode="auto">
              <a:xfrm flipH="1" flipV="1">
                <a:off x="3299" y="2330"/>
                <a:ext cx="6"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5" name="Line 868"/>
              <p:cNvSpPr>
                <a:spLocks noChangeShapeType="1"/>
              </p:cNvSpPr>
              <p:nvPr/>
            </p:nvSpPr>
            <p:spPr bwMode="auto">
              <a:xfrm flipH="1" flipV="1">
                <a:off x="3290" y="2329"/>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6" name="Line 869"/>
              <p:cNvSpPr>
                <a:spLocks noChangeShapeType="1"/>
              </p:cNvSpPr>
              <p:nvPr/>
            </p:nvSpPr>
            <p:spPr bwMode="auto">
              <a:xfrm flipH="1">
                <a:off x="3282" y="2329"/>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7" name="Line 870"/>
              <p:cNvSpPr>
                <a:spLocks noChangeShapeType="1"/>
              </p:cNvSpPr>
              <p:nvPr/>
            </p:nvSpPr>
            <p:spPr bwMode="auto">
              <a:xfrm flipH="1">
                <a:off x="3275" y="233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8" name="Line 871"/>
              <p:cNvSpPr>
                <a:spLocks noChangeShapeType="1"/>
              </p:cNvSpPr>
              <p:nvPr/>
            </p:nvSpPr>
            <p:spPr bwMode="auto">
              <a:xfrm flipH="1">
                <a:off x="3270" y="2334"/>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9" name="Line 872"/>
              <p:cNvSpPr>
                <a:spLocks noChangeShapeType="1"/>
              </p:cNvSpPr>
              <p:nvPr/>
            </p:nvSpPr>
            <p:spPr bwMode="auto">
              <a:xfrm flipH="1">
                <a:off x="3266" y="233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0" name="Line 873"/>
              <p:cNvSpPr>
                <a:spLocks noChangeShapeType="1"/>
              </p:cNvSpPr>
              <p:nvPr/>
            </p:nvSpPr>
            <p:spPr bwMode="auto">
              <a:xfrm flipH="1">
                <a:off x="3265" y="2347"/>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1" name="Line 874"/>
              <p:cNvSpPr>
                <a:spLocks noChangeShapeType="1"/>
              </p:cNvSpPr>
              <p:nvPr/>
            </p:nvSpPr>
            <p:spPr bwMode="auto">
              <a:xfrm>
                <a:off x="3265" y="235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2" name="Line 875"/>
              <p:cNvSpPr>
                <a:spLocks noChangeShapeType="1"/>
              </p:cNvSpPr>
              <p:nvPr/>
            </p:nvSpPr>
            <p:spPr bwMode="auto">
              <a:xfrm>
                <a:off x="3266" y="236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3" name="Line 876"/>
              <p:cNvSpPr>
                <a:spLocks noChangeShapeType="1"/>
              </p:cNvSpPr>
              <p:nvPr/>
            </p:nvSpPr>
            <p:spPr bwMode="auto">
              <a:xfrm>
                <a:off x="3270" y="2370"/>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4" name="Line 877"/>
              <p:cNvSpPr>
                <a:spLocks noChangeShapeType="1"/>
              </p:cNvSpPr>
              <p:nvPr/>
            </p:nvSpPr>
            <p:spPr bwMode="auto">
              <a:xfrm>
                <a:off x="3275" y="2376"/>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5" name="Line 878"/>
              <p:cNvSpPr>
                <a:spLocks noChangeShapeType="1"/>
              </p:cNvSpPr>
              <p:nvPr/>
            </p:nvSpPr>
            <p:spPr bwMode="auto">
              <a:xfrm>
                <a:off x="3282" y="2379"/>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6" name="Line 879"/>
              <p:cNvSpPr>
                <a:spLocks noChangeShapeType="1"/>
              </p:cNvSpPr>
              <p:nvPr/>
            </p:nvSpPr>
            <p:spPr bwMode="auto">
              <a:xfrm flipV="1">
                <a:off x="3290" y="2379"/>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7" name="Line 880"/>
              <p:cNvSpPr>
                <a:spLocks noChangeShapeType="1"/>
              </p:cNvSpPr>
              <p:nvPr/>
            </p:nvSpPr>
            <p:spPr bwMode="auto">
              <a:xfrm flipV="1">
                <a:off x="3299" y="2376"/>
                <a:ext cx="6"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8" name="Line 881"/>
              <p:cNvSpPr>
                <a:spLocks noChangeShapeType="1"/>
              </p:cNvSpPr>
              <p:nvPr/>
            </p:nvSpPr>
            <p:spPr bwMode="auto">
              <a:xfrm flipV="1">
                <a:off x="3305" y="2370"/>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9" name="Line 882"/>
              <p:cNvSpPr>
                <a:spLocks noChangeShapeType="1"/>
              </p:cNvSpPr>
              <p:nvPr/>
            </p:nvSpPr>
            <p:spPr bwMode="auto">
              <a:xfrm flipV="1">
                <a:off x="3311" y="236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0" name="Line 883"/>
              <p:cNvSpPr>
                <a:spLocks noChangeShapeType="1"/>
              </p:cNvSpPr>
              <p:nvPr/>
            </p:nvSpPr>
            <p:spPr bwMode="auto">
              <a:xfrm flipV="1">
                <a:off x="3315" y="235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1" name="Freeform 884"/>
              <p:cNvSpPr>
                <a:spLocks/>
              </p:cNvSpPr>
              <p:nvPr/>
            </p:nvSpPr>
            <p:spPr bwMode="auto">
              <a:xfrm>
                <a:off x="3506" y="2399"/>
                <a:ext cx="51" cy="52"/>
              </a:xfrm>
              <a:custGeom>
                <a:avLst/>
                <a:gdLst>
                  <a:gd name="T0" fmla="*/ 51 w 103"/>
                  <a:gd name="T1" fmla="*/ 0 h 104"/>
                  <a:gd name="T2" fmla="*/ 68 w 103"/>
                  <a:gd name="T3" fmla="*/ 4 h 104"/>
                  <a:gd name="T4" fmla="*/ 81 w 103"/>
                  <a:gd name="T5" fmla="*/ 11 h 104"/>
                  <a:gd name="T6" fmla="*/ 93 w 103"/>
                  <a:gd name="T7" fmla="*/ 22 h 104"/>
                  <a:gd name="T8" fmla="*/ 101 w 103"/>
                  <a:gd name="T9" fmla="*/ 35 h 104"/>
                  <a:gd name="T10" fmla="*/ 103 w 103"/>
                  <a:gd name="T11" fmla="*/ 52 h 104"/>
                  <a:gd name="T12" fmla="*/ 101 w 103"/>
                  <a:gd name="T13" fmla="*/ 68 h 104"/>
                  <a:gd name="T14" fmla="*/ 93 w 103"/>
                  <a:gd name="T15" fmla="*/ 82 h 104"/>
                  <a:gd name="T16" fmla="*/ 81 w 103"/>
                  <a:gd name="T17" fmla="*/ 93 h 104"/>
                  <a:gd name="T18" fmla="*/ 68 w 103"/>
                  <a:gd name="T19" fmla="*/ 101 h 104"/>
                  <a:gd name="T20" fmla="*/ 51 w 103"/>
                  <a:gd name="T21" fmla="*/ 104 h 104"/>
                  <a:gd name="T22" fmla="*/ 35 w 103"/>
                  <a:gd name="T23" fmla="*/ 101 h 104"/>
                  <a:gd name="T24" fmla="*/ 21 w 103"/>
                  <a:gd name="T25" fmla="*/ 93 h 104"/>
                  <a:gd name="T26" fmla="*/ 10 w 103"/>
                  <a:gd name="T27" fmla="*/ 82 h 104"/>
                  <a:gd name="T28" fmla="*/ 3 w 103"/>
                  <a:gd name="T29" fmla="*/ 68 h 104"/>
                  <a:gd name="T30" fmla="*/ 0 w 103"/>
                  <a:gd name="T31" fmla="*/ 52 h 104"/>
                  <a:gd name="T32" fmla="*/ 3 w 103"/>
                  <a:gd name="T33" fmla="*/ 35 h 104"/>
                  <a:gd name="T34" fmla="*/ 10 w 103"/>
                  <a:gd name="T35" fmla="*/ 22 h 104"/>
                  <a:gd name="T36" fmla="*/ 21 w 103"/>
                  <a:gd name="T37" fmla="*/ 11 h 104"/>
                  <a:gd name="T38" fmla="*/ 35 w 103"/>
                  <a:gd name="T39" fmla="*/ 4 h 104"/>
                  <a:gd name="T40" fmla="*/ 51 w 103"/>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4">
                    <a:moveTo>
                      <a:pt x="51" y="0"/>
                    </a:moveTo>
                    <a:lnTo>
                      <a:pt x="68" y="4"/>
                    </a:lnTo>
                    <a:lnTo>
                      <a:pt x="81" y="11"/>
                    </a:lnTo>
                    <a:lnTo>
                      <a:pt x="93" y="22"/>
                    </a:lnTo>
                    <a:lnTo>
                      <a:pt x="101" y="35"/>
                    </a:lnTo>
                    <a:lnTo>
                      <a:pt x="103" y="52"/>
                    </a:lnTo>
                    <a:lnTo>
                      <a:pt x="101" y="68"/>
                    </a:lnTo>
                    <a:lnTo>
                      <a:pt x="93" y="82"/>
                    </a:lnTo>
                    <a:lnTo>
                      <a:pt x="81" y="93"/>
                    </a:lnTo>
                    <a:lnTo>
                      <a:pt x="68" y="101"/>
                    </a:lnTo>
                    <a:lnTo>
                      <a:pt x="51" y="104"/>
                    </a:lnTo>
                    <a:lnTo>
                      <a:pt x="35" y="101"/>
                    </a:lnTo>
                    <a:lnTo>
                      <a:pt x="21" y="93"/>
                    </a:lnTo>
                    <a:lnTo>
                      <a:pt x="10" y="82"/>
                    </a:lnTo>
                    <a:lnTo>
                      <a:pt x="3" y="68"/>
                    </a:lnTo>
                    <a:lnTo>
                      <a:pt x="0" y="52"/>
                    </a:lnTo>
                    <a:lnTo>
                      <a:pt x="3" y="35"/>
                    </a:lnTo>
                    <a:lnTo>
                      <a:pt x="10" y="22"/>
                    </a:lnTo>
                    <a:lnTo>
                      <a:pt x="21" y="11"/>
                    </a:lnTo>
                    <a:lnTo>
                      <a:pt x="35" y="4"/>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2" name="Line 885"/>
              <p:cNvSpPr>
                <a:spLocks noChangeShapeType="1"/>
              </p:cNvSpPr>
              <p:nvPr/>
            </p:nvSpPr>
            <p:spPr bwMode="auto">
              <a:xfrm flipH="1" flipV="1">
                <a:off x="3556" y="241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3" name="Line 886"/>
              <p:cNvSpPr>
                <a:spLocks noChangeShapeType="1"/>
              </p:cNvSpPr>
              <p:nvPr/>
            </p:nvSpPr>
            <p:spPr bwMode="auto">
              <a:xfrm flipH="1" flipV="1">
                <a:off x="3553" y="2410"/>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4" name="Line 887"/>
              <p:cNvSpPr>
                <a:spLocks noChangeShapeType="1"/>
              </p:cNvSpPr>
              <p:nvPr/>
            </p:nvSpPr>
            <p:spPr bwMode="auto">
              <a:xfrm flipH="1" flipV="1">
                <a:off x="3547" y="2404"/>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5" name="Line 888"/>
              <p:cNvSpPr>
                <a:spLocks noChangeShapeType="1"/>
              </p:cNvSpPr>
              <p:nvPr/>
            </p:nvSpPr>
            <p:spPr bwMode="auto">
              <a:xfrm flipH="1" flipV="1">
                <a:off x="3540" y="2401"/>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6" name="Line 889"/>
              <p:cNvSpPr>
                <a:spLocks noChangeShapeType="1"/>
              </p:cNvSpPr>
              <p:nvPr/>
            </p:nvSpPr>
            <p:spPr bwMode="auto">
              <a:xfrm flipH="1" flipV="1">
                <a:off x="3532" y="239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7" name="Line 890"/>
              <p:cNvSpPr>
                <a:spLocks noChangeShapeType="1"/>
              </p:cNvSpPr>
              <p:nvPr/>
            </p:nvSpPr>
            <p:spPr bwMode="auto">
              <a:xfrm flipH="1">
                <a:off x="3524" y="239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8" name="Line 891"/>
              <p:cNvSpPr>
                <a:spLocks noChangeShapeType="1"/>
              </p:cNvSpPr>
              <p:nvPr/>
            </p:nvSpPr>
            <p:spPr bwMode="auto">
              <a:xfrm flipH="1">
                <a:off x="3516" y="2401"/>
                <a:ext cx="8"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9" name="Line 892"/>
              <p:cNvSpPr>
                <a:spLocks noChangeShapeType="1"/>
              </p:cNvSpPr>
              <p:nvPr/>
            </p:nvSpPr>
            <p:spPr bwMode="auto">
              <a:xfrm flipH="1">
                <a:off x="3511" y="2404"/>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0" name="Line 893"/>
              <p:cNvSpPr>
                <a:spLocks noChangeShapeType="1"/>
              </p:cNvSpPr>
              <p:nvPr/>
            </p:nvSpPr>
            <p:spPr bwMode="auto">
              <a:xfrm flipH="1">
                <a:off x="3507" y="2410"/>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1" name="Line 894"/>
              <p:cNvSpPr>
                <a:spLocks noChangeShapeType="1"/>
              </p:cNvSpPr>
              <p:nvPr/>
            </p:nvSpPr>
            <p:spPr bwMode="auto">
              <a:xfrm flipH="1">
                <a:off x="3506" y="241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2" name="Line 895"/>
              <p:cNvSpPr>
                <a:spLocks noChangeShapeType="1"/>
              </p:cNvSpPr>
              <p:nvPr/>
            </p:nvSpPr>
            <p:spPr bwMode="auto">
              <a:xfrm>
                <a:off x="3506" y="242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3" name="Line 896"/>
              <p:cNvSpPr>
                <a:spLocks noChangeShapeType="1"/>
              </p:cNvSpPr>
              <p:nvPr/>
            </p:nvSpPr>
            <p:spPr bwMode="auto">
              <a:xfrm>
                <a:off x="3507" y="243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4" name="Line 897"/>
              <p:cNvSpPr>
                <a:spLocks noChangeShapeType="1"/>
              </p:cNvSpPr>
              <p:nvPr/>
            </p:nvSpPr>
            <p:spPr bwMode="auto">
              <a:xfrm>
                <a:off x="3511" y="2440"/>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00" name="Group 1099"/>
            <p:cNvGrpSpPr>
              <a:grpSpLocks/>
            </p:cNvGrpSpPr>
            <p:nvPr/>
          </p:nvGrpSpPr>
          <p:grpSpPr bwMode="auto">
            <a:xfrm>
              <a:off x="5581650" y="2652713"/>
              <a:ext cx="1292225" cy="1301750"/>
              <a:chOff x="3516" y="1671"/>
              <a:chExt cx="814" cy="820"/>
            </a:xfrm>
          </p:grpSpPr>
          <p:sp>
            <p:nvSpPr>
              <p:cNvPr id="3105" name="Line 899"/>
              <p:cNvSpPr>
                <a:spLocks noChangeShapeType="1"/>
              </p:cNvSpPr>
              <p:nvPr/>
            </p:nvSpPr>
            <p:spPr bwMode="auto">
              <a:xfrm>
                <a:off x="3516" y="2445"/>
                <a:ext cx="8"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6" name="Line 900"/>
              <p:cNvSpPr>
                <a:spLocks noChangeShapeType="1"/>
              </p:cNvSpPr>
              <p:nvPr/>
            </p:nvSpPr>
            <p:spPr bwMode="auto">
              <a:xfrm>
                <a:off x="3524" y="2450"/>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7" name="Line 901"/>
              <p:cNvSpPr>
                <a:spLocks noChangeShapeType="1"/>
              </p:cNvSpPr>
              <p:nvPr/>
            </p:nvSpPr>
            <p:spPr bwMode="auto">
              <a:xfrm flipV="1">
                <a:off x="3532" y="2450"/>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8" name="Line 902"/>
              <p:cNvSpPr>
                <a:spLocks noChangeShapeType="1"/>
              </p:cNvSpPr>
              <p:nvPr/>
            </p:nvSpPr>
            <p:spPr bwMode="auto">
              <a:xfrm flipV="1">
                <a:off x="3540" y="2445"/>
                <a:ext cx="7"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9" name="Line 903"/>
              <p:cNvSpPr>
                <a:spLocks noChangeShapeType="1"/>
              </p:cNvSpPr>
              <p:nvPr/>
            </p:nvSpPr>
            <p:spPr bwMode="auto">
              <a:xfrm flipV="1">
                <a:off x="3547" y="2440"/>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0" name="Line 904"/>
              <p:cNvSpPr>
                <a:spLocks noChangeShapeType="1"/>
              </p:cNvSpPr>
              <p:nvPr/>
            </p:nvSpPr>
            <p:spPr bwMode="auto">
              <a:xfrm flipV="1">
                <a:off x="3553" y="2433"/>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1" name="Line 905"/>
              <p:cNvSpPr>
                <a:spLocks noChangeShapeType="1"/>
              </p:cNvSpPr>
              <p:nvPr/>
            </p:nvSpPr>
            <p:spPr bwMode="auto">
              <a:xfrm flipV="1">
                <a:off x="3556" y="242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2" name="Freeform 906"/>
              <p:cNvSpPr>
                <a:spLocks/>
              </p:cNvSpPr>
              <p:nvPr/>
            </p:nvSpPr>
            <p:spPr bwMode="auto">
              <a:xfrm>
                <a:off x="3602" y="2439"/>
                <a:ext cx="51" cy="52"/>
              </a:xfrm>
              <a:custGeom>
                <a:avLst/>
                <a:gdLst>
                  <a:gd name="T0" fmla="*/ 51 w 103"/>
                  <a:gd name="T1" fmla="*/ 0 h 103"/>
                  <a:gd name="T2" fmla="*/ 68 w 103"/>
                  <a:gd name="T3" fmla="*/ 3 h 103"/>
                  <a:gd name="T4" fmla="*/ 82 w 103"/>
                  <a:gd name="T5" fmla="*/ 10 h 103"/>
                  <a:gd name="T6" fmla="*/ 93 w 103"/>
                  <a:gd name="T7" fmla="*/ 21 h 103"/>
                  <a:gd name="T8" fmla="*/ 101 w 103"/>
                  <a:gd name="T9" fmla="*/ 35 h 103"/>
                  <a:gd name="T10" fmla="*/ 103 w 103"/>
                  <a:gd name="T11" fmla="*/ 51 h 103"/>
                  <a:gd name="T12" fmla="*/ 101 w 103"/>
                  <a:gd name="T13" fmla="*/ 67 h 103"/>
                  <a:gd name="T14" fmla="*/ 93 w 103"/>
                  <a:gd name="T15" fmla="*/ 82 h 103"/>
                  <a:gd name="T16" fmla="*/ 82 w 103"/>
                  <a:gd name="T17" fmla="*/ 92 h 103"/>
                  <a:gd name="T18" fmla="*/ 68 w 103"/>
                  <a:gd name="T19" fmla="*/ 101 h 103"/>
                  <a:gd name="T20" fmla="*/ 51 w 103"/>
                  <a:gd name="T21" fmla="*/ 103 h 103"/>
                  <a:gd name="T22" fmla="*/ 35 w 103"/>
                  <a:gd name="T23" fmla="*/ 101 h 103"/>
                  <a:gd name="T24" fmla="*/ 21 w 103"/>
                  <a:gd name="T25" fmla="*/ 92 h 103"/>
                  <a:gd name="T26" fmla="*/ 10 w 103"/>
                  <a:gd name="T27" fmla="*/ 82 h 103"/>
                  <a:gd name="T28" fmla="*/ 3 w 103"/>
                  <a:gd name="T29" fmla="*/ 67 h 103"/>
                  <a:gd name="T30" fmla="*/ 0 w 103"/>
                  <a:gd name="T31" fmla="*/ 51 h 103"/>
                  <a:gd name="T32" fmla="*/ 3 w 103"/>
                  <a:gd name="T33" fmla="*/ 35 h 103"/>
                  <a:gd name="T34" fmla="*/ 10 w 103"/>
                  <a:gd name="T35" fmla="*/ 21 h 103"/>
                  <a:gd name="T36" fmla="*/ 21 w 103"/>
                  <a:gd name="T37" fmla="*/ 10 h 103"/>
                  <a:gd name="T38" fmla="*/ 35 w 103"/>
                  <a:gd name="T39" fmla="*/ 3 h 103"/>
                  <a:gd name="T40" fmla="*/ 51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1" y="0"/>
                    </a:moveTo>
                    <a:lnTo>
                      <a:pt x="68" y="3"/>
                    </a:lnTo>
                    <a:lnTo>
                      <a:pt x="82" y="10"/>
                    </a:lnTo>
                    <a:lnTo>
                      <a:pt x="93" y="21"/>
                    </a:lnTo>
                    <a:lnTo>
                      <a:pt x="101" y="35"/>
                    </a:lnTo>
                    <a:lnTo>
                      <a:pt x="103" y="51"/>
                    </a:lnTo>
                    <a:lnTo>
                      <a:pt x="101" y="67"/>
                    </a:lnTo>
                    <a:lnTo>
                      <a:pt x="93" y="82"/>
                    </a:lnTo>
                    <a:lnTo>
                      <a:pt x="82" y="92"/>
                    </a:lnTo>
                    <a:lnTo>
                      <a:pt x="68" y="101"/>
                    </a:lnTo>
                    <a:lnTo>
                      <a:pt x="51" y="103"/>
                    </a:lnTo>
                    <a:lnTo>
                      <a:pt x="35" y="101"/>
                    </a:lnTo>
                    <a:lnTo>
                      <a:pt x="21" y="92"/>
                    </a:lnTo>
                    <a:lnTo>
                      <a:pt x="10" y="82"/>
                    </a:lnTo>
                    <a:lnTo>
                      <a:pt x="3" y="67"/>
                    </a:lnTo>
                    <a:lnTo>
                      <a:pt x="0" y="51"/>
                    </a:lnTo>
                    <a:lnTo>
                      <a:pt x="3" y="35"/>
                    </a:lnTo>
                    <a:lnTo>
                      <a:pt x="10" y="21"/>
                    </a:lnTo>
                    <a:lnTo>
                      <a:pt x="21" y="10"/>
                    </a:lnTo>
                    <a:lnTo>
                      <a:pt x="35" y="3"/>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3" name="Line 907"/>
              <p:cNvSpPr>
                <a:spLocks noChangeShapeType="1"/>
              </p:cNvSpPr>
              <p:nvPr/>
            </p:nvSpPr>
            <p:spPr bwMode="auto">
              <a:xfrm flipH="1" flipV="1">
                <a:off x="3652" y="2456"/>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4" name="Line 908"/>
              <p:cNvSpPr>
                <a:spLocks noChangeShapeType="1"/>
              </p:cNvSpPr>
              <p:nvPr/>
            </p:nvSpPr>
            <p:spPr bwMode="auto">
              <a:xfrm flipH="1" flipV="1">
                <a:off x="3649" y="2450"/>
                <a:ext cx="3"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5" name="Line 909"/>
              <p:cNvSpPr>
                <a:spLocks noChangeShapeType="1"/>
              </p:cNvSpPr>
              <p:nvPr/>
            </p:nvSpPr>
            <p:spPr bwMode="auto">
              <a:xfrm flipH="1" flipV="1">
                <a:off x="3643" y="2444"/>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6" name="Line 910"/>
              <p:cNvSpPr>
                <a:spLocks noChangeShapeType="1"/>
              </p:cNvSpPr>
              <p:nvPr/>
            </p:nvSpPr>
            <p:spPr bwMode="auto">
              <a:xfrm flipH="1" flipV="1">
                <a:off x="3636" y="2441"/>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7" name="Line 911"/>
              <p:cNvSpPr>
                <a:spLocks noChangeShapeType="1"/>
              </p:cNvSpPr>
              <p:nvPr/>
            </p:nvSpPr>
            <p:spPr bwMode="auto">
              <a:xfrm flipH="1" flipV="1">
                <a:off x="3628" y="243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8" name="Line 912"/>
              <p:cNvSpPr>
                <a:spLocks noChangeShapeType="1"/>
              </p:cNvSpPr>
              <p:nvPr/>
            </p:nvSpPr>
            <p:spPr bwMode="auto">
              <a:xfrm flipH="1">
                <a:off x="3620" y="243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9" name="Line 913"/>
              <p:cNvSpPr>
                <a:spLocks noChangeShapeType="1"/>
              </p:cNvSpPr>
              <p:nvPr/>
            </p:nvSpPr>
            <p:spPr bwMode="auto">
              <a:xfrm flipH="1">
                <a:off x="3612" y="2441"/>
                <a:ext cx="8"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0" name="Line 914"/>
              <p:cNvSpPr>
                <a:spLocks noChangeShapeType="1"/>
              </p:cNvSpPr>
              <p:nvPr/>
            </p:nvSpPr>
            <p:spPr bwMode="auto">
              <a:xfrm flipH="1">
                <a:off x="3607" y="2444"/>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1" name="Line 915"/>
              <p:cNvSpPr>
                <a:spLocks noChangeShapeType="1"/>
              </p:cNvSpPr>
              <p:nvPr/>
            </p:nvSpPr>
            <p:spPr bwMode="auto">
              <a:xfrm flipH="1">
                <a:off x="3603" y="2450"/>
                <a:ext cx="4"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2" name="Line 916"/>
              <p:cNvSpPr>
                <a:spLocks noChangeShapeType="1"/>
              </p:cNvSpPr>
              <p:nvPr/>
            </p:nvSpPr>
            <p:spPr bwMode="auto">
              <a:xfrm flipH="1">
                <a:off x="3602" y="2456"/>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3" name="Line 917"/>
              <p:cNvSpPr>
                <a:spLocks noChangeShapeType="1"/>
              </p:cNvSpPr>
              <p:nvPr/>
            </p:nvSpPr>
            <p:spPr bwMode="auto">
              <a:xfrm>
                <a:off x="3602" y="246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4" name="Line 918"/>
              <p:cNvSpPr>
                <a:spLocks noChangeShapeType="1"/>
              </p:cNvSpPr>
              <p:nvPr/>
            </p:nvSpPr>
            <p:spPr bwMode="auto">
              <a:xfrm>
                <a:off x="3603" y="247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5" name="Line 919"/>
              <p:cNvSpPr>
                <a:spLocks noChangeShapeType="1"/>
              </p:cNvSpPr>
              <p:nvPr/>
            </p:nvSpPr>
            <p:spPr bwMode="auto">
              <a:xfrm>
                <a:off x="3607" y="2480"/>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6" name="Line 920"/>
              <p:cNvSpPr>
                <a:spLocks noChangeShapeType="1"/>
              </p:cNvSpPr>
              <p:nvPr/>
            </p:nvSpPr>
            <p:spPr bwMode="auto">
              <a:xfrm>
                <a:off x="3612" y="2485"/>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7" name="Line 921"/>
              <p:cNvSpPr>
                <a:spLocks noChangeShapeType="1"/>
              </p:cNvSpPr>
              <p:nvPr/>
            </p:nvSpPr>
            <p:spPr bwMode="auto">
              <a:xfrm>
                <a:off x="3620" y="248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8" name="Line 922"/>
              <p:cNvSpPr>
                <a:spLocks noChangeShapeType="1"/>
              </p:cNvSpPr>
              <p:nvPr/>
            </p:nvSpPr>
            <p:spPr bwMode="auto">
              <a:xfrm flipV="1">
                <a:off x="3628" y="2489"/>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9" name="Line 923"/>
              <p:cNvSpPr>
                <a:spLocks noChangeShapeType="1"/>
              </p:cNvSpPr>
              <p:nvPr/>
            </p:nvSpPr>
            <p:spPr bwMode="auto">
              <a:xfrm flipV="1">
                <a:off x="3636" y="2485"/>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0" name="Line 924"/>
              <p:cNvSpPr>
                <a:spLocks noChangeShapeType="1"/>
              </p:cNvSpPr>
              <p:nvPr/>
            </p:nvSpPr>
            <p:spPr bwMode="auto">
              <a:xfrm flipV="1">
                <a:off x="3643" y="2480"/>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1" name="Line 925"/>
              <p:cNvSpPr>
                <a:spLocks noChangeShapeType="1"/>
              </p:cNvSpPr>
              <p:nvPr/>
            </p:nvSpPr>
            <p:spPr bwMode="auto">
              <a:xfrm flipV="1">
                <a:off x="3649" y="2473"/>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2" name="Line 926"/>
              <p:cNvSpPr>
                <a:spLocks noChangeShapeType="1"/>
              </p:cNvSpPr>
              <p:nvPr/>
            </p:nvSpPr>
            <p:spPr bwMode="auto">
              <a:xfrm flipV="1">
                <a:off x="3652" y="246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3" name="Freeform 927"/>
              <p:cNvSpPr>
                <a:spLocks/>
              </p:cNvSpPr>
              <p:nvPr/>
            </p:nvSpPr>
            <p:spPr bwMode="auto">
              <a:xfrm>
                <a:off x="3667" y="2291"/>
                <a:ext cx="51" cy="51"/>
              </a:xfrm>
              <a:custGeom>
                <a:avLst/>
                <a:gdLst>
                  <a:gd name="T0" fmla="*/ 50 w 102"/>
                  <a:gd name="T1" fmla="*/ 0 h 103"/>
                  <a:gd name="T2" fmla="*/ 67 w 102"/>
                  <a:gd name="T3" fmla="*/ 3 h 103"/>
                  <a:gd name="T4" fmla="*/ 82 w 102"/>
                  <a:gd name="T5" fmla="*/ 10 h 103"/>
                  <a:gd name="T6" fmla="*/ 92 w 102"/>
                  <a:gd name="T7" fmla="*/ 21 h 103"/>
                  <a:gd name="T8" fmla="*/ 100 w 102"/>
                  <a:gd name="T9" fmla="*/ 35 h 103"/>
                  <a:gd name="T10" fmla="*/ 102 w 102"/>
                  <a:gd name="T11" fmla="*/ 52 h 103"/>
                  <a:gd name="T12" fmla="*/ 100 w 102"/>
                  <a:gd name="T13" fmla="*/ 68 h 103"/>
                  <a:gd name="T14" fmla="*/ 92 w 102"/>
                  <a:gd name="T15" fmla="*/ 82 h 103"/>
                  <a:gd name="T16" fmla="*/ 82 w 102"/>
                  <a:gd name="T17" fmla="*/ 93 h 103"/>
                  <a:gd name="T18" fmla="*/ 67 w 102"/>
                  <a:gd name="T19" fmla="*/ 100 h 103"/>
                  <a:gd name="T20" fmla="*/ 50 w 102"/>
                  <a:gd name="T21" fmla="*/ 103 h 103"/>
                  <a:gd name="T22" fmla="*/ 35 w 102"/>
                  <a:gd name="T23" fmla="*/ 100 h 103"/>
                  <a:gd name="T24" fmla="*/ 20 w 102"/>
                  <a:gd name="T25" fmla="*/ 93 h 103"/>
                  <a:gd name="T26" fmla="*/ 9 w 102"/>
                  <a:gd name="T27" fmla="*/ 82 h 103"/>
                  <a:gd name="T28" fmla="*/ 2 w 102"/>
                  <a:gd name="T29" fmla="*/ 68 h 103"/>
                  <a:gd name="T30" fmla="*/ 0 w 102"/>
                  <a:gd name="T31" fmla="*/ 52 h 103"/>
                  <a:gd name="T32" fmla="*/ 2 w 102"/>
                  <a:gd name="T33" fmla="*/ 35 h 103"/>
                  <a:gd name="T34" fmla="*/ 9 w 102"/>
                  <a:gd name="T35" fmla="*/ 21 h 103"/>
                  <a:gd name="T36" fmla="*/ 20 w 102"/>
                  <a:gd name="T37" fmla="*/ 10 h 103"/>
                  <a:gd name="T38" fmla="*/ 35 w 102"/>
                  <a:gd name="T39" fmla="*/ 3 h 103"/>
                  <a:gd name="T40" fmla="*/ 50 w 102"/>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3">
                    <a:moveTo>
                      <a:pt x="50" y="0"/>
                    </a:moveTo>
                    <a:lnTo>
                      <a:pt x="67" y="3"/>
                    </a:lnTo>
                    <a:lnTo>
                      <a:pt x="82" y="10"/>
                    </a:lnTo>
                    <a:lnTo>
                      <a:pt x="92" y="21"/>
                    </a:lnTo>
                    <a:lnTo>
                      <a:pt x="100" y="35"/>
                    </a:lnTo>
                    <a:lnTo>
                      <a:pt x="102" y="52"/>
                    </a:lnTo>
                    <a:lnTo>
                      <a:pt x="100" y="68"/>
                    </a:lnTo>
                    <a:lnTo>
                      <a:pt x="92" y="82"/>
                    </a:lnTo>
                    <a:lnTo>
                      <a:pt x="82" y="93"/>
                    </a:lnTo>
                    <a:lnTo>
                      <a:pt x="67" y="100"/>
                    </a:lnTo>
                    <a:lnTo>
                      <a:pt x="50" y="103"/>
                    </a:lnTo>
                    <a:lnTo>
                      <a:pt x="35" y="100"/>
                    </a:lnTo>
                    <a:lnTo>
                      <a:pt x="20" y="93"/>
                    </a:lnTo>
                    <a:lnTo>
                      <a:pt x="9" y="82"/>
                    </a:lnTo>
                    <a:lnTo>
                      <a:pt x="2" y="68"/>
                    </a:lnTo>
                    <a:lnTo>
                      <a:pt x="0" y="52"/>
                    </a:lnTo>
                    <a:lnTo>
                      <a:pt x="2" y="35"/>
                    </a:lnTo>
                    <a:lnTo>
                      <a:pt x="9" y="21"/>
                    </a:lnTo>
                    <a:lnTo>
                      <a:pt x="20" y="10"/>
                    </a:lnTo>
                    <a:lnTo>
                      <a:pt x="35" y="3"/>
                    </a:lnTo>
                    <a:lnTo>
                      <a:pt x="50"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4" name="Line 928"/>
              <p:cNvSpPr>
                <a:spLocks noChangeShapeType="1"/>
              </p:cNvSpPr>
              <p:nvPr/>
            </p:nvSpPr>
            <p:spPr bwMode="auto">
              <a:xfrm flipH="1" flipV="1">
                <a:off x="3717" y="2309"/>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5" name="Line 929"/>
              <p:cNvSpPr>
                <a:spLocks noChangeShapeType="1"/>
              </p:cNvSpPr>
              <p:nvPr/>
            </p:nvSpPr>
            <p:spPr bwMode="auto">
              <a:xfrm flipH="1" flipV="1">
                <a:off x="3713" y="2301"/>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6" name="Line 930"/>
              <p:cNvSpPr>
                <a:spLocks noChangeShapeType="1"/>
              </p:cNvSpPr>
              <p:nvPr/>
            </p:nvSpPr>
            <p:spPr bwMode="auto">
              <a:xfrm flipH="1" flipV="1">
                <a:off x="3708" y="2296"/>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7" name="Line 931"/>
              <p:cNvSpPr>
                <a:spLocks noChangeShapeType="1"/>
              </p:cNvSpPr>
              <p:nvPr/>
            </p:nvSpPr>
            <p:spPr bwMode="auto">
              <a:xfrm flipH="1" flipV="1">
                <a:off x="3701" y="2292"/>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8" name="Line 932"/>
              <p:cNvSpPr>
                <a:spLocks noChangeShapeType="1"/>
              </p:cNvSpPr>
              <p:nvPr/>
            </p:nvSpPr>
            <p:spPr bwMode="auto">
              <a:xfrm flipH="1" flipV="1">
                <a:off x="3692" y="2291"/>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9" name="Line 933"/>
              <p:cNvSpPr>
                <a:spLocks noChangeShapeType="1"/>
              </p:cNvSpPr>
              <p:nvPr/>
            </p:nvSpPr>
            <p:spPr bwMode="auto">
              <a:xfrm flipH="1">
                <a:off x="3684" y="2291"/>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0" name="Line 934"/>
              <p:cNvSpPr>
                <a:spLocks noChangeShapeType="1"/>
              </p:cNvSpPr>
              <p:nvPr/>
            </p:nvSpPr>
            <p:spPr bwMode="auto">
              <a:xfrm flipH="1">
                <a:off x="3677" y="2292"/>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1" name="Line 935"/>
              <p:cNvSpPr>
                <a:spLocks noChangeShapeType="1"/>
              </p:cNvSpPr>
              <p:nvPr/>
            </p:nvSpPr>
            <p:spPr bwMode="auto">
              <a:xfrm flipH="1">
                <a:off x="3672" y="2296"/>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2" name="Line 936"/>
              <p:cNvSpPr>
                <a:spLocks noChangeShapeType="1"/>
              </p:cNvSpPr>
              <p:nvPr/>
            </p:nvSpPr>
            <p:spPr bwMode="auto">
              <a:xfrm flipH="1">
                <a:off x="3668" y="2301"/>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3" name="Line 937"/>
              <p:cNvSpPr>
                <a:spLocks noChangeShapeType="1"/>
              </p:cNvSpPr>
              <p:nvPr/>
            </p:nvSpPr>
            <p:spPr bwMode="auto">
              <a:xfrm flipH="1">
                <a:off x="3667" y="2309"/>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4" name="Line 938"/>
              <p:cNvSpPr>
                <a:spLocks noChangeShapeType="1"/>
              </p:cNvSpPr>
              <p:nvPr/>
            </p:nvSpPr>
            <p:spPr bwMode="auto">
              <a:xfrm>
                <a:off x="3667" y="231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5" name="Line 939"/>
              <p:cNvSpPr>
                <a:spLocks noChangeShapeType="1"/>
              </p:cNvSpPr>
              <p:nvPr/>
            </p:nvSpPr>
            <p:spPr bwMode="auto">
              <a:xfrm>
                <a:off x="3668" y="2325"/>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6" name="Line 940"/>
              <p:cNvSpPr>
                <a:spLocks noChangeShapeType="1"/>
              </p:cNvSpPr>
              <p:nvPr/>
            </p:nvSpPr>
            <p:spPr bwMode="auto">
              <a:xfrm>
                <a:off x="3672" y="2332"/>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7" name="Line 941"/>
              <p:cNvSpPr>
                <a:spLocks noChangeShapeType="1"/>
              </p:cNvSpPr>
              <p:nvPr/>
            </p:nvSpPr>
            <p:spPr bwMode="auto">
              <a:xfrm>
                <a:off x="3677" y="2338"/>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8" name="Line 942"/>
              <p:cNvSpPr>
                <a:spLocks noChangeShapeType="1"/>
              </p:cNvSpPr>
              <p:nvPr/>
            </p:nvSpPr>
            <p:spPr bwMode="auto">
              <a:xfrm>
                <a:off x="3684" y="2341"/>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9" name="Line 943"/>
              <p:cNvSpPr>
                <a:spLocks noChangeShapeType="1"/>
              </p:cNvSpPr>
              <p:nvPr/>
            </p:nvSpPr>
            <p:spPr bwMode="auto">
              <a:xfrm flipV="1">
                <a:off x="3692" y="2341"/>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0" name="Line 944"/>
              <p:cNvSpPr>
                <a:spLocks noChangeShapeType="1"/>
              </p:cNvSpPr>
              <p:nvPr/>
            </p:nvSpPr>
            <p:spPr bwMode="auto">
              <a:xfrm flipV="1">
                <a:off x="3701" y="2338"/>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1" name="Line 945"/>
              <p:cNvSpPr>
                <a:spLocks noChangeShapeType="1"/>
              </p:cNvSpPr>
              <p:nvPr/>
            </p:nvSpPr>
            <p:spPr bwMode="auto">
              <a:xfrm flipV="1">
                <a:off x="3708" y="2332"/>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2" name="Line 946"/>
              <p:cNvSpPr>
                <a:spLocks noChangeShapeType="1"/>
              </p:cNvSpPr>
              <p:nvPr/>
            </p:nvSpPr>
            <p:spPr bwMode="auto">
              <a:xfrm flipV="1">
                <a:off x="3713" y="2325"/>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3" name="Line 947"/>
              <p:cNvSpPr>
                <a:spLocks noChangeShapeType="1"/>
              </p:cNvSpPr>
              <p:nvPr/>
            </p:nvSpPr>
            <p:spPr bwMode="auto">
              <a:xfrm flipV="1">
                <a:off x="3717" y="231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4" name="Freeform 948"/>
              <p:cNvSpPr>
                <a:spLocks/>
              </p:cNvSpPr>
              <p:nvPr/>
            </p:nvSpPr>
            <p:spPr bwMode="auto">
              <a:xfrm>
                <a:off x="3731" y="2259"/>
                <a:ext cx="51" cy="51"/>
              </a:xfrm>
              <a:custGeom>
                <a:avLst/>
                <a:gdLst>
                  <a:gd name="T0" fmla="*/ 52 w 103"/>
                  <a:gd name="T1" fmla="*/ 0 h 103"/>
                  <a:gd name="T2" fmla="*/ 68 w 103"/>
                  <a:gd name="T3" fmla="*/ 3 h 103"/>
                  <a:gd name="T4" fmla="*/ 83 w 103"/>
                  <a:gd name="T5" fmla="*/ 10 h 103"/>
                  <a:gd name="T6" fmla="*/ 93 w 103"/>
                  <a:gd name="T7" fmla="*/ 21 h 103"/>
                  <a:gd name="T8" fmla="*/ 101 w 103"/>
                  <a:gd name="T9" fmla="*/ 35 h 103"/>
                  <a:gd name="T10" fmla="*/ 103 w 103"/>
                  <a:gd name="T11" fmla="*/ 51 h 103"/>
                  <a:gd name="T12" fmla="*/ 101 w 103"/>
                  <a:gd name="T13" fmla="*/ 68 h 103"/>
                  <a:gd name="T14" fmla="*/ 93 w 103"/>
                  <a:gd name="T15" fmla="*/ 82 h 103"/>
                  <a:gd name="T16" fmla="*/ 83 w 103"/>
                  <a:gd name="T17" fmla="*/ 93 h 103"/>
                  <a:gd name="T18" fmla="*/ 68 w 103"/>
                  <a:gd name="T19" fmla="*/ 100 h 103"/>
                  <a:gd name="T20" fmla="*/ 52 w 103"/>
                  <a:gd name="T21" fmla="*/ 103 h 103"/>
                  <a:gd name="T22" fmla="*/ 35 w 103"/>
                  <a:gd name="T23" fmla="*/ 100 h 103"/>
                  <a:gd name="T24" fmla="*/ 21 w 103"/>
                  <a:gd name="T25" fmla="*/ 93 h 103"/>
                  <a:gd name="T26" fmla="*/ 10 w 103"/>
                  <a:gd name="T27" fmla="*/ 82 h 103"/>
                  <a:gd name="T28" fmla="*/ 3 w 103"/>
                  <a:gd name="T29" fmla="*/ 68 h 103"/>
                  <a:gd name="T30" fmla="*/ 0 w 103"/>
                  <a:gd name="T31" fmla="*/ 51 h 103"/>
                  <a:gd name="T32" fmla="*/ 3 w 103"/>
                  <a:gd name="T33" fmla="*/ 35 h 103"/>
                  <a:gd name="T34" fmla="*/ 10 w 103"/>
                  <a:gd name="T35" fmla="*/ 21 h 103"/>
                  <a:gd name="T36" fmla="*/ 21 w 103"/>
                  <a:gd name="T37" fmla="*/ 10 h 103"/>
                  <a:gd name="T38" fmla="*/ 35 w 103"/>
                  <a:gd name="T39" fmla="*/ 3 h 103"/>
                  <a:gd name="T40" fmla="*/ 52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2" y="0"/>
                    </a:moveTo>
                    <a:lnTo>
                      <a:pt x="68" y="3"/>
                    </a:lnTo>
                    <a:lnTo>
                      <a:pt x="83" y="10"/>
                    </a:lnTo>
                    <a:lnTo>
                      <a:pt x="93" y="21"/>
                    </a:lnTo>
                    <a:lnTo>
                      <a:pt x="101" y="35"/>
                    </a:lnTo>
                    <a:lnTo>
                      <a:pt x="103" y="51"/>
                    </a:lnTo>
                    <a:lnTo>
                      <a:pt x="101" y="68"/>
                    </a:lnTo>
                    <a:lnTo>
                      <a:pt x="93" y="82"/>
                    </a:lnTo>
                    <a:lnTo>
                      <a:pt x="83" y="93"/>
                    </a:lnTo>
                    <a:lnTo>
                      <a:pt x="68" y="100"/>
                    </a:lnTo>
                    <a:lnTo>
                      <a:pt x="52" y="103"/>
                    </a:lnTo>
                    <a:lnTo>
                      <a:pt x="35" y="100"/>
                    </a:lnTo>
                    <a:lnTo>
                      <a:pt x="21" y="93"/>
                    </a:lnTo>
                    <a:lnTo>
                      <a:pt x="10" y="82"/>
                    </a:lnTo>
                    <a:lnTo>
                      <a:pt x="3" y="68"/>
                    </a:lnTo>
                    <a:lnTo>
                      <a:pt x="0" y="51"/>
                    </a:lnTo>
                    <a:lnTo>
                      <a:pt x="3" y="35"/>
                    </a:lnTo>
                    <a:lnTo>
                      <a:pt x="10" y="21"/>
                    </a:lnTo>
                    <a:lnTo>
                      <a:pt x="21" y="10"/>
                    </a:lnTo>
                    <a:lnTo>
                      <a:pt x="35" y="3"/>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5" name="Line 949"/>
              <p:cNvSpPr>
                <a:spLocks noChangeShapeType="1"/>
              </p:cNvSpPr>
              <p:nvPr/>
            </p:nvSpPr>
            <p:spPr bwMode="auto">
              <a:xfrm flipH="1" flipV="1">
                <a:off x="3781" y="2277"/>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6" name="Line 950"/>
              <p:cNvSpPr>
                <a:spLocks noChangeShapeType="1"/>
              </p:cNvSpPr>
              <p:nvPr/>
            </p:nvSpPr>
            <p:spPr bwMode="auto">
              <a:xfrm flipH="1" flipV="1">
                <a:off x="3777" y="226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7" name="Line 951"/>
              <p:cNvSpPr>
                <a:spLocks noChangeShapeType="1"/>
              </p:cNvSpPr>
              <p:nvPr/>
            </p:nvSpPr>
            <p:spPr bwMode="auto">
              <a:xfrm flipH="1" flipV="1">
                <a:off x="3772" y="2264"/>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8" name="Line 952"/>
              <p:cNvSpPr>
                <a:spLocks noChangeShapeType="1"/>
              </p:cNvSpPr>
              <p:nvPr/>
            </p:nvSpPr>
            <p:spPr bwMode="auto">
              <a:xfrm flipH="1" flipV="1">
                <a:off x="3765" y="226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9" name="Line 953"/>
              <p:cNvSpPr>
                <a:spLocks noChangeShapeType="1"/>
              </p:cNvSpPr>
              <p:nvPr/>
            </p:nvSpPr>
            <p:spPr bwMode="auto">
              <a:xfrm flipH="1" flipV="1">
                <a:off x="3757" y="2259"/>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0" name="Line 954"/>
              <p:cNvSpPr>
                <a:spLocks noChangeShapeType="1"/>
              </p:cNvSpPr>
              <p:nvPr/>
            </p:nvSpPr>
            <p:spPr bwMode="auto">
              <a:xfrm flipH="1">
                <a:off x="3748" y="2259"/>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1" name="Line 955"/>
              <p:cNvSpPr>
                <a:spLocks noChangeShapeType="1"/>
              </p:cNvSpPr>
              <p:nvPr/>
            </p:nvSpPr>
            <p:spPr bwMode="auto">
              <a:xfrm flipH="1">
                <a:off x="3741" y="226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2" name="Line 956"/>
              <p:cNvSpPr>
                <a:spLocks noChangeShapeType="1"/>
              </p:cNvSpPr>
              <p:nvPr/>
            </p:nvSpPr>
            <p:spPr bwMode="auto">
              <a:xfrm flipH="1">
                <a:off x="3736" y="2264"/>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3" name="Line 957"/>
              <p:cNvSpPr>
                <a:spLocks noChangeShapeType="1"/>
              </p:cNvSpPr>
              <p:nvPr/>
            </p:nvSpPr>
            <p:spPr bwMode="auto">
              <a:xfrm flipH="1">
                <a:off x="3732" y="226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4" name="Line 958"/>
              <p:cNvSpPr>
                <a:spLocks noChangeShapeType="1"/>
              </p:cNvSpPr>
              <p:nvPr/>
            </p:nvSpPr>
            <p:spPr bwMode="auto">
              <a:xfrm flipH="1">
                <a:off x="3731" y="2277"/>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5" name="Line 959"/>
              <p:cNvSpPr>
                <a:spLocks noChangeShapeType="1"/>
              </p:cNvSpPr>
              <p:nvPr/>
            </p:nvSpPr>
            <p:spPr bwMode="auto">
              <a:xfrm>
                <a:off x="3731" y="228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6" name="Line 960"/>
              <p:cNvSpPr>
                <a:spLocks noChangeShapeType="1"/>
              </p:cNvSpPr>
              <p:nvPr/>
            </p:nvSpPr>
            <p:spPr bwMode="auto">
              <a:xfrm>
                <a:off x="3732" y="229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7" name="Line 961"/>
              <p:cNvSpPr>
                <a:spLocks noChangeShapeType="1"/>
              </p:cNvSpPr>
              <p:nvPr/>
            </p:nvSpPr>
            <p:spPr bwMode="auto">
              <a:xfrm>
                <a:off x="3736" y="2300"/>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8" name="Line 962"/>
              <p:cNvSpPr>
                <a:spLocks noChangeShapeType="1"/>
              </p:cNvSpPr>
              <p:nvPr/>
            </p:nvSpPr>
            <p:spPr bwMode="auto">
              <a:xfrm>
                <a:off x="3741" y="2306"/>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9" name="Line 963"/>
              <p:cNvSpPr>
                <a:spLocks noChangeShapeType="1"/>
              </p:cNvSpPr>
              <p:nvPr/>
            </p:nvSpPr>
            <p:spPr bwMode="auto">
              <a:xfrm>
                <a:off x="3748" y="2309"/>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0" name="Line 964"/>
              <p:cNvSpPr>
                <a:spLocks noChangeShapeType="1"/>
              </p:cNvSpPr>
              <p:nvPr/>
            </p:nvSpPr>
            <p:spPr bwMode="auto">
              <a:xfrm flipV="1">
                <a:off x="3757" y="2309"/>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1" name="Line 965"/>
              <p:cNvSpPr>
                <a:spLocks noChangeShapeType="1"/>
              </p:cNvSpPr>
              <p:nvPr/>
            </p:nvSpPr>
            <p:spPr bwMode="auto">
              <a:xfrm flipV="1">
                <a:off x="3765" y="2306"/>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2" name="Line 966"/>
              <p:cNvSpPr>
                <a:spLocks noChangeShapeType="1"/>
              </p:cNvSpPr>
              <p:nvPr/>
            </p:nvSpPr>
            <p:spPr bwMode="auto">
              <a:xfrm flipV="1">
                <a:off x="3772" y="2300"/>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3" name="Line 967"/>
              <p:cNvSpPr>
                <a:spLocks noChangeShapeType="1"/>
              </p:cNvSpPr>
              <p:nvPr/>
            </p:nvSpPr>
            <p:spPr bwMode="auto">
              <a:xfrm flipV="1">
                <a:off x="3777" y="2293"/>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4" name="Line 968"/>
              <p:cNvSpPr>
                <a:spLocks noChangeShapeType="1"/>
              </p:cNvSpPr>
              <p:nvPr/>
            </p:nvSpPr>
            <p:spPr bwMode="auto">
              <a:xfrm flipV="1">
                <a:off x="3781" y="228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5" name="Freeform 969"/>
              <p:cNvSpPr>
                <a:spLocks/>
              </p:cNvSpPr>
              <p:nvPr/>
            </p:nvSpPr>
            <p:spPr bwMode="auto">
              <a:xfrm>
                <a:off x="3795" y="2028"/>
                <a:ext cx="52" cy="52"/>
              </a:xfrm>
              <a:custGeom>
                <a:avLst/>
                <a:gdLst>
                  <a:gd name="T0" fmla="*/ 50 w 102"/>
                  <a:gd name="T1" fmla="*/ 0 h 104"/>
                  <a:gd name="T2" fmla="*/ 67 w 102"/>
                  <a:gd name="T3" fmla="*/ 3 h 104"/>
                  <a:gd name="T4" fmla="*/ 82 w 102"/>
                  <a:gd name="T5" fmla="*/ 10 h 104"/>
                  <a:gd name="T6" fmla="*/ 93 w 102"/>
                  <a:gd name="T7" fmla="*/ 21 h 104"/>
                  <a:gd name="T8" fmla="*/ 100 w 102"/>
                  <a:gd name="T9" fmla="*/ 35 h 104"/>
                  <a:gd name="T10" fmla="*/ 102 w 102"/>
                  <a:gd name="T11" fmla="*/ 52 h 104"/>
                  <a:gd name="T12" fmla="*/ 100 w 102"/>
                  <a:gd name="T13" fmla="*/ 68 h 104"/>
                  <a:gd name="T14" fmla="*/ 93 w 102"/>
                  <a:gd name="T15" fmla="*/ 82 h 104"/>
                  <a:gd name="T16" fmla="*/ 82 w 102"/>
                  <a:gd name="T17" fmla="*/ 93 h 104"/>
                  <a:gd name="T18" fmla="*/ 67 w 102"/>
                  <a:gd name="T19" fmla="*/ 100 h 104"/>
                  <a:gd name="T20" fmla="*/ 50 w 102"/>
                  <a:gd name="T21" fmla="*/ 104 h 104"/>
                  <a:gd name="T22" fmla="*/ 35 w 102"/>
                  <a:gd name="T23" fmla="*/ 100 h 104"/>
                  <a:gd name="T24" fmla="*/ 20 w 102"/>
                  <a:gd name="T25" fmla="*/ 93 h 104"/>
                  <a:gd name="T26" fmla="*/ 9 w 102"/>
                  <a:gd name="T27" fmla="*/ 82 h 104"/>
                  <a:gd name="T28" fmla="*/ 2 w 102"/>
                  <a:gd name="T29" fmla="*/ 68 h 104"/>
                  <a:gd name="T30" fmla="*/ 0 w 102"/>
                  <a:gd name="T31" fmla="*/ 52 h 104"/>
                  <a:gd name="T32" fmla="*/ 2 w 102"/>
                  <a:gd name="T33" fmla="*/ 35 h 104"/>
                  <a:gd name="T34" fmla="*/ 9 w 102"/>
                  <a:gd name="T35" fmla="*/ 21 h 104"/>
                  <a:gd name="T36" fmla="*/ 20 w 102"/>
                  <a:gd name="T37" fmla="*/ 10 h 104"/>
                  <a:gd name="T38" fmla="*/ 35 w 102"/>
                  <a:gd name="T39" fmla="*/ 3 h 104"/>
                  <a:gd name="T40" fmla="*/ 50 w 102"/>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4">
                    <a:moveTo>
                      <a:pt x="50" y="0"/>
                    </a:moveTo>
                    <a:lnTo>
                      <a:pt x="67" y="3"/>
                    </a:lnTo>
                    <a:lnTo>
                      <a:pt x="82" y="10"/>
                    </a:lnTo>
                    <a:lnTo>
                      <a:pt x="93" y="21"/>
                    </a:lnTo>
                    <a:lnTo>
                      <a:pt x="100" y="35"/>
                    </a:lnTo>
                    <a:lnTo>
                      <a:pt x="102" y="52"/>
                    </a:lnTo>
                    <a:lnTo>
                      <a:pt x="100" y="68"/>
                    </a:lnTo>
                    <a:lnTo>
                      <a:pt x="93" y="82"/>
                    </a:lnTo>
                    <a:lnTo>
                      <a:pt x="82" y="93"/>
                    </a:lnTo>
                    <a:lnTo>
                      <a:pt x="67" y="100"/>
                    </a:lnTo>
                    <a:lnTo>
                      <a:pt x="50" y="104"/>
                    </a:lnTo>
                    <a:lnTo>
                      <a:pt x="35" y="100"/>
                    </a:lnTo>
                    <a:lnTo>
                      <a:pt x="20" y="93"/>
                    </a:lnTo>
                    <a:lnTo>
                      <a:pt x="9" y="82"/>
                    </a:lnTo>
                    <a:lnTo>
                      <a:pt x="2" y="68"/>
                    </a:lnTo>
                    <a:lnTo>
                      <a:pt x="0" y="52"/>
                    </a:lnTo>
                    <a:lnTo>
                      <a:pt x="2" y="35"/>
                    </a:lnTo>
                    <a:lnTo>
                      <a:pt x="9" y="21"/>
                    </a:lnTo>
                    <a:lnTo>
                      <a:pt x="20" y="10"/>
                    </a:lnTo>
                    <a:lnTo>
                      <a:pt x="35" y="3"/>
                    </a:lnTo>
                    <a:lnTo>
                      <a:pt x="50"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6" name="Line 970"/>
              <p:cNvSpPr>
                <a:spLocks noChangeShapeType="1"/>
              </p:cNvSpPr>
              <p:nvPr/>
            </p:nvSpPr>
            <p:spPr bwMode="auto">
              <a:xfrm flipH="1" flipV="1">
                <a:off x="3845" y="2045"/>
                <a:ext cx="2"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7" name="Line 971"/>
              <p:cNvSpPr>
                <a:spLocks noChangeShapeType="1"/>
              </p:cNvSpPr>
              <p:nvPr/>
            </p:nvSpPr>
            <p:spPr bwMode="auto">
              <a:xfrm flipH="1" flipV="1">
                <a:off x="3842" y="2038"/>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8" name="Line 972"/>
              <p:cNvSpPr>
                <a:spLocks noChangeShapeType="1"/>
              </p:cNvSpPr>
              <p:nvPr/>
            </p:nvSpPr>
            <p:spPr bwMode="auto">
              <a:xfrm flipH="1" flipV="1">
                <a:off x="3836" y="2032"/>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9" name="Line 973"/>
              <p:cNvSpPr>
                <a:spLocks noChangeShapeType="1"/>
              </p:cNvSpPr>
              <p:nvPr/>
            </p:nvSpPr>
            <p:spPr bwMode="auto">
              <a:xfrm flipH="1" flipV="1">
                <a:off x="3829" y="2029"/>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0" name="Line 974"/>
              <p:cNvSpPr>
                <a:spLocks noChangeShapeType="1"/>
              </p:cNvSpPr>
              <p:nvPr/>
            </p:nvSpPr>
            <p:spPr bwMode="auto">
              <a:xfrm flipH="1" flipV="1">
                <a:off x="3821" y="2028"/>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1" name="Line 975"/>
              <p:cNvSpPr>
                <a:spLocks noChangeShapeType="1"/>
              </p:cNvSpPr>
              <p:nvPr/>
            </p:nvSpPr>
            <p:spPr bwMode="auto">
              <a:xfrm flipH="1">
                <a:off x="3813" y="2028"/>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2" name="Line 976"/>
              <p:cNvSpPr>
                <a:spLocks noChangeShapeType="1"/>
              </p:cNvSpPr>
              <p:nvPr/>
            </p:nvSpPr>
            <p:spPr bwMode="auto">
              <a:xfrm flipH="1">
                <a:off x="3806" y="2029"/>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3" name="Line 977"/>
              <p:cNvSpPr>
                <a:spLocks noChangeShapeType="1"/>
              </p:cNvSpPr>
              <p:nvPr/>
            </p:nvSpPr>
            <p:spPr bwMode="auto">
              <a:xfrm flipH="1">
                <a:off x="3800" y="2032"/>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4" name="Line 978"/>
              <p:cNvSpPr>
                <a:spLocks noChangeShapeType="1"/>
              </p:cNvSpPr>
              <p:nvPr/>
            </p:nvSpPr>
            <p:spPr bwMode="auto">
              <a:xfrm flipH="1">
                <a:off x="3797" y="2038"/>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5" name="Line 979"/>
              <p:cNvSpPr>
                <a:spLocks noChangeShapeType="1"/>
              </p:cNvSpPr>
              <p:nvPr/>
            </p:nvSpPr>
            <p:spPr bwMode="auto">
              <a:xfrm flipH="1">
                <a:off x="3795" y="2045"/>
                <a:ext cx="2"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6" name="Line 980"/>
              <p:cNvSpPr>
                <a:spLocks noChangeShapeType="1"/>
              </p:cNvSpPr>
              <p:nvPr/>
            </p:nvSpPr>
            <p:spPr bwMode="auto">
              <a:xfrm>
                <a:off x="3795" y="2054"/>
                <a:ext cx="2"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7" name="Line 981"/>
              <p:cNvSpPr>
                <a:spLocks noChangeShapeType="1"/>
              </p:cNvSpPr>
              <p:nvPr/>
            </p:nvSpPr>
            <p:spPr bwMode="auto">
              <a:xfrm>
                <a:off x="3797" y="2061"/>
                <a:ext cx="3"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8" name="Line 982"/>
              <p:cNvSpPr>
                <a:spLocks noChangeShapeType="1"/>
              </p:cNvSpPr>
              <p:nvPr/>
            </p:nvSpPr>
            <p:spPr bwMode="auto">
              <a:xfrm>
                <a:off x="3800" y="2069"/>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9" name="Line 983"/>
              <p:cNvSpPr>
                <a:spLocks noChangeShapeType="1"/>
              </p:cNvSpPr>
              <p:nvPr/>
            </p:nvSpPr>
            <p:spPr bwMode="auto">
              <a:xfrm>
                <a:off x="3806" y="2074"/>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0" name="Line 984"/>
              <p:cNvSpPr>
                <a:spLocks noChangeShapeType="1"/>
              </p:cNvSpPr>
              <p:nvPr/>
            </p:nvSpPr>
            <p:spPr bwMode="auto">
              <a:xfrm>
                <a:off x="3813" y="2078"/>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1" name="Line 985"/>
              <p:cNvSpPr>
                <a:spLocks noChangeShapeType="1"/>
              </p:cNvSpPr>
              <p:nvPr/>
            </p:nvSpPr>
            <p:spPr bwMode="auto">
              <a:xfrm flipV="1">
                <a:off x="3821" y="2078"/>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2" name="Line 986"/>
              <p:cNvSpPr>
                <a:spLocks noChangeShapeType="1"/>
              </p:cNvSpPr>
              <p:nvPr/>
            </p:nvSpPr>
            <p:spPr bwMode="auto">
              <a:xfrm flipV="1">
                <a:off x="3829" y="2074"/>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3" name="Line 987"/>
              <p:cNvSpPr>
                <a:spLocks noChangeShapeType="1"/>
              </p:cNvSpPr>
              <p:nvPr/>
            </p:nvSpPr>
            <p:spPr bwMode="auto">
              <a:xfrm flipV="1">
                <a:off x="3836" y="2069"/>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4" name="Line 988"/>
              <p:cNvSpPr>
                <a:spLocks noChangeShapeType="1"/>
              </p:cNvSpPr>
              <p:nvPr/>
            </p:nvSpPr>
            <p:spPr bwMode="auto">
              <a:xfrm flipV="1">
                <a:off x="3842" y="2061"/>
                <a:ext cx="3"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5" name="Line 989"/>
              <p:cNvSpPr>
                <a:spLocks noChangeShapeType="1"/>
              </p:cNvSpPr>
              <p:nvPr/>
            </p:nvSpPr>
            <p:spPr bwMode="auto">
              <a:xfrm flipV="1">
                <a:off x="3845" y="2054"/>
                <a:ext cx="2"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6" name="Freeform 990"/>
              <p:cNvSpPr>
                <a:spLocks/>
              </p:cNvSpPr>
              <p:nvPr/>
            </p:nvSpPr>
            <p:spPr bwMode="auto">
              <a:xfrm>
                <a:off x="3892" y="1987"/>
                <a:ext cx="51" cy="52"/>
              </a:xfrm>
              <a:custGeom>
                <a:avLst/>
                <a:gdLst>
                  <a:gd name="T0" fmla="*/ 51 w 102"/>
                  <a:gd name="T1" fmla="*/ 0 h 102"/>
                  <a:gd name="T2" fmla="*/ 67 w 102"/>
                  <a:gd name="T3" fmla="*/ 2 h 102"/>
                  <a:gd name="T4" fmla="*/ 82 w 102"/>
                  <a:gd name="T5" fmla="*/ 9 h 102"/>
                  <a:gd name="T6" fmla="*/ 93 w 102"/>
                  <a:gd name="T7" fmla="*/ 20 h 102"/>
                  <a:gd name="T8" fmla="*/ 100 w 102"/>
                  <a:gd name="T9" fmla="*/ 33 h 102"/>
                  <a:gd name="T10" fmla="*/ 102 w 102"/>
                  <a:gd name="T11" fmla="*/ 50 h 102"/>
                  <a:gd name="T12" fmla="*/ 100 w 102"/>
                  <a:gd name="T13" fmla="*/ 66 h 102"/>
                  <a:gd name="T14" fmla="*/ 93 w 102"/>
                  <a:gd name="T15" fmla="*/ 80 h 102"/>
                  <a:gd name="T16" fmla="*/ 82 w 102"/>
                  <a:gd name="T17" fmla="*/ 92 h 102"/>
                  <a:gd name="T18" fmla="*/ 67 w 102"/>
                  <a:gd name="T19" fmla="*/ 100 h 102"/>
                  <a:gd name="T20" fmla="*/ 51 w 102"/>
                  <a:gd name="T21" fmla="*/ 102 h 102"/>
                  <a:gd name="T22" fmla="*/ 35 w 102"/>
                  <a:gd name="T23" fmla="*/ 100 h 102"/>
                  <a:gd name="T24" fmla="*/ 20 w 102"/>
                  <a:gd name="T25" fmla="*/ 92 h 102"/>
                  <a:gd name="T26" fmla="*/ 9 w 102"/>
                  <a:gd name="T27" fmla="*/ 80 h 102"/>
                  <a:gd name="T28" fmla="*/ 2 w 102"/>
                  <a:gd name="T29" fmla="*/ 66 h 102"/>
                  <a:gd name="T30" fmla="*/ 0 w 102"/>
                  <a:gd name="T31" fmla="*/ 50 h 102"/>
                  <a:gd name="T32" fmla="*/ 2 w 102"/>
                  <a:gd name="T33" fmla="*/ 33 h 102"/>
                  <a:gd name="T34" fmla="*/ 9 w 102"/>
                  <a:gd name="T35" fmla="*/ 20 h 102"/>
                  <a:gd name="T36" fmla="*/ 20 w 102"/>
                  <a:gd name="T37" fmla="*/ 9 h 102"/>
                  <a:gd name="T38" fmla="*/ 35 w 102"/>
                  <a:gd name="T39" fmla="*/ 2 h 102"/>
                  <a:gd name="T40" fmla="*/ 51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51" y="0"/>
                    </a:moveTo>
                    <a:lnTo>
                      <a:pt x="67" y="2"/>
                    </a:lnTo>
                    <a:lnTo>
                      <a:pt x="82" y="9"/>
                    </a:lnTo>
                    <a:lnTo>
                      <a:pt x="93" y="20"/>
                    </a:lnTo>
                    <a:lnTo>
                      <a:pt x="100" y="33"/>
                    </a:lnTo>
                    <a:lnTo>
                      <a:pt x="102" y="50"/>
                    </a:lnTo>
                    <a:lnTo>
                      <a:pt x="100" y="66"/>
                    </a:lnTo>
                    <a:lnTo>
                      <a:pt x="93" y="80"/>
                    </a:lnTo>
                    <a:lnTo>
                      <a:pt x="82" y="92"/>
                    </a:lnTo>
                    <a:lnTo>
                      <a:pt x="67" y="100"/>
                    </a:lnTo>
                    <a:lnTo>
                      <a:pt x="51" y="102"/>
                    </a:lnTo>
                    <a:lnTo>
                      <a:pt x="35" y="100"/>
                    </a:lnTo>
                    <a:lnTo>
                      <a:pt x="20" y="92"/>
                    </a:lnTo>
                    <a:lnTo>
                      <a:pt x="9" y="80"/>
                    </a:lnTo>
                    <a:lnTo>
                      <a:pt x="2" y="66"/>
                    </a:lnTo>
                    <a:lnTo>
                      <a:pt x="0" y="50"/>
                    </a:lnTo>
                    <a:lnTo>
                      <a:pt x="2" y="33"/>
                    </a:lnTo>
                    <a:lnTo>
                      <a:pt x="9" y="20"/>
                    </a:lnTo>
                    <a:lnTo>
                      <a:pt x="20" y="9"/>
                    </a:lnTo>
                    <a:lnTo>
                      <a:pt x="35" y="2"/>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7" name="Line 991"/>
              <p:cNvSpPr>
                <a:spLocks noChangeShapeType="1"/>
              </p:cNvSpPr>
              <p:nvPr/>
            </p:nvSpPr>
            <p:spPr bwMode="auto">
              <a:xfrm flipH="1" flipV="1">
                <a:off x="3942" y="200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8" name="Line 992"/>
              <p:cNvSpPr>
                <a:spLocks noChangeShapeType="1"/>
              </p:cNvSpPr>
              <p:nvPr/>
            </p:nvSpPr>
            <p:spPr bwMode="auto">
              <a:xfrm flipH="1" flipV="1">
                <a:off x="3938" y="1998"/>
                <a:ext cx="4"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9" name="Line 993"/>
              <p:cNvSpPr>
                <a:spLocks noChangeShapeType="1"/>
              </p:cNvSpPr>
              <p:nvPr/>
            </p:nvSpPr>
            <p:spPr bwMode="auto">
              <a:xfrm flipH="1" flipV="1">
                <a:off x="3933" y="1992"/>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0" name="Line 994"/>
              <p:cNvSpPr>
                <a:spLocks noChangeShapeType="1"/>
              </p:cNvSpPr>
              <p:nvPr/>
            </p:nvSpPr>
            <p:spPr bwMode="auto">
              <a:xfrm flipH="1" flipV="1">
                <a:off x="3926" y="1988"/>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1" name="Line 995"/>
              <p:cNvSpPr>
                <a:spLocks noChangeShapeType="1"/>
              </p:cNvSpPr>
              <p:nvPr/>
            </p:nvSpPr>
            <p:spPr bwMode="auto">
              <a:xfrm flipH="1" flipV="1">
                <a:off x="3917" y="1987"/>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2" name="Line 996"/>
              <p:cNvSpPr>
                <a:spLocks noChangeShapeType="1"/>
              </p:cNvSpPr>
              <p:nvPr/>
            </p:nvSpPr>
            <p:spPr bwMode="auto">
              <a:xfrm flipH="1">
                <a:off x="3909" y="1987"/>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3" name="Line 997"/>
              <p:cNvSpPr>
                <a:spLocks noChangeShapeType="1"/>
              </p:cNvSpPr>
              <p:nvPr/>
            </p:nvSpPr>
            <p:spPr bwMode="auto">
              <a:xfrm flipH="1">
                <a:off x="3902" y="1988"/>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4" name="Line 998"/>
              <p:cNvSpPr>
                <a:spLocks noChangeShapeType="1"/>
              </p:cNvSpPr>
              <p:nvPr/>
            </p:nvSpPr>
            <p:spPr bwMode="auto">
              <a:xfrm flipH="1">
                <a:off x="3897" y="1992"/>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5" name="Line 999"/>
              <p:cNvSpPr>
                <a:spLocks noChangeShapeType="1"/>
              </p:cNvSpPr>
              <p:nvPr/>
            </p:nvSpPr>
            <p:spPr bwMode="auto">
              <a:xfrm flipH="1">
                <a:off x="3893" y="1998"/>
                <a:ext cx="4"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6" name="Line 1000"/>
              <p:cNvSpPr>
                <a:spLocks noChangeShapeType="1"/>
              </p:cNvSpPr>
              <p:nvPr/>
            </p:nvSpPr>
            <p:spPr bwMode="auto">
              <a:xfrm flipH="1">
                <a:off x="3892" y="2004"/>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7" name="Line 1001"/>
              <p:cNvSpPr>
                <a:spLocks noChangeShapeType="1"/>
              </p:cNvSpPr>
              <p:nvPr/>
            </p:nvSpPr>
            <p:spPr bwMode="auto">
              <a:xfrm>
                <a:off x="3892" y="2013"/>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8" name="Line 1002"/>
              <p:cNvSpPr>
                <a:spLocks noChangeShapeType="1"/>
              </p:cNvSpPr>
              <p:nvPr/>
            </p:nvSpPr>
            <p:spPr bwMode="auto">
              <a:xfrm>
                <a:off x="3893" y="2020"/>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9" name="Line 1003"/>
              <p:cNvSpPr>
                <a:spLocks noChangeShapeType="1"/>
              </p:cNvSpPr>
              <p:nvPr/>
            </p:nvSpPr>
            <p:spPr bwMode="auto">
              <a:xfrm>
                <a:off x="3897" y="2028"/>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0" name="Line 1004"/>
              <p:cNvSpPr>
                <a:spLocks noChangeShapeType="1"/>
              </p:cNvSpPr>
              <p:nvPr/>
            </p:nvSpPr>
            <p:spPr bwMode="auto">
              <a:xfrm>
                <a:off x="3902" y="2034"/>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1" name="Line 1005"/>
              <p:cNvSpPr>
                <a:spLocks noChangeShapeType="1"/>
              </p:cNvSpPr>
              <p:nvPr/>
            </p:nvSpPr>
            <p:spPr bwMode="auto">
              <a:xfrm>
                <a:off x="3909" y="2037"/>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2" name="Line 1006"/>
              <p:cNvSpPr>
                <a:spLocks noChangeShapeType="1"/>
              </p:cNvSpPr>
              <p:nvPr/>
            </p:nvSpPr>
            <p:spPr bwMode="auto">
              <a:xfrm flipV="1">
                <a:off x="3917" y="2037"/>
                <a:ext cx="9"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3" name="Line 1007"/>
              <p:cNvSpPr>
                <a:spLocks noChangeShapeType="1"/>
              </p:cNvSpPr>
              <p:nvPr/>
            </p:nvSpPr>
            <p:spPr bwMode="auto">
              <a:xfrm flipV="1">
                <a:off x="3926" y="2034"/>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4" name="Line 1008"/>
              <p:cNvSpPr>
                <a:spLocks noChangeShapeType="1"/>
              </p:cNvSpPr>
              <p:nvPr/>
            </p:nvSpPr>
            <p:spPr bwMode="auto">
              <a:xfrm flipV="1">
                <a:off x="3933" y="2028"/>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5" name="Line 1009"/>
              <p:cNvSpPr>
                <a:spLocks noChangeShapeType="1"/>
              </p:cNvSpPr>
              <p:nvPr/>
            </p:nvSpPr>
            <p:spPr bwMode="auto">
              <a:xfrm flipV="1">
                <a:off x="3938" y="2020"/>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6" name="Line 1010"/>
              <p:cNvSpPr>
                <a:spLocks noChangeShapeType="1"/>
              </p:cNvSpPr>
              <p:nvPr/>
            </p:nvSpPr>
            <p:spPr bwMode="auto">
              <a:xfrm flipV="1">
                <a:off x="3942" y="2013"/>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7" name="Freeform 1011"/>
              <p:cNvSpPr>
                <a:spLocks/>
              </p:cNvSpPr>
              <p:nvPr/>
            </p:nvSpPr>
            <p:spPr bwMode="auto">
              <a:xfrm>
                <a:off x="3956" y="1964"/>
                <a:ext cx="51" cy="51"/>
              </a:xfrm>
              <a:custGeom>
                <a:avLst/>
                <a:gdLst>
                  <a:gd name="T0" fmla="*/ 52 w 102"/>
                  <a:gd name="T1" fmla="*/ 0 h 102"/>
                  <a:gd name="T2" fmla="*/ 67 w 102"/>
                  <a:gd name="T3" fmla="*/ 2 h 102"/>
                  <a:gd name="T4" fmla="*/ 82 w 102"/>
                  <a:gd name="T5" fmla="*/ 9 h 102"/>
                  <a:gd name="T6" fmla="*/ 93 w 102"/>
                  <a:gd name="T7" fmla="*/ 20 h 102"/>
                  <a:gd name="T8" fmla="*/ 100 w 102"/>
                  <a:gd name="T9" fmla="*/ 35 h 102"/>
                  <a:gd name="T10" fmla="*/ 102 w 102"/>
                  <a:gd name="T11" fmla="*/ 50 h 102"/>
                  <a:gd name="T12" fmla="*/ 100 w 102"/>
                  <a:gd name="T13" fmla="*/ 67 h 102"/>
                  <a:gd name="T14" fmla="*/ 93 w 102"/>
                  <a:gd name="T15" fmla="*/ 82 h 102"/>
                  <a:gd name="T16" fmla="*/ 82 w 102"/>
                  <a:gd name="T17" fmla="*/ 92 h 102"/>
                  <a:gd name="T18" fmla="*/ 67 w 102"/>
                  <a:gd name="T19" fmla="*/ 100 h 102"/>
                  <a:gd name="T20" fmla="*/ 52 w 102"/>
                  <a:gd name="T21" fmla="*/ 102 h 102"/>
                  <a:gd name="T22" fmla="*/ 35 w 102"/>
                  <a:gd name="T23" fmla="*/ 100 h 102"/>
                  <a:gd name="T24" fmla="*/ 20 w 102"/>
                  <a:gd name="T25" fmla="*/ 92 h 102"/>
                  <a:gd name="T26" fmla="*/ 9 w 102"/>
                  <a:gd name="T27" fmla="*/ 82 h 102"/>
                  <a:gd name="T28" fmla="*/ 2 w 102"/>
                  <a:gd name="T29" fmla="*/ 67 h 102"/>
                  <a:gd name="T30" fmla="*/ 0 w 102"/>
                  <a:gd name="T31" fmla="*/ 50 h 102"/>
                  <a:gd name="T32" fmla="*/ 2 w 102"/>
                  <a:gd name="T33" fmla="*/ 35 h 102"/>
                  <a:gd name="T34" fmla="*/ 9 w 102"/>
                  <a:gd name="T35" fmla="*/ 20 h 102"/>
                  <a:gd name="T36" fmla="*/ 20 w 102"/>
                  <a:gd name="T37" fmla="*/ 9 h 102"/>
                  <a:gd name="T38" fmla="*/ 35 w 102"/>
                  <a:gd name="T39" fmla="*/ 2 h 102"/>
                  <a:gd name="T40" fmla="*/ 52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52" y="0"/>
                    </a:moveTo>
                    <a:lnTo>
                      <a:pt x="67" y="2"/>
                    </a:lnTo>
                    <a:lnTo>
                      <a:pt x="82" y="9"/>
                    </a:lnTo>
                    <a:lnTo>
                      <a:pt x="93" y="20"/>
                    </a:lnTo>
                    <a:lnTo>
                      <a:pt x="100" y="35"/>
                    </a:lnTo>
                    <a:lnTo>
                      <a:pt x="102" y="50"/>
                    </a:lnTo>
                    <a:lnTo>
                      <a:pt x="100" y="67"/>
                    </a:lnTo>
                    <a:lnTo>
                      <a:pt x="93" y="82"/>
                    </a:lnTo>
                    <a:lnTo>
                      <a:pt x="82" y="92"/>
                    </a:lnTo>
                    <a:lnTo>
                      <a:pt x="67" y="100"/>
                    </a:lnTo>
                    <a:lnTo>
                      <a:pt x="52" y="102"/>
                    </a:lnTo>
                    <a:lnTo>
                      <a:pt x="35" y="100"/>
                    </a:lnTo>
                    <a:lnTo>
                      <a:pt x="20" y="92"/>
                    </a:lnTo>
                    <a:lnTo>
                      <a:pt x="9" y="82"/>
                    </a:lnTo>
                    <a:lnTo>
                      <a:pt x="2" y="67"/>
                    </a:lnTo>
                    <a:lnTo>
                      <a:pt x="0" y="50"/>
                    </a:lnTo>
                    <a:lnTo>
                      <a:pt x="2" y="35"/>
                    </a:lnTo>
                    <a:lnTo>
                      <a:pt x="9" y="20"/>
                    </a:lnTo>
                    <a:lnTo>
                      <a:pt x="20" y="9"/>
                    </a:lnTo>
                    <a:lnTo>
                      <a:pt x="35" y="2"/>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8" name="Line 1012"/>
              <p:cNvSpPr>
                <a:spLocks noChangeShapeType="1"/>
              </p:cNvSpPr>
              <p:nvPr/>
            </p:nvSpPr>
            <p:spPr bwMode="auto">
              <a:xfrm flipH="1" flipV="1">
                <a:off x="4006" y="198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9" name="Line 1013"/>
              <p:cNvSpPr>
                <a:spLocks noChangeShapeType="1"/>
              </p:cNvSpPr>
              <p:nvPr/>
            </p:nvSpPr>
            <p:spPr bwMode="auto">
              <a:xfrm flipH="1" flipV="1">
                <a:off x="4002" y="1974"/>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0" name="Line 1014"/>
              <p:cNvSpPr>
                <a:spLocks noChangeShapeType="1"/>
              </p:cNvSpPr>
              <p:nvPr/>
            </p:nvSpPr>
            <p:spPr bwMode="auto">
              <a:xfrm flipH="1" flipV="1">
                <a:off x="3997" y="1969"/>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1" name="Line 1015"/>
              <p:cNvSpPr>
                <a:spLocks noChangeShapeType="1"/>
              </p:cNvSpPr>
              <p:nvPr/>
            </p:nvSpPr>
            <p:spPr bwMode="auto">
              <a:xfrm flipH="1" flipV="1">
                <a:off x="3990" y="1965"/>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2" name="Line 1016"/>
              <p:cNvSpPr>
                <a:spLocks noChangeShapeType="1"/>
              </p:cNvSpPr>
              <p:nvPr/>
            </p:nvSpPr>
            <p:spPr bwMode="auto">
              <a:xfrm flipH="1" flipV="1">
                <a:off x="3982" y="196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3" name="Line 1017"/>
              <p:cNvSpPr>
                <a:spLocks noChangeShapeType="1"/>
              </p:cNvSpPr>
              <p:nvPr/>
            </p:nvSpPr>
            <p:spPr bwMode="auto">
              <a:xfrm flipH="1">
                <a:off x="3973" y="1964"/>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4" name="Line 1018"/>
              <p:cNvSpPr>
                <a:spLocks noChangeShapeType="1"/>
              </p:cNvSpPr>
              <p:nvPr/>
            </p:nvSpPr>
            <p:spPr bwMode="auto">
              <a:xfrm flipH="1">
                <a:off x="3966" y="1965"/>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5" name="Line 1019"/>
              <p:cNvSpPr>
                <a:spLocks noChangeShapeType="1"/>
              </p:cNvSpPr>
              <p:nvPr/>
            </p:nvSpPr>
            <p:spPr bwMode="auto">
              <a:xfrm flipH="1">
                <a:off x="3961" y="1969"/>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6" name="Line 1020"/>
              <p:cNvSpPr>
                <a:spLocks noChangeShapeType="1"/>
              </p:cNvSpPr>
              <p:nvPr/>
            </p:nvSpPr>
            <p:spPr bwMode="auto">
              <a:xfrm flipH="1">
                <a:off x="3957" y="1974"/>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7" name="Line 1021"/>
              <p:cNvSpPr>
                <a:spLocks noChangeShapeType="1"/>
              </p:cNvSpPr>
              <p:nvPr/>
            </p:nvSpPr>
            <p:spPr bwMode="auto">
              <a:xfrm flipH="1">
                <a:off x="3956" y="198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8" name="Line 1022"/>
              <p:cNvSpPr>
                <a:spLocks noChangeShapeType="1"/>
              </p:cNvSpPr>
              <p:nvPr/>
            </p:nvSpPr>
            <p:spPr bwMode="auto">
              <a:xfrm>
                <a:off x="3956" y="1989"/>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9" name="Line 1023"/>
              <p:cNvSpPr>
                <a:spLocks noChangeShapeType="1"/>
              </p:cNvSpPr>
              <p:nvPr/>
            </p:nvSpPr>
            <p:spPr bwMode="auto">
              <a:xfrm>
                <a:off x="3957" y="1998"/>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0" name="Line 1024"/>
              <p:cNvSpPr>
                <a:spLocks noChangeShapeType="1"/>
              </p:cNvSpPr>
              <p:nvPr/>
            </p:nvSpPr>
            <p:spPr bwMode="auto">
              <a:xfrm>
                <a:off x="3961" y="2005"/>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1" name="Line 1025"/>
              <p:cNvSpPr>
                <a:spLocks noChangeShapeType="1"/>
              </p:cNvSpPr>
              <p:nvPr/>
            </p:nvSpPr>
            <p:spPr bwMode="auto">
              <a:xfrm>
                <a:off x="3966" y="201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2" name="Line 1026"/>
              <p:cNvSpPr>
                <a:spLocks noChangeShapeType="1"/>
              </p:cNvSpPr>
              <p:nvPr/>
            </p:nvSpPr>
            <p:spPr bwMode="auto">
              <a:xfrm>
                <a:off x="3973" y="2014"/>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3" name="Line 1027"/>
              <p:cNvSpPr>
                <a:spLocks noChangeShapeType="1"/>
              </p:cNvSpPr>
              <p:nvPr/>
            </p:nvSpPr>
            <p:spPr bwMode="auto">
              <a:xfrm flipV="1">
                <a:off x="3982" y="201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4" name="Line 1028"/>
              <p:cNvSpPr>
                <a:spLocks noChangeShapeType="1"/>
              </p:cNvSpPr>
              <p:nvPr/>
            </p:nvSpPr>
            <p:spPr bwMode="auto">
              <a:xfrm flipV="1">
                <a:off x="3990" y="201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5" name="Line 1029"/>
              <p:cNvSpPr>
                <a:spLocks noChangeShapeType="1"/>
              </p:cNvSpPr>
              <p:nvPr/>
            </p:nvSpPr>
            <p:spPr bwMode="auto">
              <a:xfrm flipV="1">
                <a:off x="3997" y="2005"/>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6" name="Line 1030"/>
              <p:cNvSpPr>
                <a:spLocks noChangeShapeType="1"/>
              </p:cNvSpPr>
              <p:nvPr/>
            </p:nvSpPr>
            <p:spPr bwMode="auto">
              <a:xfrm flipV="1">
                <a:off x="4002" y="1998"/>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7" name="Line 1031"/>
              <p:cNvSpPr>
                <a:spLocks noChangeShapeType="1"/>
              </p:cNvSpPr>
              <p:nvPr/>
            </p:nvSpPr>
            <p:spPr bwMode="auto">
              <a:xfrm flipV="1">
                <a:off x="4006" y="1989"/>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8" name="Freeform 1032"/>
              <p:cNvSpPr>
                <a:spLocks/>
              </p:cNvSpPr>
              <p:nvPr/>
            </p:nvSpPr>
            <p:spPr bwMode="auto">
              <a:xfrm>
                <a:off x="4004" y="1807"/>
                <a:ext cx="51" cy="51"/>
              </a:xfrm>
              <a:custGeom>
                <a:avLst/>
                <a:gdLst>
                  <a:gd name="T0" fmla="*/ 52 w 103"/>
                  <a:gd name="T1" fmla="*/ 0 h 103"/>
                  <a:gd name="T2" fmla="*/ 68 w 103"/>
                  <a:gd name="T3" fmla="*/ 2 h 103"/>
                  <a:gd name="T4" fmla="*/ 82 w 103"/>
                  <a:gd name="T5" fmla="*/ 10 h 103"/>
                  <a:gd name="T6" fmla="*/ 93 w 103"/>
                  <a:gd name="T7" fmla="*/ 21 h 103"/>
                  <a:gd name="T8" fmla="*/ 101 w 103"/>
                  <a:gd name="T9" fmla="*/ 35 h 103"/>
                  <a:gd name="T10" fmla="*/ 103 w 103"/>
                  <a:gd name="T11" fmla="*/ 52 h 103"/>
                  <a:gd name="T12" fmla="*/ 101 w 103"/>
                  <a:gd name="T13" fmla="*/ 68 h 103"/>
                  <a:gd name="T14" fmla="*/ 93 w 103"/>
                  <a:gd name="T15" fmla="*/ 82 h 103"/>
                  <a:gd name="T16" fmla="*/ 82 w 103"/>
                  <a:gd name="T17" fmla="*/ 93 h 103"/>
                  <a:gd name="T18" fmla="*/ 68 w 103"/>
                  <a:gd name="T19" fmla="*/ 100 h 103"/>
                  <a:gd name="T20" fmla="*/ 52 w 103"/>
                  <a:gd name="T21" fmla="*/ 103 h 103"/>
                  <a:gd name="T22" fmla="*/ 35 w 103"/>
                  <a:gd name="T23" fmla="*/ 100 h 103"/>
                  <a:gd name="T24" fmla="*/ 21 w 103"/>
                  <a:gd name="T25" fmla="*/ 93 h 103"/>
                  <a:gd name="T26" fmla="*/ 10 w 103"/>
                  <a:gd name="T27" fmla="*/ 82 h 103"/>
                  <a:gd name="T28" fmla="*/ 3 w 103"/>
                  <a:gd name="T29" fmla="*/ 68 h 103"/>
                  <a:gd name="T30" fmla="*/ 0 w 103"/>
                  <a:gd name="T31" fmla="*/ 52 h 103"/>
                  <a:gd name="T32" fmla="*/ 3 w 103"/>
                  <a:gd name="T33" fmla="*/ 35 h 103"/>
                  <a:gd name="T34" fmla="*/ 10 w 103"/>
                  <a:gd name="T35" fmla="*/ 21 h 103"/>
                  <a:gd name="T36" fmla="*/ 21 w 103"/>
                  <a:gd name="T37" fmla="*/ 10 h 103"/>
                  <a:gd name="T38" fmla="*/ 35 w 103"/>
                  <a:gd name="T39" fmla="*/ 2 h 103"/>
                  <a:gd name="T40" fmla="*/ 52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2" y="0"/>
                    </a:moveTo>
                    <a:lnTo>
                      <a:pt x="68" y="2"/>
                    </a:lnTo>
                    <a:lnTo>
                      <a:pt x="82" y="10"/>
                    </a:lnTo>
                    <a:lnTo>
                      <a:pt x="93" y="21"/>
                    </a:lnTo>
                    <a:lnTo>
                      <a:pt x="101" y="35"/>
                    </a:lnTo>
                    <a:lnTo>
                      <a:pt x="103" y="52"/>
                    </a:lnTo>
                    <a:lnTo>
                      <a:pt x="101" y="68"/>
                    </a:lnTo>
                    <a:lnTo>
                      <a:pt x="93" y="82"/>
                    </a:lnTo>
                    <a:lnTo>
                      <a:pt x="82" y="93"/>
                    </a:lnTo>
                    <a:lnTo>
                      <a:pt x="68" y="100"/>
                    </a:lnTo>
                    <a:lnTo>
                      <a:pt x="52" y="103"/>
                    </a:lnTo>
                    <a:lnTo>
                      <a:pt x="35" y="100"/>
                    </a:lnTo>
                    <a:lnTo>
                      <a:pt x="21" y="93"/>
                    </a:lnTo>
                    <a:lnTo>
                      <a:pt x="10" y="82"/>
                    </a:lnTo>
                    <a:lnTo>
                      <a:pt x="3" y="68"/>
                    </a:lnTo>
                    <a:lnTo>
                      <a:pt x="0" y="52"/>
                    </a:lnTo>
                    <a:lnTo>
                      <a:pt x="3" y="35"/>
                    </a:lnTo>
                    <a:lnTo>
                      <a:pt x="10" y="21"/>
                    </a:lnTo>
                    <a:lnTo>
                      <a:pt x="21" y="10"/>
                    </a:lnTo>
                    <a:lnTo>
                      <a:pt x="35" y="2"/>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9" name="Line 1033"/>
              <p:cNvSpPr>
                <a:spLocks noChangeShapeType="1"/>
              </p:cNvSpPr>
              <p:nvPr/>
            </p:nvSpPr>
            <p:spPr bwMode="auto">
              <a:xfrm flipH="1" flipV="1">
                <a:off x="4054" y="182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0" name="Line 1034"/>
              <p:cNvSpPr>
                <a:spLocks noChangeShapeType="1"/>
              </p:cNvSpPr>
              <p:nvPr/>
            </p:nvSpPr>
            <p:spPr bwMode="auto">
              <a:xfrm flipH="1" flipV="1">
                <a:off x="4051" y="1817"/>
                <a:ext cx="3"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1" name="Line 1035"/>
              <p:cNvSpPr>
                <a:spLocks noChangeShapeType="1"/>
              </p:cNvSpPr>
              <p:nvPr/>
            </p:nvSpPr>
            <p:spPr bwMode="auto">
              <a:xfrm flipH="1" flipV="1">
                <a:off x="4045" y="1812"/>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2" name="Line 1036"/>
              <p:cNvSpPr>
                <a:spLocks noChangeShapeType="1"/>
              </p:cNvSpPr>
              <p:nvPr/>
            </p:nvSpPr>
            <p:spPr bwMode="auto">
              <a:xfrm flipH="1" flipV="1">
                <a:off x="4038" y="1808"/>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3" name="Line 1037"/>
              <p:cNvSpPr>
                <a:spLocks noChangeShapeType="1"/>
              </p:cNvSpPr>
              <p:nvPr/>
            </p:nvSpPr>
            <p:spPr bwMode="auto">
              <a:xfrm flipH="1" flipV="1">
                <a:off x="4030" y="1807"/>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4" name="Line 1038"/>
              <p:cNvSpPr>
                <a:spLocks noChangeShapeType="1"/>
              </p:cNvSpPr>
              <p:nvPr/>
            </p:nvSpPr>
            <p:spPr bwMode="auto">
              <a:xfrm flipH="1">
                <a:off x="4022" y="1807"/>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5" name="Line 1039"/>
              <p:cNvSpPr>
                <a:spLocks noChangeShapeType="1"/>
              </p:cNvSpPr>
              <p:nvPr/>
            </p:nvSpPr>
            <p:spPr bwMode="auto">
              <a:xfrm flipH="1">
                <a:off x="4014" y="1808"/>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6" name="Line 1040"/>
              <p:cNvSpPr>
                <a:spLocks noChangeShapeType="1"/>
              </p:cNvSpPr>
              <p:nvPr/>
            </p:nvSpPr>
            <p:spPr bwMode="auto">
              <a:xfrm flipH="1">
                <a:off x="4009" y="1812"/>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7" name="Line 1041"/>
              <p:cNvSpPr>
                <a:spLocks noChangeShapeType="1"/>
              </p:cNvSpPr>
              <p:nvPr/>
            </p:nvSpPr>
            <p:spPr bwMode="auto">
              <a:xfrm flipH="1">
                <a:off x="4005" y="1817"/>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8" name="Line 1042"/>
              <p:cNvSpPr>
                <a:spLocks noChangeShapeType="1"/>
              </p:cNvSpPr>
              <p:nvPr/>
            </p:nvSpPr>
            <p:spPr bwMode="auto">
              <a:xfrm flipH="1">
                <a:off x="4004" y="1825"/>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9" name="Line 1043"/>
              <p:cNvSpPr>
                <a:spLocks noChangeShapeType="1"/>
              </p:cNvSpPr>
              <p:nvPr/>
            </p:nvSpPr>
            <p:spPr bwMode="auto">
              <a:xfrm>
                <a:off x="4004" y="1833"/>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0" name="Line 1044"/>
              <p:cNvSpPr>
                <a:spLocks noChangeShapeType="1"/>
              </p:cNvSpPr>
              <p:nvPr/>
            </p:nvSpPr>
            <p:spPr bwMode="auto">
              <a:xfrm>
                <a:off x="4005" y="1841"/>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1" name="Line 1045"/>
              <p:cNvSpPr>
                <a:spLocks noChangeShapeType="1"/>
              </p:cNvSpPr>
              <p:nvPr/>
            </p:nvSpPr>
            <p:spPr bwMode="auto">
              <a:xfrm>
                <a:off x="4009" y="1848"/>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2" name="Line 1046"/>
              <p:cNvSpPr>
                <a:spLocks noChangeShapeType="1"/>
              </p:cNvSpPr>
              <p:nvPr/>
            </p:nvSpPr>
            <p:spPr bwMode="auto">
              <a:xfrm>
                <a:off x="4014" y="1853"/>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3" name="Line 1047"/>
              <p:cNvSpPr>
                <a:spLocks noChangeShapeType="1"/>
              </p:cNvSpPr>
              <p:nvPr/>
            </p:nvSpPr>
            <p:spPr bwMode="auto">
              <a:xfrm>
                <a:off x="4022" y="1857"/>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4" name="Line 1048"/>
              <p:cNvSpPr>
                <a:spLocks noChangeShapeType="1"/>
              </p:cNvSpPr>
              <p:nvPr/>
            </p:nvSpPr>
            <p:spPr bwMode="auto">
              <a:xfrm flipV="1">
                <a:off x="4030" y="1857"/>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5" name="Line 1049"/>
              <p:cNvSpPr>
                <a:spLocks noChangeShapeType="1"/>
              </p:cNvSpPr>
              <p:nvPr/>
            </p:nvSpPr>
            <p:spPr bwMode="auto">
              <a:xfrm flipV="1">
                <a:off x="4038" y="1853"/>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6" name="Line 1050"/>
              <p:cNvSpPr>
                <a:spLocks noChangeShapeType="1"/>
              </p:cNvSpPr>
              <p:nvPr/>
            </p:nvSpPr>
            <p:spPr bwMode="auto">
              <a:xfrm flipV="1">
                <a:off x="4045" y="1848"/>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7" name="Line 1051"/>
              <p:cNvSpPr>
                <a:spLocks noChangeShapeType="1"/>
              </p:cNvSpPr>
              <p:nvPr/>
            </p:nvSpPr>
            <p:spPr bwMode="auto">
              <a:xfrm flipV="1">
                <a:off x="4051" y="1841"/>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8" name="Line 1052"/>
              <p:cNvSpPr>
                <a:spLocks noChangeShapeType="1"/>
              </p:cNvSpPr>
              <p:nvPr/>
            </p:nvSpPr>
            <p:spPr bwMode="auto">
              <a:xfrm flipV="1">
                <a:off x="4054" y="1833"/>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9" name="Freeform 1053"/>
              <p:cNvSpPr>
                <a:spLocks/>
              </p:cNvSpPr>
              <p:nvPr/>
            </p:nvSpPr>
            <p:spPr bwMode="auto">
              <a:xfrm>
                <a:off x="4084" y="1764"/>
                <a:ext cx="52" cy="51"/>
              </a:xfrm>
              <a:custGeom>
                <a:avLst/>
                <a:gdLst>
                  <a:gd name="T0" fmla="*/ 52 w 104"/>
                  <a:gd name="T1" fmla="*/ 0 h 103"/>
                  <a:gd name="T2" fmla="*/ 68 w 104"/>
                  <a:gd name="T3" fmla="*/ 3 h 103"/>
                  <a:gd name="T4" fmla="*/ 82 w 104"/>
                  <a:gd name="T5" fmla="*/ 10 h 103"/>
                  <a:gd name="T6" fmla="*/ 93 w 104"/>
                  <a:gd name="T7" fmla="*/ 21 h 103"/>
                  <a:gd name="T8" fmla="*/ 100 w 104"/>
                  <a:gd name="T9" fmla="*/ 35 h 103"/>
                  <a:gd name="T10" fmla="*/ 104 w 104"/>
                  <a:gd name="T11" fmla="*/ 51 h 103"/>
                  <a:gd name="T12" fmla="*/ 100 w 104"/>
                  <a:gd name="T13" fmla="*/ 68 h 103"/>
                  <a:gd name="T14" fmla="*/ 93 w 104"/>
                  <a:gd name="T15" fmla="*/ 81 h 103"/>
                  <a:gd name="T16" fmla="*/ 82 w 104"/>
                  <a:gd name="T17" fmla="*/ 93 h 103"/>
                  <a:gd name="T18" fmla="*/ 68 w 104"/>
                  <a:gd name="T19" fmla="*/ 100 h 103"/>
                  <a:gd name="T20" fmla="*/ 52 w 104"/>
                  <a:gd name="T21" fmla="*/ 103 h 103"/>
                  <a:gd name="T22" fmla="*/ 35 w 104"/>
                  <a:gd name="T23" fmla="*/ 100 h 103"/>
                  <a:gd name="T24" fmla="*/ 22 w 104"/>
                  <a:gd name="T25" fmla="*/ 93 h 103"/>
                  <a:gd name="T26" fmla="*/ 10 w 104"/>
                  <a:gd name="T27" fmla="*/ 81 h 103"/>
                  <a:gd name="T28" fmla="*/ 2 w 104"/>
                  <a:gd name="T29" fmla="*/ 68 h 103"/>
                  <a:gd name="T30" fmla="*/ 0 w 104"/>
                  <a:gd name="T31" fmla="*/ 51 h 103"/>
                  <a:gd name="T32" fmla="*/ 2 w 104"/>
                  <a:gd name="T33" fmla="*/ 35 h 103"/>
                  <a:gd name="T34" fmla="*/ 10 w 104"/>
                  <a:gd name="T35" fmla="*/ 21 h 103"/>
                  <a:gd name="T36" fmla="*/ 22 w 104"/>
                  <a:gd name="T37" fmla="*/ 10 h 103"/>
                  <a:gd name="T38" fmla="*/ 35 w 104"/>
                  <a:gd name="T39" fmla="*/ 3 h 103"/>
                  <a:gd name="T40" fmla="*/ 52 w 104"/>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3">
                    <a:moveTo>
                      <a:pt x="52" y="0"/>
                    </a:moveTo>
                    <a:lnTo>
                      <a:pt x="68" y="3"/>
                    </a:lnTo>
                    <a:lnTo>
                      <a:pt x="82" y="10"/>
                    </a:lnTo>
                    <a:lnTo>
                      <a:pt x="93" y="21"/>
                    </a:lnTo>
                    <a:lnTo>
                      <a:pt x="100" y="35"/>
                    </a:lnTo>
                    <a:lnTo>
                      <a:pt x="104" y="51"/>
                    </a:lnTo>
                    <a:lnTo>
                      <a:pt x="100" y="68"/>
                    </a:lnTo>
                    <a:lnTo>
                      <a:pt x="93" y="81"/>
                    </a:lnTo>
                    <a:lnTo>
                      <a:pt x="82" y="93"/>
                    </a:lnTo>
                    <a:lnTo>
                      <a:pt x="68" y="100"/>
                    </a:lnTo>
                    <a:lnTo>
                      <a:pt x="52" y="103"/>
                    </a:lnTo>
                    <a:lnTo>
                      <a:pt x="35" y="100"/>
                    </a:lnTo>
                    <a:lnTo>
                      <a:pt x="22" y="93"/>
                    </a:lnTo>
                    <a:lnTo>
                      <a:pt x="10" y="81"/>
                    </a:lnTo>
                    <a:lnTo>
                      <a:pt x="2" y="68"/>
                    </a:lnTo>
                    <a:lnTo>
                      <a:pt x="0" y="51"/>
                    </a:lnTo>
                    <a:lnTo>
                      <a:pt x="2" y="35"/>
                    </a:lnTo>
                    <a:lnTo>
                      <a:pt x="10" y="21"/>
                    </a:lnTo>
                    <a:lnTo>
                      <a:pt x="22" y="10"/>
                    </a:lnTo>
                    <a:lnTo>
                      <a:pt x="35" y="3"/>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0" name="Line 1054"/>
              <p:cNvSpPr>
                <a:spLocks noChangeShapeType="1"/>
              </p:cNvSpPr>
              <p:nvPr/>
            </p:nvSpPr>
            <p:spPr bwMode="auto">
              <a:xfrm flipH="1" flipV="1">
                <a:off x="4135" y="178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1" name="Line 1055"/>
              <p:cNvSpPr>
                <a:spLocks noChangeShapeType="1"/>
              </p:cNvSpPr>
              <p:nvPr/>
            </p:nvSpPr>
            <p:spPr bwMode="auto">
              <a:xfrm flipH="1" flipV="1">
                <a:off x="4131" y="1774"/>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2" name="Line 1056"/>
              <p:cNvSpPr>
                <a:spLocks noChangeShapeType="1"/>
              </p:cNvSpPr>
              <p:nvPr/>
            </p:nvSpPr>
            <p:spPr bwMode="auto">
              <a:xfrm flipH="1" flipV="1">
                <a:off x="4126" y="1768"/>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3" name="Line 1057"/>
              <p:cNvSpPr>
                <a:spLocks noChangeShapeType="1"/>
              </p:cNvSpPr>
              <p:nvPr/>
            </p:nvSpPr>
            <p:spPr bwMode="auto">
              <a:xfrm flipH="1" flipV="1">
                <a:off x="4118" y="1765"/>
                <a:ext cx="8"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4" name="Line 1058"/>
              <p:cNvSpPr>
                <a:spLocks noChangeShapeType="1"/>
              </p:cNvSpPr>
              <p:nvPr/>
            </p:nvSpPr>
            <p:spPr bwMode="auto">
              <a:xfrm flipH="1" flipV="1">
                <a:off x="4110" y="176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5" name="Line 1059"/>
              <p:cNvSpPr>
                <a:spLocks noChangeShapeType="1"/>
              </p:cNvSpPr>
              <p:nvPr/>
            </p:nvSpPr>
            <p:spPr bwMode="auto">
              <a:xfrm flipH="1">
                <a:off x="4102" y="176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6" name="Line 1060"/>
              <p:cNvSpPr>
                <a:spLocks noChangeShapeType="1"/>
              </p:cNvSpPr>
              <p:nvPr/>
            </p:nvSpPr>
            <p:spPr bwMode="auto">
              <a:xfrm flipH="1">
                <a:off x="4095" y="1765"/>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7" name="Line 1061"/>
              <p:cNvSpPr>
                <a:spLocks noChangeShapeType="1"/>
              </p:cNvSpPr>
              <p:nvPr/>
            </p:nvSpPr>
            <p:spPr bwMode="auto">
              <a:xfrm flipH="1">
                <a:off x="4089" y="1768"/>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8" name="Line 1062"/>
              <p:cNvSpPr>
                <a:spLocks noChangeShapeType="1"/>
              </p:cNvSpPr>
              <p:nvPr/>
            </p:nvSpPr>
            <p:spPr bwMode="auto">
              <a:xfrm flipH="1">
                <a:off x="4086" y="1774"/>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9" name="Line 1063"/>
              <p:cNvSpPr>
                <a:spLocks noChangeShapeType="1"/>
              </p:cNvSpPr>
              <p:nvPr/>
            </p:nvSpPr>
            <p:spPr bwMode="auto">
              <a:xfrm flipH="1">
                <a:off x="4084" y="1781"/>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0" name="Line 1064"/>
              <p:cNvSpPr>
                <a:spLocks noChangeShapeType="1"/>
              </p:cNvSpPr>
              <p:nvPr/>
            </p:nvSpPr>
            <p:spPr bwMode="auto">
              <a:xfrm>
                <a:off x="4084" y="1789"/>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1" name="Line 1065"/>
              <p:cNvSpPr>
                <a:spLocks noChangeShapeType="1"/>
              </p:cNvSpPr>
              <p:nvPr/>
            </p:nvSpPr>
            <p:spPr bwMode="auto">
              <a:xfrm>
                <a:off x="4086" y="1797"/>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2" name="Line 1066"/>
              <p:cNvSpPr>
                <a:spLocks noChangeShapeType="1"/>
              </p:cNvSpPr>
              <p:nvPr/>
            </p:nvSpPr>
            <p:spPr bwMode="auto">
              <a:xfrm>
                <a:off x="4089" y="1804"/>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3" name="Line 1067"/>
              <p:cNvSpPr>
                <a:spLocks noChangeShapeType="1"/>
              </p:cNvSpPr>
              <p:nvPr/>
            </p:nvSpPr>
            <p:spPr bwMode="auto">
              <a:xfrm>
                <a:off x="4095" y="1810"/>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4" name="Line 1068"/>
              <p:cNvSpPr>
                <a:spLocks noChangeShapeType="1"/>
              </p:cNvSpPr>
              <p:nvPr/>
            </p:nvSpPr>
            <p:spPr bwMode="auto">
              <a:xfrm>
                <a:off x="4102" y="181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5" name="Line 1069"/>
              <p:cNvSpPr>
                <a:spLocks noChangeShapeType="1"/>
              </p:cNvSpPr>
              <p:nvPr/>
            </p:nvSpPr>
            <p:spPr bwMode="auto">
              <a:xfrm flipV="1">
                <a:off x="4110" y="1814"/>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6" name="Line 1070"/>
              <p:cNvSpPr>
                <a:spLocks noChangeShapeType="1"/>
              </p:cNvSpPr>
              <p:nvPr/>
            </p:nvSpPr>
            <p:spPr bwMode="auto">
              <a:xfrm flipV="1">
                <a:off x="4118" y="1810"/>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7" name="Line 1071"/>
              <p:cNvSpPr>
                <a:spLocks noChangeShapeType="1"/>
              </p:cNvSpPr>
              <p:nvPr/>
            </p:nvSpPr>
            <p:spPr bwMode="auto">
              <a:xfrm flipV="1">
                <a:off x="4126" y="1804"/>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8" name="Line 1072"/>
              <p:cNvSpPr>
                <a:spLocks noChangeShapeType="1"/>
              </p:cNvSpPr>
              <p:nvPr/>
            </p:nvSpPr>
            <p:spPr bwMode="auto">
              <a:xfrm flipV="1">
                <a:off x="4131" y="1797"/>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 name="Line 1073"/>
              <p:cNvSpPr>
                <a:spLocks noChangeShapeType="1"/>
              </p:cNvSpPr>
              <p:nvPr/>
            </p:nvSpPr>
            <p:spPr bwMode="auto">
              <a:xfrm flipV="1">
                <a:off x="4135" y="1789"/>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0" name="Freeform 1074"/>
              <p:cNvSpPr>
                <a:spLocks/>
              </p:cNvSpPr>
              <p:nvPr/>
            </p:nvSpPr>
            <p:spPr bwMode="auto">
              <a:xfrm>
                <a:off x="4213" y="1715"/>
                <a:ext cx="52" cy="52"/>
              </a:xfrm>
              <a:custGeom>
                <a:avLst/>
                <a:gdLst>
                  <a:gd name="T0" fmla="*/ 52 w 104"/>
                  <a:gd name="T1" fmla="*/ 0 h 103"/>
                  <a:gd name="T2" fmla="*/ 68 w 104"/>
                  <a:gd name="T3" fmla="*/ 2 h 103"/>
                  <a:gd name="T4" fmla="*/ 82 w 104"/>
                  <a:gd name="T5" fmla="*/ 9 h 103"/>
                  <a:gd name="T6" fmla="*/ 93 w 104"/>
                  <a:gd name="T7" fmla="*/ 20 h 103"/>
                  <a:gd name="T8" fmla="*/ 100 w 104"/>
                  <a:gd name="T9" fmla="*/ 35 h 103"/>
                  <a:gd name="T10" fmla="*/ 104 w 104"/>
                  <a:gd name="T11" fmla="*/ 51 h 103"/>
                  <a:gd name="T12" fmla="*/ 100 w 104"/>
                  <a:gd name="T13" fmla="*/ 67 h 103"/>
                  <a:gd name="T14" fmla="*/ 93 w 104"/>
                  <a:gd name="T15" fmla="*/ 82 h 103"/>
                  <a:gd name="T16" fmla="*/ 82 w 104"/>
                  <a:gd name="T17" fmla="*/ 92 h 103"/>
                  <a:gd name="T18" fmla="*/ 68 w 104"/>
                  <a:gd name="T19" fmla="*/ 100 h 103"/>
                  <a:gd name="T20" fmla="*/ 52 w 104"/>
                  <a:gd name="T21" fmla="*/ 103 h 103"/>
                  <a:gd name="T22" fmla="*/ 35 w 104"/>
                  <a:gd name="T23" fmla="*/ 100 h 103"/>
                  <a:gd name="T24" fmla="*/ 22 w 104"/>
                  <a:gd name="T25" fmla="*/ 92 h 103"/>
                  <a:gd name="T26" fmla="*/ 10 w 104"/>
                  <a:gd name="T27" fmla="*/ 82 h 103"/>
                  <a:gd name="T28" fmla="*/ 3 w 104"/>
                  <a:gd name="T29" fmla="*/ 67 h 103"/>
                  <a:gd name="T30" fmla="*/ 0 w 104"/>
                  <a:gd name="T31" fmla="*/ 51 h 103"/>
                  <a:gd name="T32" fmla="*/ 3 w 104"/>
                  <a:gd name="T33" fmla="*/ 35 h 103"/>
                  <a:gd name="T34" fmla="*/ 10 w 104"/>
                  <a:gd name="T35" fmla="*/ 20 h 103"/>
                  <a:gd name="T36" fmla="*/ 22 w 104"/>
                  <a:gd name="T37" fmla="*/ 9 h 103"/>
                  <a:gd name="T38" fmla="*/ 35 w 104"/>
                  <a:gd name="T39" fmla="*/ 2 h 103"/>
                  <a:gd name="T40" fmla="*/ 52 w 104"/>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3">
                    <a:moveTo>
                      <a:pt x="52" y="0"/>
                    </a:moveTo>
                    <a:lnTo>
                      <a:pt x="68" y="2"/>
                    </a:lnTo>
                    <a:lnTo>
                      <a:pt x="82" y="9"/>
                    </a:lnTo>
                    <a:lnTo>
                      <a:pt x="93" y="20"/>
                    </a:lnTo>
                    <a:lnTo>
                      <a:pt x="100" y="35"/>
                    </a:lnTo>
                    <a:lnTo>
                      <a:pt x="104" y="51"/>
                    </a:lnTo>
                    <a:lnTo>
                      <a:pt x="100" y="67"/>
                    </a:lnTo>
                    <a:lnTo>
                      <a:pt x="93" y="82"/>
                    </a:lnTo>
                    <a:lnTo>
                      <a:pt x="82" y="92"/>
                    </a:lnTo>
                    <a:lnTo>
                      <a:pt x="68" y="100"/>
                    </a:lnTo>
                    <a:lnTo>
                      <a:pt x="52" y="103"/>
                    </a:lnTo>
                    <a:lnTo>
                      <a:pt x="35" y="100"/>
                    </a:lnTo>
                    <a:lnTo>
                      <a:pt x="22" y="92"/>
                    </a:lnTo>
                    <a:lnTo>
                      <a:pt x="10" y="82"/>
                    </a:lnTo>
                    <a:lnTo>
                      <a:pt x="3" y="67"/>
                    </a:lnTo>
                    <a:lnTo>
                      <a:pt x="0" y="51"/>
                    </a:lnTo>
                    <a:lnTo>
                      <a:pt x="3" y="35"/>
                    </a:lnTo>
                    <a:lnTo>
                      <a:pt x="10" y="20"/>
                    </a:lnTo>
                    <a:lnTo>
                      <a:pt x="22" y="9"/>
                    </a:lnTo>
                    <a:lnTo>
                      <a:pt x="35" y="2"/>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1" name="Line 1075"/>
              <p:cNvSpPr>
                <a:spLocks noChangeShapeType="1"/>
              </p:cNvSpPr>
              <p:nvPr/>
            </p:nvSpPr>
            <p:spPr bwMode="auto">
              <a:xfrm flipH="1" flipV="1">
                <a:off x="4263" y="1732"/>
                <a:ext cx="2"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 name="Line 1076"/>
              <p:cNvSpPr>
                <a:spLocks noChangeShapeType="1"/>
              </p:cNvSpPr>
              <p:nvPr/>
            </p:nvSpPr>
            <p:spPr bwMode="auto">
              <a:xfrm flipH="1" flipV="1">
                <a:off x="4260" y="1725"/>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3" name="Line 1077"/>
              <p:cNvSpPr>
                <a:spLocks noChangeShapeType="1"/>
              </p:cNvSpPr>
              <p:nvPr/>
            </p:nvSpPr>
            <p:spPr bwMode="auto">
              <a:xfrm flipH="1" flipV="1">
                <a:off x="4254" y="1720"/>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4" name="Line 1078"/>
              <p:cNvSpPr>
                <a:spLocks noChangeShapeType="1"/>
              </p:cNvSpPr>
              <p:nvPr/>
            </p:nvSpPr>
            <p:spPr bwMode="auto">
              <a:xfrm flipH="1" flipV="1">
                <a:off x="4247" y="1716"/>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5" name="Line 1079"/>
              <p:cNvSpPr>
                <a:spLocks noChangeShapeType="1"/>
              </p:cNvSpPr>
              <p:nvPr/>
            </p:nvSpPr>
            <p:spPr bwMode="auto">
              <a:xfrm flipH="1" flipV="1">
                <a:off x="4239" y="1715"/>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6" name="Line 1080"/>
              <p:cNvSpPr>
                <a:spLocks noChangeShapeType="1"/>
              </p:cNvSpPr>
              <p:nvPr/>
            </p:nvSpPr>
            <p:spPr bwMode="auto">
              <a:xfrm flipH="1">
                <a:off x="4231" y="1715"/>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7" name="Line 1081"/>
              <p:cNvSpPr>
                <a:spLocks noChangeShapeType="1"/>
              </p:cNvSpPr>
              <p:nvPr/>
            </p:nvSpPr>
            <p:spPr bwMode="auto">
              <a:xfrm flipH="1">
                <a:off x="4224" y="1716"/>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8" name="Line 1082"/>
              <p:cNvSpPr>
                <a:spLocks noChangeShapeType="1"/>
              </p:cNvSpPr>
              <p:nvPr/>
            </p:nvSpPr>
            <p:spPr bwMode="auto">
              <a:xfrm flipH="1">
                <a:off x="4218" y="1720"/>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9" name="Line 1083"/>
              <p:cNvSpPr>
                <a:spLocks noChangeShapeType="1"/>
              </p:cNvSpPr>
              <p:nvPr/>
            </p:nvSpPr>
            <p:spPr bwMode="auto">
              <a:xfrm flipH="1">
                <a:off x="4214" y="1725"/>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0" name="Line 1084"/>
              <p:cNvSpPr>
                <a:spLocks noChangeShapeType="1"/>
              </p:cNvSpPr>
              <p:nvPr/>
            </p:nvSpPr>
            <p:spPr bwMode="auto">
              <a:xfrm flipH="1">
                <a:off x="4213" y="1732"/>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1" name="Line 1085"/>
              <p:cNvSpPr>
                <a:spLocks noChangeShapeType="1"/>
              </p:cNvSpPr>
              <p:nvPr/>
            </p:nvSpPr>
            <p:spPr bwMode="auto">
              <a:xfrm>
                <a:off x="4213" y="174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2" name="Line 1086"/>
              <p:cNvSpPr>
                <a:spLocks noChangeShapeType="1"/>
              </p:cNvSpPr>
              <p:nvPr/>
            </p:nvSpPr>
            <p:spPr bwMode="auto">
              <a:xfrm>
                <a:off x="4214" y="1749"/>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3" name="Line 1087"/>
              <p:cNvSpPr>
                <a:spLocks noChangeShapeType="1"/>
              </p:cNvSpPr>
              <p:nvPr/>
            </p:nvSpPr>
            <p:spPr bwMode="auto">
              <a:xfrm>
                <a:off x="4218" y="1756"/>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4" name="Line 1088"/>
              <p:cNvSpPr>
                <a:spLocks noChangeShapeType="1"/>
              </p:cNvSpPr>
              <p:nvPr/>
            </p:nvSpPr>
            <p:spPr bwMode="auto">
              <a:xfrm>
                <a:off x="4224" y="1761"/>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5" name="Line 1089"/>
              <p:cNvSpPr>
                <a:spLocks noChangeShapeType="1"/>
              </p:cNvSpPr>
              <p:nvPr/>
            </p:nvSpPr>
            <p:spPr bwMode="auto">
              <a:xfrm>
                <a:off x="4231" y="1765"/>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6" name="Line 1090"/>
              <p:cNvSpPr>
                <a:spLocks noChangeShapeType="1"/>
              </p:cNvSpPr>
              <p:nvPr/>
            </p:nvSpPr>
            <p:spPr bwMode="auto">
              <a:xfrm flipV="1">
                <a:off x="4239" y="1765"/>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7" name="Line 1091"/>
              <p:cNvSpPr>
                <a:spLocks noChangeShapeType="1"/>
              </p:cNvSpPr>
              <p:nvPr/>
            </p:nvSpPr>
            <p:spPr bwMode="auto">
              <a:xfrm flipV="1">
                <a:off x="4247" y="1761"/>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8" name="Line 1092"/>
              <p:cNvSpPr>
                <a:spLocks noChangeShapeType="1"/>
              </p:cNvSpPr>
              <p:nvPr/>
            </p:nvSpPr>
            <p:spPr bwMode="auto">
              <a:xfrm flipV="1">
                <a:off x="4254" y="1756"/>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9" name="Line 1093"/>
              <p:cNvSpPr>
                <a:spLocks noChangeShapeType="1"/>
              </p:cNvSpPr>
              <p:nvPr/>
            </p:nvSpPr>
            <p:spPr bwMode="auto">
              <a:xfrm flipV="1">
                <a:off x="4260" y="1749"/>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0" name="Line 1094"/>
              <p:cNvSpPr>
                <a:spLocks noChangeShapeType="1"/>
              </p:cNvSpPr>
              <p:nvPr/>
            </p:nvSpPr>
            <p:spPr bwMode="auto">
              <a:xfrm flipV="1">
                <a:off x="4263" y="1741"/>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1" name="Freeform 1095"/>
              <p:cNvSpPr>
                <a:spLocks/>
              </p:cNvSpPr>
              <p:nvPr/>
            </p:nvSpPr>
            <p:spPr bwMode="auto">
              <a:xfrm>
                <a:off x="4278" y="1671"/>
                <a:ext cx="52" cy="52"/>
              </a:xfrm>
              <a:custGeom>
                <a:avLst/>
                <a:gdLst>
                  <a:gd name="T0" fmla="*/ 52 w 104"/>
                  <a:gd name="T1" fmla="*/ 0 h 102"/>
                  <a:gd name="T2" fmla="*/ 68 w 104"/>
                  <a:gd name="T3" fmla="*/ 2 h 102"/>
                  <a:gd name="T4" fmla="*/ 82 w 104"/>
                  <a:gd name="T5" fmla="*/ 9 h 102"/>
                  <a:gd name="T6" fmla="*/ 93 w 104"/>
                  <a:gd name="T7" fmla="*/ 20 h 102"/>
                  <a:gd name="T8" fmla="*/ 100 w 104"/>
                  <a:gd name="T9" fmla="*/ 35 h 102"/>
                  <a:gd name="T10" fmla="*/ 104 w 104"/>
                  <a:gd name="T11" fmla="*/ 50 h 102"/>
                  <a:gd name="T12" fmla="*/ 100 w 104"/>
                  <a:gd name="T13" fmla="*/ 67 h 102"/>
                  <a:gd name="T14" fmla="*/ 93 w 104"/>
                  <a:gd name="T15" fmla="*/ 81 h 102"/>
                  <a:gd name="T16" fmla="*/ 82 w 104"/>
                  <a:gd name="T17" fmla="*/ 93 h 102"/>
                  <a:gd name="T18" fmla="*/ 68 w 104"/>
                  <a:gd name="T19" fmla="*/ 100 h 102"/>
                  <a:gd name="T20" fmla="*/ 52 w 104"/>
                  <a:gd name="T21" fmla="*/ 102 h 102"/>
                  <a:gd name="T22" fmla="*/ 35 w 104"/>
                  <a:gd name="T23" fmla="*/ 100 h 102"/>
                  <a:gd name="T24" fmla="*/ 21 w 104"/>
                  <a:gd name="T25" fmla="*/ 93 h 102"/>
                  <a:gd name="T26" fmla="*/ 10 w 104"/>
                  <a:gd name="T27" fmla="*/ 81 h 102"/>
                  <a:gd name="T28" fmla="*/ 3 w 104"/>
                  <a:gd name="T29" fmla="*/ 67 h 102"/>
                  <a:gd name="T30" fmla="*/ 0 w 104"/>
                  <a:gd name="T31" fmla="*/ 50 h 102"/>
                  <a:gd name="T32" fmla="*/ 3 w 104"/>
                  <a:gd name="T33" fmla="*/ 35 h 102"/>
                  <a:gd name="T34" fmla="*/ 10 w 104"/>
                  <a:gd name="T35" fmla="*/ 20 h 102"/>
                  <a:gd name="T36" fmla="*/ 21 w 104"/>
                  <a:gd name="T37" fmla="*/ 9 h 102"/>
                  <a:gd name="T38" fmla="*/ 35 w 104"/>
                  <a:gd name="T39" fmla="*/ 2 h 102"/>
                  <a:gd name="T40" fmla="*/ 52 w 104"/>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2">
                    <a:moveTo>
                      <a:pt x="52" y="0"/>
                    </a:moveTo>
                    <a:lnTo>
                      <a:pt x="68" y="2"/>
                    </a:lnTo>
                    <a:lnTo>
                      <a:pt x="82" y="9"/>
                    </a:lnTo>
                    <a:lnTo>
                      <a:pt x="93" y="20"/>
                    </a:lnTo>
                    <a:lnTo>
                      <a:pt x="100" y="35"/>
                    </a:lnTo>
                    <a:lnTo>
                      <a:pt x="104" y="50"/>
                    </a:lnTo>
                    <a:lnTo>
                      <a:pt x="100" y="67"/>
                    </a:lnTo>
                    <a:lnTo>
                      <a:pt x="93" y="81"/>
                    </a:lnTo>
                    <a:lnTo>
                      <a:pt x="82" y="93"/>
                    </a:lnTo>
                    <a:lnTo>
                      <a:pt x="68" y="100"/>
                    </a:lnTo>
                    <a:lnTo>
                      <a:pt x="52" y="102"/>
                    </a:lnTo>
                    <a:lnTo>
                      <a:pt x="35" y="100"/>
                    </a:lnTo>
                    <a:lnTo>
                      <a:pt x="21" y="93"/>
                    </a:lnTo>
                    <a:lnTo>
                      <a:pt x="10" y="81"/>
                    </a:lnTo>
                    <a:lnTo>
                      <a:pt x="3" y="67"/>
                    </a:lnTo>
                    <a:lnTo>
                      <a:pt x="0" y="50"/>
                    </a:lnTo>
                    <a:lnTo>
                      <a:pt x="3" y="35"/>
                    </a:lnTo>
                    <a:lnTo>
                      <a:pt x="10" y="20"/>
                    </a:lnTo>
                    <a:lnTo>
                      <a:pt x="21" y="9"/>
                    </a:lnTo>
                    <a:lnTo>
                      <a:pt x="35" y="2"/>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2" name="Line 1096"/>
              <p:cNvSpPr>
                <a:spLocks noChangeShapeType="1"/>
              </p:cNvSpPr>
              <p:nvPr/>
            </p:nvSpPr>
            <p:spPr bwMode="auto">
              <a:xfrm flipH="1" flipV="1">
                <a:off x="4328" y="1689"/>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3" name="Line 1097"/>
              <p:cNvSpPr>
                <a:spLocks noChangeShapeType="1"/>
              </p:cNvSpPr>
              <p:nvPr/>
            </p:nvSpPr>
            <p:spPr bwMode="auto">
              <a:xfrm flipH="1" flipV="1">
                <a:off x="4324" y="1682"/>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4" name="Line 1098"/>
              <p:cNvSpPr>
                <a:spLocks noChangeShapeType="1"/>
              </p:cNvSpPr>
              <p:nvPr/>
            </p:nvSpPr>
            <p:spPr bwMode="auto">
              <a:xfrm flipH="1" flipV="1">
                <a:off x="4319" y="1676"/>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01" name="Group 1300"/>
            <p:cNvGrpSpPr>
              <a:grpSpLocks/>
            </p:cNvGrpSpPr>
            <p:nvPr/>
          </p:nvGrpSpPr>
          <p:grpSpPr bwMode="auto">
            <a:xfrm>
              <a:off x="5095875" y="2400301"/>
              <a:ext cx="2439988" cy="1476375"/>
              <a:chOff x="3210" y="1512"/>
              <a:chExt cx="1537" cy="930"/>
            </a:xfrm>
          </p:grpSpPr>
          <p:sp>
            <p:nvSpPr>
              <p:cNvPr id="2905" name="Line 1100"/>
              <p:cNvSpPr>
                <a:spLocks noChangeShapeType="1"/>
              </p:cNvSpPr>
              <p:nvPr/>
            </p:nvSpPr>
            <p:spPr bwMode="auto">
              <a:xfrm flipH="1" flipV="1">
                <a:off x="4311" y="1673"/>
                <a:ext cx="8"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6" name="Line 1101"/>
              <p:cNvSpPr>
                <a:spLocks noChangeShapeType="1"/>
              </p:cNvSpPr>
              <p:nvPr/>
            </p:nvSpPr>
            <p:spPr bwMode="auto">
              <a:xfrm flipH="1" flipV="1">
                <a:off x="4304" y="1671"/>
                <a:ext cx="7"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7" name="Line 1102"/>
              <p:cNvSpPr>
                <a:spLocks noChangeShapeType="1"/>
              </p:cNvSpPr>
              <p:nvPr/>
            </p:nvSpPr>
            <p:spPr bwMode="auto">
              <a:xfrm flipH="1">
                <a:off x="4295" y="1671"/>
                <a:ext cx="9"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8" name="Line 1103"/>
              <p:cNvSpPr>
                <a:spLocks noChangeShapeType="1"/>
              </p:cNvSpPr>
              <p:nvPr/>
            </p:nvSpPr>
            <p:spPr bwMode="auto">
              <a:xfrm flipH="1">
                <a:off x="4288" y="1673"/>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9" name="Line 1104"/>
              <p:cNvSpPr>
                <a:spLocks noChangeShapeType="1"/>
              </p:cNvSpPr>
              <p:nvPr/>
            </p:nvSpPr>
            <p:spPr bwMode="auto">
              <a:xfrm flipH="1">
                <a:off x="4282" y="1676"/>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0" name="Line 1105"/>
              <p:cNvSpPr>
                <a:spLocks noChangeShapeType="1"/>
              </p:cNvSpPr>
              <p:nvPr/>
            </p:nvSpPr>
            <p:spPr bwMode="auto">
              <a:xfrm flipH="1">
                <a:off x="4279" y="1682"/>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1" name="Line 1106"/>
              <p:cNvSpPr>
                <a:spLocks noChangeShapeType="1"/>
              </p:cNvSpPr>
              <p:nvPr/>
            </p:nvSpPr>
            <p:spPr bwMode="auto">
              <a:xfrm flipH="1">
                <a:off x="4278" y="1689"/>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2" name="Line 1107"/>
              <p:cNvSpPr>
                <a:spLocks noChangeShapeType="1"/>
              </p:cNvSpPr>
              <p:nvPr/>
            </p:nvSpPr>
            <p:spPr bwMode="auto">
              <a:xfrm>
                <a:off x="4278" y="169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3" name="Line 1108"/>
              <p:cNvSpPr>
                <a:spLocks noChangeShapeType="1"/>
              </p:cNvSpPr>
              <p:nvPr/>
            </p:nvSpPr>
            <p:spPr bwMode="auto">
              <a:xfrm>
                <a:off x="4279" y="1705"/>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4" name="Line 1109"/>
              <p:cNvSpPr>
                <a:spLocks noChangeShapeType="1"/>
              </p:cNvSpPr>
              <p:nvPr/>
            </p:nvSpPr>
            <p:spPr bwMode="auto">
              <a:xfrm>
                <a:off x="4282" y="1712"/>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5" name="Line 1110"/>
              <p:cNvSpPr>
                <a:spLocks noChangeShapeType="1"/>
              </p:cNvSpPr>
              <p:nvPr/>
            </p:nvSpPr>
            <p:spPr bwMode="auto">
              <a:xfrm>
                <a:off x="4288" y="1718"/>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6" name="Line 1111"/>
              <p:cNvSpPr>
                <a:spLocks noChangeShapeType="1"/>
              </p:cNvSpPr>
              <p:nvPr/>
            </p:nvSpPr>
            <p:spPr bwMode="auto">
              <a:xfrm>
                <a:off x="4295" y="1721"/>
                <a:ext cx="9"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7" name="Line 1112"/>
              <p:cNvSpPr>
                <a:spLocks noChangeShapeType="1"/>
              </p:cNvSpPr>
              <p:nvPr/>
            </p:nvSpPr>
            <p:spPr bwMode="auto">
              <a:xfrm flipV="1">
                <a:off x="4304" y="1721"/>
                <a:ext cx="7"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8" name="Line 1113"/>
              <p:cNvSpPr>
                <a:spLocks noChangeShapeType="1"/>
              </p:cNvSpPr>
              <p:nvPr/>
            </p:nvSpPr>
            <p:spPr bwMode="auto">
              <a:xfrm flipV="1">
                <a:off x="4311" y="1718"/>
                <a:ext cx="8"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9" name="Line 1114"/>
              <p:cNvSpPr>
                <a:spLocks noChangeShapeType="1"/>
              </p:cNvSpPr>
              <p:nvPr/>
            </p:nvSpPr>
            <p:spPr bwMode="auto">
              <a:xfrm flipV="1">
                <a:off x="4319" y="1712"/>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0" name="Line 1115"/>
              <p:cNvSpPr>
                <a:spLocks noChangeShapeType="1"/>
              </p:cNvSpPr>
              <p:nvPr/>
            </p:nvSpPr>
            <p:spPr bwMode="auto">
              <a:xfrm flipV="1">
                <a:off x="4324" y="1705"/>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1" name="Line 1116"/>
              <p:cNvSpPr>
                <a:spLocks noChangeShapeType="1"/>
              </p:cNvSpPr>
              <p:nvPr/>
            </p:nvSpPr>
            <p:spPr bwMode="auto">
              <a:xfrm flipV="1">
                <a:off x="4328" y="1697"/>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2" name="Freeform 1117"/>
              <p:cNvSpPr>
                <a:spLocks/>
              </p:cNvSpPr>
              <p:nvPr/>
            </p:nvSpPr>
            <p:spPr bwMode="auto">
              <a:xfrm>
                <a:off x="4342" y="1576"/>
                <a:ext cx="52" cy="51"/>
              </a:xfrm>
              <a:custGeom>
                <a:avLst/>
                <a:gdLst>
                  <a:gd name="T0" fmla="*/ 52 w 104"/>
                  <a:gd name="T1" fmla="*/ 0 h 104"/>
                  <a:gd name="T2" fmla="*/ 68 w 104"/>
                  <a:gd name="T3" fmla="*/ 4 h 104"/>
                  <a:gd name="T4" fmla="*/ 82 w 104"/>
                  <a:gd name="T5" fmla="*/ 11 h 104"/>
                  <a:gd name="T6" fmla="*/ 93 w 104"/>
                  <a:gd name="T7" fmla="*/ 22 h 104"/>
                  <a:gd name="T8" fmla="*/ 102 w 104"/>
                  <a:gd name="T9" fmla="*/ 35 h 104"/>
                  <a:gd name="T10" fmla="*/ 104 w 104"/>
                  <a:gd name="T11" fmla="*/ 52 h 104"/>
                  <a:gd name="T12" fmla="*/ 102 w 104"/>
                  <a:gd name="T13" fmla="*/ 68 h 104"/>
                  <a:gd name="T14" fmla="*/ 93 w 104"/>
                  <a:gd name="T15" fmla="*/ 82 h 104"/>
                  <a:gd name="T16" fmla="*/ 82 w 104"/>
                  <a:gd name="T17" fmla="*/ 93 h 104"/>
                  <a:gd name="T18" fmla="*/ 68 w 104"/>
                  <a:gd name="T19" fmla="*/ 101 h 104"/>
                  <a:gd name="T20" fmla="*/ 52 w 104"/>
                  <a:gd name="T21" fmla="*/ 104 h 104"/>
                  <a:gd name="T22" fmla="*/ 35 w 104"/>
                  <a:gd name="T23" fmla="*/ 101 h 104"/>
                  <a:gd name="T24" fmla="*/ 22 w 104"/>
                  <a:gd name="T25" fmla="*/ 93 h 104"/>
                  <a:gd name="T26" fmla="*/ 11 w 104"/>
                  <a:gd name="T27" fmla="*/ 82 h 104"/>
                  <a:gd name="T28" fmla="*/ 4 w 104"/>
                  <a:gd name="T29" fmla="*/ 68 h 104"/>
                  <a:gd name="T30" fmla="*/ 0 w 104"/>
                  <a:gd name="T31" fmla="*/ 52 h 104"/>
                  <a:gd name="T32" fmla="*/ 4 w 104"/>
                  <a:gd name="T33" fmla="*/ 35 h 104"/>
                  <a:gd name="T34" fmla="*/ 11 w 104"/>
                  <a:gd name="T35" fmla="*/ 22 h 104"/>
                  <a:gd name="T36" fmla="*/ 22 w 104"/>
                  <a:gd name="T37" fmla="*/ 11 h 104"/>
                  <a:gd name="T38" fmla="*/ 35 w 104"/>
                  <a:gd name="T39" fmla="*/ 4 h 104"/>
                  <a:gd name="T40" fmla="*/ 52 w 104"/>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4">
                    <a:moveTo>
                      <a:pt x="52" y="0"/>
                    </a:moveTo>
                    <a:lnTo>
                      <a:pt x="68" y="4"/>
                    </a:lnTo>
                    <a:lnTo>
                      <a:pt x="82" y="11"/>
                    </a:lnTo>
                    <a:lnTo>
                      <a:pt x="93" y="22"/>
                    </a:lnTo>
                    <a:lnTo>
                      <a:pt x="102" y="35"/>
                    </a:lnTo>
                    <a:lnTo>
                      <a:pt x="104" y="52"/>
                    </a:lnTo>
                    <a:lnTo>
                      <a:pt x="102" y="68"/>
                    </a:lnTo>
                    <a:lnTo>
                      <a:pt x="93" y="82"/>
                    </a:lnTo>
                    <a:lnTo>
                      <a:pt x="82" y="93"/>
                    </a:lnTo>
                    <a:lnTo>
                      <a:pt x="68" y="101"/>
                    </a:lnTo>
                    <a:lnTo>
                      <a:pt x="52" y="104"/>
                    </a:lnTo>
                    <a:lnTo>
                      <a:pt x="35" y="101"/>
                    </a:lnTo>
                    <a:lnTo>
                      <a:pt x="22" y="93"/>
                    </a:lnTo>
                    <a:lnTo>
                      <a:pt x="11" y="82"/>
                    </a:lnTo>
                    <a:lnTo>
                      <a:pt x="4" y="68"/>
                    </a:lnTo>
                    <a:lnTo>
                      <a:pt x="0" y="52"/>
                    </a:lnTo>
                    <a:lnTo>
                      <a:pt x="4" y="35"/>
                    </a:lnTo>
                    <a:lnTo>
                      <a:pt x="11" y="22"/>
                    </a:lnTo>
                    <a:lnTo>
                      <a:pt x="22" y="11"/>
                    </a:lnTo>
                    <a:lnTo>
                      <a:pt x="35" y="4"/>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3" name="Line 1118"/>
              <p:cNvSpPr>
                <a:spLocks noChangeShapeType="1"/>
              </p:cNvSpPr>
              <p:nvPr/>
            </p:nvSpPr>
            <p:spPr bwMode="auto">
              <a:xfrm flipH="1" flipV="1">
                <a:off x="4392" y="1593"/>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4" name="Line 1119"/>
              <p:cNvSpPr>
                <a:spLocks noChangeShapeType="1"/>
              </p:cNvSpPr>
              <p:nvPr/>
            </p:nvSpPr>
            <p:spPr bwMode="auto">
              <a:xfrm flipH="1" flipV="1">
                <a:off x="4388" y="158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5" name="Line 1120"/>
              <p:cNvSpPr>
                <a:spLocks noChangeShapeType="1"/>
              </p:cNvSpPr>
              <p:nvPr/>
            </p:nvSpPr>
            <p:spPr bwMode="auto">
              <a:xfrm flipH="1" flipV="1">
                <a:off x="4383" y="1581"/>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6" name="Line 1121"/>
              <p:cNvSpPr>
                <a:spLocks noChangeShapeType="1"/>
              </p:cNvSpPr>
              <p:nvPr/>
            </p:nvSpPr>
            <p:spPr bwMode="auto">
              <a:xfrm flipH="1" flipV="1">
                <a:off x="4375" y="1577"/>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7" name="Line 1122"/>
              <p:cNvSpPr>
                <a:spLocks noChangeShapeType="1"/>
              </p:cNvSpPr>
              <p:nvPr/>
            </p:nvSpPr>
            <p:spPr bwMode="auto">
              <a:xfrm flipH="1" flipV="1">
                <a:off x="4368" y="1576"/>
                <a:ext cx="7"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8" name="Line 1123"/>
              <p:cNvSpPr>
                <a:spLocks noChangeShapeType="1"/>
              </p:cNvSpPr>
              <p:nvPr/>
            </p:nvSpPr>
            <p:spPr bwMode="auto">
              <a:xfrm flipH="1">
                <a:off x="4359" y="1576"/>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9" name="Line 1124"/>
              <p:cNvSpPr>
                <a:spLocks noChangeShapeType="1"/>
              </p:cNvSpPr>
              <p:nvPr/>
            </p:nvSpPr>
            <p:spPr bwMode="auto">
              <a:xfrm flipH="1">
                <a:off x="4352" y="1577"/>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0" name="Line 1125"/>
              <p:cNvSpPr>
                <a:spLocks noChangeShapeType="1"/>
              </p:cNvSpPr>
              <p:nvPr/>
            </p:nvSpPr>
            <p:spPr bwMode="auto">
              <a:xfrm flipH="1">
                <a:off x="4347" y="1581"/>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1" name="Line 1126"/>
              <p:cNvSpPr>
                <a:spLocks noChangeShapeType="1"/>
              </p:cNvSpPr>
              <p:nvPr/>
            </p:nvSpPr>
            <p:spPr bwMode="auto">
              <a:xfrm flipH="1">
                <a:off x="4343" y="158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2" name="Line 1127"/>
              <p:cNvSpPr>
                <a:spLocks noChangeShapeType="1"/>
              </p:cNvSpPr>
              <p:nvPr/>
            </p:nvSpPr>
            <p:spPr bwMode="auto">
              <a:xfrm flipH="1">
                <a:off x="4342" y="1593"/>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3" name="Line 1128"/>
              <p:cNvSpPr>
                <a:spLocks noChangeShapeType="1"/>
              </p:cNvSpPr>
              <p:nvPr/>
            </p:nvSpPr>
            <p:spPr bwMode="auto">
              <a:xfrm>
                <a:off x="4342" y="160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4" name="Line 1129"/>
              <p:cNvSpPr>
                <a:spLocks noChangeShapeType="1"/>
              </p:cNvSpPr>
              <p:nvPr/>
            </p:nvSpPr>
            <p:spPr bwMode="auto">
              <a:xfrm>
                <a:off x="4343" y="160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5" name="Line 1130"/>
              <p:cNvSpPr>
                <a:spLocks noChangeShapeType="1"/>
              </p:cNvSpPr>
              <p:nvPr/>
            </p:nvSpPr>
            <p:spPr bwMode="auto">
              <a:xfrm>
                <a:off x="4347" y="1617"/>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6" name="Line 1131"/>
              <p:cNvSpPr>
                <a:spLocks noChangeShapeType="1"/>
              </p:cNvSpPr>
              <p:nvPr/>
            </p:nvSpPr>
            <p:spPr bwMode="auto">
              <a:xfrm>
                <a:off x="4352" y="1622"/>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7" name="Line 1132"/>
              <p:cNvSpPr>
                <a:spLocks noChangeShapeType="1"/>
              </p:cNvSpPr>
              <p:nvPr/>
            </p:nvSpPr>
            <p:spPr bwMode="auto">
              <a:xfrm>
                <a:off x="4359" y="1626"/>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8" name="Line 1133"/>
              <p:cNvSpPr>
                <a:spLocks noChangeShapeType="1"/>
              </p:cNvSpPr>
              <p:nvPr/>
            </p:nvSpPr>
            <p:spPr bwMode="auto">
              <a:xfrm flipV="1">
                <a:off x="4368" y="1626"/>
                <a:ext cx="7"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9" name="Line 1134"/>
              <p:cNvSpPr>
                <a:spLocks noChangeShapeType="1"/>
              </p:cNvSpPr>
              <p:nvPr/>
            </p:nvSpPr>
            <p:spPr bwMode="auto">
              <a:xfrm flipV="1">
                <a:off x="4375" y="1622"/>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0" name="Line 1135"/>
              <p:cNvSpPr>
                <a:spLocks noChangeShapeType="1"/>
              </p:cNvSpPr>
              <p:nvPr/>
            </p:nvSpPr>
            <p:spPr bwMode="auto">
              <a:xfrm flipV="1">
                <a:off x="4383" y="1617"/>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1" name="Line 1136"/>
              <p:cNvSpPr>
                <a:spLocks noChangeShapeType="1"/>
              </p:cNvSpPr>
              <p:nvPr/>
            </p:nvSpPr>
            <p:spPr bwMode="auto">
              <a:xfrm flipV="1">
                <a:off x="4388" y="160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2" name="Line 1137"/>
              <p:cNvSpPr>
                <a:spLocks noChangeShapeType="1"/>
              </p:cNvSpPr>
              <p:nvPr/>
            </p:nvSpPr>
            <p:spPr bwMode="auto">
              <a:xfrm flipV="1">
                <a:off x="4392" y="1601"/>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3" name="Freeform 1138"/>
              <p:cNvSpPr>
                <a:spLocks/>
              </p:cNvSpPr>
              <p:nvPr/>
            </p:nvSpPr>
            <p:spPr bwMode="auto">
              <a:xfrm>
                <a:off x="4406" y="1561"/>
                <a:ext cx="52" cy="52"/>
              </a:xfrm>
              <a:custGeom>
                <a:avLst/>
                <a:gdLst>
                  <a:gd name="T0" fmla="*/ 52 w 104"/>
                  <a:gd name="T1" fmla="*/ 0 h 104"/>
                  <a:gd name="T2" fmla="*/ 68 w 104"/>
                  <a:gd name="T3" fmla="*/ 3 h 104"/>
                  <a:gd name="T4" fmla="*/ 83 w 104"/>
                  <a:gd name="T5" fmla="*/ 10 h 104"/>
                  <a:gd name="T6" fmla="*/ 93 w 104"/>
                  <a:gd name="T7" fmla="*/ 21 h 104"/>
                  <a:gd name="T8" fmla="*/ 101 w 104"/>
                  <a:gd name="T9" fmla="*/ 35 h 104"/>
                  <a:gd name="T10" fmla="*/ 104 w 104"/>
                  <a:gd name="T11" fmla="*/ 52 h 104"/>
                  <a:gd name="T12" fmla="*/ 101 w 104"/>
                  <a:gd name="T13" fmla="*/ 68 h 104"/>
                  <a:gd name="T14" fmla="*/ 93 w 104"/>
                  <a:gd name="T15" fmla="*/ 82 h 104"/>
                  <a:gd name="T16" fmla="*/ 83 w 104"/>
                  <a:gd name="T17" fmla="*/ 93 h 104"/>
                  <a:gd name="T18" fmla="*/ 68 w 104"/>
                  <a:gd name="T19" fmla="*/ 100 h 104"/>
                  <a:gd name="T20" fmla="*/ 52 w 104"/>
                  <a:gd name="T21" fmla="*/ 104 h 104"/>
                  <a:gd name="T22" fmla="*/ 35 w 104"/>
                  <a:gd name="T23" fmla="*/ 100 h 104"/>
                  <a:gd name="T24" fmla="*/ 21 w 104"/>
                  <a:gd name="T25" fmla="*/ 93 h 104"/>
                  <a:gd name="T26" fmla="*/ 10 w 104"/>
                  <a:gd name="T27" fmla="*/ 82 h 104"/>
                  <a:gd name="T28" fmla="*/ 3 w 104"/>
                  <a:gd name="T29" fmla="*/ 68 h 104"/>
                  <a:gd name="T30" fmla="*/ 0 w 104"/>
                  <a:gd name="T31" fmla="*/ 52 h 104"/>
                  <a:gd name="T32" fmla="*/ 3 w 104"/>
                  <a:gd name="T33" fmla="*/ 35 h 104"/>
                  <a:gd name="T34" fmla="*/ 10 w 104"/>
                  <a:gd name="T35" fmla="*/ 21 h 104"/>
                  <a:gd name="T36" fmla="*/ 21 w 104"/>
                  <a:gd name="T37" fmla="*/ 10 h 104"/>
                  <a:gd name="T38" fmla="*/ 35 w 104"/>
                  <a:gd name="T39" fmla="*/ 3 h 104"/>
                  <a:gd name="T40" fmla="*/ 52 w 104"/>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4">
                    <a:moveTo>
                      <a:pt x="52" y="0"/>
                    </a:moveTo>
                    <a:lnTo>
                      <a:pt x="68" y="3"/>
                    </a:lnTo>
                    <a:lnTo>
                      <a:pt x="83" y="10"/>
                    </a:lnTo>
                    <a:lnTo>
                      <a:pt x="93" y="21"/>
                    </a:lnTo>
                    <a:lnTo>
                      <a:pt x="101" y="35"/>
                    </a:lnTo>
                    <a:lnTo>
                      <a:pt x="104" y="52"/>
                    </a:lnTo>
                    <a:lnTo>
                      <a:pt x="101" y="68"/>
                    </a:lnTo>
                    <a:lnTo>
                      <a:pt x="93" y="82"/>
                    </a:lnTo>
                    <a:lnTo>
                      <a:pt x="83" y="93"/>
                    </a:lnTo>
                    <a:lnTo>
                      <a:pt x="68" y="100"/>
                    </a:lnTo>
                    <a:lnTo>
                      <a:pt x="52" y="104"/>
                    </a:lnTo>
                    <a:lnTo>
                      <a:pt x="35" y="100"/>
                    </a:lnTo>
                    <a:lnTo>
                      <a:pt x="21" y="93"/>
                    </a:lnTo>
                    <a:lnTo>
                      <a:pt x="10" y="82"/>
                    </a:lnTo>
                    <a:lnTo>
                      <a:pt x="3" y="68"/>
                    </a:lnTo>
                    <a:lnTo>
                      <a:pt x="0" y="52"/>
                    </a:lnTo>
                    <a:lnTo>
                      <a:pt x="3" y="35"/>
                    </a:lnTo>
                    <a:lnTo>
                      <a:pt x="10" y="21"/>
                    </a:lnTo>
                    <a:lnTo>
                      <a:pt x="21" y="10"/>
                    </a:lnTo>
                    <a:lnTo>
                      <a:pt x="35" y="3"/>
                    </a:lnTo>
                    <a:lnTo>
                      <a:pt x="52"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4" name="Line 1139"/>
              <p:cNvSpPr>
                <a:spLocks noChangeShapeType="1"/>
              </p:cNvSpPr>
              <p:nvPr/>
            </p:nvSpPr>
            <p:spPr bwMode="auto">
              <a:xfrm flipH="1" flipV="1">
                <a:off x="4456" y="1579"/>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5" name="Line 1140"/>
              <p:cNvSpPr>
                <a:spLocks noChangeShapeType="1"/>
              </p:cNvSpPr>
              <p:nvPr/>
            </p:nvSpPr>
            <p:spPr bwMode="auto">
              <a:xfrm flipH="1" flipV="1">
                <a:off x="4453" y="1571"/>
                <a:ext cx="3"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6" name="Line 1141"/>
              <p:cNvSpPr>
                <a:spLocks noChangeShapeType="1"/>
              </p:cNvSpPr>
              <p:nvPr/>
            </p:nvSpPr>
            <p:spPr bwMode="auto">
              <a:xfrm flipH="1" flipV="1">
                <a:off x="4447" y="1566"/>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7" name="Line 1142"/>
              <p:cNvSpPr>
                <a:spLocks noChangeShapeType="1"/>
              </p:cNvSpPr>
              <p:nvPr/>
            </p:nvSpPr>
            <p:spPr bwMode="auto">
              <a:xfrm flipH="1" flipV="1">
                <a:off x="4440" y="1562"/>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8" name="Line 1143"/>
              <p:cNvSpPr>
                <a:spLocks noChangeShapeType="1"/>
              </p:cNvSpPr>
              <p:nvPr/>
            </p:nvSpPr>
            <p:spPr bwMode="auto">
              <a:xfrm flipH="1" flipV="1">
                <a:off x="4432" y="1561"/>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9" name="Line 1144"/>
              <p:cNvSpPr>
                <a:spLocks noChangeShapeType="1"/>
              </p:cNvSpPr>
              <p:nvPr/>
            </p:nvSpPr>
            <p:spPr bwMode="auto">
              <a:xfrm flipH="1">
                <a:off x="4424" y="1561"/>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0" name="Line 1145"/>
              <p:cNvSpPr>
                <a:spLocks noChangeShapeType="1"/>
              </p:cNvSpPr>
              <p:nvPr/>
            </p:nvSpPr>
            <p:spPr bwMode="auto">
              <a:xfrm flipH="1">
                <a:off x="4416" y="1562"/>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1" name="Line 1146"/>
              <p:cNvSpPr>
                <a:spLocks noChangeShapeType="1"/>
              </p:cNvSpPr>
              <p:nvPr/>
            </p:nvSpPr>
            <p:spPr bwMode="auto">
              <a:xfrm flipH="1">
                <a:off x="4411" y="1566"/>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2" name="Line 1147"/>
              <p:cNvSpPr>
                <a:spLocks noChangeShapeType="1"/>
              </p:cNvSpPr>
              <p:nvPr/>
            </p:nvSpPr>
            <p:spPr bwMode="auto">
              <a:xfrm flipH="1">
                <a:off x="4407" y="1571"/>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3" name="Line 1148"/>
              <p:cNvSpPr>
                <a:spLocks noChangeShapeType="1"/>
              </p:cNvSpPr>
              <p:nvPr/>
            </p:nvSpPr>
            <p:spPr bwMode="auto">
              <a:xfrm flipH="1">
                <a:off x="4406" y="1579"/>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4" name="Line 1149"/>
              <p:cNvSpPr>
                <a:spLocks noChangeShapeType="1"/>
              </p:cNvSpPr>
              <p:nvPr/>
            </p:nvSpPr>
            <p:spPr bwMode="auto">
              <a:xfrm>
                <a:off x="4406" y="158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5" name="Line 1150"/>
              <p:cNvSpPr>
                <a:spLocks noChangeShapeType="1"/>
              </p:cNvSpPr>
              <p:nvPr/>
            </p:nvSpPr>
            <p:spPr bwMode="auto">
              <a:xfrm>
                <a:off x="4407" y="1595"/>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6" name="Line 1151"/>
              <p:cNvSpPr>
                <a:spLocks noChangeShapeType="1"/>
              </p:cNvSpPr>
              <p:nvPr/>
            </p:nvSpPr>
            <p:spPr bwMode="auto">
              <a:xfrm>
                <a:off x="4411" y="1602"/>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7" name="Line 1152"/>
              <p:cNvSpPr>
                <a:spLocks noChangeShapeType="1"/>
              </p:cNvSpPr>
              <p:nvPr/>
            </p:nvSpPr>
            <p:spPr bwMode="auto">
              <a:xfrm>
                <a:off x="4416" y="1607"/>
                <a:ext cx="8"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8" name="Line 1153"/>
              <p:cNvSpPr>
                <a:spLocks noChangeShapeType="1"/>
              </p:cNvSpPr>
              <p:nvPr/>
            </p:nvSpPr>
            <p:spPr bwMode="auto">
              <a:xfrm>
                <a:off x="4424" y="1611"/>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9" name="Line 1154"/>
              <p:cNvSpPr>
                <a:spLocks noChangeShapeType="1"/>
              </p:cNvSpPr>
              <p:nvPr/>
            </p:nvSpPr>
            <p:spPr bwMode="auto">
              <a:xfrm flipV="1">
                <a:off x="4432" y="1611"/>
                <a:ext cx="8"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0" name="Line 1155"/>
              <p:cNvSpPr>
                <a:spLocks noChangeShapeType="1"/>
              </p:cNvSpPr>
              <p:nvPr/>
            </p:nvSpPr>
            <p:spPr bwMode="auto">
              <a:xfrm flipV="1">
                <a:off x="4440" y="1607"/>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1" name="Line 1156"/>
              <p:cNvSpPr>
                <a:spLocks noChangeShapeType="1"/>
              </p:cNvSpPr>
              <p:nvPr/>
            </p:nvSpPr>
            <p:spPr bwMode="auto">
              <a:xfrm flipV="1">
                <a:off x="4447" y="1602"/>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2" name="Line 1157"/>
              <p:cNvSpPr>
                <a:spLocks noChangeShapeType="1"/>
              </p:cNvSpPr>
              <p:nvPr/>
            </p:nvSpPr>
            <p:spPr bwMode="auto">
              <a:xfrm flipV="1">
                <a:off x="4453" y="1595"/>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3" name="Line 1158"/>
              <p:cNvSpPr>
                <a:spLocks noChangeShapeType="1"/>
              </p:cNvSpPr>
              <p:nvPr/>
            </p:nvSpPr>
            <p:spPr bwMode="auto">
              <a:xfrm flipV="1">
                <a:off x="4456" y="1587"/>
                <a:ext cx="2"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4" name="Freeform 1159"/>
              <p:cNvSpPr>
                <a:spLocks/>
              </p:cNvSpPr>
              <p:nvPr/>
            </p:nvSpPr>
            <p:spPr bwMode="auto">
              <a:xfrm>
                <a:off x="4503" y="1576"/>
                <a:ext cx="51" cy="51"/>
              </a:xfrm>
              <a:custGeom>
                <a:avLst/>
                <a:gdLst>
                  <a:gd name="T0" fmla="*/ 50 w 102"/>
                  <a:gd name="T1" fmla="*/ 0 h 104"/>
                  <a:gd name="T2" fmla="*/ 67 w 102"/>
                  <a:gd name="T3" fmla="*/ 4 h 104"/>
                  <a:gd name="T4" fmla="*/ 80 w 102"/>
                  <a:gd name="T5" fmla="*/ 11 h 104"/>
                  <a:gd name="T6" fmla="*/ 93 w 102"/>
                  <a:gd name="T7" fmla="*/ 22 h 104"/>
                  <a:gd name="T8" fmla="*/ 100 w 102"/>
                  <a:gd name="T9" fmla="*/ 35 h 104"/>
                  <a:gd name="T10" fmla="*/ 102 w 102"/>
                  <a:gd name="T11" fmla="*/ 52 h 104"/>
                  <a:gd name="T12" fmla="*/ 100 w 102"/>
                  <a:gd name="T13" fmla="*/ 68 h 104"/>
                  <a:gd name="T14" fmla="*/ 93 w 102"/>
                  <a:gd name="T15" fmla="*/ 82 h 104"/>
                  <a:gd name="T16" fmla="*/ 80 w 102"/>
                  <a:gd name="T17" fmla="*/ 93 h 104"/>
                  <a:gd name="T18" fmla="*/ 67 w 102"/>
                  <a:gd name="T19" fmla="*/ 101 h 104"/>
                  <a:gd name="T20" fmla="*/ 50 w 102"/>
                  <a:gd name="T21" fmla="*/ 104 h 104"/>
                  <a:gd name="T22" fmla="*/ 35 w 102"/>
                  <a:gd name="T23" fmla="*/ 101 h 104"/>
                  <a:gd name="T24" fmla="*/ 20 w 102"/>
                  <a:gd name="T25" fmla="*/ 93 h 104"/>
                  <a:gd name="T26" fmla="*/ 9 w 102"/>
                  <a:gd name="T27" fmla="*/ 82 h 104"/>
                  <a:gd name="T28" fmla="*/ 2 w 102"/>
                  <a:gd name="T29" fmla="*/ 68 h 104"/>
                  <a:gd name="T30" fmla="*/ 0 w 102"/>
                  <a:gd name="T31" fmla="*/ 52 h 104"/>
                  <a:gd name="T32" fmla="*/ 2 w 102"/>
                  <a:gd name="T33" fmla="*/ 35 h 104"/>
                  <a:gd name="T34" fmla="*/ 9 w 102"/>
                  <a:gd name="T35" fmla="*/ 22 h 104"/>
                  <a:gd name="T36" fmla="*/ 20 w 102"/>
                  <a:gd name="T37" fmla="*/ 11 h 104"/>
                  <a:gd name="T38" fmla="*/ 35 w 102"/>
                  <a:gd name="T39" fmla="*/ 4 h 104"/>
                  <a:gd name="T40" fmla="*/ 50 w 102"/>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4">
                    <a:moveTo>
                      <a:pt x="50" y="0"/>
                    </a:moveTo>
                    <a:lnTo>
                      <a:pt x="67" y="4"/>
                    </a:lnTo>
                    <a:lnTo>
                      <a:pt x="80" y="11"/>
                    </a:lnTo>
                    <a:lnTo>
                      <a:pt x="93" y="22"/>
                    </a:lnTo>
                    <a:lnTo>
                      <a:pt x="100" y="35"/>
                    </a:lnTo>
                    <a:lnTo>
                      <a:pt x="102" y="52"/>
                    </a:lnTo>
                    <a:lnTo>
                      <a:pt x="100" y="68"/>
                    </a:lnTo>
                    <a:lnTo>
                      <a:pt x="93" y="82"/>
                    </a:lnTo>
                    <a:lnTo>
                      <a:pt x="80" y="93"/>
                    </a:lnTo>
                    <a:lnTo>
                      <a:pt x="67" y="101"/>
                    </a:lnTo>
                    <a:lnTo>
                      <a:pt x="50" y="104"/>
                    </a:lnTo>
                    <a:lnTo>
                      <a:pt x="35" y="101"/>
                    </a:lnTo>
                    <a:lnTo>
                      <a:pt x="20" y="93"/>
                    </a:lnTo>
                    <a:lnTo>
                      <a:pt x="9" y="82"/>
                    </a:lnTo>
                    <a:lnTo>
                      <a:pt x="2" y="68"/>
                    </a:lnTo>
                    <a:lnTo>
                      <a:pt x="0" y="52"/>
                    </a:lnTo>
                    <a:lnTo>
                      <a:pt x="2" y="35"/>
                    </a:lnTo>
                    <a:lnTo>
                      <a:pt x="9" y="22"/>
                    </a:lnTo>
                    <a:lnTo>
                      <a:pt x="20" y="11"/>
                    </a:lnTo>
                    <a:lnTo>
                      <a:pt x="35" y="4"/>
                    </a:lnTo>
                    <a:lnTo>
                      <a:pt x="50"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5" name="Line 1160"/>
              <p:cNvSpPr>
                <a:spLocks noChangeShapeType="1"/>
              </p:cNvSpPr>
              <p:nvPr/>
            </p:nvSpPr>
            <p:spPr bwMode="auto">
              <a:xfrm flipH="1" flipV="1">
                <a:off x="4553" y="1593"/>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6" name="Line 1161"/>
              <p:cNvSpPr>
                <a:spLocks noChangeShapeType="1"/>
              </p:cNvSpPr>
              <p:nvPr/>
            </p:nvSpPr>
            <p:spPr bwMode="auto">
              <a:xfrm flipH="1" flipV="1">
                <a:off x="4549" y="158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7" name="Line 1162"/>
              <p:cNvSpPr>
                <a:spLocks noChangeShapeType="1"/>
              </p:cNvSpPr>
              <p:nvPr/>
            </p:nvSpPr>
            <p:spPr bwMode="auto">
              <a:xfrm flipH="1" flipV="1">
                <a:off x="4543" y="1581"/>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8" name="Line 1163"/>
              <p:cNvSpPr>
                <a:spLocks noChangeShapeType="1"/>
              </p:cNvSpPr>
              <p:nvPr/>
            </p:nvSpPr>
            <p:spPr bwMode="auto">
              <a:xfrm flipH="1" flipV="1">
                <a:off x="4537" y="1577"/>
                <a:ext cx="6"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9" name="Line 1164"/>
              <p:cNvSpPr>
                <a:spLocks noChangeShapeType="1"/>
              </p:cNvSpPr>
              <p:nvPr/>
            </p:nvSpPr>
            <p:spPr bwMode="auto">
              <a:xfrm flipH="1" flipV="1">
                <a:off x="4528" y="1576"/>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0" name="Line 1165"/>
              <p:cNvSpPr>
                <a:spLocks noChangeShapeType="1"/>
              </p:cNvSpPr>
              <p:nvPr/>
            </p:nvSpPr>
            <p:spPr bwMode="auto">
              <a:xfrm flipH="1">
                <a:off x="4520" y="1576"/>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1" name="Line 1166"/>
              <p:cNvSpPr>
                <a:spLocks noChangeShapeType="1"/>
              </p:cNvSpPr>
              <p:nvPr/>
            </p:nvSpPr>
            <p:spPr bwMode="auto">
              <a:xfrm flipH="1">
                <a:off x="4513" y="1577"/>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2" name="Line 1167"/>
              <p:cNvSpPr>
                <a:spLocks noChangeShapeType="1"/>
              </p:cNvSpPr>
              <p:nvPr/>
            </p:nvSpPr>
            <p:spPr bwMode="auto">
              <a:xfrm flipH="1">
                <a:off x="4508" y="1581"/>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3" name="Line 1168"/>
              <p:cNvSpPr>
                <a:spLocks noChangeShapeType="1"/>
              </p:cNvSpPr>
              <p:nvPr/>
            </p:nvSpPr>
            <p:spPr bwMode="auto">
              <a:xfrm flipH="1">
                <a:off x="4504" y="158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4" name="Line 1169"/>
              <p:cNvSpPr>
                <a:spLocks noChangeShapeType="1"/>
              </p:cNvSpPr>
              <p:nvPr/>
            </p:nvSpPr>
            <p:spPr bwMode="auto">
              <a:xfrm flipH="1">
                <a:off x="4503" y="1593"/>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5" name="Line 1170"/>
              <p:cNvSpPr>
                <a:spLocks noChangeShapeType="1"/>
              </p:cNvSpPr>
              <p:nvPr/>
            </p:nvSpPr>
            <p:spPr bwMode="auto">
              <a:xfrm>
                <a:off x="4503" y="160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6" name="Line 1171"/>
              <p:cNvSpPr>
                <a:spLocks noChangeShapeType="1"/>
              </p:cNvSpPr>
              <p:nvPr/>
            </p:nvSpPr>
            <p:spPr bwMode="auto">
              <a:xfrm>
                <a:off x="4504" y="160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7" name="Line 1172"/>
              <p:cNvSpPr>
                <a:spLocks noChangeShapeType="1"/>
              </p:cNvSpPr>
              <p:nvPr/>
            </p:nvSpPr>
            <p:spPr bwMode="auto">
              <a:xfrm>
                <a:off x="4508" y="1617"/>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8" name="Line 1173"/>
              <p:cNvSpPr>
                <a:spLocks noChangeShapeType="1"/>
              </p:cNvSpPr>
              <p:nvPr/>
            </p:nvSpPr>
            <p:spPr bwMode="auto">
              <a:xfrm>
                <a:off x="4513" y="1622"/>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9" name="Line 1174"/>
              <p:cNvSpPr>
                <a:spLocks noChangeShapeType="1"/>
              </p:cNvSpPr>
              <p:nvPr/>
            </p:nvSpPr>
            <p:spPr bwMode="auto">
              <a:xfrm>
                <a:off x="4520" y="1626"/>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0" name="Line 1175"/>
              <p:cNvSpPr>
                <a:spLocks noChangeShapeType="1"/>
              </p:cNvSpPr>
              <p:nvPr/>
            </p:nvSpPr>
            <p:spPr bwMode="auto">
              <a:xfrm flipV="1">
                <a:off x="4528" y="1626"/>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1" name="Line 1176"/>
              <p:cNvSpPr>
                <a:spLocks noChangeShapeType="1"/>
              </p:cNvSpPr>
              <p:nvPr/>
            </p:nvSpPr>
            <p:spPr bwMode="auto">
              <a:xfrm flipV="1">
                <a:off x="4537" y="1622"/>
                <a:ext cx="6"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2" name="Line 1177"/>
              <p:cNvSpPr>
                <a:spLocks noChangeShapeType="1"/>
              </p:cNvSpPr>
              <p:nvPr/>
            </p:nvSpPr>
            <p:spPr bwMode="auto">
              <a:xfrm flipV="1">
                <a:off x="4543" y="1617"/>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3" name="Line 1178"/>
              <p:cNvSpPr>
                <a:spLocks noChangeShapeType="1"/>
              </p:cNvSpPr>
              <p:nvPr/>
            </p:nvSpPr>
            <p:spPr bwMode="auto">
              <a:xfrm flipV="1">
                <a:off x="4549" y="1609"/>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4" name="Line 1179"/>
              <p:cNvSpPr>
                <a:spLocks noChangeShapeType="1"/>
              </p:cNvSpPr>
              <p:nvPr/>
            </p:nvSpPr>
            <p:spPr bwMode="auto">
              <a:xfrm flipV="1">
                <a:off x="4553" y="1601"/>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5" name="Freeform 1180"/>
              <p:cNvSpPr>
                <a:spLocks/>
              </p:cNvSpPr>
              <p:nvPr/>
            </p:nvSpPr>
            <p:spPr bwMode="auto">
              <a:xfrm>
                <a:off x="4567" y="1535"/>
                <a:ext cx="52" cy="51"/>
              </a:xfrm>
              <a:custGeom>
                <a:avLst/>
                <a:gdLst>
                  <a:gd name="T0" fmla="*/ 51 w 103"/>
                  <a:gd name="T1" fmla="*/ 0 h 103"/>
                  <a:gd name="T2" fmla="*/ 67 w 103"/>
                  <a:gd name="T3" fmla="*/ 3 h 103"/>
                  <a:gd name="T4" fmla="*/ 82 w 103"/>
                  <a:gd name="T5" fmla="*/ 10 h 103"/>
                  <a:gd name="T6" fmla="*/ 93 w 103"/>
                  <a:gd name="T7" fmla="*/ 21 h 103"/>
                  <a:gd name="T8" fmla="*/ 101 w 103"/>
                  <a:gd name="T9" fmla="*/ 35 h 103"/>
                  <a:gd name="T10" fmla="*/ 103 w 103"/>
                  <a:gd name="T11" fmla="*/ 51 h 103"/>
                  <a:gd name="T12" fmla="*/ 101 w 103"/>
                  <a:gd name="T13" fmla="*/ 68 h 103"/>
                  <a:gd name="T14" fmla="*/ 93 w 103"/>
                  <a:gd name="T15" fmla="*/ 81 h 103"/>
                  <a:gd name="T16" fmla="*/ 82 w 103"/>
                  <a:gd name="T17" fmla="*/ 93 h 103"/>
                  <a:gd name="T18" fmla="*/ 67 w 103"/>
                  <a:gd name="T19" fmla="*/ 100 h 103"/>
                  <a:gd name="T20" fmla="*/ 51 w 103"/>
                  <a:gd name="T21" fmla="*/ 103 h 103"/>
                  <a:gd name="T22" fmla="*/ 35 w 103"/>
                  <a:gd name="T23" fmla="*/ 100 h 103"/>
                  <a:gd name="T24" fmla="*/ 21 w 103"/>
                  <a:gd name="T25" fmla="*/ 93 h 103"/>
                  <a:gd name="T26" fmla="*/ 10 w 103"/>
                  <a:gd name="T27" fmla="*/ 81 h 103"/>
                  <a:gd name="T28" fmla="*/ 3 w 103"/>
                  <a:gd name="T29" fmla="*/ 68 h 103"/>
                  <a:gd name="T30" fmla="*/ 0 w 103"/>
                  <a:gd name="T31" fmla="*/ 51 h 103"/>
                  <a:gd name="T32" fmla="*/ 3 w 103"/>
                  <a:gd name="T33" fmla="*/ 35 h 103"/>
                  <a:gd name="T34" fmla="*/ 10 w 103"/>
                  <a:gd name="T35" fmla="*/ 21 h 103"/>
                  <a:gd name="T36" fmla="*/ 21 w 103"/>
                  <a:gd name="T37" fmla="*/ 10 h 103"/>
                  <a:gd name="T38" fmla="*/ 35 w 103"/>
                  <a:gd name="T39" fmla="*/ 3 h 103"/>
                  <a:gd name="T40" fmla="*/ 51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1" y="0"/>
                    </a:moveTo>
                    <a:lnTo>
                      <a:pt x="67" y="3"/>
                    </a:lnTo>
                    <a:lnTo>
                      <a:pt x="82" y="10"/>
                    </a:lnTo>
                    <a:lnTo>
                      <a:pt x="93" y="21"/>
                    </a:lnTo>
                    <a:lnTo>
                      <a:pt x="101" y="35"/>
                    </a:lnTo>
                    <a:lnTo>
                      <a:pt x="103" y="51"/>
                    </a:lnTo>
                    <a:lnTo>
                      <a:pt x="101" y="68"/>
                    </a:lnTo>
                    <a:lnTo>
                      <a:pt x="93" y="81"/>
                    </a:lnTo>
                    <a:lnTo>
                      <a:pt x="82" y="93"/>
                    </a:lnTo>
                    <a:lnTo>
                      <a:pt x="67" y="100"/>
                    </a:lnTo>
                    <a:lnTo>
                      <a:pt x="51" y="103"/>
                    </a:lnTo>
                    <a:lnTo>
                      <a:pt x="35" y="100"/>
                    </a:lnTo>
                    <a:lnTo>
                      <a:pt x="21" y="93"/>
                    </a:lnTo>
                    <a:lnTo>
                      <a:pt x="10" y="81"/>
                    </a:lnTo>
                    <a:lnTo>
                      <a:pt x="3" y="68"/>
                    </a:lnTo>
                    <a:lnTo>
                      <a:pt x="0" y="51"/>
                    </a:lnTo>
                    <a:lnTo>
                      <a:pt x="3" y="35"/>
                    </a:lnTo>
                    <a:lnTo>
                      <a:pt x="10" y="21"/>
                    </a:lnTo>
                    <a:lnTo>
                      <a:pt x="21" y="10"/>
                    </a:lnTo>
                    <a:lnTo>
                      <a:pt x="35" y="3"/>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6" name="Line 1181"/>
              <p:cNvSpPr>
                <a:spLocks noChangeShapeType="1"/>
              </p:cNvSpPr>
              <p:nvPr/>
            </p:nvSpPr>
            <p:spPr bwMode="auto">
              <a:xfrm flipH="1" flipV="1">
                <a:off x="4617" y="1553"/>
                <a:ext cx="2"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7" name="Line 1182"/>
              <p:cNvSpPr>
                <a:spLocks noChangeShapeType="1"/>
              </p:cNvSpPr>
              <p:nvPr/>
            </p:nvSpPr>
            <p:spPr bwMode="auto">
              <a:xfrm flipH="1" flipV="1">
                <a:off x="4613" y="1545"/>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8" name="Line 1183"/>
              <p:cNvSpPr>
                <a:spLocks noChangeShapeType="1"/>
              </p:cNvSpPr>
              <p:nvPr/>
            </p:nvSpPr>
            <p:spPr bwMode="auto">
              <a:xfrm flipH="1" flipV="1">
                <a:off x="4608" y="1540"/>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9" name="Line 1184"/>
              <p:cNvSpPr>
                <a:spLocks noChangeShapeType="1"/>
              </p:cNvSpPr>
              <p:nvPr/>
            </p:nvSpPr>
            <p:spPr bwMode="auto">
              <a:xfrm flipH="1" flipV="1">
                <a:off x="4601" y="1536"/>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0" name="Line 1185"/>
              <p:cNvSpPr>
                <a:spLocks noChangeShapeType="1"/>
              </p:cNvSpPr>
              <p:nvPr/>
            </p:nvSpPr>
            <p:spPr bwMode="auto">
              <a:xfrm flipH="1" flipV="1">
                <a:off x="4593" y="1535"/>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1" name="Line 1186"/>
              <p:cNvSpPr>
                <a:spLocks noChangeShapeType="1"/>
              </p:cNvSpPr>
              <p:nvPr/>
            </p:nvSpPr>
            <p:spPr bwMode="auto">
              <a:xfrm flipH="1">
                <a:off x="4584" y="1535"/>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2" name="Line 1187"/>
              <p:cNvSpPr>
                <a:spLocks noChangeShapeType="1"/>
              </p:cNvSpPr>
              <p:nvPr/>
            </p:nvSpPr>
            <p:spPr bwMode="auto">
              <a:xfrm flipH="1">
                <a:off x="4578" y="1536"/>
                <a:ext cx="6"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3" name="Line 1188"/>
              <p:cNvSpPr>
                <a:spLocks noChangeShapeType="1"/>
              </p:cNvSpPr>
              <p:nvPr/>
            </p:nvSpPr>
            <p:spPr bwMode="auto">
              <a:xfrm flipH="1">
                <a:off x="4572" y="1540"/>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4" name="Line 1189"/>
              <p:cNvSpPr>
                <a:spLocks noChangeShapeType="1"/>
              </p:cNvSpPr>
              <p:nvPr/>
            </p:nvSpPr>
            <p:spPr bwMode="auto">
              <a:xfrm flipH="1">
                <a:off x="4569" y="1545"/>
                <a:ext cx="3"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5" name="Line 1190"/>
              <p:cNvSpPr>
                <a:spLocks noChangeShapeType="1"/>
              </p:cNvSpPr>
              <p:nvPr/>
            </p:nvSpPr>
            <p:spPr bwMode="auto">
              <a:xfrm flipH="1">
                <a:off x="4567" y="1553"/>
                <a:ext cx="2"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6" name="Line 1191"/>
              <p:cNvSpPr>
                <a:spLocks noChangeShapeType="1"/>
              </p:cNvSpPr>
              <p:nvPr/>
            </p:nvSpPr>
            <p:spPr bwMode="auto">
              <a:xfrm>
                <a:off x="4567" y="1560"/>
                <a:ext cx="2"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7" name="Line 1192"/>
              <p:cNvSpPr>
                <a:spLocks noChangeShapeType="1"/>
              </p:cNvSpPr>
              <p:nvPr/>
            </p:nvSpPr>
            <p:spPr bwMode="auto">
              <a:xfrm>
                <a:off x="4569" y="1569"/>
                <a:ext cx="3"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8" name="Line 1193"/>
              <p:cNvSpPr>
                <a:spLocks noChangeShapeType="1"/>
              </p:cNvSpPr>
              <p:nvPr/>
            </p:nvSpPr>
            <p:spPr bwMode="auto">
              <a:xfrm>
                <a:off x="4572" y="1576"/>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9" name="Line 1194"/>
              <p:cNvSpPr>
                <a:spLocks noChangeShapeType="1"/>
              </p:cNvSpPr>
              <p:nvPr/>
            </p:nvSpPr>
            <p:spPr bwMode="auto">
              <a:xfrm>
                <a:off x="4578" y="1582"/>
                <a:ext cx="6"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0" name="Line 1195"/>
              <p:cNvSpPr>
                <a:spLocks noChangeShapeType="1"/>
              </p:cNvSpPr>
              <p:nvPr/>
            </p:nvSpPr>
            <p:spPr bwMode="auto">
              <a:xfrm>
                <a:off x="4584" y="1585"/>
                <a:ext cx="9"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1" name="Line 1196"/>
              <p:cNvSpPr>
                <a:spLocks noChangeShapeType="1"/>
              </p:cNvSpPr>
              <p:nvPr/>
            </p:nvSpPr>
            <p:spPr bwMode="auto">
              <a:xfrm flipV="1">
                <a:off x="4593" y="1585"/>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2" name="Line 1197"/>
              <p:cNvSpPr>
                <a:spLocks noChangeShapeType="1"/>
              </p:cNvSpPr>
              <p:nvPr/>
            </p:nvSpPr>
            <p:spPr bwMode="auto">
              <a:xfrm flipV="1">
                <a:off x="4601" y="1582"/>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3" name="Line 1198"/>
              <p:cNvSpPr>
                <a:spLocks noChangeShapeType="1"/>
              </p:cNvSpPr>
              <p:nvPr/>
            </p:nvSpPr>
            <p:spPr bwMode="auto">
              <a:xfrm flipV="1">
                <a:off x="4608" y="1576"/>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4" name="Line 1199"/>
              <p:cNvSpPr>
                <a:spLocks noChangeShapeType="1"/>
              </p:cNvSpPr>
              <p:nvPr/>
            </p:nvSpPr>
            <p:spPr bwMode="auto">
              <a:xfrm flipV="1">
                <a:off x="4613" y="1569"/>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5" name="Line 1200"/>
              <p:cNvSpPr>
                <a:spLocks noChangeShapeType="1"/>
              </p:cNvSpPr>
              <p:nvPr/>
            </p:nvSpPr>
            <p:spPr bwMode="auto">
              <a:xfrm flipV="1">
                <a:off x="4617" y="1560"/>
                <a:ext cx="2"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6" name="Freeform 1201"/>
              <p:cNvSpPr>
                <a:spLocks/>
              </p:cNvSpPr>
              <p:nvPr/>
            </p:nvSpPr>
            <p:spPr bwMode="auto">
              <a:xfrm>
                <a:off x="4696" y="1512"/>
                <a:ext cx="51" cy="51"/>
              </a:xfrm>
              <a:custGeom>
                <a:avLst/>
                <a:gdLst>
                  <a:gd name="T0" fmla="*/ 51 w 103"/>
                  <a:gd name="T1" fmla="*/ 0 h 103"/>
                  <a:gd name="T2" fmla="*/ 66 w 103"/>
                  <a:gd name="T3" fmla="*/ 3 h 103"/>
                  <a:gd name="T4" fmla="*/ 81 w 103"/>
                  <a:gd name="T5" fmla="*/ 10 h 103"/>
                  <a:gd name="T6" fmla="*/ 93 w 103"/>
                  <a:gd name="T7" fmla="*/ 21 h 103"/>
                  <a:gd name="T8" fmla="*/ 100 w 103"/>
                  <a:gd name="T9" fmla="*/ 35 h 103"/>
                  <a:gd name="T10" fmla="*/ 103 w 103"/>
                  <a:gd name="T11" fmla="*/ 51 h 103"/>
                  <a:gd name="T12" fmla="*/ 100 w 103"/>
                  <a:gd name="T13" fmla="*/ 68 h 103"/>
                  <a:gd name="T14" fmla="*/ 93 w 103"/>
                  <a:gd name="T15" fmla="*/ 81 h 103"/>
                  <a:gd name="T16" fmla="*/ 81 w 103"/>
                  <a:gd name="T17" fmla="*/ 93 h 103"/>
                  <a:gd name="T18" fmla="*/ 66 w 103"/>
                  <a:gd name="T19" fmla="*/ 101 h 103"/>
                  <a:gd name="T20" fmla="*/ 51 w 103"/>
                  <a:gd name="T21" fmla="*/ 103 h 103"/>
                  <a:gd name="T22" fmla="*/ 34 w 103"/>
                  <a:gd name="T23" fmla="*/ 101 h 103"/>
                  <a:gd name="T24" fmla="*/ 20 w 103"/>
                  <a:gd name="T25" fmla="*/ 93 h 103"/>
                  <a:gd name="T26" fmla="*/ 10 w 103"/>
                  <a:gd name="T27" fmla="*/ 81 h 103"/>
                  <a:gd name="T28" fmla="*/ 2 w 103"/>
                  <a:gd name="T29" fmla="*/ 68 h 103"/>
                  <a:gd name="T30" fmla="*/ 0 w 103"/>
                  <a:gd name="T31" fmla="*/ 51 h 103"/>
                  <a:gd name="T32" fmla="*/ 2 w 103"/>
                  <a:gd name="T33" fmla="*/ 35 h 103"/>
                  <a:gd name="T34" fmla="*/ 10 w 103"/>
                  <a:gd name="T35" fmla="*/ 21 h 103"/>
                  <a:gd name="T36" fmla="*/ 20 w 103"/>
                  <a:gd name="T37" fmla="*/ 10 h 103"/>
                  <a:gd name="T38" fmla="*/ 34 w 103"/>
                  <a:gd name="T39" fmla="*/ 3 h 103"/>
                  <a:gd name="T40" fmla="*/ 51 w 103"/>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03">
                    <a:moveTo>
                      <a:pt x="51" y="0"/>
                    </a:moveTo>
                    <a:lnTo>
                      <a:pt x="66" y="3"/>
                    </a:lnTo>
                    <a:lnTo>
                      <a:pt x="81" y="10"/>
                    </a:lnTo>
                    <a:lnTo>
                      <a:pt x="93" y="21"/>
                    </a:lnTo>
                    <a:lnTo>
                      <a:pt x="100" y="35"/>
                    </a:lnTo>
                    <a:lnTo>
                      <a:pt x="103" y="51"/>
                    </a:lnTo>
                    <a:lnTo>
                      <a:pt x="100" y="68"/>
                    </a:lnTo>
                    <a:lnTo>
                      <a:pt x="93" y="81"/>
                    </a:lnTo>
                    <a:lnTo>
                      <a:pt x="81" y="93"/>
                    </a:lnTo>
                    <a:lnTo>
                      <a:pt x="66" y="101"/>
                    </a:lnTo>
                    <a:lnTo>
                      <a:pt x="51" y="103"/>
                    </a:lnTo>
                    <a:lnTo>
                      <a:pt x="34" y="101"/>
                    </a:lnTo>
                    <a:lnTo>
                      <a:pt x="20" y="93"/>
                    </a:lnTo>
                    <a:lnTo>
                      <a:pt x="10" y="81"/>
                    </a:lnTo>
                    <a:lnTo>
                      <a:pt x="2" y="68"/>
                    </a:lnTo>
                    <a:lnTo>
                      <a:pt x="0" y="51"/>
                    </a:lnTo>
                    <a:lnTo>
                      <a:pt x="2" y="35"/>
                    </a:lnTo>
                    <a:lnTo>
                      <a:pt x="10" y="21"/>
                    </a:lnTo>
                    <a:lnTo>
                      <a:pt x="20" y="10"/>
                    </a:lnTo>
                    <a:lnTo>
                      <a:pt x="34" y="3"/>
                    </a:lnTo>
                    <a:lnTo>
                      <a:pt x="51" y="0"/>
                    </a:lnTo>
                    <a:close/>
                  </a:path>
                </a:pathLst>
              </a:custGeom>
              <a:solidFill>
                <a:srgbClr val="999999"/>
              </a:solidFill>
              <a:ln w="0">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7" name="Line 1202"/>
              <p:cNvSpPr>
                <a:spLocks noChangeShapeType="1"/>
              </p:cNvSpPr>
              <p:nvPr/>
            </p:nvSpPr>
            <p:spPr bwMode="auto">
              <a:xfrm flipH="1" flipV="1">
                <a:off x="4746" y="1530"/>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8" name="Line 1203"/>
              <p:cNvSpPr>
                <a:spLocks noChangeShapeType="1"/>
              </p:cNvSpPr>
              <p:nvPr/>
            </p:nvSpPr>
            <p:spPr bwMode="auto">
              <a:xfrm flipH="1" flipV="1">
                <a:off x="4742" y="1522"/>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9" name="Line 1204"/>
              <p:cNvSpPr>
                <a:spLocks noChangeShapeType="1"/>
              </p:cNvSpPr>
              <p:nvPr/>
            </p:nvSpPr>
            <p:spPr bwMode="auto">
              <a:xfrm flipH="1" flipV="1">
                <a:off x="4736" y="1517"/>
                <a:ext cx="6"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0" name="Line 1205"/>
              <p:cNvSpPr>
                <a:spLocks noChangeShapeType="1"/>
              </p:cNvSpPr>
              <p:nvPr/>
            </p:nvSpPr>
            <p:spPr bwMode="auto">
              <a:xfrm flipH="1" flipV="1">
                <a:off x="4729" y="1513"/>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1" name="Line 1206"/>
              <p:cNvSpPr>
                <a:spLocks noChangeShapeType="1"/>
              </p:cNvSpPr>
              <p:nvPr/>
            </p:nvSpPr>
            <p:spPr bwMode="auto">
              <a:xfrm flipH="1" flipV="1">
                <a:off x="4721" y="1512"/>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2" name="Line 1207"/>
              <p:cNvSpPr>
                <a:spLocks noChangeShapeType="1"/>
              </p:cNvSpPr>
              <p:nvPr/>
            </p:nvSpPr>
            <p:spPr bwMode="auto">
              <a:xfrm flipH="1">
                <a:off x="4713" y="1512"/>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3" name="Line 1208"/>
              <p:cNvSpPr>
                <a:spLocks noChangeShapeType="1"/>
              </p:cNvSpPr>
              <p:nvPr/>
            </p:nvSpPr>
            <p:spPr bwMode="auto">
              <a:xfrm flipH="1">
                <a:off x="4706" y="1513"/>
                <a:ext cx="7"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4" name="Line 1209"/>
              <p:cNvSpPr>
                <a:spLocks noChangeShapeType="1"/>
              </p:cNvSpPr>
              <p:nvPr/>
            </p:nvSpPr>
            <p:spPr bwMode="auto">
              <a:xfrm flipH="1">
                <a:off x="4701" y="1517"/>
                <a:ext cx="5"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5" name="Line 1210"/>
              <p:cNvSpPr>
                <a:spLocks noChangeShapeType="1"/>
              </p:cNvSpPr>
              <p:nvPr/>
            </p:nvSpPr>
            <p:spPr bwMode="auto">
              <a:xfrm flipH="1">
                <a:off x="4697" y="1522"/>
                <a:ext cx="4"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6" name="Line 1211"/>
              <p:cNvSpPr>
                <a:spLocks noChangeShapeType="1"/>
              </p:cNvSpPr>
              <p:nvPr/>
            </p:nvSpPr>
            <p:spPr bwMode="auto">
              <a:xfrm flipH="1">
                <a:off x="4696" y="1530"/>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7" name="Line 1212"/>
              <p:cNvSpPr>
                <a:spLocks noChangeShapeType="1"/>
              </p:cNvSpPr>
              <p:nvPr/>
            </p:nvSpPr>
            <p:spPr bwMode="auto">
              <a:xfrm>
                <a:off x="4696" y="1538"/>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8" name="Line 1213"/>
              <p:cNvSpPr>
                <a:spLocks noChangeShapeType="1"/>
              </p:cNvSpPr>
              <p:nvPr/>
            </p:nvSpPr>
            <p:spPr bwMode="auto">
              <a:xfrm>
                <a:off x="4697" y="154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9" name="Line 1214"/>
              <p:cNvSpPr>
                <a:spLocks noChangeShapeType="1"/>
              </p:cNvSpPr>
              <p:nvPr/>
            </p:nvSpPr>
            <p:spPr bwMode="auto">
              <a:xfrm>
                <a:off x="4701" y="1553"/>
                <a:ext cx="5"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0" name="Line 1215"/>
              <p:cNvSpPr>
                <a:spLocks noChangeShapeType="1"/>
              </p:cNvSpPr>
              <p:nvPr/>
            </p:nvSpPr>
            <p:spPr bwMode="auto">
              <a:xfrm>
                <a:off x="4706" y="1559"/>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1" name="Line 1216"/>
              <p:cNvSpPr>
                <a:spLocks noChangeShapeType="1"/>
              </p:cNvSpPr>
              <p:nvPr/>
            </p:nvSpPr>
            <p:spPr bwMode="auto">
              <a:xfrm>
                <a:off x="4713" y="1562"/>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2" name="Line 1217"/>
              <p:cNvSpPr>
                <a:spLocks noChangeShapeType="1"/>
              </p:cNvSpPr>
              <p:nvPr/>
            </p:nvSpPr>
            <p:spPr bwMode="auto">
              <a:xfrm flipV="1">
                <a:off x="4721" y="1562"/>
                <a:ext cx="8"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3" name="Line 1218"/>
              <p:cNvSpPr>
                <a:spLocks noChangeShapeType="1"/>
              </p:cNvSpPr>
              <p:nvPr/>
            </p:nvSpPr>
            <p:spPr bwMode="auto">
              <a:xfrm flipV="1">
                <a:off x="4729" y="1559"/>
                <a:ext cx="7"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4" name="Line 1219"/>
              <p:cNvSpPr>
                <a:spLocks noChangeShapeType="1"/>
              </p:cNvSpPr>
              <p:nvPr/>
            </p:nvSpPr>
            <p:spPr bwMode="auto">
              <a:xfrm flipV="1">
                <a:off x="4736" y="1553"/>
                <a:ext cx="6"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5" name="Line 1220"/>
              <p:cNvSpPr>
                <a:spLocks noChangeShapeType="1"/>
              </p:cNvSpPr>
              <p:nvPr/>
            </p:nvSpPr>
            <p:spPr bwMode="auto">
              <a:xfrm flipV="1">
                <a:off x="4742" y="1546"/>
                <a:ext cx="4"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6" name="Line 1221"/>
              <p:cNvSpPr>
                <a:spLocks noChangeShapeType="1"/>
              </p:cNvSpPr>
              <p:nvPr/>
            </p:nvSpPr>
            <p:spPr bwMode="auto">
              <a:xfrm flipV="1">
                <a:off x="4746" y="1538"/>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7" name="Line 1222"/>
              <p:cNvSpPr>
                <a:spLocks noChangeShapeType="1"/>
              </p:cNvSpPr>
              <p:nvPr/>
            </p:nvSpPr>
            <p:spPr bwMode="auto">
              <a:xfrm>
                <a:off x="3210" y="2403"/>
                <a:ext cx="1531" cy="0"/>
              </a:xfrm>
              <a:prstGeom prst="line">
                <a:avLst/>
              </a:prstGeom>
              <a:noFill/>
              <a:ln w="25400">
                <a:solidFill>
                  <a:srgbClr val="B3B3B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8" name="Line 1223"/>
              <p:cNvSpPr>
                <a:spLocks noChangeShapeType="1"/>
              </p:cNvSpPr>
              <p:nvPr/>
            </p:nvSpPr>
            <p:spPr bwMode="auto">
              <a:xfrm>
                <a:off x="3210"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9" name="Line 1224"/>
              <p:cNvSpPr>
                <a:spLocks noChangeShapeType="1"/>
              </p:cNvSpPr>
              <p:nvPr/>
            </p:nvSpPr>
            <p:spPr bwMode="auto">
              <a:xfrm>
                <a:off x="3257"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0" name="Line 1225"/>
              <p:cNvSpPr>
                <a:spLocks noChangeShapeType="1"/>
              </p:cNvSpPr>
              <p:nvPr/>
            </p:nvSpPr>
            <p:spPr bwMode="auto">
              <a:xfrm>
                <a:off x="3305"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1" name="Line 1226"/>
              <p:cNvSpPr>
                <a:spLocks noChangeShapeType="1"/>
              </p:cNvSpPr>
              <p:nvPr/>
            </p:nvSpPr>
            <p:spPr bwMode="auto">
              <a:xfrm>
                <a:off x="3352"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2" name="Line 1227"/>
              <p:cNvSpPr>
                <a:spLocks noChangeShapeType="1"/>
              </p:cNvSpPr>
              <p:nvPr/>
            </p:nvSpPr>
            <p:spPr bwMode="auto">
              <a:xfrm>
                <a:off x="3399"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3" name="Line 1228"/>
              <p:cNvSpPr>
                <a:spLocks noChangeShapeType="1"/>
              </p:cNvSpPr>
              <p:nvPr/>
            </p:nvSpPr>
            <p:spPr bwMode="auto">
              <a:xfrm>
                <a:off x="3446"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4" name="Line 1229"/>
              <p:cNvSpPr>
                <a:spLocks noChangeShapeType="1"/>
              </p:cNvSpPr>
              <p:nvPr/>
            </p:nvSpPr>
            <p:spPr bwMode="auto">
              <a:xfrm>
                <a:off x="3494"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5" name="Line 1230"/>
              <p:cNvSpPr>
                <a:spLocks noChangeShapeType="1"/>
              </p:cNvSpPr>
              <p:nvPr/>
            </p:nvSpPr>
            <p:spPr bwMode="auto">
              <a:xfrm>
                <a:off x="3541"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6" name="Line 1231"/>
              <p:cNvSpPr>
                <a:spLocks noChangeShapeType="1"/>
              </p:cNvSpPr>
              <p:nvPr/>
            </p:nvSpPr>
            <p:spPr bwMode="auto">
              <a:xfrm>
                <a:off x="3589"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7" name="Line 1232"/>
              <p:cNvSpPr>
                <a:spLocks noChangeShapeType="1"/>
              </p:cNvSpPr>
              <p:nvPr/>
            </p:nvSpPr>
            <p:spPr bwMode="auto">
              <a:xfrm>
                <a:off x="3636"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8" name="Line 1233"/>
              <p:cNvSpPr>
                <a:spLocks noChangeShapeType="1"/>
              </p:cNvSpPr>
              <p:nvPr/>
            </p:nvSpPr>
            <p:spPr bwMode="auto">
              <a:xfrm>
                <a:off x="3683"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9" name="Line 1234"/>
              <p:cNvSpPr>
                <a:spLocks noChangeShapeType="1"/>
              </p:cNvSpPr>
              <p:nvPr/>
            </p:nvSpPr>
            <p:spPr bwMode="auto">
              <a:xfrm>
                <a:off x="3731"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0" name="Line 1235"/>
              <p:cNvSpPr>
                <a:spLocks noChangeShapeType="1"/>
              </p:cNvSpPr>
              <p:nvPr/>
            </p:nvSpPr>
            <p:spPr bwMode="auto">
              <a:xfrm>
                <a:off x="3778"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1" name="Line 1236"/>
              <p:cNvSpPr>
                <a:spLocks noChangeShapeType="1"/>
              </p:cNvSpPr>
              <p:nvPr/>
            </p:nvSpPr>
            <p:spPr bwMode="auto">
              <a:xfrm>
                <a:off x="3825"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2" name="Line 1237"/>
              <p:cNvSpPr>
                <a:spLocks noChangeShapeType="1"/>
              </p:cNvSpPr>
              <p:nvPr/>
            </p:nvSpPr>
            <p:spPr bwMode="auto">
              <a:xfrm>
                <a:off x="3873"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3" name="Line 1238"/>
              <p:cNvSpPr>
                <a:spLocks noChangeShapeType="1"/>
              </p:cNvSpPr>
              <p:nvPr/>
            </p:nvSpPr>
            <p:spPr bwMode="auto">
              <a:xfrm>
                <a:off x="3920"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4" name="Line 1239"/>
              <p:cNvSpPr>
                <a:spLocks noChangeShapeType="1"/>
              </p:cNvSpPr>
              <p:nvPr/>
            </p:nvSpPr>
            <p:spPr bwMode="auto">
              <a:xfrm>
                <a:off x="3967"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5" name="Line 1240"/>
              <p:cNvSpPr>
                <a:spLocks noChangeShapeType="1"/>
              </p:cNvSpPr>
              <p:nvPr/>
            </p:nvSpPr>
            <p:spPr bwMode="auto">
              <a:xfrm>
                <a:off x="4014"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6" name="Line 1241"/>
              <p:cNvSpPr>
                <a:spLocks noChangeShapeType="1"/>
              </p:cNvSpPr>
              <p:nvPr/>
            </p:nvSpPr>
            <p:spPr bwMode="auto">
              <a:xfrm>
                <a:off x="4062"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7" name="Line 1242"/>
              <p:cNvSpPr>
                <a:spLocks noChangeShapeType="1"/>
              </p:cNvSpPr>
              <p:nvPr/>
            </p:nvSpPr>
            <p:spPr bwMode="auto">
              <a:xfrm>
                <a:off x="4109"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8" name="Line 1243"/>
              <p:cNvSpPr>
                <a:spLocks noChangeShapeType="1"/>
              </p:cNvSpPr>
              <p:nvPr/>
            </p:nvSpPr>
            <p:spPr bwMode="auto">
              <a:xfrm>
                <a:off x="4156"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9" name="Line 1244"/>
              <p:cNvSpPr>
                <a:spLocks noChangeShapeType="1"/>
              </p:cNvSpPr>
              <p:nvPr/>
            </p:nvSpPr>
            <p:spPr bwMode="auto">
              <a:xfrm>
                <a:off x="4203"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0" name="Line 1245"/>
              <p:cNvSpPr>
                <a:spLocks noChangeShapeType="1"/>
              </p:cNvSpPr>
              <p:nvPr/>
            </p:nvSpPr>
            <p:spPr bwMode="auto">
              <a:xfrm>
                <a:off x="4251"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1" name="Line 1246"/>
              <p:cNvSpPr>
                <a:spLocks noChangeShapeType="1"/>
              </p:cNvSpPr>
              <p:nvPr/>
            </p:nvSpPr>
            <p:spPr bwMode="auto">
              <a:xfrm>
                <a:off x="4298"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2" name="Line 1247"/>
              <p:cNvSpPr>
                <a:spLocks noChangeShapeType="1"/>
              </p:cNvSpPr>
              <p:nvPr/>
            </p:nvSpPr>
            <p:spPr bwMode="auto">
              <a:xfrm>
                <a:off x="4345"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3" name="Line 1248"/>
              <p:cNvSpPr>
                <a:spLocks noChangeShapeType="1"/>
              </p:cNvSpPr>
              <p:nvPr/>
            </p:nvSpPr>
            <p:spPr bwMode="auto">
              <a:xfrm>
                <a:off x="4393"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4" name="Line 1249"/>
              <p:cNvSpPr>
                <a:spLocks noChangeShapeType="1"/>
              </p:cNvSpPr>
              <p:nvPr/>
            </p:nvSpPr>
            <p:spPr bwMode="auto">
              <a:xfrm>
                <a:off x="4440"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5" name="Line 1250"/>
              <p:cNvSpPr>
                <a:spLocks noChangeShapeType="1"/>
              </p:cNvSpPr>
              <p:nvPr/>
            </p:nvSpPr>
            <p:spPr bwMode="auto">
              <a:xfrm>
                <a:off x="4487"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6" name="Line 1251"/>
              <p:cNvSpPr>
                <a:spLocks noChangeShapeType="1"/>
              </p:cNvSpPr>
              <p:nvPr/>
            </p:nvSpPr>
            <p:spPr bwMode="auto">
              <a:xfrm>
                <a:off x="4535"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7" name="Line 1252"/>
              <p:cNvSpPr>
                <a:spLocks noChangeShapeType="1"/>
              </p:cNvSpPr>
              <p:nvPr/>
            </p:nvSpPr>
            <p:spPr bwMode="auto">
              <a:xfrm>
                <a:off x="4582"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8" name="Line 1253"/>
              <p:cNvSpPr>
                <a:spLocks noChangeShapeType="1"/>
              </p:cNvSpPr>
              <p:nvPr/>
            </p:nvSpPr>
            <p:spPr bwMode="auto">
              <a:xfrm>
                <a:off x="4629" y="2442"/>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9" name="Line 1254"/>
              <p:cNvSpPr>
                <a:spLocks noChangeShapeType="1"/>
              </p:cNvSpPr>
              <p:nvPr/>
            </p:nvSpPr>
            <p:spPr bwMode="auto">
              <a:xfrm>
                <a:off x="4677"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0" name="Line 1255"/>
              <p:cNvSpPr>
                <a:spLocks noChangeShapeType="1"/>
              </p:cNvSpPr>
              <p:nvPr/>
            </p:nvSpPr>
            <p:spPr bwMode="auto">
              <a:xfrm>
                <a:off x="4724" y="2442"/>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1" name="Line 1256"/>
              <p:cNvSpPr>
                <a:spLocks noChangeShapeType="1"/>
              </p:cNvSpPr>
              <p:nvPr/>
            </p:nvSpPr>
            <p:spPr bwMode="auto">
              <a:xfrm>
                <a:off x="3210"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2" name="Line 1257"/>
              <p:cNvSpPr>
                <a:spLocks noChangeShapeType="1"/>
              </p:cNvSpPr>
              <p:nvPr/>
            </p:nvSpPr>
            <p:spPr bwMode="auto">
              <a:xfrm>
                <a:off x="3257"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3" name="Line 1258"/>
              <p:cNvSpPr>
                <a:spLocks noChangeShapeType="1"/>
              </p:cNvSpPr>
              <p:nvPr/>
            </p:nvSpPr>
            <p:spPr bwMode="auto">
              <a:xfrm>
                <a:off x="3305"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4" name="Line 1259"/>
              <p:cNvSpPr>
                <a:spLocks noChangeShapeType="1"/>
              </p:cNvSpPr>
              <p:nvPr/>
            </p:nvSpPr>
            <p:spPr bwMode="auto">
              <a:xfrm>
                <a:off x="3352"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5" name="Line 1260"/>
              <p:cNvSpPr>
                <a:spLocks noChangeShapeType="1"/>
              </p:cNvSpPr>
              <p:nvPr/>
            </p:nvSpPr>
            <p:spPr bwMode="auto">
              <a:xfrm>
                <a:off x="3399"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6" name="Line 1261"/>
              <p:cNvSpPr>
                <a:spLocks noChangeShapeType="1"/>
              </p:cNvSpPr>
              <p:nvPr/>
            </p:nvSpPr>
            <p:spPr bwMode="auto">
              <a:xfrm>
                <a:off x="3446"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7" name="Line 1262"/>
              <p:cNvSpPr>
                <a:spLocks noChangeShapeType="1"/>
              </p:cNvSpPr>
              <p:nvPr/>
            </p:nvSpPr>
            <p:spPr bwMode="auto">
              <a:xfrm>
                <a:off x="3494"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8" name="Line 1263"/>
              <p:cNvSpPr>
                <a:spLocks noChangeShapeType="1"/>
              </p:cNvSpPr>
              <p:nvPr/>
            </p:nvSpPr>
            <p:spPr bwMode="auto">
              <a:xfrm>
                <a:off x="3541"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9" name="Line 1264"/>
              <p:cNvSpPr>
                <a:spLocks noChangeShapeType="1"/>
              </p:cNvSpPr>
              <p:nvPr/>
            </p:nvSpPr>
            <p:spPr bwMode="auto">
              <a:xfrm>
                <a:off x="3589"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0" name="Line 1265"/>
              <p:cNvSpPr>
                <a:spLocks noChangeShapeType="1"/>
              </p:cNvSpPr>
              <p:nvPr/>
            </p:nvSpPr>
            <p:spPr bwMode="auto">
              <a:xfrm>
                <a:off x="3636"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1" name="Line 1266"/>
              <p:cNvSpPr>
                <a:spLocks noChangeShapeType="1"/>
              </p:cNvSpPr>
              <p:nvPr/>
            </p:nvSpPr>
            <p:spPr bwMode="auto">
              <a:xfrm>
                <a:off x="3683"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2" name="Line 1267"/>
              <p:cNvSpPr>
                <a:spLocks noChangeShapeType="1"/>
              </p:cNvSpPr>
              <p:nvPr/>
            </p:nvSpPr>
            <p:spPr bwMode="auto">
              <a:xfrm>
                <a:off x="3731"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3" name="Line 1268"/>
              <p:cNvSpPr>
                <a:spLocks noChangeShapeType="1"/>
              </p:cNvSpPr>
              <p:nvPr/>
            </p:nvSpPr>
            <p:spPr bwMode="auto">
              <a:xfrm>
                <a:off x="3778"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4" name="Line 1269"/>
              <p:cNvSpPr>
                <a:spLocks noChangeShapeType="1"/>
              </p:cNvSpPr>
              <p:nvPr/>
            </p:nvSpPr>
            <p:spPr bwMode="auto">
              <a:xfrm>
                <a:off x="3825"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5" name="Line 1270"/>
              <p:cNvSpPr>
                <a:spLocks noChangeShapeType="1"/>
              </p:cNvSpPr>
              <p:nvPr/>
            </p:nvSpPr>
            <p:spPr bwMode="auto">
              <a:xfrm>
                <a:off x="3873"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6" name="Line 1271"/>
              <p:cNvSpPr>
                <a:spLocks noChangeShapeType="1"/>
              </p:cNvSpPr>
              <p:nvPr/>
            </p:nvSpPr>
            <p:spPr bwMode="auto">
              <a:xfrm>
                <a:off x="3920"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7" name="Line 1272"/>
              <p:cNvSpPr>
                <a:spLocks noChangeShapeType="1"/>
              </p:cNvSpPr>
              <p:nvPr/>
            </p:nvSpPr>
            <p:spPr bwMode="auto">
              <a:xfrm>
                <a:off x="3967"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8" name="Line 1273"/>
              <p:cNvSpPr>
                <a:spLocks noChangeShapeType="1"/>
              </p:cNvSpPr>
              <p:nvPr/>
            </p:nvSpPr>
            <p:spPr bwMode="auto">
              <a:xfrm>
                <a:off x="4014"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9" name="Line 1274"/>
              <p:cNvSpPr>
                <a:spLocks noChangeShapeType="1"/>
              </p:cNvSpPr>
              <p:nvPr/>
            </p:nvSpPr>
            <p:spPr bwMode="auto">
              <a:xfrm>
                <a:off x="4062"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0" name="Line 1275"/>
              <p:cNvSpPr>
                <a:spLocks noChangeShapeType="1"/>
              </p:cNvSpPr>
              <p:nvPr/>
            </p:nvSpPr>
            <p:spPr bwMode="auto">
              <a:xfrm>
                <a:off x="4109"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1" name="Line 1276"/>
              <p:cNvSpPr>
                <a:spLocks noChangeShapeType="1"/>
              </p:cNvSpPr>
              <p:nvPr/>
            </p:nvSpPr>
            <p:spPr bwMode="auto">
              <a:xfrm>
                <a:off x="4156"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2" name="Line 1277"/>
              <p:cNvSpPr>
                <a:spLocks noChangeShapeType="1"/>
              </p:cNvSpPr>
              <p:nvPr/>
            </p:nvSpPr>
            <p:spPr bwMode="auto">
              <a:xfrm>
                <a:off x="4203"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3" name="Line 1278"/>
              <p:cNvSpPr>
                <a:spLocks noChangeShapeType="1"/>
              </p:cNvSpPr>
              <p:nvPr/>
            </p:nvSpPr>
            <p:spPr bwMode="auto">
              <a:xfrm>
                <a:off x="4251"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4" name="Line 1279"/>
              <p:cNvSpPr>
                <a:spLocks noChangeShapeType="1"/>
              </p:cNvSpPr>
              <p:nvPr/>
            </p:nvSpPr>
            <p:spPr bwMode="auto">
              <a:xfrm>
                <a:off x="4298"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5" name="Line 1280"/>
              <p:cNvSpPr>
                <a:spLocks noChangeShapeType="1"/>
              </p:cNvSpPr>
              <p:nvPr/>
            </p:nvSpPr>
            <p:spPr bwMode="auto">
              <a:xfrm>
                <a:off x="4345"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6" name="Line 1281"/>
              <p:cNvSpPr>
                <a:spLocks noChangeShapeType="1"/>
              </p:cNvSpPr>
              <p:nvPr/>
            </p:nvSpPr>
            <p:spPr bwMode="auto">
              <a:xfrm>
                <a:off x="4393"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7" name="Line 1282"/>
              <p:cNvSpPr>
                <a:spLocks noChangeShapeType="1"/>
              </p:cNvSpPr>
              <p:nvPr/>
            </p:nvSpPr>
            <p:spPr bwMode="auto">
              <a:xfrm>
                <a:off x="4440"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8" name="Line 1283"/>
              <p:cNvSpPr>
                <a:spLocks noChangeShapeType="1"/>
              </p:cNvSpPr>
              <p:nvPr/>
            </p:nvSpPr>
            <p:spPr bwMode="auto">
              <a:xfrm>
                <a:off x="4487"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9" name="Line 1284"/>
              <p:cNvSpPr>
                <a:spLocks noChangeShapeType="1"/>
              </p:cNvSpPr>
              <p:nvPr/>
            </p:nvSpPr>
            <p:spPr bwMode="auto">
              <a:xfrm>
                <a:off x="4535"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0" name="Line 1285"/>
              <p:cNvSpPr>
                <a:spLocks noChangeShapeType="1"/>
              </p:cNvSpPr>
              <p:nvPr/>
            </p:nvSpPr>
            <p:spPr bwMode="auto">
              <a:xfrm>
                <a:off x="4582"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1" name="Line 1286"/>
              <p:cNvSpPr>
                <a:spLocks noChangeShapeType="1"/>
              </p:cNvSpPr>
              <p:nvPr/>
            </p:nvSpPr>
            <p:spPr bwMode="auto">
              <a:xfrm>
                <a:off x="4629" y="2369"/>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2" name="Line 1287"/>
              <p:cNvSpPr>
                <a:spLocks noChangeShapeType="1"/>
              </p:cNvSpPr>
              <p:nvPr/>
            </p:nvSpPr>
            <p:spPr bwMode="auto">
              <a:xfrm>
                <a:off x="4677"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3" name="Line 1288"/>
              <p:cNvSpPr>
                <a:spLocks noChangeShapeType="1"/>
              </p:cNvSpPr>
              <p:nvPr/>
            </p:nvSpPr>
            <p:spPr bwMode="auto">
              <a:xfrm>
                <a:off x="4724" y="2369"/>
                <a:ext cx="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4" name="Line 1289"/>
              <p:cNvSpPr>
                <a:spLocks noChangeShapeType="1"/>
              </p:cNvSpPr>
              <p:nvPr/>
            </p:nvSpPr>
            <p:spPr bwMode="auto">
              <a:xfrm flipV="1">
                <a:off x="3210" y="2267"/>
                <a:ext cx="64" cy="136"/>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5" name="Line 1290"/>
              <p:cNvSpPr>
                <a:spLocks noChangeShapeType="1"/>
              </p:cNvSpPr>
              <p:nvPr/>
            </p:nvSpPr>
            <p:spPr bwMode="auto">
              <a:xfrm flipV="1">
                <a:off x="3274" y="2140"/>
                <a:ext cx="65" cy="127"/>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6" name="Line 1291"/>
              <p:cNvSpPr>
                <a:spLocks noChangeShapeType="1"/>
              </p:cNvSpPr>
              <p:nvPr/>
            </p:nvSpPr>
            <p:spPr bwMode="auto">
              <a:xfrm flipV="1">
                <a:off x="3339" y="2046"/>
                <a:ext cx="64" cy="9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7" name="Line 1292"/>
              <p:cNvSpPr>
                <a:spLocks noChangeShapeType="1"/>
              </p:cNvSpPr>
              <p:nvPr/>
            </p:nvSpPr>
            <p:spPr bwMode="auto">
              <a:xfrm flipV="1">
                <a:off x="3403" y="1973"/>
                <a:ext cx="65" cy="7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8" name="Line 1293"/>
              <p:cNvSpPr>
                <a:spLocks noChangeShapeType="1"/>
              </p:cNvSpPr>
              <p:nvPr/>
            </p:nvSpPr>
            <p:spPr bwMode="auto">
              <a:xfrm flipV="1">
                <a:off x="3468" y="1914"/>
                <a:ext cx="64" cy="59"/>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9" name="Line 1294"/>
              <p:cNvSpPr>
                <a:spLocks noChangeShapeType="1"/>
              </p:cNvSpPr>
              <p:nvPr/>
            </p:nvSpPr>
            <p:spPr bwMode="auto">
              <a:xfrm flipV="1">
                <a:off x="3532" y="1864"/>
                <a:ext cx="64" cy="5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0" name="Line 1295"/>
              <p:cNvSpPr>
                <a:spLocks noChangeShapeType="1"/>
              </p:cNvSpPr>
              <p:nvPr/>
            </p:nvSpPr>
            <p:spPr bwMode="auto">
              <a:xfrm flipV="1">
                <a:off x="3596" y="1841"/>
                <a:ext cx="32" cy="2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1" name="Line 1296"/>
              <p:cNvSpPr>
                <a:spLocks noChangeShapeType="1"/>
              </p:cNvSpPr>
              <p:nvPr/>
            </p:nvSpPr>
            <p:spPr bwMode="auto">
              <a:xfrm flipV="1">
                <a:off x="3628" y="1821"/>
                <a:ext cx="33" cy="2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2" name="Line 1297"/>
              <p:cNvSpPr>
                <a:spLocks noChangeShapeType="1"/>
              </p:cNvSpPr>
              <p:nvPr/>
            </p:nvSpPr>
            <p:spPr bwMode="auto">
              <a:xfrm flipV="1">
                <a:off x="3661" y="1801"/>
                <a:ext cx="32" cy="2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3" name="Line 1298"/>
              <p:cNvSpPr>
                <a:spLocks noChangeShapeType="1"/>
              </p:cNvSpPr>
              <p:nvPr/>
            </p:nvSpPr>
            <p:spPr bwMode="auto">
              <a:xfrm flipV="1">
                <a:off x="3693" y="1767"/>
                <a:ext cx="64" cy="3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4" name="Line 1299"/>
              <p:cNvSpPr>
                <a:spLocks noChangeShapeType="1"/>
              </p:cNvSpPr>
              <p:nvPr/>
            </p:nvSpPr>
            <p:spPr bwMode="auto">
              <a:xfrm flipV="1">
                <a:off x="3757" y="1750"/>
                <a:ext cx="32" cy="17"/>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02" name="Line 1301"/>
            <p:cNvSpPr>
              <a:spLocks noChangeShapeType="1"/>
            </p:cNvSpPr>
            <p:nvPr/>
          </p:nvSpPr>
          <p:spPr bwMode="auto">
            <a:xfrm flipV="1">
              <a:off x="6015038" y="2730501"/>
              <a:ext cx="101600" cy="4762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3" name="Line 1302"/>
            <p:cNvSpPr>
              <a:spLocks noChangeShapeType="1"/>
            </p:cNvSpPr>
            <p:nvPr/>
          </p:nvSpPr>
          <p:spPr bwMode="auto">
            <a:xfrm flipV="1">
              <a:off x="6116638" y="2687638"/>
              <a:ext cx="103188" cy="428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4" name="Line 1303"/>
            <p:cNvSpPr>
              <a:spLocks noChangeShapeType="1"/>
            </p:cNvSpPr>
            <p:nvPr/>
          </p:nvSpPr>
          <p:spPr bwMode="auto">
            <a:xfrm flipV="1">
              <a:off x="6219825" y="2647951"/>
              <a:ext cx="101600" cy="396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5" name="Line 1304"/>
            <p:cNvSpPr>
              <a:spLocks noChangeShapeType="1"/>
            </p:cNvSpPr>
            <p:nvPr/>
          </p:nvSpPr>
          <p:spPr bwMode="auto">
            <a:xfrm flipV="1">
              <a:off x="6321425" y="2611438"/>
              <a:ext cx="101600" cy="3651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6" name="Line 1305"/>
            <p:cNvSpPr>
              <a:spLocks noChangeShapeType="1"/>
            </p:cNvSpPr>
            <p:nvPr/>
          </p:nvSpPr>
          <p:spPr bwMode="auto">
            <a:xfrm flipV="1">
              <a:off x="6423025" y="2578101"/>
              <a:ext cx="101600" cy="3333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7" name="Line 1306"/>
            <p:cNvSpPr>
              <a:spLocks noChangeShapeType="1"/>
            </p:cNvSpPr>
            <p:nvPr/>
          </p:nvSpPr>
          <p:spPr bwMode="auto">
            <a:xfrm flipV="1">
              <a:off x="6524625" y="2546351"/>
              <a:ext cx="103188" cy="3175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8" name="Line 1307"/>
            <p:cNvSpPr>
              <a:spLocks noChangeShapeType="1"/>
            </p:cNvSpPr>
            <p:nvPr/>
          </p:nvSpPr>
          <p:spPr bwMode="auto">
            <a:xfrm flipV="1">
              <a:off x="6627813" y="2516188"/>
              <a:ext cx="101600" cy="301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9" name="Line 1308"/>
            <p:cNvSpPr>
              <a:spLocks noChangeShapeType="1"/>
            </p:cNvSpPr>
            <p:nvPr/>
          </p:nvSpPr>
          <p:spPr bwMode="auto">
            <a:xfrm flipV="1">
              <a:off x="6729413" y="2487613"/>
              <a:ext cx="103188" cy="2857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0" name="Line 1309"/>
            <p:cNvSpPr>
              <a:spLocks noChangeShapeType="1"/>
            </p:cNvSpPr>
            <p:nvPr/>
          </p:nvSpPr>
          <p:spPr bwMode="auto">
            <a:xfrm flipV="1">
              <a:off x="6832600" y="2462213"/>
              <a:ext cx="101600" cy="2540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1" name="Line 1310"/>
            <p:cNvSpPr>
              <a:spLocks noChangeShapeType="1"/>
            </p:cNvSpPr>
            <p:nvPr/>
          </p:nvSpPr>
          <p:spPr bwMode="auto">
            <a:xfrm flipV="1">
              <a:off x="6934200" y="2436813"/>
              <a:ext cx="101600" cy="2540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2" name="Line 1311"/>
            <p:cNvSpPr>
              <a:spLocks noChangeShapeType="1"/>
            </p:cNvSpPr>
            <p:nvPr/>
          </p:nvSpPr>
          <p:spPr bwMode="auto">
            <a:xfrm flipV="1">
              <a:off x="7035800" y="2413001"/>
              <a:ext cx="101600" cy="2381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3" name="Line 1312"/>
            <p:cNvSpPr>
              <a:spLocks noChangeShapeType="1"/>
            </p:cNvSpPr>
            <p:nvPr/>
          </p:nvSpPr>
          <p:spPr bwMode="auto">
            <a:xfrm flipV="1">
              <a:off x="7137400" y="2390776"/>
              <a:ext cx="103188" cy="2222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4" name="Line 1313"/>
            <p:cNvSpPr>
              <a:spLocks noChangeShapeType="1"/>
            </p:cNvSpPr>
            <p:nvPr/>
          </p:nvSpPr>
          <p:spPr bwMode="auto">
            <a:xfrm flipV="1">
              <a:off x="7240588" y="2368551"/>
              <a:ext cx="101600" cy="2222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5" name="Line 1314"/>
            <p:cNvSpPr>
              <a:spLocks noChangeShapeType="1"/>
            </p:cNvSpPr>
            <p:nvPr/>
          </p:nvSpPr>
          <p:spPr bwMode="auto">
            <a:xfrm flipV="1">
              <a:off x="7342188" y="2347913"/>
              <a:ext cx="101600" cy="2063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6" name="Line 1315"/>
            <p:cNvSpPr>
              <a:spLocks noChangeShapeType="1"/>
            </p:cNvSpPr>
            <p:nvPr/>
          </p:nvSpPr>
          <p:spPr bwMode="auto">
            <a:xfrm flipV="1">
              <a:off x="6418263" y="2962276"/>
              <a:ext cx="4763" cy="31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7" name="Line 1316"/>
            <p:cNvSpPr>
              <a:spLocks noChangeShapeType="1"/>
            </p:cNvSpPr>
            <p:nvPr/>
          </p:nvSpPr>
          <p:spPr bwMode="auto">
            <a:xfrm flipV="1">
              <a:off x="6423025" y="2946401"/>
              <a:ext cx="20638" cy="158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8" name="Line 1317"/>
            <p:cNvSpPr>
              <a:spLocks noChangeShapeType="1"/>
            </p:cNvSpPr>
            <p:nvPr/>
          </p:nvSpPr>
          <p:spPr bwMode="auto">
            <a:xfrm flipV="1">
              <a:off x="6665913" y="2789238"/>
              <a:ext cx="23813"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9" name="Line 1318"/>
            <p:cNvSpPr>
              <a:spLocks noChangeShapeType="1"/>
            </p:cNvSpPr>
            <p:nvPr/>
          </p:nvSpPr>
          <p:spPr bwMode="auto">
            <a:xfrm flipV="1">
              <a:off x="7545388" y="2462213"/>
              <a:ext cx="9525" cy="31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0" name="Line 1319"/>
            <p:cNvSpPr>
              <a:spLocks noChangeShapeType="1"/>
            </p:cNvSpPr>
            <p:nvPr/>
          </p:nvSpPr>
          <p:spPr bwMode="auto">
            <a:xfrm>
              <a:off x="5095875" y="3814763"/>
              <a:ext cx="984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1" name="Line 1320"/>
            <p:cNvSpPr>
              <a:spLocks noChangeShapeType="1"/>
            </p:cNvSpPr>
            <p:nvPr/>
          </p:nvSpPr>
          <p:spPr bwMode="auto">
            <a:xfrm>
              <a:off x="5302250" y="3814763"/>
              <a:ext cx="98425"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2" name="Line 1321"/>
            <p:cNvSpPr>
              <a:spLocks noChangeShapeType="1"/>
            </p:cNvSpPr>
            <p:nvPr/>
          </p:nvSpPr>
          <p:spPr bwMode="auto">
            <a:xfrm>
              <a:off x="5510213" y="3814763"/>
              <a:ext cx="98425"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3" name="Line 1322"/>
            <p:cNvSpPr>
              <a:spLocks noChangeShapeType="1"/>
            </p:cNvSpPr>
            <p:nvPr/>
          </p:nvSpPr>
          <p:spPr bwMode="auto">
            <a:xfrm flipV="1">
              <a:off x="5716588" y="3757613"/>
              <a:ext cx="42863" cy="3492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4" name="Line 1323"/>
            <p:cNvSpPr>
              <a:spLocks noChangeShapeType="1"/>
            </p:cNvSpPr>
            <p:nvPr/>
          </p:nvSpPr>
          <p:spPr bwMode="auto">
            <a:xfrm flipV="1">
              <a:off x="5759450" y="3717926"/>
              <a:ext cx="50800" cy="396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5" name="Line 1324"/>
            <p:cNvSpPr>
              <a:spLocks noChangeShapeType="1"/>
            </p:cNvSpPr>
            <p:nvPr/>
          </p:nvSpPr>
          <p:spPr bwMode="auto">
            <a:xfrm flipV="1">
              <a:off x="5810250" y="3713163"/>
              <a:ext cx="1588" cy="47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6" name="Line 1325"/>
            <p:cNvSpPr>
              <a:spLocks noChangeShapeType="1"/>
            </p:cNvSpPr>
            <p:nvPr/>
          </p:nvSpPr>
          <p:spPr bwMode="auto">
            <a:xfrm flipV="1">
              <a:off x="5849938" y="3571876"/>
              <a:ext cx="12700" cy="3333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7" name="Line 1326"/>
            <p:cNvSpPr>
              <a:spLocks noChangeShapeType="1"/>
            </p:cNvSpPr>
            <p:nvPr/>
          </p:nvSpPr>
          <p:spPr bwMode="auto">
            <a:xfrm flipV="1">
              <a:off x="5862638" y="3506788"/>
              <a:ext cx="31750" cy="650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6" name="Line 1327"/>
            <p:cNvSpPr>
              <a:spLocks noChangeShapeType="1"/>
            </p:cNvSpPr>
            <p:nvPr/>
          </p:nvSpPr>
          <p:spPr bwMode="auto">
            <a:xfrm flipV="1">
              <a:off x="5943600" y="3348038"/>
              <a:ext cx="20638" cy="5080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7" name="Line 1328"/>
            <p:cNvSpPr>
              <a:spLocks noChangeShapeType="1"/>
            </p:cNvSpPr>
            <p:nvPr/>
          </p:nvSpPr>
          <p:spPr bwMode="auto">
            <a:xfrm flipV="1">
              <a:off x="5964238" y="3300413"/>
              <a:ext cx="26988" cy="4762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8" name="Line 1329"/>
            <p:cNvSpPr>
              <a:spLocks noChangeShapeType="1"/>
            </p:cNvSpPr>
            <p:nvPr/>
          </p:nvSpPr>
          <p:spPr bwMode="auto">
            <a:xfrm flipV="1">
              <a:off x="6083300" y="3206751"/>
              <a:ext cx="33338" cy="174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9" name="Line 1330"/>
            <p:cNvSpPr>
              <a:spLocks noChangeShapeType="1"/>
            </p:cNvSpPr>
            <p:nvPr/>
          </p:nvSpPr>
          <p:spPr bwMode="auto">
            <a:xfrm flipV="1">
              <a:off x="6116638" y="3195638"/>
              <a:ext cx="65088" cy="1111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0" name="Line 1331"/>
            <p:cNvSpPr>
              <a:spLocks noChangeShapeType="1"/>
            </p:cNvSpPr>
            <p:nvPr/>
          </p:nvSpPr>
          <p:spPr bwMode="auto">
            <a:xfrm flipV="1">
              <a:off x="6291263" y="3141663"/>
              <a:ext cx="30163" cy="142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1" name="Line 1332"/>
            <p:cNvSpPr>
              <a:spLocks noChangeShapeType="1"/>
            </p:cNvSpPr>
            <p:nvPr/>
          </p:nvSpPr>
          <p:spPr bwMode="auto">
            <a:xfrm flipV="1">
              <a:off x="6321425" y="3074988"/>
              <a:ext cx="38100" cy="6667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2" name="Line 1333"/>
            <p:cNvSpPr>
              <a:spLocks noChangeShapeType="1"/>
            </p:cNvSpPr>
            <p:nvPr/>
          </p:nvSpPr>
          <p:spPr bwMode="auto">
            <a:xfrm flipV="1">
              <a:off x="6421438" y="2962276"/>
              <a:ext cx="1588" cy="47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3" name="Line 1334"/>
            <p:cNvSpPr>
              <a:spLocks noChangeShapeType="1"/>
            </p:cNvSpPr>
            <p:nvPr/>
          </p:nvSpPr>
          <p:spPr bwMode="auto">
            <a:xfrm flipV="1">
              <a:off x="6423025" y="2868613"/>
              <a:ext cx="87313" cy="936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4" name="Line 1335"/>
            <p:cNvSpPr>
              <a:spLocks noChangeShapeType="1"/>
            </p:cNvSpPr>
            <p:nvPr/>
          </p:nvSpPr>
          <p:spPr bwMode="auto">
            <a:xfrm flipV="1">
              <a:off x="6618288" y="2805113"/>
              <a:ext cx="7938" cy="47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5" name="Line 1336"/>
            <p:cNvSpPr>
              <a:spLocks noChangeShapeType="1"/>
            </p:cNvSpPr>
            <p:nvPr/>
          </p:nvSpPr>
          <p:spPr bwMode="auto">
            <a:xfrm flipV="1">
              <a:off x="6626225" y="2778126"/>
              <a:ext cx="90488" cy="269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6" name="Line 1337"/>
            <p:cNvSpPr>
              <a:spLocks noChangeShapeType="1"/>
            </p:cNvSpPr>
            <p:nvPr/>
          </p:nvSpPr>
          <p:spPr bwMode="auto">
            <a:xfrm flipV="1">
              <a:off x="6824663" y="2686051"/>
              <a:ext cx="7938" cy="635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7" name="Line 1338"/>
            <p:cNvSpPr>
              <a:spLocks noChangeShapeType="1"/>
            </p:cNvSpPr>
            <p:nvPr/>
          </p:nvSpPr>
          <p:spPr bwMode="auto">
            <a:xfrm flipV="1">
              <a:off x="6832600" y="2595563"/>
              <a:ext cx="85725" cy="904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8" name="Line 1339"/>
            <p:cNvSpPr>
              <a:spLocks noChangeShapeType="1"/>
            </p:cNvSpPr>
            <p:nvPr/>
          </p:nvSpPr>
          <p:spPr bwMode="auto">
            <a:xfrm flipV="1">
              <a:off x="7026275" y="2506663"/>
              <a:ext cx="9525" cy="793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9" name="Line 1340"/>
            <p:cNvSpPr>
              <a:spLocks noChangeShapeType="1"/>
            </p:cNvSpPr>
            <p:nvPr/>
          </p:nvSpPr>
          <p:spPr bwMode="auto">
            <a:xfrm flipV="1">
              <a:off x="7035800" y="2489201"/>
              <a:ext cx="87313" cy="17463"/>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0" name="Line 1341"/>
            <p:cNvSpPr>
              <a:spLocks noChangeShapeType="1"/>
            </p:cNvSpPr>
            <p:nvPr/>
          </p:nvSpPr>
          <p:spPr bwMode="auto">
            <a:xfrm flipV="1">
              <a:off x="7232650" y="2455863"/>
              <a:ext cx="7938" cy="15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1" name="Line 1342"/>
            <p:cNvSpPr>
              <a:spLocks noChangeShapeType="1"/>
            </p:cNvSpPr>
            <p:nvPr/>
          </p:nvSpPr>
          <p:spPr bwMode="auto">
            <a:xfrm flipV="1">
              <a:off x="7240588" y="2414588"/>
              <a:ext cx="88900" cy="41275"/>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2" name="Line 1343"/>
            <p:cNvSpPr>
              <a:spLocks noChangeShapeType="1"/>
            </p:cNvSpPr>
            <p:nvPr/>
          </p:nvSpPr>
          <p:spPr bwMode="auto">
            <a:xfrm flipV="1">
              <a:off x="7439025" y="2381251"/>
              <a:ext cx="4763" cy="1588"/>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3" name="Line 1344"/>
            <p:cNvSpPr>
              <a:spLocks noChangeShapeType="1"/>
            </p:cNvSpPr>
            <p:nvPr/>
          </p:nvSpPr>
          <p:spPr bwMode="auto">
            <a:xfrm>
              <a:off x="5146675" y="3738563"/>
              <a:ext cx="0" cy="793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4" name="Line 1345"/>
            <p:cNvSpPr>
              <a:spLocks noChangeShapeType="1"/>
            </p:cNvSpPr>
            <p:nvPr/>
          </p:nvSpPr>
          <p:spPr bwMode="auto">
            <a:xfrm>
              <a:off x="5135563" y="373856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5" name="Line 1346"/>
            <p:cNvSpPr>
              <a:spLocks noChangeShapeType="1"/>
            </p:cNvSpPr>
            <p:nvPr/>
          </p:nvSpPr>
          <p:spPr bwMode="auto">
            <a:xfrm flipV="1">
              <a:off x="5146675" y="3827463"/>
              <a:ext cx="0" cy="158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6" name="Line 1347"/>
            <p:cNvSpPr>
              <a:spLocks noChangeShapeType="1"/>
            </p:cNvSpPr>
            <p:nvPr/>
          </p:nvSpPr>
          <p:spPr bwMode="auto">
            <a:xfrm>
              <a:off x="5135563" y="38433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7" name="Line 1348"/>
            <p:cNvSpPr>
              <a:spLocks noChangeShapeType="1"/>
            </p:cNvSpPr>
            <p:nvPr/>
          </p:nvSpPr>
          <p:spPr bwMode="auto">
            <a:xfrm>
              <a:off x="5224463" y="3643313"/>
              <a:ext cx="0" cy="539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8" name="Line 1349"/>
            <p:cNvSpPr>
              <a:spLocks noChangeShapeType="1"/>
            </p:cNvSpPr>
            <p:nvPr/>
          </p:nvSpPr>
          <p:spPr bwMode="auto">
            <a:xfrm>
              <a:off x="5211763" y="36433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9" name="Line 1350"/>
            <p:cNvSpPr>
              <a:spLocks noChangeShapeType="1"/>
            </p:cNvSpPr>
            <p:nvPr/>
          </p:nvSpPr>
          <p:spPr bwMode="auto">
            <a:xfrm flipV="1">
              <a:off x="5224463" y="3778251"/>
              <a:ext cx="0" cy="984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0" name="Line 1351"/>
            <p:cNvSpPr>
              <a:spLocks noChangeShapeType="1"/>
            </p:cNvSpPr>
            <p:nvPr/>
          </p:nvSpPr>
          <p:spPr bwMode="auto">
            <a:xfrm>
              <a:off x="5211763" y="387667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1" name="Line 1352"/>
            <p:cNvSpPr>
              <a:spLocks noChangeShapeType="1"/>
            </p:cNvSpPr>
            <p:nvPr/>
          </p:nvSpPr>
          <p:spPr bwMode="auto">
            <a:xfrm>
              <a:off x="5607050" y="3767138"/>
              <a:ext cx="0" cy="428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2" name="Line 1353"/>
            <p:cNvSpPr>
              <a:spLocks noChangeShapeType="1"/>
            </p:cNvSpPr>
            <p:nvPr/>
          </p:nvSpPr>
          <p:spPr bwMode="auto">
            <a:xfrm>
              <a:off x="5595938" y="37671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3" name="Line 1354"/>
            <p:cNvSpPr>
              <a:spLocks noChangeShapeType="1"/>
            </p:cNvSpPr>
            <p:nvPr/>
          </p:nvSpPr>
          <p:spPr bwMode="auto">
            <a:xfrm flipV="1">
              <a:off x="5607050" y="3890963"/>
              <a:ext cx="0" cy="730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4" name="Line 1355"/>
            <p:cNvSpPr>
              <a:spLocks noChangeShapeType="1"/>
            </p:cNvSpPr>
            <p:nvPr/>
          </p:nvSpPr>
          <p:spPr bwMode="auto">
            <a:xfrm>
              <a:off x="5595938" y="39639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5" name="Line 1356"/>
            <p:cNvSpPr>
              <a:spLocks noChangeShapeType="1"/>
            </p:cNvSpPr>
            <p:nvPr/>
          </p:nvSpPr>
          <p:spPr bwMode="auto">
            <a:xfrm>
              <a:off x="5759450" y="3814763"/>
              <a:ext cx="0" cy="571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6" name="Line 1357"/>
            <p:cNvSpPr>
              <a:spLocks noChangeShapeType="1"/>
            </p:cNvSpPr>
            <p:nvPr/>
          </p:nvSpPr>
          <p:spPr bwMode="auto">
            <a:xfrm>
              <a:off x="5748338" y="381476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7" name="Line 1358"/>
            <p:cNvSpPr>
              <a:spLocks noChangeShapeType="1"/>
            </p:cNvSpPr>
            <p:nvPr/>
          </p:nvSpPr>
          <p:spPr bwMode="auto">
            <a:xfrm flipV="1">
              <a:off x="5759450" y="3954463"/>
              <a:ext cx="0" cy="1047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8" name="Line 1359"/>
            <p:cNvSpPr>
              <a:spLocks noChangeShapeType="1"/>
            </p:cNvSpPr>
            <p:nvPr/>
          </p:nvSpPr>
          <p:spPr bwMode="auto">
            <a:xfrm>
              <a:off x="5748338" y="40592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9" name="Line 1360"/>
            <p:cNvSpPr>
              <a:spLocks noChangeShapeType="1"/>
            </p:cNvSpPr>
            <p:nvPr/>
          </p:nvSpPr>
          <p:spPr bwMode="auto">
            <a:xfrm>
              <a:off x="5862638" y="3597276"/>
              <a:ext cx="0" cy="412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0" name="Line 1361"/>
            <p:cNvSpPr>
              <a:spLocks noChangeShapeType="1"/>
            </p:cNvSpPr>
            <p:nvPr/>
          </p:nvSpPr>
          <p:spPr bwMode="auto">
            <a:xfrm>
              <a:off x="5851525" y="359727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1" name="Line 1362"/>
            <p:cNvSpPr>
              <a:spLocks noChangeShapeType="1"/>
            </p:cNvSpPr>
            <p:nvPr/>
          </p:nvSpPr>
          <p:spPr bwMode="auto">
            <a:xfrm flipV="1">
              <a:off x="5862638" y="3717926"/>
              <a:ext cx="0" cy="682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2" name="Line 1363"/>
            <p:cNvSpPr>
              <a:spLocks noChangeShapeType="1"/>
            </p:cNvSpPr>
            <p:nvPr/>
          </p:nvSpPr>
          <p:spPr bwMode="auto">
            <a:xfrm>
              <a:off x="5851525" y="378618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3" name="Line 1364"/>
            <p:cNvSpPr>
              <a:spLocks noChangeShapeType="1"/>
            </p:cNvSpPr>
            <p:nvPr/>
          </p:nvSpPr>
          <p:spPr bwMode="auto">
            <a:xfrm>
              <a:off x="5964238" y="3557588"/>
              <a:ext cx="0" cy="301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4" name="Line 1365"/>
            <p:cNvSpPr>
              <a:spLocks noChangeShapeType="1"/>
            </p:cNvSpPr>
            <p:nvPr/>
          </p:nvSpPr>
          <p:spPr bwMode="auto">
            <a:xfrm>
              <a:off x="5953125" y="355758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5" name="Line 1366"/>
            <p:cNvSpPr>
              <a:spLocks noChangeShapeType="1"/>
            </p:cNvSpPr>
            <p:nvPr/>
          </p:nvSpPr>
          <p:spPr bwMode="auto">
            <a:xfrm flipV="1">
              <a:off x="5964238" y="3667126"/>
              <a:ext cx="0" cy="492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6" name="Line 1367"/>
            <p:cNvSpPr>
              <a:spLocks noChangeShapeType="1"/>
            </p:cNvSpPr>
            <p:nvPr/>
          </p:nvSpPr>
          <p:spPr bwMode="auto">
            <a:xfrm>
              <a:off x="5953125" y="371633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7" name="Line 1368"/>
            <p:cNvSpPr>
              <a:spLocks noChangeShapeType="1"/>
            </p:cNvSpPr>
            <p:nvPr/>
          </p:nvSpPr>
          <p:spPr bwMode="auto">
            <a:xfrm>
              <a:off x="6065838" y="3214688"/>
              <a:ext cx="0" cy="47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8" name="Line 1369"/>
            <p:cNvSpPr>
              <a:spLocks noChangeShapeType="1"/>
            </p:cNvSpPr>
            <p:nvPr/>
          </p:nvSpPr>
          <p:spPr bwMode="auto">
            <a:xfrm>
              <a:off x="6056313" y="321468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9" name="Line 1370"/>
            <p:cNvSpPr>
              <a:spLocks noChangeShapeType="1"/>
            </p:cNvSpPr>
            <p:nvPr/>
          </p:nvSpPr>
          <p:spPr bwMode="auto">
            <a:xfrm flipV="1">
              <a:off x="6065838" y="3302001"/>
              <a:ext cx="0" cy="95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0" name="Line 1371"/>
            <p:cNvSpPr>
              <a:spLocks noChangeShapeType="1"/>
            </p:cNvSpPr>
            <p:nvPr/>
          </p:nvSpPr>
          <p:spPr bwMode="auto">
            <a:xfrm>
              <a:off x="6056313" y="331152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1" name="Line 1372"/>
            <p:cNvSpPr>
              <a:spLocks noChangeShapeType="1"/>
            </p:cNvSpPr>
            <p:nvPr/>
          </p:nvSpPr>
          <p:spPr bwMode="auto">
            <a:xfrm flipV="1">
              <a:off x="6219825" y="3154363"/>
              <a:ext cx="0" cy="47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2" name="Line 1373"/>
            <p:cNvSpPr>
              <a:spLocks noChangeShapeType="1"/>
            </p:cNvSpPr>
            <p:nvPr/>
          </p:nvSpPr>
          <p:spPr bwMode="auto">
            <a:xfrm>
              <a:off x="6208713" y="315912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3" name="Line 1374"/>
            <p:cNvSpPr>
              <a:spLocks noChangeShapeType="1"/>
            </p:cNvSpPr>
            <p:nvPr/>
          </p:nvSpPr>
          <p:spPr bwMode="auto">
            <a:xfrm flipV="1">
              <a:off x="6219825" y="323691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4" name="Line 1375"/>
            <p:cNvSpPr>
              <a:spLocks noChangeShapeType="1"/>
            </p:cNvSpPr>
            <p:nvPr/>
          </p:nvSpPr>
          <p:spPr bwMode="auto">
            <a:xfrm>
              <a:off x="6208713" y="32369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5" name="Line 1376"/>
            <p:cNvSpPr>
              <a:spLocks noChangeShapeType="1"/>
            </p:cNvSpPr>
            <p:nvPr/>
          </p:nvSpPr>
          <p:spPr bwMode="auto">
            <a:xfrm flipV="1">
              <a:off x="6321425" y="3117851"/>
              <a:ext cx="0" cy="793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6" name="Line 1377"/>
            <p:cNvSpPr>
              <a:spLocks noChangeShapeType="1"/>
            </p:cNvSpPr>
            <p:nvPr/>
          </p:nvSpPr>
          <p:spPr bwMode="auto">
            <a:xfrm>
              <a:off x="6310313" y="312578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7" name="Line 1378"/>
            <p:cNvSpPr>
              <a:spLocks noChangeShapeType="1"/>
            </p:cNvSpPr>
            <p:nvPr/>
          </p:nvSpPr>
          <p:spPr bwMode="auto">
            <a:xfrm>
              <a:off x="6321425" y="3195638"/>
              <a:ext cx="0" cy="31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8" name="Line 1379"/>
            <p:cNvSpPr>
              <a:spLocks noChangeShapeType="1"/>
            </p:cNvSpPr>
            <p:nvPr/>
          </p:nvSpPr>
          <p:spPr bwMode="auto">
            <a:xfrm>
              <a:off x="6310313" y="319563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9" name="Line 1380"/>
            <p:cNvSpPr>
              <a:spLocks noChangeShapeType="1"/>
            </p:cNvSpPr>
            <p:nvPr/>
          </p:nvSpPr>
          <p:spPr bwMode="auto">
            <a:xfrm flipV="1">
              <a:off x="6397625" y="2870201"/>
              <a:ext cx="0" cy="95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0" name="Line 1381"/>
            <p:cNvSpPr>
              <a:spLocks noChangeShapeType="1"/>
            </p:cNvSpPr>
            <p:nvPr/>
          </p:nvSpPr>
          <p:spPr bwMode="auto">
            <a:xfrm>
              <a:off x="6388100" y="287972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1" name="Line 1382"/>
            <p:cNvSpPr>
              <a:spLocks noChangeShapeType="1"/>
            </p:cNvSpPr>
            <p:nvPr/>
          </p:nvSpPr>
          <p:spPr bwMode="auto">
            <a:xfrm>
              <a:off x="6397625" y="2941638"/>
              <a:ext cx="0" cy="793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2" name="Line 1383"/>
            <p:cNvSpPr>
              <a:spLocks noChangeShapeType="1"/>
            </p:cNvSpPr>
            <p:nvPr/>
          </p:nvSpPr>
          <p:spPr bwMode="auto">
            <a:xfrm>
              <a:off x="6388100" y="294163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3" name="Line 1384"/>
            <p:cNvSpPr>
              <a:spLocks noChangeShapeType="1"/>
            </p:cNvSpPr>
            <p:nvPr/>
          </p:nvSpPr>
          <p:spPr bwMode="auto">
            <a:xfrm flipV="1">
              <a:off x="6524625" y="2800351"/>
              <a:ext cx="0" cy="158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4" name="Line 1385"/>
            <p:cNvSpPr>
              <a:spLocks noChangeShapeType="1"/>
            </p:cNvSpPr>
            <p:nvPr/>
          </p:nvSpPr>
          <p:spPr bwMode="auto">
            <a:xfrm>
              <a:off x="6515100" y="281622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5" name="Line 1386"/>
            <p:cNvSpPr>
              <a:spLocks noChangeShapeType="1"/>
            </p:cNvSpPr>
            <p:nvPr/>
          </p:nvSpPr>
          <p:spPr bwMode="auto">
            <a:xfrm>
              <a:off x="6524625" y="2865438"/>
              <a:ext cx="0" cy="1587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6" name="Line 1387"/>
            <p:cNvSpPr>
              <a:spLocks noChangeShapeType="1"/>
            </p:cNvSpPr>
            <p:nvPr/>
          </p:nvSpPr>
          <p:spPr bwMode="auto">
            <a:xfrm>
              <a:off x="6515100" y="286543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7" name="Line 1388"/>
            <p:cNvSpPr>
              <a:spLocks noChangeShapeType="1"/>
            </p:cNvSpPr>
            <p:nvPr/>
          </p:nvSpPr>
          <p:spPr bwMode="auto">
            <a:xfrm flipV="1">
              <a:off x="6729413" y="272256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8" name="Line 1389"/>
            <p:cNvSpPr>
              <a:spLocks noChangeShapeType="1"/>
            </p:cNvSpPr>
            <p:nvPr/>
          </p:nvSpPr>
          <p:spPr bwMode="auto">
            <a:xfrm>
              <a:off x="6718300" y="27447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9" name="Line 1390"/>
            <p:cNvSpPr>
              <a:spLocks noChangeShapeType="1"/>
            </p:cNvSpPr>
            <p:nvPr/>
          </p:nvSpPr>
          <p:spPr bwMode="auto">
            <a:xfrm>
              <a:off x="6729413" y="27828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0" name="Line 1391"/>
            <p:cNvSpPr>
              <a:spLocks noChangeShapeType="1"/>
            </p:cNvSpPr>
            <p:nvPr/>
          </p:nvSpPr>
          <p:spPr bwMode="auto">
            <a:xfrm>
              <a:off x="6718300" y="27828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1" name="Line 1392"/>
            <p:cNvSpPr>
              <a:spLocks noChangeShapeType="1"/>
            </p:cNvSpPr>
            <p:nvPr/>
          </p:nvSpPr>
          <p:spPr bwMode="auto">
            <a:xfrm flipV="1">
              <a:off x="6832600" y="2652713"/>
              <a:ext cx="0" cy="190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2" name="Line 1393"/>
            <p:cNvSpPr>
              <a:spLocks noChangeShapeType="1"/>
            </p:cNvSpPr>
            <p:nvPr/>
          </p:nvSpPr>
          <p:spPr bwMode="auto">
            <a:xfrm>
              <a:off x="6821488" y="2671763"/>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3" name="Line 1394"/>
            <p:cNvSpPr>
              <a:spLocks noChangeShapeType="1"/>
            </p:cNvSpPr>
            <p:nvPr/>
          </p:nvSpPr>
          <p:spPr bwMode="auto">
            <a:xfrm>
              <a:off x="6832600" y="2717801"/>
              <a:ext cx="0" cy="174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4" name="Line 1395"/>
            <p:cNvSpPr>
              <a:spLocks noChangeShapeType="1"/>
            </p:cNvSpPr>
            <p:nvPr/>
          </p:nvSpPr>
          <p:spPr bwMode="auto">
            <a:xfrm>
              <a:off x="6821488" y="2717801"/>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5" name="Line 1396"/>
            <p:cNvSpPr>
              <a:spLocks noChangeShapeType="1"/>
            </p:cNvSpPr>
            <p:nvPr/>
          </p:nvSpPr>
          <p:spPr bwMode="auto">
            <a:xfrm flipV="1">
              <a:off x="6934200" y="2501901"/>
              <a:ext cx="0" cy="174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6" name="Line 1397"/>
            <p:cNvSpPr>
              <a:spLocks noChangeShapeType="1"/>
            </p:cNvSpPr>
            <p:nvPr/>
          </p:nvSpPr>
          <p:spPr bwMode="auto">
            <a:xfrm>
              <a:off x="6923088" y="251936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7" name="Line 1398"/>
            <p:cNvSpPr>
              <a:spLocks noChangeShapeType="1"/>
            </p:cNvSpPr>
            <p:nvPr/>
          </p:nvSpPr>
          <p:spPr bwMode="auto">
            <a:xfrm>
              <a:off x="6934200" y="2568576"/>
              <a:ext cx="0" cy="1428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8" name="Line 1399"/>
            <p:cNvSpPr>
              <a:spLocks noChangeShapeType="1"/>
            </p:cNvSpPr>
            <p:nvPr/>
          </p:nvSpPr>
          <p:spPr bwMode="auto">
            <a:xfrm>
              <a:off x="6923088" y="256857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9" name="Line 1400"/>
            <p:cNvSpPr>
              <a:spLocks noChangeShapeType="1"/>
            </p:cNvSpPr>
            <p:nvPr/>
          </p:nvSpPr>
          <p:spPr bwMode="auto">
            <a:xfrm flipV="1">
              <a:off x="7035800" y="2479676"/>
              <a:ext cx="0" cy="190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0" name="Line 1401"/>
            <p:cNvSpPr>
              <a:spLocks noChangeShapeType="1"/>
            </p:cNvSpPr>
            <p:nvPr/>
          </p:nvSpPr>
          <p:spPr bwMode="auto">
            <a:xfrm>
              <a:off x="7026275" y="249872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1" name="Line 1402"/>
            <p:cNvSpPr>
              <a:spLocks noChangeShapeType="1"/>
            </p:cNvSpPr>
            <p:nvPr/>
          </p:nvSpPr>
          <p:spPr bwMode="auto">
            <a:xfrm>
              <a:off x="7035800" y="2541588"/>
              <a:ext cx="0" cy="190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2" name="Line 1403"/>
            <p:cNvSpPr>
              <a:spLocks noChangeShapeType="1"/>
            </p:cNvSpPr>
            <p:nvPr/>
          </p:nvSpPr>
          <p:spPr bwMode="auto">
            <a:xfrm>
              <a:off x="7026275" y="2541588"/>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3" name="Line 1404"/>
            <p:cNvSpPr>
              <a:spLocks noChangeShapeType="1"/>
            </p:cNvSpPr>
            <p:nvPr/>
          </p:nvSpPr>
          <p:spPr bwMode="auto">
            <a:xfrm flipV="1">
              <a:off x="7189788" y="2501901"/>
              <a:ext cx="0" cy="1746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4" name="Line 1405"/>
            <p:cNvSpPr>
              <a:spLocks noChangeShapeType="1"/>
            </p:cNvSpPr>
            <p:nvPr/>
          </p:nvSpPr>
          <p:spPr bwMode="auto">
            <a:xfrm>
              <a:off x="7178675" y="2519363"/>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5" name="Line 1406"/>
            <p:cNvSpPr>
              <a:spLocks noChangeShapeType="1"/>
            </p:cNvSpPr>
            <p:nvPr/>
          </p:nvSpPr>
          <p:spPr bwMode="auto">
            <a:xfrm>
              <a:off x="7189788" y="2568576"/>
              <a:ext cx="0" cy="1428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6" name="Line 1407"/>
            <p:cNvSpPr>
              <a:spLocks noChangeShapeType="1"/>
            </p:cNvSpPr>
            <p:nvPr/>
          </p:nvSpPr>
          <p:spPr bwMode="auto">
            <a:xfrm>
              <a:off x="7178675" y="2568576"/>
              <a:ext cx="2063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7" name="Line 1408"/>
            <p:cNvSpPr>
              <a:spLocks noChangeShapeType="1"/>
            </p:cNvSpPr>
            <p:nvPr/>
          </p:nvSpPr>
          <p:spPr bwMode="auto">
            <a:xfrm flipV="1">
              <a:off x="7291388" y="24368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8" name="Line 1409"/>
            <p:cNvSpPr>
              <a:spLocks noChangeShapeType="1"/>
            </p:cNvSpPr>
            <p:nvPr/>
          </p:nvSpPr>
          <p:spPr bwMode="auto">
            <a:xfrm>
              <a:off x="7280275" y="24590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9" name="Line 1410"/>
            <p:cNvSpPr>
              <a:spLocks noChangeShapeType="1"/>
            </p:cNvSpPr>
            <p:nvPr/>
          </p:nvSpPr>
          <p:spPr bwMode="auto">
            <a:xfrm>
              <a:off x="7291388" y="2498726"/>
              <a:ext cx="0" cy="190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0" name="Line 1411"/>
            <p:cNvSpPr>
              <a:spLocks noChangeShapeType="1"/>
            </p:cNvSpPr>
            <p:nvPr/>
          </p:nvSpPr>
          <p:spPr bwMode="auto">
            <a:xfrm>
              <a:off x="7280275" y="249872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1" name="Line 1412"/>
            <p:cNvSpPr>
              <a:spLocks noChangeShapeType="1"/>
            </p:cNvSpPr>
            <p:nvPr/>
          </p:nvSpPr>
          <p:spPr bwMode="auto">
            <a:xfrm flipV="1">
              <a:off x="7494588" y="240030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2" name="Line 1413"/>
            <p:cNvSpPr>
              <a:spLocks noChangeShapeType="1"/>
            </p:cNvSpPr>
            <p:nvPr/>
          </p:nvSpPr>
          <p:spPr bwMode="auto">
            <a:xfrm>
              <a:off x="7485063" y="24241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3" name="Line 1414"/>
            <p:cNvSpPr>
              <a:spLocks noChangeShapeType="1"/>
            </p:cNvSpPr>
            <p:nvPr/>
          </p:nvSpPr>
          <p:spPr bwMode="auto">
            <a:xfrm>
              <a:off x="7494588" y="245903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4" name="Line 1415"/>
            <p:cNvSpPr>
              <a:spLocks noChangeShapeType="1"/>
            </p:cNvSpPr>
            <p:nvPr/>
          </p:nvSpPr>
          <p:spPr bwMode="auto">
            <a:xfrm>
              <a:off x="7485063" y="24590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7" name="Gerade Verbindung mit Pfeil 6"/>
          <p:cNvCxnSpPr>
            <a:cxnSpLocks/>
            <a:endCxn id="3069" idx="1"/>
          </p:cNvCxnSpPr>
          <p:nvPr/>
        </p:nvCxnSpPr>
        <p:spPr>
          <a:xfrm>
            <a:off x="9430480" y="2540112"/>
            <a:ext cx="6848" cy="1824381"/>
          </a:xfrm>
          <a:prstGeom prst="straightConnector1">
            <a:avLst/>
          </a:prstGeom>
          <a:ln>
            <a:solidFill>
              <a:srgbClr val="D85ED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feld 9"/>
              <p:cNvSpPr txBox="1"/>
              <p:nvPr/>
            </p:nvSpPr>
            <p:spPr>
              <a:xfrm>
                <a:off x="9148713" y="2182853"/>
                <a:ext cx="8636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D85ED1"/>
                          </a:solidFill>
                          <a:latin typeface="Cambria Math" panose="02040503050406030204" pitchFamily="18" charset="0"/>
                        </a:rPr>
                        <m:t>𝑧</m:t>
                      </m:r>
                      <m:r>
                        <a:rPr lang="de-DE" i="1" smtClean="0">
                          <a:solidFill>
                            <a:srgbClr val="D85ED1"/>
                          </a:solidFill>
                          <a:latin typeface="Cambria Math" panose="02040503050406030204" pitchFamily="18" charset="0"/>
                        </a:rPr>
                        <m:t>=</m:t>
                      </m:r>
                      <m:sSub>
                        <m:sSubPr>
                          <m:ctrlPr>
                            <a:rPr lang="de-DE" i="1">
                              <a:solidFill>
                                <a:srgbClr val="D85ED1"/>
                              </a:solidFill>
                              <a:latin typeface="Cambria Math" panose="02040503050406030204" pitchFamily="18" charset="0"/>
                            </a:rPr>
                          </m:ctrlPr>
                        </m:sSubPr>
                        <m:e>
                          <m:r>
                            <a:rPr lang="de-DE" i="1">
                              <a:solidFill>
                                <a:srgbClr val="D85ED1"/>
                              </a:solidFill>
                              <a:latin typeface="Cambria Math" panose="02040503050406030204" pitchFamily="18" charset="0"/>
                            </a:rPr>
                            <m:t>𝑧</m:t>
                          </m:r>
                        </m:e>
                        <m:sub>
                          <m:r>
                            <a:rPr lang="de-DE" b="0" i="1" smtClean="0">
                              <a:solidFill>
                                <a:srgbClr val="D85ED1"/>
                              </a:solidFill>
                              <a:latin typeface="Cambria Math" panose="02040503050406030204" pitchFamily="18" charset="0"/>
                            </a:rPr>
                            <m:t>1</m:t>
                          </m:r>
                        </m:sub>
                      </m:sSub>
                    </m:oMath>
                  </m:oMathPara>
                </a14:m>
                <a:endParaRPr lang="en-US" dirty="0">
                  <a:solidFill>
                    <a:srgbClr val="D85ED1"/>
                  </a:solidFill>
                </a:endParaRPr>
              </a:p>
            </p:txBody>
          </p:sp>
        </mc:Choice>
        <mc:Fallback xmlns="">
          <p:sp>
            <p:nvSpPr>
              <p:cNvPr id="10" name="Textfeld 9"/>
              <p:cNvSpPr txBox="1">
                <a:spLocks noRot="1" noChangeAspect="1" noMove="1" noResize="1" noEditPoints="1" noAdjustHandles="1" noChangeArrowheads="1" noChangeShapeType="1" noTextEdit="1"/>
              </p:cNvSpPr>
              <p:nvPr/>
            </p:nvSpPr>
            <p:spPr>
              <a:xfrm>
                <a:off x="9148713" y="2182853"/>
                <a:ext cx="863698" cy="369332"/>
              </a:xfrm>
              <a:prstGeom prst="rect">
                <a:avLst/>
              </a:prstGeom>
              <a:blipFill>
                <a:blip r:embed="rId4"/>
                <a:stretch>
                  <a:fillRect/>
                </a:stretch>
              </a:blipFill>
            </p:spPr>
            <p:txBody>
              <a:bodyPr/>
              <a:lstStyle/>
              <a:p>
                <a:r>
                  <a:rPr lang="fr-FR">
                    <a:noFill/>
                  </a:rPr>
                  <a:t> </a:t>
                </a:r>
              </a:p>
            </p:txBody>
          </p:sp>
        </mc:Fallback>
      </mc:AlternateContent>
      <p:cxnSp>
        <p:nvCxnSpPr>
          <p:cNvPr id="973" name="Gerade Verbindung mit Pfeil 972"/>
          <p:cNvCxnSpPr>
            <a:cxnSpLocks/>
            <a:stCxn id="974" idx="2"/>
          </p:cNvCxnSpPr>
          <p:nvPr/>
        </p:nvCxnSpPr>
        <p:spPr>
          <a:xfrm flipH="1">
            <a:off x="10134067" y="2466159"/>
            <a:ext cx="84466" cy="1022863"/>
          </a:xfrm>
          <a:prstGeom prst="straightConnector1">
            <a:avLst/>
          </a:prstGeom>
          <a:ln>
            <a:solidFill>
              <a:srgbClr val="D7514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4" name="Textfeld 973"/>
              <p:cNvSpPr txBox="1"/>
              <p:nvPr/>
            </p:nvSpPr>
            <p:spPr>
              <a:xfrm>
                <a:off x="9784023" y="2096827"/>
                <a:ext cx="8690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D75143"/>
                          </a:solidFill>
                          <a:latin typeface="Cambria Math" panose="02040503050406030204" pitchFamily="18" charset="0"/>
                        </a:rPr>
                        <m:t>𝑧</m:t>
                      </m:r>
                      <m:r>
                        <a:rPr lang="de-DE" i="1" smtClean="0">
                          <a:solidFill>
                            <a:srgbClr val="D75143"/>
                          </a:solidFill>
                          <a:latin typeface="Cambria Math" panose="02040503050406030204" pitchFamily="18" charset="0"/>
                        </a:rPr>
                        <m:t>=</m:t>
                      </m:r>
                      <m:sSub>
                        <m:sSubPr>
                          <m:ctrlPr>
                            <a:rPr lang="de-DE" i="1">
                              <a:solidFill>
                                <a:srgbClr val="D75143"/>
                              </a:solidFill>
                              <a:latin typeface="Cambria Math" panose="02040503050406030204" pitchFamily="18" charset="0"/>
                            </a:rPr>
                          </m:ctrlPr>
                        </m:sSubPr>
                        <m:e>
                          <m:r>
                            <a:rPr lang="de-DE" i="1">
                              <a:solidFill>
                                <a:srgbClr val="D75143"/>
                              </a:solidFill>
                              <a:latin typeface="Cambria Math" panose="02040503050406030204" pitchFamily="18" charset="0"/>
                            </a:rPr>
                            <m:t>𝑧</m:t>
                          </m:r>
                        </m:e>
                        <m:sub>
                          <m:r>
                            <a:rPr lang="de-DE" b="0" i="1" smtClean="0">
                              <a:solidFill>
                                <a:srgbClr val="D75143"/>
                              </a:solidFill>
                              <a:latin typeface="Cambria Math" panose="02040503050406030204" pitchFamily="18" charset="0"/>
                            </a:rPr>
                            <m:t>2</m:t>
                          </m:r>
                        </m:sub>
                      </m:sSub>
                    </m:oMath>
                  </m:oMathPara>
                </a14:m>
                <a:endParaRPr lang="en-US" dirty="0">
                  <a:solidFill>
                    <a:srgbClr val="D75143"/>
                  </a:solidFill>
                </a:endParaRPr>
              </a:p>
            </p:txBody>
          </p:sp>
        </mc:Choice>
        <mc:Fallback xmlns="">
          <p:sp>
            <p:nvSpPr>
              <p:cNvPr id="974" name="Textfeld 973"/>
              <p:cNvSpPr txBox="1">
                <a:spLocks noRot="1" noChangeAspect="1" noMove="1" noResize="1" noEditPoints="1" noAdjustHandles="1" noChangeArrowheads="1" noChangeShapeType="1" noTextEdit="1"/>
              </p:cNvSpPr>
              <p:nvPr/>
            </p:nvSpPr>
            <p:spPr>
              <a:xfrm>
                <a:off x="9784023" y="2096827"/>
                <a:ext cx="869020" cy="369332"/>
              </a:xfrm>
              <a:prstGeom prst="rect">
                <a:avLst/>
              </a:prstGeom>
              <a:blipFill>
                <a:blip r:embed="rId5"/>
                <a:stretch>
                  <a:fillRect/>
                </a:stretch>
              </a:blipFill>
            </p:spPr>
            <p:txBody>
              <a:bodyPr/>
              <a:lstStyle/>
              <a:p>
                <a:r>
                  <a:rPr lang="fr-FR">
                    <a:noFill/>
                  </a:rPr>
                  <a:t> </a:t>
                </a:r>
              </a:p>
            </p:txBody>
          </p:sp>
        </mc:Fallback>
      </mc:AlternateContent>
      <p:cxnSp>
        <p:nvCxnSpPr>
          <p:cNvPr id="975" name="Gerade Verbindung mit Pfeil 974"/>
          <p:cNvCxnSpPr/>
          <p:nvPr/>
        </p:nvCxnSpPr>
        <p:spPr>
          <a:xfrm>
            <a:off x="10719904" y="2432122"/>
            <a:ext cx="41959" cy="534814"/>
          </a:xfrm>
          <a:prstGeom prst="straightConnector1">
            <a:avLst/>
          </a:prstGeom>
          <a:ln>
            <a:solidFill>
              <a:srgbClr val="C6694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6" name="Textfeld 975"/>
              <p:cNvSpPr txBox="1"/>
              <p:nvPr/>
            </p:nvSpPr>
            <p:spPr>
              <a:xfrm>
                <a:off x="10514457" y="2161347"/>
                <a:ext cx="8690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C66941"/>
                          </a:solidFill>
                          <a:latin typeface="Cambria Math" panose="02040503050406030204" pitchFamily="18" charset="0"/>
                        </a:rPr>
                        <m:t>𝑧</m:t>
                      </m:r>
                      <m:r>
                        <a:rPr lang="de-DE" i="1" smtClean="0">
                          <a:solidFill>
                            <a:srgbClr val="C66941"/>
                          </a:solidFill>
                          <a:latin typeface="Cambria Math" panose="02040503050406030204" pitchFamily="18" charset="0"/>
                        </a:rPr>
                        <m:t>=</m:t>
                      </m:r>
                      <m:sSub>
                        <m:sSubPr>
                          <m:ctrlPr>
                            <a:rPr lang="de-DE" i="1">
                              <a:solidFill>
                                <a:srgbClr val="C66941"/>
                              </a:solidFill>
                              <a:latin typeface="Cambria Math" panose="02040503050406030204" pitchFamily="18" charset="0"/>
                            </a:rPr>
                          </m:ctrlPr>
                        </m:sSubPr>
                        <m:e>
                          <m:r>
                            <a:rPr lang="de-DE" i="1">
                              <a:solidFill>
                                <a:srgbClr val="C66941"/>
                              </a:solidFill>
                              <a:latin typeface="Cambria Math" panose="02040503050406030204" pitchFamily="18" charset="0"/>
                            </a:rPr>
                            <m:t>𝑧</m:t>
                          </m:r>
                        </m:e>
                        <m:sub>
                          <m:r>
                            <a:rPr lang="de-DE" b="0" i="1" smtClean="0">
                              <a:solidFill>
                                <a:srgbClr val="C66941"/>
                              </a:solidFill>
                              <a:latin typeface="Cambria Math" panose="02040503050406030204" pitchFamily="18" charset="0"/>
                            </a:rPr>
                            <m:t>3</m:t>
                          </m:r>
                        </m:sub>
                      </m:sSub>
                    </m:oMath>
                  </m:oMathPara>
                </a14:m>
                <a:endParaRPr lang="en-US" dirty="0">
                  <a:solidFill>
                    <a:srgbClr val="C66941"/>
                  </a:solidFill>
                </a:endParaRPr>
              </a:p>
            </p:txBody>
          </p:sp>
        </mc:Choice>
        <mc:Fallback xmlns="">
          <p:sp>
            <p:nvSpPr>
              <p:cNvPr id="976" name="Textfeld 975"/>
              <p:cNvSpPr txBox="1">
                <a:spLocks noRot="1" noChangeAspect="1" noMove="1" noResize="1" noEditPoints="1" noAdjustHandles="1" noChangeArrowheads="1" noChangeShapeType="1" noTextEdit="1"/>
              </p:cNvSpPr>
              <p:nvPr/>
            </p:nvSpPr>
            <p:spPr>
              <a:xfrm>
                <a:off x="10514457" y="2161347"/>
                <a:ext cx="869020" cy="369332"/>
              </a:xfrm>
              <a:prstGeom prst="rect">
                <a:avLst/>
              </a:prstGeom>
              <a:blipFill>
                <a:blip r:embed="rId6"/>
                <a:stretch>
                  <a:fillRect/>
                </a:stretch>
              </a:blipFill>
            </p:spPr>
            <p:txBody>
              <a:bodyPr/>
              <a:lstStyle/>
              <a:p>
                <a:r>
                  <a:rPr lang="fr-FR">
                    <a:noFill/>
                  </a:rPr>
                  <a:t> </a:t>
                </a:r>
              </a:p>
            </p:txBody>
          </p:sp>
        </mc:Fallback>
      </mc:AlternateContent>
      <p:sp>
        <p:nvSpPr>
          <p:cNvPr id="966" name="Fußzeilenplatzhalter 4">
            <a:extLst>
              <a:ext uri="{FF2B5EF4-FFF2-40B4-BE49-F238E27FC236}">
                <a16:creationId xmlns:a16="http://schemas.microsoft.com/office/drawing/2014/main" id="{5877FC4D-D3DD-4410-B329-5667F7AF6A56}"/>
              </a:ext>
            </a:extLst>
          </p:cNvPr>
          <p:cNvSpPr txBox="1">
            <a:spLocks/>
          </p:cNvSpPr>
          <p:nvPr/>
        </p:nvSpPr>
        <p:spPr>
          <a:xfrm>
            <a:off x="6039462" y="6136915"/>
            <a:ext cx="619328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[1] </a:t>
            </a:r>
            <a:r>
              <a:rPr lang="en-GB" sz="1400" dirty="0" err="1"/>
              <a:t>Nesvizhevsky</a:t>
            </a:r>
            <a:r>
              <a:rPr lang="en-GB" sz="1400" dirty="0"/>
              <a:t>, V., </a:t>
            </a:r>
            <a:r>
              <a:rPr lang="en-GB" sz="1400" i="1" dirty="0"/>
              <a:t>et al.</a:t>
            </a:r>
            <a:r>
              <a:rPr lang="en-GB" sz="1400" dirty="0"/>
              <a:t> Quantum states of neutrons in the Earth's Gravitational field. </a:t>
            </a:r>
            <a:r>
              <a:rPr lang="en-GB" sz="1400" i="1" dirty="0"/>
              <a:t>Nature</a:t>
            </a:r>
            <a:r>
              <a:rPr lang="en-GB" sz="1400" dirty="0"/>
              <a:t> </a:t>
            </a:r>
            <a:r>
              <a:rPr lang="en-GB" sz="1400" b="1" dirty="0"/>
              <a:t>415, </a:t>
            </a:r>
            <a:r>
              <a:rPr lang="en-GB" sz="1400" dirty="0"/>
              <a:t>297–299 (2002). https://doi.org/10.1038/415297a</a:t>
            </a:r>
          </a:p>
        </p:txBody>
      </p:sp>
      <p:sp>
        <p:nvSpPr>
          <p:cNvPr id="968" name="ZoneTexte 967">
            <a:extLst>
              <a:ext uri="{FF2B5EF4-FFF2-40B4-BE49-F238E27FC236}">
                <a16:creationId xmlns:a16="http://schemas.microsoft.com/office/drawing/2014/main" id="{A4DE4069-993A-4185-9147-DABC633EFD5F}"/>
              </a:ext>
            </a:extLst>
          </p:cNvPr>
          <p:cNvSpPr txBox="1"/>
          <p:nvPr/>
        </p:nvSpPr>
        <p:spPr>
          <a:xfrm>
            <a:off x="12650" y="6453495"/>
            <a:ext cx="631515" cy="369332"/>
          </a:xfrm>
          <a:prstGeom prst="rect">
            <a:avLst/>
          </a:prstGeom>
          <a:noFill/>
        </p:spPr>
        <p:txBody>
          <a:bodyPr wrap="square" rtlCol="0">
            <a:spAutoFit/>
          </a:bodyPr>
          <a:lstStyle/>
          <a:p>
            <a:r>
              <a:rPr lang="fr-FR" dirty="0">
                <a:solidFill>
                  <a:srgbClr val="002060"/>
                </a:solidFill>
                <a:latin typeface="Helvetica" panose="020B0604020202020204" pitchFamily="34" charset="0"/>
                <a:cs typeface="Helvetica" panose="020B0604020202020204" pitchFamily="34" charset="0"/>
              </a:rPr>
              <a:t>3</a:t>
            </a:r>
          </a:p>
        </p:txBody>
      </p:sp>
    </p:spTree>
    <p:extLst>
      <p:ext uri="{BB962C8B-B14F-4D97-AF65-F5344CB8AC3E}">
        <p14:creationId xmlns:p14="http://schemas.microsoft.com/office/powerpoint/2010/main" val="344933124"/>
      </p:ext>
    </p:extLst>
  </p:cSld>
  <p:clrMapOvr>
    <a:masterClrMapping/>
  </p:clrMapOvr>
</p:sld>
</file>

<file path=ppt/theme/theme1.xml><?xml version="1.0" encoding="utf-8"?>
<a:theme xmlns:a="http://schemas.openxmlformats.org/drawingml/2006/main" name="Thème Office">
  <a:themeElements>
    <a:clrScheme name="Rouge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3424</Words>
  <Application>Microsoft Office PowerPoint</Application>
  <PresentationFormat>Grand écran</PresentationFormat>
  <Paragraphs>623</Paragraphs>
  <Slides>46</Slides>
  <Notes>20</Notes>
  <HiddenSlides>1</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46</vt:i4>
      </vt:variant>
    </vt:vector>
  </HeadingPairs>
  <TitlesOfParts>
    <vt:vector size="55" baseType="lpstr">
      <vt:lpstr>Arial</vt:lpstr>
      <vt:lpstr>Calibri</vt:lpstr>
      <vt:lpstr>Calibri Light</vt:lpstr>
      <vt:lpstr>Cambria Math</vt:lpstr>
      <vt:lpstr>Helvetica</vt:lpstr>
      <vt:lpstr>Symbol</vt:lpstr>
      <vt:lpstr>Wingdings</vt:lpstr>
      <vt:lpstr>Thème Office</vt:lpstr>
      <vt:lpstr>1_Thème Office</vt:lpstr>
      <vt:lpstr>GRASIAN GRAvity, Spectroscopy and Interferometry with ultra-cold Atoms and Neutrons</vt:lpstr>
      <vt:lpstr>GRASIAN Collaboration</vt:lpstr>
      <vt:lpstr>Overview</vt:lpstr>
      <vt:lpstr>Overview</vt:lpstr>
      <vt:lpstr>1. Gravitational quantum states (GQS), Was ist das ?</vt:lpstr>
      <vt:lpstr>1. Gravitational quantum states (GQS), Was ist das ?</vt:lpstr>
      <vt:lpstr>1. Gravitational quantum states (GQS), Was ist das ?</vt:lpstr>
      <vt:lpstr>1. Gravitational quantum states (GQS), Was ist das ?</vt:lpstr>
      <vt:lpstr>GQS of ultra cold neutrons (UCNs)</vt:lpstr>
      <vt:lpstr>Overview</vt:lpstr>
      <vt:lpstr>2. The “in-beam” experiment @ETH Z/SMI  towards the 1st demonstration of GQS with H</vt:lpstr>
      <vt:lpstr>2. The “in-beam” experiment @ETH Z/SMI  towards the 1st demonstration of GQS with H</vt:lpstr>
      <vt:lpstr>2. The “in-beam” experiment @ETH Z/SMI  towards the 1st demonstration of GQS with H</vt:lpstr>
      <vt:lpstr>2. The “in-beam” experiment @ETH Z In pictures (ETH Zürich setup – 2020-2023)</vt:lpstr>
      <vt:lpstr>Hydrogen source</vt:lpstr>
      <vt:lpstr>Detection of hydrogen –  overview </vt:lpstr>
      <vt:lpstr>2. Characterization of the H-beam source (ETH Z) </vt:lpstr>
      <vt:lpstr>2. Optimization of the background (ETH Z)</vt:lpstr>
      <vt:lpstr>2. Optimization of the background (ETH Z)</vt:lpstr>
      <vt:lpstr>2. Optimization of the background (ETH Z)</vt:lpstr>
      <vt:lpstr>2. The “in-beam” experiment @SMI Experimental status – new design (2024)</vt:lpstr>
      <vt:lpstr>2. The “in-beam” experiment @SMI Experimental status – new design (2024)</vt:lpstr>
      <vt:lpstr>2. The “in-beam” experiment @SMI Experimental status – new design (2024)</vt:lpstr>
      <vt:lpstr>2. The “in-beam” experiment @SMI Experimental status – new design (2024)</vt:lpstr>
      <vt:lpstr>2. The “in-beam” experiment @SMI Experimental status – new design (2024)</vt:lpstr>
      <vt:lpstr>Improved results (Elio et Carina)</vt:lpstr>
      <vt:lpstr>Improved results</vt:lpstr>
      <vt:lpstr>Overview</vt:lpstr>
      <vt:lpstr>3.The “trapped” experiment @Turku University,Finland</vt:lpstr>
      <vt:lpstr>3.The “trapped” experiment @Turku University,Finland</vt:lpstr>
      <vt:lpstr>3.The “trapped” experiment @Turku University,Finland</vt:lpstr>
      <vt:lpstr>The IPT trap: a large octupole magnetic  trap [5]</vt:lpstr>
      <vt:lpstr>The IPT trap: a large octupole magnetic  trap [5]</vt:lpstr>
      <vt:lpstr>Overview</vt:lpstr>
      <vt:lpstr>4. The whispering galleries experiment @ ILL Grenoble (France)</vt:lpstr>
      <vt:lpstr>4. The whispering galleries experiment @ ILL Grenoble (France)</vt:lpstr>
      <vt:lpstr>4. The whispering galleries experiment @ ILL Grenoble (France)</vt:lpstr>
      <vt:lpstr>Présentation PowerPoint</vt:lpstr>
      <vt:lpstr>Bonus project ?</vt:lpstr>
      <vt:lpstr>What else can we do with GQS of H/anti-H ?</vt:lpstr>
      <vt:lpstr>Appendix</vt:lpstr>
      <vt:lpstr>Gravity on different scales</vt:lpstr>
      <vt:lpstr>Motivation for Gravity tests on small scales</vt:lpstr>
      <vt:lpstr>Présentation PowerPoint</vt:lpstr>
      <vt:lpstr>Gravitational/magnetic shift of the whispering gallery</vt:lpstr>
      <vt:lpstr>Hydrogen GQS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GRASIAN</dc:title>
  <dc:creator>Pauline</dc:creator>
  <cp:lastModifiedBy>Pauline</cp:lastModifiedBy>
  <cp:revision>68</cp:revision>
  <dcterms:created xsi:type="dcterms:W3CDTF">2024-11-04T15:14:35Z</dcterms:created>
  <dcterms:modified xsi:type="dcterms:W3CDTF">2024-11-11T10:45:36Z</dcterms:modified>
</cp:coreProperties>
</file>