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3"/>
  </p:normalViewPr>
  <p:slideViewPr>
    <p:cSldViewPr snapToGrid="0">
      <p:cViewPr varScale="1">
        <p:scale>
          <a:sx n="57" d="100"/>
          <a:sy n="57" d="100"/>
        </p:scale>
        <p:origin x="6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9" name="Shape 5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1041" indent="-291041">
              <a:buSzPct val="125000"/>
              <a:buChar char="-"/>
            </a:pPr>
            <a:r>
              <a:t>neuartiges Detektorkonzept</a:t>
            </a:r>
          </a:p>
          <a:p>
            <a:pPr marL="291041" indent="-291041">
              <a:buSzPct val="125000"/>
              <a:buChar char="-"/>
            </a:pPr>
            <a:r>
              <a:t>große Akzeptanz → Si-Tracker</a:t>
            </a:r>
          </a:p>
          <a:p>
            <a:pPr marL="291041" indent="-291041">
              <a:buSzPct val="125000"/>
              <a:buChar char="-"/>
            </a:pPr>
            <a:r>
              <a:t>sehr gute Pointing Auflösung</a:t>
            </a:r>
          </a:p>
          <a:p>
            <a:pPr marL="291041" indent="-291041">
              <a:buSzPct val="125000"/>
              <a:buChar char="-"/>
            </a:pPr>
            <a:r>
              <a:t>PID über große Akzeptanz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3" name="Shape 7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marL="291041" indent="-291041">
              <a:buSzPct val="125000"/>
              <a:buChar char="-"/>
            </a:lvl1pPr>
          </a:lstStyle>
          <a:p>
            <a:r>
              <a:t>Im Folgenden nur Beispiele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393700" y="889000"/>
            <a:ext cx="21005800" cy="1016000"/>
          </a:xfrm>
          <a:prstGeom prst="rect">
            <a:avLst/>
          </a:prstGeom>
        </p:spPr>
        <p:txBody>
          <a:bodyPr/>
          <a:lstStyle>
            <a:lvl1pPr algn="l">
              <a:defRPr sz="6400"/>
            </a:lvl1pPr>
          </a:lstStyle>
          <a:p>
            <a:r>
              <a:t>Title Text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96106" y="13231511"/>
            <a:ext cx="453239" cy="46136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276" y="207790"/>
            <a:ext cx="1051658" cy="1430255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Line"/>
          <p:cNvSpPr/>
          <p:nvPr/>
        </p:nvSpPr>
        <p:spPr>
          <a:xfrm>
            <a:off x="388713" y="719666"/>
            <a:ext cx="225533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" name="A Large Ion Collider Experiment"/>
          <p:cNvSpPr txBox="1"/>
          <p:nvPr/>
        </p:nvSpPr>
        <p:spPr>
          <a:xfrm>
            <a:off x="385514" y="334841"/>
            <a:ext cx="33419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 Large Ion Collider Experiment</a:t>
            </a:r>
          </a:p>
        </p:txBody>
      </p:sp>
      <p:sp>
        <p:nvSpPr>
          <p:cNvPr id="32" name="Line"/>
          <p:cNvSpPr/>
          <p:nvPr/>
        </p:nvSpPr>
        <p:spPr>
          <a:xfrm>
            <a:off x="388715" y="13175305"/>
            <a:ext cx="236065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" name="ALICE and the Quark-Gluon Plasma | SMI 20 year workshop, Vienna | Marco van Leeuwe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403" y="13231512"/>
            <a:ext cx="9990837" cy="399033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Speaker, occation etc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399718" y="889102"/>
            <a:ext cx="21005801" cy="1016001"/>
          </a:xfrm>
          <a:prstGeom prst="rect">
            <a:avLst/>
          </a:prstGeom>
        </p:spPr>
        <p:txBody>
          <a:bodyPr/>
          <a:lstStyle>
            <a:lvl1pPr algn="l">
              <a:defRPr sz="6400"/>
            </a:lvl1pPr>
          </a:lstStyle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635000" indent="-635000"/>
            <a:lvl2pPr marL="1270000" indent="-635000"/>
            <a:lvl3pPr marL="1905000" indent="-635000"/>
            <a:lvl4pPr marL="2540000" indent="-635000"/>
            <a:lvl5pPr marL="3175000" indent="-6350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64132" y="13231511"/>
            <a:ext cx="453238" cy="46136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276" y="207790"/>
            <a:ext cx="1051658" cy="1430255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Line"/>
          <p:cNvSpPr/>
          <p:nvPr/>
        </p:nvSpPr>
        <p:spPr>
          <a:xfrm>
            <a:off x="388713" y="719666"/>
            <a:ext cx="225533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" name="A Large Ion Collider Experiment"/>
          <p:cNvSpPr txBox="1"/>
          <p:nvPr/>
        </p:nvSpPr>
        <p:spPr>
          <a:xfrm>
            <a:off x="385514" y="334841"/>
            <a:ext cx="33419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 Large Ion Collider Experiment</a:t>
            </a:r>
          </a:p>
        </p:txBody>
      </p:sp>
      <p:sp>
        <p:nvSpPr>
          <p:cNvPr id="46" name="Line"/>
          <p:cNvSpPr/>
          <p:nvPr/>
        </p:nvSpPr>
        <p:spPr>
          <a:xfrm>
            <a:off x="388715" y="13175305"/>
            <a:ext cx="236065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7" name="ALICE and the Quark-Gluon Plasma | SMI 20 year workshop, Vienna | Marco van Leeuwen"/>
          <p:cNvSpPr txBox="1"/>
          <p:nvPr/>
        </p:nvSpPr>
        <p:spPr>
          <a:xfrm>
            <a:off x="373403" y="13231512"/>
            <a:ext cx="9990837" cy="39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ALICE and the Quark-Gluon Plasma | SMI 20 year workshop, Vienna | Marco van Leeuwen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444500" y="952500"/>
            <a:ext cx="21005800" cy="952500"/>
          </a:xfrm>
          <a:prstGeom prst="rect">
            <a:avLst/>
          </a:prstGeom>
        </p:spPr>
        <p:txBody>
          <a:bodyPr/>
          <a:lstStyle>
            <a:lvl1pPr algn="l">
              <a:defRPr sz="6400"/>
            </a:lvl1pPr>
          </a:lstStyle>
          <a:p>
            <a:r>
              <a:t>Title Text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24351" y="13231511"/>
            <a:ext cx="396749" cy="3992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276" y="207790"/>
            <a:ext cx="1051658" cy="1430255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Line"/>
          <p:cNvSpPr/>
          <p:nvPr/>
        </p:nvSpPr>
        <p:spPr>
          <a:xfrm>
            <a:off x="388713" y="719666"/>
            <a:ext cx="225533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8" name="A Large Ion Collider Experiment"/>
          <p:cNvSpPr txBox="1"/>
          <p:nvPr/>
        </p:nvSpPr>
        <p:spPr>
          <a:xfrm>
            <a:off x="385514" y="334841"/>
            <a:ext cx="33419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 Large Ion Collider Experiment</a:t>
            </a:r>
          </a:p>
        </p:txBody>
      </p:sp>
      <p:sp>
        <p:nvSpPr>
          <p:cNvPr id="59" name="Line"/>
          <p:cNvSpPr/>
          <p:nvPr/>
        </p:nvSpPr>
        <p:spPr>
          <a:xfrm>
            <a:off x="388715" y="13175305"/>
            <a:ext cx="236065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" name="ALICE Status Report | RRB meeting 28-30 Oct | Mv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403" y="13231512"/>
            <a:ext cx="5888991" cy="399033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Speaker, occation etc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399718" y="889102"/>
            <a:ext cx="21005801" cy="952756"/>
          </a:xfrm>
          <a:prstGeom prst="rect">
            <a:avLst/>
          </a:prstGeom>
        </p:spPr>
        <p:txBody>
          <a:bodyPr/>
          <a:lstStyle>
            <a:lvl1pPr algn="l">
              <a:defRPr sz="6400"/>
            </a:lvl1pPr>
          </a:lstStyle>
          <a:p>
            <a:r>
              <a:t>Title Text</a:t>
            </a:r>
          </a:p>
        </p:txBody>
      </p:sp>
      <p:sp>
        <p:nvSpPr>
          <p:cNvPr id="6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635000" indent="-635000"/>
            <a:lvl2pPr marL="1270000" indent="-635000"/>
            <a:lvl3pPr marL="1905000" indent="-635000"/>
            <a:lvl4pPr marL="2540000" indent="-635000"/>
            <a:lvl5pPr marL="3175000" indent="-6350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03828" y="13231511"/>
            <a:ext cx="424993" cy="436678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276" y="207790"/>
            <a:ext cx="1051658" cy="1430255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Line"/>
          <p:cNvSpPr/>
          <p:nvPr/>
        </p:nvSpPr>
        <p:spPr>
          <a:xfrm>
            <a:off x="388713" y="719666"/>
            <a:ext cx="225533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72" name="A Large Ion Collider Experiment"/>
          <p:cNvSpPr txBox="1"/>
          <p:nvPr/>
        </p:nvSpPr>
        <p:spPr>
          <a:xfrm>
            <a:off x="385514" y="334841"/>
            <a:ext cx="33419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 Large Ion Collider Experiment</a:t>
            </a:r>
          </a:p>
        </p:txBody>
      </p:sp>
      <p:sp>
        <p:nvSpPr>
          <p:cNvPr id="73" name="Line"/>
          <p:cNvSpPr/>
          <p:nvPr/>
        </p:nvSpPr>
        <p:spPr>
          <a:xfrm>
            <a:off x="388715" y="13175305"/>
            <a:ext cx="236065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74" name="ALICE 3 Days — Welcome | MvL"/>
          <p:cNvSpPr txBox="1"/>
          <p:nvPr/>
        </p:nvSpPr>
        <p:spPr>
          <a:xfrm>
            <a:off x="373403" y="13231512"/>
            <a:ext cx="3701035" cy="39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ALICE 3 Days — Welcome | MvL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7276" y="13081000"/>
            <a:ext cx="396749" cy="3992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0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502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137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772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407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042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677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312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4947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582708" marR="0" indent="-502708" algn="l" defTabSz="825500" rtl="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t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7.png"/><Relationship Id="rId7" Type="http://schemas.openxmlformats.org/officeDocument/2006/relationships/hyperlink" Target="https://doi.org/10.1016/j.physletb.2021.136579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-publications.web.cern.ch/node/4287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www.nature.com/nphy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007/JHEP01(2022)174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oughtco.com" TargetMode="External"/><Relationship Id="rId7" Type="http://schemas.openxmlformats.org/officeDocument/2006/relationships/hyperlink" Target="https://pl.wikipedia.org/wiki/Wikipedysta:Jacek_rybak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mmons.wikimedia.org/wiki/File:Proton_quark_structure.svg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23.192301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iv.org/abs/2307.14084" TargetMode="Externa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103/PhysRevLett.128.102001" TargetMode="Externa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t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15.png"/><Relationship Id="rId7" Type="http://schemas.openxmlformats.org/officeDocument/2006/relationships/image" Target="../media/image7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hyperlink" Target="http://arxiv.org/abs/2302.01238" TargetMode="External"/><Relationship Id="rId9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hyperlink" Target="https://alice-publications.web.cern.ch/node/8917" TargetMode="Externa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lice-publications.web.cern.ch/node/9680" TargetMode="External"/><Relationship Id="rId5" Type="http://schemas.openxmlformats.org/officeDocument/2006/relationships/image" Target="../media/image87.png"/><Relationship Id="rId4" Type="http://schemas.openxmlformats.org/officeDocument/2006/relationships/hyperlink" Target="https://cds.cern.ch/record/280356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png"/><Relationship Id="rId5" Type="http://schemas.openxmlformats.org/officeDocument/2006/relationships/hyperlink" Target="https://arxiv.org/abs/2212.08621" TargetMode="External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1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2803563" TargetMode="External"/><Relationship Id="rId5" Type="http://schemas.openxmlformats.org/officeDocument/2006/relationships/hyperlink" Target="https://inspirehep.net/literature/2176715" TargetMode="External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" Type="http://schemas.openxmlformats.org/officeDocument/2006/relationships/image" Target="../media/image94.png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5" Type="http://schemas.openxmlformats.org/officeDocument/2006/relationships/image" Target="../media/image107.png"/><Relationship Id="rId10" Type="http://schemas.openxmlformats.org/officeDocument/2006/relationships/image" Target="../media/image102.tif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madai-public.cs.unc.edu/visualization/heavy-ion-collisions/" TargetMode="Externa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2.tif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0.png"/><Relationship Id="rId5" Type="http://schemas.openxmlformats.org/officeDocument/2006/relationships/image" Target="../media/image94.png"/><Relationship Id="rId4" Type="http://schemas.openxmlformats.org/officeDocument/2006/relationships/image" Target="../media/image11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2302.01238" TargetMode="External"/><Relationship Id="rId3" Type="http://schemas.openxmlformats.org/officeDocument/2006/relationships/image" Target="../media/image73.tif"/><Relationship Id="rId7" Type="http://schemas.openxmlformats.org/officeDocument/2006/relationships/image" Target="../media/image123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22.tif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9.pn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1.png"/><Relationship Id="rId5" Type="http://schemas.openxmlformats.org/officeDocument/2006/relationships/image" Target="../media/image104.png"/><Relationship Id="rId10" Type="http://schemas.openxmlformats.org/officeDocument/2006/relationships/image" Target="../media/image135.png"/><Relationship Id="rId4" Type="http://schemas.openxmlformats.org/officeDocument/2006/relationships/image" Target="../media/image130.png"/><Relationship Id="rId9" Type="http://schemas.openxmlformats.org/officeDocument/2006/relationships/image" Target="../media/image13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37.png"/><Relationship Id="rId7" Type="http://schemas.openxmlformats.org/officeDocument/2006/relationships/image" Target="../media/image140.png"/><Relationship Id="rId12" Type="http://schemas.openxmlformats.org/officeDocument/2006/relationships/image" Target="../media/image142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9.png"/><Relationship Id="rId11" Type="http://schemas.openxmlformats.org/officeDocument/2006/relationships/image" Target="../media/image141.png"/><Relationship Id="rId5" Type="http://schemas.openxmlformats.org/officeDocument/2006/relationships/image" Target="../media/image138.png"/><Relationship Id="rId10" Type="http://schemas.openxmlformats.org/officeDocument/2006/relationships/image" Target="../media/image101.png"/><Relationship Id="rId4" Type="http://schemas.openxmlformats.org/officeDocument/2006/relationships/image" Target="../media/image98.png"/><Relationship Id="rId9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hyperlink" Target="https://www.nature.com/nphys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4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xiv.org/abs/2308.1670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hyperlink" Target="http://arxiv.org/abs/2303.1702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journals.aps.org/prc/abstract/10.1103/PhysRevC.107.054912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hyperlink" Target="http://dx.doi.org/10.1103/PhysRevC.96.054901" TargetMode="External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LICE and the  Quark-Gluon Plasma"/>
          <p:cNvSpPr txBox="1">
            <a:spLocks noGrp="1"/>
          </p:cNvSpPr>
          <p:nvPr>
            <p:ph type="ctrTitle"/>
          </p:nvPr>
        </p:nvSpPr>
        <p:spPr>
          <a:xfrm>
            <a:off x="-4104696" y="255473"/>
            <a:ext cx="20828001" cy="4648201"/>
          </a:xfrm>
          <a:prstGeom prst="rect">
            <a:avLst/>
          </a:prstGeom>
        </p:spPr>
        <p:txBody>
          <a:bodyPr/>
          <a:lstStyle/>
          <a:p>
            <a:pPr>
              <a:defRPr sz="8000"/>
            </a:pPr>
            <a:r>
              <a:t>ALICE and the </a:t>
            </a:r>
            <a:br/>
            <a:r>
              <a:t>Quark-Gluon Plasma</a:t>
            </a:r>
          </a:p>
        </p:txBody>
      </p:sp>
      <p:pic>
        <p:nvPicPr>
          <p:cNvPr id="84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268" y="7321764"/>
            <a:ext cx="6780072" cy="381379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Marco van Leeuwen, Nikhef and CERN"/>
          <p:cNvSpPr txBox="1"/>
          <p:nvPr/>
        </p:nvSpPr>
        <p:spPr>
          <a:xfrm>
            <a:off x="2519127" y="5160802"/>
            <a:ext cx="7144614" cy="585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1500"/>
              </a:spcBef>
              <a:defRPr sz="32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Marco van Leeuwen, Nikhef and CERN</a:t>
            </a:r>
          </a:p>
        </p:txBody>
      </p:sp>
      <p:sp>
        <p:nvSpPr>
          <p:cNvPr id="86" name="20 Years of Stefan Meyer Institute…"/>
          <p:cNvSpPr txBox="1"/>
          <p:nvPr/>
        </p:nvSpPr>
        <p:spPr>
          <a:xfrm>
            <a:off x="3165735" y="6355333"/>
            <a:ext cx="5851399" cy="1005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20 Years of Stefan Meyer Institute</a:t>
            </a:r>
          </a:p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11 November 2024</a:t>
            </a:r>
          </a:p>
        </p:txBody>
      </p:sp>
      <p:pic>
        <p:nvPicPr>
          <p:cNvPr id="87" name="2019_photo_ALICE.jpg" descr="2019_photo_ALI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8577" y="2887741"/>
            <a:ext cx="12053041" cy="8035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145" y="12064020"/>
            <a:ext cx="2991928" cy="1178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LogoOutline-Blue.svg" descr="LogoOutline-Blue.sv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46" y="11948240"/>
            <a:ext cx="1503454" cy="15034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Quarkonia: nuclear modification fact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Quarkonia: nuclear modification factor</a:t>
            </a:r>
          </a:p>
        </p:txBody>
      </p:sp>
      <p:sp>
        <p:nvSpPr>
          <p:cNvPr id="2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80841" y="13231511"/>
            <a:ext cx="283770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05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6" name=":   bound state…"/>
              <p:cNvSpPr txBox="1"/>
              <p:nvPr/>
            </p:nvSpPr>
            <p:spPr>
              <a:xfrm>
                <a:off x="17982982" y="9823111"/>
                <a:ext cx="5029302" cy="13495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spcBef>
                    <a:spcPts val="1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r>
                  <a:t> : </a:t>
                </a:r>
                <a14:m>
                  <m:oMath xmlns:m="http://schemas.openxmlformats.org/officeDocument/2006/math">
                    <m:r>
                      <a:rPr sz="3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bar>
                      <m:barPr>
                        <m:pos m:val="top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</m:oMath>
                </a14:m>
                <a:r>
                  <a:t> bound state</a:t>
                </a:r>
              </a:p>
              <a:p>
                <a:pPr>
                  <a:spcBef>
                    <a:spcPts val="1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shows smaller suppression</a:t>
                </a:r>
              </a:p>
            </p:txBody>
          </p:sp>
        </mc:Choice>
        <mc:Fallback>
          <p:sp>
            <p:nvSpPr>
              <p:cNvPr id="206" name=":   bound state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2982" y="9823111"/>
                <a:ext cx="5029302" cy="1349553"/>
              </a:xfrm>
              <a:prstGeom prst="rect">
                <a:avLst/>
              </a:prstGeom>
              <a:blipFill>
                <a:blip r:embed="rId2"/>
                <a:stretch>
                  <a:fillRect l="-3778" t="-70093" r="-3526" b="-607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7" name="Equation"/>
              <p:cNvSpPr txBox="1"/>
              <p:nvPr/>
            </p:nvSpPr>
            <p:spPr>
              <a:xfrm>
                <a:off x="1296681" y="10206157"/>
                <a:ext cx="4051134" cy="112351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𝐴𝐴</m:t>
                          </m:r>
                        </m:sub>
                      </m:sSub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b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𝐴𝐴</m:t>
                              </m:r>
                            </m:sub>
                          </m:sSub>
                        </m:num>
                        <m:den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𝑐𝑜𝑙𝑙</m:t>
                              </m:r>
                            </m:sub>
                          </m:sSub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b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3200"/>
              </a:p>
            </p:txBody>
          </p:sp>
        </mc:Choice>
        <mc:Fallback>
          <p:sp>
            <p:nvSpPr>
              <p:cNvPr id="20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681" y="10206157"/>
                <a:ext cx="4051134" cy="1123514"/>
              </a:xfrm>
              <a:prstGeom prst="rect">
                <a:avLst/>
              </a:prstGeom>
              <a:blipFill>
                <a:blip r:embed="rId3"/>
                <a:stretch>
                  <a:fillRect l="-3448" t="-2222" r="-7210" b="-444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8" name="Nuclear modification factor"/>
          <p:cNvSpPr txBox="1"/>
          <p:nvPr/>
        </p:nvSpPr>
        <p:spPr>
          <a:xfrm>
            <a:off x="604158" y="9599948"/>
            <a:ext cx="4721734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15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Nuclear modification factor</a:t>
            </a:r>
          </a:p>
        </p:txBody>
      </p:sp>
      <p:sp>
        <p:nvSpPr>
          <p:cNvPr id="209" name="RAA = 1: no effect…"/>
          <p:cNvSpPr txBox="1"/>
          <p:nvPr/>
        </p:nvSpPr>
        <p:spPr>
          <a:xfrm>
            <a:off x="818622" y="11767805"/>
            <a:ext cx="4292805" cy="956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1000"/>
              </a:spcBef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R</a:t>
            </a:r>
            <a:r>
              <a:rPr baseline="-5999"/>
              <a:t>AA</a:t>
            </a:r>
            <a:r>
              <a:t> = 1: no effect</a:t>
            </a:r>
          </a:p>
          <a:p>
            <a:pPr algn="l">
              <a:spcBef>
                <a:spcPts val="1000"/>
              </a:spcBef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R</a:t>
            </a:r>
            <a:r>
              <a:rPr baseline="-5999"/>
              <a:t>AA</a:t>
            </a:r>
            <a:r>
              <a:t> = 0: complete suppression</a:t>
            </a:r>
          </a:p>
        </p:txBody>
      </p:sp>
      <p:grpSp>
        <p:nvGrpSpPr>
          <p:cNvPr id="218" name="Group"/>
          <p:cNvGrpSpPr/>
          <p:nvPr/>
        </p:nvGrpSpPr>
        <p:grpSpPr>
          <a:xfrm>
            <a:off x="15984698" y="2666452"/>
            <a:ext cx="8074376" cy="6724243"/>
            <a:chOff x="0" y="0"/>
            <a:chExt cx="8074375" cy="6724242"/>
          </a:xfrm>
        </p:grpSpPr>
        <p:pic>
          <p:nvPicPr>
            <p:cNvPr id="210" name="RAACent1-18898_0.pdf" descr="RAACent1-18898_0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4182"/>
              <a:ext cx="8074376" cy="58528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1" name="modification vs centrality"/>
                <p:cNvSpPr txBox="1"/>
                <p:nvPr/>
              </p:nvSpPr>
              <p:spPr>
                <a:xfrm>
                  <a:off x="1374123" y="-1"/>
                  <a:ext cx="5560661" cy="5695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sz="3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sz="3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</m:oMath>
                  </a14:m>
                  <a:r>
                    <a:t> modification vs centrality</a:t>
                  </a:r>
                </a:p>
              </p:txBody>
            </p:sp>
          </mc:Choice>
          <mc:Fallback>
            <p:sp>
              <p:nvSpPr>
                <p:cNvPr id="211" name="modification vs centrality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4123" y="-1"/>
                  <a:ext cx="5560661" cy="569507"/>
                </a:xfrm>
                <a:prstGeom prst="rect">
                  <a:avLst/>
                </a:prstGeom>
                <a:blipFill>
                  <a:blip r:embed="rId5"/>
                  <a:stretch>
                    <a:fillRect l="-6621" t="-130435" r="-685" b="-200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14" name="Group"/>
            <p:cNvGrpSpPr/>
            <p:nvPr/>
          </p:nvGrpSpPr>
          <p:grpSpPr>
            <a:xfrm>
              <a:off x="1038437" y="6131297"/>
              <a:ext cx="921477" cy="570737"/>
              <a:chOff x="0" y="0"/>
              <a:chExt cx="921476" cy="570735"/>
            </a:xfrm>
          </p:grpSpPr>
          <p:sp>
            <p:nvSpPr>
              <p:cNvPr id="212" name="Circle"/>
              <p:cNvSpPr/>
              <p:nvPr/>
            </p:nvSpPr>
            <p:spPr>
              <a:xfrm>
                <a:off x="0" y="0"/>
                <a:ext cx="567835" cy="567835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13" name="Circle"/>
              <p:cNvSpPr/>
              <p:nvPr/>
            </p:nvSpPr>
            <p:spPr>
              <a:xfrm>
                <a:off x="353642" y="2901"/>
                <a:ext cx="567835" cy="567835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17" name="Group"/>
            <p:cNvGrpSpPr/>
            <p:nvPr/>
          </p:nvGrpSpPr>
          <p:grpSpPr>
            <a:xfrm>
              <a:off x="6224828" y="6156408"/>
              <a:ext cx="695132" cy="567835"/>
              <a:chOff x="0" y="0"/>
              <a:chExt cx="695130" cy="567834"/>
            </a:xfrm>
          </p:grpSpPr>
          <p:sp>
            <p:nvSpPr>
              <p:cNvPr id="215" name="Circle"/>
              <p:cNvSpPr/>
              <p:nvPr/>
            </p:nvSpPr>
            <p:spPr>
              <a:xfrm>
                <a:off x="0" y="0"/>
                <a:ext cx="567835" cy="567835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16" name="Circle"/>
              <p:cNvSpPr/>
              <p:nvPr/>
            </p:nvSpPr>
            <p:spPr>
              <a:xfrm>
                <a:off x="127296" y="0"/>
                <a:ext cx="567835" cy="567835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221" name="Group"/>
          <p:cNvGrpSpPr/>
          <p:nvPr/>
        </p:nvGrpSpPr>
        <p:grpSpPr>
          <a:xfrm>
            <a:off x="20818261" y="5507590"/>
            <a:ext cx="1270001" cy="1736173"/>
            <a:chOff x="1644713" y="223837"/>
            <a:chExt cx="1270000" cy="1736171"/>
          </a:xfrm>
        </p:grpSpPr>
        <p:sp>
          <p:nvSpPr>
            <p:cNvPr id="219" name="ALICE, JHEP 05 (2016) 179"/>
            <p:cNvSpPr/>
            <p:nvPr/>
          </p:nvSpPr>
          <p:spPr>
            <a:xfrm>
              <a:off x="1644713" y="223837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defTabSz="821531">
                <a:defRPr sz="2000" u="sng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ALICE, JHEP 05 (2016) 179</a:t>
              </a:r>
            </a:p>
          </p:txBody>
        </p:sp>
        <p:sp>
          <p:nvSpPr>
            <p:cNvPr id="220" name="PHENIX, PRC 84, 054912"/>
            <p:cNvSpPr/>
            <p:nvPr/>
          </p:nvSpPr>
          <p:spPr>
            <a:xfrm>
              <a:off x="1644713" y="69000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defTabSz="821531">
                <a:defRPr sz="2000" u="sng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PHENIX, PRC 84, 054912 </a:t>
              </a:r>
            </a:p>
          </p:txBody>
        </p:sp>
      </p:grpSp>
      <p:grpSp>
        <p:nvGrpSpPr>
          <p:cNvPr id="232" name="Group"/>
          <p:cNvGrpSpPr/>
          <p:nvPr/>
        </p:nvGrpSpPr>
        <p:grpSpPr>
          <a:xfrm>
            <a:off x="6988495" y="2809841"/>
            <a:ext cx="9353807" cy="8588228"/>
            <a:chOff x="0" y="0"/>
            <a:chExt cx="9353805" cy="8588227"/>
          </a:xfrm>
        </p:grpSpPr>
        <p:pic>
          <p:nvPicPr>
            <p:cNvPr id="222" name="npartRAA_transports_1.pdf" descr="npartRAA_transports_1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904" y="635388"/>
              <a:ext cx="7816596" cy="56384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3" name="Nuclear modification vs centrality"/>
            <p:cNvSpPr txBox="1"/>
            <p:nvPr/>
          </p:nvSpPr>
          <p:spPr>
            <a:xfrm>
              <a:off x="2209986" y="0"/>
              <a:ext cx="5987035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Nuclear modification vs centrality</a:t>
              </a:r>
            </a:p>
          </p:txBody>
        </p:sp>
        <p:sp>
          <p:nvSpPr>
            <p:cNvPr id="224" name="Large suppression — dissociation in central events…"/>
            <p:cNvSpPr txBox="1"/>
            <p:nvPr/>
          </p:nvSpPr>
          <p:spPr>
            <a:xfrm>
              <a:off x="0" y="7342305"/>
              <a:ext cx="9353805" cy="124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spcBef>
                  <a:spcPts val="1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Large suppression — dissociation in central events</a:t>
              </a:r>
            </a:p>
            <a:p>
              <a:pPr>
                <a:spcBef>
                  <a:spcPts val="1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Larger effect for higher states — weaker binding</a:t>
              </a:r>
            </a:p>
          </p:txBody>
        </p:sp>
        <p:grpSp>
          <p:nvGrpSpPr>
            <p:cNvPr id="227" name="Group"/>
            <p:cNvGrpSpPr/>
            <p:nvPr/>
          </p:nvGrpSpPr>
          <p:grpSpPr>
            <a:xfrm>
              <a:off x="1130233" y="6348754"/>
              <a:ext cx="1053896" cy="652753"/>
              <a:chOff x="0" y="0"/>
              <a:chExt cx="1053895" cy="652752"/>
            </a:xfrm>
          </p:grpSpPr>
          <p:sp>
            <p:nvSpPr>
              <p:cNvPr id="225" name="Circle"/>
              <p:cNvSpPr/>
              <p:nvPr/>
            </p:nvSpPr>
            <p:spPr>
              <a:xfrm>
                <a:off x="0" y="0"/>
                <a:ext cx="649434" cy="649434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26" name="Circle"/>
              <p:cNvSpPr/>
              <p:nvPr/>
            </p:nvSpPr>
            <p:spPr>
              <a:xfrm>
                <a:off x="404461" y="3318"/>
                <a:ext cx="649435" cy="649435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230" name="Group"/>
            <p:cNvGrpSpPr/>
            <p:nvPr/>
          </p:nvGrpSpPr>
          <p:grpSpPr>
            <a:xfrm>
              <a:off x="7515134" y="6348754"/>
              <a:ext cx="795026" cy="649435"/>
              <a:chOff x="0" y="0"/>
              <a:chExt cx="795024" cy="649433"/>
            </a:xfrm>
          </p:grpSpPr>
          <p:sp>
            <p:nvSpPr>
              <p:cNvPr id="228" name="Circle"/>
              <p:cNvSpPr/>
              <p:nvPr/>
            </p:nvSpPr>
            <p:spPr>
              <a:xfrm>
                <a:off x="0" y="0"/>
                <a:ext cx="649434" cy="649434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29" name="Circle"/>
              <p:cNvSpPr/>
              <p:nvPr/>
            </p:nvSpPr>
            <p:spPr>
              <a:xfrm>
                <a:off x="145590" y="0"/>
                <a:ext cx="649435" cy="649434"/>
              </a:xfrm>
              <a:prstGeom prst="ellipse">
                <a:avLst/>
              </a:prstGeom>
              <a:noFill/>
              <a:ln w="38100" cap="flat">
                <a:solidFill>
                  <a:srgbClr val="101F9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231" name="PLB 822, 136579"/>
            <p:cNvSpPr txBox="1"/>
            <p:nvPr/>
          </p:nvSpPr>
          <p:spPr>
            <a:xfrm rot="5400000">
              <a:off x="7726839" y="1499976"/>
              <a:ext cx="1872307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u="sng">
                  <a:latin typeface="Helvetica Neue Light"/>
                  <a:ea typeface="Helvetica Neue Light"/>
                  <a:cs typeface="Helvetica Neue Light"/>
                  <a:sym typeface="Helvetica Neue Light"/>
                  <a:hlinkClick r:id="rId7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PLB 822, 136579</a:t>
              </a:r>
            </a:p>
          </p:txBody>
        </p:sp>
      </p:grpSp>
      <p:pic>
        <p:nvPicPr>
          <p:cNvPr id="23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781" y="3008447"/>
            <a:ext cx="2819401" cy="237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8232" y="3016710"/>
            <a:ext cx="2590801" cy="237490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5" name="Binding force screened when"/>
              <p:cNvSpPr txBox="1"/>
              <p:nvPr/>
            </p:nvSpPr>
            <p:spPr>
              <a:xfrm>
                <a:off x="1059240" y="5525734"/>
                <a:ext cx="4744213" cy="105969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28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Binding force screened when</a:t>
                </a:r>
              </a:p>
              <a:p>
                <a:pPr>
                  <a:defRPr sz="28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3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sz="3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35" name="Binding force screened whe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240" y="5525734"/>
                <a:ext cx="4744213" cy="1059690"/>
              </a:xfrm>
              <a:prstGeom prst="rect">
                <a:avLst/>
              </a:prstGeom>
              <a:blipFill>
                <a:blip r:embed="rId10"/>
                <a:stretch>
                  <a:fillRect l="-3476" t="-3529" r="-3743" b="-235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6" name="Binding of quarkonia  ( ,   bound states) screened  at high temperature, density"/>
              <p:cNvSpPr txBox="1"/>
              <p:nvPr/>
            </p:nvSpPr>
            <p:spPr>
              <a:xfrm>
                <a:off x="-543529" y="6840386"/>
                <a:ext cx="7949751" cy="16387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spcBef>
                    <a:spcPts val="1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Binding of quarkonia </a:t>
                </a:r>
                <a:br/>
                <a:r>
                  <a:t>(</a:t>
                </a:r>
                <a14:m>
                  <m:oMath xmlns:m="http://schemas.openxmlformats.org/officeDocument/2006/math">
                    <m:r>
                      <a:rPr sz="3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bar>
                      <m:barPr>
                        <m:pos m:val="top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3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bar>
                      <m:barPr>
                        <m:pos m:val="top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</m:oMath>
                </a14:m>
                <a:r>
                  <a:t> bound states) screened </a:t>
                </a:r>
                <a:br/>
                <a:r>
                  <a:t>at high temperature, density</a:t>
                </a:r>
              </a:p>
            </p:txBody>
          </p:sp>
        </mc:Choice>
        <mc:Fallback>
          <p:sp>
            <p:nvSpPr>
              <p:cNvPr id="236" name="Binding of quarkonia  ( ,   bound states) screened  at high temperature, densit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3529" y="6840386"/>
                <a:ext cx="7949751" cy="1638706"/>
              </a:xfrm>
              <a:prstGeom prst="rect">
                <a:avLst/>
              </a:prstGeom>
              <a:blipFill>
                <a:blip r:embed="rId11"/>
                <a:stretch>
                  <a:fillRect t="-7692" b="-1461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4" animBg="1" advAuto="0"/>
      <p:bldP spid="218" grpId="2" animBg="1" advAuto="0"/>
      <p:bldP spid="221" grpId="3" animBg="1" advAuto="0"/>
      <p:bldP spid="232" grpId="1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38" name="Early stage temperature: melting of charmonia ( )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pPr defTabSz="693419">
                  <a:defRPr sz="5376"/>
                </a:pPr>
                <a:r>
                  <a:t>Early stage temperature: melting of charmonia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r>
                  <a:t>)</a:t>
                </a:r>
                <a:endParaRPr sz="6400"/>
              </a:p>
            </p:txBody>
          </p:sp>
        </mc:Choice>
        <mc:Fallback>
          <p:sp>
            <p:nvSpPr>
              <p:cNvPr id="238" name="Early stage temperature: melting of charmonia ( )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1753" t="-148148" b="-228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80841" y="13231511"/>
            <a:ext cx="283770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40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241" name="ALICE, arXiv:1506.08804"/>
          <p:cNvSpPr txBox="1"/>
          <p:nvPr/>
        </p:nvSpPr>
        <p:spPr>
          <a:xfrm>
            <a:off x="540073" y="12233160"/>
            <a:ext cx="3560802" cy="511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ALICE, arXiv:1506.08804</a:t>
            </a:r>
          </a:p>
        </p:txBody>
      </p:sp>
      <p:pic>
        <p:nvPicPr>
          <p:cNvPr id="242" name="2015-Jul-06-RAAPt2.pdf" descr="2015-Jul-06-RAAPt2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118" y="2859284"/>
            <a:ext cx="10126266" cy="7340204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ransport models: arXiv:1102.2194, arXiv:1401.5845"/>
          <p:cNvSpPr txBox="1"/>
          <p:nvPr/>
        </p:nvSpPr>
        <p:spPr>
          <a:xfrm>
            <a:off x="501332" y="12604545"/>
            <a:ext cx="7265036" cy="511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Transport models: arXiv:1102.2194, arXiv:1401.5845</a:t>
            </a:r>
          </a:p>
        </p:txBody>
      </p:sp>
      <p:sp>
        <p:nvSpPr>
          <p:cNvPr id="244" name="PHENIX, arXiv:1103.6269"/>
          <p:cNvSpPr txBox="1"/>
          <p:nvPr/>
        </p:nvSpPr>
        <p:spPr>
          <a:xfrm>
            <a:off x="4180074" y="12233160"/>
            <a:ext cx="3611094" cy="511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400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>
                <a:latin typeface="Helvetica Neue Light" panose="02000403000000020004" pitchFamily="2" charset="0"/>
                <a:ea typeface="Helvetica Neue Light" panose="02000403000000020004" pitchFamily="2" charset="0"/>
              </a:rPr>
              <a:t>PHENIX, arXiv:1103.6269</a:t>
            </a:r>
          </a:p>
        </p:txBody>
      </p:sp>
      <p:grpSp>
        <p:nvGrpSpPr>
          <p:cNvPr id="248" name="Group"/>
          <p:cNvGrpSpPr/>
          <p:nvPr/>
        </p:nvGrpSpPr>
        <p:grpSpPr>
          <a:xfrm>
            <a:off x="1254579" y="4790245"/>
            <a:ext cx="5394194" cy="7177045"/>
            <a:chOff x="0" y="0"/>
            <a:chExt cx="5394192" cy="717704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5" name="Less suppression at low pT…"/>
                <p:cNvSpPr txBox="1"/>
                <p:nvPr/>
              </p:nvSpPr>
              <p:spPr>
                <a:xfrm>
                  <a:off x="-1" y="5839964"/>
                  <a:ext cx="5045652" cy="13370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71437" tIns="71437" rIns="71437" bIns="71437" numCol="1" anchor="ctr">
                  <a:spAutoFit/>
                </a:bodyPr>
                <a:lstStyle/>
                <a:p>
                  <a:pPr>
                    <a:spcBef>
                      <a:spcPts val="1500"/>
                    </a:spcBef>
                    <a:defRPr sz="32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Less suppression at low </a:t>
                  </a:r>
                  <a:r>
                    <a:rPr i="1"/>
                    <a:t>p</a:t>
                  </a:r>
                  <a:r>
                    <a:rPr baseline="-5999"/>
                    <a:t>T</a:t>
                  </a:r>
                </a:p>
                <a:p>
                  <a:pPr>
                    <a:spcBef>
                      <a:spcPts val="1000"/>
                    </a:spcBef>
                    <a:defRPr sz="32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14:m>
                    <m:oMath xmlns:m="http://schemas.openxmlformats.org/officeDocument/2006/math">
                      <m: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bar>
                        <m:barPr>
                          <m:pos m:val="top"/>
                          <m:ctrlP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bar>
                    </m:oMath>
                  </a14:m>
                  <a:r>
                    <a:t> recombination</a:t>
                  </a:r>
                </a:p>
              </p:txBody>
            </p:sp>
          </mc:Choice>
          <mc:Fallback>
            <p:sp>
              <p:nvSpPr>
                <p:cNvPr id="245" name="Less suppression at low pT…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" y="5839964"/>
                  <a:ext cx="5045652" cy="1337081"/>
                </a:xfrm>
                <a:prstGeom prst="rect">
                  <a:avLst/>
                </a:prstGeom>
                <a:blipFill>
                  <a:blip r:embed="rId4"/>
                  <a:stretch>
                    <a:fillRect l="-3258" t="-3774" r="-1754" b="-11321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6" name="Oval"/>
            <p:cNvSpPr/>
            <p:nvPr/>
          </p:nvSpPr>
          <p:spPr>
            <a:xfrm>
              <a:off x="1181617" y="0"/>
              <a:ext cx="4212576" cy="4722560"/>
            </a:xfrm>
            <a:prstGeom prst="ellips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7" name="Line"/>
            <p:cNvSpPr/>
            <p:nvPr/>
          </p:nvSpPr>
          <p:spPr>
            <a:xfrm flipV="1">
              <a:off x="2014928" y="4629852"/>
              <a:ext cx="572641" cy="1327625"/>
            </a:xfrm>
            <a:prstGeom prst="lin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49" name="modification vs pT"/>
              <p:cNvSpPr txBox="1"/>
              <p:nvPr/>
            </p:nvSpPr>
            <p:spPr>
              <a:xfrm>
                <a:off x="5146691" y="2241257"/>
                <a:ext cx="4043983" cy="6513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r>
                  <a:t> modification vs </a:t>
                </a:r>
                <a:r>
                  <a:rPr i="1">
                    <a:latin typeface="Helvetica Neue"/>
                    <a:ea typeface="Helvetica Neue"/>
                    <a:cs typeface="Helvetica Neue"/>
                    <a:sym typeface="Helvetica Neue"/>
                  </a:rPr>
                  <a:t>p</a:t>
                </a:r>
                <a:r>
                  <a:rPr baseline="-5999"/>
                  <a:t>T</a:t>
                </a:r>
              </a:p>
            </p:txBody>
          </p:sp>
        </mc:Choice>
        <mc:Fallback>
          <p:sp>
            <p:nvSpPr>
              <p:cNvPr id="249" name="modification vs p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691" y="2241257"/>
                <a:ext cx="4043983" cy="651346"/>
              </a:xfrm>
              <a:prstGeom prst="rect">
                <a:avLst/>
              </a:prstGeom>
              <a:blipFill>
                <a:blip r:embed="rId5"/>
                <a:stretch>
                  <a:fillRect l="-16301" t="-132075" r="-3762" b="-20566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4" name="Group"/>
          <p:cNvGrpSpPr/>
          <p:nvPr/>
        </p:nvGrpSpPr>
        <p:grpSpPr>
          <a:xfrm>
            <a:off x="12497622" y="2241212"/>
            <a:ext cx="10471525" cy="9730079"/>
            <a:chOff x="0" y="0"/>
            <a:chExt cx="10471523" cy="9730077"/>
          </a:xfrm>
        </p:grpSpPr>
        <p:pic>
          <p:nvPicPr>
            <p:cNvPr id="250" name="RAA_Jpsi_pt_v2.pdf" descr="RAA_Jpsi_pt_v2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682757"/>
              <a:ext cx="10148090" cy="71770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1" name="ALICE, arXiv:2211.04384"/>
            <p:cNvSpPr txBox="1"/>
            <p:nvPr/>
          </p:nvSpPr>
          <p:spPr>
            <a:xfrm rot="5400000">
              <a:off x="8529085" y="2370730"/>
              <a:ext cx="3423819" cy="4610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 u="sng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r>
                <a:t>ALICE, arXiv:2211.04384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2" name="In agreement with coalescence expectation: larger   density at mid-rapidity"/>
                <p:cNvSpPr txBox="1"/>
                <p:nvPr/>
              </p:nvSpPr>
              <p:spPr>
                <a:xfrm>
                  <a:off x="1601446" y="8573972"/>
                  <a:ext cx="8107783" cy="11561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spcBef>
                      <a:spcPts val="1500"/>
                    </a:spcBef>
                    <a:defRPr sz="32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In agreement with coalescence expectation:</a:t>
                  </a:r>
                  <a:br/>
                  <a:r>
                    <a:t>larger </a:t>
                  </a:r>
                  <a14:m>
                    <m:oMath xmlns:m="http://schemas.openxmlformats.org/officeDocument/2006/math">
                      <m: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bar>
                        <m:barPr>
                          <m:pos m:val="top"/>
                          <m:ctrlP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bar>
                    </m:oMath>
                  </a14:m>
                  <a:r>
                    <a:t> density at mid-rapidity</a:t>
                  </a:r>
                </a:p>
              </p:txBody>
            </p:sp>
          </mc:Choice>
          <mc:Fallback>
            <p:sp>
              <p:nvSpPr>
                <p:cNvPr id="252" name="In agreement with coalescence expectation: larger   density at mid-rapidity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1446" y="8573972"/>
                  <a:ext cx="8107783" cy="1156106"/>
                </a:xfrm>
                <a:prstGeom prst="rect">
                  <a:avLst/>
                </a:prstGeom>
                <a:blipFill>
                  <a:blip r:embed="rId7"/>
                  <a:stretch>
                    <a:fillRect l="-2347" t="-6522" r="-2347" b="-15217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3" name="modification at forward and mid-rapidity"/>
                <p:cNvSpPr txBox="1"/>
                <p:nvPr/>
              </p:nvSpPr>
              <p:spPr>
                <a:xfrm>
                  <a:off x="1679642" y="-1"/>
                  <a:ext cx="7951391" cy="65134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</m:oMath>
                  </a14:m>
                  <a:r>
                    <a:t> modification at forward and mid-rapidity</a:t>
                  </a:r>
                </a:p>
              </p:txBody>
            </p:sp>
          </mc:Choice>
          <mc:Fallback>
            <p:sp>
              <p:nvSpPr>
                <p:cNvPr id="253" name="modification at forward and mid-rapidity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9642" y="-1"/>
                  <a:ext cx="7951391" cy="651347"/>
                </a:xfrm>
                <a:prstGeom prst="rect">
                  <a:avLst/>
                </a:prstGeom>
                <a:blipFill>
                  <a:blip r:embed="rId8"/>
                  <a:stretch>
                    <a:fillRect l="-8293" t="-132075" r="-3030" b="-20566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animBg="1" advAuto="0"/>
      <p:bldP spid="254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Azimuthal anisotropy: initial and final sta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Azimuthal anisotropy: initial and final states</a:t>
            </a:r>
          </a:p>
        </p:txBody>
      </p:sp>
      <p:sp>
        <p:nvSpPr>
          <p:cNvPr id="2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258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259" name="Characterise shape by harmonics:"/>
          <p:cNvSpPr txBox="1"/>
          <p:nvPr/>
        </p:nvSpPr>
        <p:spPr>
          <a:xfrm>
            <a:off x="2488632" y="10077287"/>
            <a:ext cx="670763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spcBef>
                <a:spcPts val="4500"/>
              </a:spcBef>
              <a:defRPr sz="3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Characterise shape by harmonics:</a:t>
            </a:r>
          </a:p>
        </p:txBody>
      </p:sp>
      <p:pic>
        <p:nvPicPr>
          <p:cNvPr id="26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668" y="10836296"/>
            <a:ext cx="7664704" cy="194008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4" name="Group"/>
          <p:cNvGrpSpPr/>
          <p:nvPr/>
        </p:nvGrpSpPr>
        <p:grpSpPr>
          <a:xfrm>
            <a:off x="14288642" y="2061633"/>
            <a:ext cx="7202552" cy="5233535"/>
            <a:chOff x="-229826" y="-34336"/>
            <a:chExt cx="7202551" cy="5233534"/>
          </a:xfrm>
        </p:grpSpPr>
        <p:pic>
          <p:nvPicPr>
            <p:cNvPr id="261" name="fig_1-eps-converted-to.pdf" descr="fig_1-eps-converted-to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35272"/>
              <a:ext cx="6742899" cy="48639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2" name="Azimuthal distribution single event"/>
            <p:cNvSpPr txBox="1"/>
            <p:nvPr/>
          </p:nvSpPr>
          <p:spPr>
            <a:xfrm>
              <a:off x="-229827" y="-34337"/>
              <a:ext cx="7202552" cy="671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3200"/>
              </a:lvl1pPr>
            </a:lstStyle>
            <a:p>
              <a:r>
                <a:t>Azimuthal distribution single event </a:t>
              </a:r>
            </a:p>
          </p:txBody>
        </p:sp>
        <p:sp>
          <p:nvSpPr>
            <p:cNvPr id="263" name="ALICE, PLB 753, 511"/>
            <p:cNvSpPr txBox="1"/>
            <p:nvPr/>
          </p:nvSpPr>
          <p:spPr>
            <a:xfrm rot="5400000">
              <a:off x="4825355" y="2207368"/>
              <a:ext cx="2991254" cy="497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defTabSz="821531">
                <a:defRPr sz="22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ALICE, PLB 753, 511</a:t>
              </a:r>
            </a:p>
          </p:txBody>
        </p:sp>
      </p:grpSp>
      <p:grpSp>
        <p:nvGrpSpPr>
          <p:cNvPr id="268" name="Group"/>
          <p:cNvGrpSpPr/>
          <p:nvPr/>
        </p:nvGrpSpPr>
        <p:grpSpPr>
          <a:xfrm>
            <a:off x="14757051" y="7707398"/>
            <a:ext cx="6033769" cy="5356173"/>
            <a:chOff x="0" y="313193"/>
            <a:chExt cx="6033768" cy="5356171"/>
          </a:xfrm>
        </p:grpSpPr>
        <p:sp>
          <p:nvSpPr>
            <p:cNvPr id="265" name="Sum over many events"/>
            <p:cNvSpPr/>
            <p:nvPr/>
          </p:nvSpPr>
          <p:spPr>
            <a:xfrm>
              <a:off x="3412818" y="31319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Sum over many events</a:t>
              </a:r>
            </a:p>
          </p:txBody>
        </p:sp>
        <p:pic>
          <p:nvPicPr>
            <p:cNvPr id="266" name="Fig4.pdf" descr="Fig4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82089"/>
              <a:ext cx="6021889" cy="50872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7" name="ALICE PRL. 107, 032301"/>
            <p:cNvSpPr/>
            <p:nvPr/>
          </p:nvSpPr>
          <p:spPr>
            <a:xfrm flipH="1">
              <a:off x="4763767" y="2519417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 defTabSz="821531">
                <a:defRPr sz="22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endParaRPr lang="en-GB" dirty="0"/>
            </a:p>
          </p:txBody>
        </p:sp>
      </p:grpSp>
      <p:grpSp>
        <p:nvGrpSpPr>
          <p:cNvPr id="271" name="Group"/>
          <p:cNvGrpSpPr/>
          <p:nvPr/>
        </p:nvGrpSpPr>
        <p:grpSpPr>
          <a:xfrm>
            <a:off x="1596260" y="9896157"/>
            <a:ext cx="10951520" cy="2990355"/>
            <a:chOff x="0" y="0"/>
            <a:chExt cx="10951519" cy="2990353"/>
          </a:xfrm>
        </p:grpSpPr>
        <p:sp>
          <p:nvSpPr>
            <p:cNvPr id="269" name="Rectangle"/>
            <p:cNvSpPr/>
            <p:nvPr/>
          </p:nvSpPr>
          <p:spPr>
            <a:xfrm>
              <a:off x="0" y="0"/>
              <a:ext cx="10951520" cy="29903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0" name="Initial state spatial anisotropies εn are transferred into  final state momentum anisotropies vn  by pressure gradients, flow of the Quark Gluon Plasma"/>
            <p:cNvSpPr txBox="1"/>
            <p:nvPr/>
          </p:nvSpPr>
          <p:spPr>
            <a:xfrm>
              <a:off x="462334" y="217239"/>
              <a:ext cx="10026850" cy="255587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 defTabSz="821531">
                <a:defRPr sz="3200">
                  <a:solidFill>
                    <a:srgbClr val="101F98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  <a:p>
              <a:pPr defTabSz="821531">
                <a:defRPr sz="3200">
                  <a:solidFill>
                    <a:srgbClr val="101F98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>
                  <a:solidFill>
                    <a:srgbClr val="000000"/>
                  </a:solidFill>
                </a:rPr>
                <a:t>Initial state spatial anisotropies ε</a:t>
              </a:r>
              <a:r>
                <a:rPr i="1" baseline="-5999">
                  <a:solidFill>
                    <a:srgbClr val="000000"/>
                  </a:solidFill>
                </a:rPr>
                <a:t>n</a:t>
              </a:r>
              <a:r>
                <a:rPr>
                  <a:solidFill>
                    <a:srgbClr val="000000"/>
                  </a:solidFill>
                </a:rPr>
                <a:t> are transferred into</a:t>
              </a:r>
              <a:r>
                <a:t> </a:t>
              </a:r>
              <a:br/>
              <a:r>
                <a:rPr>
                  <a:solidFill>
                    <a:srgbClr val="000000"/>
                  </a:solidFill>
                </a:rPr>
                <a:t>final state momentum anisotropies </a:t>
              </a:r>
              <a:r>
                <a:rPr i="1">
                  <a:solidFill>
                    <a:srgbClr val="000000"/>
                  </a:solidFill>
                </a:rPr>
                <a:t>v</a:t>
              </a:r>
              <a:r>
                <a:rPr i="1" baseline="-5999">
                  <a:solidFill>
                    <a:srgbClr val="000000"/>
                  </a:solidFill>
                </a:rPr>
                <a:t>n</a:t>
              </a:r>
              <a:r>
                <a:t> </a:t>
              </a:r>
              <a:br/>
              <a:r>
                <a:rPr>
                  <a:solidFill>
                    <a:srgbClr val="9A251C"/>
                  </a:solidFill>
                </a:rPr>
                <a:t>by pressure gradients, flow</a:t>
              </a:r>
              <a:r>
                <a:t> </a:t>
              </a:r>
              <a:r>
                <a:rPr>
                  <a:solidFill>
                    <a:srgbClr val="000000"/>
                  </a:solidFill>
                </a:rPr>
                <a:t>of the Quark Gluon Plasma</a:t>
              </a:r>
            </a:p>
          </p:txBody>
        </p:sp>
      </p:grpSp>
      <p:pic>
        <p:nvPicPr>
          <p:cNvPr id="272" name="optical_exa.pdf" descr="optical_exa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3600" y="2463800"/>
            <a:ext cx="8007162" cy="76258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MCglauber_exa.pdf" descr="MCglauber_exa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3600" y="2463800"/>
            <a:ext cx="8047733" cy="7664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MCglauber_eps2_exa.pdf" descr="MCglauber_eps2_exa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3753" y="2463689"/>
            <a:ext cx="8047734" cy="7664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MCglauber_ecc_exa.pdf" descr="MCglauber_ecc_exa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3600" y="2464393"/>
            <a:ext cx="8047733" cy="7664509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Simulated event: location of nucleons"/>
          <p:cNvSpPr txBox="1"/>
          <p:nvPr/>
        </p:nvSpPr>
        <p:spPr>
          <a:xfrm>
            <a:off x="3724744" y="2302987"/>
            <a:ext cx="7202552" cy="626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200"/>
            </a:lvl1pPr>
          </a:lstStyle>
          <a:p>
            <a:r>
              <a:t>Simulated event: location of nucleons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5" animBg="1" advAuto="0"/>
      <p:bldP spid="268" grpId="6" animBg="1" advAuto="0"/>
      <p:bldP spid="271" grpId="4" animBg="1" advAuto="0"/>
      <p:bldP spid="273" grpId="1" animBg="1" advAuto="0"/>
      <p:bldP spid="274" grpId="2" animBg="1" advAuto="0"/>
      <p:bldP spid="275" grpId="3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2018-May-11-v2_pid_V0A_1020.pdf" descr="2018-May-11-v2_pid_V0A_102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22" y="2782798"/>
            <a:ext cx="10709714" cy="6780930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Anisotropic flow: initial state and QGP expan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Anisotropic flow: initial state and QGP expansion</a:t>
            </a:r>
          </a:p>
        </p:txBody>
      </p:sp>
      <p:sp>
        <p:nvSpPr>
          <p:cNvPr id="2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81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282" name="Mass-dependence of v2 measures flow velocity"/>
          <p:cNvSpPr txBox="1"/>
          <p:nvPr/>
        </p:nvSpPr>
        <p:spPr>
          <a:xfrm>
            <a:off x="892804" y="10253255"/>
            <a:ext cx="10376350" cy="789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/>
          <a:p>
            <a:pPr algn="l">
              <a:spcBef>
                <a:spcPts val="1000"/>
              </a:spcBef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Mass-dependence of v</a:t>
            </a:r>
            <a:r>
              <a:rPr baseline="-15999"/>
              <a:t>2</a:t>
            </a:r>
            <a:r>
              <a:t> measures flow velocity</a:t>
            </a:r>
          </a:p>
        </p:txBody>
      </p:sp>
      <p:sp>
        <p:nvSpPr>
          <p:cNvPr id="283" name="JHEP09 (2018) 006"/>
          <p:cNvSpPr txBox="1"/>
          <p:nvPr/>
        </p:nvSpPr>
        <p:spPr>
          <a:xfrm>
            <a:off x="7511115" y="7747286"/>
            <a:ext cx="2624114" cy="482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200" u="sng"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r>
              <a:rPr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JHEP09 (2018) 006</a:t>
            </a:r>
          </a:p>
        </p:txBody>
      </p:sp>
      <p:sp>
        <p:nvSpPr>
          <p:cNvPr id="284" name="Elliptic flow v2"/>
          <p:cNvSpPr txBox="1"/>
          <p:nvPr/>
        </p:nvSpPr>
        <p:spPr>
          <a:xfrm>
            <a:off x="4640058" y="2662686"/>
            <a:ext cx="2932518" cy="68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 defTabSz="821531">
              <a:defRPr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Elliptic flow v</a:t>
            </a:r>
            <a:r>
              <a:rPr sz="3400" baseline="-5999"/>
              <a:t>2</a:t>
            </a:r>
          </a:p>
        </p:txBody>
      </p:sp>
      <p:pic>
        <p:nvPicPr>
          <p:cNvPr id="285" name="2019-06-06-deuteron_FlowBW_40-50_0.pdf" descr="2019-06-06-deuteron_FlowBW_40-50_0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0484" y="2433211"/>
            <a:ext cx="6826817" cy="8849578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Even light nuclei flow !"/>
          <p:cNvSpPr txBox="1"/>
          <p:nvPr/>
        </p:nvSpPr>
        <p:spPr>
          <a:xfrm>
            <a:off x="12782651" y="11325758"/>
            <a:ext cx="4660698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Even light nuclei flow !</a:t>
            </a:r>
          </a:p>
        </p:txBody>
      </p:sp>
      <p:sp>
        <p:nvSpPr>
          <p:cNvPr id="287" name="v2 of deuterons"/>
          <p:cNvSpPr txBox="1"/>
          <p:nvPr/>
        </p:nvSpPr>
        <p:spPr>
          <a:xfrm>
            <a:off x="13506018" y="2007562"/>
            <a:ext cx="3213964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</a:t>
            </a:r>
            <a:r>
              <a:rPr baseline="-5999"/>
              <a:t>2</a:t>
            </a:r>
            <a:r>
              <a:t> of deuterons</a:t>
            </a:r>
          </a:p>
        </p:txBody>
      </p:sp>
      <p:grpSp>
        <p:nvGrpSpPr>
          <p:cNvPr id="292" name="Group"/>
          <p:cNvGrpSpPr/>
          <p:nvPr/>
        </p:nvGrpSpPr>
        <p:grpSpPr>
          <a:xfrm>
            <a:off x="18311948" y="1917750"/>
            <a:ext cx="6069522" cy="10006254"/>
            <a:chOff x="0" y="0"/>
            <a:chExt cx="6069520" cy="10006253"/>
          </a:xfrm>
        </p:grpSpPr>
        <p:pic>
          <p:nvPicPr>
            <p:cNvPr id="288" name="2019-06-06-ConfrotoPiKaPv3.pdf" descr="2019-06-06-ConfrotoPiKaPv3.pdf"/>
            <p:cNvPicPr>
              <a:picLocks noChangeAspect="1"/>
            </p:cNvPicPr>
            <p:nvPr/>
          </p:nvPicPr>
          <p:blipFill>
            <a:blip r:embed="rId5"/>
            <a:srcRect l="49199"/>
            <a:stretch>
              <a:fillRect/>
            </a:stretch>
          </p:blipFill>
          <p:spPr>
            <a:xfrm>
              <a:off x="0" y="196799"/>
              <a:ext cx="6069521" cy="57947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9" name="v3"/>
            <p:cNvSpPr txBox="1"/>
            <p:nvPr/>
          </p:nvSpPr>
          <p:spPr>
            <a:xfrm>
              <a:off x="2689621" y="0"/>
              <a:ext cx="512369" cy="634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v</a:t>
              </a:r>
              <a:r>
                <a:rPr baseline="-5999"/>
                <a:t>3</a:t>
              </a:r>
            </a:p>
          </p:txBody>
        </p:sp>
        <p:pic>
          <p:nvPicPr>
            <p:cNvPr id="290" name="2019-06-28-v4-5tev-0cent10.pdf" descr="2019-06-28-v4-5tev-0cent10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22" y="6275939"/>
              <a:ext cx="5891610" cy="37303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1" name="v4"/>
            <p:cNvSpPr txBox="1"/>
            <p:nvPr/>
          </p:nvSpPr>
          <p:spPr>
            <a:xfrm>
              <a:off x="2854942" y="5931296"/>
              <a:ext cx="512370" cy="634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600">
                  <a:solidFill>
                    <a:srgbClr val="101F98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v</a:t>
              </a:r>
              <a:r>
                <a:rPr baseline="-5999"/>
                <a:t>4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onstraining initial state and plasma properties simultaneously: Bayesian inferen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53084">
              <a:defRPr sz="4288"/>
            </a:lvl1pPr>
          </a:lstStyle>
          <a:p>
            <a:r>
              <a:t>Constraining initial state and plasma properties simultaneously: Bayesian inference</a:t>
            </a:r>
          </a:p>
        </p:txBody>
      </p:sp>
      <p:sp>
        <p:nvSpPr>
          <p:cNvPr id="2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296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297" name="observables_samples.pdf" descr="observables_sample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30" y="3641801"/>
            <a:ext cx="13334373" cy="636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J. E. Bernhard et al, PRC 94, 024907"/>
          <p:cNvSpPr txBox="1"/>
          <p:nvPr/>
        </p:nvSpPr>
        <p:spPr>
          <a:xfrm>
            <a:off x="1018752" y="10557329"/>
            <a:ext cx="4654475" cy="477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J. E. Bernhard et al, PRC 94, 024907</a:t>
            </a:r>
          </a:p>
        </p:txBody>
      </p:sp>
      <p:sp>
        <p:nvSpPr>
          <p:cNvPr id="299" name="Experimental input: yields, mean pT and harmonic flow vs pT"/>
          <p:cNvSpPr txBox="1"/>
          <p:nvPr/>
        </p:nvSpPr>
        <p:spPr>
          <a:xfrm>
            <a:off x="1243273" y="2460207"/>
            <a:ext cx="11423287" cy="626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sz="3200"/>
            </a:pPr>
            <a:r>
              <a:t>Experimental input: yields, mean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aseline="-5999"/>
              <a:t>T</a:t>
            </a:r>
            <a:r>
              <a:t> and harmonic flow vs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aseline="-5999"/>
              <a:t>T</a:t>
            </a:r>
          </a:p>
        </p:txBody>
      </p:sp>
      <p:sp>
        <p:nvSpPr>
          <p:cNvPr id="300" name="Model: initial anisotropies + medium response"/>
          <p:cNvSpPr txBox="1"/>
          <p:nvPr/>
        </p:nvSpPr>
        <p:spPr>
          <a:xfrm>
            <a:off x="14809505" y="11464540"/>
            <a:ext cx="8499781" cy="614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Model: initial anisotropies + medium response</a:t>
            </a:r>
          </a:p>
        </p:txBody>
      </p:sp>
      <p:sp>
        <p:nvSpPr>
          <p:cNvPr id="301" name="Exploration of a large parameter space: investigate reliability/robustness of the model"/>
          <p:cNvSpPr txBox="1"/>
          <p:nvPr/>
        </p:nvSpPr>
        <p:spPr>
          <a:xfrm>
            <a:off x="5854831" y="12333283"/>
            <a:ext cx="13557077" cy="574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2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Exploration of a large parameter space: investigate reliability/robustness of the model</a:t>
            </a:r>
          </a:p>
        </p:txBody>
      </p:sp>
      <p:pic>
        <p:nvPicPr>
          <p:cNvPr id="302" name="posterior.pdf" descr="posterior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832" y="2646125"/>
            <a:ext cx="8602723" cy="8602723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Model parameters — posterior"/>
          <p:cNvSpPr txBox="1"/>
          <p:nvPr/>
        </p:nvSpPr>
        <p:spPr>
          <a:xfrm>
            <a:off x="16309527" y="1995338"/>
            <a:ext cx="549973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Model parameters — posterior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A global fit to anisotropic flow: main resul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 global fit to anisotropic flow: main result</a:t>
            </a:r>
          </a:p>
        </p:txBody>
      </p:sp>
      <p:sp>
        <p:nvSpPr>
          <p:cNvPr id="3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307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308" name="J. E. Bernhard et al, Nature Physics 15, 1113–1117,  PRC 94, 024907"/>
          <p:cNvSpPr txBox="1"/>
          <p:nvPr/>
        </p:nvSpPr>
        <p:spPr>
          <a:xfrm>
            <a:off x="18911841" y="11736345"/>
            <a:ext cx="5137475" cy="1163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J. E. Bernhard et al, </a:t>
            </a:r>
            <a:r>
              <a:rPr>
                <a:hlinkClick r:id="rId2"/>
              </a:rPr>
              <a:t>Nature Physics</a:t>
            </a:r>
            <a:r>
              <a:t> 15, 1113–1117, </a:t>
            </a:r>
            <a:br/>
            <a:r>
              <a:t>PRC 94, 024907</a:t>
            </a:r>
          </a:p>
        </p:txBody>
      </p:sp>
      <p:sp>
        <p:nvSpPr>
          <p:cNvPr id="309" name="Viscosity of the QGP compared to ‘regular’ liquids"/>
          <p:cNvSpPr txBox="1"/>
          <p:nvPr/>
        </p:nvSpPr>
        <p:spPr>
          <a:xfrm>
            <a:off x="13757122" y="2538872"/>
            <a:ext cx="9526347" cy="62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200"/>
            </a:lvl1pPr>
          </a:lstStyle>
          <a:p>
            <a:r>
              <a:t>Viscosity of the QGP compared to ‘regular’ liquids</a:t>
            </a:r>
          </a:p>
        </p:txBody>
      </p:sp>
      <p:sp>
        <p:nvSpPr>
          <p:cNvPr id="310" name="Viscosity-to-entropy ratio: dimensionless quantity"/>
          <p:cNvSpPr txBox="1"/>
          <p:nvPr/>
        </p:nvSpPr>
        <p:spPr>
          <a:xfrm>
            <a:off x="2507047" y="4276237"/>
            <a:ext cx="9128481" cy="1160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Viscosity-to-entropy ratio: dimensionless quantity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1" name="Equation"/>
              <p:cNvSpPr txBox="1"/>
              <p:nvPr/>
            </p:nvSpPr>
            <p:spPr>
              <a:xfrm>
                <a:off x="5430826" y="5847891"/>
                <a:ext cx="2663198" cy="14982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5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sz="5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bar>
                        <m:barPr>
                          <m:pos m:val="top"/>
                          <m:ctrlPr>
                            <a:rPr sz="5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5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bar>
                      <m:r>
                        <a:rPr sz="5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sz="5500"/>
              </a:p>
            </p:txBody>
          </p:sp>
        </mc:Choice>
        <mc:Fallback>
          <p:sp>
            <p:nvSpPr>
              <p:cNvPr id="31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826" y="5847891"/>
                <a:ext cx="2663198" cy="1498284"/>
              </a:xfrm>
              <a:prstGeom prst="rect">
                <a:avLst/>
              </a:prstGeom>
              <a:blipFill>
                <a:blip r:embed="rId3"/>
                <a:stretch>
                  <a:fillRect l="-7583" t="-840" r="-6635" b="-2184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" name="Small viscosity ⇒ small mean free path"/>
          <p:cNvSpPr txBox="1"/>
          <p:nvPr/>
        </p:nvSpPr>
        <p:spPr>
          <a:xfrm>
            <a:off x="3161670" y="7807670"/>
            <a:ext cx="7201510" cy="572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Small viscosity ⇒ small mean free path</a:t>
            </a:r>
          </a:p>
        </p:txBody>
      </p:sp>
      <p:sp>
        <p:nvSpPr>
          <p:cNvPr id="313" name="QGP is a strongly interacting gas/liquid"/>
          <p:cNvSpPr txBox="1"/>
          <p:nvPr/>
        </p:nvSpPr>
        <p:spPr>
          <a:xfrm>
            <a:off x="3267512" y="9533337"/>
            <a:ext cx="6989827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9A251C"/>
                </a:solidFill>
              </a:defRPr>
            </a:lvl1pPr>
          </a:lstStyle>
          <a:p>
            <a:r>
              <a:t>QGP is a strongly interacting gas/liquid</a:t>
            </a:r>
          </a:p>
        </p:txBody>
      </p:sp>
      <p:pic>
        <p:nvPicPr>
          <p:cNvPr id="31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6599" y="3799131"/>
            <a:ext cx="11253229" cy="74693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Rectangle"/>
          <p:cNvSpPr/>
          <p:nvPr/>
        </p:nvSpPr>
        <p:spPr>
          <a:xfrm>
            <a:off x="10117140" y="4256139"/>
            <a:ext cx="7936931" cy="4375028"/>
          </a:xfrm>
          <a:prstGeom prst="rect">
            <a:avLst/>
          </a:prstGeom>
          <a:gradFill>
            <a:gsLst>
              <a:gs pos="0">
                <a:srgbClr val="FD3C15"/>
              </a:gs>
              <a:gs pos="100000">
                <a:srgbClr val="FFE667"/>
              </a:gs>
            </a:gsLst>
            <a:path path="circle">
              <a:fillToRect l="37721" t="-19636" r="62278" b="119636"/>
            </a:path>
          </a:gradFill>
          <a:ln w="3175">
            <a:solidFill>
              <a:srgbClr val="000099"/>
            </a:solidFill>
          </a:ln>
        </p:spPr>
        <p:txBody>
          <a:bodyPr lIns="68580" tIns="68580" rIns="68580" bIns="68580" anchor="ctr"/>
          <a:lstStyle/>
          <a:p>
            <a:pPr defTabSz="1285875">
              <a:defRPr sz="4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317" name="Messengers of the Plasma: soft and hard process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Messengers of the Plasma: soft and hard processes</a:t>
            </a:r>
          </a:p>
        </p:txBody>
      </p:sp>
      <p:sp>
        <p:nvSpPr>
          <p:cNvPr id="3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39617" y="13231511"/>
            <a:ext cx="566218" cy="572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319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320" name="Oval"/>
          <p:cNvSpPr/>
          <p:nvPr/>
        </p:nvSpPr>
        <p:spPr>
          <a:xfrm>
            <a:off x="9653601" y="4256139"/>
            <a:ext cx="908160" cy="4375027"/>
          </a:xfrm>
          <a:prstGeom prst="ellipse">
            <a:avLst/>
          </a:prstGeom>
          <a:solidFill>
            <a:srgbClr val="D1D9FF"/>
          </a:solidFill>
          <a:ln w="25400">
            <a:solidFill>
              <a:srgbClr val="000099"/>
            </a:solidFill>
            <a:miter/>
          </a:ln>
        </p:spPr>
        <p:txBody>
          <a:bodyPr lIns="68580" tIns="68580" rIns="68580" bIns="68580" anchor="ctr"/>
          <a:lstStyle/>
          <a:p>
            <a:pPr defTabSz="1285875">
              <a:defRPr sz="4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321" name="Oval"/>
          <p:cNvSpPr/>
          <p:nvPr/>
        </p:nvSpPr>
        <p:spPr>
          <a:xfrm>
            <a:off x="17599989" y="4234345"/>
            <a:ext cx="908160" cy="4375028"/>
          </a:xfrm>
          <a:prstGeom prst="ellipse">
            <a:avLst/>
          </a:prstGeom>
          <a:solidFill>
            <a:srgbClr val="D1D9FF"/>
          </a:solidFill>
          <a:ln w="25400">
            <a:solidFill>
              <a:srgbClr val="000099"/>
            </a:solidFill>
            <a:miter/>
          </a:ln>
        </p:spPr>
        <p:txBody>
          <a:bodyPr lIns="68580" tIns="68580" rIns="68580" bIns="68580" anchor="ctr"/>
          <a:lstStyle/>
          <a:p>
            <a:pPr defTabSz="1285875">
              <a:defRPr sz="4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2" name="Soft processes…"/>
              <p:cNvSpPr txBox="1"/>
              <p:nvPr/>
            </p:nvSpPr>
            <p:spPr>
              <a:xfrm>
                <a:off x="811314" y="3252789"/>
                <a:ext cx="7898893" cy="23495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spcBef>
                    <a:spcPts val="500"/>
                  </a:spcBef>
                  <a:defRPr sz="3200" b="1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Soft processes</a:t>
                </a:r>
              </a:p>
              <a:p>
                <a:pPr>
                  <a:spcBef>
                    <a:spcPts val="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Momenta comparable to QGP temperature</a:t>
                </a:r>
              </a:p>
              <a:p>
                <a:pPr>
                  <a:spcBef>
                    <a:spcPts val="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85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sz="3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≲3</m:t>
                      </m:r>
                      <m:r>
                        <m:rPr>
                          <m:sty m:val="p"/>
                        </m:rP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sz="3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/>
              </a:p>
              <a:p>
                <a:pPr>
                  <a:spcBef>
                    <a:spcPts val="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Near thermal equilibrium with the plasma</a:t>
                </a:r>
              </a:p>
            </p:txBody>
          </p:sp>
        </mc:Choice>
        <mc:Fallback>
          <p:sp>
            <p:nvSpPr>
              <p:cNvPr id="322" name="Soft processe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14" y="3252789"/>
                <a:ext cx="7898893" cy="2349544"/>
              </a:xfrm>
              <a:prstGeom prst="rect">
                <a:avLst/>
              </a:prstGeom>
              <a:blipFill>
                <a:blip r:embed="rId2"/>
                <a:stretch>
                  <a:fillRect l="-2408" t="-2151" r="-2408" b="-645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3" name="‘particles from the QGP’"/>
          <p:cNvSpPr txBox="1"/>
          <p:nvPr/>
        </p:nvSpPr>
        <p:spPr>
          <a:xfrm>
            <a:off x="2586012" y="5804838"/>
            <a:ext cx="4349497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‘particles from the QGP’</a:t>
            </a:r>
          </a:p>
        </p:txBody>
      </p:sp>
      <p:grpSp>
        <p:nvGrpSpPr>
          <p:cNvPr id="342" name="Group"/>
          <p:cNvGrpSpPr/>
          <p:nvPr/>
        </p:nvGrpSpPr>
        <p:grpSpPr>
          <a:xfrm>
            <a:off x="7265213" y="3634617"/>
            <a:ext cx="15628011" cy="9080770"/>
            <a:chOff x="0" y="57929"/>
            <a:chExt cx="15628010" cy="9080768"/>
          </a:xfrm>
        </p:grpSpPr>
        <p:sp>
          <p:nvSpPr>
            <p:cNvPr id="324" name="Short formation time: initial production independent of QGP formation…"/>
            <p:cNvSpPr txBox="1"/>
            <p:nvPr/>
          </p:nvSpPr>
          <p:spPr>
            <a:xfrm>
              <a:off x="0" y="6775567"/>
              <a:ext cx="15628011" cy="16777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228600" indent="-228600" algn="l">
                <a:spcBef>
                  <a:spcPts val="500"/>
                </a:spcBef>
                <a:buSzPct val="100000"/>
                <a:buChar char="•"/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Short formation time: initial production independent of QGP formation</a:t>
              </a:r>
            </a:p>
            <a:p>
              <a:pPr marL="228600" indent="-228600" algn="l">
                <a:spcBef>
                  <a:spcPts val="500"/>
                </a:spcBef>
                <a:buSzPct val="100000"/>
                <a:buChar char="•"/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Start out far out of thermal equilibrium: </a:t>
              </a:r>
              <a:r>
                <a:rPr b="1"/>
                <a:t>approach equilibrium through interactions</a:t>
              </a:r>
            </a:p>
            <a:p>
              <a:pPr marL="228600" indent="-228600" algn="l">
                <a:spcBef>
                  <a:spcPts val="500"/>
                </a:spcBef>
                <a:buSzPct val="100000"/>
                <a:buChar char="•"/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Short life time: expect only partial equilibration</a:t>
              </a:r>
            </a:p>
          </p:txBody>
        </p:sp>
        <p:sp>
          <p:nvSpPr>
            <p:cNvPr id="325" name="Hard processes: large momenta &gt;&gt; TQGP"/>
            <p:cNvSpPr txBox="1"/>
            <p:nvPr/>
          </p:nvSpPr>
          <p:spPr>
            <a:xfrm>
              <a:off x="2203335" y="6065494"/>
              <a:ext cx="7862453" cy="58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b="1"/>
                <a:t>Hard processes: large momenta &gt;&gt; </a:t>
              </a:r>
              <a:r>
                <a:rPr b="1" i="1"/>
                <a:t>T</a:t>
              </a:r>
              <a:r>
                <a:rPr b="1" baseline="-5999"/>
                <a:t>QGP</a:t>
              </a:r>
            </a:p>
          </p:txBody>
        </p:sp>
        <p:grpSp>
          <p:nvGrpSpPr>
            <p:cNvPr id="340" name="Group"/>
            <p:cNvGrpSpPr/>
            <p:nvPr/>
          </p:nvGrpSpPr>
          <p:grpSpPr>
            <a:xfrm>
              <a:off x="3945742" y="57929"/>
              <a:ext cx="5245874" cy="5892680"/>
              <a:chOff x="0" y="57929"/>
              <a:chExt cx="5245873" cy="5892679"/>
            </a:xfrm>
          </p:grpSpPr>
          <p:sp>
            <p:nvSpPr>
              <p:cNvPr id="326" name="Line"/>
              <p:cNvSpPr/>
              <p:nvPr/>
            </p:nvSpPr>
            <p:spPr>
              <a:xfrm rot="9000000">
                <a:off x="2452033" y="1226042"/>
                <a:ext cx="317230" cy="135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1" h="21600" extrusionOk="0">
                    <a:moveTo>
                      <a:pt x="9247" y="0"/>
                    </a:moveTo>
                    <a:cubicBezTo>
                      <a:pt x="15248" y="864"/>
                      <a:pt x="21249" y="1728"/>
                      <a:pt x="19709" y="2524"/>
                    </a:cubicBezTo>
                    <a:cubicBezTo>
                      <a:pt x="18168" y="3321"/>
                      <a:pt x="-134" y="3966"/>
                      <a:pt x="1" y="4777"/>
                    </a:cubicBezTo>
                    <a:cubicBezTo>
                      <a:pt x="136" y="5588"/>
                      <a:pt x="20384" y="6581"/>
                      <a:pt x="20520" y="7392"/>
                    </a:cubicBezTo>
                    <a:cubicBezTo>
                      <a:pt x="20655" y="8203"/>
                      <a:pt x="677" y="8833"/>
                      <a:pt x="812" y="9645"/>
                    </a:cubicBezTo>
                    <a:cubicBezTo>
                      <a:pt x="948" y="10456"/>
                      <a:pt x="21196" y="11448"/>
                      <a:pt x="21331" y="12260"/>
                    </a:cubicBezTo>
                    <a:cubicBezTo>
                      <a:pt x="21466" y="13071"/>
                      <a:pt x="3164" y="13716"/>
                      <a:pt x="1623" y="14512"/>
                    </a:cubicBezTo>
                    <a:cubicBezTo>
                      <a:pt x="83" y="15308"/>
                      <a:pt x="10215" y="15855"/>
                      <a:pt x="12085" y="17037"/>
                    </a:cubicBezTo>
                    <a:cubicBezTo>
                      <a:pt x="13956" y="18218"/>
                      <a:pt x="12685" y="20637"/>
                      <a:pt x="12846" y="21600"/>
                    </a:cubicBezTo>
                  </a:path>
                </a:pathLst>
              </a:custGeom>
              <a:noFill/>
              <a:ln w="38100" cap="flat">
                <a:solidFill>
                  <a:srgbClr val="1B4AF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defTabSz="1285875">
                  <a:defRPr sz="4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327" name="Line"/>
              <p:cNvSpPr/>
              <p:nvPr/>
            </p:nvSpPr>
            <p:spPr>
              <a:xfrm rot="6300000" flipH="1">
                <a:off x="1725860" y="2917227"/>
                <a:ext cx="344125" cy="1431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8" h="21600" extrusionOk="0">
                    <a:moveTo>
                      <a:pt x="10120" y="0"/>
                    </a:moveTo>
                    <a:cubicBezTo>
                      <a:pt x="15184" y="779"/>
                      <a:pt x="20249" y="1557"/>
                      <a:pt x="18720" y="2378"/>
                    </a:cubicBezTo>
                    <a:cubicBezTo>
                      <a:pt x="17191" y="3198"/>
                      <a:pt x="1009" y="4112"/>
                      <a:pt x="945" y="4924"/>
                    </a:cubicBezTo>
                    <a:cubicBezTo>
                      <a:pt x="881" y="5735"/>
                      <a:pt x="18400" y="6434"/>
                      <a:pt x="18336" y="7245"/>
                    </a:cubicBezTo>
                    <a:cubicBezTo>
                      <a:pt x="18273" y="8057"/>
                      <a:pt x="625" y="8980"/>
                      <a:pt x="562" y="9791"/>
                    </a:cubicBezTo>
                    <a:cubicBezTo>
                      <a:pt x="498" y="10602"/>
                      <a:pt x="18017" y="11302"/>
                      <a:pt x="17953" y="12113"/>
                    </a:cubicBezTo>
                    <a:cubicBezTo>
                      <a:pt x="17889" y="12924"/>
                      <a:pt x="1707" y="13838"/>
                      <a:pt x="178" y="14659"/>
                    </a:cubicBezTo>
                    <a:cubicBezTo>
                      <a:pt x="-1351" y="15479"/>
                      <a:pt x="7405" y="15880"/>
                      <a:pt x="8778" y="17037"/>
                    </a:cubicBezTo>
                    <a:cubicBezTo>
                      <a:pt x="10152" y="18193"/>
                      <a:pt x="8495" y="20637"/>
                      <a:pt x="8419" y="21600"/>
                    </a:cubicBezTo>
                  </a:path>
                </a:pathLst>
              </a:custGeom>
              <a:noFill/>
              <a:ln w="38100" cap="flat">
                <a:solidFill>
                  <a:srgbClr val="1B4AF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defTabSz="1285875">
                  <a:defRPr sz="4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328" name="Line"/>
              <p:cNvSpPr/>
              <p:nvPr/>
            </p:nvSpPr>
            <p:spPr>
              <a:xfrm rot="18600000">
                <a:off x="2989657" y="3579868"/>
                <a:ext cx="310903" cy="1392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9" h="21600" extrusionOk="0">
                    <a:moveTo>
                      <a:pt x="9000" y="0"/>
                    </a:moveTo>
                    <a:cubicBezTo>
                      <a:pt x="14954" y="870"/>
                      <a:pt x="20909" y="1739"/>
                      <a:pt x="19409" y="2534"/>
                    </a:cubicBezTo>
                    <a:cubicBezTo>
                      <a:pt x="17909" y="3328"/>
                      <a:pt x="-156" y="3956"/>
                      <a:pt x="1" y="4768"/>
                    </a:cubicBezTo>
                    <a:cubicBezTo>
                      <a:pt x="157" y="5579"/>
                      <a:pt x="20192" y="6590"/>
                      <a:pt x="20348" y="7401"/>
                    </a:cubicBezTo>
                    <a:cubicBezTo>
                      <a:pt x="20505" y="8213"/>
                      <a:pt x="783" y="8824"/>
                      <a:pt x="940" y="9635"/>
                    </a:cubicBezTo>
                    <a:cubicBezTo>
                      <a:pt x="1096" y="10447"/>
                      <a:pt x="21131" y="11458"/>
                      <a:pt x="21287" y="12269"/>
                    </a:cubicBezTo>
                    <a:cubicBezTo>
                      <a:pt x="21444" y="13080"/>
                      <a:pt x="3379" y="13708"/>
                      <a:pt x="1879" y="14503"/>
                    </a:cubicBezTo>
                    <a:cubicBezTo>
                      <a:pt x="379" y="15297"/>
                      <a:pt x="10406" y="15854"/>
                      <a:pt x="12288" y="17037"/>
                    </a:cubicBezTo>
                    <a:cubicBezTo>
                      <a:pt x="14169" y="18219"/>
                      <a:pt x="12982" y="20637"/>
                      <a:pt x="13168" y="21600"/>
                    </a:cubicBezTo>
                  </a:path>
                </a:pathLst>
              </a:custGeom>
              <a:noFill/>
              <a:ln w="38100" cap="flat">
                <a:solidFill>
                  <a:srgbClr val="1B4AF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defTabSz="1285875">
                  <a:defRPr sz="4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329" name="Line"/>
              <p:cNvSpPr/>
              <p:nvPr/>
            </p:nvSpPr>
            <p:spPr>
              <a:xfrm rot="15600000" flipH="1">
                <a:off x="3538668" y="1698952"/>
                <a:ext cx="324544" cy="1435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44" h="21600" extrusionOk="0">
                    <a:moveTo>
                      <a:pt x="9319" y="0"/>
                    </a:moveTo>
                    <a:cubicBezTo>
                      <a:pt x="14970" y="834"/>
                      <a:pt x="20622" y="1667"/>
                      <a:pt x="19069" y="2472"/>
                    </a:cubicBezTo>
                    <a:cubicBezTo>
                      <a:pt x="17516" y="3277"/>
                      <a:pt x="-48" y="4018"/>
                      <a:pt x="0" y="4829"/>
                    </a:cubicBezTo>
                    <a:cubicBezTo>
                      <a:pt x="48" y="5641"/>
                      <a:pt x="19308" y="6528"/>
                      <a:pt x="19356" y="7340"/>
                    </a:cubicBezTo>
                    <a:cubicBezTo>
                      <a:pt x="19404" y="8151"/>
                      <a:pt x="240" y="8886"/>
                      <a:pt x="288" y="9697"/>
                    </a:cubicBezTo>
                    <a:cubicBezTo>
                      <a:pt x="336" y="10508"/>
                      <a:pt x="19596" y="11396"/>
                      <a:pt x="19644" y="12207"/>
                    </a:cubicBezTo>
                    <a:cubicBezTo>
                      <a:pt x="19692" y="13018"/>
                      <a:pt x="2128" y="13760"/>
                      <a:pt x="575" y="14565"/>
                    </a:cubicBezTo>
                    <a:cubicBezTo>
                      <a:pt x="-978" y="15370"/>
                      <a:pt x="8655" y="15864"/>
                      <a:pt x="10325" y="17037"/>
                    </a:cubicBezTo>
                    <a:cubicBezTo>
                      <a:pt x="11995" y="18209"/>
                      <a:pt x="10538" y="20637"/>
                      <a:pt x="10595" y="21600"/>
                    </a:cubicBezTo>
                  </a:path>
                </a:pathLst>
              </a:custGeom>
              <a:noFill/>
              <a:ln w="38100" cap="flat">
                <a:solidFill>
                  <a:srgbClr val="1B4AF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defTabSz="1285875">
                  <a:defRPr sz="4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grpSp>
            <p:nvGrpSpPr>
              <p:cNvPr id="339" name="Group"/>
              <p:cNvGrpSpPr/>
              <p:nvPr/>
            </p:nvGrpSpPr>
            <p:grpSpPr>
              <a:xfrm>
                <a:off x="0" y="57929"/>
                <a:ext cx="5245874" cy="5892680"/>
                <a:chOff x="0" y="49917"/>
                <a:chExt cx="5245873" cy="5892679"/>
              </a:xfrm>
            </p:grpSpPr>
            <p:sp>
              <p:nvSpPr>
                <p:cNvPr id="330" name="Line"/>
                <p:cNvSpPr/>
                <p:nvPr/>
              </p:nvSpPr>
              <p:spPr>
                <a:xfrm>
                  <a:off x="0" y="2179138"/>
                  <a:ext cx="3303913" cy="6324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17502" y="21192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defTabSz="1285875">
                    <a:defRPr sz="4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331" name="Line"/>
                <p:cNvSpPr/>
                <p:nvPr/>
              </p:nvSpPr>
              <p:spPr>
                <a:xfrm>
                  <a:off x="2354413" y="3420530"/>
                  <a:ext cx="2891461" cy="6324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4681" y="204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defTabSz="1285875">
                    <a:defRPr sz="4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332" name="Line"/>
                <p:cNvSpPr/>
                <p:nvPr/>
              </p:nvSpPr>
              <p:spPr>
                <a:xfrm flipV="1">
                  <a:off x="3303911" y="49917"/>
                  <a:ext cx="1490843" cy="2133151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3" name="Line"/>
                <p:cNvSpPr/>
                <p:nvPr/>
              </p:nvSpPr>
              <p:spPr>
                <a:xfrm flipV="1">
                  <a:off x="3303911" y="1232381"/>
                  <a:ext cx="1117059" cy="950686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4" name="Line"/>
                <p:cNvSpPr/>
                <p:nvPr/>
              </p:nvSpPr>
              <p:spPr>
                <a:xfrm flipV="1">
                  <a:off x="3303911" y="1138098"/>
                  <a:ext cx="98818" cy="1044970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5" name="Line"/>
                <p:cNvSpPr/>
                <p:nvPr/>
              </p:nvSpPr>
              <p:spPr>
                <a:xfrm flipH="1">
                  <a:off x="485490" y="4084438"/>
                  <a:ext cx="1847441" cy="1858160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6" name="Line"/>
                <p:cNvSpPr/>
                <p:nvPr/>
              </p:nvSpPr>
              <p:spPr>
                <a:xfrm flipH="1">
                  <a:off x="1082686" y="4056939"/>
                  <a:ext cx="1263135" cy="746407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7" name="Line"/>
                <p:cNvSpPr/>
                <p:nvPr/>
              </p:nvSpPr>
              <p:spPr>
                <a:xfrm flipH="1">
                  <a:off x="2088037" y="4029439"/>
                  <a:ext cx="274969" cy="1013542"/>
                </a:xfrm>
                <a:prstGeom prst="line">
                  <a:avLst/>
                </a:prstGeom>
                <a:noFill/>
                <a:ln w="38100" cap="flat">
                  <a:solidFill>
                    <a:srgbClr val="000099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algn="l" defTabSz="457200">
                    <a:defRPr sz="18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338" name="Line"/>
                <p:cNvSpPr/>
                <p:nvPr/>
              </p:nvSpPr>
              <p:spPr>
                <a:xfrm rot="9300000">
                  <a:off x="2760951" y="2777915"/>
                  <a:ext cx="176218" cy="6518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94" h="21600" extrusionOk="0">
                      <a:moveTo>
                        <a:pt x="8700" y="0"/>
                      </a:moveTo>
                      <a:cubicBezTo>
                        <a:pt x="10556" y="516"/>
                        <a:pt x="20941" y="2057"/>
                        <a:pt x="19535" y="2892"/>
                      </a:cubicBezTo>
                      <a:cubicBezTo>
                        <a:pt x="18128" y="3727"/>
                        <a:pt x="-103" y="4310"/>
                        <a:pt x="0" y="5109"/>
                      </a:cubicBezTo>
                      <a:cubicBezTo>
                        <a:pt x="104" y="5908"/>
                        <a:pt x="20051" y="6887"/>
                        <a:pt x="20154" y="7686"/>
                      </a:cubicBezTo>
                      <a:cubicBezTo>
                        <a:pt x="20258" y="8485"/>
                        <a:pt x="517" y="9104"/>
                        <a:pt x="620" y="9903"/>
                      </a:cubicBezTo>
                      <a:cubicBezTo>
                        <a:pt x="723" y="10702"/>
                        <a:pt x="20671" y="11682"/>
                        <a:pt x="20774" y="12481"/>
                      </a:cubicBezTo>
                      <a:cubicBezTo>
                        <a:pt x="20877" y="13280"/>
                        <a:pt x="1136" y="13899"/>
                        <a:pt x="1240" y="14698"/>
                      </a:cubicBezTo>
                      <a:cubicBezTo>
                        <a:pt x="1343" y="15497"/>
                        <a:pt x="21290" y="16476"/>
                        <a:pt x="21394" y="17275"/>
                      </a:cubicBezTo>
                      <a:cubicBezTo>
                        <a:pt x="21497" y="18074"/>
                        <a:pt x="3003" y="18754"/>
                        <a:pt x="1859" y="19492"/>
                      </a:cubicBezTo>
                      <a:cubicBezTo>
                        <a:pt x="716" y="20230"/>
                        <a:pt x="11713" y="21178"/>
                        <a:pt x="14245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CC0000"/>
                  </a:solidFill>
                  <a:prstDash val="solid"/>
                  <a:round/>
                </a:ln>
                <a:effectLst/>
              </p:spPr>
              <p:txBody>
                <a:bodyPr wrap="square" lIns="68580" tIns="68580" rIns="68580" bIns="68580" numCol="1" anchor="ctr">
                  <a:noAutofit/>
                </a:bodyPr>
                <a:lstStyle/>
                <a:p>
                  <a:pPr defTabSz="1285875">
                    <a:defRPr sz="4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</p:grpSp>
        </p:grpSp>
        <p:sp>
          <p:nvSpPr>
            <p:cNvPr id="341" name="‘Hard probes’ of interactions with the QGP"/>
            <p:cNvSpPr txBox="1"/>
            <p:nvPr/>
          </p:nvSpPr>
          <p:spPr>
            <a:xfrm>
              <a:off x="4228793" y="8578249"/>
              <a:ext cx="7575043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‘Hard probes’ of interactions with the QGP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1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Nuclear modification of pT spectr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7715">
              <a:defRPr sz="5952"/>
            </a:pPr>
            <a:r>
              <a:t>Nuclear modification of p</a:t>
            </a:r>
            <a:r>
              <a:rPr baseline="-5999"/>
              <a:t>T</a:t>
            </a:r>
            <a:r>
              <a:t> spectra</a:t>
            </a:r>
          </a:p>
        </p:txBody>
      </p:sp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346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347" name="lhc_spectra_highpt.pdf" descr="lhc_spectra_highp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87" y="2351658"/>
            <a:ext cx="9188210" cy="10614245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Charged particle pT spectra"/>
          <p:cNvSpPr txBox="1"/>
          <p:nvPr/>
        </p:nvSpPr>
        <p:spPr>
          <a:xfrm>
            <a:off x="3116162" y="2144762"/>
            <a:ext cx="5284107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Charged particle p</a:t>
            </a:r>
            <a:r>
              <a:rPr sz="3100" baseline="-5999"/>
              <a:t>T</a:t>
            </a:r>
            <a:r>
              <a:t> spectra</a:t>
            </a:r>
          </a:p>
        </p:txBody>
      </p:sp>
      <p:grpSp>
        <p:nvGrpSpPr>
          <p:cNvPr id="352" name="Group"/>
          <p:cNvGrpSpPr/>
          <p:nvPr/>
        </p:nvGrpSpPr>
        <p:grpSpPr>
          <a:xfrm>
            <a:off x="13265585" y="2497123"/>
            <a:ext cx="9165207" cy="7821811"/>
            <a:chOff x="0" y="1166"/>
            <a:chExt cx="9165205" cy="7821809"/>
          </a:xfrm>
        </p:grpSpPr>
        <p:pic>
          <p:nvPicPr>
            <p:cNvPr id="349" name="lhc_RAA.pdf" descr="lhc_RAA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94110"/>
              <a:ext cx="9165206" cy="58191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0" name="Nuclear modification factor"/>
            <p:cNvSpPr txBox="1"/>
            <p:nvPr/>
          </p:nvSpPr>
          <p:spPr>
            <a:xfrm>
              <a:off x="1976918" y="1166"/>
              <a:ext cx="5211370" cy="5851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Nuclear modification factor</a:t>
              </a:r>
            </a:p>
          </p:txBody>
        </p:sp>
        <p:pic>
          <p:nvPicPr>
            <p:cNvPr id="351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75717" y="6193973"/>
              <a:ext cx="5070730" cy="16290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3" name="Pb+Pb: clear suppression (RAA &lt; 1): parton energy loss"/>
          <p:cNvSpPr txBox="1"/>
          <p:nvPr/>
        </p:nvSpPr>
        <p:spPr>
          <a:xfrm>
            <a:off x="11552351" y="12202518"/>
            <a:ext cx="112961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1531">
              <a:defRPr sz="36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Pb+Pb: clear suppression (</a:t>
            </a:r>
            <a:r>
              <a:rPr i="1"/>
              <a:t>R</a:t>
            </a:r>
            <a:r>
              <a:rPr baseline="-5999"/>
              <a:t>AA</a:t>
            </a:r>
            <a:r>
              <a:t> &lt; 1): parton energy loss</a:t>
            </a:r>
          </a:p>
        </p:txBody>
      </p:sp>
      <p:sp>
        <p:nvSpPr>
          <p:cNvPr id="354" name="ALICE, PLB720, 52…"/>
          <p:cNvSpPr txBox="1"/>
          <p:nvPr/>
        </p:nvSpPr>
        <p:spPr>
          <a:xfrm>
            <a:off x="19100805" y="899770"/>
            <a:ext cx="3493619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ALICE, PLB720, 52</a:t>
            </a:r>
          </a:p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CMS, EPJC, 72, 1945</a:t>
            </a:r>
          </a:p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ATLAS, arXiv:1504.04337</a:t>
            </a:r>
          </a:p>
        </p:txBody>
      </p:sp>
      <p:grpSp>
        <p:nvGrpSpPr>
          <p:cNvPr id="357" name="Group"/>
          <p:cNvGrpSpPr/>
          <p:nvPr/>
        </p:nvGrpSpPr>
        <p:grpSpPr>
          <a:xfrm>
            <a:off x="13526682" y="5517579"/>
            <a:ext cx="2397553" cy="4966892"/>
            <a:chOff x="1494993" y="0"/>
            <a:chExt cx="2397551" cy="4966890"/>
          </a:xfrm>
        </p:grpSpPr>
        <p:sp>
          <p:nvSpPr>
            <p:cNvPr id="355" name="Oval"/>
            <p:cNvSpPr/>
            <p:nvPr/>
          </p:nvSpPr>
          <p:spPr>
            <a:xfrm>
              <a:off x="1831530" y="0"/>
              <a:ext cx="2061015" cy="2911079"/>
            </a:xfrm>
            <a:prstGeom prst="ellips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6" name="Low pT:  soft production,…"/>
            <p:cNvSpPr/>
            <p:nvPr/>
          </p:nvSpPr>
          <p:spPr>
            <a:xfrm>
              <a:off x="1494993" y="369689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dirty="0"/>
                <a:t>Low </a:t>
              </a:r>
              <a:r>
                <a:rPr i="1" dirty="0" err="1"/>
                <a:t>p</a:t>
              </a:r>
              <a:r>
                <a:rPr baseline="-5999" dirty="0" err="1"/>
                <a:t>T</a:t>
              </a:r>
              <a:r>
                <a:rPr dirty="0"/>
                <a:t>: </a:t>
              </a:r>
              <a:br>
                <a:rPr dirty="0"/>
              </a:br>
              <a:r>
                <a:rPr dirty="0"/>
                <a:t>soft production,</a:t>
              </a:r>
            </a:p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i="1" dirty="0" err="1"/>
                <a:t>N</a:t>
              </a:r>
              <a:r>
                <a:rPr baseline="-5999" dirty="0" err="1"/>
                <a:t>part</a:t>
              </a:r>
              <a:r>
                <a:rPr dirty="0"/>
                <a:t> scaling</a:t>
              </a:r>
            </a:p>
          </p:txBody>
        </p:sp>
      </p:grpSp>
      <p:grpSp>
        <p:nvGrpSpPr>
          <p:cNvPr id="366" name="Group"/>
          <p:cNvGrpSpPr/>
          <p:nvPr/>
        </p:nvGrpSpPr>
        <p:grpSpPr>
          <a:xfrm>
            <a:off x="10746665" y="10280256"/>
            <a:ext cx="3645666" cy="1835031"/>
            <a:chOff x="0" y="0"/>
            <a:chExt cx="3645665" cy="1835030"/>
          </a:xfrm>
        </p:grpSpPr>
        <p:sp>
          <p:nvSpPr>
            <p:cNvPr id="358" name="Rectangle"/>
            <p:cNvSpPr/>
            <p:nvPr/>
          </p:nvSpPr>
          <p:spPr>
            <a:xfrm>
              <a:off x="546848" y="2321"/>
              <a:ext cx="2369683" cy="1830783"/>
            </a:xfrm>
            <a:prstGeom prst="rect">
              <a:avLst/>
            </a:prstGeom>
            <a:gradFill flip="none" rotWithShape="1">
              <a:gsLst>
                <a:gs pos="0">
                  <a:srgbClr val="FD3C15"/>
                </a:gs>
                <a:gs pos="100000">
                  <a:srgbClr val="FFE66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64293" tIns="64293" rIns="64293" bIns="64293" numCol="1" anchor="ctr">
              <a:noAutofit/>
            </a:bodyPr>
            <a:lstStyle/>
            <a:p>
              <a:pPr defTabSz="1285875">
                <a:defRPr sz="32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59" name="Line"/>
            <p:cNvSpPr/>
            <p:nvPr/>
          </p:nvSpPr>
          <p:spPr>
            <a:xfrm>
              <a:off x="0" y="914092"/>
              <a:ext cx="3645665" cy="37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4293" tIns="64293" rIns="64293" bIns="64293" numCol="1" anchor="ctr">
              <a:noAutofit/>
            </a:bodyPr>
            <a:lstStyle/>
            <a:p>
              <a:pPr algn="l" defTabSz="1285875">
                <a:defRPr sz="3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62" name="Group"/>
            <p:cNvGrpSpPr/>
            <p:nvPr/>
          </p:nvGrpSpPr>
          <p:grpSpPr>
            <a:xfrm>
              <a:off x="1369651" y="923081"/>
              <a:ext cx="1505485" cy="911950"/>
              <a:chOff x="0" y="0"/>
              <a:chExt cx="1505483" cy="911948"/>
            </a:xfrm>
          </p:grpSpPr>
          <p:sp>
            <p:nvSpPr>
              <p:cNvPr id="360" name="Line"/>
              <p:cNvSpPr/>
              <p:nvPr/>
            </p:nvSpPr>
            <p:spPr>
              <a:xfrm rot="1320000">
                <a:off x="27589" y="182237"/>
                <a:ext cx="1040918" cy="349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383" extrusionOk="0">
                    <a:moveTo>
                      <a:pt x="0" y="418"/>
                    </a:moveTo>
                    <a:cubicBezTo>
                      <a:pt x="603" y="418"/>
                      <a:pt x="2501" y="-217"/>
                      <a:pt x="3664" y="418"/>
                    </a:cubicBezTo>
                    <a:cubicBezTo>
                      <a:pt x="4826" y="1052"/>
                      <a:pt x="6386" y="1281"/>
                      <a:pt x="6945" y="4174"/>
                    </a:cubicBezTo>
                    <a:cubicBezTo>
                      <a:pt x="7504" y="7068"/>
                      <a:pt x="7269" y="15114"/>
                      <a:pt x="7033" y="17855"/>
                    </a:cubicBezTo>
                    <a:cubicBezTo>
                      <a:pt x="6798" y="20596"/>
                      <a:pt x="6077" y="20672"/>
                      <a:pt x="5503" y="20672"/>
                    </a:cubicBezTo>
                    <a:cubicBezTo>
                      <a:pt x="5503" y="20672"/>
                      <a:pt x="3884" y="20647"/>
                      <a:pt x="3561" y="17855"/>
                    </a:cubicBezTo>
                    <a:cubicBezTo>
                      <a:pt x="3237" y="15063"/>
                      <a:pt x="3031" y="6814"/>
                      <a:pt x="3561" y="3946"/>
                    </a:cubicBezTo>
                    <a:cubicBezTo>
                      <a:pt x="4090" y="1077"/>
                      <a:pt x="5474" y="1179"/>
                      <a:pt x="6739" y="595"/>
                    </a:cubicBezTo>
                    <a:cubicBezTo>
                      <a:pt x="8004" y="11"/>
                      <a:pt x="9976" y="-65"/>
                      <a:pt x="11183" y="519"/>
                    </a:cubicBezTo>
                    <a:cubicBezTo>
                      <a:pt x="12389" y="1103"/>
                      <a:pt x="13537" y="1103"/>
                      <a:pt x="14008" y="4174"/>
                    </a:cubicBezTo>
                    <a:cubicBezTo>
                      <a:pt x="14478" y="7245"/>
                      <a:pt x="14228" y="15139"/>
                      <a:pt x="13993" y="18007"/>
                    </a:cubicBezTo>
                    <a:cubicBezTo>
                      <a:pt x="13757" y="20875"/>
                      <a:pt x="12845" y="21383"/>
                      <a:pt x="12257" y="21358"/>
                    </a:cubicBezTo>
                    <a:cubicBezTo>
                      <a:pt x="11668" y="21332"/>
                      <a:pt x="10771" y="20875"/>
                      <a:pt x="10417" y="18007"/>
                    </a:cubicBezTo>
                    <a:cubicBezTo>
                      <a:pt x="10064" y="15139"/>
                      <a:pt x="9888" y="7220"/>
                      <a:pt x="10476" y="4174"/>
                    </a:cubicBezTo>
                    <a:cubicBezTo>
                      <a:pt x="11065" y="1128"/>
                      <a:pt x="12772" y="1154"/>
                      <a:pt x="14008" y="519"/>
                    </a:cubicBezTo>
                    <a:cubicBezTo>
                      <a:pt x="15244" y="-115"/>
                      <a:pt x="16686" y="-192"/>
                      <a:pt x="17863" y="418"/>
                    </a:cubicBezTo>
                    <a:cubicBezTo>
                      <a:pt x="19040" y="1027"/>
                      <a:pt x="20541" y="1103"/>
                      <a:pt x="21070" y="4174"/>
                    </a:cubicBezTo>
                    <a:cubicBezTo>
                      <a:pt x="21600" y="7144"/>
                      <a:pt x="21335" y="15317"/>
                      <a:pt x="21041" y="18185"/>
                    </a:cubicBezTo>
                    <a:cubicBezTo>
                      <a:pt x="20747" y="21053"/>
                      <a:pt x="19864" y="21383"/>
                      <a:pt x="19290" y="21383"/>
                    </a:cubicBezTo>
                    <a:cubicBezTo>
                      <a:pt x="19290" y="21383"/>
                      <a:pt x="17863" y="21053"/>
                      <a:pt x="17568" y="18185"/>
                    </a:cubicBezTo>
                    <a:cubicBezTo>
                      <a:pt x="17274" y="15317"/>
                      <a:pt x="17289" y="6788"/>
                      <a:pt x="17877" y="3743"/>
                    </a:cubicBezTo>
                    <a:cubicBezTo>
                      <a:pt x="18466" y="697"/>
                      <a:pt x="20408" y="1204"/>
                      <a:pt x="21070" y="519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4293" tIns="64293" rIns="64293" bIns="64293" numCol="1" anchor="ctr">
                <a:noAutofit/>
              </a:bodyPr>
              <a:lstStyle/>
              <a:p>
                <a:pPr defTabSz="1285875">
                  <a:defRPr sz="32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361" name="Line"/>
              <p:cNvSpPr/>
              <p:nvPr/>
            </p:nvSpPr>
            <p:spPr>
              <a:xfrm rot="1320000">
                <a:off x="919233" y="486282"/>
                <a:ext cx="543053" cy="336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47" extrusionOk="0">
                    <a:moveTo>
                      <a:pt x="0" y="263"/>
                    </a:moveTo>
                    <a:cubicBezTo>
                      <a:pt x="1168" y="263"/>
                      <a:pt x="4844" y="-353"/>
                      <a:pt x="7067" y="302"/>
                    </a:cubicBezTo>
                    <a:cubicBezTo>
                      <a:pt x="9318" y="956"/>
                      <a:pt x="12339" y="1187"/>
                      <a:pt x="13422" y="4190"/>
                    </a:cubicBezTo>
                    <a:cubicBezTo>
                      <a:pt x="14504" y="7194"/>
                      <a:pt x="14049" y="15510"/>
                      <a:pt x="13593" y="18321"/>
                    </a:cubicBezTo>
                    <a:cubicBezTo>
                      <a:pt x="13137" y="21170"/>
                      <a:pt x="11740" y="21247"/>
                      <a:pt x="10629" y="21247"/>
                    </a:cubicBezTo>
                    <a:cubicBezTo>
                      <a:pt x="10629" y="21247"/>
                      <a:pt x="7494" y="21208"/>
                      <a:pt x="6896" y="18321"/>
                    </a:cubicBezTo>
                    <a:cubicBezTo>
                      <a:pt x="6269" y="15433"/>
                      <a:pt x="5870" y="6924"/>
                      <a:pt x="6896" y="3959"/>
                    </a:cubicBezTo>
                    <a:cubicBezTo>
                      <a:pt x="7893" y="995"/>
                      <a:pt x="10572" y="1072"/>
                      <a:pt x="13023" y="494"/>
                    </a:cubicBezTo>
                    <a:cubicBezTo>
                      <a:pt x="15473" y="-122"/>
                      <a:pt x="20175" y="417"/>
                      <a:pt x="21600" y="417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4293" tIns="64293" rIns="64293" bIns="64293" numCol="1" anchor="ctr">
                <a:noAutofit/>
              </a:bodyPr>
              <a:lstStyle/>
              <a:p>
                <a:pPr defTabSz="1285875">
                  <a:defRPr sz="32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  <p:grpSp>
          <p:nvGrpSpPr>
            <p:cNvPr id="365" name="Group"/>
            <p:cNvGrpSpPr/>
            <p:nvPr/>
          </p:nvGrpSpPr>
          <p:grpSpPr>
            <a:xfrm>
              <a:off x="613080" y="0"/>
              <a:ext cx="1644643" cy="932260"/>
              <a:chOff x="0" y="0"/>
              <a:chExt cx="1644642" cy="932259"/>
            </a:xfrm>
          </p:grpSpPr>
          <p:sp>
            <p:nvSpPr>
              <p:cNvPr id="363" name="Line"/>
              <p:cNvSpPr/>
              <p:nvPr/>
            </p:nvSpPr>
            <p:spPr>
              <a:xfrm rot="9480000" flipH="1">
                <a:off x="24676" y="399891"/>
                <a:ext cx="1082254" cy="342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383" extrusionOk="0">
                    <a:moveTo>
                      <a:pt x="0" y="418"/>
                    </a:moveTo>
                    <a:cubicBezTo>
                      <a:pt x="603" y="418"/>
                      <a:pt x="2501" y="-217"/>
                      <a:pt x="3664" y="418"/>
                    </a:cubicBezTo>
                    <a:cubicBezTo>
                      <a:pt x="4826" y="1052"/>
                      <a:pt x="6386" y="1281"/>
                      <a:pt x="6945" y="4174"/>
                    </a:cubicBezTo>
                    <a:cubicBezTo>
                      <a:pt x="7504" y="7068"/>
                      <a:pt x="7269" y="15114"/>
                      <a:pt x="7033" y="17855"/>
                    </a:cubicBezTo>
                    <a:cubicBezTo>
                      <a:pt x="6798" y="20596"/>
                      <a:pt x="6077" y="20672"/>
                      <a:pt x="5503" y="20672"/>
                    </a:cubicBezTo>
                    <a:cubicBezTo>
                      <a:pt x="5503" y="20672"/>
                      <a:pt x="3884" y="20647"/>
                      <a:pt x="3561" y="17855"/>
                    </a:cubicBezTo>
                    <a:cubicBezTo>
                      <a:pt x="3237" y="15063"/>
                      <a:pt x="3031" y="6814"/>
                      <a:pt x="3561" y="3946"/>
                    </a:cubicBezTo>
                    <a:cubicBezTo>
                      <a:pt x="4090" y="1077"/>
                      <a:pt x="5474" y="1179"/>
                      <a:pt x="6739" y="595"/>
                    </a:cubicBezTo>
                    <a:cubicBezTo>
                      <a:pt x="8004" y="11"/>
                      <a:pt x="9976" y="-65"/>
                      <a:pt x="11183" y="519"/>
                    </a:cubicBezTo>
                    <a:cubicBezTo>
                      <a:pt x="12389" y="1103"/>
                      <a:pt x="13537" y="1103"/>
                      <a:pt x="14008" y="4174"/>
                    </a:cubicBezTo>
                    <a:cubicBezTo>
                      <a:pt x="14478" y="7245"/>
                      <a:pt x="14228" y="15139"/>
                      <a:pt x="13993" y="18007"/>
                    </a:cubicBezTo>
                    <a:cubicBezTo>
                      <a:pt x="13757" y="20875"/>
                      <a:pt x="12845" y="21383"/>
                      <a:pt x="12257" y="21358"/>
                    </a:cubicBezTo>
                    <a:cubicBezTo>
                      <a:pt x="11668" y="21332"/>
                      <a:pt x="10771" y="20875"/>
                      <a:pt x="10417" y="18007"/>
                    </a:cubicBezTo>
                    <a:cubicBezTo>
                      <a:pt x="10064" y="15139"/>
                      <a:pt x="9888" y="7220"/>
                      <a:pt x="10476" y="4174"/>
                    </a:cubicBezTo>
                    <a:cubicBezTo>
                      <a:pt x="11065" y="1128"/>
                      <a:pt x="12772" y="1154"/>
                      <a:pt x="14008" y="519"/>
                    </a:cubicBezTo>
                    <a:cubicBezTo>
                      <a:pt x="15244" y="-115"/>
                      <a:pt x="16686" y="-192"/>
                      <a:pt x="17863" y="418"/>
                    </a:cubicBezTo>
                    <a:cubicBezTo>
                      <a:pt x="19040" y="1027"/>
                      <a:pt x="20541" y="1103"/>
                      <a:pt x="21070" y="4174"/>
                    </a:cubicBezTo>
                    <a:cubicBezTo>
                      <a:pt x="21600" y="7144"/>
                      <a:pt x="21335" y="15317"/>
                      <a:pt x="21041" y="18185"/>
                    </a:cubicBezTo>
                    <a:cubicBezTo>
                      <a:pt x="20747" y="21053"/>
                      <a:pt x="19864" y="21383"/>
                      <a:pt x="19290" y="21383"/>
                    </a:cubicBezTo>
                    <a:cubicBezTo>
                      <a:pt x="19290" y="21383"/>
                      <a:pt x="17863" y="21053"/>
                      <a:pt x="17568" y="18185"/>
                    </a:cubicBezTo>
                    <a:cubicBezTo>
                      <a:pt x="17274" y="15317"/>
                      <a:pt x="17289" y="6788"/>
                      <a:pt x="17877" y="3743"/>
                    </a:cubicBezTo>
                    <a:cubicBezTo>
                      <a:pt x="18466" y="697"/>
                      <a:pt x="20408" y="1204"/>
                      <a:pt x="21070" y="519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4293" tIns="64293" rIns="64293" bIns="64293" numCol="1" anchor="ctr">
                <a:noAutofit/>
              </a:bodyPr>
              <a:lstStyle/>
              <a:p>
                <a:pPr defTabSz="1285875">
                  <a:defRPr sz="32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364" name="Line"/>
              <p:cNvSpPr/>
              <p:nvPr/>
            </p:nvSpPr>
            <p:spPr>
              <a:xfrm rot="9480000" flipH="1">
                <a:off x="1037835" y="94015"/>
                <a:ext cx="565838" cy="3287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47" extrusionOk="0">
                    <a:moveTo>
                      <a:pt x="0" y="263"/>
                    </a:moveTo>
                    <a:cubicBezTo>
                      <a:pt x="1168" y="263"/>
                      <a:pt x="4844" y="-353"/>
                      <a:pt x="7067" y="302"/>
                    </a:cubicBezTo>
                    <a:cubicBezTo>
                      <a:pt x="9318" y="956"/>
                      <a:pt x="12339" y="1187"/>
                      <a:pt x="13422" y="4190"/>
                    </a:cubicBezTo>
                    <a:cubicBezTo>
                      <a:pt x="14504" y="7194"/>
                      <a:pt x="14049" y="15510"/>
                      <a:pt x="13593" y="18321"/>
                    </a:cubicBezTo>
                    <a:cubicBezTo>
                      <a:pt x="13137" y="21170"/>
                      <a:pt x="11740" y="21247"/>
                      <a:pt x="10629" y="21247"/>
                    </a:cubicBezTo>
                    <a:cubicBezTo>
                      <a:pt x="10629" y="21247"/>
                      <a:pt x="7494" y="21208"/>
                      <a:pt x="6896" y="18321"/>
                    </a:cubicBezTo>
                    <a:cubicBezTo>
                      <a:pt x="6269" y="15433"/>
                      <a:pt x="5870" y="6924"/>
                      <a:pt x="6896" y="3959"/>
                    </a:cubicBezTo>
                    <a:cubicBezTo>
                      <a:pt x="7893" y="995"/>
                      <a:pt x="10572" y="1072"/>
                      <a:pt x="13023" y="494"/>
                    </a:cubicBezTo>
                    <a:cubicBezTo>
                      <a:pt x="15473" y="-122"/>
                      <a:pt x="20175" y="417"/>
                      <a:pt x="21600" y="417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4293" tIns="64293" rIns="64293" bIns="64293" numCol="1" anchor="ctr">
                <a:noAutofit/>
              </a:bodyPr>
              <a:lstStyle/>
              <a:p>
                <a:pPr defTabSz="1285875">
                  <a:defRPr sz="32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</p:grpSp>
      <p:sp>
        <p:nvSpPr>
          <p:cNvPr id="367" name="Energy loss"/>
          <p:cNvSpPr txBox="1"/>
          <p:nvPr/>
        </p:nvSpPr>
        <p:spPr>
          <a:xfrm>
            <a:off x="13121764" y="10453039"/>
            <a:ext cx="392540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812" tIns="65812" rIns="65812" bIns="65812" anchor="ctr"/>
          <a:lstStyle>
            <a:lvl1pPr defTabSz="642937">
              <a:lnSpc>
                <a:spcPct val="93000"/>
              </a:lnSpc>
              <a:tabLst>
                <a:tab pos="1282700" algn="l"/>
                <a:tab pos="2565400" algn="l"/>
                <a:tab pos="3848100" algn="l"/>
                <a:tab pos="5143500" algn="l"/>
                <a:tab pos="6426200" algn="l"/>
                <a:tab pos="7708900" algn="l"/>
                <a:tab pos="8991600" algn="l"/>
                <a:tab pos="10287000" algn="l"/>
                <a:tab pos="11569700" algn="l"/>
                <a:tab pos="12852400" algn="l"/>
                <a:tab pos="14135100" algn="l"/>
              </a:tabLst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Energy loss</a:t>
            </a:r>
          </a:p>
        </p:txBody>
      </p:sp>
      <p:sp>
        <p:nvSpPr>
          <p:cNvPr id="368" name="RAA &lt; 1"/>
          <p:cNvSpPr txBox="1"/>
          <p:nvPr/>
        </p:nvSpPr>
        <p:spPr>
          <a:xfrm>
            <a:off x="14121952" y="11272945"/>
            <a:ext cx="1488409" cy="617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812" tIns="65812" rIns="65812" bIns="65812" anchor="ctr">
            <a:spAutoFit/>
          </a:bodyPr>
          <a:lstStyle/>
          <a:p>
            <a:pPr defTabSz="642937">
              <a:lnSpc>
                <a:spcPct val="93000"/>
              </a:lnSpc>
              <a:tabLst>
                <a:tab pos="1282700" algn="l"/>
                <a:tab pos="2565400" algn="l"/>
                <a:tab pos="3848100" algn="l"/>
                <a:tab pos="5143500" algn="l"/>
                <a:tab pos="6426200" algn="l"/>
                <a:tab pos="7708900" algn="l"/>
                <a:tab pos="8991600" algn="l"/>
                <a:tab pos="10287000" algn="l"/>
                <a:tab pos="11569700" algn="l"/>
                <a:tab pos="12852400" algn="l"/>
                <a:tab pos="14135100" algn="l"/>
              </a:tabLst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R</a:t>
            </a:r>
            <a:r>
              <a:rPr baseline="-13124"/>
              <a:t>AA</a:t>
            </a:r>
            <a:r>
              <a:t> &lt; 1</a:t>
            </a:r>
          </a:p>
        </p:txBody>
      </p:sp>
      <p:sp>
        <p:nvSpPr>
          <p:cNvPr id="369" name="Energy loss"/>
          <p:cNvSpPr txBox="1"/>
          <p:nvPr/>
        </p:nvSpPr>
        <p:spPr>
          <a:xfrm>
            <a:off x="2372676" y="9691076"/>
            <a:ext cx="2341093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>
                <a:solidFill>
                  <a:srgbClr val="3B954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Energy loss</a:t>
            </a:r>
          </a:p>
        </p:txBody>
      </p:sp>
      <p:sp>
        <p:nvSpPr>
          <p:cNvPr id="370" name="Arrow"/>
          <p:cNvSpPr/>
          <p:nvPr/>
        </p:nvSpPr>
        <p:spPr>
          <a:xfrm>
            <a:off x="3155907" y="9320468"/>
            <a:ext cx="774631" cy="2777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3518"/>
                </a:moveTo>
                <a:lnTo>
                  <a:pt x="10052" y="21600"/>
                </a:lnTo>
                <a:lnTo>
                  <a:pt x="0" y="10800"/>
                </a:lnTo>
                <a:lnTo>
                  <a:pt x="10052" y="0"/>
                </a:lnTo>
                <a:lnTo>
                  <a:pt x="10052" y="8082"/>
                </a:lnTo>
                <a:lnTo>
                  <a:pt x="21600" y="8082"/>
                </a:lnTo>
                <a:lnTo>
                  <a:pt x="21600" y="13518"/>
                </a:lnTo>
                <a:close/>
              </a:path>
            </a:pathLst>
          </a:custGeom>
          <a:solidFill>
            <a:srgbClr val="3B954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" grpId="1" animBg="1" advAuto="0"/>
      <p:bldP spid="353" grpId="2" animBg="1" advAuto="0"/>
      <p:bldP spid="357" grpId="3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47" y="3533302"/>
            <a:ext cx="11391901" cy="8001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Nuclear modification and elliptic flow of D mes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Nuclear modification and elliptic flow of D mesons</a:t>
            </a:r>
          </a:p>
        </p:txBody>
      </p:sp>
      <p:sp>
        <p:nvSpPr>
          <p:cNvPr id="3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375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376" name="Nuclear modification factor: light and heavy flavours"/>
          <p:cNvSpPr txBox="1"/>
          <p:nvPr/>
        </p:nvSpPr>
        <p:spPr>
          <a:xfrm>
            <a:off x="1447693" y="2999382"/>
            <a:ext cx="9887408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Nuclear modification factor: light and heavy flavours</a:t>
            </a:r>
          </a:p>
        </p:txBody>
      </p:sp>
      <p:sp>
        <p:nvSpPr>
          <p:cNvPr id="377" name="ALICE, JHEP 01 (2022) 174"/>
          <p:cNvSpPr txBox="1"/>
          <p:nvPr/>
        </p:nvSpPr>
        <p:spPr>
          <a:xfrm rot="5400000">
            <a:off x="9988401" y="5591413"/>
            <a:ext cx="4073069" cy="498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solidFill>
                  <a:schemeClr val="tx1"/>
                </a:solidFill>
              </a:rPr>
              <a:t>ALICE, </a:t>
            </a:r>
            <a:r>
              <a:rPr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 01 (2022) 174</a:t>
            </a:r>
          </a:p>
        </p:txBody>
      </p:sp>
      <p:sp>
        <p:nvSpPr>
          <p:cNvPr id="378" name="charm quarks, m &gt;&gt; T are produced in an initial hard scattering"/>
          <p:cNvSpPr txBox="1"/>
          <p:nvPr/>
        </p:nvSpPr>
        <p:spPr>
          <a:xfrm>
            <a:off x="488386" y="1975467"/>
            <a:ext cx="11450422" cy="585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charm quarks, m &gt;&gt; T are produced in an initial hard scattering</a:t>
            </a:r>
          </a:p>
        </p:txBody>
      </p:sp>
      <p:grpSp>
        <p:nvGrpSpPr>
          <p:cNvPr id="383" name="Group"/>
          <p:cNvGrpSpPr/>
          <p:nvPr/>
        </p:nvGrpSpPr>
        <p:grpSpPr>
          <a:xfrm>
            <a:off x="11605283" y="2583380"/>
            <a:ext cx="12399366" cy="10324536"/>
            <a:chOff x="0" y="0"/>
            <a:chExt cx="12399365" cy="10324534"/>
          </a:xfrm>
        </p:grpSpPr>
        <p:pic>
          <p:nvPicPr>
            <p:cNvPr id="379" name="Image" descr="Image"/>
            <p:cNvPicPr>
              <a:picLocks noChangeAspect="1"/>
            </p:cNvPicPr>
            <p:nvPr/>
          </p:nvPicPr>
          <p:blipFill>
            <a:blip r:embed="rId4"/>
            <a:srcRect l="49549"/>
            <a:stretch>
              <a:fillRect/>
            </a:stretch>
          </p:blipFill>
          <p:spPr>
            <a:xfrm>
              <a:off x="1448097" y="0"/>
              <a:ext cx="9503348" cy="90219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0" name="Elliptic flow v2"/>
            <p:cNvSpPr txBox="1"/>
            <p:nvPr/>
          </p:nvSpPr>
          <p:spPr>
            <a:xfrm>
              <a:off x="5334507" y="258831"/>
              <a:ext cx="2742355" cy="5851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200"/>
              </a:pPr>
              <a:r>
                <a:t>Elliptic flow v</a:t>
              </a:r>
              <a:r>
                <a:rPr baseline="-5999"/>
                <a:t>2</a:t>
              </a:r>
            </a:p>
          </p:txBody>
        </p:sp>
        <p:sp>
          <p:nvSpPr>
            <p:cNvPr id="381" name="ALICE, JHEP 01 (2022) 174"/>
            <p:cNvSpPr txBox="1"/>
            <p:nvPr/>
          </p:nvSpPr>
          <p:spPr>
            <a:xfrm rot="5400000">
              <a:off x="8753169" y="2719090"/>
              <a:ext cx="4073069" cy="498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600" u="sng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dirty="0">
                  <a:solidFill>
                    <a:schemeClr val="tx1"/>
                  </a:solidFill>
                </a:rPr>
                <a:t>ALICE, </a:t>
              </a:r>
              <a:r>
                <a:rPr dirty="0">
                  <a:solidFill>
                    <a:schemeClr val="tx1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JHEP 01 (2022) 174</a:t>
              </a:r>
            </a:p>
          </p:txBody>
        </p:sp>
        <p:sp>
          <p:nvSpPr>
            <p:cNvPr id="382" name="Initial production isotropic: azimuthal asymmetry due to interactions…"/>
            <p:cNvSpPr txBox="1"/>
            <p:nvPr/>
          </p:nvSpPr>
          <p:spPr>
            <a:xfrm>
              <a:off x="0" y="9205614"/>
              <a:ext cx="12399366" cy="111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Initial production isotropic: azimuthal asymmetry due to interactions</a:t>
              </a:r>
            </a:p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⇒ approach to thermal equilibrium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" grpId="1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Heavy flavor transport coefficient: Bayesian f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Heavy flavor transport coefficient: Bayesian fit</a:t>
            </a:r>
          </a:p>
        </p:txBody>
      </p:sp>
      <p:sp>
        <p:nvSpPr>
          <p:cNvPr id="3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8938" y="13231511"/>
            <a:ext cx="347575" cy="572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387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388" name="Plot_D2piT_compare2.pdf" descr="Plot_D2piT_compare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906" y="3092832"/>
            <a:ext cx="16354984" cy="8177492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Y. Xu et al, PRC 97, 014907"/>
          <p:cNvSpPr txBox="1"/>
          <p:nvPr/>
        </p:nvSpPr>
        <p:spPr>
          <a:xfrm>
            <a:off x="12723284" y="9179853"/>
            <a:ext cx="3572358" cy="473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2200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Y. Xu et al, PRC 97, 014907</a:t>
            </a:r>
          </a:p>
        </p:txBody>
      </p:sp>
      <p:sp>
        <p:nvSpPr>
          <p:cNvPr id="390" name="Data constrain transport properties of the QGP…"/>
          <p:cNvSpPr txBox="1"/>
          <p:nvPr/>
        </p:nvSpPr>
        <p:spPr>
          <a:xfrm>
            <a:off x="8038222" y="11360128"/>
            <a:ext cx="9413368" cy="1706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Data constrain transport properties of the QGP</a:t>
            </a:r>
          </a:p>
          <a:p>
            <a:pPr>
              <a:spcBef>
                <a:spcPts val="500"/>
              </a:spcBef>
              <a:defRPr sz="3200">
                <a:solidFill>
                  <a:srgbClr val="9A25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Results agree with lattice QCD/pQCD expectations</a:t>
            </a:r>
          </a:p>
          <a:p>
            <a:pPr>
              <a:spcBef>
                <a:spcPts val="500"/>
              </a:spcBef>
              <a:defRPr sz="3200">
                <a:solidFill>
                  <a:srgbClr val="9A25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and between light and heavy flavour sector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1" name="Equation"/>
              <p:cNvSpPr txBox="1"/>
              <p:nvPr/>
            </p:nvSpPr>
            <p:spPr>
              <a:xfrm>
                <a:off x="922658" y="10227554"/>
                <a:ext cx="2577903" cy="56347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sSup>
                        <m:sSupPr>
                          <m:ctrlP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⟩=6</m:t>
                      </m:r>
                      <m:sSub>
                        <m:sSubPr>
                          <m:ctrlP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sz="4000"/>
              </a:p>
            </p:txBody>
          </p:sp>
        </mc:Choice>
        <mc:Fallback>
          <p:sp>
            <p:nvSpPr>
              <p:cNvPr id="39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658" y="10227554"/>
                <a:ext cx="2577903" cy="563470"/>
              </a:xfrm>
              <a:prstGeom prst="rect">
                <a:avLst/>
              </a:prstGeom>
              <a:blipFill>
                <a:blip r:embed="rId3"/>
                <a:stretch>
                  <a:fillRect l="-8333" r="-4902" b="-4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2" name="Diffusion coefficient Ds"/>
          <p:cNvSpPr txBox="1"/>
          <p:nvPr/>
        </p:nvSpPr>
        <p:spPr>
          <a:xfrm>
            <a:off x="6312758" y="2229837"/>
            <a:ext cx="4396132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Diffusion coefficient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aseline="-5999"/>
              <a:t>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3" name="Transport coefficient"/>
              <p:cNvSpPr txBox="1"/>
              <p:nvPr/>
            </p:nvSpPr>
            <p:spPr>
              <a:xfrm>
                <a:off x="14295948" y="2179970"/>
                <a:ext cx="4335567" cy="68995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200"/>
                </a:pPr>
                <a:r>
                  <a:t>Transport coefficient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3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lim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</m:oMath>
                </a14:m>
                <a:endParaRPr/>
              </a:p>
            </p:txBody>
          </p:sp>
        </mc:Choice>
        <mc:Fallback>
          <p:sp>
            <p:nvSpPr>
              <p:cNvPr id="393" name="Transport coefficien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5948" y="2179970"/>
                <a:ext cx="4335567" cy="689959"/>
              </a:xfrm>
              <a:prstGeom prst="rect">
                <a:avLst/>
              </a:prstGeom>
              <a:blipFill>
                <a:blip r:embed="rId4"/>
                <a:stretch>
                  <a:fillRect l="-4971" t="-5357" r="-3216" b="-37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4" name="Equation"/>
              <p:cNvSpPr txBox="1"/>
              <p:nvPr/>
            </p:nvSpPr>
            <p:spPr>
              <a:xfrm>
                <a:off x="20846136" y="9748254"/>
                <a:ext cx="2423546" cy="152207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li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⟨</m:t>
                          </m:r>
                          <m:sSubSup>
                            <m:sSubSu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sz="5100"/>
              </a:p>
            </p:txBody>
          </p:sp>
        </mc:Choice>
        <mc:Fallback>
          <p:sp>
            <p:nvSpPr>
              <p:cNvPr id="39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6136" y="9748254"/>
                <a:ext cx="2423546" cy="1522070"/>
              </a:xfrm>
              <a:prstGeom prst="rect">
                <a:avLst/>
              </a:prstGeom>
              <a:blipFill>
                <a:blip r:embed="rId5"/>
                <a:stretch>
                  <a:fillRect l="-8333" r="-10938" b="-1818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Energy scales: ionisation energ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Energy scales: ionisation energy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80841" y="13231511"/>
            <a:ext cx="283770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93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94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283" y="3285797"/>
            <a:ext cx="5551236" cy="5541949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houghtco.com"/>
          <p:cNvSpPr txBox="1"/>
          <p:nvPr/>
        </p:nvSpPr>
        <p:spPr>
          <a:xfrm>
            <a:off x="6504335" y="8418599"/>
            <a:ext cx="1450545" cy="324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u="sng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/>
              </a:defRPr>
            </a:lvl1pPr>
          </a:lstStyle>
          <a:p>
            <a:pPr>
              <a:defRPr u="none"/>
            </a:pPr>
            <a:r>
              <a:rPr u="sng">
                <a:hlinkClick r:id="rId3"/>
              </a:rPr>
              <a:t>thoughtco.com</a:t>
            </a:r>
          </a:p>
        </p:txBody>
      </p:sp>
      <p:pic>
        <p:nvPicPr>
          <p:cNvPr id="96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5827" y="3924264"/>
            <a:ext cx="5016501" cy="4610101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Atom"/>
          <p:cNvSpPr txBox="1"/>
          <p:nvPr/>
        </p:nvSpPr>
        <p:spPr>
          <a:xfrm>
            <a:off x="4570488" y="2558681"/>
            <a:ext cx="105270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Atom</a:t>
            </a:r>
          </a:p>
        </p:txBody>
      </p:sp>
      <p:sp>
        <p:nvSpPr>
          <p:cNvPr id="98" name="5 eV - 100 keV"/>
          <p:cNvSpPr txBox="1"/>
          <p:nvPr/>
        </p:nvSpPr>
        <p:spPr>
          <a:xfrm>
            <a:off x="3994280" y="10013705"/>
            <a:ext cx="260604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eV - 100 keV</a:t>
            </a:r>
          </a:p>
        </p:txBody>
      </p:sp>
      <p:sp>
        <p:nvSpPr>
          <p:cNvPr id="99" name="Temperature (K)"/>
          <p:cNvSpPr txBox="1"/>
          <p:nvPr/>
        </p:nvSpPr>
        <p:spPr>
          <a:xfrm>
            <a:off x="855069" y="10755563"/>
            <a:ext cx="279616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Temperature (K)</a:t>
            </a:r>
          </a:p>
        </p:txBody>
      </p:sp>
      <p:sp>
        <p:nvSpPr>
          <p:cNvPr id="100" name="104  - 109"/>
          <p:cNvSpPr txBox="1"/>
          <p:nvPr/>
        </p:nvSpPr>
        <p:spPr>
          <a:xfrm>
            <a:off x="4494533" y="10760938"/>
            <a:ext cx="155473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10</a:t>
            </a:r>
            <a:r>
              <a:rPr baseline="31999"/>
              <a:t>4  - </a:t>
            </a:r>
            <a:r>
              <a:t>10</a:t>
            </a:r>
            <a:r>
              <a:rPr baseline="31999"/>
              <a:t>9</a:t>
            </a:r>
          </a:p>
        </p:txBody>
      </p:sp>
      <p:sp>
        <p:nvSpPr>
          <p:cNvPr id="101" name="Binding energy"/>
          <p:cNvSpPr txBox="1"/>
          <p:nvPr/>
        </p:nvSpPr>
        <p:spPr>
          <a:xfrm>
            <a:off x="920601" y="10013705"/>
            <a:ext cx="2665096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Binding energy</a:t>
            </a:r>
          </a:p>
        </p:txBody>
      </p:sp>
      <p:sp>
        <p:nvSpPr>
          <p:cNvPr id="102" name="1 - 10 MeV"/>
          <p:cNvSpPr txBox="1"/>
          <p:nvPr/>
        </p:nvSpPr>
        <p:spPr>
          <a:xfrm>
            <a:off x="11525920" y="10013705"/>
            <a:ext cx="198501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1 - 10 MeV</a:t>
            </a:r>
          </a:p>
        </p:txBody>
      </p:sp>
      <p:pic>
        <p:nvPicPr>
          <p:cNvPr id="103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8223" y="4000464"/>
            <a:ext cx="4445001" cy="4457701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Wikimedia Commons image by Jacek Rybak"/>
          <p:cNvSpPr txBox="1"/>
          <p:nvPr/>
        </p:nvSpPr>
        <p:spPr>
          <a:xfrm>
            <a:off x="18074602" y="8640072"/>
            <a:ext cx="3051658" cy="287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hlinkClick r:id="rId6"/>
              </a:rPr>
              <a:t>Wikimedia Commons image</a:t>
            </a:r>
            <a:r>
              <a:t> by </a:t>
            </a:r>
            <a:r>
              <a:rPr u="sng">
                <a:hlinkClick r:id="rId7"/>
              </a:rPr>
              <a:t>Jacek Rybak</a:t>
            </a:r>
          </a:p>
        </p:txBody>
      </p:sp>
      <p:sp>
        <p:nvSpPr>
          <p:cNvPr id="105" name="Atomic nucleus"/>
          <p:cNvSpPr txBox="1"/>
          <p:nvPr/>
        </p:nvSpPr>
        <p:spPr>
          <a:xfrm>
            <a:off x="10978281" y="2670946"/>
            <a:ext cx="2831593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Atomic nucleus</a:t>
            </a:r>
          </a:p>
        </p:txBody>
      </p:sp>
      <p:sp>
        <p:nvSpPr>
          <p:cNvPr id="106" name="Hadron (proton)"/>
          <p:cNvSpPr txBox="1"/>
          <p:nvPr/>
        </p:nvSpPr>
        <p:spPr>
          <a:xfrm>
            <a:off x="18598916" y="2566566"/>
            <a:ext cx="1483615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Hadron</a:t>
            </a:r>
            <a:br/>
            <a:r>
              <a:t>(proton)</a:t>
            </a:r>
          </a:p>
        </p:txBody>
      </p:sp>
      <p:sp>
        <p:nvSpPr>
          <p:cNvPr id="107" name="&gt; 100 MeV"/>
          <p:cNvSpPr txBox="1"/>
          <p:nvPr/>
        </p:nvSpPr>
        <p:spPr>
          <a:xfrm>
            <a:off x="18436530" y="10013705"/>
            <a:ext cx="1959484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&gt; 100 MeV</a:t>
            </a:r>
          </a:p>
        </p:txBody>
      </p:sp>
      <p:sp>
        <p:nvSpPr>
          <p:cNvPr id="108" name="1010  - 1011"/>
          <p:cNvSpPr txBox="1"/>
          <p:nvPr/>
        </p:nvSpPr>
        <p:spPr>
          <a:xfrm>
            <a:off x="11599834" y="10755563"/>
            <a:ext cx="1837183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10</a:t>
            </a:r>
            <a:r>
              <a:rPr baseline="31999"/>
              <a:t>10  - </a:t>
            </a:r>
            <a:r>
              <a:t>10</a:t>
            </a:r>
            <a:r>
              <a:rPr baseline="31999"/>
              <a:t>11</a:t>
            </a:r>
          </a:p>
        </p:txBody>
      </p:sp>
      <p:sp>
        <p:nvSpPr>
          <p:cNvPr id="109" name="1012"/>
          <p:cNvSpPr txBox="1"/>
          <p:nvPr/>
        </p:nvSpPr>
        <p:spPr>
          <a:xfrm>
            <a:off x="18988345" y="10755563"/>
            <a:ext cx="82042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10</a:t>
            </a:r>
            <a:r>
              <a:rPr baseline="31999"/>
              <a:t>12</a:t>
            </a:r>
          </a:p>
        </p:txBody>
      </p:sp>
      <p:grpSp>
        <p:nvGrpSpPr>
          <p:cNvPr id="112" name="Group"/>
          <p:cNvGrpSpPr/>
          <p:nvPr/>
        </p:nvGrpSpPr>
        <p:grpSpPr>
          <a:xfrm>
            <a:off x="2573281" y="11807974"/>
            <a:ext cx="19641593" cy="1170749"/>
            <a:chOff x="0" y="0"/>
            <a:chExt cx="19641591" cy="1170747"/>
          </a:xfrm>
        </p:grpSpPr>
        <p:sp>
          <p:nvSpPr>
            <p:cNvPr id="110" name="Heavy-ion collisions: study properties of strongly interacting ‘bulk’ matter — Quark-Gluon Plasma"/>
            <p:cNvSpPr txBox="1"/>
            <p:nvPr/>
          </p:nvSpPr>
          <p:spPr>
            <a:xfrm>
              <a:off x="0" y="-1"/>
              <a:ext cx="19641592" cy="609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400"/>
              </a:pPr>
              <a:r>
                <a:t>Heavy-ion collisions: study properties of </a:t>
              </a:r>
              <a:r>
                <a:rPr>
                  <a:solidFill>
                    <a:srgbClr val="9A251C"/>
                  </a:solidFill>
                </a:rPr>
                <a:t>strongly interacting ‘bulk’ matter</a:t>
              </a:r>
              <a:r>
                <a:t> — </a:t>
              </a:r>
              <a:r>
                <a:rPr>
                  <a:solidFill>
                    <a:srgbClr val="9A251C"/>
                  </a:solidFill>
                </a:rPr>
                <a:t>Quark-Gluon Plasma</a:t>
              </a:r>
              <a:r>
                <a:t> </a:t>
              </a:r>
            </a:p>
          </p:txBody>
        </p:sp>
        <p:sp>
          <p:nvSpPr>
            <p:cNvPr id="111" name="… and understand how they emerge from the underlying theory"/>
            <p:cNvSpPr txBox="1"/>
            <p:nvPr/>
          </p:nvSpPr>
          <p:spPr>
            <a:xfrm>
              <a:off x="3246493" y="560972"/>
              <a:ext cx="12744451" cy="609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400"/>
              </a:lvl1pPr>
            </a:lstStyle>
            <a:p>
              <a:r>
                <a:t>… and understand how they emerge from the underlying theory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1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Elliptic flow of charm and beauty quarks: mass dependen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Elliptic flow of charm and beauty quarks: mass dependence</a:t>
            </a:r>
          </a:p>
        </p:txBody>
      </p:sp>
      <p:sp>
        <p:nvSpPr>
          <p:cNvPr id="3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398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399" name="npD0_promptD_v2_SP_vs_models_3050_PbPb5TeV.pdf" descr="npD0_promptD_v2_SP_vs_models_3050_PbPb5TeV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1748" y="2787209"/>
            <a:ext cx="7482697" cy="7139577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PRL 123, 192301"/>
          <p:cNvSpPr txBox="1"/>
          <p:nvPr/>
        </p:nvSpPr>
        <p:spPr>
          <a:xfrm rot="5400000">
            <a:off x="8803248" y="3824992"/>
            <a:ext cx="228588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u="sng">
                <a:latin typeface="Helvetica Neue"/>
                <a:ea typeface="Helvetica Neue"/>
                <a:cs typeface="Helvetica Neue"/>
                <a:sym typeface="Helvetica Neue"/>
                <a:hlinkClick r:id="rId3"/>
              </a:defRPr>
            </a:lvl1pPr>
          </a:lstStyle>
          <a:p>
            <a:r>
              <a:rPr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123, 192301</a:t>
            </a:r>
          </a:p>
        </p:txBody>
      </p:sp>
      <p:pic>
        <p:nvPicPr>
          <p:cNvPr id="401" name="Fig3_BBJS-97412.pdf" descr="Fig3_BBJS-97412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5121" y="2961900"/>
            <a:ext cx="7219960" cy="6990757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02" name="J/𝜓 ( ) and 𝛶 ( ) elliptic flow"/>
              <p:cNvSpPr txBox="1"/>
              <p:nvPr/>
            </p:nvSpPr>
            <p:spPr>
              <a:xfrm>
                <a:off x="3472000" y="2193199"/>
                <a:ext cx="6101466" cy="72333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400"/>
                </a:pPr>
                <a:r>
                  <a:t>J/𝜓 (</a:t>
                </a:r>
                <a14:m>
                  <m:oMath xmlns:m="http://schemas.openxmlformats.org/officeDocument/2006/math">
                    <m:r>
                      <a:rPr sz="4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bar>
                      <m:barPr>
                        <m:pos m:val="top"/>
                        <m:ctrlP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</m:oMath>
                </a14:m>
                <a:r>
                  <a:t>) and 𝛶 (</a:t>
                </a:r>
                <a14:m>
                  <m:oMath xmlns:m="http://schemas.openxmlformats.org/officeDocument/2006/math">
                    <m:r>
                      <a:rPr sz="4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bar>
                      <m:barPr>
                        <m:pos m:val="top"/>
                        <m:ctrlP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</m:oMath>
                </a14:m>
                <a:r>
                  <a:t>) elliptic flow</a:t>
                </a:r>
              </a:p>
            </p:txBody>
          </p:sp>
        </mc:Choice>
        <mc:Fallback>
          <p:sp>
            <p:nvSpPr>
              <p:cNvPr id="402" name="J/𝜓 ( ) and 𝛶 ( ) elliptic flow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2000" y="2193199"/>
                <a:ext cx="6101466" cy="723337"/>
              </a:xfrm>
              <a:prstGeom prst="rect">
                <a:avLst/>
              </a:prstGeom>
              <a:blipFill>
                <a:blip r:embed="rId5"/>
                <a:stretch>
                  <a:fillRect l="-4782" r="-4782" b="-362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3" name="Quarkonia: flow generated by quark flow and coalescence…"/>
          <p:cNvSpPr txBox="1"/>
          <p:nvPr/>
        </p:nvSpPr>
        <p:spPr>
          <a:xfrm>
            <a:off x="586371" y="9998022"/>
            <a:ext cx="11872723" cy="1068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Quarkonia: flow generated by quark flow and coalescence</a:t>
            </a:r>
          </a:p>
          <a:p>
            <a:pPr>
              <a:spcBef>
                <a:spcPts val="5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Charmonia: large elliptic flow — Bottomonia: compatible with no flow</a:t>
            </a:r>
          </a:p>
        </p:txBody>
      </p:sp>
      <p:sp>
        <p:nvSpPr>
          <p:cNvPr id="404" name="Beauty quarks flow less than charm quarks: larger mass, slower thermalisation"/>
          <p:cNvSpPr txBox="1"/>
          <p:nvPr/>
        </p:nvSpPr>
        <p:spPr>
          <a:xfrm>
            <a:off x="4542342" y="11593139"/>
            <a:ext cx="15777846" cy="609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>
                <a:solidFill>
                  <a:srgbClr val="9A251C"/>
                </a:solidFill>
              </a:defRPr>
            </a:lvl1pPr>
          </a:lstStyle>
          <a:p>
            <a:r>
              <a:t>Beauty quarks flow less than charm quarks: larger mass, slower thermalisation</a:t>
            </a:r>
          </a:p>
        </p:txBody>
      </p:sp>
      <p:sp>
        <p:nvSpPr>
          <p:cNvPr id="405" name="Open charm, beauty elliptic flow"/>
          <p:cNvSpPr txBox="1"/>
          <p:nvPr/>
        </p:nvSpPr>
        <p:spPr>
          <a:xfrm>
            <a:off x="14869494" y="2249979"/>
            <a:ext cx="6545962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Open charm, beauty elliptic flow</a:t>
            </a:r>
          </a:p>
        </p:txBody>
      </p:sp>
      <p:sp>
        <p:nvSpPr>
          <p:cNvPr id="406" name="Non-prompt D mesons (open beauty)…"/>
          <p:cNvSpPr txBox="1"/>
          <p:nvPr/>
        </p:nvSpPr>
        <p:spPr>
          <a:xfrm>
            <a:off x="14916167" y="9998022"/>
            <a:ext cx="6452617" cy="1068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Non-prompt D mesons (open beauty)</a:t>
            </a:r>
          </a:p>
          <a:p>
            <a:pPr>
              <a:spcBef>
                <a:spcPts val="5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show smaller v</a:t>
            </a:r>
            <a:r>
              <a:rPr baseline="-5999"/>
              <a:t>2</a:t>
            </a:r>
          </a:p>
        </p:txBody>
      </p:sp>
      <p:sp>
        <p:nvSpPr>
          <p:cNvPr id="407" name="arXiv:2307.14084"/>
          <p:cNvSpPr txBox="1"/>
          <p:nvPr/>
        </p:nvSpPr>
        <p:spPr>
          <a:xfrm rot="5400000">
            <a:off x="20414590" y="3824992"/>
            <a:ext cx="229710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u="sng">
                <a:latin typeface="Helvetica Neue"/>
                <a:ea typeface="Helvetica Neue"/>
                <a:cs typeface="Helvetica Neue"/>
                <a:sym typeface="Helvetica Neue"/>
                <a:hlinkClick r:id="rId6"/>
              </a:defRPr>
            </a:lvl1pPr>
          </a:lstStyle>
          <a:p>
            <a:r>
              <a:rPr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arXiv:2307.14084</a:t>
            </a:r>
          </a:p>
        </p:txBody>
      </p:sp>
      <p:sp>
        <p:nvSpPr>
          <p:cNvPr id="408" name="Open and hidden flavor allow to investigate impact of hadronisation, light quark flow"/>
          <p:cNvSpPr txBox="1"/>
          <p:nvPr/>
        </p:nvSpPr>
        <p:spPr>
          <a:xfrm>
            <a:off x="5222174" y="12278305"/>
            <a:ext cx="14418184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Open and hidden flavor allow to investigate impact of hadronisation, light quark flow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Energy loss: di-jet asymmet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Energy loss: di-jet asymmetry</a:t>
            </a:r>
          </a:p>
        </p:txBody>
      </p:sp>
      <p:sp>
        <p:nvSpPr>
          <p:cNvPr id="4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78098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412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413" name="cms_dijet_evt_hi.png" descr="cms_dijet_evt_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1284" y="3987967"/>
            <a:ext cx="8814483" cy="482476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dijet_xj_276tev.png" descr="dijet_xj_276te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4606" y="3989242"/>
            <a:ext cx="5930764" cy="5640069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Energy fraction of second jet"/>
          <p:cNvSpPr txBox="1"/>
          <p:nvPr/>
        </p:nvSpPr>
        <p:spPr>
          <a:xfrm>
            <a:off x="9579991" y="3190013"/>
            <a:ext cx="5224019" cy="601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r>
              <a:t>Energy fraction of second jet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6" name="Equation"/>
              <p:cNvSpPr txBox="1"/>
              <p:nvPr/>
            </p:nvSpPr>
            <p:spPr>
              <a:xfrm>
                <a:off x="9907673" y="5391092"/>
                <a:ext cx="1256527" cy="80417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700">
                              <a:solidFill>
                                <a:srgbClr val="101E9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700" i="1">
                              <a:solidFill>
                                <a:srgbClr val="101E98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700" i="1">
                              <a:solidFill>
                                <a:srgbClr val="101E98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sz="2700" i="1">
                          <a:solidFill>
                            <a:srgbClr val="101E9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700" i="1">
                              <a:solidFill>
                                <a:srgbClr val="101E9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sz="2700" i="1">
                                  <a:solidFill>
                                    <a:srgbClr val="101E98"/>
                                  </a:solidFill>
                                  <a:latin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2700">
                  <a:solidFill>
                    <a:srgbClr val="101F98"/>
                  </a:solidFill>
                </a:endParaRPr>
              </a:p>
            </p:txBody>
          </p:sp>
        </mc:Choice>
        <mc:Fallback>
          <p:sp>
            <p:nvSpPr>
              <p:cNvPr id="41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7673" y="5391092"/>
                <a:ext cx="1256527" cy="804177"/>
              </a:xfrm>
              <a:prstGeom prst="rect">
                <a:avLst/>
              </a:prstGeom>
              <a:blipFill>
                <a:blip r:embed="rId4"/>
                <a:stretch>
                  <a:fillRect l="-7071" r="-10101" b="-12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7" name="ATLAS, PLB 774, 379"/>
          <p:cNvSpPr txBox="1"/>
          <p:nvPr/>
        </p:nvSpPr>
        <p:spPr>
          <a:xfrm rot="5400000">
            <a:off x="13489793" y="5399234"/>
            <a:ext cx="2802891" cy="477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ATLAS, PLB 774, 379</a:t>
            </a:r>
          </a:p>
        </p:txBody>
      </p:sp>
      <p:sp>
        <p:nvSpPr>
          <p:cNvPr id="418" name="Di-jet energy imbalance: jets lose energy  as they propagate through the plasma"/>
          <p:cNvSpPr txBox="1"/>
          <p:nvPr/>
        </p:nvSpPr>
        <p:spPr>
          <a:xfrm>
            <a:off x="2883973" y="10334382"/>
            <a:ext cx="9438133" cy="130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1000"/>
              </a:spcBef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Di-jet energy imbalance: jets lose energy </a:t>
            </a:r>
            <a:br/>
            <a:r>
              <a:t>as they propagate through the plasma</a:t>
            </a:r>
          </a:p>
        </p:txBody>
      </p:sp>
      <p:sp>
        <p:nvSpPr>
          <p:cNvPr id="419" name="More in K Rajagopal’s presentation Tuesday"/>
          <p:cNvSpPr txBox="1"/>
          <p:nvPr/>
        </p:nvSpPr>
        <p:spPr>
          <a:xfrm>
            <a:off x="12100985" y="12352802"/>
            <a:ext cx="6783224" cy="523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u="sng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More in K Rajagopal’s presentation Tuesday</a:t>
            </a:r>
          </a:p>
        </p:txBody>
      </p:sp>
      <p:pic>
        <p:nvPicPr>
          <p:cNvPr id="420" name="h_theta_g_0-10_R02_zcut02_Theory_2.pdf" descr="h_theta_g_0-10_R02_zcut02_Theory_2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31051" y="3151939"/>
            <a:ext cx="7005777" cy="7314674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Softdrop splitting angle θg"/>
          <p:cNvSpPr txBox="1"/>
          <p:nvPr/>
        </p:nvSpPr>
        <p:spPr>
          <a:xfrm>
            <a:off x="17739683" y="2492838"/>
            <a:ext cx="4711574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Softdrop splitting angle θ</a:t>
            </a:r>
            <a:r>
              <a:rPr baseline="-5999"/>
              <a:t>g</a:t>
            </a:r>
          </a:p>
        </p:txBody>
      </p:sp>
      <p:sp>
        <p:nvSpPr>
          <p:cNvPr id="422" name="ALICE, PRL 128, 102001"/>
          <p:cNvSpPr txBox="1"/>
          <p:nvPr/>
        </p:nvSpPr>
        <p:spPr>
          <a:xfrm rot="5400000">
            <a:off x="22240889" y="5161314"/>
            <a:ext cx="3163673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ALICE, </a:t>
            </a:r>
            <a:r>
              <a:rPr>
                <a:hlinkClick r:id="rId6"/>
              </a:rPr>
              <a:t>PRL 128, 102001</a:t>
            </a:r>
          </a:p>
        </p:txBody>
      </p:sp>
      <p:pic>
        <p:nvPicPr>
          <p:cNvPr id="423" name="Picture 6" descr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11269" y="10565265"/>
            <a:ext cx="3817153" cy="2137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Detector upgrades"/>
          <p:cNvSpPr txBox="1">
            <a:spLocks noGrp="1"/>
          </p:cNvSpPr>
          <p:nvPr>
            <p:ph type="ctrTitle"/>
          </p:nvPr>
        </p:nvSpPr>
        <p:spPr>
          <a:xfrm>
            <a:off x="1777999" y="1086235"/>
            <a:ext cx="20828001" cy="1386196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27379">
              <a:defRPr sz="8512"/>
            </a:lvl1pPr>
          </a:lstStyle>
          <a:p>
            <a:r>
              <a:t>Detector upgrades</a:t>
            </a:r>
          </a:p>
        </p:txBody>
      </p:sp>
      <p:pic>
        <p:nvPicPr>
          <p:cNvPr id="426" name="Image" descr="Image"/>
          <p:cNvPicPr>
            <a:picLocks noChangeAspect="1"/>
          </p:cNvPicPr>
          <p:nvPr/>
        </p:nvPicPr>
        <p:blipFill>
          <a:blip r:embed="rId2"/>
          <a:srcRect l="13625" t="3758" r="13625" b="3758"/>
          <a:stretch>
            <a:fillRect/>
          </a:stretch>
        </p:blipFill>
        <p:spPr>
          <a:xfrm>
            <a:off x="4856022" y="3164879"/>
            <a:ext cx="13939672" cy="99948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Recent ALICE upgra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Recent ALICE upgrades</a:t>
            </a:r>
          </a:p>
        </p:txBody>
      </p:sp>
      <p:sp>
        <p:nvSpPr>
          <p:cNvPr id="4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430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431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50" y="8591876"/>
            <a:ext cx="4871777" cy="3839908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New ITS and MFT"/>
          <p:cNvSpPr txBox="1"/>
          <p:nvPr/>
        </p:nvSpPr>
        <p:spPr>
          <a:xfrm>
            <a:off x="1452315" y="1957731"/>
            <a:ext cx="3039111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t>New ITS and MFT</a:t>
            </a:r>
          </a:p>
        </p:txBody>
      </p:sp>
      <p:sp>
        <p:nvSpPr>
          <p:cNvPr id="433" name="TPC: GEM readout"/>
          <p:cNvSpPr txBox="1"/>
          <p:nvPr/>
        </p:nvSpPr>
        <p:spPr>
          <a:xfrm>
            <a:off x="1143258" y="7821711"/>
            <a:ext cx="3190596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t>TPC: GEM readout</a:t>
            </a:r>
          </a:p>
        </p:txBody>
      </p:sp>
      <p:pic>
        <p:nvPicPr>
          <p:cNvPr id="43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17" y="2593424"/>
            <a:ext cx="5119908" cy="3517894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ALICE LS2 upgrade paper: arXiv:2302.01238"/>
          <p:cNvSpPr txBox="1"/>
          <p:nvPr/>
        </p:nvSpPr>
        <p:spPr>
          <a:xfrm>
            <a:off x="495313" y="12576551"/>
            <a:ext cx="560730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ALICE LS2 upgrade paper:</a:t>
            </a:r>
            <a:r>
              <a:rPr dirty="0">
                <a:solidFill>
                  <a:schemeClr val="tx1"/>
                </a:solidFill>
              </a:rPr>
              <a:t> </a:t>
            </a:r>
            <a:r>
              <a:rPr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arXiv:2302.01238</a:t>
            </a:r>
          </a:p>
        </p:txBody>
      </p:sp>
      <p:pic>
        <p:nvPicPr>
          <p:cNvPr id="436" name="sigmadcaxy_run2vsrun3data_qm.pdf" descr="sigmadcaxy_run2vsrun3data_qm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012" y="2353924"/>
            <a:ext cx="8083176" cy="7855080"/>
          </a:xfrm>
          <a:prstGeom prst="rect">
            <a:avLst/>
          </a:prstGeom>
          <a:ln w="12700">
            <a:miter lim="400000"/>
          </a:ln>
        </p:spPr>
      </p:pic>
      <p:sp>
        <p:nvSpPr>
          <p:cNvPr id="437" name="Impact parameter resolution"/>
          <p:cNvSpPr txBox="1"/>
          <p:nvPr/>
        </p:nvSpPr>
        <p:spPr>
          <a:xfrm>
            <a:off x="8565269" y="2378185"/>
            <a:ext cx="509016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Impact parameter resolution</a:t>
            </a:r>
          </a:p>
        </p:txBody>
      </p:sp>
      <p:pic>
        <p:nvPicPr>
          <p:cNvPr id="438" name="ds_massfit_norm_1030.pdf" descr="ds_massfit_norm_1030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08779" y="1745862"/>
            <a:ext cx="5790102" cy="5504172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D+ and Ds+ in Pb-Pb"/>
          <p:cNvSpPr txBox="1"/>
          <p:nvPr/>
        </p:nvSpPr>
        <p:spPr>
          <a:xfrm>
            <a:off x="15893508" y="1218375"/>
            <a:ext cx="362064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</a:t>
            </a:r>
            <a:r>
              <a:rPr baseline="31999"/>
              <a:t>+</a:t>
            </a:r>
            <a:r>
              <a:t> and D</a:t>
            </a:r>
            <a:r>
              <a:rPr baseline="-5999"/>
              <a:t>s</a:t>
            </a:r>
            <a:r>
              <a:rPr baseline="31999"/>
              <a:t>+</a:t>
            </a:r>
            <a:r>
              <a:t> in Pb-Pb</a:t>
            </a:r>
          </a:p>
        </p:txBody>
      </p:sp>
      <p:sp>
        <p:nvSpPr>
          <p:cNvPr id="440" name="Full pixel detector 13 Gpixels…"/>
          <p:cNvSpPr txBox="1"/>
          <p:nvPr/>
        </p:nvSpPr>
        <p:spPr>
          <a:xfrm>
            <a:off x="606521" y="6231289"/>
            <a:ext cx="4730700" cy="1018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Full pixel detector 13 Gpixels</a:t>
            </a:r>
          </a:p>
          <a:p>
            <a:pPr>
              <a:spcBef>
                <a:spcPts val="5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Improved spatial resolution</a:t>
            </a:r>
          </a:p>
        </p:txBody>
      </p:sp>
      <p:pic>
        <p:nvPicPr>
          <p:cNvPr id="441" name="Picture 7" descr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84965" y="7821711"/>
            <a:ext cx="3016521" cy="1584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perf_invmass_0.pdf" descr="perf_invmass_0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48263" y="7552274"/>
            <a:ext cx="6373640" cy="433902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43" name="Equation"/>
              <p:cNvSpPr txBox="1"/>
              <p:nvPr/>
            </p:nvSpPr>
            <p:spPr>
              <a:xfrm>
                <a:off x="15370589" y="10138467"/>
                <a:ext cx="2245273" cy="44441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/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m:rPr>
                          <m:sty m:val="p"/>
                        </m:rP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m:rPr>
                          <m:sty m:val="p"/>
                        </m:rP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sz="3000"/>
              </a:p>
            </p:txBody>
          </p:sp>
        </mc:Choice>
        <mc:Fallback>
          <p:sp>
            <p:nvSpPr>
              <p:cNvPr id="44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0589" y="10138467"/>
                <a:ext cx="2245273" cy="444414"/>
              </a:xfrm>
              <a:prstGeom prst="rect">
                <a:avLst/>
              </a:prstGeom>
              <a:blipFill>
                <a:blip r:embed="rId9"/>
                <a:stretch>
                  <a:fillRect r="-21910" b="-3888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4" name="Hypertriton"/>
          <p:cNvSpPr txBox="1"/>
          <p:nvPr/>
        </p:nvSpPr>
        <p:spPr>
          <a:xfrm>
            <a:off x="20190000" y="7096407"/>
            <a:ext cx="2090167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Hypertriton</a:t>
            </a:r>
          </a:p>
        </p:txBody>
      </p:sp>
      <p:sp>
        <p:nvSpPr>
          <p:cNvPr id="445" name="Improved pointing resolution and readout rate:  record 50 kHz Pb-Pb collisions (50x more minimum bias events)"/>
          <p:cNvSpPr txBox="1"/>
          <p:nvPr/>
        </p:nvSpPr>
        <p:spPr>
          <a:xfrm>
            <a:off x="8236466" y="11959901"/>
            <a:ext cx="11714989" cy="1055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3200">
                <a:solidFill>
                  <a:srgbClr val="9A25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Improved pointing resolution and readout rate: </a:t>
            </a:r>
            <a:br/>
            <a:r>
              <a:t>record 50 kHz Pb-Pb collisions (50x more minimum bias events)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Run 3 results: elliptic flow of anti-nuclei and charm mes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r>
              <a:t>Run 3 results: elliptic flow of anti-nuclei and charm mesons</a:t>
            </a:r>
          </a:p>
        </p:txBody>
      </p:sp>
      <p:sp>
        <p:nvSpPr>
          <p:cNvPr id="4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449" name="ALICE Status Report | RRB meeting 28-30 Oct | MvL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Status Report | RRB meeting 28-30 Oct | MvL</a:t>
            </a:r>
          </a:p>
        </p:txBody>
      </p:sp>
      <p:pic>
        <p:nvPicPr>
          <p:cNvPr id="450" name="Content Placeholder 4" descr="Content Placeholder 4"/>
          <p:cNvPicPr>
            <a:picLocks noChangeAspect="1"/>
          </p:cNvPicPr>
          <p:nvPr/>
        </p:nvPicPr>
        <p:blipFill>
          <a:blip r:embed="rId2"/>
          <a:srcRect b="56306"/>
          <a:stretch>
            <a:fillRect/>
          </a:stretch>
        </p:blipFill>
        <p:spPr>
          <a:xfrm>
            <a:off x="550592" y="2809485"/>
            <a:ext cx="3341926" cy="2512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cv2comp_20_40_comp_1.pdf" descr="cv2comp_20_40_comp_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831" y="2617634"/>
            <a:ext cx="10240379" cy="735067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2" name="elliptic flow"/>
              <p:cNvSpPr txBox="1"/>
              <p:nvPr/>
            </p:nvSpPr>
            <p:spPr>
              <a:xfrm>
                <a:off x="7960017" y="2327210"/>
                <a:ext cx="2910948" cy="6501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sz="3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/>
                      <m:sup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bar>
                      <m:barPr>
                        <m:pos m:val="top"/>
                        <m:ctrlP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bar>
                  </m:oMath>
                </a14:m>
                <a:r>
                  <a:t> elliptic flow</a:t>
                </a:r>
              </a:p>
            </p:txBody>
          </p:sp>
        </mc:Choice>
        <mc:Fallback>
          <p:sp>
            <p:nvSpPr>
              <p:cNvPr id="452" name="elliptic flow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017" y="2327210"/>
                <a:ext cx="2910948" cy="650192"/>
              </a:xfrm>
              <a:prstGeom prst="rect">
                <a:avLst/>
              </a:prstGeom>
              <a:blipFill>
                <a:blip r:embed="rId4"/>
                <a:stretch>
                  <a:fillRect r="-14348" b="-326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3" name="Equation"/>
              <p:cNvSpPr txBox="1"/>
              <p:nvPr/>
            </p:nvSpPr>
            <p:spPr>
              <a:xfrm>
                <a:off x="619811" y="5872048"/>
                <a:ext cx="4286314" cy="92244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∝(1+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3100"/>
              </a:p>
            </p:txBody>
          </p:sp>
        </mc:Choice>
        <mc:Fallback>
          <p:sp>
            <p:nvSpPr>
              <p:cNvPr id="45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1" y="5872048"/>
                <a:ext cx="4286314" cy="922440"/>
              </a:xfrm>
              <a:prstGeom prst="rect">
                <a:avLst/>
              </a:prstGeom>
              <a:blipFill>
                <a:blip r:embed="rId5"/>
                <a:stretch>
                  <a:fillRect l="-3835" r="-9735" b="-2567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4" name="Picture 9" descr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96666" y="2303520"/>
            <a:ext cx="8290962" cy="8057003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Elliptic flow of D, Ds"/>
          <p:cNvSpPr txBox="1"/>
          <p:nvPr/>
        </p:nvSpPr>
        <p:spPr>
          <a:xfrm>
            <a:off x="18377079" y="2225424"/>
            <a:ext cx="358483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Elliptic flow of D, D</a:t>
            </a:r>
            <a:r>
              <a:rPr baseline="-5999"/>
              <a:t>s</a:t>
            </a:r>
          </a:p>
        </p:txBody>
      </p:sp>
      <p:sp>
        <p:nvSpPr>
          <p:cNvPr id="456" name="First large Pb-Pb data sample with upgraded detectors collected in 2023…"/>
          <p:cNvSpPr txBox="1"/>
          <p:nvPr/>
        </p:nvSpPr>
        <p:spPr>
          <a:xfrm>
            <a:off x="6923851" y="10784087"/>
            <a:ext cx="14963243" cy="130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10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First large Pb-Pb data sample with upgraded detectors collected in 2023</a:t>
            </a:r>
          </a:p>
          <a:p>
            <a:pPr>
              <a:spcBef>
                <a:spcPts val="10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Larger samples, better pointing resolution: improved precision</a:t>
            </a:r>
          </a:p>
        </p:txBody>
      </p:sp>
      <p:sp>
        <p:nvSpPr>
          <p:cNvPr id="457" name="Much more to come!"/>
          <p:cNvSpPr txBox="1"/>
          <p:nvPr/>
        </p:nvSpPr>
        <p:spPr>
          <a:xfrm>
            <a:off x="12531762" y="12316298"/>
            <a:ext cx="4484675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t>Much more to come!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8986" y="2552915"/>
            <a:ext cx="7540702" cy="5780753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ALICE upgrade projec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ALICE upgrade projects</a:t>
            </a:r>
          </a:p>
        </p:txBody>
      </p:sp>
      <p:sp>
        <p:nvSpPr>
          <p:cNvPr id="4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462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463" name="Line"/>
          <p:cNvSpPr/>
          <p:nvPr/>
        </p:nvSpPr>
        <p:spPr>
          <a:xfrm>
            <a:off x="20206836" y="3975913"/>
            <a:ext cx="1" cy="86817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64" name="image5.png" descr="image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187" y="3776787"/>
            <a:ext cx="5432906" cy="3759828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ALICE 3 LoI:  CERN-LHCC-2022-009"/>
          <p:cNvSpPr txBox="1"/>
          <p:nvPr/>
        </p:nvSpPr>
        <p:spPr>
          <a:xfrm>
            <a:off x="20874442" y="8312618"/>
            <a:ext cx="3364703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dirty="0"/>
              <a:t>ALICE 3 </a:t>
            </a:r>
            <a:r>
              <a:rPr dirty="0" err="1"/>
              <a:t>LoI</a:t>
            </a:r>
            <a:r>
              <a:rPr dirty="0"/>
              <a:t>: </a:t>
            </a:r>
            <a:br>
              <a:rPr dirty="0"/>
            </a:br>
            <a:r>
              <a:rPr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CERN-LHCC-2022-009</a:t>
            </a:r>
            <a:r>
              <a:rPr dirty="0"/>
              <a:t> </a:t>
            </a:r>
          </a:p>
        </p:txBody>
      </p:sp>
      <p:pic>
        <p:nvPicPr>
          <p:cNvPr id="466" name="74AGZzAqrUijdPaiNTVfQKwItebWimHQ7EUAcyY7rP2mrl20ww6-YRJ-wtyg_ZfNIWMevjST89V2BmhVU3WT2fXtihpdqJX3rZBXh5FeEhlHemGhlH231cbdcZ8pOuKMKvJPtjBxWQJnR0ldjQU2UJlfyA=s2048.png" descr="74AGZzAqrUijdPaiNTVfQKwItebWimHQ7EUAcyY7rP2mrl20ww6-YRJ-wtyg_ZfNIWMevjST89V2BmhVU3WT2fXtihpdqJX3rZBXh5FeEhlHemGhlH231cbdcZ8pOuKMKvJPtjBxWQJnR0ldjQU2UJlfyA=s204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3987" y="3330026"/>
            <a:ext cx="6154906" cy="4973165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LS3 upgrades"/>
          <p:cNvSpPr txBox="1"/>
          <p:nvPr/>
        </p:nvSpPr>
        <p:spPr>
          <a:xfrm>
            <a:off x="5974668" y="2156122"/>
            <a:ext cx="272664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LS3 upgrades</a:t>
            </a:r>
          </a:p>
        </p:txBody>
      </p:sp>
      <p:sp>
        <p:nvSpPr>
          <p:cNvPr id="468" name="Forward Calorimeter"/>
          <p:cNvSpPr txBox="1"/>
          <p:nvPr/>
        </p:nvSpPr>
        <p:spPr>
          <a:xfrm>
            <a:off x="1589276" y="2985071"/>
            <a:ext cx="3961690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Forward Calorimeter</a:t>
            </a:r>
          </a:p>
        </p:txBody>
      </p:sp>
      <p:sp>
        <p:nvSpPr>
          <p:cNvPr id="469" name="ITS 3"/>
          <p:cNvSpPr txBox="1"/>
          <p:nvPr/>
        </p:nvSpPr>
        <p:spPr>
          <a:xfrm>
            <a:off x="10836160" y="2985071"/>
            <a:ext cx="1070560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ITS 3</a:t>
            </a:r>
          </a:p>
        </p:txBody>
      </p:sp>
      <p:sp>
        <p:nvSpPr>
          <p:cNvPr id="470" name="LS4: ALICE 3"/>
          <p:cNvSpPr txBox="1"/>
          <p:nvPr/>
        </p:nvSpPr>
        <p:spPr>
          <a:xfrm>
            <a:off x="18293877" y="1804616"/>
            <a:ext cx="256855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LS4: ALICE 3</a:t>
            </a:r>
          </a:p>
        </p:txBody>
      </p:sp>
      <p:sp>
        <p:nvSpPr>
          <p:cNvPr id="471" name="Line"/>
          <p:cNvSpPr/>
          <p:nvPr/>
        </p:nvSpPr>
        <p:spPr>
          <a:xfrm flipH="1" flipV="1">
            <a:off x="6849649" y="7527379"/>
            <a:ext cx="3005710" cy="2391985"/>
          </a:xfrm>
          <a:prstGeom prst="line">
            <a:avLst/>
          </a:prstGeom>
          <a:ln w="508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472" name="Line"/>
          <p:cNvSpPr/>
          <p:nvPr/>
        </p:nvSpPr>
        <p:spPr>
          <a:xfrm flipV="1">
            <a:off x="9793791" y="7937885"/>
            <a:ext cx="922253" cy="1990479"/>
          </a:xfrm>
          <a:prstGeom prst="line">
            <a:avLst/>
          </a:prstGeom>
          <a:ln w="508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473" name="Line"/>
          <p:cNvSpPr/>
          <p:nvPr/>
        </p:nvSpPr>
        <p:spPr>
          <a:xfrm flipV="1">
            <a:off x="19374856" y="8496855"/>
            <a:ext cx="792062" cy="1624619"/>
          </a:xfrm>
          <a:prstGeom prst="line">
            <a:avLst/>
          </a:prstGeom>
          <a:ln w="508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474" name="Line"/>
          <p:cNvSpPr/>
          <p:nvPr/>
        </p:nvSpPr>
        <p:spPr>
          <a:xfrm>
            <a:off x="1106038" y="12071518"/>
            <a:ext cx="22171925" cy="1"/>
          </a:xfrm>
          <a:prstGeom prst="line">
            <a:avLst/>
          </a:prstGeom>
          <a:ln w="76200">
            <a:solidFill>
              <a:srgbClr val="6B84C5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5" name="2021"/>
          <p:cNvSpPr txBox="1"/>
          <p:nvPr/>
        </p:nvSpPr>
        <p:spPr>
          <a:xfrm>
            <a:off x="1106038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2021</a:t>
            </a:r>
          </a:p>
        </p:txBody>
      </p:sp>
      <p:sp>
        <p:nvSpPr>
          <p:cNvPr id="476" name="2022"/>
          <p:cNvSpPr txBox="1"/>
          <p:nvPr/>
        </p:nvSpPr>
        <p:spPr>
          <a:xfrm>
            <a:off x="2377207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2022</a:t>
            </a:r>
          </a:p>
        </p:txBody>
      </p:sp>
      <p:sp>
        <p:nvSpPr>
          <p:cNvPr id="477" name="2023"/>
          <p:cNvSpPr txBox="1"/>
          <p:nvPr/>
        </p:nvSpPr>
        <p:spPr>
          <a:xfrm>
            <a:off x="3677587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2023</a:t>
            </a:r>
          </a:p>
        </p:txBody>
      </p:sp>
      <p:sp>
        <p:nvSpPr>
          <p:cNvPr id="478" name="2024"/>
          <p:cNvSpPr txBox="1"/>
          <p:nvPr/>
        </p:nvSpPr>
        <p:spPr>
          <a:xfrm>
            <a:off x="5033871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2024</a:t>
            </a:r>
          </a:p>
        </p:txBody>
      </p:sp>
      <p:sp>
        <p:nvSpPr>
          <p:cNvPr id="479" name="2025"/>
          <p:cNvSpPr txBox="1"/>
          <p:nvPr/>
        </p:nvSpPr>
        <p:spPr>
          <a:xfrm>
            <a:off x="6316288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2025</a:t>
            </a:r>
          </a:p>
        </p:txBody>
      </p:sp>
      <p:sp>
        <p:nvSpPr>
          <p:cNvPr id="480" name="2026"/>
          <p:cNvSpPr txBox="1"/>
          <p:nvPr/>
        </p:nvSpPr>
        <p:spPr>
          <a:xfrm>
            <a:off x="7629316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2026</a:t>
            </a:r>
          </a:p>
        </p:txBody>
      </p:sp>
      <p:sp>
        <p:nvSpPr>
          <p:cNvPr id="481" name="2027"/>
          <p:cNvSpPr txBox="1"/>
          <p:nvPr/>
        </p:nvSpPr>
        <p:spPr>
          <a:xfrm>
            <a:off x="8929696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2027</a:t>
            </a:r>
          </a:p>
        </p:txBody>
      </p:sp>
      <p:sp>
        <p:nvSpPr>
          <p:cNvPr id="482" name="2028"/>
          <p:cNvSpPr txBox="1"/>
          <p:nvPr/>
        </p:nvSpPr>
        <p:spPr>
          <a:xfrm>
            <a:off x="10255369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2028</a:t>
            </a:r>
          </a:p>
        </p:txBody>
      </p:sp>
      <p:sp>
        <p:nvSpPr>
          <p:cNvPr id="483" name="2029"/>
          <p:cNvSpPr txBox="1"/>
          <p:nvPr/>
        </p:nvSpPr>
        <p:spPr>
          <a:xfrm>
            <a:off x="11568400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2029</a:t>
            </a:r>
          </a:p>
        </p:txBody>
      </p:sp>
      <p:sp>
        <p:nvSpPr>
          <p:cNvPr id="484" name="2030"/>
          <p:cNvSpPr txBox="1"/>
          <p:nvPr/>
        </p:nvSpPr>
        <p:spPr>
          <a:xfrm>
            <a:off x="12881427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2030</a:t>
            </a:r>
          </a:p>
        </p:txBody>
      </p:sp>
      <p:sp>
        <p:nvSpPr>
          <p:cNvPr id="485" name="2031"/>
          <p:cNvSpPr txBox="1"/>
          <p:nvPr/>
        </p:nvSpPr>
        <p:spPr>
          <a:xfrm>
            <a:off x="14194456" y="12073646"/>
            <a:ext cx="954279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2031</a:t>
            </a:r>
          </a:p>
        </p:txBody>
      </p:sp>
      <p:sp>
        <p:nvSpPr>
          <p:cNvPr id="486" name="2034"/>
          <p:cNvSpPr txBox="1"/>
          <p:nvPr/>
        </p:nvSpPr>
        <p:spPr>
          <a:xfrm>
            <a:off x="18102929" y="12073646"/>
            <a:ext cx="954279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2034</a:t>
            </a:r>
          </a:p>
        </p:txBody>
      </p:sp>
      <p:sp>
        <p:nvSpPr>
          <p:cNvPr id="487" name="2035"/>
          <p:cNvSpPr txBox="1"/>
          <p:nvPr/>
        </p:nvSpPr>
        <p:spPr>
          <a:xfrm>
            <a:off x="19446564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2035</a:t>
            </a:r>
          </a:p>
        </p:txBody>
      </p:sp>
      <p:sp>
        <p:nvSpPr>
          <p:cNvPr id="488" name="2032"/>
          <p:cNvSpPr txBox="1"/>
          <p:nvPr/>
        </p:nvSpPr>
        <p:spPr>
          <a:xfrm>
            <a:off x="15520130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2032</a:t>
            </a:r>
          </a:p>
        </p:txBody>
      </p:sp>
      <p:sp>
        <p:nvSpPr>
          <p:cNvPr id="489" name="2033"/>
          <p:cNvSpPr txBox="1"/>
          <p:nvPr/>
        </p:nvSpPr>
        <p:spPr>
          <a:xfrm>
            <a:off x="16807863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2033</a:t>
            </a:r>
          </a:p>
        </p:txBody>
      </p:sp>
      <p:sp>
        <p:nvSpPr>
          <p:cNvPr id="490" name="LHC LS2"/>
          <p:cNvSpPr/>
          <p:nvPr/>
        </p:nvSpPr>
        <p:spPr>
          <a:xfrm>
            <a:off x="-6324" y="10903353"/>
            <a:ext cx="2238921" cy="992756"/>
          </a:xfrm>
          <a:prstGeom prst="rect">
            <a:avLst/>
          </a:prstGeom>
          <a:gradFill>
            <a:gsLst>
              <a:gs pos="0">
                <a:srgbClr val="9FADD7"/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</a:t>
            </a:r>
            <a:br/>
            <a:r>
              <a:t>LS2</a:t>
            </a:r>
          </a:p>
        </p:txBody>
      </p:sp>
      <p:sp>
        <p:nvSpPr>
          <p:cNvPr id="491" name="LHC  Run 3"/>
          <p:cNvSpPr/>
          <p:nvPr/>
        </p:nvSpPr>
        <p:spPr>
          <a:xfrm>
            <a:off x="2221811" y="10903353"/>
            <a:ext cx="5883248" cy="992756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 </a:t>
            </a:r>
            <a:br/>
            <a:r>
              <a:t>Run 3</a:t>
            </a:r>
          </a:p>
        </p:txBody>
      </p:sp>
      <p:sp>
        <p:nvSpPr>
          <p:cNvPr id="492" name="LHC LS3"/>
          <p:cNvSpPr/>
          <p:nvPr/>
        </p:nvSpPr>
        <p:spPr>
          <a:xfrm>
            <a:off x="8087655" y="10903353"/>
            <a:ext cx="4692195" cy="992756"/>
          </a:xfrm>
          <a:prstGeom prst="rect">
            <a:avLst/>
          </a:prstGeom>
          <a:solidFill>
            <a:srgbClr val="9BAED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</a:t>
            </a:r>
            <a:br/>
            <a:r>
              <a:t>LS3</a:t>
            </a:r>
          </a:p>
        </p:txBody>
      </p:sp>
      <p:sp>
        <p:nvSpPr>
          <p:cNvPr id="493" name="LHC  Run 4"/>
          <p:cNvSpPr/>
          <p:nvPr/>
        </p:nvSpPr>
        <p:spPr>
          <a:xfrm>
            <a:off x="12765191" y="10903353"/>
            <a:ext cx="5188375" cy="992756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 </a:t>
            </a:r>
            <a:br/>
            <a:r>
              <a:t>Run 4</a:t>
            </a:r>
          </a:p>
        </p:txBody>
      </p:sp>
      <p:sp>
        <p:nvSpPr>
          <p:cNvPr id="494" name="LHC LS4"/>
          <p:cNvSpPr/>
          <p:nvPr/>
        </p:nvSpPr>
        <p:spPr>
          <a:xfrm>
            <a:off x="17958027" y="10903353"/>
            <a:ext cx="2637829" cy="992756"/>
          </a:xfrm>
          <a:prstGeom prst="rect">
            <a:avLst/>
          </a:prstGeom>
          <a:solidFill>
            <a:srgbClr val="9BAED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</a:t>
            </a:r>
            <a:br/>
            <a:r>
              <a:t>LS4</a:t>
            </a:r>
          </a:p>
        </p:txBody>
      </p:sp>
      <p:sp>
        <p:nvSpPr>
          <p:cNvPr id="495" name="LHC  Run 5"/>
          <p:cNvSpPr/>
          <p:nvPr/>
        </p:nvSpPr>
        <p:spPr>
          <a:xfrm>
            <a:off x="20596131" y="10903353"/>
            <a:ext cx="3422439" cy="992756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accent4">
                  <a:hueOff val="-461056"/>
                  <a:satOff val="4338"/>
                  <a:lumOff val="-10225"/>
                </a:schemeClr>
              </a:gs>
            </a:gsLst>
            <a:lin ang="108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r>
              <a:t>LHC </a:t>
            </a:r>
            <a:br/>
            <a:r>
              <a:t>Run 5</a:t>
            </a:r>
          </a:p>
        </p:txBody>
      </p:sp>
      <p:grpSp>
        <p:nvGrpSpPr>
          <p:cNvPr id="513" name="Group"/>
          <p:cNvGrpSpPr/>
          <p:nvPr/>
        </p:nvGrpSpPr>
        <p:grpSpPr>
          <a:xfrm>
            <a:off x="787134" y="9680029"/>
            <a:ext cx="21106113" cy="2714012"/>
            <a:chOff x="0" y="0"/>
            <a:chExt cx="21106112" cy="2714011"/>
          </a:xfrm>
        </p:grpSpPr>
        <p:sp>
          <p:nvSpPr>
            <p:cNvPr id="496" name="Line"/>
            <p:cNvSpPr/>
            <p:nvPr/>
          </p:nvSpPr>
          <p:spPr>
            <a:xfrm flipV="1">
              <a:off x="-1" y="0"/>
              <a:ext cx="2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7" name="Line"/>
            <p:cNvSpPr/>
            <p:nvPr/>
          </p:nvSpPr>
          <p:spPr>
            <a:xfrm flipV="1">
              <a:off x="1410697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8" name="Line"/>
            <p:cNvSpPr/>
            <p:nvPr/>
          </p:nvSpPr>
          <p:spPr>
            <a:xfrm flipV="1">
              <a:off x="2723725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9" name="Line"/>
            <p:cNvSpPr/>
            <p:nvPr/>
          </p:nvSpPr>
          <p:spPr>
            <a:xfrm flipV="1">
              <a:off x="4036752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0" name="Line"/>
            <p:cNvSpPr/>
            <p:nvPr/>
          </p:nvSpPr>
          <p:spPr>
            <a:xfrm flipV="1">
              <a:off x="5349781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1" name="Line"/>
            <p:cNvSpPr/>
            <p:nvPr/>
          </p:nvSpPr>
          <p:spPr>
            <a:xfrm flipV="1">
              <a:off x="6662807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2" name="Line"/>
            <p:cNvSpPr/>
            <p:nvPr/>
          </p:nvSpPr>
          <p:spPr>
            <a:xfrm flipV="1">
              <a:off x="7975834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3" name="Line"/>
            <p:cNvSpPr/>
            <p:nvPr/>
          </p:nvSpPr>
          <p:spPr>
            <a:xfrm flipV="1">
              <a:off x="9288862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4" name="Line"/>
            <p:cNvSpPr/>
            <p:nvPr/>
          </p:nvSpPr>
          <p:spPr>
            <a:xfrm flipV="1">
              <a:off x="10601888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5" name="Line"/>
            <p:cNvSpPr/>
            <p:nvPr/>
          </p:nvSpPr>
          <p:spPr>
            <a:xfrm flipV="1">
              <a:off x="11992715" y="126490"/>
              <a:ext cx="1" cy="2587522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6" name="Line"/>
            <p:cNvSpPr/>
            <p:nvPr/>
          </p:nvSpPr>
          <p:spPr>
            <a:xfrm flipV="1">
              <a:off x="13227945" y="68777"/>
              <a:ext cx="1" cy="2589977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" name="Line"/>
            <p:cNvSpPr/>
            <p:nvPr/>
          </p:nvSpPr>
          <p:spPr>
            <a:xfrm flipV="1">
              <a:off x="14540974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" name="Line"/>
            <p:cNvSpPr/>
            <p:nvPr/>
          </p:nvSpPr>
          <p:spPr>
            <a:xfrm flipV="1">
              <a:off x="15854001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" name="Line"/>
            <p:cNvSpPr/>
            <p:nvPr/>
          </p:nvSpPr>
          <p:spPr>
            <a:xfrm flipV="1">
              <a:off x="18480058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0" name="Line"/>
            <p:cNvSpPr/>
            <p:nvPr/>
          </p:nvSpPr>
          <p:spPr>
            <a:xfrm flipV="1">
              <a:off x="19793083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" name="Line"/>
            <p:cNvSpPr/>
            <p:nvPr/>
          </p:nvSpPr>
          <p:spPr>
            <a:xfrm flipV="1">
              <a:off x="17167031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2" name="Line"/>
            <p:cNvSpPr/>
            <p:nvPr/>
          </p:nvSpPr>
          <p:spPr>
            <a:xfrm flipV="1">
              <a:off x="21106112" y="68777"/>
              <a:ext cx="1" cy="2587521"/>
            </a:xfrm>
            <a:prstGeom prst="line">
              <a:avLst/>
            </a:prstGeom>
            <a:noFill/>
            <a:ln w="25400" cap="flat">
              <a:solidFill>
                <a:srgbClr val="6B84C5">
                  <a:alpha val="40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14" name="ALICE 3"/>
          <p:cNvSpPr/>
          <p:nvPr/>
        </p:nvSpPr>
        <p:spPr>
          <a:xfrm>
            <a:off x="19838590" y="9957819"/>
            <a:ext cx="3998821" cy="714025"/>
          </a:xfrm>
          <a:prstGeom prst="roundRect">
            <a:avLst>
              <a:gd name="adj" fmla="val 30000"/>
            </a:avLst>
          </a:prstGeom>
          <a:gradFill>
            <a:gsLst>
              <a:gs pos="0">
                <a:srgbClr val="FFFFFF"/>
              </a:gs>
              <a:gs pos="100000">
                <a:schemeClr val="accent5">
                  <a:lumOff val="-29866"/>
                </a:schemeClr>
              </a:gs>
            </a:gsLst>
            <a:lin ang="108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ALICE 3</a:t>
            </a:r>
          </a:p>
        </p:txBody>
      </p:sp>
      <p:sp>
        <p:nvSpPr>
          <p:cNvPr id="515" name="ALICE 2"/>
          <p:cNvSpPr/>
          <p:nvPr/>
        </p:nvSpPr>
        <p:spPr>
          <a:xfrm>
            <a:off x="871604" y="9970715"/>
            <a:ext cx="8135008" cy="714025"/>
          </a:xfrm>
          <a:prstGeom prst="roundRect">
            <a:avLst>
              <a:gd name="adj" fmla="val 3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Off val="-29866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ALICE 2</a:t>
            </a:r>
          </a:p>
        </p:txBody>
      </p:sp>
      <p:sp>
        <p:nvSpPr>
          <p:cNvPr id="516" name="ALICE 2.1"/>
          <p:cNvSpPr/>
          <p:nvPr/>
        </p:nvSpPr>
        <p:spPr>
          <a:xfrm>
            <a:off x="10870173" y="9957819"/>
            <a:ext cx="7820209" cy="714025"/>
          </a:xfrm>
          <a:prstGeom prst="roundRect">
            <a:avLst>
              <a:gd name="adj" fmla="val 3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Off val="-29866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ALICE 2.1</a:t>
            </a:r>
          </a:p>
        </p:txBody>
      </p:sp>
      <p:sp>
        <p:nvSpPr>
          <p:cNvPr id="517" name="2036"/>
          <p:cNvSpPr txBox="1"/>
          <p:nvPr/>
        </p:nvSpPr>
        <p:spPr>
          <a:xfrm>
            <a:off x="20784886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2036</a:t>
            </a:r>
          </a:p>
        </p:txBody>
      </p:sp>
      <p:sp>
        <p:nvSpPr>
          <p:cNvPr id="519" name="TDR approved"/>
          <p:cNvSpPr txBox="1"/>
          <p:nvPr/>
        </p:nvSpPr>
        <p:spPr>
          <a:xfrm>
            <a:off x="12189677" y="8115992"/>
            <a:ext cx="268022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TDR</a:t>
            </a:r>
            <a:r>
              <a:rPr dirty="0"/>
              <a:t> approved</a:t>
            </a:r>
          </a:p>
        </p:txBody>
      </p:sp>
      <p:sp>
        <p:nvSpPr>
          <p:cNvPr id="520" name="TDR approved"/>
          <p:cNvSpPr txBox="1"/>
          <p:nvPr/>
        </p:nvSpPr>
        <p:spPr>
          <a:xfrm>
            <a:off x="2544266" y="8321391"/>
            <a:ext cx="268022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TDR</a:t>
            </a:r>
            <a:r>
              <a:rPr dirty="0"/>
              <a:t> approved</a:t>
            </a:r>
          </a:p>
        </p:txBody>
      </p:sp>
      <p:sp>
        <p:nvSpPr>
          <p:cNvPr id="521" name="2037"/>
          <p:cNvSpPr txBox="1"/>
          <p:nvPr/>
        </p:nvSpPr>
        <p:spPr>
          <a:xfrm>
            <a:off x="22042012" y="12073646"/>
            <a:ext cx="95428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11329A"/>
                </a:solidFill>
              </a:defRPr>
            </a:lvl1pPr>
          </a:lstStyle>
          <a:p>
            <a:r>
              <a:t>2037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ilicon pixel sensor develop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Silicon pixel sensor development</a:t>
            </a:r>
          </a:p>
        </p:txBody>
      </p:sp>
      <p:sp>
        <p:nvSpPr>
          <p:cNvPr id="5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525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526" name="High-resolution, low-mass vertex detectors are crucial…"/>
          <p:cNvSpPr txBox="1"/>
          <p:nvPr/>
        </p:nvSpPr>
        <p:spPr>
          <a:xfrm>
            <a:off x="861405" y="3519865"/>
            <a:ext cx="11953953" cy="1815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High-resolution, low-mass vertex detectors</a:t>
            </a:r>
            <a:r>
              <a:t> are crucial</a:t>
            </a:r>
          </a:p>
          <a:p>
            <a:pPr>
              <a:spcBef>
                <a:spcPts val="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detection/identification of </a:t>
            </a:r>
            <a:r>
              <a:rPr b="1"/>
              <a:t>heavy flavour hadrons</a:t>
            </a:r>
            <a:r>
              <a:t> and </a:t>
            </a:r>
          </a:p>
          <a:p>
            <a:pPr>
              <a:spcBef>
                <a:spcPts val="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electron-positron pairs (</a:t>
            </a:r>
            <a:r>
              <a:rPr b="1"/>
              <a:t>thermal radiation</a:t>
            </a:r>
            <a:r>
              <a:t>)</a:t>
            </a:r>
          </a:p>
        </p:txBody>
      </p:sp>
      <p:pic>
        <p:nvPicPr>
          <p:cNvPr id="5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5999" y="2584587"/>
            <a:ext cx="7664321" cy="52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528" name="Inner tracking system"/>
          <p:cNvSpPr txBox="1"/>
          <p:nvPr/>
        </p:nvSpPr>
        <p:spPr>
          <a:xfrm>
            <a:off x="16519575" y="1909946"/>
            <a:ext cx="4157168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Inner tracking system</a:t>
            </a:r>
          </a:p>
        </p:txBody>
      </p:sp>
      <p:pic>
        <p:nvPicPr>
          <p:cNvPr id="52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37" y="8597868"/>
            <a:ext cx="6130505" cy="3392191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Development and adoption of monolithic active pixel sensors…"/>
          <p:cNvSpPr txBox="1"/>
          <p:nvPr/>
        </p:nvSpPr>
        <p:spPr>
          <a:xfrm>
            <a:off x="380489" y="7322690"/>
            <a:ext cx="11588193" cy="10804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Development and adoption of monolithic active pixel sensors</a:t>
            </a:r>
          </a:p>
          <a:p>
            <a:pPr>
              <a:defRPr sz="3200"/>
            </a:pPr>
            <a:r>
              <a:t>in CMOS technology</a:t>
            </a:r>
          </a:p>
        </p:txBody>
      </p:sp>
      <p:grpSp>
        <p:nvGrpSpPr>
          <p:cNvPr id="536" name="Group"/>
          <p:cNvGrpSpPr/>
          <p:nvPr/>
        </p:nvGrpSpPr>
        <p:grpSpPr>
          <a:xfrm>
            <a:off x="6869716" y="8261753"/>
            <a:ext cx="16146901" cy="4724752"/>
            <a:chOff x="0" y="0"/>
            <a:chExt cx="16146899" cy="4724750"/>
          </a:xfrm>
        </p:grpSpPr>
        <p:pic>
          <p:nvPicPr>
            <p:cNvPr id="531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058" y="626492"/>
              <a:ext cx="3341937" cy="33921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2" name="DPTS test paper arXiv:2212.08621"/>
            <p:cNvSpPr txBox="1"/>
            <p:nvPr/>
          </p:nvSpPr>
          <p:spPr>
            <a:xfrm>
              <a:off x="0" y="4263691"/>
              <a:ext cx="4699712" cy="4610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 u="sng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DPTS test paper arXiv:</a:t>
              </a:r>
              <a:r>
                <a:rPr>
                  <a:hlinkClick r:id="rId5"/>
                </a:rPr>
                <a:t>2212.08621</a:t>
              </a:r>
            </a:p>
          </p:txBody>
        </p:sp>
        <p:pic>
          <p:nvPicPr>
            <p:cNvPr id="533" name="pasted-movie.png" descr="pasted-movie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54098" y="664379"/>
              <a:ext cx="7548688" cy="3402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4" name="ITS3 development"/>
            <p:cNvSpPr txBox="1"/>
            <p:nvPr/>
          </p:nvSpPr>
          <p:spPr>
            <a:xfrm>
              <a:off x="10271270" y="0"/>
              <a:ext cx="3304414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ITS3 development</a:t>
              </a:r>
            </a:p>
          </p:txBody>
        </p:sp>
        <p:sp>
          <p:nvSpPr>
            <p:cNvPr id="535" name="Thinned silicon can be curved: ultra-light structures"/>
            <p:cNvSpPr txBox="1"/>
            <p:nvPr/>
          </p:nvSpPr>
          <p:spPr>
            <a:xfrm>
              <a:off x="7309985" y="4170460"/>
              <a:ext cx="8836915" cy="5481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Thinned silicon can be curved: ultra-light structures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" grpId="1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LHC Run 5 and 6: ALIC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LHC Run 5 and 6: ALICE 3</a:t>
            </a:r>
          </a:p>
        </p:txBody>
      </p:sp>
      <p:pic>
        <p:nvPicPr>
          <p:cNvPr id="539" name="image80.png" descr="image8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258" y="5949076"/>
            <a:ext cx="6670487" cy="4940505"/>
          </a:xfrm>
          <a:prstGeom prst="rect">
            <a:avLst/>
          </a:prstGeom>
          <a:ln w="12700">
            <a:miter lim="400000"/>
          </a:ln>
        </p:spPr>
      </p:pic>
      <p:sp>
        <p:nvSpPr>
          <p:cNvPr id="540" name="Compact detector system with…"/>
          <p:cNvSpPr txBox="1">
            <a:spLocks noGrp="1"/>
          </p:cNvSpPr>
          <p:nvPr>
            <p:ph type="body" sz="quarter" idx="1"/>
          </p:nvPr>
        </p:nvSpPr>
        <p:spPr>
          <a:xfrm>
            <a:off x="611353" y="1181246"/>
            <a:ext cx="10045764" cy="526941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SzTx/>
              <a:buNone/>
              <a:defRPr sz="3400"/>
            </a:pPr>
            <a:r>
              <a:t>Compact detector system with</a:t>
            </a:r>
          </a:p>
          <a:p>
            <a:pPr>
              <a:spcBef>
                <a:spcPts val="500"/>
              </a:spcBef>
              <a:defRPr sz="3400"/>
            </a:pPr>
            <a:r>
              <a:t>High-resolution vertex detector: </a:t>
            </a:r>
            <a:r>
              <a:rPr b="1"/>
              <a:t>excellent pointing resolution</a:t>
            </a:r>
          </a:p>
          <a:p>
            <a:pPr>
              <a:spcBef>
                <a:spcPts val="500"/>
              </a:spcBef>
              <a:defRPr sz="3400"/>
            </a:pPr>
            <a:r>
              <a:rPr b="1"/>
              <a:t>Particle Identification over large acceptance</a:t>
            </a:r>
            <a:r>
              <a:t>: muons, electrons, hadrons, photons</a:t>
            </a:r>
          </a:p>
          <a:p>
            <a:pPr>
              <a:spcBef>
                <a:spcPts val="500"/>
              </a:spcBef>
              <a:defRPr sz="3400"/>
            </a:pPr>
            <a:r>
              <a:t>Fast read-out and online processing</a:t>
            </a:r>
          </a:p>
        </p:txBody>
      </p:sp>
      <p:sp>
        <p:nvSpPr>
          <p:cNvPr id="5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542" name="Improvements in precision, rate, acceptance"/>
          <p:cNvSpPr txBox="1"/>
          <p:nvPr/>
        </p:nvSpPr>
        <p:spPr>
          <a:xfrm>
            <a:off x="2473410" y="11321702"/>
            <a:ext cx="5790824" cy="955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Improvements in precision, rate, acceptance</a:t>
            </a:r>
          </a:p>
        </p:txBody>
      </p:sp>
      <p:pic>
        <p:nvPicPr>
          <p:cNvPr id="543" name="Picture 1" descr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2006" y="1093397"/>
            <a:ext cx="10614823" cy="8137395"/>
          </a:xfrm>
          <a:prstGeom prst="rect">
            <a:avLst/>
          </a:prstGeom>
          <a:ln w="12700">
            <a:miter lim="400000"/>
          </a:ln>
        </p:spPr>
      </p:pic>
      <p:sp>
        <p:nvSpPr>
          <p:cNvPr id="544" name="Retractable vertex tracker"/>
          <p:cNvSpPr txBox="1"/>
          <p:nvPr/>
        </p:nvSpPr>
        <p:spPr>
          <a:xfrm>
            <a:off x="14766406" y="9165796"/>
            <a:ext cx="4993133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Retractable vertex tracker</a:t>
            </a:r>
          </a:p>
        </p:txBody>
      </p:sp>
      <p:sp>
        <p:nvSpPr>
          <p:cNvPr id="545" name="ALICE 3 Letter of Intent…"/>
          <p:cNvSpPr txBox="1"/>
          <p:nvPr/>
        </p:nvSpPr>
        <p:spPr>
          <a:xfrm>
            <a:off x="236541" y="12215100"/>
            <a:ext cx="2810765" cy="703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hlinkClick r:id="rId5"/>
              </a:rPr>
              <a:t>ALICE 3 Letter of Intent</a:t>
            </a:r>
          </a:p>
          <a:p>
            <a:pPr>
              <a:defRPr sz="20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(CDS: </a:t>
            </a:r>
            <a:r>
              <a:rPr>
                <a:hlinkClick r:id="rId6"/>
              </a:rPr>
              <a:t> LHCC-2022-009</a:t>
            </a:r>
            <a:r>
              <a:t>)</a:t>
            </a:r>
          </a:p>
        </p:txBody>
      </p:sp>
      <p:pic>
        <p:nvPicPr>
          <p:cNvPr id="546" name="Google Shape;330;p46" descr="Google Shape;330;p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74372" y="9851012"/>
            <a:ext cx="5745891" cy="3255388"/>
          </a:xfrm>
          <a:prstGeom prst="rect">
            <a:avLst/>
          </a:prstGeom>
          <a:ln w="25400">
            <a:solidFill>
              <a:srgbClr val="FFFFFF"/>
            </a:solidFill>
          </a:ln>
        </p:spPr>
      </p:pic>
      <p:pic>
        <p:nvPicPr>
          <p:cNvPr id="547" name="Google Shape;331;p46" descr="Google Shape;331;p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58107" y="9838312"/>
            <a:ext cx="5790823" cy="32807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ALICE 3: an ambitious physics program"/>
          <p:cNvSpPr txBox="1">
            <a:spLocks noGrp="1"/>
          </p:cNvSpPr>
          <p:nvPr>
            <p:ph type="title"/>
          </p:nvPr>
        </p:nvSpPr>
        <p:spPr>
          <a:xfrm>
            <a:off x="534436" y="1022222"/>
            <a:ext cx="21005801" cy="952756"/>
          </a:xfrm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r>
              <a:t>ALICE 3: an ambitious physics program</a:t>
            </a:r>
          </a:p>
        </p:txBody>
      </p:sp>
      <p:sp>
        <p:nvSpPr>
          <p:cNvPr id="5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553" name="chiralmixing_results_010.pdf" descr="chiralmixing_results_01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289" y="2572692"/>
            <a:ext cx="4817242" cy="4902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7" name="Group"/>
          <p:cNvGrpSpPr/>
          <p:nvPr/>
        </p:nvGrpSpPr>
        <p:grpSpPr>
          <a:xfrm>
            <a:off x="12092623" y="2475619"/>
            <a:ext cx="6352984" cy="4100755"/>
            <a:chOff x="0" y="0"/>
            <a:chExt cx="6352982" cy="4100754"/>
          </a:xfrm>
        </p:grpSpPr>
        <p:pic>
          <p:nvPicPr>
            <p:cNvPr id="554" name="ALICE3_ptD_4to99_ptDbar_2to4_wThermal.png" descr="ALICE3_ptD_4to99_ptDbar_2to4_wThermal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352983" cy="41007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5" name="Equation"/>
                <p:cNvSpPr txBox="1"/>
                <p:nvPr/>
              </p:nvSpPr>
              <p:spPr>
                <a:xfrm>
                  <a:off x="1333685" y="1033244"/>
                  <a:ext cx="1562928" cy="3213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2000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sSup>
                              <m:sSupPr>
                                <m:ctrlPr>
                                  <a:rPr sz="2000" i="1">
                                    <a:solidFill>
                                      <a:srgbClr val="101E9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sz="2000" i="1">
                                    <a:solidFill>
                                      <a:srgbClr val="101E98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sz="2000" i="1">
                                    <a:solidFill>
                                      <a:srgbClr val="101E98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sup>
                        </m:sSubSup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&gt;4</m:t>
                        </m:r>
                        <m:r>
                          <m:rPr>
                            <m:sty m:val="p"/>
                          </m:rP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sz="2000">
                    <a:solidFill>
                      <a:srgbClr val="101F98"/>
                    </a:solidFill>
                  </a:endParaRPr>
                </a:p>
              </p:txBody>
            </p:sp>
          </mc:Choice>
          <mc:Fallback>
            <p:sp>
              <p:nvSpPr>
                <p:cNvPr id="55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3685" y="1033244"/>
                  <a:ext cx="1562928" cy="321337"/>
                </a:xfrm>
                <a:prstGeom prst="rect">
                  <a:avLst/>
                </a:prstGeom>
                <a:blipFill>
                  <a:blip r:embed="rId4"/>
                  <a:stretch>
                    <a:fillRect l="-4800" r="-2400" b="-4230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6" name="Equation"/>
                <p:cNvSpPr txBox="1"/>
                <p:nvPr/>
              </p:nvSpPr>
              <p:spPr>
                <a:xfrm>
                  <a:off x="1301242" y="1409550"/>
                  <a:ext cx="1981595" cy="3213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2&lt;</m:t>
                        </m:r>
                        <m:sSubSup>
                          <m:sSubSupPr>
                            <m:ctrlPr>
                              <a:rPr sz="2000" i="1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101E98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sSup>
                              <m:sSupPr>
                                <m:ctrlPr>
                                  <a:rPr sz="2000" i="1">
                                    <a:solidFill>
                                      <a:srgbClr val="101E9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bar>
                                  <m:barPr>
                                    <m:pos m:val="top"/>
                                    <m:ctrlPr>
                                      <a:rPr sz="2000" i="1">
                                        <a:solidFill>
                                          <a:srgbClr val="101E9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sz="2000" i="1">
                                        <a:solidFill>
                                          <a:srgbClr val="101E9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bar>
                              </m:e>
                              <m:sup>
                                <m:r>
                                  <a:rPr sz="2000" i="1">
                                    <a:solidFill>
                                      <a:srgbClr val="101E98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sup>
                        </m:sSubSup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&lt;4</m:t>
                        </m:r>
                        <m:r>
                          <m:rPr>
                            <m:sty m:val="p"/>
                          </m:rP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sz="2000" i="1">
                            <a:solidFill>
                              <a:srgbClr val="101E98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sz="2000">
                    <a:solidFill>
                      <a:srgbClr val="101F98"/>
                    </a:solidFill>
                  </a:endParaRPr>
                </a:p>
              </p:txBody>
            </p:sp>
          </mc:Choice>
          <mc:Fallback>
            <p:sp>
              <p:nvSpPr>
                <p:cNvPr id="55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1242" y="1409550"/>
                  <a:ext cx="1981595" cy="321337"/>
                </a:xfrm>
                <a:prstGeom prst="rect">
                  <a:avLst/>
                </a:prstGeom>
                <a:blipFill>
                  <a:blip r:embed="rId5"/>
                  <a:stretch>
                    <a:fillRect l="-4459" r="-4459" b="-5925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58" name="ALICE3_DDstar_pp_PbPb.pdf" descr="ALICE3_DDstar_pp_PbPb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3496" y="8359213"/>
            <a:ext cx="4302316" cy="4180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53" y="10390372"/>
            <a:ext cx="1485013" cy="16988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64" name="Group"/>
          <p:cNvGrpSpPr/>
          <p:nvPr/>
        </p:nvGrpSpPr>
        <p:grpSpPr>
          <a:xfrm>
            <a:off x="153931" y="8223691"/>
            <a:ext cx="1325551" cy="1632986"/>
            <a:chOff x="0" y="0"/>
            <a:chExt cx="1325549" cy="1632985"/>
          </a:xfrm>
        </p:grpSpPr>
        <p:pic>
          <p:nvPicPr>
            <p:cNvPr id="560" name="Image" descr="Image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5387" y="0"/>
              <a:ext cx="1182357" cy="12758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1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112" y="1322233"/>
              <a:ext cx="1038906" cy="3107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2" name="Rectangle"/>
            <p:cNvSpPr/>
            <p:nvPr/>
          </p:nvSpPr>
          <p:spPr>
            <a:xfrm>
              <a:off x="0" y="1176535"/>
              <a:ext cx="261835" cy="3321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563" name="Rectangle"/>
            <p:cNvSpPr/>
            <p:nvPr/>
          </p:nvSpPr>
          <p:spPr>
            <a:xfrm>
              <a:off x="1032267" y="1067794"/>
              <a:ext cx="293283" cy="17562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65" name="Dielectrons: thermal radiation and chiral symmetry restoration"/>
          <p:cNvSpPr txBox="1"/>
          <p:nvPr/>
        </p:nvSpPr>
        <p:spPr>
          <a:xfrm>
            <a:off x="725047" y="1971956"/>
            <a:ext cx="1139304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Dielectrons: thermal radiation and chiral symmetry restoration</a:t>
            </a:r>
          </a:p>
        </p:txBody>
      </p:sp>
      <p:pic>
        <p:nvPicPr>
          <p:cNvPr id="566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5385" y="2572692"/>
            <a:ext cx="4386073" cy="4463890"/>
          </a:xfrm>
          <a:prstGeom prst="rect">
            <a:avLst/>
          </a:prstGeom>
          <a:ln w="12700">
            <a:miter lim="400000"/>
          </a:ln>
        </p:spPr>
      </p:pic>
      <p:sp>
        <p:nvSpPr>
          <p:cNvPr id="567" name="Direct measure of temperature…"/>
          <p:cNvSpPr txBox="1"/>
          <p:nvPr/>
        </p:nvSpPr>
        <p:spPr>
          <a:xfrm>
            <a:off x="1450895" y="6996878"/>
            <a:ext cx="4343401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Direct measure of temperature </a:t>
            </a:r>
          </a:p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and expansion of early stage</a:t>
            </a:r>
          </a:p>
        </p:txBody>
      </p:sp>
      <p:sp>
        <p:nvSpPr>
          <p:cNvPr id="568" name="Chiral symmetry restoration"/>
          <p:cNvSpPr txBox="1"/>
          <p:nvPr/>
        </p:nvSpPr>
        <p:spPr>
          <a:xfrm>
            <a:off x="7168977" y="7427920"/>
            <a:ext cx="3868523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Chiral symmetry restoration</a:t>
            </a:r>
          </a:p>
        </p:txBody>
      </p:sp>
      <p:sp>
        <p:nvSpPr>
          <p:cNvPr id="569" name="Thermalisation of heavy quarks"/>
          <p:cNvSpPr txBox="1"/>
          <p:nvPr/>
        </p:nvSpPr>
        <p:spPr>
          <a:xfrm>
            <a:off x="15205373" y="6577775"/>
            <a:ext cx="5800345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Thermalisation of heavy quarks</a:t>
            </a:r>
          </a:p>
        </p:txBody>
      </p:sp>
      <p:pic>
        <p:nvPicPr>
          <p:cNvPr id="570" name="flowLbRap0-Ver1.pdf" descr="flowLbRap0-Ver1.pd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135384" y="2307157"/>
            <a:ext cx="6271104" cy="42692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71" name="multi-charm-future.pdf" descr="multi-charm-future.pd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719829" y="7577116"/>
            <a:ext cx="5432415" cy="477132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72" name="momentum correlations"/>
              <p:cNvSpPr txBox="1"/>
              <p:nvPr/>
            </p:nvSpPr>
            <p:spPr>
              <a:xfrm>
                <a:off x="1900258" y="12443614"/>
                <a:ext cx="4448791" cy="53053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24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2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∗+</m:t>
                        </m:r>
                      </m:sup>
                    </m:sSup>
                  </m:oMath>
                </a14:m>
                <a:r>
                  <a:t> momentum correlations</a:t>
                </a:r>
              </a:p>
            </p:txBody>
          </p:sp>
        </mc:Choice>
        <mc:Fallback>
          <p:sp>
            <p:nvSpPr>
              <p:cNvPr id="572" name="momentum correlati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258" y="12443614"/>
                <a:ext cx="4448791" cy="530530"/>
              </a:xfrm>
              <a:prstGeom prst="rect">
                <a:avLst/>
              </a:prstGeom>
              <a:blipFill>
                <a:blip r:embed="rId13"/>
                <a:stretch>
                  <a:fillRect l="-1420" r="-2841" b="-2325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3" name="c-deuteron_invmass.pdf" descr="c-deuteron_invmass.pd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736730" y="8319627"/>
            <a:ext cx="4756029" cy="4613433"/>
          </a:xfrm>
          <a:prstGeom prst="rect">
            <a:avLst/>
          </a:prstGeom>
          <a:ln w="12700">
            <a:miter lim="400000"/>
          </a:ln>
        </p:spPr>
      </p:pic>
      <p:sp>
        <p:nvSpPr>
          <p:cNvPr id="574" name="c-deuteron"/>
          <p:cNvSpPr txBox="1"/>
          <p:nvPr/>
        </p:nvSpPr>
        <p:spPr>
          <a:xfrm>
            <a:off x="14628934" y="12660952"/>
            <a:ext cx="1610564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c-deuteron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5" name="correlations: charm diffusion"/>
              <p:cNvSpPr txBox="1"/>
              <p:nvPr/>
            </p:nvSpPr>
            <p:spPr>
              <a:xfrm>
                <a:off x="13197089" y="1954922"/>
                <a:ext cx="4593115" cy="5305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24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2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  <m:bar>
                      <m:barPr>
                        <m:pos m:val="top"/>
                        <m:ctrlP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</m:bar>
                  </m:oMath>
                </a14:m>
                <a:r>
                  <a:t> correlations: charm diffusion</a:t>
                </a:r>
              </a:p>
            </p:txBody>
          </p:sp>
        </mc:Choice>
        <mc:Fallback>
          <p:sp>
            <p:nvSpPr>
              <p:cNvPr id="575" name="correlations: charm diffus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7089" y="1954922"/>
                <a:ext cx="4593115" cy="530529"/>
              </a:xfrm>
              <a:prstGeom prst="rect">
                <a:avLst/>
              </a:prstGeom>
              <a:blipFill>
                <a:blip r:embed="rId15"/>
                <a:stretch>
                  <a:fillRect l="-1105" r="-2486" b="-285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6" name="Heavy flavour v2"/>
          <p:cNvSpPr txBox="1"/>
          <p:nvPr/>
        </p:nvSpPr>
        <p:spPr>
          <a:xfrm>
            <a:off x="20334838" y="1931685"/>
            <a:ext cx="2321256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Heavy flavour v</a:t>
            </a:r>
            <a:r>
              <a:rPr baseline="-5999"/>
              <a:t>2</a:t>
            </a:r>
          </a:p>
        </p:txBody>
      </p:sp>
      <p:sp>
        <p:nvSpPr>
          <p:cNvPr id="577" name="Multi-charm baryons"/>
          <p:cNvSpPr txBox="1"/>
          <p:nvPr/>
        </p:nvSpPr>
        <p:spPr>
          <a:xfrm>
            <a:off x="20191887" y="7169642"/>
            <a:ext cx="2937359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Multi-charm baryons</a:t>
            </a:r>
          </a:p>
        </p:txBody>
      </p:sp>
      <p:pic>
        <p:nvPicPr>
          <p:cNvPr id="578" name="significance_updated.pdf" descr="significance_updated.pd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29779" y="8319627"/>
            <a:ext cx="6352984" cy="4582663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79" name="production"/>
              <p:cNvSpPr txBox="1"/>
              <p:nvPr/>
            </p:nvSpPr>
            <p:spPr>
              <a:xfrm>
                <a:off x="8088208" y="12489776"/>
                <a:ext cx="3056407" cy="55218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24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sz="2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t> production</a:t>
                </a:r>
              </a:p>
            </p:txBody>
          </p:sp>
        </mc:Choice>
        <mc:Fallback>
          <p:sp>
            <p:nvSpPr>
              <p:cNvPr id="579" name="produc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8208" y="12489776"/>
                <a:ext cx="3056407" cy="552184"/>
              </a:xfrm>
              <a:prstGeom prst="rect">
                <a:avLst/>
              </a:prstGeom>
              <a:blipFill>
                <a:blip r:embed="rId17"/>
                <a:stretch>
                  <a:fillRect l="-5785" r="-7851" b="-2045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0" name="… and more"/>
          <p:cNvSpPr txBox="1"/>
          <p:nvPr/>
        </p:nvSpPr>
        <p:spPr>
          <a:xfrm>
            <a:off x="19886776" y="12372978"/>
            <a:ext cx="2911451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000"/>
              </a:spcBef>
              <a:defRPr sz="38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… and more</a:t>
            </a:r>
          </a:p>
        </p:txBody>
      </p:sp>
      <p:sp>
        <p:nvSpPr>
          <p:cNvPr id="581" name="Exotic states and hadron interactions"/>
          <p:cNvSpPr txBox="1"/>
          <p:nvPr/>
        </p:nvSpPr>
        <p:spPr>
          <a:xfrm>
            <a:off x="3595031" y="7892983"/>
            <a:ext cx="6901435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Exotic states and hadron interactions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Conclu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Conclusion</a:t>
            </a:r>
          </a:p>
        </p:txBody>
      </p:sp>
      <p:sp>
        <p:nvSpPr>
          <p:cNvPr id="584" name="Heavy-ion collisions at LHC provide unique laboratory to study strongly interaction matter…"/>
          <p:cNvSpPr txBox="1">
            <a:spLocks noGrp="1"/>
          </p:cNvSpPr>
          <p:nvPr>
            <p:ph type="body" idx="1"/>
          </p:nvPr>
        </p:nvSpPr>
        <p:spPr>
          <a:xfrm>
            <a:off x="1689099" y="2885653"/>
            <a:ext cx="21005801" cy="9296401"/>
          </a:xfrm>
          <a:prstGeom prst="rect">
            <a:avLst/>
          </a:prstGeom>
        </p:spPr>
        <p:txBody>
          <a:bodyPr/>
          <a:lstStyle/>
          <a:p>
            <a:r>
              <a:t>Heavy-ion collisions at LHC provide unique laboratory to study strongly interaction matter</a:t>
            </a:r>
          </a:p>
          <a:p>
            <a:pPr lvl="1"/>
            <a:r>
              <a:t>Hottest and densest matter available in the laboratory</a:t>
            </a:r>
          </a:p>
          <a:p>
            <a:pPr lvl="1"/>
            <a:r>
              <a:t>Properties: low viscosity, short mean free path</a:t>
            </a:r>
          </a:p>
          <a:p>
            <a:pPr lvl="1"/>
            <a:r>
              <a:t>Slower thermalisation for beauty than charm: mass dependence</a:t>
            </a:r>
          </a:p>
          <a:p>
            <a:endParaRPr/>
          </a:p>
          <a:p>
            <a:r>
              <a:t>Large upgrade for Run 3: improved precision, new channels</a:t>
            </a:r>
          </a:p>
          <a:p>
            <a:pPr lvl="1"/>
            <a:r>
              <a:t>Many new results to come in the next years</a:t>
            </a:r>
          </a:p>
          <a:p>
            <a:endParaRPr/>
          </a:p>
          <a:p>
            <a:r>
              <a:t>Future upgrades: focus on thermal radiation, chiral symmetry restoration, thermalisation, structure of exotic hadrons (interaction potentials)</a:t>
            </a:r>
          </a:p>
        </p:txBody>
      </p:sp>
      <p:sp>
        <p:nvSpPr>
          <p:cNvPr id="5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Heavy ion collisions: Little Bang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 Heavy ion collisions: Little Bangs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52596" y="13231511"/>
            <a:ext cx="340259" cy="572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16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117" name="hybrid_e200_smooth.mp4" descr="hybrid_e200_smooth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94025" y="2234512"/>
            <a:ext cx="11995950" cy="8686722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MADAI"/>
          <p:cNvSpPr txBox="1"/>
          <p:nvPr/>
        </p:nvSpPr>
        <p:spPr>
          <a:xfrm>
            <a:off x="18946626" y="2849404"/>
            <a:ext cx="1142213" cy="539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600" u="sng">
                <a:latin typeface="Helvetica Neue Light"/>
                <a:ea typeface="Helvetica Neue Light"/>
                <a:cs typeface="Helvetica Neue Light"/>
                <a:sym typeface="Helvetica Neue Light"/>
                <a:hlinkClick r:id="rId5"/>
              </a:defRPr>
            </a:lvl1pPr>
          </a:lstStyle>
          <a:p>
            <a:r>
              <a:rPr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MADAI</a:t>
            </a:r>
          </a:p>
        </p:txBody>
      </p:sp>
      <p:sp>
        <p:nvSpPr>
          <p:cNvPr id="119" name="Stages of the collision: initial stages — QGP/fluid stage — hadron formation (freeze out)"/>
          <p:cNvSpPr txBox="1"/>
          <p:nvPr/>
        </p:nvSpPr>
        <p:spPr>
          <a:xfrm>
            <a:off x="3951804" y="11385441"/>
            <a:ext cx="15967870" cy="62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Stages of the collision: initial stages — QGP/fluid stage — hadron formation (freeze out)</a:t>
            </a:r>
          </a:p>
        </p:txBody>
      </p:sp>
      <p:sp>
        <p:nvSpPr>
          <p:cNvPr id="120" name="‘Little Bang’: recreate primordial matter in the laboratory"/>
          <p:cNvSpPr txBox="1"/>
          <p:nvPr/>
        </p:nvSpPr>
        <p:spPr>
          <a:xfrm>
            <a:off x="6485495" y="12242273"/>
            <a:ext cx="11413010" cy="68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‘Little Bang’: recreate primordial matter in the laboratory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33" fill="hold"/>
                                        <p:tgtEl>
                                          <p:spTgt spid="1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1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Thanks for your attention"/>
          <p:cNvSpPr txBox="1">
            <a:spLocks noGrp="1"/>
          </p:cNvSpPr>
          <p:nvPr>
            <p:ph type="ctrTitle"/>
          </p:nvPr>
        </p:nvSpPr>
        <p:spPr>
          <a:xfrm>
            <a:off x="1620828" y="-777048"/>
            <a:ext cx="20828001" cy="4648201"/>
          </a:xfrm>
          <a:prstGeom prst="rect">
            <a:avLst/>
          </a:prstGeom>
        </p:spPr>
        <p:txBody>
          <a:bodyPr/>
          <a:lstStyle>
            <a:lvl1pPr>
              <a:defRPr sz="9000"/>
            </a:lvl1pPr>
          </a:lstStyle>
          <a:p>
            <a:r>
              <a:t>Thanks for your attention</a:t>
            </a:r>
          </a:p>
        </p:txBody>
      </p:sp>
      <p:sp>
        <p:nvSpPr>
          <p:cNvPr id="588" name="Double-click to edit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589" name="IMG_8794.png" descr="IMG_879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829" y="5013169"/>
            <a:ext cx="15232000" cy="6652100"/>
          </a:xfrm>
          <a:prstGeom prst="rect">
            <a:avLst/>
          </a:prstGeom>
          <a:ln w="12700">
            <a:miter lim="400000"/>
          </a:ln>
        </p:spPr>
      </p:pic>
      <p:sp>
        <p:nvSpPr>
          <p:cNvPr id="590" name="Start of heavy-ion run 6 November 2024: the quest continues…"/>
          <p:cNvSpPr txBox="1"/>
          <p:nvPr/>
        </p:nvSpPr>
        <p:spPr>
          <a:xfrm>
            <a:off x="6440605" y="11864147"/>
            <a:ext cx="11188447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Start of heavy-ion run 6 November 2024: the quest continues…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3" name="LHC heavy-ion program: multi-body QCD and the  properties of strongly interacting matter at high T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668531" y="3173579"/>
                <a:ext cx="13181004" cy="7616721"/>
              </a:xfrm>
              <a:prstGeom prst="rect">
                <a:avLst/>
              </a:prstGeom>
            </p:spPr>
            <p:txBody>
              <a:bodyPr/>
              <a:lstStyle/>
              <a:p>
                <a:pPr marL="529166" indent="-529166">
                  <a:defRPr sz="3600"/>
                </a:pPr>
                <a:r>
                  <a:t>LHC heavy-ion program: multi-body QCD and the </a:t>
                </a:r>
                <a:br/>
                <a:r>
                  <a:t>properties of strongly interacting matter at high </a:t>
                </a:r>
                <a:r>
                  <a:rPr i="1"/>
                  <a:t>T</a:t>
                </a:r>
              </a:p>
              <a:p>
                <a:pPr marL="529166" indent="-529166">
                  <a:defRPr sz="3600"/>
                </a:pPr>
                <a:r>
                  <a:t>Dissociation (‘melting’) of quarkonia: very high density and </a:t>
                </a:r>
                <a:r>
                  <a:rPr i="1"/>
                  <a:t>T</a:t>
                </a:r>
              </a:p>
              <a:p>
                <a:pPr marL="529166" indent="-529166">
                  <a:defRPr sz="3600"/>
                </a:pPr>
                <a:r>
                  <a:t>Determine properties of QGP: viscosity and transport coefficients</a:t>
                </a:r>
              </a:p>
              <a:p>
                <a:pPr marL="1164166" lvl="1" indent="-529166">
                  <a:defRPr sz="3600"/>
                </a:pPr>
                <a:r>
                  <a:t>Viscosity very small: close to lower limit </a:t>
                </a:r>
                <a14:m>
                  <m:oMath xmlns:m="http://schemas.openxmlformats.org/officeDocument/2006/math">
                    <m:r>
                      <a:rPr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r>
                      <a:rPr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=1/4</m:t>
                    </m:r>
                    <m:r>
                      <a:rPr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/>
              </a:p>
              <a:p>
                <a:pPr marL="1164166" lvl="1" indent="-529166">
                  <a:defRPr sz="3600"/>
                </a:pPr>
                <a:r>
                  <a:t>Slower thermalisation for beauty than charm</a:t>
                </a:r>
              </a:p>
              <a:p>
                <a:pPr marL="529166" indent="-529166">
                  <a:defRPr sz="3600"/>
                </a:pPr>
                <a:r>
                  <a:t>First measurements of thermal radiation expected with upgraded detector in Run 3 + 4</a:t>
                </a:r>
              </a:p>
              <a:p>
                <a:pPr marL="1164166" lvl="1" indent="-529166">
                  <a:defRPr sz="3600"/>
                </a:pPr>
                <a:r>
                  <a:t>ALICE 3: next-generation upgrade for run 5 and 6 </a:t>
                </a:r>
              </a:p>
            </p:txBody>
          </p:sp>
        </mc:Choice>
        <mc:Fallback>
          <p:sp>
            <p:nvSpPr>
              <p:cNvPr id="593" name="LHC heavy-ion program: multi-body QCD and the  properties of strongly interacting matter at high T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68531" y="3173579"/>
                <a:ext cx="13181004" cy="7616721"/>
              </a:xfrm>
              <a:prstGeom prst="rect">
                <a:avLst/>
              </a:prstGeom>
              <a:blipFill>
                <a:blip r:embed="rId2"/>
                <a:stretch>
                  <a:fillRect l="-2117" t="-333" b="-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6123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595" name="ALICE, arXiv:2211.04384"/>
          <p:cNvSpPr txBox="1"/>
          <p:nvPr/>
        </p:nvSpPr>
        <p:spPr>
          <a:xfrm>
            <a:off x="20269998" y="10692350"/>
            <a:ext cx="3148026" cy="4363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ALICE, arXiv:2211.04384</a:t>
            </a:r>
          </a:p>
        </p:txBody>
      </p:sp>
      <p:pic>
        <p:nvPicPr>
          <p:cNvPr id="596" name="temp.pdf" descr="temp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5336" y="3244089"/>
            <a:ext cx="9476702" cy="71075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Temperature of the QGP: electromagnetic radi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Temperature of the QGP: electromagnetic radiation</a:t>
            </a:r>
          </a:p>
        </p:txBody>
      </p:sp>
      <p:sp>
        <p:nvSpPr>
          <p:cNvPr id="599" name="Light flavour hadron abundances consistent with common chemical freeze-out…"/>
          <p:cNvSpPr txBox="1">
            <a:spLocks noGrp="1"/>
          </p:cNvSpPr>
          <p:nvPr>
            <p:ph type="body" idx="1"/>
          </p:nvPr>
        </p:nvSpPr>
        <p:spPr>
          <a:xfrm>
            <a:off x="1151030" y="9622788"/>
            <a:ext cx="14653750" cy="3071531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1500"/>
              </a:spcBef>
              <a:buSzTx/>
              <a:buNone/>
            </a:pPr>
            <a:r>
              <a:rPr dirty="0"/>
              <a:t>Light </a:t>
            </a:r>
            <a:r>
              <a:rPr dirty="0" err="1"/>
              <a:t>flavour</a:t>
            </a:r>
            <a:r>
              <a:rPr dirty="0"/>
              <a:t> hadron abundances consistent with common chemical freeze-out</a:t>
            </a:r>
          </a:p>
          <a:p>
            <a:pPr>
              <a:spcBef>
                <a:spcPts val="1500"/>
              </a:spcBef>
              <a:defRPr sz="3400"/>
            </a:pPr>
            <a:r>
              <a:rPr dirty="0"/>
              <a:t>Limiting temperature: ~155 MeV</a:t>
            </a:r>
          </a:p>
          <a:p>
            <a:pPr marL="0" indent="0">
              <a:spcBef>
                <a:spcPts val="1500"/>
              </a:spcBef>
              <a:buSzTx/>
              <a:buNone/>
            </a:pPr>
            <a:r>
              <a:rPr b="1" dirty="0"/>
              <a:t>Electromagnetic radiation</a:t>
            </a:r>
            <a:r>
              <a:rPr dirty="0"/>
              <a:t> gives access to </a:t>
            </a:r>
            <a:r>
              <a:rPr b="1" dirty="0"/>
              <a:t>temperature of QGP before </a:t>
            </a:r>
            <a:r>
              <a:rPr b="1" dirty="0" err="1"/>
              <a:t>hadronisation</a:t>
            </a:r>
            <a:endParaRPr b="1" dirty="0"/>
          </a:p>
          <a:p>
            <a:pPr>
              <a:spcBef>
                <a:spcPts val="1500"/>
              </a:spcBef>
              <a:defRPr sz="3400"/>
            </a:pPr>
            <a:r>
              <a:rPr dirty="0"/>
              <a:t>Cleanest signal: dilepton pairs</a:t>
            </a:r>
          </a:p>
          <a:p>
            <a:pPr>
              <a:spcBef>
                <a:spcPts val="1500"/>
              </a:spcBef>
              <a:defRPr sz="3400"/>
            </a:pPr>
            <a:r>
              <a:rPr dirty="0"/>
              <a:t>Expected </a:t>
            </a:r>
            <a:r>
              <a:rPr i="1" dirty="0"/>
              <a:t>T</a:t>
            </a:r>
            <a:r>
              <a:rPr dirty="0"/>
              <a:t> at LHC: 300-400 MeV</a:t>
            </a:r>
          </a:p>
        </p:txBody>
      </p:sp>
      <p:sp>
        <p:nvSpPr>
          <p:cNvPr id="6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601" name="Temperature…"/>
          <p:cNvSpPr txBox="1"/>
          <p:nvPr/>
        </p:nvSpPr>
        <p:spPr>
          <a:xfrm>
            <a:off x="10158288" y="6109337"/>
            <a:ext cx="4238194" cy="1386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solidFill>
                  <a:srgbClr val="0433FF"/>
                </a:solidFill>
              </a:defRPr>
            </a:pPr>
            <a:r>
              <a:t>Temperature</a:t>
            </a:r>
          </a:p>
          <a:p>
            <a:pPr>
              <a:defRPr sz="2800">
                <a:solidFill>
                  <a:srgbClr val="0433FF"/>
                </a:solidFill>
              </a:defRPr>
            </a:pPr>
            <a:r>
              <a:t>from hadron abundances</a:t>
            </a:r>
          </a:p>
          <a:p>
            <a:pPr>
              <a:defRPr sz="2800">
                <a:solidFill>
                  <a:srgbClr val="0433FF"/>
                </a:solidFill>
              </a:defRPr>
            </a:pPr>
            <a:r>
              <a:t>‘chemical freeze-out’</a:t>
            </a:r>
          </a:p>
        </p:txBody>
      </p:sp>
      <p:sp>
        <p:nvSpPr>
          <p:cNvPr id="602" name="Projected temperature…"/>
          <p:cNvSpPr txBox="1"/>
          <p:nvPr/>
        </p:nvSpPr>
        <p:spPr>
          <a:xfrm>
            <a:off x="10068752" y="4019105"/>
            <a:ext cx="5154220" cy="954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solidFill>
                  <a:schemeClr val="accent4">
                    <a:hueOff val="-461056"/>
                    <a:satOff val="4338"/>
                    <a:lumOff val="-10225"/>
                  </a:schemeClr>
                </a:solidFill>
              </a:defRPr>
            </a:pPr>
            <a:r>
              <a:t>Projected temperature</a:t>
            </a:r>
          </a:p>
          <a:p>
            <a:pPr>
              <a:defRPr sz="2800">
                <a:solidFill>
                  <a:schemeClr val="accent4">
                    <a:hueOff val="-461056"/>
                    <a:satOff val="4338"/>
                    <a:lumOff val="-10225"/>
                  </a:schemeClr>
                </a:solidFill>
              </a:defRPr>
            </a:pPr>
            <a:r>
              <a:t>from electromagnetic radiation</a:t>
            </a:r>
          </a:p>
        </p:txBody>
      </p:sp>
      <p:sp>
        <p:nvSpPr>
          <p:cNvPr id="603" name="T vs energy"/>
          <p:cNvSpPr txBox="1"/>
          <p:nvPr/>
        </p:nvSpPr>
        <p:spPr>
          <a:xfrm>
            <a:off x="4633698" y="2304496"/>
            <a:ext cx="2012138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t> vs energy</a:t>
            </a:r>
          </a:p>
        </p:txBody>
      </p:sp>
      <p:sp>
        <p:nvSpPr>
          <p:cNvPr id="604" name="Slope measures temperature"/>
          <p:cNvSpPr txBox="1"/>
          <p:nvPr/>
        </p:nvSpPr>
        <p:spPr>
          <a:xfrm>
            <a:off x="20934148" y="10615663"/>
            <a:ext cx="2749653" cy="954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Slope measures</a:t>
            </a:r>
            <a:br/>
            <a:r>
              <a:t>temperature</a:t>
            </a:r>
          </a:p>
        </p:txBody>
      </p:sp>
      <p:pic>
        <p:nvPicPr>
          <p:cNvPr id="605" name="temperaturePlot.pdf" descr="temperaturePlo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765" y="2786668"/>
            <a:ext cx="9345160" cy="6741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6" name="ExcessSpectrum_highMass.pdf" descr="ExcessSpectrum_highMas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7827" y="2499829"/>
            <a:ext cx="7793511" cy="7930962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Dielectron mass distribution"/>
          <p:cNvSpPr txBox="1"/>
          <p:nvPr/>
        </p:nvSpPr>
        <p:spPr>
          <a:xfrm>
            <a:off x="17752384" y="2026628"/>
            <a:ext cx="4718966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t>Dielectron mass distribution</a:t>
            </a:r>
          </a:p>
        </p:txBody>
      </p:sp>
      <p:grpSp>
        <p:nvGrpSpPr>
          <p:cNvPr id="612" name="Group"/>
          <p:cNvGrpSpPr/>
          <p:nvPr/>
        </p:nvGrpSpPr>
        <p:grpSpPr>
          <a:xfrm>
            <a:off x="19650560" y="5830309"/>
            <a:ext cx="2506268" cy="4901359"/>
            <a:chOff x="-38100" y="-38100"/>
            <a:chExt cx="2506267" cy="4901357"/>
          </a:xfrm>
        </p:grpSpPr>
        <p:pic>
          <p:nvPicPr>
            <p:cNvPr id="608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4504552">
              <a:off x="1913" y="2948613"/>
              <a:ext cx="3863798" cy="76201"/>
            </a:xfrm>
            <a:prstGeom prst="rect">
              <a:avLst/>
            </a:prstGeom>
            <a:effectLst/>
          </p:spPr>
        </p:pic>
        <p:pic>
          <p:nvPicPr>
            <p:cNvPr id="610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0" y="-38100"/>
              <a:ext cx="2320352" cy="1270000"/>
            </a:xfrm>
            <a:prstGeom prst="rect">
              <a:avLst/>
            </a:prstGeom>
            <a:effectLst/>
          </p:spPr>
        </p:pic>
      </p:grpSp>
      <p:grpSp>
        <p:nvGrpSpPr>
          <p:cNvPr id="617" name="Group"/>
          <p:cNvGrpSpPr/>
          <p:nvPr/>
        </p:nvGrpSpPr>
        <p:grpSpPr>
          <a:xfrm>
            <a:off x="14992314" y="2026628"/>
            <a:ext cx="8971210" cy="10646722"/>
            <a:chOff x="0" y="0"/>
            <a:chExt cx="8971208" cy="10646721"/>
          </a:xfrm>
        </p:grpSpPr>
        <p:sp>
          <p:nvSpPr>
            <p:cNvPr id="613" name="Rectangle"/>
            <p:cNvSpPr/>
            <p:nvPr/>
          </p:nvSpPr>
          <p:spPr>
            <a:xfrm>
              <a:off x="0" y="0"/>
              <a:ext cx="8971209" cy="1034234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614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2190" y="813767"/>
              <a:ext cx="7200156" cy="7327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5" name="Dielectron v2"/>
            <p:cNvSpPr txBox="1"/>
            <p:nvPr/>
          </p:nvSpPr>
          <p:spPr>
            <a:xfrm>
              <a:off x="3731933" y="304382"/>
              <a:ext cx="2501359" cy="58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200"/>
              </a:pPr>
              <a:r>
                <a:t>Dielectron v</a:t>
              </a:r>
              <a:r>
                <a:rPr baseline="-5999"/>
                <a:t>2</a:t>
              </a:r>
            </a:p>
          </p:txBody>
        </p:sp>
        <p:sp>
          <p:nvSpPr>
            <p:cNvPr id="616" name="Unique access to time evolution of temperature  via v2, pT dependence of T"/>
            <p:cNvSpPr txBox="1"/>
            <p:nvPr/>
          </p:nvSpPr>
          <p:spPr>
            <a:xfrm>
              <a:off x="1499767" y="7942565"/>
              <a:ext cx="6965689" cy="2704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500"/>
                </a:spcBef>
                <a:defRPr sz="32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Unique access to </a:t>
              </a:r>
              <a:r>
                <a:rPr b="1"/>
                <a:t>time evolution of temperature </a:t>
              </a:r>
              <a:br>
                <a:rPr b="1"/>
              </a:br>
              <a:r>
                <a:t>via v</a:t>
              </a:r>
              <a:r>
                <a:rPr baseline="-5999"/>
                <a:t>2</a:t>
              </a:r>
              <a:r>
                <a:t>, </a:t>
              </a:r>
              <a:r>
                <a:rPr i="1"/>
                <a:t>p</a:t>
              </a:r>
              <a:r>
                <a:rPr baseline="-5999"/>
                <a:t>T</a:t>
              </a:r>
              <a:r>
                <a:t> dependence of T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" grpId="2" animBg="1" advAuto="0"/>
      <p:bldP spid="612" grpId="1" animBg="1" advAuto="0"/>
      <p:bldP spid="617" grpId="3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Comparison to ITS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Comparison to ITS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0" name="HF decays produce correlated background…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pPr>
                  <a:spcBef>
                    <a:spcPts val="1000"/>
                  </a:spcBef>
                </a:pPr>
                <a:r>
                  <a:t>HF decays produce correlated background</a:t>
                </a:r>
              </a:p>
              <a:p>
                <a:pPr>
                  <a:spcBef>
                    <a:spcPts val="1000"/>
                  </a:spcBef>
                </a:pPr>
                <a:r>
                  <a:t>Large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5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sz="4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𝑒𝑒</m:t>
                        </m:r>
                      </m:sub>
                    </m:sSub>
                    <m:r>
                      <a:rPr sz="4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≳1</m:t>
                    </m:r>
                    <m:r>
                      <m:rPr>
                        <m:sty m:val="p"/>
                      </m:rPr>
                      <a:rPr sz="4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sz="4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sz="4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4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sz="4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/>
              </a:p>
              <a:p>
                <a:pPr>
                  <a:spcBef>
                    <a:spcPts val="1000"/>
                  </a:spcBef>
                </a:pPr>
                <a:r>
                  <a:t>Can be effectively suppressed in ALICE 3</a:t>
                </a:r>
              </a:p>
            </p:txBody>
          </p:sp>
        </mc:Choice>
        <mc:Fallback>
          <p:sp>
            <p:nvSpPr>
              <p:cNvPr id="620" name="HF decays produce correlated background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6123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pic>
        <p:nvPicPr>
          <p:cNvPr id="622" name="Sys_alice3_its3_hf.pdf" descr="Sys_alice3_its3_hf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976" y="2030982"/>
            <a:ext cx="8727853" cy="8481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623" name="Signal_Ratio_its3.pdf" descr="Signal_Ratio_its3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38" y="2773155"/>
            <a:ext cx="7200901" cy="7327901"/>
          </a:xfrm>
          <a:prstGeom prst="rect">
            <a:avLst/>
          </a:prstGeom>
          <a:ln w="12700">
            <a:miter lim="400000"/>
          </a:ln>
        </p:spPr>
      </p:pic>
      <p:sp>
        <p:nvSpPr>
          <p:cNvPr id="624" name="Large improvement in  systematic uncertainty"/>
          <p:cNvSpPr txBox="1"/>
          <p:nvPr/>
        </p:nvSpPr>
        <p:spPr>
          <a:xfrm>
            <a:off x="10750850" y="10821846"/>
            <a:ext cx="4457346" cy="1105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Large improvement in </a:t>
            </a:r>
            <a:br/>
            <a:r>
              <a:t>systematic uncertainty</a:t>
            </a:r>
          </a:p>
        </p:txBody>
      </p:sp>
      <p:sp>
        <p:nvSpPr>
          <p:cNvPr id="625" name="Correlated dielectron distribution"/>
          <p:cNvSpPr txBox="1"/>
          <p:nvPr/>
        </p:nvSpPr>
        <p:spPr>
          <a:xfrm>
            <a:off x="1648476" y="2148756"/>
            <a:ext cx="6302960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Correlated dielectron distribution</a:t>
            </a:r>
          </a:p>
        </p:txBody>
      </p:sp>
      <p:sp>
        <p:nvSpPr>
          <p:cNvPr id="626" name="Relative syst uncertainty from HF decay bkg"/>
          <p:cNvSpPr txBox="1"/>
          <p:nvPr/>
        </p:nvSpPr>
        <p:spPr>
          <a:xfrm>
            <a:off x="8777499" y="2046522"/>
            <a:ext cx="8404048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Relative syst uncertainty from HF decay bkg</a:t>
            </a:r>
          </a:p>
        </p:txBody>
      </p:sp>
      <p:pic>
        <p:nvPicPr>
          <p:cNvPr id="627" name="chiralmixing_results_010.pdf" descr="chiralmixing_results_010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80259" y="2977623"/>
            <a:ext cx="7200901" cy="732790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28" name="High precision: access   mixing"/>
              <p:cNvSpPr txBox="1"/>
              <p:nvPr/>
            </p:nvSpPr>
            <p:spPr>
              <a:xfrm>
                <a:off x="17044441" y="11006676"/>
                <a:ext cx="7272538" cy="73585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4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High precision: access </a:t>
                </a:r>
                <a14:m>
                  <m:oMath xmlns:m="http://schemas.openxmlformats.org/officeDocument/2006/math">
                    <m:r>
                      <a:rPr sz="4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sz="4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sz="4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t> mixing</a:t>
                </a:r>
              </a:p>
            </p:txBody>
          </p:sp>
        </mc:Choice>
        <mc:Fallback>
          <p:sp>
            <p:nvSpPr>
              <p:cNvPr id="628" name="High precision: access   mixi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4441" y="11006676"/>
                <a:ext cx="7272538" cy="735852"/>
              </a:xfrm>
              <a:prstGeom prst="rect">
                <a:avLst/>
              </a:prstGeom>
              <a:blipFill>
                <a:blip r:embed="rId6"/>
                <a:stretch>
                  <a:fillRect l="-4014" r="-4014" b="-2372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9" name="ALICE 3 mass spectrum"/>
          <p:cNvSpPr txBox="1"/>
          <p:nvPr/>
        </p:nvSpPr>
        <p:spPr>
          <a:xfrm>
            <a:off x="18586003" y="2148756"/>
            <a:ext cx="4623716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ALICE 3 mass spectrum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0636" y="2475637"/>
            <a:ext cx="6820309" cy="4068254"/>
          </a:xfrm>
          <a:prstGeom prst="rect">
            <a:avLst/>
          </a:prstGeom>
          <a:ln w="12700">
            <a:miter lim="400000"/>
          </a:ln>
        </p:spPr>
      </p:pic>
      <p:sp>
        <p:nvSpPr>
          <p:cNvPr id="632" name="ALICE upgrades in Long Shutdown 2 (2019-2021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ALICE upgrades in Long Shutdown 2 (2019-2021)</a:t>
            </a:r>
          </a:p>
        </p:txBody>
      </p:sp>
      <p:sp>
        <p:nvSpPr>
          <p:cNvPr id="6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39617" y="13231511"/>
            <a:ext cx="566218" cy="572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634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635" name="Image" descr="Image"/>
          <p:cNvPicPr>
            <a:picLocks noChangeAspect="1"/>
          </p:cNvPicPr>
          <p:nvPr/>
        </p:nvPicPr>
        <p:blipFill>
          <a:blip r:embed="rId3"/>
          <a:srcRect l="13625" t="3758" r="13625" b="3758"/>
          <a:stretch>
            <a:fillRect/>
          </a:stretch>
        </p:blipFill>
        <p:spPr>
          <a:xfrm>
            <a:off x="6588124" y="2840037"/>
            <a:ext cx="11207840" cy="8036083"/>
          </a:xfrm>
          <a:prstGeom prst="rect">
            <a:avLst/>
          </a:prstGeom>
          <a:ln w="12700">
            <a:miter lim="400000"/>
          </a:ln>
        </p:spPr>
      </p:pic>
      <p:sp>
        <p:nvSpPr>
          <p:cNvPr id="636" name="ALICE upgrade for Run 3, 4: improve pointing resolution, readout rate (50 kHz for HI events)"/>
          <p:cNvSpPr txBox="1"/>
          <p:nvPr/>
        </p:nvSpPr>
        <p:spPr>
          <a:xfrm>
            <a:off x="3835958" y="12413080"/>
            <a:ext cx="16712084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500"/>
              </a:spcBef>
              <a:defRPr sz="3200">
                <a:solidFill>
                  <a:srgbClr val="9A25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ALICE upgrade for Run 3, 4: improve pointing resolution, readout rate (50 kHz for HI events)</a:t>
            </a:r>
          </a:p>
        </p:txBody>
      </p:sp>
      <p:pic>
        <p:nvPicPr>
          <p:cNvPr id="637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0252" y="1978062"/>
            <a:ext cx="3171102" cy="2499445"/>
          </a:xfrm>
          <a:prstGeom prst="rect">
            <a:avLst/>
          </a:prstGeom>
          <a:ln w="12700">
            <a:miter lim="400000"/>
          </a:ln>
        </p:spPr>
      </p:pic>
      <p:sp>
        <p:nvSpPr>
          <p:cNvPr id="638" name="New ITS and MFT"/>
          <p:cNvSpPr txBox="1"/>
          <p:nvPr/>
        </p:nvSpPr>
        <p:spPr>
          <a:xfrm>
            <a:off x="2172902" y="1933960"/>
            <a:ext cx="345694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New ITS and MFT</a:t>
            </a:r>
          </a:p>
        </p:txBody>
      </p:sp>
      <p:sp>
        <p:nvSpPr>
          <p:cNvPr id="639" name="Full pixel detector…"/>
          <p:cNvSpPr txBox="1"/>
          <p:nvPr/>
        </p:nvSpPr>
        <p:spPr>
          <a:xfrm>
            <a:off x="1778205" y="6591556"/>
            <a:ext cx="4408882" cy="10187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Full pixel detector</a:t>
            </a:r>
          </a:p>
          <a:p>
            <a:pPr>
              <a:spcBef>
                <a:spcPts val="5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Improved spatial resolution</a:t>
            </a:r>
          </a:p>
        </p:txBody>
      </p:sp>
      <p:sp>
        <p:nvSpPr>
          <p:cNvPr id="640" name="TPC: GEM readout"/>
          <p:cNvSpPr txBox="1"/>
          <p:nvPr/>
        </p:nvSpPr>
        <p:spPr>
          <a:xfrm>
            <a:off x="18600914" y="1822275"/>
            <a:ext cx="3630067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TPC: GEM readout</a:t>
            </a:r>
          </a:p>
        </p:txBody>
      </p:sp>
      <p:sp>
        <p:nvSpPr>
          <p:cNvPr id="641" name="Continuous readout"/>
          <p:cNvSpPr txBox="1"/>
          <p:nvPr/>
        </p:nvSpPr>
        <p:spPr>
          <a:xfrm>
            <a:off x="18787757" y="6704460"/>
            <a:ext cx="3256382" cy="523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5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Continuous readout</a:t>
            </a:r>
          </a:p>
        </p:txBody>
      </p:sp>
      <p:pic>
        <p:nvPicPr>
          <p:cNvPr id="642" name="Image" descr="Image"/>
          <p:cNvPicPr>
            <a:picLocks noChangeAspect="1"/>
          </p:cNvPicPr>
          <p:nvPr/>
        </p:nvPicPr>
        <p:blipFill>
          <a:blip r:embed="rId5"/>
          <a:srcRect l="7383" r="4494"/>
          <a:stretch>
            <a:fillRect/>
          </a:stretch>
        </p:blipFill>
        <p:spPr>
          <a:xfrm>
            <a:off x="1239928" y="8281165"/>
            <a:ext cx="5322958" cy="4018541"/>
          </a:xfrm>
          <a:prstGeom prst="rect">
            <a:avLst/>
          </a:prstGeom>
          <a:ln w="12700">
            <a:miter lim="400000"/>
          </a:ln>
        </p:spPr>
      </p:pic>
      <p:sp>
        <p:nvSpPr>
          <p:cNvPr id="643" name="Fast Interaction Trigger"/>
          <p:cNvSpPr txBox="1"/>
          <p:nvPr/>
        </p:nvSpPr>
        <p:spPr>
          <a:xfrm>
            <a:off x="1668767" y="7663441"/>
            <a:ext cx="4459123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Fast Interaction Trigger</a:t>
            </a:r>
          </a:p>
        </p:txBody>
      </p:sp>
      <p:pic>
        <p:nvPicPr>
          <p:cNvPr id="644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989" y="2554698"/>
            <a:ext cx="5853313" cy="4021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64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84134" y="8408387"/>
            <a:ext cx="5853313" cy="3675336"/>
          </a:xfrm>
          <a:prstGeom prst="rect">
            <a:avLst/>
          </a:prstGeom>
          <a:ln w="12700">
            <a:miter lim="400000"/>
          </a:ln>
        </p:spPr>
      </p:pic>
      <p:sp>
        <p:nvSpPr>
          <p:cNvPr id="646" name="Online event processing"/>
          <p:cNvSpPr txBox="1"/>
          <p:nvPr/>
        </p:nvSpPr>
        <p:spPr>
          <a:xfrm>
            <a:off x="18095962" y="7789195"/>
            <a:ext cx="4639971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Online event processing</a:t>
            </a:r>
          </a:p>
        </p:txBody>
      </p:sp>
      <p:sp>
        <p:nvSpPr>
          <p:cNvPr id="647" name="ALICE LS2 upgrade paper: arXiv:2302.01238"/>
          <p:cNvSpPr txBox="1"/>
          <p:nvPr/>
        </p:nvSpPr>
        <p:spPr>
          <a:xfrm>
            <a:off x="8913748" y="11737953"/>
            <a:ext cx="6556503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ALICE LS2 upgrade paper:</a:t>
            </a:r>
            <a:r>
              <a:rPr>
                <a:solidFill>
                  <a:srgbClr val="292929"/>
                </a:solidFill>
              </a:rPr>
              <a:t> </a:t>
            </a:r>
            <a:r>
              <a:rPr>
                <a:hlinkClick r:id="rId8"/>
              </a:rPr>
              <a:t>arXiv:2302.01238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Heavy-flavour transport: DD̅ azimuthal corre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59459">
              <a:defRPr sz="5888"/>
            </a:lvl1pPr>
          </a:lstStyle>
          <a:p>
            <a:r>
              <a:t>Heavy-flavour transport: DD̅ azimuthal correlations</a:t>
            </a:r>
          </a:p>
        </p:txBody>
      </p:sp>
      <p:sp>
        <p:nvSpPr>
          <p:cNvPr id="650" name="Angular decorrelation directly probes QGP scattering…"/>
          <p:cNvSpPr txBox="1">
            <a:spLocks noGrp="1"/>
          </p:cNvSpPr>
          <p:nvPr>
            <p:ph type="body" sz="quarter" idx="1"/>
          </p:nvPr>
        </p:nvSpPr>
        <p:spPr>
          <a:xfrm>
            <a:off x="1689100" y="9551435"/>
            <a:ext cx="21005800" cy="2894565"/>
          </a:xfrm>
          <a:prstGeom prst="rect">
            <a:avLst/>
          </a:prstGeom>
        </p:spPr>
        <p:txBody>
          <a:bodyPr/>
          <a:lstStyle/>
          <a:p>
            <a:pPr marL="539750" indent="-539750" defTabSz="701675">
              <a:spcBef>
                <a:spcPts val="800"/>
              </a:spcBef>
              <a:defRPr sz="3230"/>
            </a:pPr>
            <a:r>
              <a:t>Angular decorrelation </a:t>
            </a:r>
            <a:r>
              <a:rPr b="1"/>
              <a:t>directly probes QGP scattering</a:t>
            </a:r>
          </a:p>
          <a:p>
            <a:pPr marL="1079500" lvl="1" indent="-539750" defTabSz="701675">
              <a:spcBef>
                <a:spcPts val="800"/>
              </a:spcBef>
              <a:defRPr sz="3230"/>
            </a:pPr>
            <a:r>
              <a:t>Signal strongest at low p</a:t>
            </a:r>
            <a:r>
              <a:rPr baseline="-5999"/>
              <a:t>T</a:t>
            </a:r>
          </a:p>
          <a:p>
            <a:pPr marL="539750" indent="-539750" defTabSz="701675">
              <a:spcBef>
                <a:spcPts val="1600"/>
              </a:spcBef>
              <a:defRPr sz="3230"/>
            </a:pPr>
            <a:r>
              <a:t>Very challenging measurement: </a:t>
            </a:r>
            <a:br/>
            <a:r>
              <a:t>need good purity, efficiency and η coverage</a:t>
            </a:r>
            <a:br/>
            <a:r>
              <a:t>→ </a:t>
            </a:r>
            <a:r>
              <a:rPr b="1"/>
              <a:t>heavy-ion measurement only possible with ALICE 3</a:t>
            </a:r>
          </a:p>
        </p:txBody>
      </p:sp>
      <p:sp>
        <p:nvSpPr>
          <p:cNvPr id="6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grpSp>
        <p:nvGrpSpPr>
          <p:cNvPr id="658" name="Group"/>
          <p:cNvGrpSpPr/>
          <p:nvPr/>
        </p:nvGrpSpPr>
        <p:grpSpPr>
          <a:xfrm>
            <a:off x="11392865" y="4707506"/>
            <a:ext cx="1242691" cy="3249285"/>
            <a:chOff x="0" y="0"/>
            <a:chExt cx="1242690" cy="3249284"/>
          </a:xfrm>
        </p:grpSpPr>
        <p:sp>
          <p:nvSpPr>
            <p:cNvPr id="652" name="Line"/>
            <p:cNvSpPr/>
            <p:nvPr/>
          </p:nvSpPr>
          <p:spPr>
            <a:xfrm flipH="1" flipV="1">
              <a:off x="102174" y="0"/>
              <a:ext cx="494831" cy="1901926"/>
            </a:xfrm>
            <a:prstGeom prst="line">
              <a:avLst/>
            </a:prstGeom>
            <a:noFill/>
            <a:ln w="50800" cap="flat">
              <a:solidFill>
                <a:srgbClr val="9A251C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3" name="Line"/>
            <p:cNvSpPr/>
            <p:nvPr/>
          </p:nvSpPr>
          <p:spPr>
            <a:xfrm>
              <a:off x="581822" y="1886744"/>
              <a:ext cx="628973" cy="1362541"/>
            </a:xfrm>
            <a:prstGeom prst="line">
              <a:avLst/>
            </a:prstGeom>
            <a:noFill/>
            <a:ln w="50800" cap="flat">
              <a:solidFill>
                <a:srgbClr val="9A251C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4" name="Line"/>
            <p:cNvSpPr/>
            <p:nvPr/>
          </p:nvSpPr>
          <p:spPr>
            <a:xfrm flipH="1">
              <a:off x="605519" y="1962168"/>
              <a:ext cx="1" cy="986070"/>
            </a:xfrm>
            <a:prstGeom prst="lin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5" name="Line"/>
            <p:cNvSpPr/>
            <p:nvPr/>
          </p:nvSpPr>
          <p:spPr>
            <a:xfrm>
              <a:off x="637734" y="1970684"/>
              <a:ext cx="604957" cy="144472"/>
            </a:xfrm>
            <a:prstGeom prst="lin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6" name="Line"/>
            <p:cNvSpPr/>
            <p:nvPr/>
          </p:nvSpPr>
          <p:spPr>
            <a:xfrm flipH="1" flipV="1">
              <a:off x="-1" y="946860"/>
              <a:ext cx="581825" cy="1015309"/>
            </a:xfrm>
            <a:prstGeom prst="lin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7" name="Line"/>
            <p:cNvSpPr/>
            <p:nvPr/>
          </p:nvSpPr>
          <p:spPr>
            <a:xfrm flipV="1">
              <a:off x="629217" y="1097242"/>
              <a:ext cx="91239" cy="841230"/>
            </a:xfrm>
            <a:prstGeom prst="line">
              <a:avLst/>
            </a:prstGeom>
            <a:noFill/>
            <a:ln w="50800" cap="flat">
              <a:solidFill>
                <a:srgbClr val="101F98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59" name="c"/>
          <p:cNvSpPr txBox="1"/>
          <p:nvPr/>
        </p:nvSpPr>
        <p:spPr>
          <a:xfrm>
            <a:off x="11221805" y="4041910"/>
            <a:ext cx="382626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rgbClr val="9A251C"/>
                </a:solidFill>
              </a:defRPr>
            </a:lvl1pPr>
          </a:lstStyle>
          <a:p>
            <a:r>
              <a:t>c</a:t>
            </a:r>
          </a:p>
        </p:txBody>
      </p:sp>
      <p:sp>
        <p:nvSpPr>
          <p:cNvPr id="660" name="c"/>
          <p:cNvSpPr txBox="1"/>
          <p:nvPr/>
        </p:nvSpPr>
        <p:spPr>
          <a:xfrm>
            <a:off x="12599625" y="7901547"/>
            <a:ext cx="382627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rgbClr val="9A251C"/>
                </a:solidFill>
              </a:defRPr>
            </a:lvl1pPr>
          </a:lstStyle>
          <a:p>
            <a:r>
              <a:t>c</a:t>
            </a:r>
          </a:p>
        </p:txBody>
      </p:sp>
      <p:sp>
        <p:nvSpPr>
          <p:cNvPr id="661" name="Line"/>
          <p:cNvSpPr/>
          <p:nvPr/>
        </p:nvSpPr>
        <p:spPr>
          <a:xfrm>
            <a:off x="12661754" y="8074976"/>
            <a:ext cx="258370" cy="1"/>
          </a:xfrm>
          <a:prstGeom prst="line">
            <a:avLst/>
          </a:prstGeom>
          <a:ln w="25400">
            <a:solidFill>
              <a:srgbClr val="9A251C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2" name="Charm azimuthal correlations"/>
          <p:cNvSpPr txBox="1"/>
          <p:nvPr/>
        </p:nvSpPr>
        <p:spPr>
          <a:xfrm>
            <a:off x="2860105" y="2440261"/>
            <a:ext cx="5610048" cy="5851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Charm azimuthal correlations</a:t>
            </a:r>
          </a:p>
        </p:txBody>
      </p:sp>
      <p:grpSp>
        <p:nvGrpSpPr>
          <p:cNvPr id="668" name="Group"/>
          <p:cNvGrpSpPr/>
          <p:nvPr/>
        </p:nvGrpSpPr>
        <p:grpSpPr>
          <a:xfrm>
            <a:off x="14336393" y="1704738"/>
            <a:ext cx="9280640" cy="6536468"/>
            <a:chOff x="0" y="0"/>
            <a:chExt cx="9280639" cy="6536466"/>
          </a:xfrm>
        </p:grpSpPr>
        <p:grpSp>
          <p:nvGrpSpPr>
            <p:cNvPr id="666" name="Group"/>
            <p:cNvGrpSpPr/>
            <p:nvPr/>
          </p:nvGrpSpPr>
          <p:grpSpPr>
            <a:xfrm>
              <a:off x="0" y="545953"/>
              <a:ext cx="9280640" cy="5990514"/>
              <a:chOff x="0" y="0"/>
              <a:chExt cx="9280639" cy="5990513"/>
            </a:xfrm>
          </p:grpSpPr>
          <p:pic>
            <p:nvPicPr>
              <p:cNvPr id="663" name="ALICE3_ptD_4to99_ptDbar_2to4_wThermal.png" descr="ALICE3_ptD_4to99_ptDbar_2to4_wThermal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9280640" cy="599051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64" name="Equation"/>
                  <p:cNvSpPr txBox="1"/>
                  <p:nvPr/>
                </p:nvSpPr>
                <p:spPr>
                  <a:xfrm>
                    <a:off x="1948290" y="1572897"/>
                    <a:ext cx="2344392" cy="48200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l" defTabSz="914400" latinLnBrk="1">
                      <a:defRPr sz="1800"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sz="3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sz="3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3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sz="3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</m:sup>
                          </m:sSub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&gt;4</m:t>
                          </m:r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sz="3000"/>
                  </a:p>
                </p:txBody>
              </p:sp>
            </mc:Choice>
            <mc:Fallback>
              <p:sp>
                <p:nvSpPr>
                  <p:cNvPr id="664" name="Equation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48290" y="1572897"/>
                    <a:ext cx="2344392" cy="48200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5405" r="-3243" b="-43590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65" name="Equation"/>
                  <p:cNvSpPr txBox="1"/>
                  <p:nvPr/>
                </p:nvSpPr>
                <p:spPr>
                  <a:xfrm>
                    <a:off x="1900896" y="2059116"/>
                    <a:ext cx="2958718" cy="48200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l" defTabSz="914400" latinLnBrk="1">
                      <a:defRPr sz="1800"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2&lt;</m:t>
                          </m:r>
                          <m:sSubSup>
                            <m:sSub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sz="3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sz="3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sz="3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bar>
                                </m:e>
                                <m:sup>
                                  <m:r>
                                    <a:rPr sz="3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</m:sup>
                          </m:sSub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&lt;4</m:t>
                          </m:r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sz="3000"/>
                  </a:p>
                </p:txBody>
              </p:sp>
            </mc:Choice>
            <mc:Fallback>
              <p:sp>
                <p:nvSpPr>
                  <p:cNvPr id="665" name="Equation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00896" y="2059116"/>
                    <a:ext cx="2958718" cy="48200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274" r="-5128" b="-61538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7" name="ALICE 3 projection:   correlations"/>
                <p:cNvSpPr txBox="1"/>
                <p:nvPr/>
              </p:nvSpPr>
              <p:spPr>
                <a:xfrm>
                  <a:off x="2065843" y="0"/>
                  <a:ext cx="5957261" cy="60201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defRPr sz="28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t>ALICE 3 projection: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sz="3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bar>
                        <m:barPr>
                          <m:pos m:val="top"/>
                          <m:ctrlP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m:rPr>
                              <m:sty m:val="p"/>
                            </m:rP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</m:bar>
                    </m:oMath>
                  </a14:m>
                  <a:r>
                    <a:t> correlations </a:t>
                  </a:r>
                </a:p>
              </p:txBody>
            </p:sp>
          </mc:Choice>
          <mc:Fallback>
            <p:sp>
              <p:nvSpPr>
                <p:cNvPr id="667" name="ALICE 3 projection:   correlations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5843" y="0"/>
                  <a:ext cx="5957261" cy="602017"/>
                </a:xfrm>
                <a:prstGeom prst="rect">
                  <a:avLst/>
                </a:prstGeom>
                <a:blipFill>
                  <a:blip r:embed="rId5"/>
                  <a:stretch>
                    <a:fillRect l="-2340" r="-2340" b="-29167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71" name="Group"/>
          <p:cNvGrpSpPr/>
          <p:nvPr/>
        </p:nvGrpSpPr>
        <p:grpSpPr>
          <a:xfrm>
            <a:off x="15697830" y="8149730"/>
            <a:ext cx="7366074" cy="5007470"/>
            <a:chOff x="0" y="261721"/>
            <a:chExt cx="7366072" cy="5007468"/>
          </a:xfrm>
        </p:grpSpPr>
        <p:pic>
          <p:nvPicPr>
            <p:cNvPr id="669" name="Superimposed_Std.png" descr="Superimposed_Std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528587"/>
              <a:ext cx="7366073" cy="47406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0" name="ALICE Run 3 + 4 projection"/>
            <p:cNvSpPr/>
            <p:nvPr/>
          </p:nvSpPr>
          <p:spPr>
            <a:xfrm>
              <a:off x="4038488" y="26172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ALICE Run 3 + 4 projection</a:t>
              </a:r>
            </a:p>
          </p:txBody>
        </p:sp>
      </p:grpSp>
      <p:pic>
        <p:nvPicPr>
          <p:cNvPr id="672" name="Google Shape;527;p62" descr="Google Shape;527;p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8919" y="3116991"/>
            <a:ext cx="7621628" cy="5929177"/>
          </a:xfrm>
          <a:prstGeom prst="rect">
            <a:avLst/>
          </a:prstGeom>
          <a:ln w="12700">
            <a:miter lim="400000"/>
          </a:ln>
        </p:spPr>
      </p:pic>
      <p:sp>
        <p:nvSpPr>
          <p:cNvPr id="673" name="Google Shape;528;p62"/>
          <p:cNvSpPr txBox="1"/>
          <p:nvPr/>
        </p:nvSpPr>
        <p:spPr>
          <a:xfrm rot="5400000">
            <a:off x="4916140" y="5312997"/>
            <a:ext cx="9687254" cy="910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S. Cao et al.,</a:t>
            </a:r>
            <a:r>
              <a:rPr>
                <a:solidFill>
                  <a:srgbClr val="00329E"/>
                </a:solidFill>
              </a:rPr>
              <a:t> </a:t>
            </a:r>
            <a:r>
              <a:t>private comm.,</a:t>
            </a:r>
            <a:r>
              <a:rPr>
                <a:solidFill>
                  <a:srgbClr val="00329E"/>
                </a:solidFill>
              </a:rPr>
              <a:t> </a:t>
            </a:r>
          </a:p>
          <a:p>
            <a: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based on PLB 838 (2023) 137733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8" grpId="1" animBg="1" advAuto="0"/>
      <p:bldP spid="671" grpId="2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Hadron formation: multi-HF hadr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Hadron formation: multi-HF hadrons</a:t>
            </a:r>
          </a:p>
        </p:txBody>
      </p:sp>
      <p:sp>
        <p:nvSpPr>
          <p:cNvPr id="6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677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grpSp>
        <p:nvGrpSpPr>
          <p:cNvPr id="695" name="Group"/>
          <p:cNvGrpSpPr/>
          <p:nvPr/>
        </p:nvGrpSpPr>
        <p:grpSpPr>
          <a:xfrm>
            <a:off x="568194" y="2599481"/>
            <a:ext cx="8691133" cy="7771269"/>
            <a:chOff x="0" y="0"/>
            <a:chExt cx="8691132" cy="7771268"/>
          </a:xfrm>
        </p:grpSpPr>
        <p:pic>
          <p:nvPicPr>
            <p:cNvPr id="678" name="AntonPlot.png" descr="AntonPlot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8691133" cy="77712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9" name="1x charm"/>
            <p:cNvSpPr txBox="1"/>
            <p:nvPr/>
          </p:nvSpPr>
          <p:spPr>
            <a:xfrm>
              <a:off x="6519976" y="3724493"/>
              <a:ext cx="1790773" cy="5596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800">
                  <a:solidFill>
                    <a:srgbClr val="11329A"/>
                  </a:solidFill>
                </a:defRPr>
              </a:lvl1pPr>
            </a:lstStyle>
            <a:p>
              <a:r>
                <a:t>1x charm</a:t>
              </a:r>
            </a:p>
          </p:txBody>
        </p:sp>
        <p:sp>
          <p:nvSpPr>
            <p:cNvPr id="680" name="2x charm"/>
            <p:cNvSpPr txBox="1"/>
            <p:nvPr/>
          </p:nvSpPr>
          <p:spPr>
            <a:xfrm>
              <a:off x="6519976" y="3241445"/>
              <a:ext cx="1790773" cy="5596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800">
                  <a:solidFill>
                    <a:srgbClr val="5FCB3F"/>
                  </a:solidFill>
                </a:defRPr>
              </a:lvl1pPr>
            </a:lstStyle>
            <a:p>
              <a:r>
                <a:t>2x charm</a:t>
              </a:r>
            </a:p>
          </p:txBody>
        </p:sp>
        <p:sp>
          <p:nvSpPr>
            <p:cNvPr id="681" name="3x charm"/>
            <p:cNvSpPr txBox="1"/>
            <p:nvPr/>
          </p:nvSpPr>
          <p:spPr>
            <a:xfrm>
              <a:off x="6519976" y="2705992"/>
              <a:ext cx="1790773" cy="5596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800">
                  <a:solidFill>
                    <a:srgbClr val="EA40F7"/>
                  </a:solidFill>
                </a:defRPr>
              </a:lvl1pPr>
            </a:lstStyle>
            <a:p>
              <a:r>
                <a:t>3x charm</a:t>
              </a:r>
            </a:p>
          </p:txBody>
        </p:sp>
        <p:sp>
          <p:nvSpPr>
            <p:cNvPr id="682" name="Oval"/>
            <p:cNvSpPr/>
            <p:nvPr/>
          </p:nvSpPr>
          <p:spPr>
            <a:xfrm rot="2005774">
              <a:off x="993674" y="2284840"/>
              <a:ext cx="4808365" cy="532770"/>
            </a:xfrm>
            <a:prstGeom prst="ellipse">
              <a:avLst/>
            </a:prstGeom>
            <a:solidFill>
              <a:schemeClr val="accent4">
                <a:hueOff val="-1081314"/>
                <a:satOff val="4338"/>
                <a:lumOff val="-8931"/>
                <a:alpha val="27000"/>
              </a:schemeClr>
            </a:solidFill>
            <a:ln w="25400" cap="flat">
              <a:solidFill>
                <a:schemeClr val="accent4">
                  <a:hueOff val="-1081314"/>
                  <a:satOff val="4338"/>
                  <a:lumOff val="-8931"/>
                  <a:alpha val="2700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400">
                  <a:solidFill>
                    <a:srgbClr val="11329A"/>
                  </a:solidFill>
                </a:defRPr>
              </a:pPr>
              <a:endParaRPr/>
            </a:p>
          </p:txBody>
        </p:sp>
        <p:sp>
          <p:nvSpPr>
            <p:cNvPr id="683" name="Oval"/>
            <p:cNvSpPr/>
            <p:nvPr/>
          </p:nvSpPr>
          <p:spPr>
            <a:xfrm rot="1512838">
              <a:off x="1445957" y="856687"/>
              <a:ext cx="2756517" cy="735976"/>
            </a:xfrm>
            <a:prstGeom prst="ellipse">
              <a:avLst/>
            </a:prstGeom>
            <a:solidFill>
              <a:schemeClr val="accent4">
                <a:hueOff val="-1081314"/>
                <a:satOff val="4338"/>
                <a:lumOff val="-8931"/>
                <a:alpha val="27000"/>
              </a:schemeClr>
            </a:solidFill>
            <a:ln w="25400" cap="flat">
              <a:solidFill>
                <a:schemeClr val="accent4">
                  <a:hueOff val="-1081314"/>
                  <a:satOff val="4338"/>
                  <a:lumOff val="-8931"/>
                  <a:alpha val="2700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400">
                  <a:solidFill>
                    <a:srgbClr val="11329A"/>
                  </a:solidFill>
                </a:defRPr>
              </a:pPr>
              <a:endParaRPr/>
            </a:p>
          </p:txBody>
        </p:sp>
        <p:sp>
          <p:nvSpPr>
            <p:cNvPr id="684" name="Oval"/>
            <p:cNvSpPr/>
            <p:nvPr/>
          </p:nvSpPr>
          <p:spPr>
            <a:xfrm rot="2005774">
              <a:off x="5511984" y="4704088"/>
              <a:ext cx="3071559" cy="532770"/>
            </a:xfrm>
            <a:prstGeom prst="ellipse">
              <a:avLst/>
            </a:prstGeom>
            <a:solidFill>
              <a:srgbClr val="EE2813">
                <a:alpha val="27325"/>
              </a:srgbClr>
            </a:solidFill>
            <a:ln w="25400" cap="flat">
              <a:solidFill>
                <a:schemeClr val="accent5">
                  <a:hueOff val="-82419"/>
                  <a:satOff val="-9513"/>
                  <a:lumOff val="-16343"/>
                  <a:alpha val="27325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400">
                  <a:solidFill>
                    <a:srgbClr val="11329A"/>
                  </a:solidFill>
                </a:defRPr>
              </a:pPr>
              <a:endParaRPr/>
            </a:p>
          </p:txBody>
        </p:sp>
        <p:sp>
          <p:nvSpPr>
            <p:cNvPr id="685" name="Oval"/>
            <p:cNvSpPr/>
            <p:nvPr/>
          </p:nvSpPr>
          <p:spPr>
            <a:xfrm rot="1414889">
              <a:off x="3559780" y="1980427"/>
              <a:ext cx="3369965" cy="1352412"/>
            </a:xfrm>
            <a:prstGeom prst="ellipse">
              <a:avLst/>
            </a:prstGeom>
            <a:solidFill>
              <a:srgbClr val="EE2913">
                <a:alpha val="26878"/>
              </a:srgbClr>
            </a:solidFill>
            <a:ln w="25400" cap="flat">
              <a:solidFill>
                <a:schemeClr val="accent5">
                  <a:hueOff val="-82419"/>
                  <a:satOff val="-9513"/>
                  <a:lumOff val="-16343"/>
                  <a:alpha val="26878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400">
                  <a:solidFill>
                    <a:srgbClr val="11329A"/>
                  </a:solidFill>
                </a:defRPr>
              </a:pPr>
              <a:endParaRPr/>
            </a:p>
          </p:txBody>
        </p:sp>
        <p:sp>
          <p:nvSpPr>
            <p:cNvPr id="686" name="Run 5 &amp; 6"/>
            <p:cNvSpPr txBox="1"/>
            <p:nvPr/>
          </p:nvSpPr>
          <p:spPr>
            <a:xfrm>
              <a:off x="5861717" y="1642671"/>
              <a:ext cx="1892580" cy="499371"/>
            </a:xfrm>
            <a:prstGeom prst="rect">
              <a:avLst/>
            </a:prstGeom>
            <a:solidFill>
              <a:schemeClr val="accent5">
                <a:hueOff val="-82419"/>
                <a:satOff val="-9513"/>
                <a:lumOff val="-16343"/>
                <a:alpha val="2743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r>
                <a:t>Run 5 &amp; 6</a:t>
              </a:r>
            </a:p>
          </p:txBody>
        </p:sp>
        <p:sp>
          <p:nvSpPr>
            <p:cNvPr id="687" name="Run 3 &amp; 4"/>
            <p:cNvSpPr txBox="1"/>
            <p:nvPr/>
          </p:nvSpPr>
          <p:spPr>
            <a:xfrm>
              <a:off x="1655274" y="2822079"/>
              <a:ext cx="1557336" cy="500391"/>
            </a:xfrm>
            <a:prstGeom prst="rect">
              <a:avLst/>
            </a:prstGeom>
            <a:solidFill>
              <a:schemeClr val="accent4">
                <a:hueOff val="-1081314"/>
                <a:satOff val="4338"/>
                <a:lumOff val="-8931"/>
                <a:alpha val="2706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r>
                <a:t>Run 3 &amp; 4</a:t>
              </a:r>
            </a:p>
          </p:txBody>
        </p:sp>
        <p:sp>
          <p:nvSpPr>
            <p:cNvPr id="688" name="cd"/>
            <p:cNvSpPr txBox="1"/>
            <p:nvPr/>
          </p:nvSpPr>
          <p:spPr>
            <a:xfrm>
              <a:off x="4011100" y="2058552"/>
              <a:ext cx="642198" cy="55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c</a:t>
              </a:r>
              <a:r>
                <a:rPr baseline="-5999"/>
                <a:t>d</a:t>
              </a:r>
            </a:p>
          </p:txBody>
        </p:sp>
        <p:sp>
          <p:nvSpPr>
            <p:cNvPr id="689" name="ct"/>
            <p:cNvSpPr txBox="1"/>
            <p:nvPr/>
          </p:nvSpPr>
          <p:spPr>
            <a:xfrm>
              <a:off x="5509054" y="3006954"/>
              <a:ext cx="765954" cy="777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c</a:t>
              </a:r>
              <a:r>
                <a:rPr baseline="-5999"/>
                <a:t>t</a:t>
              </a:r>
            </a:p>
          </p:txBody>
        </p:sp>
        <p:sp>
          <p:nvSpPr>
            <p:cNvPr id="690" name="Λc"/>
            <p:cNvSpPr txBox="1"/>
            <p:nvPr/>
          </p:nvSpPr>
          <p:spPr>
            <a:xfrm>
              <a:off x="2565094" y="724547"/>
              <a:ext cx="751371" cy="55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Λ</a:t>
              </a:r>
              <a:r>
                <a:rPr baseline="-5999"/>
                <a:t>c</a:t>
              </a:r>
            </a:p>
          </p:txBody>
        </p:sp>
        <p:sp>
          <p:nvSpPr>
            <p:cNvPr id="691" name="Ωc"/>
            <p:cNvSpPr txBox="1"/>
            <p:nvPr/>
          </p:nvSpPr>
          <p:spPr>
            <a:xfrm>
              <a:off x="3011660" y="1149472"/>
              <a:ext cx="707032" cy="55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Ω</a:t>
              </a:r>
              <a:r>
                <a:rPr baseline="-5999"/>
                <a:t>c</a:t>
              </a:r>
            </a:p>
          </p:txBody>
        </p:sp>
        <p:sp>
          <p:nvSpPr>
            <p:cNvPr id="692" name="J/ψ"/>
            <p:cNvSpPr txBox="1"/>
            <p:nvPr/>
          </p:nvSpPr>
          <p:spPr>
            <a:xfrm>
              <a:off x="3807243" y="1187517"/>
              <a:ext cx="957373" cy="6717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r>
                <a:t>J/ψ</a:t>
              </a:r>
            </a:p>
          </p:txBody>
        </p:sp>
        <p:sp>
          <p:nvSpPr>
            <p:cNvPr id="693" name="Ξcc"/>
            <p:cNvSpPr txBox="1"/>
            <p:nvPr/>
          </p:nvSpPr>
          <p:spPr>
            <a:xfrm>
              <a:off x="4595448" y="1701250"/>
              <a:ext cx="862821" cy="559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Ξ</a:t>
              </a:r>
              <a:r>
                <a:rPr baseline="-5999"/>
                <a:t>cc</a:t>
              </a:r>
            </a:p>
          </p:txBody>
        </p:sp>
        <p:sp>
          <p:nvSpPr>
            <p:cNvPr id="694" name="Ωccc"/>
            <p:cNvSpPr txBox="1"/>
            <p:nvPr/>
          </p:nvSpPr>
          <p:spPr>
            <a:xfrm>
              <a:off x="6430709" y="2376814"/>
              <a:ext cx="933715" cy="559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pPr>
              <a:r>
                <a:t>Ω</a:t>
              </a:r>
              <a:r>
                <a:rPr baseline="-5999"/>
                <a:t>ccc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96" name="Multi-charm baryons: unique probe of hadron formation…"/>
              <p:cNvSpPr txBox="1"/>
              <p:nvPr/>
            </p:nvSpPr>
            <p:spPr>
              <a:xfrm>
                <a:off x="1286081" y="10382791"/>
                <a:ext cx="11911402" cy="23330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normAutofit/>
              </a:bodyPr>
              <a:lstStyle/>
              <a:p>
                <a:pPr algn="l" defTabSz="561340">
                  <a:spcBef>
                    <a:spcPts val="300"/>
                  </a:spcBef>
                  <a:defRPr sz="3264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Multi-charm baryons: unique probe of hadron formation</a:t>
                </a:r>
              </a:p>
              <a:p>
                <a:pPr algn="l" defTabSz="561340">
                  <a:spcBef>
                    <a:spcPts val="300"/>
                  </a:spcBef>
                  <a:defRPr sz="3264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Statistical hadronisation model: </a:t>
                </a:r>
                <a:r>
                  <a:rPr b="1"/>
                  <a:t>very large enhancement</a:t>
                </a:r>
                <a:r>
                  <a:t> in AA</a:t>
                </a:r>
              </a:p>
              <a:p>
                <a:pPr marL="431800" indent="-431800" algn="l" defTabSz="561340">
                  <a:spcBef>
                    <a:spcPts val="300"/>
                  </a:spcBef>
                  <a:buSzPct val="125000"/>
                  <a:buChar char="•"/>
                  <a:defRPr sz="3264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Specific relation between yields: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3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t> for </a:t>
                </a:r>
                <a:r>
                  <a:rPr i="1"/>
                  <a:t>n</a:t>
                </a:r>
                <a:r>
                  <a:t>-charm states </a:t>
                </a:r>
                <a:endParaRPr sz="4800"/>
              </a:p>
            </p:txBody>
          </p:sp>
        </mc:Choice>
        <mc:Fallback>
          <p:sp>
            <p:nvSpPr>
              <p:cNvPr id="696" name="Multi-charm baryons: unique probe of hadron formation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081" y="10382791"/>
                <a:ext cx="11911402" cy="2333092"/>
              </a:xfrm>
              <a:prstGeom prst="rect">
                <a:avLst/>
              </a:prstGeom>
              <a:blipFill>
                <a:blip r:embed="rId4"/>
                <a:stretch>
                  <a:fillRect l="-2130" r="-149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7" name="Yield vs mass"/>
          <p:cNvSpPr txBox="1"/>
          <p:nvPr/>
        </p:nvSpPr>
        <p:spPr>
          <a:xfrm>
            <a:off x="4086978" y="2023491"/>
            <a:ext cx="2693315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Yield vs mass</a:t>
            </a:r>
          </a:p>
        </p:txBody>
      </p:sp>
      <p:grpSp>
        <p:nvGrpSpPr>
          <p:cNvPr id="700" name="Group"/>
          <p:cNvGrpSpPr/>
          <p:nvPr/>
        </p:nvGrpSpPr>
        <p:grpSpPr>
          <a:xfrm>
            <a:off x="14697502" y="2014658"/>
            <a:ext cx="9477828" cy="9831530"/>
            <a:chOff x="0" y="0"/>
            <a:chExt cx="9477826" cy="9831529"/>
          </a:xfrm>
        </p:grpSpPr>
        <p:pic>
          <p:nvPicPr>
            <p:cNvPr id="698" name="multi-charm-future.pdf" descr="multi-charm-futur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9477827" cy="83244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99" name="ALICE 3: unique experimental access to multi-charm baryons"/>
            <p:cNvSpPr txBox="1"/>
            <p:nvPr/>
          </p:nvSpPr>
          <p:spPr>
            <a:xfrm>
              <a:off x="1261900" y="8701054"/>
              <a:ext cx="7537806" cy="1130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3400">
                  <a:solidFill>
                    <a:srgbClr val="9A251C"/>
                  </a:solidFill>
                </a:defRPr>
              </a:pPr>
              <a:r>
                <a:t>ALICE 3: unique experimental access</a:t>
              </a:r>
              <a:br/>
              <a:r>
                <a:t>to multi-charm baryons</a:t>
              </a:r>
            </a:p>
          </p:txBody>
        </p:sp>
      </p:grpSp>
      <p:grpSp>
        <p:nvGrpSpPr>
          <p:cNvPr id="714" name="Group"/>
          <p:cNvGrpSpPr/>
          <p:nvPr/>
        </p:nvGrpSpPr>
        <p:grpSpPr>
          <a:xfrm>
            <a:off x="9538893" y="7707659"/>
            <a:ext cx="2023566" cy="2688595"/>
            <a:chOff x="0" y="0"/>
            <a:chExt cx="2023564" cy="2688594"/>
          </a:xfrm>
        </p:grpSpPr>
        <p:pic>
          <p:nvPicPr>
            <p:cNvPr id="701" name="hic.png" descr="hic.png"/>
            <p:cNvPicPr>
              <a:picLocks noChangeAspect="1"/>
            </p:cNvPicPr>
            <p:nvPr/>
          </p:nvPicPr>
          <p:blipFill>
            <a:blip r:embed="rId6"/>
            <a:srcRect l="26729" t="14664" r="26729" b="14664"/>
            <a:stretch>
              <a:fillRect/>
            </a:stretch>
          </p:blipFill>
          <p:spPr>
            <a:xfrm>
              <a:off x="0" y="230392"/>
              <a:ext cx="2023565" cy="2458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12" name="Group"/>
            <p:cNvGrpSpPr/>
            <p:nvPr/>
          </p:nvGrpSpPr>
          <p:grpSpPr>
            <a:xfrm>
              <a:off x="545752" y="833245"/>
              <a:ext cx="932045" cy="1109666"/>
              <a:chOff x="0" y="0"/>
              <a:chExt cx="932043" cy="1109665"/>
            </a:xfrm>
          </p:grpSpPr>
          <p:sp>
            <p:nvSpPr>
              <p:cNvPr id="702" name="c"/>
              <p:cNvSpPr/>
              <p:nvPr/>
            </p:nvSpPr>
            <p:spPr>
              <a:xfrm>
                <a:off x="219086" y="183322"/>
                <a:ext cx="178240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703" name="c"/>
              <p:cNvSpPr/>
              <p:nvPr/>
            </p:nvSpPr>
            <p:spPr>
              <a:xfrm>
                <a:off x="-1" y="931362"/>
                <a:ext cx="178241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704" name="c"/>
              <p:cNvSpPr/>
              <p:nvPr/>
            </p:nvSpPr>
            <p:spPr>
              <a:xfrm>
                <a:off x="553863" y="147036"/>
                <a:ext cx="178240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705" name="c"/>
              <p:cNvSpPr/>
              <p:nvPr/>
            </p:nvSpPr>
            <p:spPr>
              <a:xfrm>
                <a:off x="397325" y="349553"/>
                <a:ext cx="178240" cy="166233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706" name="c̅"/>
              <p:cNvSpPr/>
              <p:nvPr/>
            </p:nvSpPr>
            <p:spPr>
              <a:xfrm>
                <a:off x="703323" y="515784"/>
                <a:ext cx="178240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c̅</a:t>
                </a:r>
              </a:p>
            </p:txBody>
          </p:sp>
          <p:sp>
            <p:nvSpPr>
              <p:cNvPr id="707" name="c"/>
              <p:cNvSpPr/>
              <p:nvPr/>
            </p:nvSpPr>
            <p:spPr>
              <a:xfrm>
                <a:off x="464743" y="832481"/>
                <a:ext cx="178241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</a:t>
                </a:r>
              </a:p>
            </p:txBody>
          </p:sp>
          <p:sp>
            <p:nvSpPr>
              <p:cNvPr id="708" name="c̅"/>
              <p:cNvSpPr/>
              <p:nvPr/>
            </p:nvSpPr>
            <p:spPr>
              <a:xfrm>
                <a:off x="-1" y="432669"/>
                <a:ext cx="178241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c̅</a:t>
                </a:r>
              </a:p>
            </p:txBody>
          </p:sp>
          <p:sp>
            <p:nvSpPr>
              <p:cNvPr id="709" name="c̅"/>
              <p:cNvSpPr/>
              <p:nvPr/>
            </p:nvSpPr>
            <p:spPr>
              <a:xfrm>
                <a:off x="753804" y="943434"/>
                <a:ext cx="178240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c̅</a:t>
                </a:r>
              </a:p>
            </p:txBody>
          </p:sp>
          <p:sp>
            <p:nvSpPr>
              <p:cNvPr id="710" name="c̅"/>
              <p:cNvSpPr/>
              <p:nvPr/>
            </p:nvSpPr>
            <p:spPr>
              <a:xfrm>
                <a:off x="232371" y="931362"/>
                <a:ext cx="178240" cy="16623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t>c̅</a:t>
                </a:r>
              </a:p>
            </p:txBody>
          </p:sp>
          <p:sp>
            <p:nvSpPr>
              <p:cNvPr id="711" name="Oval"/>
              <p:cNvSpPr/>
              <p:nvPr/>
            </p:nvSpPr>
            <p:spPr>
              <a:xfrm>
                <a:off x="192370" y="-1"/>
                <a:ext cx="594132" cy="554105"/>
              </a:xfrm>
              <a:prstGeom prst="ellipse">
                <a:avLst/>
              </a:prstGeom>
              <a:noFill/>
              <a:ln w="25400" cap="flat">
                <a:solidFill>
                  <a:schemeClr val="accent1">
                    <a:lumOff val="-13575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3" name="Equation"/>
                <p:cNvSpPr txBox="1"/>
                <p:nvPr/>
              </p:nvSpPr>
              <p:spPr>
                <a:xfrm>
                  <a:off x="771079" y="0"/>
                  <a:ext cx="753114" cy="42693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3600">
                                <a:solidFill>
                                  <a:srgbClr val="479FF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sz="3600" i="1">
                                <a:solidFill>
                                  <a:srgbClr val="479FF8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sz="3600" i="1">
                                <a:solidFill>
                                  <a:srgbClr val="479FF8"/>
                                </a:solidFill>
                                <a:latin typeface="Cambria Math" panose="02040503050406030204" pitchFamily="18" charset="0"/>
                              </a:rPr>
                              <m:t>𝑐𝑐𝑐</m:t>
                            </m:r>
                          </m:sub>
                        </m:sSub>
                      </m:oMath>
                    </m:oMathPara>
                  </a14:m>
                  <a:endParaRPr sz="3600">
                    <a:solidFill>
                      <a:srgbClr val="479FF8"/>
                    </a:solidFill>
                  </a:endParaRPr>
                </a:p>
              </p:txBody>
            </p:sp>
          </mc:Choice>
          <mc:Fallback>
            <p:sp>
              <p:nvSpPr>
                <p:cNvPr id="71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079" y="0"/>
                  <a:ext cx="753114" cy="426938"/>
                </a:xfrm>
                <a:prstGeom prst="rect">
                  <a:avLst/>
                </a:prstGeom>
                <a:blipFill>
                  <a:blip r:embed="rId7"/>
                  <a:stretch>
                    <a:fillRect l="-19672" r="-18033" b="-4571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9" name="Group"/>
          <p:cNvGrpSpPr/>
          <p:nvPr/>
        </p:nvGrpSpPr>
        <p:grpSpPr>
          <a:xfrm>
            <a:off x="9997876" y="2023491"/>
            <a:ext cx="4748235" cy="6998409"/>
            <a:chOff x="0" y="0"/>
            <a:chExt cx="4748234" cy="6998407"/>
          </a:xfrm>
        </p:grpSpPr>
        <p:pic>
          <p:nvPicPr>
            <p:cNvPr id="715" name="StraTrackFullSimZoom.pdf" descr="StraTrackFullSimZoom.pdf"/>
            <p:cNvPicPr>
              <a:picLocks noChangeAspect="1"/>
            </p:cNvPicPr>
            <p:nvPr/>
          </p:nvPicPr>
          <p:blipFill>
            <a:blip r:embed="rId8"/>
            <a:srcRect l="49617" t="35750"/>
            <a:stretch>
              <a:fillRect/>
            </a:stretch>
          </p:blipFill>
          <p:spPr>
            <a:xfrm>
              <a:off x="0" y="767102"/>
              <a:ext cx="4388367" cy="54580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6" name="Strangeness tracking"/>
            <p:cNvSpPr txBox="1"/>
            <p:nvPr/>
          </p:nvSpPr>
          <p:spPr>
            <a:xfrm>
              <a:off x="16749" y="0"/>
              <a:ext cx="4097021" cy="5851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Strangeness tracking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7" name="Equation"/>
                <p:cNvSpPr txBox="1"/>
                <p:nvPr/>
              </p:nvSpPr>
              <p:spPr>
                <a:xfrm>
                  <a:off x="1844148" y="5921256"/>
                  <a:ext cx="2735286" cy="43878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++</m:t>
                            </m:r>
                          </m:sup>
                        </m:sSubSup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sz="3400"/>
                </a:p>
              </p:txBody>
            </p:sp>
          </mc:Choice>
          <mc:Fallback>
            <p:sp>
              <p:nvSpPr>
                <p:cNvPr id="71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4148" y="5921256"/>
                  <a:ext cx="2735286" cy="438787"/>
                </a:xfrm>
                <a:prstGeom prst="rect">
                  <a:avLst/>
                </a:prstGeom>
                <a:blipFill>
                  <a:blip r:embed="rId9"/>
                  <a:stretch>
                    <a:fillRect l="-5556" r="-8333" b="-34286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8" name="Equation"/>
                <p:cNvSpPr txBox="1"/>
                <p:nvPr/>
              </p:nvSpPr>
              <p:spPr>
                <a:xfrm>
                  <a:off x="2248923" y="6598337"/>
                  <a:ext cx="2499312" cy="40007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b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sz="3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Ξ</m:t>
                            </m:r>
                          </m:e>
                          <m:sup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sz="3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sz="3100"/>
                </a:p>
              </p:txBody>
            </p:sp>
          </mc:Choice>
          <mc:Fallback>
            <p:sp>
              <p:nvSpPr>
                <p:cNvPr id="718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8923" y="6598337"/>
                  <a:ext cx="2499312" cy="400071"/>
                </a:xfrm>
                <a:prstGeom prst="rect">
                  <a:avLst/>
                </a:prstGeom>
                <a:blipFill>
                  <a:blip r:embed="rId10"/>
                  <a:stretch>
                    <a:fillRect l="-5556" r="-8586" b="-3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20" name="A Andronic et al, JHEP 07 (2021) 035"/>
          <p:cNvSpPr txBox="1"/>
          <p:nvPr/>
        </p:nvSpPr>
        <p:spPr>
          <a:xfrm rot="5400000">
            <a:off x="6742439" y="5010851"/>
            <a:ext cx="511271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 Andronic et al, JHEP 07 (2021) 035 </a:t>
            </a:r>
          </a:p>
        </p:txBody>
      </p:sp>
      <p:sp>
        <p:nvSpPr>
          <p:cNvPr id="721" name="See also presentation by Antonin Maire"/>
          <p:cNvSpPr txBox="1"/>
          <p:nvPr/>
        </p:nvSpPr>
        <p:spPr>
          <a:xfrm>
            <a:off x="17305333" y="12596014"/>
            <a:ext cx="531083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See also presentation by Antonin Maire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" grpId="2" animBg="1" advAuto="0"/>
      <p:bldP spid="719" grpId="1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Heavy-ion collisions as a laboratory for hadron phys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Heavy-ion collisions as a laboratory for hadron physics</a:t>
            </a:r>
          </a:p>
        </p:txBody>
      </p:sp>
      <p:sp>
        <p:nvSpPr>
          <p:cNvPr id="7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727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728" name="DD* momentum correlation"/>
          <p:cNvSpPr txBox="1"/>
          <p:nvPr/>
        </p:nvSpPr>
        <p:spPr>
          <a:xfrm>
            <a:off x="15469438" y="2273142"/>
            <a:ext cx="489166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DD* momentum correlation</a:t>
            </a:r>
          </a:p>
        </p:txBody>
      </p:sp>
      <p:pic>
        <p:nvPicPr>
          <p:cNvPr id="729" name="ALICE3_DDstarbar_pp_PbPb.pdf" descr="ALICE3_DDstarbar_pp_PbPb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2490" y="3675319"/>
            <a:ext cx="6550200" cy="636536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30" name="Equation"/>
              <p:cNvSpPr txBox="1"/>
              <p:nvPr/>
            </p:nvSpPr>
            <p:spPr>
              <a:xfrm>
                <a:off x="20316981" y="3152726"/>
                <a:ext cx="1293962" cy="42098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39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pos m:val="top"/>
                              <m:ctrlP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bar>
                        </m:e>
                        <m:sup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∗0</m:t>
                          </m:r>
                        </m:sup>
                      </m:sSup>
                    </m:oMath>
                  </m:oMathPara>
                </a14:m>
                <a:endParaRPr sz="3900"/>
              </a:p>
            </p:txBody>
          </p:sp>
        </mc:Choice>
        <mc:Fallback>
          <p:sp>
            <p:nvSpPr>
              <p:cNvPr id="73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6981" y="3152726"/>
                <a:ext cx="1293962" cy="420987"/>
              </a:xfrm>
              <a:prstGeom prst="rect">
                <a:avLst/>
              </a:prstGeom>
              <a:blipFill>
                <a:blip r:embed="rId3"/>
                <a:stretch>
                  <a:fillRect l="-12621" r="-11650" b="-9705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31" name="ALICE3_DDstar_pp_PbPb.pdf" descr="ALICE3_DDstar_pp_PbPb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8269" y="3660777"/>
            <a:ext cx="6630256" cy="6443159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32" name="Equation"/>
              <p:cNvSpPr txBox="1"/>
              <p:nvPr/>
            </p:nvSpPr>
            <p:spPr>
              <a:xfrm>
                <a:off x="13960709" y="3205337"/>
                <a:ext cx="1491823" cy="46416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43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∗+</m:t>
                          </m:r>
                        </m:sup>
                      </m:sSup>
                    </m:oMath>
                  </m:oMathPara>
                </a14:m>
                <a:endParaRPr sz="4300"/>
              </a:p>
            </p:txBody>
          </p:sp>
        </mc:Choice>
        <mc:Fallback>
          <p:sp>
            <p:nvSpPr>
              <p:cNvPr id="73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0709" y="3205337"/>
                <a:ext cx="1491823" cy="464165"/>
              </a:xfrm>
              <a:prstGeom prst="rect">
                <a:avLst/>
              </a:prstGeom>
              <a:blipFill>
                <a:blip r:embed="rId5"/>
                <a:stretch>
                  <a:fillRect l="-12712" r="-10169" b="-5675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3" name=": nature of"/>
              <p:cNvSpPr txBox="1"/>
              <p:nvPr/>
            </p:nvSpPr>
            <p:spPr>
              <a:xfrm>
                <a:off x="12704544" y="10142287"/>
                <a:ext cx="5091028" cy="6648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normAutofit/>
              </a:bodyPr>
              <a:lstStyle/>
              <a:p>
                <a:pPr algn="l" defTabSz="676909">
                  <a:spcBef>
                    <a:spcPts val="400"/>
                  </a:spcBef>
                  <a:defRPr sz="2952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35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∗+</m:t>
                        </m:r>
                      </m:sup>
                    </m:sSup>
                  </m:oMath>
                </a14:m>
                <a:r>
                  <a:rPr baseline="-5999"/>
                  <a:t>:</a:t>
                </a:r>
                <a:r>
                  <a:t> nature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35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sz="3600"/>
              </a:p>
            </p:txBody>
          </p:sp>
        </mc:Choice>
        <mc:Fallback>
          <p:sp>
            <p:nvSpPr>
              <p:cNvPr id="733" name=": nature of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4544" y="10142287"/>
                <a:ext cx="5091028" cy="664829"/>
              </a:xfrm>
              <a:prstGeom prst="rect">
                <a:avLst/>
              </a:prstGeom>
              <a:blipFill>
                <a:blip r:embed="rId6"/>
                <a:stretch>
                  <a:fillRect l="-1990" b="-2037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34" name="Tcc.pdf" descr="Tcc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878" y="2844975"/>
            <a:ext cx="7812053" cy="6365361"/>
          </a:xfrm>
          <a:prstGeom prst="rect">
            <a:avLst/>
          </a:prstGeom>
          <a:ln w="12700">
            <a:miter lim="400000"/>
          </a:ln>
        </p:spPr>
      </p:pic>
      <p:sp>
        <p:nvSpPr>
          <p:cNvPr id="735" name="Several exotic heavy flavour states identified…"/>
          <p:cNvSpPr txBox="1"/>
          <p:nvPr/>
        </p:nvSpPr>
        <p:spPr>
          <a:xfrm>
            <a:off x="484253" y="9955516"/>
            <a:ext cx="10856755" cy="2829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400050" indent="-400050" algn="l" defTabSz="520065">
              <a:spcBef>
                <a:spcPts val="1500"/>
              </a:spcBef>
              <a:buSzPct val="125000"/>
              <a:buChar char="•"/>
              <a:defRPr sz="30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Several exotic heavy flavour states identified</a:t>
            </a:r>
          </a:p>
          <a:p>
            <a:pPr marL="400050" indent="-400050" algn="l" defTabSz="520065">
              <a:spcBef>
                <a:spcPts val="1500"/>
              </a:spcBef>
              <a:buSzPct val="125000"/>
              <a:buChar char="•"/>
              <a:defRPr sz="30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Loosely bound meson molecule or tightly bound tetraquark?</a:t>
            </a:r>
          </a:p>
          <a:p>
            <a:pPr marL="400050" indent="-400050" algn="l" defTabSz="520065">
              <a:spcBef>
                <a:spcPts val="1500"/>
              </a:spcBef>
              <a:buSzPct val="125000"/>
              <a:buChar char="•"/>
              <a:defRPr sz="30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Study binding potential with final state interactions</a:t>
            </a:r>
            <a:br/>
            <a:r>
              <a:t>‘femtoscopic correlations’</a:t>
            </a:r>
          </a:p>
        </p:txBody>
      </p:sp>
      <p:pic>
        <p:nvPicPr>
          <p:cNvPr id="736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8946" y="3680004"/>
            <a:ext cx="1485013" cy="16988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1" name="Group"/>
          <p:cNvGrpSpPr/>
          <p:nvPr/>
        </p:nvGrpSpPr>
        <p:grpSpPr>
          <a:xfrm>
            <a:off x="8596274" y="6379503"/>
            <a:ext cx="2090652" cy="2575537"/>
            <a:chOff x="0" y="0"/>
            <a:chExt cx="2090651" cy="2575536"/>
          </a:xfrm>
        </p:grpSpPr>
        <p:pic>
          <p:nvPicPr>
            <p:cNvPr id="737" name="Image" descr="Image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8496" y="0"/>
              <a:ext cx="1864808" cy="20122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38" name="Image" descr="Image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21622" y="2085420"/>
              <a:ext cx="1638556" cy="4901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39" name="Rectangle"/>
            <p:cNvSpPr/>
            <p:nvPr/>
          </p:nvSpPr>
          <p:spPr>
            <a:xfrm>
              <a:off x="0" y="1855626"/>
              <a:ext cx="412965" cy="52384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740" name="Rectangle"/>
            <p:cNvSpPr/>
            <p:nvPr/>
          </p:nvSpPr>
          <p:spPr>
            <a:xfrm>
              <a:off x="1628088" y="1684120"/>
              <a:ext cx="462564" cy="2769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742" name="vs"/>
          <p:cNvSpPr txBox="1"/>
          <p:nvPr/>
        </p:nvSpPr>
        <p:spPr>
          <a:xfrm>
            <a:off x="9188449" y="5580509"/>
            <a:ext cx="546101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vs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3" name=": nature of"/>
              <p:cNvSpPr txBox="1"/>
              <p:nvPr/>
            </p:nvSpPr>
            <p:spPr>
              <a:xfrm>
                <a:off x="18683126" y="10142287"/>
                <a:ext cx="5930451" cy="6648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normAutofit fontScale="92500" lnSpcReduction="20000"/>
              </a:bodyPr>
              <a:lstStyle/>
              <a:p>
                <a:pPr algn="l" defTabSz="718184">
                  <a:spcBef>
                    <a:spcPts val="400"/>
                  </a:spcBef>
                  <a:defRPr sz="2958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35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sz="35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sz="35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bar>
                      </m:e>
                      <m:sup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</m:oMath>
                </a14:m>
                <a:r>
                  <a:rPr baseline="-5999"/>
                  <a:t>:</a:t>
                </a:r>
                <a:r>
                  <a:t> nature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5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sz="3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sz="3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endParaRPr sz="3400"/>
              </a:p>
            </p:txBody>
          </p:sp>
        </mc:Choice>
        <mc:Fallback>
          <p:sp>
            <p:nvSpPr>
              <p:cNvPr id="743" name=": nature of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83126" y="10142287"/>
                <a:ext cx="5930451" cy="664829"/>
              </a:xfrm>
              <a:prstGeom prst="rect">
                <a:avLst/>
              </a:prstGeom>
              <a:blipFill>
                <a:blip r:embed="rId11"/>
                <a:stretch>
                  <a:fillRect l="-1496" t="-7407" b="-166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4" name="Bound states produce specific pattern vs system size"/>
          <p:cNvSpPr txBox="1"/>
          <p:nvPr/>
        </p:nvSpPr>
        <p:spPr>
          <a:xfrm>
            <a:off x="12828714" y="11309087"/>
            <a:ext cx="10173108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Bound states produce specific pattern vs system size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5" name="discovery"/>
              <p:cNvSpPr txBox="1"/>
              <p:nvPr/>
            </p:nvSpPr>
            <p:spPr>
              <a:xfrm>
                <a:off x="3645407" y="2433722"/>
                <a:ext cx="2453806" cy="6756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sz="3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t> discovery</a:t>
                </a:r>
              </a:p>
            </p:txBody>
          </p:sp>
        </mc:Choice>
        <mc:Fallback>
          <p:sp>
            <p:nvSpPr>
              <p:cNvPr id="745" name="discover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407" y="2433722"/>
                <a:ext cx="2453806" cy="675650"/>
              </a:xfrm>
              <a:prstGeom prst="rect">
                <a:avLst/>
              </a:prstGeom>
              <a:blipFill>
                <a:blip r:embed="rId12"/>
                <a:stretch>
                  <a:fillRect l="-5155" r="-7732" b="-2222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6" name="LHCb, Nat Phys 18 (2022) 7, 751"/>
          <p:cNvSpPr txBox="1"/>
          <p:nvPr/>
        </p:nvSpPr>
        <p:spPr>
          <a:xfrm>
            <a:off x="1735178" y="9110232"/>
            <a:ext cx="3775711" cy="39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LHCb, Nat Phys 18 (2022) 7, 751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A global fit to anisotropic flow: main resul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 global fit to anisotropic flow: main result</a:t>
            </a:r>
          </a:p>
        </p:txBody>
      </p:sp>
      <p:sp>
        <p:nvSpPr>
          <p:cNvPr id="7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78098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750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751" name="J. E. Bernhard et al, Nature Physics 15, 1113–1117,  PRC 94, 024907"/>
          <p:cNvSpPr txBox="1"/>
          <p:nvPr/>
        </p:nvSpPr>
        <p:spPr>
          <a:xfrm>
            <a:off x="18305609" y="1520213"/>
            <a:ext cx="5137475" cy="1163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J. E. Bernhard et al, </a:t>
            </a:r>
            <a:r>
              <a:rPr>
                <a:hlinkClick r:id="rId2"/>
              </a:rPr>
              <a:t>Nature Physics</a:t>
            </a:r>
            <a:r>
              <a:t> 15, 1113–1117, </a:t>
            </a:r>
            <a:br/>
            <a:r>
              <a:t>PRC 94, 024907</a:t>
            </a:r>
          </a:p>
        </p:txBody>
      </p:sp>
      <p:sp>
        <p:nvSpPr>
          <p:cNvPr id="752" name="Viscosity close to fundamental lower bound"/>
          <p:cNvSpPr txBox="1"/>
          <p:nvPr/>
        </p:nvSpPr>
        <p:spPr>
          <a:xfrm>
            <a:off x="8317555" y="12207592"/>
            <a:ext cx="842872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3400">
                <a:solidFill>
                  <a:srgbClr val="9A251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Viscosity close to fundamental lower bound</a:t>
            </a:r>
          </a:p>
        </p:txBody>
      </p:sp>
      <p:sp>
        <p:nvSpPr>
          <p:cNvPr id="753" name="Viscosity of the QGP compared to well-known liquids"/>
          <p:cNvSpPr txBox="1"/>
          <p:nvPr/>
        </p:nvSpPr>
        <p:spPr>
          <a:xfrm>
            <a:off x="13250448" y="3033270"/>
            <a:ext cx="10135541" cy="62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200"/>
            </a:lvl1pPr>
          </a:lstStyle>
          <a:p>
            <a:r>
              <a:t>Viscosity of the QGP compared to well-known liquids</a:t>
            </a:r>
          </a:p>
        </p:txBody>
      </p:sp>
      <p:sp>
        <p:nvSpPr>
          <p:cNvPr id="754" name="QGP has a very small ‘specific viscosity’ ⇒ small mean free path"/>
          <p:cNvSpPr txBox="1"/>
          <p:nvPr/>
        </p:nvSpPr>
        <p:spPr>
          <a:xfrm>
            <a:off x="4956898" y="11308619"/>
            <a:ext cx="11879404" cy="61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QGP has a very small ‘specific viscosity’ ⇒ small mean free path</a:t>
            </a:r>
          </a:p>
        </p:txBody>
      </p:sp>
      <p:pic>
        <p:nvPicPr>
          <p:cNvPr id="755" name="image.pdf" descr="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0671" y="11158466"/>
            <a:ext cx="24892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4523" y="4406051"/>
            <a:ext cx="9599824" cy="6371895"/>
          </a:xfrm>
          <a:prstGeom prst="rect">
            <a:avLst/>
          </a:prstGeom>
          <a:ln w="12700">
            <a:miter lim="400000"/>
          </a:ln>
        </p:spPr>
      </p:pic>
      <p:pic>
        <p:nvPicPr>
          <p:cNvPr id="75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881" y="3355856"/>
            <a:ext cx="8772252" cy="7496089"/>
          </a:xfrm>
          <a:prstGeom prst="rect">
            <a:avLst/>
          </a:prstGeom>
          <a:ln w="12700">
            <a:miter lim="400000"/>
          </a:ln>
        </p:spPr>
      </p:pic>
      <p:sp>
        <p:nvSpPr>
          <p:cNvPr id="758" name="Viscosity vs T"/>
          <p:cNvSpPr txBox="1"/>
          <p:nvPr/>
        </p:nvSpPr>
        <p:spPr>
          <a:xfrm>
            <a:off x="5656345" y="2361674"/>
            <a:ext cx="2686407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Viscosity vs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</a:p>
        </p:txBody>
      </p:sp>
      <p:sp>
        <p:nvSpPr>
          <p:cNvPr id="759" name="Shear viscosity"/>
          <p:cNvSpPr txBox="1"/>
          <p:nvPr/>
        </p:nvSpPr>
        <p:spPr>
          <a:xfrm>
            <a:off x="5552993" y="3097252"/>
            <a:ext cx="2427022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t>Shear viscosity</a:t>
            </a:r>
          </a:p>
        </p:txBody>
      </p:sp>
      <p:sp>
        <p:nvSpPr>
          <p:cNvPr id="760" name="Bulk viscosity"/>
          <p:cNvSpPr txBox="1"/>
          <p:nvPr/>
        </p:nvSpPr>
        <p:spPr>
          <a:xfrm>
            <a:off x="5657006" y="7239253"/>
            <a:ext cx="2218996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t>Bulk viscosity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he Large Hadron Colli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The Large Hadron Collider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78098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24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pic>
        <p:nvPicPr>
          <p:cNvPr id="125" name="2019_photo_ALICE.jpg" descr="2019_photo_ALI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50" y="8084265"/>
            <a:ext cx="6334519" cy="42230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.jpg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256" y="2301610"/>
            <a:ext cx="9092992" cy="6164477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Pb-Pb collisions: √sNN = 2.76, 5.02, 5.36 TeV"/>
          <p:cNvSpPr txBox="1"/>
          <p:nvPr/>
        </p:nvSpPr>
        <p:spPr>
          <a:xfrm>
            <a:off x="8437103" y="11329384"/>
            <a:ext cx="8433309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Pb-Pb collisions: √s</a:t>
            </a:r>
            <a:r>
              <a:rPr baseline="-5999"/>
              <a:t>NN</a:t>
            </a:r>
            <a:r>
              <a:t> = 2.76, 5.02, 5.36 TeV</a:t>
            </a:r>
          </a:p>
        </p:txBody>
      </p:sp>
      <p:sp>
        <p:nvSpPr>
          <p:cNvPr id="128" name="ALICE"/>
          <p:cNvSpPr txBox="1"/>
          <p:nvPr/>
        </p:nvSpPr>
        <p:spPr>
          <a:xfrm>
            <a:off x="3176134" y="7456589"/>
            <a:ext cx="1208152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ALICE</a:t>
            </a:r>
          </a:p>
        </p:txBody>
      </p:sp>
      <p:sp>
        <p:nvSpPr>
          <p:cNvPr id="129" name="pp collisions √s = 7, 8, 13, 13.6 TeV"/>
          <p:cNvSpPr txBox="1"/>
          <p:nvPr/>
        </p:nvSpPr>
        <p:spPr>
          <a:xfrm>
            <a:off x="3880614" y="12327405"/>
            <a:ext cx="6531357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pp collisions √s = 7, 8, 13, 13.6 TeV</a:t>
            </a:r>
          </a:p>
        </p:txBody>
      </p:sp>
      <p:sp>
        <p:nvSpPr>
          <p:cNvPr id="130" name="other systems: p-Pb, Xe-Xe, O-O, p-O"/>
          <p:cNvSpPr txBox="1"/>
          <p:nvPr/>
        </p:nvSpPr>
        <p:spPr>
          <a:xfrm>
            <a:off x="16484049" y="12327405"/>
            <a:ext cx="7056020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other systems: p-Pb, Xe-Xe, O-O, p-O</a:t>
            </a:r>
          </a:p>
        </p:txBody>
      </p:sp>
      <p:pic>
        <p:nvPicPr>
          <p:cNvPr id="131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7537" y="7004927"/>
            <a:ext cx="5766211" cy="4612970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ALICE"/>
          <p:cNvSpPr txBox="1"/>
          <p:nvPr/>
        </p:nvSpPr>
        <p:spPr>
          <a:xfrm>
            <a:off x="9921560" y="6946366"/>
            <a:ext cx="1062305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ALICE</a:t>
            </a:r>
          </a:p>
        </p:txBody>
      </p:sp>
      <p:sp>
        <p:nvSpPr>
          <p:cNvPr id="133" name="ATLAS"/>
          <p:cNvSpPr txBox="1"/>
          <p:nvPr/>
        </p:nvSpPr>
        <p:spPr>
          <a:xfrm>
            <a:off x="12988326" y="6420515"/>
            <a:ext cx="1123722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ATLAS</a:t>
            </a:r>
          </a:p>
        </p:txBody>
      </p:sp>
      <p:sp>
        <p:nvSpPr>
          <p:cNvPr id="134" name="LHCb"/>
          <p:cNvSpPr txBox="1"/>
          <p:nvPr/>
        </p:nvSpPr>
        <p:spPr>
          <a:xfrm>
            <a:off x="15438325" y="4987746"/>
            <a:ext cx="982397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LHCb</a:t>
            </a:r>
          </a:p>
        </p:txBody>
      </p:sp>
      <p:sp>
        <p:nvSpPr>
          <p:cNvPr id="135" name="CMS"/>
          <p:cNvSpPr txBox="1"/>
          <p:nvPr/>
        </p:nvSpPr>
        <p:spPr>
          <a:xfrm>
            <a:off x="11252308" y="3629508"/>
            <a:ext cx="860223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CMS</a:t>
            </a:r>
          </a:p>
        </p:txBody>
      </p:sp>
      <p:pic>
        <p:nvPicPr>
          <p:cNvPr id="136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9354" y="2599902"/>
            <a:ext cx="5281711" cy="478946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CMS"/>
          <p:cNvSpPr txBox="1"/>
          <p:nvPr/>
        </p:nvSpPr>
        <p:spPr>
          <a:xfrm>
            <a:off x="3292720" y="1995948"/>
            <a:ext cx="97498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CMS</a:t>
            </a:r>
          </a:p>
        </p:txBody>
      </p:sp>
      <p:sp>
        <p:nvSpPr>
          <p:cNvPr id="138" name="ATLAS"/>
          <p:cNvSpPr txBox="1"/>
          <p:nvPr/>
        </p:nvSpPr>
        <p:spPr>
          <a:xfrm>
            <a:off x="20241134" y="6389502"/>
            <a:ext cx="1279018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ATLAS</a:t>
            </a:r>
          </a:p>
        </p:txBody>
      </p:sp>
      <p:pic>
        <p:nvPicPr>
          <p:cNvPr id="139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71933" y="2301610"/>
            <a:ext cx="6217418" cy="324724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LHCb"/>
          <p:cNvSpPr txBox="1"/>
          <p:nvPr/>
        </p:nvSpPr>
        <p:spPr>
          <a:xfrm>
            <a:off x="20322668" y="1685942"/>
            <a:ext cx="111595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LHCb</a:t>
            </a:r>
          </a:p>
        </p:txBody>
      </p:sp>
      <p:sp>
        <p:nvSpPr>
          <p:cNvPr id="141" name="ATLAS, CMS: general purpose pp detectors"/>
          <p:cNvSpPr txBox="1"/>
          <p:nvPr/>
        </p:nvSpPr>
        <p:spPr>
          <a:xfrm>
            <a:off x="8437103" y="9684327"/>
            <a:ext cx="8070800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ATLAS, CMS: general purpose pp detectors</a:t>
            </a:r>
          </a:p>
        </p:txBody>
      </p:sp>
      <p:sp>
        <p:nvSpPr>
          <p:cNvPr id="142" name="ALICE: dedicated heavy-ion experiment"/>
          <p:cNvSpPr txBox="1"/>
          <p:nvPr/>
        </p:nvSpPr>
        <p:spPr>
          <a:xfrm>
            <a:off x="8809772" y="9025001"/>
            <a:ext cx="7325462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ALICE: dedicated heavy-ion experiment</a:t>
            </a:r>
          </a:p>
        </p:txBody>
      </p:sp>
      <p:sp>
        <p:nvSpPr>
          <p:cNvPr id="143" name="LHCb: forward detector, optimised for flavour physics"/>
          <p:cNvSpPr txBox="1"/>
          <p:nvPr/>
        </p:nvSpPr>
        <p:spPr>
          <a:xfrm>
            <a:off x="7556841" y="10343653"/>
            <a:ext cx="9831325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LHCb: forward detector, optimised for flavour physics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ALICE at the Large Hadron Colli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ALICE at the Large Hadron Collider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80841" y="13231511"/>
            <a:ext cx="283770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47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148" name="Pb-Pb collisions: √sNN = 2.76, 5.02, 5.36 TeV"/>
          <p:cNvSpPr txBox="1"/>
          <p:nvPr/>
        </p:nvSpPr>
        <p:spPr>
          <a:xfrm>
            <a:off x="1186151" y="10521075"/>
            <a:ext cx="8247449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Pb-Pb </a:t>
            </a:r>
            <a:r>
              <a:rPr b="0"/>
              <a:t>collisions: √s</a:t>
            </a:r>
            <a:r>
              <a:rPr b="0" baseline="-5999"/>
              <a:t>NN</a:t>
            </a:r>
            <a:r>
              <a:rPr b="0"/>
              <a:t> = 2.76, 5.02, </a:t>
            </a:r>
            <a:r>
              <a:t>5.36 TeV</a:t>
            </a:r>
          </a:p>
        </p:txBody>
      </p:sp>
      <p:sp>
        <p:nvSpPr>
          <p:cNvPr id="149" name="pp collisions √s = 7, 8, 13, 13.6 TeV"/>
          <p:cNvSpPr txBox="1"/>
          <p:nvPr/>
        </p:nvSpPr>
        <p:spPr>
          <a:xfrm>
            <a:off x="2017984" y="9502308"/>
            <a:ext cx="6583783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pp</a:t>
            </a:r>
            <a:r>
              <a:t> collisions √s = 7, 8, 13, </a:t>
            </a:r>
            <a:r>
              <a:rPr b="1"/>
              <a:t>13.6 TeV</a:t>
            </a:r>
          </a:p>
        </p:txBody>
      </p:sp>
      <p:sp>
        <p:nvSpPr>
          <p:cNvPr id="150" name="other systems: p-Pb, Xe-Xe, O-O, p-O"/>
          <p:cNvSpPr txBox="1"/>
          <p:nvPr/>
        </p:nvSpPr>
        <p:spPr>
          <a:xfrm>
            <a:off x="1781866" y="11797185"/>
            <a:ext cx="7056019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other systems: p-Pb, Xe-Xe, O-O, p-O</a:t>
            </a:r>
          </a:p>
        </p:txBody>
      </p:sp>
      <p:grpSp>
        <p:nvGrpSpPr>
          <p:cNvPr id="156" name="Group"/>
          <p:cNvGrpSpPr/>
          <p:nvPr/>
        </p:nvGrpSpPr>
        <p:grpSpPr>
          <a:xfrm>
            <a:off x="763380" y="2729296"/>
            <a:ext cx="9092992" cy="6164478"/>
            <a:chOff x="0" y="0"/>
            <a:chExt cx="9092990" cy="6164476"/>
          </a:xfrm>
        </p:grpSpPr>
        <p:pic>
          <p:nvPicPr>
            <p:cNvPr id="151" name="image.jpg" descr="imag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092991" cy="61644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2" name="ALICE"/>
            <p:cNvSpPr txBox="1"/>
            <p:nvPr/>
          </p:nvSpPr>
          <p:spPr>
            <a:xfrm>
              <a:off x="1881303" y="4644756"/>
              <a:ext cx="1062305" cy="498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r>
                <a:t>ALICE</a:t>
              </a:r>
            </a:p>
          </p:txBody>
        </p:sp>
        <p:sp>
          <p:nvSpPr>
            <p:cNvPr id="153" name="ATLAS"/>
            <p:cNvSpPr txBox="1"/>
            <p:nvPr/>
          </p:nvSpPr>
          <p:spPr>
            <a:xfrm>
              <a:off x="4948069" y="4118904"/>
              <a:ext cx="1123723" cy="498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r>
                <a:t>ATLAS</a:t>
              </a:r>
            </a:p>
          </p:txBody>
        </p:sp>
        <p:sp>
          <p:nvSpPr>
            <p:cNvPr id="154" name="LHCb"/>
            <p:cNvSpPr txBox="1"/>
            <p:nvPr/>
          </p:nvSpPr>
          <p:spPr>
            <a:xfrm>
              <a:off x="7398069" y="2686135"/>
              <a:ext cx="982397" cy="498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r>
                <a:t>LHCb</a:t>
              </a:r>
            </a:p>
          </p:txBody>
        </p:sp>
        <p:sp>
          <p:nvSpPr>
            <p:cNvPr id="155" name="CMS"/>
            <p:cNvSpPr txBox="1"/>
            <p:nvPr/>
          </p:nvSpPr>
          <p:spPr>
            <a:xfrm>
              <a:off x="3212052" y="1327898"/>
              <a:ext cx="860222" cy="498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r>
                <a:t>CMS</a:t>
              </a:r>
            </a:p>
          </p:txBody>
        </p:sp>
      </p:grpSp>
      <p:sp>
        <p:nvSpPr>
          <p:cNvPr id="157" name="ALICE: A Large Ion Collider Experiment"/>
          <p:cNvSpPr txBox="1"/>
          <p:nvPr/>
        </p:nvSpPr>
        <p:spPr>
          <a:xfrm>
            <a:off x="13956675" y="1985146"/>
            <a:ext cx="701002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ALICE: A Large Ion Collider Experiment</a:t>
            </a:r>
          </a:p>
        </p:txBody>
      </p:sp>
      <p:pic>
        <p:nvPicPr>
          <p:cNvPr id="158" name="pasted-movie.png" descr="pasted-movi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525828" y="2751917"/>
            <a:ext cx="6152779" cy="41188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2019_photo_ALICE.jpg" descr="2019_photo_ALI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4425" y="4593127"/>
            <a:ext cx="6334520" cy="42230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4300" y="6460650"/>
            <a:ext cx="5853313" cy="4021817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he Large Hadron Collider"/>
          <p:cNvSpPr txBox="1"/>
          <p:nvPr/>
        </p:nvSpPr>
        <p:spPr>
          <a:xfrm>
            <a:off x="2638160" y="1985146"/>
            <a:ext cx="473773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The Large Hadron Collider</a:t>
            </a:r>
          </a:p>
        </p:txBody>
      </p:sp>
      <p:sp>
        <p:nvSpPr>
          <p:cNvPr id="162" name="Letter of Intent: 1993…"/>
          <p:cNvSpPr txBox="1"/>
          <p:nvPr/>
        </p:nvSpPr>
        <p:spPr>
          <a:xfrm>
            <a:off x="10740894" y="9119467"/>
            <a:ext cx="5722621" cy="191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1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Letter of Intent: 1993</a:t>
            </a:r>
          </a:p>
          <a:p>
            <a:pPr algn="l">
              <a:spcBef>
                <a:spcPts val="1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First installation: 2006-2008</a:t>
            </a:r>
          </a:p>
          <a:p>
            <a:pPr algn="l">
              <a:spcBef>
                <a:spcPts val="1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Major upgrades installed: 2022</a:t>
            </a:r>
          </a:p>
        </p:txBody>
      </p:sp>
      <p:sp>
        <p:nvSpPr>
          <p:cNvPr id="163" name="Low-mass detectors — excellent pointing resolution…"/>
          <p:cNvSpPr txBox="1"/>
          <p:nvPr/>
        </p:nvSpPr>
        <p:spPr>
          <a:xfrm>
            <a:off x="10360588" y="11307362"/>
            <a:ext cx="13573507" cy="10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Low-mass detectors — </a:t>
            </a:r>
            <a:r>
              <a:rPr b="1"/>
              <a:t>excellent pointing resolution</a:t>
            </a:r>
          </a:p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Particle identification</a:t>
            </a:r>
            <a:r>
              <a:t>: dE/dx in TPC, TRD, TOF, HMPID, EMCal, Muon system</a:t>
            </a:r>
          </a:p>
        </p:txBody>
      </p:sp>
      <p:sp>
        <p:nvSpPr>
          <p:cNvPr id="164" name="Upgraded to streaming readout, 50 kHz PbPb"/>
          <p:cNvSpPr txBox="1"/>
          <p:nvPr/>
        </p:nvSpPr>
        <p:spPr>
          <a:xfrm>
            <a:off x="13826502" y="12446236"/>
            <a:ext cx="7912609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Upgraded to streaming readout, 50 kHz PbPb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054" y="62803"/>
            <a:ext cx="19224133" cy="13590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Time_evolution-of-a-heavy-ion-collision-1.png" descr="Time_evolution-of-a-heavy-ion-collision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025" y="3881452"/>
            <a:ext cx="18244959" cy="5954155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Intial stages"/>
          <p:cNvSpPr txBox="1"/>
          <p:nvPr/>
        </p:nvSpPr>
        <p:spPr>
          <a:xfrm>
            <a:off x="3262943" y="8495268"/>
            <a:ext cx="2561235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Intial stages</a:t>
            </a:r>
          </a:p>
        </p:txBody>
      </p:sp>
      <p:sp>
        <p:nvSpPr>
          <p:cNvPr id="170" name="QGP, expansion"/>
          <p:cNvSpPr txBox="1"/>
          <p:nvPr/>
        </p:nvSpPr>
        <p:spPr>
          <a:xfrm>
            <a:off x="6487345" y="4431086"/>
            <a:ext cx="3377338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QGP, expansion</a:t>
            </a:r>
          </a:p>
        </p:txBody>
      </p:sp>
      <p:sp>
        <p:nvSpPr>
          <p:cNvPr id="171" name="Final state: hadron scattering"/>
          <p:cNvSpPr txBox="1"/>
          <p:nvPr/>
        </p:nvSpPr>
        <p:spPr>
          <a:xfrm>
            <a:off x="11985058" y="8920572"/>
            <a:ext cx="6050585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Final state: hadron scattering</a:t>
            </a:r>
          </a:p>
        </p:txBody>
      </p:sp>
      <p:sp>
        <p:nvSpPr>
          <p:cNvPr id="172" name="Rectangle"/>
          <p:cNvSpPr/>
          <p:nvPr/>
        </p:nvSpPr>
        <p:spPr>
          <a:xfrm>
            <a:off x="6309267" y="3622931"/>
            <a:ext cx="3733493" cy="6470138"/>
          </a:xfrm>
          <a:prstGeom prst="rect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Step 1: temperature"/>
          <p:cNvSpPr txBox="1"/>
          <p:nvPr/>
        </p:nvSpPr>
        <p:spPr>
          <a:xfrm>
            <a:off x="6372169" y="10529510"/>
            <a:ext cx="360769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Step 1: temperature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aking the temperature: photons and dilept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Taking the temperature: photons and dileptons</a:t>
            </a:r>
          </a:p>
        </p:txBody>
      </p:sp>
      <p:sp>
        <p:nvSpPr>
          <p:cNvPr id="176" name="Double-click to edi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8866" y="13231511"/>
            <a:ext cx="283770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178" name="dirgammaspectrumplusfitnonprompt_reducedx.pdf" descr="dirgammaspectrumplusfitnonprompt_reducedx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611" y="2711444"/>
            <a:ext cx="7078453" cy="807404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Direct photon excess spectrum"/>
          <p:cNvSpPr txBox="1"/>
          <p:nvPr/>
        </p:nvSpPr>
        <p:spPr>
          <a:xfrm>
            <a:off x="3945468" y="2216237"/>
            <a:ext cx="5994097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Direct photon excess spectrum</a:t>
            </a:r>
          </a:p>
        </p:txBody>
      </p:sp>
      <p:sp>
        <p:nvSpPr>
          <p:cNvPr id="180" name="Electromagnetic radiation (real) photons and dielectrons (virtual photons) measure the temperature of the QGP…"/>
          <p:cNvSpPr txBox="1"/>
          <p:nvPr/>
        </p:nvSpPr>
        <p:spPr>
          <a:xfrm>
            <a:off x="1856790" y="10979557"/>
            <a:ext cx="20670419" cy="1131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Electromagnetic radiation </a:t>
            </a:r>
            <a:r>
              <a:rPr b="1"/>
              <a:t>(real) photons</a:t>
            </a:r>
            <a:r>
              <a:t> and </a:t>
            </a:r>
            <a:r>
              <a:rPr b="1"/>
              <a:t>dielectrons (virtual photons)</a:t>
            </a:r>
            <a:r>
              <a:t> measure the temperature of the QGP</a:t>
            </a:r>
          </a:p>
          <a:p>
            <a:pPr>
              <a:spcBef>
                <a:spcPts val="500"/>
              </a:spcBef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Challenging measurement: large background from hadronic decays</a:t>
            </a:r>
          </a:p>
        </p:txBody>
      </p:sp>
      <p:pic>
        <p:nvPicPr>
          <p:cNvPr id="181" name="20230828_PbPb5.02TeV_0010_dNdm_Pt0.0_8.0GeV_wo_rho_3panels_smeared.pdf" descr="20230828_PbPb5.02TeV_0010_dNdm_Pt0.0_8.0GeV_wo_rho_3panels_smeare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2512" y="2642391"/>
            <a:ext cx="8264071" cy="7950659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arXiv:2308.16704"/>
          <p:cNvSpPr txBox="1"/>
          <p:nvPr/>
        </p:nvSpPr>
        <p:spPr>
          <a:xfrm>
            <a:off x="19205250" y="5205206"/>
            <a:ext cx="186108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u="sng">
                <a:latin typeface="Helvetica Neue Light"/>
                <a:ea typeface="Helvetica Neue Light"/>
                <a:cs typeface="Helvetica Neue Light"/>
                <a:sym typeface="Helvetica Neue Light"/>
                <a:hlinkClick r:id="rId4"/>
              </a:defRPr>
            </a:lvl1pPr>
          </a:lstStyle>
          <a:p>
            <a:r>
              <a:rPr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arXiv:2308.16704</a:t>
            </a:r>
          </a:p>
        </p:txBody>
      </p:sp>
      <p:sp>
        <p:nvSpPr>
          <p:cNvPr id="183" name="Dielectron mass spectrum"/>
          <p:cNvSpPr txBox="1"/>
          <p:nvPr/>
        </p:nvSpPr>
        <p:spPr>
          <a:xfrm>
            <a:off x="15766978" y="2216237"/>
            <a:ext cx="5030522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Dielectron mass spectrum</a:t>
            </a:r>
          </a:p>
        </p:txBody>
      </p:sp>
      <p:sp>
        <p:nvSpPr>
          <p:cNvPr id="184" name="Apparent (blue-shifted) temperature T ≈ 350 MeV"/>
          <p:cNvSpPr txBox="1"/>
          <p:nvPr/>
        </p:nvSpPr>
        <p:spPr>
          <a:xfrm>
            <a:off x="7843456" y="12305243"/>
            <a:ext cx="8697088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Apparent (blue-shifted)</a:t>
            </a:r>
            <a:r>
              <a:rPr>
                <a:solidFill>
                  <a:schemeClr val="accent5">
                    <a:lumOff val="-29866"/>
                  </a:schemeClr>
                </a:solidFill>
              </a:rPr>
              <a:t> temperature </a:t>
            </a:r>
            <a:r>
              <a:rPr i="1">
                <a:solidFill>
                  <a:schemeClr val="accent5">
                    <a:lumOff val="-29866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>
                <a:solidFill>
                  <a:schemeClr val="accent5">
                    <a:lumOff val="-29866"/>
                  </a:schemeClr>
                </a:solidFill>
              </a:rPr>
              <a:t> ≈ 350 MeV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auging the temperature: melting of quarkoni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67715">
              <a:defRPr sz="5952"/>
            </a:lvl1pPr>
          </a:lstStyle>
          <a:p>
            <a:r>
              <a:t>Gauging the temperature: melting of quarkonia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78098" y="13231511"/>
            <a:ext cx="289256" cy="46136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88" name="ALICE and the Quark-Gluon Plasma | SMI 20 year workshop, Vienna | Marco van Leeuw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ALICE and the Quark-Gluon Plasma | SMI 20 year workshop, Vienna | Marco van Leeuwen</a:t>
            </a:r>
          </a:p>
        </p:txBody>
      </p:sp>
      <p:sp>
        <p:nvSpPr>
          <p:cNvPr id="189" name="CMS, arXiv:2303.17026"/>
          <p:cNvSpPr txBox="1"/>
          <p:nvPr/>
        </p:nvSpPr>
        <p:spPr>
          <a:xfrm>
            <a:off x="16451244" y="12203727"/>
            <a:ext cx="2999665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CMS,</a:t>
            </a:r>
            <a:r>
              <a:rPr u="none"/>
              <a:t> </a:t>
            </a:r>
            <a:r>
              <a:rPr>
                <a:hlinkClick r:id="rId2"/>
              </a:rPr>
              <a:t>arXiv:2303.17026</a:t>
            </a:r>
          </a:p>
        </p:txBody>
      </p:sp>
      <p:pic>
        <p:nvPicPr>
          <p:cNvPr id="190" name="CMS-HIN-21-007_Figure-aux_001.pdf" descr="CMS-HIN-21-007_Figure-aux_00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973" y="3251154"/>
            <a:ext cx="7200901" cy="690880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AMU: Du, He, Rapp, PRC 96, 054901"/>
          <p:cNvSpPr txBox="1"/>
          <p:nvPr/>
        </p:nvSpPr>
        <p:spPr>
          <a:xfrm>
            <a:off x="17196759" y="12683166"/>
            <a:ext cx="4838955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TAMU: Du, He, Rapp, </a:t>
            </a:r>
            <a:r>
              <a:rPr>
                <a:hlinkClick r:id="rId4"/>
              </a:rPr>
              <a:t>PRC 96, 054901</a:t>
            </a:r>
          </a:p>
        </p:txBody>
      </p:sp>
      <p:sp>
        <p:nvSpPr>
          <p:cNvPr id="192" name="Di-muon mass spectrum: pp"/>
          <p:cNvSpPr txBox="1"/>
          <p:nvPr/>
        </p:nvSpPr>
        <p:spPr>
          <a:xfrm>
            <a:off x="10303781" y="2497521"/>
            <a:ext cx="5117593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Di-muon mass spectrum: pp</a:t>
            </a:r>
          </a:p>
        </p:txBody>
      </p:sp>
      <p:grpSp>
        <p:nvGrpSpPr>
          <p:cNvPr id="195" name="Group"/>
          <p:cNvGrpSpPr/>
          <p:nvPr/>
        </p:nvGrpSpPr>
        <p:grpSpPr>
          <a:xfrm>
            <a:off x="16801155" y="2497522"/>
            <a:ext cx="7200901" cy="7505718"/>
            <a:chOff x="0" y="0"/>
            <a:chExt cx="7200900" cy="7505717"/>
          </a:xfrm>
        </p:grpSpPr>
        <p:pic>
          <p:nvPicPr>
            <p:cNvPr id="193" name="CMS-HIN-21-007_Figure_001.pdf" descr="CMS-HIN-21-007_Figure_001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431817"/>
              <a:ext cx="7200900" cy="7073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4" name="Di-muon mass spectrum: Pb-Pb"/>
            <p:cNvSpPr txBox="1"/>
            <p:nvPr/>
          </p:nvSpPr>
          <p:spPr>
            <a:xfrm>
              <a:off x="960405" y="-1"/>
              <a:ext cx="5774056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Di-muon mass spectrum: Pb-Pb</a:t>
              </a:r>
            </a:p>
          </p:txBody>
        </p:sp>
      </p:grpSp>
      <p:sp>
        <p:nvSpPr>
          <p:cNvPr id="196" name="Higher states suppressed in Pb-Pb collisions"/>
          <p:cNvSpPr txBox="1"/>
          <p:nvPr/>
        </p:nvSpPr>
        <p:spPr>
          <a:xfrm>
            <a:off x="12049563" y="10595761"/>
            <a:ext cx="9276589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10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Higher states suppressed in Pb-Pb collisions</a:t>
            </a:r>
          </a:p>
        </p:txBody>
      </p:sp>
      <p:sp>
        <p:nvSpPr>
          <p:cNvPr id="197" name="ATLAS, PRC 107, 054912"/>
          <p:cNvSpPr txBox="1"/>
          <p:nvPr/>
        </p:nvSpPr>
        <p:spPr>
          <a:xfrm>
            <a:off x="19668677" y="12203727"/>
            <a:ext cx="3351988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u="sng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ATLAS, </a:t>
            </a:r>
            <a:r>
              <a:rPr>
                <a:hlinkClick r:id="rId6"/>
              </a:rPr>
              <a:t>PRC 107, 054912</a:t>
            </a:r>
            <a:r>
              <a:t> </a:t>
            </a:r>
          </a:p>
        </p:txBody>
      </p:sp>
      <p:pic>
        <p:nvPicPr>
          <p:cNvPr id="198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13" y="4105488"/>
            <a:ext cx="2819401" cy="237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2438" y="4105488"/>
            <a:ext cx="2590801" cy="237490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0" name="Binding force screened when"/>
              <p:cNvSpPr txBox="1"/>
              <p:nvPr/>
            </p:nvSpPr>
            <p:spPr>
              <a:xfrm>
                <a:off x="1800190" y="6753731"/>
                <a:ext cx="4744213" cy="10596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28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Binding force screened when</a:t>
                </a:r>
              </a:p>
              <a:p>
                <a:pPr>
                  <a:defRPr sz="28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3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sz="3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sz="3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00" name="Binding force screened whe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190" y="6753731"/>
                <a:ext cx="4744213" cy="1059691"/>
              </a:xfrm>
              <a:prstGeom prst="rect">
                <a:avLst/>
              </a:prstGeom>
              <a:blipFill>
                <a:blip r:embed="rId9"/>
                <a:stretch>
                  <a:fillRect l="-3467" t="-3529" r="-3467" b="-235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1" name="Binding of quarkonia ( ,   bound states) screened at higher temperature, density"/>
              <p:cNvSpPr txBox="1"/>
              <p:nvPr/>
            </p:nvSpPr>
            <p:spPr>
              <a:xfrm>
                <a:off x="197422" y="8086763"/>
                <a:ext cx="7949750" cy="11561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spcBef>
                    <a:spcPts val="1500"/>
                  </a:spcBef>
                  <a:defRPr sz="32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Binding of quarkonia (</a:t>
                </a:r>
                <a14:m>
                  <m:oMath xmlns:m="http://schemas.openxmlformats.org/officeDocument/2006/math">
                    <m:r>
                      <a:rPr sz="3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bar>
                      <m:barPr>
                        <m:pos m:val="top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3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bar>
                      <m:barPr>
                        <m:pos m:val="top"/>
                        <m:ctrlP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</m:oMath>
                </a14:m>
                <a:r>
                  <a:t> bound states) screened at higher temperature, density</a:t>
                </a:r>
              </a:p>
            </p:txBody>
          </p:sp>
        </mc:Choice>
        <mc:Fallback>
          <p:sp>
            <p:nvSpPr>
              <p:cNvPr id="201" name="Binding of quarkonia ( ,   bound states) screened at higher temperature, densit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22" y="8086763"/>
                <a:ext cx="7949750" cy="1156106"/>
              </a:xfrm>
              <a:prstGeom prst="rect">
                <a:avLst/>
              </a:prstGeom>
              <a:blipFill>
                <a:blip r:embed="rId10"/>
                <a:stretch>
                  <a:fillRect l="-2392" r="-3668" b="-2065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1" animBg="1" advAuto="0"/>
      <p:bldP spid="196" grpId="2" animBg="1" advAuto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2760</Words>
  <Application>Microsoft Macintosh PowerPoint</Application>
  <PresentationFormat>Custom</PresentationFormat>
  <Paragraphs>465</Paragraphs>
  <Slides>38</Slides>
  <Notes>2</Notes>
  <HiddenSlides>7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Cambria Math</vt:lpstr>
      <vt:lpstr>Gill Sans</vt:lpstr>
      <vt:lpstr>Helvetica</vt:lpstr>
      <vt:lpstr>Helvetica Neue</vt:lpstr>
      <vt:lpstr>HELVETICA NEUE LIGHT</vt:lpstr>
      <vt:lpstr>HELVETICA NEUE LIGHT</vt:lpstr>
      <vt:lpstr>Helvetica Neue Medium</vt:lpstr>
      <vt:lpstr>Times New Roman</vt:lpstr>
      <vt:lpstr>White</vt:lpstr>
      <vt:lpstr>ALICE and the  Quark-Gluon Plasma</vt:lpstr>
      <vt:lpstr>Energy scales: ionisation energy</vt:lpstr>
      <vt:lpstr> Heavy ion collisions: Little Bangs</vt:lpstr>
      <vt:lpstr>The Large Hadron Collider</vt:lpstr>
      <vt:lpstr>ALICE at the Large Hadron Collider</vt:lpstr>
      <vt:lpstr>PowerPoint Presentation</vt:lpstr>
      <vt:lpstr>PowerPoint Presentation</vt:lpstr>
      <vt:lpstr>Taking the temperature: photons and dileptons</vt:lpstr>
      <vt:lpstr>Gauging the temperature: melting of quarkonia</vt:lpstr>
      <vt:lpstr>Quarkonia: nuclear modification factor</vt:lpstr>
      <vt:lpstr>Early stage temperature: melting of charmonia (J∕ψ)</vt:lpstr>
      <vt:lpstr>Azimuthal anisotropy: initial and final states</vt:lpstr>
      <vt:lpstr>Anisotropic flow: initial state and QGP expansion</vt:lpstr>
      <vt:lpstr>Constraining initial state and plasma properties simultaneously: Bayesian inference</vt:lpstr>
      <vt:lpstr>A global fit to anisotropic flow: main result</vt:lpstr>
      <vt:lpstr>Messengers of the Plasma: soft and hard processes</vt:lpstr>
      <vt:lpstr>Nuclear modification of pT spectra</vt:lpstr>
      <vt:lpstr>Nuclear modification and elliptic flow of D mesons</vt:lpstr>
      <vt:lpstr>Heavy flavor transport coefficient: Bayesian fit</vt:lpstr>
      <vt:lpstr>Elliptic flow of charm and beauty quarks: mass dependence</vt:lpstr>
      <vt:lpstr>Energy loss: di-jet asymmetry</vt:lpstr>
      <vt:lpstr>Detector upgrades</vt:lpstr>
      <vt:lpstr>Recent ALICE upgrades</vt:lpstr>
      <vt:lpstr>Run 3 results: elliptic flow of anti-nuclei and charm mesons</vt:lpstr>
      <vt:lpstr>ALICE upgrade projects</vt:lpstr>
      <vt:lpstr>Silicon pixel sensor development</vt:lpstr>
      <vt:lpstr>LHC Run 5 and 6: ALICE 3</vt:lpstr>
      <vt:lpstr>ALICE 3: an ambitious physics program</vt:lpstr>
      <vt:lpstr>Conclusion</vt:lpstr>
      <vt:lpstr>Thanks for your attention</vt:lpstr>
      <vt:lpstr>Summary</vt:lpstr>
      <vt:lpstr>Temperature of the QGP: electromagnetic radiation</vt:lpstr>
      <vt:lpstr>Comparison to ITS 3</vt:lpstr>
      <vt:lpstr>ALICE upgrades in Long Shutdown 2 (2019-2021)</vt:lpstr>
      <vt:lpstr>Heavy-flavour transport: DD̅ azimuthal correlations</vt:lpstr>
      <vt:lpstr>Hadron formation: multi-HF hadrons</vt:lpstr>
      <vt:lpstr>Heavy-ion collisions as a laboratory for hadron physics</vt:lpstr>
      <vt:lpstr>A global fit to anisotropic flow: main 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and the  Quark-Gluon Plasma</dc:title>
  <cp:lastModifiedBy>Marco van Leeuwen</cp:lastModifiedBy>
  <cp:revision>1</cp:revision>
  <dcterms:modified xsi:type="dcterms:W3CDTF">2024-11-11T09:21:31Z</dcterms:modified>
</cp:coreProperties>
</file>