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3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476" r:id="rId4"/>
    <p:sldId id="615" r:id="rId5"/>
    <p:sldId id="616" r:id="rId6"/>
    <p:sldId id="617" r:id="rId7"/>
    <p:sldId id="624" r:id="rId8"/>
    <p:sldId id="618" r:id="rId9"/>
    <p:sldId id="622" r:id="rId10"/>
    <p:sldId id="625" r:id="rId11"/>
    <p:sldId id="619" r:id="rId12"/>
    <p:sldId id="258" r:id="rId13"/>
    <p:sldId id="259" r:id="rId14"/>
    <p:sldId id="267" r:id="rId15"/>
    <p:sldId id="260" r:id="rId16"/>
    <p:sldId id="261" r:id="rId17"/>
    <p:sldId id="262" r:id="rId18"/>
    <p:sldId id="263" r:id="rId19"/>
    <p:sldId id="264" r:id="rId20"/>
    <p:sldId id="269" r:id="rId21"/>
    <p:sldId id="265" r:id="rId22"/>
    <p:sldId id="266" r:id="rId23"/>
    <p:sldId id="276" r:id="rId24"/>
  </p:sldIdLst>
  <p:sldSz cx="12192000" cy="6858000"/>
  <p:notesSz cx="12192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159EC5-792E-4131-9848-1E7585E09240}" v="49" dt="2024-04-06T13:20:52.21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34" autoAdjust="0"/>
  </p:normalViewPr>
  <p:slideViewPr>
    <p:cSldViewPr>
      <p:cViewPr varScale="1">
        <p:scale>
          <a:sx n="85" d="100"/>
          <a:sy n="85" d="100"/>
        </p:scale>
        <p:origin x="570" y="48"/>
      </p:cViewPr>
      <p:guideLst>
        <p:guide orient="horz" pos="2880"/>
        <p:guide pos="216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2T12:40:57.29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364B4-D90A-411E-98A4-E41AB9CFF6F2}" type="datetimeFigureOut">
              <a:rPr lang="fr-FR" smtClean="0"/>
              <a:t>08/04/2024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7AABC-6FFD-422B-B5AB-407E52121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952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1125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aseline="0" dirty="0"/>
              <a:t>The research axis is basically two-fold:</a:t>
            </a:r>
          </a:p>
          <a:p>
            <a:pPr marL="0" indent="0">
              <a:buNone/>
            </a:pPr>
            <a:r>
              <a:rPr lang="en-US" baseline="0" dirty="0"/>
              <a:t>1- More complex reactions </a:t>
            </a:r>
          </a:p>
          <a:p>
            <a:pPr marL="0" indent="0">
              <a:buNone/>
            </a:pPr>
            <a:r>
              <a:rPr lang="en-US" baseline="0" dirty="0"/>
              <a:t>2- Towards heavier mass systems</a:t>
            </a:r>
          </a:p>
          <a:p>
            <a:pPr marL="0" indent="0">
              <a:buNone/>
            </a:pPr>
            <a:endParaRPr lang="en-US" baseline="0" dirty="0"/>
          </a:p>
          <a:p>
            <a:pPr marL="0" indent="0">
              <a:buNone/>
            </a:pPr>
            <a:r>
              <a:rPr lang="en-US" baseline="0" dirty="0"/>
              <a:t>In higher resolution: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We want to study halo nuclei with full glory NN+3N interaction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Study break up and FSI</a:t>
            </a:r>
          </a:p>
          <a:p>
            <a:pPr marL="171450" indent="-171450">
              <a:buFontTx/>
              <a:buChar char="-"/>
            </a:pPr>
            <a:r>
              <a:rPr lang="en-US" baseline="0" dirty="0" err="1"/>
              <a:t>Etc</a:t>
            </a:r>
            <a:r>
              <a:rPr lang="en-US" baseline="0" dirty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DBCD-23EF-3F41-8576-FD841E0ECF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78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Chiral effective field theory was proposed by Weinberg in the 90’ using naive dimensional analysis in the power counting.</a:t>
            </a:r>
          </a:p>
          <a:p>
            <a:r>
              <a:rPr lang="en-US" noProof="0" dirty="0"/>
              <a:t>In this PC, high-order chiral EFT perform well and allow many-body practitioners to have high-quality nuclear interactions thus to connect to experiments.</a:t>
            </a:r>
          </a:p>
          <a:p>
            <a:r>
              <a:rPr lang="en-US" noProof="0" dirty="0"/>
              <a:t>For instance, I show the evolution of binding energy of Oxygen and Calcium isotopes using many-body perturbation theory (2</a:t>
            </a:r>
            <a:r>
              <a:rPr lang="en-US" baseline="30000" noProof="0" dirty="0"/>
              <a:t>nd</a:t>
            </a:r>
            <a:r>
              <a:rPr lang="en-US" noProof="0" dirty="0"/>
              <a:t> order +N3LO) from the contributors. </a:t>
            </a:r>
          </a:p>
          <a:p>
            <a:r>
              <a:rPr lang="en-US" noProof="0" dirty="0"/>
              <a:t>Already, several fitting procedures of LEC exist and produce interaction of various quality.</a:t>
            </a:r>
          </a:p>
          <a:p>
            <a:r>
              <a:rPr lang="en-US" noProof="0" dirty="0"/>
              <a:t>There is a strong interest in the community to depart from Weinberg PC, which we know to be non-</a:t>
            </a:r>
            <a:r>
              <a:rPr lang="en-US" noProof="0" dirty="0" err="1"/>
              <a:t>renormalizabled</a:t>
            </a:r>
            <a:r>
              <a:rPr lang="en-US" noProof="0" dirty="0"/>
              <a:t>. Others PC are being developed: see the scribble on the slide.</a:t>
            </a:r>
            <a:br>
              <a:rPr lang="en-US" noProof="0" dirty="0"/>
            </a:br>
            <a:r>
              <a:rPr lang="en-US" noProof="0" dirty="0"/>
              <a:t>In France, there is a strong research program going forward in that direction, at this stage the goals are: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D5249-6158-4FC7-B6A2-68612A730EB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802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Another</a:t>
            </a:r>
            <a:r>
              <a:rPr lang="en-US" dirty="0"/>
              <a:t> applicable EFT for low-energy nuclear physics is pion-less EFT. Again this research program is very active.</a:t>
            </a:r>
          </a:p>
          <a:p>
            <a:r>
              <a:rPr lang="en-US" dirty="0"/>
              <a:t>Established PC obeys renormalizability and connection to LQCD results shows the validation of </a:t>
            </a:r>
            <a:r>
              <a:rPr lang="en-US" dirty="0" err="1"/>
              <a:t>pionless</a:t>
            </a:r>
            <a:r>
              <a:rPr lang="en-US" dirty="0"/>
              <a:t> EFT for nuclear sector (fig).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D5249-6158-4FC7-B6A2-68612A730EB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0191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7AABC-6FFD-422B-B5AB-407E5212178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964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of our goal is to update the old optical models with the modern features used in the Nucleus-Nucleon sector namely uncertainty quantification shown in the </a:t>
            </a:r>
            <a:r>
              <a:rPr lang="en-US"/>
              <a:t>bottom figure.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7AABC-6FFD-422B-B5AB-407E5212178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212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7AABC-6FFD-422B-B5AB-407E5212178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270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B4430-3445-4B8C-8852-F9E760D56EBA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841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67280" y="208370"/>
            <a:ext cx="10257439" cy="361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B352E-7600-400D-BBFF-CFAADEDAD3AF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0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00294A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8B68B-BACE-4B83-BB3B-A6D7488F1717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0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00294A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440AF-4588-41D1-8470-A374836FB1FF}" type="datetime1">
              <a:rPr lang="en-US" smtClean="0"/>
              <a:t>4/8/2024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0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00294A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BCF87-30C1-4310-BBC9-E355F73A49DF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0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326DA-42CF-4307-9188-C2E20AA09305}" type="datetime1">
              <a:rPr lang="en-US" smtClean="0"/>
              <a:t>4/8/2024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0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-2-small-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9600058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01/03/2020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8F2A9D7-B594-4335-8D31-30DF94E72F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10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-2-small-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" y="1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9" y="169117"/>
            <a:ext cx="6438063" cy="488983"/>
          </a:xfrm>
        </p:spPr>
        <p:txBody>
          <a:bodyPr>
            <a:normAutofit/>
          </a:bodyPr>
          <a:lstStyle>
            <a:lvl1pPr>
              <a:defRPr sz="2037" b="1">
                <a:solidFill>
                  <a:srgbClr val="00294B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8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Mon exposé - Lieu - Titre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4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164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DCE87180-83F6-3D4D-98E9-D8963D6D4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820252"/>
            <a:ext cx="10972800" cy="35438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5DEAAACA-624F-4E4A-B145-733ED7E48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94517"/>
            <a:ext cx="10972800" cy="6566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23350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61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00294A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97797" y="1221149"/>
            <a:ext cx="10796404" cy="1959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652BC-3461-448F-88B2-C0FA4081D988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52930" y="6545845"/>
            <a:ext cx="268604" cy="2178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5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0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37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4" Type="http://schemas.openxmlformats.org/officeDocument/2006/relationships/image" Target="../media/image1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3" Type="http://schemas.openxmlformats.org/officeDocument/2006/relationships/customXml" Target="../ink/ink1.xml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2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8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16.png"/><Relationship Id="rId7" Type="http://schemas.openxmlformats.org/officeDocument/2006/relationships/image" Target="../media/image23.jpeg"/><Relationship Id="rId12" Type="http://schemas.openxmlformats.org/officeDocument/2006/relationships/image" Target="../media/image8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73.tiff"/><Relationship Id="rId5" Type="http://schemas.openxmlformats.org/officeDocument/2006/relationships/image" Target="../media/image18.png"/><Relationship Id="rId10" Type="http://schemas.openxmlformats.org/officeDocument/2006/relationships/image" Target="../media/image72.svg"/><Relationship Id="rId4" Type="http://schemas.openxmlformats.org/officeDocument/2006/relationships/image" Target="../media/image17.png"/><Relationship Id="rId9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13.jpg"/><Relationship Id="rId9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38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4.emf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5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0.png"/><Relationship Id="rId5" Type="http://schemas.openxmlformats.org/officeDocument/2006/relationships/image" Target="../media/image23.jpeg"/><Relationship Id="rId4" Type="http://schemas.openxmlformats.org/officeDocument/2006/relationships/image" Target="../media/image26.png"/><Relationship Id="rId9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7.png"/><Relationship Id="rId2" Type="http://schemas.openxmlformats.org/officeDocument/2006/relationships/image" Target="../media/image27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86.png"/><Relationship Id="rId3" Type="http://schemas.openxmlformats.org/officeDocument/2006/relationships/image" Target="../media/image37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41.png"/><Relationship Id="rId15" Type="http://schemas.openxmlformats.org/officeDocument/2006/relationships/image" Target="../media/image55.png"/><Relationship Id="rId10" Type="http://schemas.openxmlformats.org/officeDocument/2006/relationships/image" Target="../media/image83.png"/><Relationship Id="rId4" Type="http://schemas.openxmlformats.org/officeDocument/2006/relationships/image" Target="../media/image40.png"/><Relationship Id="rId9" Type="http://schemas.openxmlformats.org/officeDocument/2006/relationships/image" Target="../media/image82.png"/><Relationship Id="rId1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46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85492" y="1459722"/>
            <a:ext cx="8618855" cy="4756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50" i="1" spc="-110" dirty="0">
                <a:latin typeface="Calibri Light"/>
                <a:cs typeface="Calibri Light"/>
              </a:rPr>
              <a:t>A</a:t>
            </a:r>
            <a:r>
              <a:rPr sz="2950" i="1" spc="-100" dirty="0">
                <a:latin typeface="Calibri Light"/>
                <a:cs typeface="Calibri Light"/>
              </a:rPr>
              <a:t>b</a:t>
            </a:r>
            <a:r>
              <a:rPr sz="2950" i="1" spc="-70" dirty="0">
                <a:latin typeface="Calibri Light"/>
                <a:cs typeface="Calibri Light"/>
              </a:rPr>
              <a:t>-</a:t>
            </a:r>
            <a:r>
              <a:rPr sz="2950" i="1" spc="-40" dirty="0">
                <a:latin typeface="Calibri Light"/>
                <a:cs typeface="Calibri Light"/>
              </a:rPr>
              <a:t>I</a:t>
            </a:r>
            <a:r>
              <a:rPr sz="2950" i="1" spc="-125" dirty="0">
                <a:latin typeface="Calibri Light"/>
                <a:cs typeface="Calibri Light"/>
              </a:rPr>
              <a:t>n</a:t>
            </a:r>
            <a:r>
              <a:rPr sz="2950" i="1" spc="-55" dirty="0">
                <a:latin typeface="Calibri Light"/>
                <a:cs typeface="Calibri Light"/>
              </a:rPr>
              <a:t>iti</a:t>
            </a:r>
            <a:r>
              <a:rPr sz="2950" i="1" spc="-35" dirty="0">
                <a:latin typeface="Calibri Light"/>
                <a:cs typeface="Calibri Light"/>
              </a:rPr>
              <a:t>o</a:t>
            </a:r>
            <a:r>
              <a:rPr sz="2950" i="1" spc="-125" dirty="0">
                <a:latin typeface="Calibri Light"/>
                <a:cs typeface="Calibri Light"/>
              </a:rPr>
              <a:t> </a:t>
            </a:r>
            <a:r>
              <a:rPr sz="2800" spc="-25" dirty="0"/>
              <a:t>S</a:t>
            </a:r>
            <a:r>
              <a:rPr sz="2800" spc="-10" dirty="0"/>
              <a:t>t</a:t>
            </a:r>
            <a:r>
              <a:rPr sz="2800" spc="-30" dirty="0"/>
              <a:t>ud</a:t>
            </a:r>
            <a:r>
              <a:rPr sz="2800" dirty="0"/>
              <a:t>y</a:t>
            </a:r>
            <a:r>
              <a:rPr sz="2800" spc="-50" dirty="0"/>
              <a:t> </a:t>
            </a:r>
            <a:r>
              <a:rPr sz="2800" spc="-25" dirty="0"/>
              <a:t>o</a:t>
            </a:r>
            <a:r>
              <a:rPr sz="2800" dirty="0"/>
              <a:t>f</a:t>
            </a:r>
            <a:r>
              <a:rPr sz="2800" spc="-25" dirty="0"/>
              <a:t> A</a:t>
            </a:r>
            <a:r>
              <a:rPr sz="2800" spc="-55" dirty="0"/>
              <a:t>n</a:t>
            </a:r>
            <a:r>
              <a:rPr sz="2800" spc="-10" dirty="0"/>
              <a:t>t</a:t>
            </a:r>
            <a:r>
              <a:rPr sz="2800" spc="-15" dirty="0"/>
              <a:t>i</a:t>
            </a:r>
            <a:r>
              <a:rPr sz="2800" spc="-30" dirty="0"/>
              <a:t>p</a:t>
            </a:r>
            <a:r>
              <a:rPr sz="2800" spc="-75" dirty="0"/>
              <a:t>r</a:t>
            </a:r>
            <a:r>
              <a:rPr sz="2800" spc="-30" dirty="0"/>
              <a:t>o</a:t>
            </a:r>
            <a:r>
              <a:rPr sz="2800" spc="-45" dirty="0"/>
              <a:t>t</a:t>
            </a:r>
            <a:r>
              <a:rPr sz="2800" spc="-25" dirty="0"/>
              <a:t>o</a:t>
            </a:r>
            <a:r>
              <a:rPr sz="2800" spc="-35" dirty="0"/>
              <a:t>n</a:t>
            </a:r>
            <a:r>
              <a:rPr sz="2800" spc="-25" dirty="0"/>
              <a:t>-</a:t>
            </a:r>
            <a:r>
              <a:rPr sz="2800" spc="-40" dirty="0"/>
              <a:t>N</a:t>
            </a:r>
            <a:r>
              <a:rPr sz="2800" spc="-35" dirty="0"/>
              <a:t>u</a:t>
            </a:r>
            <a:r>
              <a:rPr sz="2800" spc="-20" dirty="0"/>
              <a:t>c</a:t>
            </a:r>
            <a:r>
              <a:rPr sz="2800" spc="-10" dirty="0"/>
              <a:t>l</a:t>
            </a:r>
            <a:r>
              <a:rPr sz="2800" spc="-25" dirty="0"/>
              <a:t>e</a:t>
            </a:r>
            <a:r>
              <a:rPr sz="2800" spc="-30" dirty="0"/>
              <a:t>u</a:t>
            </a:r>
            <a:r>
              <a:rPr sz="2800" dirty="0"/>
              <a:t>s</a:t>
            </a:r>
            <a:r>
              <a:rPr sz="2800" spc="-50" dirty="0"/>
              <a:t> </a:t>
            </a:r>
            <a:r>
              <a:rPr sz="2800" spc="-60" dirty="0"/>
              <a:t>S</a:t>
            </a:r>
            <a:r>
              <a:rPr sz="2800" spc="-55" dirty="0"/>
              <a:t>ys</a:t>
            </a:r>
            <a:r>
              <a:rPr sz="2800" spc="-40" dirty="0"/>
              <a:t>t</a:t>
            </a:r>
            <a:r>
              <a:rPr sz="2800" spc="-25" dirty="0"/>
              <a:t>e</a:t>
            </a:r>
            <a:r>
              <a:rPr sz="2800" dirty="0"/>
              <a:t>m</a:t>
            </a:r>
            <a:r>
              <a:rPr sz="2800" spc="-60" dirty="0"/>
              <a:t> </a:t>
            </a:r>
            <a:r>
              <a:rPr sz="2800" spc="-50" dirty="0"/>
              <a:t>a</a:t>
            </a:r>
            <a:r>
              <a:rPr sz="2800" dirty="0"/>
              <a:t>t</a:t>
            </a:r>
            <a:r>
              <a:rPr sz="2800" spc="-45" dirty="0"/>
              <a:t> </a:t>
            </a:r>
            <a:r>
              <a:rPr sz="2800" spc="-20" dirty="0"/>
              <a:t>L</a:t>
            </a:r>
            <a:r>
              <a:rPr sz="2800" spc="-35" dirty="0"/>
              <a:t>o</a:t>
            </a:r>
            <a:r>
              <a:rPr sz="2800" dirty="0"/>
              <a:t>w</a:t>
            </a:r>
            <a:r>
              <a:rPr sz="2800" spc="-55" dirty="0"/>
              <a:t> </a:t>
            </a:r>
            <a:r>
              <a:rPr sz="2800" spc="-20" dirty="0"/>
              <a:t>E</a:t>
            </a:r>
            <a:r>
              <a:rPr sz="2800" spc="-30" dirty="0"/>
              <a:t>n</a:t>
            </a:r>
            <a:r>
              <a:rPr sz="2800" spc="-25" dirty="0"/>
              <a:t>e</a:t>
            </a:r>
            <a:r>
              <a:rPr sz="2800" spc="-65" dirty="0"/>
              <a:t>r</a:t>
            </a:r>
            <a:r>
              <a:rPr sz="2800" spc="-25" dirty="0"/>
              <a:t>g</a:t>
            </a:r>
            <a:r>
              <a:rPr sz="2800" spc="-10" dirty="0"/>
              <a:t>i</a:t>
            </a:r>
            <a:r>
              <a:rPr sz="2800" spc="-25" dirty="0"/>
              <a:t>es</a:t>
            </a:r>
            <a:endParaRPr sz="28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3366" y="2667000"/>
            <a:ext cx="4523105" cy="104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23645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solidFill>
                  <a:srgbClr val="002060"/>
                </a:solidFill>
                <a:latin typeface="Calibri"/>
                <a:cs typeface="Calibri"/>
              </a:rPr>
              <a:t>Alireza</a:t>
            </a:r>
            <a:r>
              <a:rPr sz="2400" spc="-3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Calibri"/>
                <a:cs typeface="Calibri"/>
              </a:rPr>
              <a:t>Dehghani</a:t>
            </a:r>
            <a:endParaRPr sz="2400" dirty="0">
              <a:solidFill>
                <a:srgbClr val="002060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50" dirty="0">
              <a:latin typeface="Calibri"/>
              <a:cs typeface="Calibri"/>
            </a:endParaRPr>
          </a:p>
          <a:p>
            <a:pPr marL="12700" marR="5080" indent="276225">
              <a:lnSpc>
                <a:spcPts val="2590"/>
              </a:lnSpc>
            </a:pPr>
            <a:r>
              <a:rPr sz="2400" spc="-5" dirty="0">
                <a:solidFill>
                  <a:srgbClr val="4471C4"/>
                </a:solidFill>
                <a:latin typeface="Calibri"/>
                <a:cs typeface="Calibri"/>
              </a:rPr>
              <a:t>Supervisor:</a:t>
            </a:r>
            <a:r>
              <a:rPr sz="2400" dirty="0">
                <a:solidFill>
                  <a:srgbClr val="4471C4"/>
                </a:solidFill>
                <a:latin typeface="Calibri"/>
                <a:cs typeface="Calibri"/>
              </a:rPr>
              <a:t> </a:t>
            </a:r>
            <a:r>
              <a:rPr sz="2400" spc="-85" dirty="0">
                <a:solidFill>
                  <a:srgbClr val="002060"/>
                </a:solidFill>
                <a:latin typeface="Calibri"/>
                <a:cs typeface="Calibri"/>
              </a:rPr>
              <a:t>Dr.</a:t>
            </a:r>
            <a:r>
              <a:rPr sz="2400" spc="-2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Calibri"/>
                <a:cs typeface="Calibri"/>
              </a:rPr>
              <a:t>Guillaume </a:t>
            </a:r>
            <a:r>
              <a:rPr sz="2400" spc="-5" dirty="0" err="1">
                <a:solidFill>
                  <a:srgbClr val="002060"/>
                </a:solidFill>
                <a:latin typeface="Calibri"/>
                <a:cs typeface="Calibri"/>
              </a:rPr>
              <a:t>Hupin</a:t>
            </a:r>
            <a:endParaRPr lang="fr-FR" sz="2400" spc="-5" dirty="0">
              <a:solidFill>
                <a:srgbClr val="002060"/>
              </a:solidFill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34678" y="5244846"/>
            <a:ext cx="2603753" cy="991361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604213" y="4761989"/>
            <a:ext cx="49841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10" dirty="0">
                <a:latin typeface="Arial MT"/>
                <a:cs typeface="Arial MT"/>
              </a:rPr>
              <a:t>P</a:t>
            </a:r>
            <a:r>
              <a:rPr sz="1400" spc="-5" dirty="0">
                <a:latin typeface="Arial MT"/>
                <a:cs typeface="Arial MT"/>
              </a:rPr>
              <a:t>hD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F</a:t>
            </a:r>
            <a:r>
              <a:rPr sz="1400" spc="-5" dirty="0">
                <a:latin typeface="Arial MT"/>
                <a:cs typeface="Arial MT"/>
              </a:rPr>
              <a:t>und</a:t>
            </a:r>
            <a:r>
              <a:rPr sz="1400" spc="-10" dirty="0">
                <a:latin typeface="Arial MT"/>
                <a:cs typeface="Arial MT"/>
              </a:rPr>
              <a:t>e</a:t>
            </a:r>
            <a:r>
              <a:rPr sz="1400" spc="-5" dirty="0">
                <a:latin typeface="Arial MT"/>
                <a:cs typeface="Arial MT"/>
              </a:rPr>
              <a:t>d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by</a:t>
            </a:r>
            <a:r>
              <a:rPr sz="1400" spc="-9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AN</a:t>
            </a:r>
            <a:r>
              <a:rPr sz="1400" spc="-5" dirty="0">
                <a:latin typeface="Arial MT"/>
                <a:cs typeface="Arial MT"/>
              </a:rPr>
              <a:t>R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NEC</a:t>
            </a:r>
            <a:r>
              <a:rPr sz="1400" spc="-110" dirty="0">
                <a:latin typeface="Arial MT"/>
                <a:cs typeface="Arial MT"/>
              </a:rPr>
              <a:t>T</a:t>
            </a:r>
            <a:r>
              <a:rPr sz="1400" spc="-10" dirty="0">
                <a:latin typeface="Arial MT"/>
                <a:cs typeface="Arial MT"/>
              </a:rPr>
              <a:t>A</a:t>
            </a:r>
            <a:r>
              <a:rPr sz="1400" spc="-5" dirty="0">
                <a:latin typeface="Arial MT"/>
                <a:cs typeface="Arial MT"/>
              </a:rPr>
              <a:t>R</a:t>
            </a:r>
            <a:endParaRPr sz="14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</a:pPr>
            <a:r>
              <a:rPr sz="1400" spc="-5" dirty="0">
                <a:latin typeface="Arial MT"/>
                <a:cs typeface="Arial MT"/>
              </a:rPr>
              <a:t>IJCLab,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CNRS/IN2P3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&amp;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Université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Paris-Saclay,</a:t>
            </a:r>
            <a:r>
              <a:rPr sz="1400" spc="-20" dirty="0">
                <a:latin typeface="Arial MT"/>
                <a:cs typeface="Arial MT"/>
              </a:rPr>
              <a:t> Orsay, </a:t>
            </a:r>
            <a:r>
              <a:rPr sz="1400" spc="-5" dirty="0">
                <a:latin typeface="Arial MT"/>
                <a:cs typeface="Arial MT"/>
              </a:rPr>
              <a:t>France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55092" y="5052821"/>
            <a:ext cx="3427729" cy="1183640"/>
            <a:chOff x="355092" y="5052821"/>
            <a:chExt cx="3427729" cy="118364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5092" y="5052821"/>
              <a:ext cx="1182611" cy="118338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24000" y="5216651"/>
              <a:ext cx="2258567" cy="1019555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41"/>
    </mc:Choice>
    <mc:Fallback xmlns="">
      <p:transition spd="slow" advTm="3624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0A9D78D-CEF2-FE98-E88A-6A1BAA60B04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385C7B7-F325-46C9-D443-860AAC57B8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494" r="7652" b="3840"/>
          <a:stretch/>
        </p:blipFill>
        <p:spPr>
          <a:xfrm>
            <a:off x="6861838" y="2410259"/>
            <a:ext cx="4302363" cy="30480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E701B2E-766B-B1EA-E2F1-9A3B10287325}"/>
              </a:ext>
            </a:extLst>
          </p:cNvPr>
          <p:cNvSpPr txBox="1"/>
          <p:nvPr/>
        </p:nvSpPr>
        <p:spPr>
          <a:xfrm>
            <a:off x="2438400" y="1046379"/>
            <a:ext cx="7315200" cy="131582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tIns="137160" bIns="137160" rtlCol="0" anchor="ctr">
            <a:noAutofit/>
          </a:bodyPr>
          <a:lstStyle>
            <a:defPPr>
              <a:defRPr lang="fr-FR"/>
            </a:defPPr>
            <a:lvl1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b="1"/>
            </a:lvl1pPr>
          </a:lstStyle>
          <a:p>
            <a:pPr marL="0" indent="0" algn="just">
              <a:buNone/>
            </a:pPr>
            <a:r>
              <a:rPr lang="en-US" b="0" dirty="0">
                <a:solidFill>
                  <a:srgbClr val="002060"/>
                </a:solidFill>
              </a:rPr>
              <a:t>Fitting S-matrix components when the number data points is low, may lead to ambiguities, e.g. limit where a wave is totally absorptive and do not contribute to the elastic/</a:t>
            </a:r>
            <a:r>
              <a:rPr lang="en-US" b="0" dirty="0" err="1">
                <a:solidFill>
                  <a:srgbClr val="002060"/>
                </a:solidFill>
              </a:rPr>
              <a:t>c.e.</a:t>
            </a:r>
            <a:r>
              <a:rPr lang="en-US" b="0" dirty="0">
                <a:solidFill>
                  <a:srgbClr val="002060"/>
                </a:solidFill>
              </a:rPr>
              <a:t> cross-section. Alternative fits reproduced equally well the data (overfitting!).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34">
                <a:extLst>
                  <a:ext uri="{FF2B5EF4-FFF2-40B4-BE49-F238E27FC236}">
                    <a16:creationId xmlns:a16="http://schemas.microsoft.com/office/drawing/2014/main" id="{03709033-06D5-6F19-57AD-E6BB19459BD2}"/>
                  </a:ext>
                </a:extLst>
              </p:cNvPr>
              <p:cNvSpPr txBox="1"/>
              <p:nvPr/>
            </p:nvSpPr>
            <p:spPr>
              <a:xfrm>
                <a:off x="1027798" y="5714999"/>
                <a:ext cx="4106296" cy="457201"/>
              </a:xfrm>
              <a:prstGeom prst="rect">
                <a:avLst/>
              </a:prstGeom>
              <a:ln w="12700" cmpd="sng">
                <a:noFill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lIns="90487" tIns="44450" rIns="90487" bIns="44450" anchor="ctr">
                <a:no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dk1"/>
                    </a:solidFill>
                  </a:defRPr>
                </a:lvl1pPr>
                <a:lvl2pPr marL="0" lvl="1" algn="just">
                  <a:spcAft>
                    <a:spcPts val="600"/>
                  </a:spcAft>
                  <a:defRPr sz="1600" kern="0"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fr-FR" sz="16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sz="16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6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fr-FR" sz="1600" dirty="0">
                    <a:solidFill>
                      <a:srgbClr val="00206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002060"/>
                    </a:solidFill>
                  </a:rPr>
                  <a:t>inelasticities</a:t>
                </a:r>
                <a:r>
                  <a:rPr lang="fr-FR" sz="1600" dirty="0">
                    <a:solidFill>
                      <a:srgbClr val="00206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002060"/>
                    </a:solidFill>
                  </a:rPr>
                  <a:t>extracted</a:t>
                </a:r>
                <a:r>
                  <a:rPr lang="fr-FR" sz="1600" dirty="0">
                    <a:solidFill>
                      <a:srgbClr val="00206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002060"/>
                    </a:solidFill>
                  </a:rPr>
                  <a:t>from</a:t>
                </a:r>
                <a:r>
                  <a:rPr lang="fr-FR" sz="1600" dirty="0">
                    <a:solidFill>
                      <a:srgbClr val="002060"/>
                    </a:solidFill>
                  </a:rPr>
                  <a:t> data (PWA).</a:t>
                </a:r>
                <a:endParaRPr lang="en-US" sz="16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TextBox 34">
                <a:extLst>
                  <a:ext uri="{FF2B5EF4-FFF2-40B4-BE49-F238E27FC236}">
                    <a16:creationId xmlns:a16="http://schemas.microsoft.com/office/drawing/2014/main" id="{03709033-06D5-6F19-57AD-E6BB19459B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798" y="5714999"/>
                <a:ext cx="4106296" cy="4572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 cmpd="sng">
                <a:noFill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re 1">
                <a:extLst>
                  <a:ext uri="{FF2B5EF4-FFF2-40B4-BE49-F238E27FC236}">
                    <a16:creationId xmlns:a16="http://schemas.microsoft.com/office/drawing/2014/main" id="{F00DF456-0188-4D97-69CD-DC596A2E75A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defPPr>
                  <a:defRPr lang="fr-FR"/>
                </a:defPPr>
                <a:lvl1pPr>
                  <a:defRPr sz="2200" b="0" i="0">
                    <a:solidFill>
                      <a:srgbClr val="00294A"/>
                    </a:solidFill>
                    <a:latin typeface="Calibri Light"/>
                    <a:ea typeface="+mj-ea"/>
                    <a:cs typeface="Calibri Light"/>
                  </a:defRPr>
                </a:lvl1pPr>
              </a:lstStyle>
              <a:p>
                <a14:m>
                  <m:oMath xmlns:m="http://schemas.openxmlformats.org/officeDocument/2006/math"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sz="2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fr-FR" sz="2000" dirty="0"/>
                  <a:t>: </a:t>
                </a:r>
                <a:r>
                  <a:rPr lang="en-US" dirty="0"/>
                  <a:t>an example of issues to address </a:t>
                </a:r>
                <a:endParaRPr lang="fr-FR" dirty="0"/>
              </a:p>
            </p:txBody>
          </p:sp>
        </mc:Choice>
        <mc:Fallback xmlns="">
          <p:sp>
            <p:nvSpPr>
              <p:cNvPr id="4" name="Titre 1">
                <a:extLst>
                  <a:ext uri="{FF2B5EF4-FFF2-40B4-BE49-F238E27FC236}">
                    <a16:creationId xmlns:a16="http://schemas.microsoft.com/office/drawing/2014/main" id="{F00DF456-0188-4D97-69CD-DC596A2E75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  <a:blipFill>
                <a:blip r:embed="rId5"/>
                <a:stretch>
                  <a:fillRect l="-845" t="-25000" b="-48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A0540F8B-2D77-2F78-490F-5CEEEE0A05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99" y="2497733"/>
            <a:ext cx="4106295" cy="2873051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92D4C7F9-0ECF-A976-E79D-5F47AE87C44F}"/>
              </a:ext>
            </a:extLst>
          </p:cNvPr>
          <p:cNvSpPr/>
          <p:nvPr/>
        </p:nvSpPr>
        <p:spPr>
          <a:xfrm>
            <a:off x="3276600" y="4622800"/>
            <a:ext cx="609600" cy="508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626BD8C-F652-69C4-F081-C02923697B2C}"/>
              </a:ext>
            </a:extLst>
          </p:cNvPr>
          <p:cNvSpPr txBox="1"/>
          <p:nvPr/>
        </p:nvSpPr>
        <p:spPr>
          <a:xfrm>
            <a:off x="9249603" y="6096000"/>
            <a:ext cx="29722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n w="0" cap="sq">
                  <a:noFill/>
                </a:ln>
                <a:solidFill>
                  <a:srgbClr val="0070C0"/>
                </a:solidFill>
              </a:rPr>
              <a:t>J. </a:t>
            </a:r>
            <a:r>
              <a:rPr lang="en-US" sz="1200" dirty="0" err="1">
                <a:ln w="0" cap="sq">
                  <a:noFill/>
                </a:ln>
                <a:solidFill>
                  <a:srgbClr val="0070C0"/>
                </a:solidFill>
              </a:rPr>
              <a:t>Carbonell</a:t>
            </a:r>
            <a:r>
              <a:rPr lang="en-US" sz="1200" dirty="0">
                <a:ln w="0" cap="sq">
                  <a:noFill/>
                </a:ln>
                <a:solidFill>
                  <a:srgbClr val="0070C0"/>
                </a:solidFill>
              </a:rPr>
              <a:t> </a:t>
            </a:r>
            <a:r>
              <a:rPr lang="en-US" sz="1200" i="1" dirty="0">
                <a:ln w="0" cap="sq">
                  <a:noFill/>
                </a:ln>
                <a:solidFill>
                  <a:srgbClr val="0070C0"/>
                </a:solidFill>
              </a:rPr>
              <a:t>et al.</a:t>
            </a:r>
            <a:r>
              <a:rPr lang="en-US" sz="1200" dirty="0">
                <a:ln w="0" cap="sq">
                  <a:noFill/>
                </a:ln>
                <a:solidFill>
                  <a:srgbClr val="0070C0"/>
                </a:solidFill>
              </a:rPr>
              <a:t> Eur. Phys. Jour. A </a:t>
            </a:r>
            <a:r>
              <a:rPr lang="en-US" sz="1200" b="1" dirty="0">
                <a:ln w="0" cap="sq">
                  <a:noFill/>
                </a:ln>
                <a:solidFill>
                  <a:srgbClr val="0070C0"/>
                </a:solidFill>
              </a:rPr>
              <a:t>59</a:t>
            </a:r>
            <a:r>
              <a:rPr lang="en-US" sz="1200" dirty="0">
                <a:ln w="0" cap="sq">
                  <a:noFill/>
                </a:ln>
                <a:solidFill>
                  <a:srgbClr val="0070C0"/>
                </a:solidFill>
              </a:rPr>
              <a:t> (2023)</a:t>
            </a:r>
            <a:endParaRPr lang="fr-FR" sz="1200" dirty="0">
              <a:ln w="0" cap="sq">
                <a:noFill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54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364"/>
    </mc:Choice>
    <mc:Fallback xmlns="">
      <p:transition spd="slow" advTm="11336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0A9D78D-CEF2-FE98-E88A-6A1BAA60B04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826ABFA-271E-A98E-8616-B635C97A99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636"/>
          <a:stretch/>
        </p:blipFill>
        <p:spPr>
          <a:xfrm>
            <a:off x="5534546" y="951915"/>
            <a:ext cx="3369359" cy="225198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8847581-52AD-775C-7235-01A19C639AD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95" b="10636"/>
          <a:stretch/>
        </p:blipFill>
        <p:spPr>
          <a:xfrm>
            <a:off x="8903905" y="908123"/>
            <a:ext cx="3030857" cy="22519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C84A4D2A-ADF7-7178-F362-08DF5D084869}"/>
                  </a:ext>
                </a:extLst>
              </p:cNvPr>
              <p:cNvSpPr txBox="1"/>
              <p:nvPr/>
            </p:nvSpPr>
            <p:spPr>
              <a:xfrm>
                <a:off x="503280" y="1285875"/>
                <a:ext cx="4662356" cy="2981325"/>
              </a:xfrm>
              <a:prstGeom prst="roundRect">
                <a:avLst>
                  <a:gd name="adj" fmla="val 5111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tIns="137160" bIns="137160" rtlCol="0" anchor="ctr">
                <a:noAutofit/>
              </a:bodyPr>
              <a:lstStyle>
                <a:defPPr>
                  <a:defRPr lang="fr-FR"/>
                </a:defPPr>
                <a:lvl1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800" b="1"/>
                </a:lvl1pPr>
              </a:lstStyle>
              <a:p>
                <a:pPr marL="0" indent="0" algn="just">
                  <a:buNone/>
                </a:pPr>
                <a:r>
                  <a:rPr lang="en-US" b="0" dirty="0"/>
                  <a:t>We can upgrade antediluvian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b="0" dirty="0"/>
                  <a:t> models to match the most accurate PWA.</a:t>
                </a:r>
              </a:p>
              <a:p>
                <a:pPr marL="0" indent="0" algn="just">
                  <a:buNone/>
                </a:pPr>
                <a:r>
                  <a:rPr lang="en-US" b="0" dirty="0"/>
                  <a:t>Yet: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en-US" b="0" dirty="0"/>
                  <a:t>Impossible to reproduce P-waves.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en-US" b="0" dirty="0"/>
                  <a:t>Unreliable extension of the partial wave analysis to low-energy.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en-US" b="0" dirty="0"/>
                  <a:t>Not enough information on subthreshold states.</a:t>
                </a: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C84A4D2A-ADF7-7178-F362-08DF5D084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80" y="1285875"/>
                <a:ext cx="4662356" cy="2981325"/>
              </a:xfrm>
              <a:prstGeom prst="roundRect">
                <a:avLst>
                  <a:gd name="adj" fmla="val 5111"/>
                </a:avLst>
              </a:prstGeom>
              <a:blipFill>
                <a:blip r:embed="rId5"/>
                <a:stretch>
                  <a:fillRect/>
                </a:stretch>
              </a:blip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re 1">
                <a:extLst>
                  <a:ext uri="{FF2B5EF4-FFF2-40B4-BE49-F238E27FC236}">
                    <a16:creationId xmlns:a16="http://schemas.microsoft.com/office/drawing/2014/main" id="{2FCE7C16-B655-86AC-9303-C2CEAC3A853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47800" y="216334"/>
                <a:ext cx="10473734" cy="30777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lvl1pPr>
                  <a:defRPr sz="2200" b="0" i="0">
                    <a:solidFill>
                      <a:srgbClr val="00294A"/>
                    </a:solidFill>
                    <a:latin typeface="Calibri Light"/>
                    <a:ea typeface="+mj-ea"/>
                    <a:cs typeface="Calibri Light"/>
                  </a:defRPr>
                </a:lvl1pPr>
              </a:lstStyle>
              <a:p>
                <a14:m>
                  <m:oMath xmlns:m="http://schemas.openxmlformats.org/officeDocument/2006/math">
                    <m:r>
                      <a:rPr lang="en-US" sz="2000" i="1" kern="0" smtClean="0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en-US" sz="2000" i="1" kern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kern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sz="2000" kern="0" dirty="0"/>
                  <a:t>: Needs for new fit with uncertainty quantifications from </a:t>
                </a:r>
                <a14:m>
                  <m:oMath xmlns:m="http://schemas.openxmlformats.org/officeDocument/2006/math">
                    <m:r>
                      <a:rPr lang="en-US" sz="2000" i="1" kern="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 kern="0" dirty="0" smtClean="0">
                        <a:latin typeface="Cambria Math" panose="02040503050406030204" pitchFamily="18" charset="0"/>
                      </a:rPr>
                      <m:t>&gt;2−3</m:t>
                    </m:r>
                  </m:oMath>
                </a14:m>
                <a:r>
                  <a:rPr lang="en-US" sz="2000" kern="0" dirty="0"/>
                  <a:t> propagation</a:t>
                </a:r>
              </a:p>
            </p:txBody>
          </p:sp>
        </mc:Choice>
        <mc:Fallback xmlns="">
          <p:sp>
            <p:nvSpPr>
              <p:cNvPr id="6" name="Titre 1">
                <a:extLst>
                  <a:ext uri="{FF2B5EF4-FFF2-40B4-BE49-F238E27FC236}">
                    <a16:creationId xmlns:a16="http://schemas.microsoft.com/office/drawing/2014/main" id="{2FCE7C16-B655-86AC-9303-C2CEAC3A8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16334"/>
                <a:ext cx="10473734" cy="307777"/>
              </a:xfrm>
              <a:prstGeom prst="rect">
                <a:avLst/>
              </a:prstGeom>
              <a:blipFill>
                <a:blip r:embed="rId7"/>
                <a:stretch>
                  <a:fillRect l="-873" t="-25490" b="-49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D2271F69-F512-02BB-9AB9-F99F766DDBE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62" r="4474" b="-1"/>
          <a:stretch/>
        </p:blipFill>
        <p:spPr>
          <a:xfrm>
            <a:off x="5714093" y="3800085"/>
            <a:ext cx="6423009" cy="2106000"/>
          </a:xfrm>
          <a:prstGeom prst="rect">
            <a:avLst/>
          </a:prstGeom>
        </p:spPr>
      </p:pic>
      <p:sp>
        <p:nvSpPr>
          <p:cNvPr id="5" name="TextBox 34">
            <a:extLst>
              <a:ext uri="{FF2B5EF4-FFF2-40B4-BE49-F238E27FC236}">
                <a16:creationId xmlns:a16="http://schemas.microsoft.com/office/drawing/2014/main" id="{C67BAF47-1B6C-B245-BD2F-9D26555DDD03}"/>
              </a:ext>
            </a:extLst>
          </p:cNvPr>
          <p:cNvSpPr txBox="1"/>
          <p:nvPr/>
        </p:nvSpPr>
        <p:spPr>
          <a:xfrm>
            <a:off x="609600" y="4876800"/>
            <a:ext cx="4811070" cy="1295399"/>
          </a:xfrm>
          <a:prstGeom prst="rect">
            <a:avLst/>
          </a:prstGeom>
          <a:ln w="12700" cmpd="sng">
            <a:noFill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0487" tIns="44450" rIns="90487" bIns="44450" anchor="ctr">
            <a:noAutofit/>
          </a:bodyPr>
          <a:lstStyle>
            <a:defPPr>
              <a:defRPr lang="fr-FR"/>
            </a:defPPr>
            <a:lvl1pPr>
              <a:defRPr sz="1600" i="1">
                <a:latin typeface="Cambria Math" panose="02040503050406030204" pitchFamily="18" charset="0"/>
              </a:defRPr>
            </a:lvl1pPr>
            <a:lvl2pPr marL="0" lvl="1" algn="just">
              <a:spcAft>
                <a:spcPts val="600"/>
              </a:spcAft>
              <a:defRPr sz="1600" kern="0"/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i="0" dirty="0"/>
              <a:t>Modern Nucleon-Nucleus optical potentials come with uncertainty quantifications, which reflect the measurements uncertainties and the limitation of the functional form of optical model</a:t>
            </a:r>
          </a:p>
        </p:txBody>
      </p:sp>
      <p:sp>
        <p:nvSpPr>
          <p:cNvPr id="7" name="ZoneTexte 1">
            <a:extLst>
              <a:ext uri="{FF2B5EF4-FFF2-40B4-BE49-F238E27FC236}">
                <a16:creationId xmlns:a16="http://schemas.microsoft.com/office/drawing/2014/main" id="{D7906CAD-0EFE-C57C-AFB9-7487E5D61434}"/>
              </a:ext>
            </a:extLst>
          </p:cNvPr>
          <p:cNvSpPr txBox="1"/>
          <p:nvPr/>
        </p:nvSpPr>
        <p:spPr>
          <a:xfrm>
            <a:off x="5969127" y="5910589"/>
            <a:ext cx="2835515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100" dirty="0">
                <a:ln w="0" cap="sq">
                  <a:noFill/>
                </a:ln>
                <a:solidFill>
                  <a:srgbClr val="0070C0"/>
                </a:solidFill>
              </a:rPr>
              <a:t>C. D. Pruitt </a:t>
            </a:r>
            <a:r>
              <a:rPr lang="en-US" sz="1100" i="1" dirty="0">
                <a:ln w="0" cap="sq">
                  <a:noFill/>
                </a:ln>
                <a:solidFill>
                  <a:srgbClr val="0070C0"/>
                </a:solidFill>
              </a:rPr>
              <a:t>et al.</a:t>
            </a:r>
            <a:r>
              <a:rPr lang="en-US" sz="1100" dirty="0">
                <a:ln w="0" cap="sq">
                  <a:noFill/>
                </a:ln>
                <a:solidFill>
                  <a:srgbClr val="0070C0"/>
                </a:solidFill>
              </a:rPr>
              <a:t> Phys. Rev. C </a:t>
            </a:r>
            <a:r>
              <a:rPr lang="en-US" sz="1100" b="1" dirty="0">
                <a:ln w="0" cap="sq">
                  <a:noFill/>
                </a:ln>
                <a:solidFill>
                  <a:srgbClr val="0070C0"/>
                </a:solidFill>
              </a:rPr>
              <a:t>107</a:t>
            </a:r>
            <a:r>
              <a:rPr lang="en-US" sz="1100" dirty="0">
                <a:ln w="0" cap="sq">
                  <a:noFill/>
                </a:ln>
                <a:solidFill>
                  <a:srgbClr val="0070C0"/>
                </a:solidFill>
              </a:rPr>
              <a:t> (2023)</a:t>
            </a:r>
            <a:endParaRPr lang="fr-FR" sz="1100" dirty="0">
              <a:ln w="0" cap="sq">
                <a:noFill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81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548041-A43A-CEE6-3467-40085527F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77829"/>
          </a:xfrm>
        </p:spPr>
        <p:txBody>
          <a:bodyPr/>
          <a:lstStyle/>
          <a:p>
            <a:r>
              <a:rPr lang="en-US" i="1" dirty="0"/>
              <a:t>Ab-Initio </a:t>
            </a:r>
            <a:r>
              <a:rPr lang="en-US" dirty="0"/>
              <a:t>No-Core Shell Model (NCSM)</a:t>
            </a:r>
            <a:br>
              <a:rPr lang="en-US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FCF9ED-BA96-34FB-E374-2F80178841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6526" y="1708905"/>
            <a:ext cx="10796404" cy="236988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2060"/>
                </a:solidFill>
              </a:rPr>
              <a:t>Suitable for studying static properties of nuclei like the energy spectrum.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2060"/>
                </a:solidFill>
              </a:rPr>
              <a:t>In the NCSM, the wavefunction of the A-body system is expanded using A-body Harmonic oscillator (HO) basis, e. g., for A=2: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717122-EB6E-241D-77F7-97D7FF17F9C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12</a:t>
            </a:fld>
            <a:endParaRPr lang="fr-FR" dirty="0"/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DA556E82-1A04-1D04-7076-91A7EEF89321}"/>
              </a:ext>
            </a:extLst>
          </p:cNvPr>
          <p:cNvGrpSpPr/>
          <p:nvPr/>
        </p:nvGrpSpPr>
        <p:grpSpPr>
          <a:xfrm>
            <a:off x="2674082" y="4061419"/>
            <a:ext cx="2192468" cy="762000"/>
            <a:chOff x="5752672" y="3505200"/>
            <a:chExt cx="2192468" cy="76200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F213973A-4BD4-5ED0-47DD-6B8A7CD4C550}"/>
                </a:ext>
              </a:extLst>
            </p:cNvPr>
            <p:cNvSpPr/>
            <p:nvPr/>
          </p:nvSpPr>
          <p:spPr>
            <a:xfrm flipH="1">
              <a:off x="6336224" y="3505200"/>
              <a:ext cx="1608916" cy="762000"/>
            </a:xfrm>
            <a:prstGeom prst="ellipse">
              <a:avLst/>
            </a:prstGeom>
            <a:solidFill>
              <a:srgbClr val="00B050">
                <a:alpha val="4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A612B6-D543-BD07-3960-B382185B665A}"/>
                </a:ext>
              </a:extLst>
            </p:cNvPr>
            <p:cNvSpPr/>
            <p:nvPr/>
          </p:nvSpPr>
          <p:spPr>
            <a:xfrm>
              <a:off x="5752672" y="3619500"/>
              <a:ext cx="533400" cy="533400"/>
            </a:xfrm>
            <a:prstGeom prst="ellipse">
              <a:avLst/>
            </a:prstGeom>
            <a:solidFill>
              <a:srgbClr val="7030A0">
                <a:alpha val="4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10" name="Group 26">
            <a:extLst>
              <a:ext uri="{FF2B5EF4-FFF2-40B4-BE49-F238E27FC236}">
                <a16:creationId xmlns:a16="http://schemas.microsoft.com/office/drawing/2014/main" id="{4C5DFF74-5647-4DCF-9BA8-7C09CBB1CAA7}"/>
              </a:ext>
            </a:extLst>
          </p:cNvPr>
          <p:cNvGrpSpPr>
            <a:grpSpLocks noChangeAspect="1"/>
          </p:cNvGrpSpPr>
          <p:nvPr/>
        </p:nvGrpSpPr>
        <p:grpSpPr>
          <a:xfrm>
            <a:off x="8644462" y="3634990"/>
            <a:ext cx="2691012" cy="2248849"/>
            <a:chOff x="584472" y="1919901"/>
            <a:chExt cx="3463652" cy="2894534"/>
          </a:xfrm>
        </p:grpSpPr>
        <p:sp>
          <p:nvSpPr>
            <p:cNvPr id="11" name="Snip Diagonal Corner Rectangle 27">
              <a:extLst>
                <a:ext uri="{FF2B5EF4-FFF2-40B4-BE49-F238E27FC236}">
                  <a16:creationId xmlns:a16="http://schemas.microsoft.com/office/drawing/2014/main" id="{BE8A75D0-D7FA-4D4F-BC6D-BEFDF852F3E8}"/>
                </a:ext>
              </a:extLst>
            </p:cNvPr>
            <p:cNvSpPr/>
            <p:nvPr/>
          </p:nvSpPr>
          <p:spPr bwMode="auto">
            <a:xfrm>
              <a:off x="660511" y="1919901"/>
              <a:ext cx="3387613" cy="2528316"/>
            </a:xfrm>
            <a:prstGeom prst="snip2DiagRect">
              <a:avLst/>
            </a:prstGeom>
            <a:noFill/>
            <a:ln w="15875" cap="flat" cmpd="sng" algn="ctr">
              <a:solidFill>
                <a:srgbClr val="1A4A9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 defTabSz="914400" eaLnBrk="0" hangingPunct="0"/>
              <a:endParaRPr lang="en-US" sz="1400">
                <a:latin typeface="Arial" pitchFamily="48" charset="0"/>
                <a:ea typeface="ＭＳ Ｐゴシック" pitchFamily="48" charset="-128"/>
                <a:cs typeface="ＭＳ Ｐゴシック" pitchFamily="48" charset="-128"/>
              </a:endParaRPr>
            </a:p>
          </p:txBody>
        </p:sp>
        <p:sp>
          <p:nvSpPr>
            <p:cNvPr id="12" name="Freeform 45">
              <a:extLst>
                <a:ext uri="{FF2B5EF4-FFF2-40B4-BE49-F238E27FC236}">
                  <a16:creationId xmlns:a16="http://schemas.microsoft.com/office/drawing/2014/main" id="{C2D70361-2FBD-4A29-B5CB-8AA44A7EBA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2589" y="2002529"/>
              <a:ext cx="2726875" cy="2267834"/>
            </a:xfrm>
            <a:custGeom>
              <a:avLst/>
              <a:gdLst>
                <a:gd name="T0" fmla="*/ 0 w 669"/>
                <a:gd name="T1" fmla="*/ 0 h 1063"/>
                <a:gd name="T2" fmla="*/ 341 w 669"/>
                <a:gd name="T3" fmla="*/ 1061 h 1063"/>
                <a:gd name="T4" fmla="*/ 669 w 669"/>
                <a:gd name="T5" fmla="*/ 13 h 1063"/>
                <a:gd name="T6" fmla="*/ 0 60000 65536"/>
                <a:gd name="T7" fmla="*/ 0 60000 65536"/>
                <a:gd name="T8" fmla="*/ 0 60000 65536"/>
                <a:gd name="T9" fmla="*/ 0 w 669"/>
                <a:gd name="T10" fmla="*/ 0 h 1063"/>
                <a:gd name="T11" fmla="*/ 669 w 669"/>
                <a:gd name="T12" fmla="*/ 1063 h 1063"/>
                <a:gd name="connsiteX0" fmla="*/ 0 w 9592"/>
                <a:gd name="connsiteY0" fmla="*/ 1111 h 9859"/>
                <a:gd name="connsiteX1" fmla="*/ 4689 w 9592"/>
                <a:gd name="connsiteY1" fmla="*/ 9859 h 9859"/>
                <a:gd name="connsiteX2" fmla="*/ 9592 w 9592"/>
                <a:gd name="connsiteY2" fmla="*/ 0 h 9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92" h="9859">
                  <a:moveTo>
                    <a:pt x="0" y="1111"/>
                  </a:moveTo>
                  <a:cubicBezTo>
                    <a:pt x="1719" y="6087"/>
                    <a:pt x="3030" y="9840"/>
                    <a:pt x="4689" y="9859"/>
                  </a:cubicBezTo>
                  <a:cubicBezTo>
                    <a:pt x="6348" y="9878"/>
                    <a:pt x="7963" y="4939"/>
                    <a:pt x="9592" y="0"/>
                  </a:cubicBezTo>
                </a:path>
              </a:pathLst>
            </a:custGeom>
            <a:noFill/>
            <a:ln w="15875">
              <a:solidFill>
                <a:srgbClr val="00804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13" name="Line 46">
              <a:extLst>
                <a:ext uri="{FF2B5EF4-FFF2-40B4-BE49-F238E27FC236}">
                  <a16:creationId xmlns:a16="http://schemas.microsoft.com/office/drawing/2014/main" id="{8DCD4247-2DE0-4908-9540-B261FBDC35C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391145" y="3784459"/>
              <a:ext cx="1162981" cy="0"/>
            </a:xfrm>
            <a:prstGeom prst="line">
              <a:avLst/>
            </a:prstGeom>
            <a:noFill/>
            <a:ln w="15875">
              <a:solidFill>
                <a:srgbClr val="00804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14" name="Line 47">
              <a:extLst>
                <a:ext uri="{FF2B5EF4-FFF2-40B4-BE49-F238E27FC236}">
                  <a16:creationId xmlns:a16="http://schemas.microsoft.com/office/drawing/2014/main" id="{6FCFDEB5-72EB-4C2D-9732-E3CA50CA098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139786" y="3334919"/>
              <a:ext cx="1653908" cy="13581"/>
            </a:xfrm>
            <a:prstGeom prst="line">
              <a:avLst/>
            </a:prstGeom>
            <a:noFill/>
            <a:ln w="15875">
              <a:solidFill>
                <a:srgbClr val="00804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15" name="Line 48">
              <a:extLst>
                <a:ext uri="{FF2B5EF4-FFF2-40B4-BE49-F238E27FC236}">
                  <a16:creationId xmlns:a16="http://schemas.microsoft.com/office/drawing/2014/main" id="{5B73FB6E-AB5E-4F97-8151-52F3D2D1966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920951" y="2855102"/>
              <a:ext cx="2106482" cy="13432"/>
            </a:xfrm>
            <a:prstGeom prst="line">
              <a:avLst/>
            </a:prstGeom>
            <a:noFill/>
            <a:ln w="15875">
              <a:solidFill>
                <a:srgbClr val="00804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16" name="Line 49">
              <a:extLst>
                <a:ext uri="{FF2B5EF4-FFF2-40B4-BE49-F238E27FC236}">
                  <a16:creationId xmlns:a16="http://schemas.microsoft.com/office/drawing/2014/main" id="{64BD1419-A30E-4C10-BCEC-572B670B7D1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86167" y="2332531"/>
              <a:ext cx="2558019" cy="13187"/>
            </a:xfrm>
            <a:prstGeom prst="line">
              <a:avLst/>
            </a:prstGeom>
            <a:noFill/>
            <a:ln w="15875">
              <a:solidFill>
                <a:srgbClr val="00804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17" name="Oval 54">
              <a:extLst>
                <a:ext uri="{FF2B5EF4-FFF2-40B4-BE49-F238E27FC236}">
                  <a16:creationId xmlns:a16="http://schemas.microsoft.com/office/drawing/2014/main" id="{F8052AF4-8D05-47E6-BE51-3DAB3F81A21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23815" y="3717299"/>
              <a:ext cx="113290" cy="110818"/>
            </a:xfrm>
            <a:prstGeom prst="ellipse">
              <a:avLst/>
            </a:prstGeom>
            <a:solidFill>
              <a:srgbClr val="6666FF"/>
            </a:solidFill>
            <a:ln w="15875">
              <a:solidFill>
                <a:srgbClr val="008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18" name="Oval 55">
              <a:extLst>
                <a:ext uri="{FF2B5EF4-FFF2-40B4-BE49-F238E27FC236}">
                  <a16:creationId xmlns:a16="http://schemas.microsoft.com/office/drawing/2014/main" id="{CDEA1D71-0911-4263-B99E-0B5B35587E8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70967" y="3717633"/>
              <a:ext cx="113290" cy="110818"/>
            </a:xfrm>
            <a:prstGeom prst="ellipse">
              <a:avLst/>
            </a:prstGeom>
            <a:solidFill>
              <a:srgbClr val="6666FF"/>
            </a:solidFill>
            <a:ln w="15875">
              <a:solidFill>
                <a:srgbClr val="008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19" name="Oval 56">
              <a:extLst>
                <a:ext uri="{FF2B5EF4-FFF2-40B4-BE49-F238E27FC236}">
                  <a16:creationId xmlns:a16="http://schemas.microsoft.com/office/drawing/2014/main" id="{5E394829-2780-4386-BF2D-F52FB56877A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75036" y="3720656"/>
              <a:ext cx="113290" cy="110818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C0B1D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20" name="Oval 57">
              <a:extLst>
                <a:ext uri="{FF2B5EF4-FFF2-40B4-BE49-F238E27FC236}">
                  <a16:creationId xmlns:a16="http://schemas.microsoft.com/office/drawing/2014/main" id="{3338B971-B3B6-487C-BF96-360135C2AF9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26363" y="3720322"/>
              <a:ext cx="113290" cy="110818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C0B1D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21" name="Oval 60">
              <a:extLst>
                <a:ext uri="{FF2B5EF4-FFF2-40B4-BE49-F238E27FC236}">
                  <a16:creationId xmlns:a16="http://schemas.microsoft.com/office/drawing/2014/main" id="{91BFC04F-AE4A-4132-9550-52D6E34507E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49376" y="3287981"/>
              <a:ext cx="113290" cy="107457"/>
            </a:xfrm>
            <a:prstGeom prst="ellipse">
              <a:avLst/>
            </a:prstGeom>
            <a:solidFill>
              <a:srgbClr val="FF0000"/>
            </a:solidFill>
            <a:ln w="15875">
              <a:solidFill>
                <a:srgbClr val="FC0B1D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22" name="Oval 61">
              <a:extLst>
                <a:ext uri="{FF2B5EF4-FFF2-40B4-BE49-F238E27FC236}">
                  <a16:creationId xmlns:a16="http://schemas.microsoft.com/office/drawing/2014/main" id="{53A0AE31-E316-4490-9768-CB3CD2B5341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77454" y="3287981"/>
              <a:ext cx="113290" cy="107457"/>
            </a:xfrm>
            <a:prstGeom prst="ellipse">
              <a:avLst/>
            </a:prstGeom>
            <a:solidFill>
              <a:srgbClr val="6666FF"/>
            </a:solidFill>
            <a:ln w="15875">
              <a:solidFill>
                <a:srgbClr val="008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23" name="TextBox 44">
              <a:extLst>
                <a:ext uri="{FF2B5EF4-FFF2-40B4-BE49-F238E27FC236}">
                  <a16:creationId xmlns:a16="http://schemas.microsoft.com/office/drawing/2014/main" id="{891F9A08-35F9-4621-AB40-BB6A0249AE24}"/>
                </a:ext>
              </a:extLst>
            </p:cNvPr>
            <p:cNvSpPr txBox="1"/>
            <p:nvPr/>
          </p:nvSpPr>
          <p:spPr>
            <a:xfrm>
              <a:off x="1079281" y="4449226"/>
              <a:ext cx="2741959" cy="365209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No-Core Shell Model</a:t>
              </a:r>
            </a:p>
          </p:txBody>
        </p:sp>
        <p:sp>
          <p:nvSpPr>
            <p:cNvPr id="24" name="Line 51">
              <a:extLst>
                <a:ext uri="{FF2B5EF4-FFF2-40B4-BE49-F238E27FC236}">
                  <a16:creationId xmlns:a16="http://schemas.microsoft.com/office/drawing/2014/main" id="{1BB78E52-124A-4187-BBB6-A75789439BB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474173" y="2366055"/>
              <a:ext cx="0" cy="4980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46">
                  <a:extLst>
                    <a:ext uri="{FF2B5EF4-FFF2-40B4-BE49-F238E27FC236}">
                      <a16:creationId xmlns:a16="http://schemas.microsoft.com/office/drawing/2014/main" id="{45C01043-E67E-47F0-AC70-0667288282F5}"/>
                    </a:ext>
                  </a:extLst>
                </p:cNvPr>
                <p:cNvSpPr txBox="1"/>
                <p:nvPr/>
              </p:nvSpPr>
              <p:spPr>
                <a:xfrm>
                  <a:off x="2485252" y="2461205"/>
                  <a:ext cx="548193" cy="3652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501650" indent="-44450"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1004888" indent="-90488"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508125" indent="-136525"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2009775" indent="-180975"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sz="20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sz="20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sz="20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sz="20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algn="just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1400" i="1">
                            <a:latin typeface="Cambria Math"/>
                            <a:ea typeface="Cambria Math"/>
                          </a:rPr>
                          <m:t>ℏ</m:t>
                        </m:r>
                        <m:r>
                          <m:rPr>
                            <m:sty m:val="p"/>
                          </m:rPr>
                          <a:rPr lang="el-GR" sz="1400" i="1">
                            <a:latin typeface="Cambria Math"/>
                            <a:ea typeface="Cambria Math"/>
                          </a:rPr>
                          <m:t>Ω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25" name="TextBox 46">
                  <a:extLst>
                    <a:ext uri="{FF2B5EF4-FFF2-40B4-BE49-F238E27FC236}">
                      <a16:creationId xmlns:a16="http://schemas.microsoft.com/office/drawing/2014/main" id="{45C01043-E67E-47F0-AC70-0667288282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5252" y="2461205"/>
                  <a:ext cx="548193" cy="36520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Up Arrow 47">
                  <a:extLst>
                    <a:ext uri="{FF2B5EF4-FFF2-40B4-BE49-F238E27FC236}">
                      <a16:creationId xmlns:a16="http://schemas.microsoft.com/office/drawing/2014/main" id="{F3192CD5-6BD1-4D42-8318-E28636947339}"/>
                    </a:ext>
                  </a:extLst>
                </p:cNvPr>
                <p:cNvSpPr/>
                <p:nvPr/>
              </p:nvSpPr>
              <p:spPr bwMode="auto">
                <a:xfrm>
                  <a:off x="584472" y="2273399"/>
                  <a:ext cx="540435" cy="773743"/>
                </a:xfrm>
                <a:prstGeom prst="upArrow">
                  <a:avLst>
                    <a:gd name="adj1" fmla="val 54766"/>
                    <a:gd name="adj2" fmla="val 50000"/>
                  </a:avLst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rtlCol="0" anchor="ctr">
                  <a:prstTxWarp prst="textNoShape">
                    <a:avLst/>
                  </a:prstTxWarp>
                </a:bodyPr>
                <a:lstStyle>
                  <a:defPPr>
                    <a:defRPr lang="fr-FR"/>
                  </a:defPPr>
                  <a:lvl1pPr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01650" indent="-44450"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04888" indent="-90488"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08125" indent="-136525"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09775" indent="-180975" algn="l" defTabSz="1004888" rtl="0" fontAlgn="base">
                    <a:spcBef>
                      <a:spcPct val="0"/>
                    </a:spcBef>
                    <a:spcAft>
                      <a:spcPct val="0"/>
                    </a:spcAft>
                    <a:defRPr sz="20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0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0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0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0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600" b="0" i="1" kern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kern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600" b="0" i="0" kern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oMath>
                    </m:oMathPara>
                  </a14:m>
                  <a:endParaRPr lang="en-US" sz="1600" baseline="-25000" dirty="0">
                    <a:solidFill>
                      <a:srgbClr val="FFFFFF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Up Arrow 47">
                  <a:extLst>
                    <a:ext uri="{FF2B5EF4-FFF2-40B4-BE49-F238E27FC236}">
                      <a16:creationId xmlns:a16="http://schemas.microsoft.com/office/drawing/2014/main" id="{F3192CD5-6BD1-4D42-8318-E2863694733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84472" y="2273399"/>
                  <a:ext cx="540435" cy="773743"/>
                </a:xfrm>
                <a:prstGeom prst="upArrow">
                  <a:avLst>
                    <a:gd name="adj1" fmla="val 54766"/>
                    <a:gd name="adj2" fmla="val 50000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rgbClr val="0000FF"/>
                  </a:solidFill>
                  <a:headEnd/>
                  <a:tailEnd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58">
              <a:extLst>
                <a:ext uri="{FF2B5EF4-FFF2-40B4-BE49-F238E27FC236}">
                  <a16:creationId xmlns:a16="http://schemas.microsoft.com/office/drawing/2014/main" id="{D00A90A7-BF19-4702-A00D-01A637DE2DD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66366" y="3286831"/>
              <a:ext cx="109728" cy="109756"/>
            </a:xfrm>
            <a:prstGeom prst="ellipse">
              <a:avLst/>
            </a:prstGeom>
            <a:solidFill>
              <a:srgbClr val="C3E1F8"/>
            </a:solidFill>
            <a:ln w="15875">
              <a:solidFill>
                <a:srgbClr val="008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28" name="Oval 59">
              <a:extLst>
                <a:ext uri="{FF2B5EF4-FFF2-40B4-BE49-F238E27FC236}">
                  <a16:creationId xmlns:a16="http://schemas.microsoft.com/office/drawing/2014/main" id="{723AA824-1C0E-40BE-9C3F-DF1414B2A09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14011" y="3286832"/>
              <a:ext cx="109728" cy="109755"/>
            </a:xfrm>
            <a:prstGeom prst="ellipse">
              <a:avLst/>
            </a:prstGeom>
            <a:solidFill>
              <a:srgbClr val="FFCCFF"/>
            </a:solidFill>
            <a:ln w="15875">
              <a:solidFill>
                <a:srgbClr val="FC0B1D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sp>
          <p:nvSpPr>
            <p:cNvPr id="29" name="Oval 62">
              <a:extLst>
                <a:ext uri="{FF2B5EF4-FFF2-40B4-BE49-F238E27FC236}">
                  <a16:creationId xmlns:a16="http://schemas.microsoft.com/office/drawing/2014/main" id="{981B89E8-7A89-4B8F-9D27-A6B682C95C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8550" y="2806941"/>
              <a:ext cx="109728" cy="109755"/>
            </a:xfrm>
            <a:prstGeom prst="ellipse">
              <a:avLst/>
            </a:prstGeom>
            <a:solidFill>
              <a:srgbClr val="FFCCFF"/>
            </a:solidFill>
            <a:ln w="15875">
              <a:solidFill>
                <a:srgbClr val="FC0B1D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 sz="2400" b="1"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30" name="Oval 63">
              <a:extLst>
                <a:ext uri="{FF2B5EF4-FFF2-40B4-BE49-F238E27FC236}">
                  <a16:creationId xmlns:a16="http://schemas.microsoft.com/office/drawing/2014/main" id="{8806869D-95DF-4F98-A158-027EA150FAB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77870" y="2806941"/>
              <a:ext cx="109728" cy="109755"/>
            </a:xfrm>
            <a:prstGeom prst="ellipse">
              <a:avLst/>
            </a:prstGeom>
            <a:solidFill>
              <a:srgbClr val="C3E1F8"/>
            </a:solidFill>
            <a:ln w="15875">
              <a:solidFill>
                <a:srgbClr val="008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fr-FR"/>
              </a:defPPr>
              <a:lvl1pPr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501650" indent="-44450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1004888" indent="-90488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508125" indent="-13652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2009775" indent="-180975" algn="l" defTabSz="1004888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en-US"/>
            </a:p>
          </p:txBody>
        </p:sp>
        <p:cxnSp>
          <p:nvCxnSpPr>
            <p:cNvPr id="31" name="AutoShape 64">
              <a:extLst>
                <a:ext uri="{FF2B5EF4-FFF2-40B4-BE49-F238E27FC236}">
                  <a16:creationId xmlns:a16="http://schemas.microsoft.com/office/drawing/2014/main" id="{D190BC18-5ED1-404D-951C-745A690A05E6}"/>
                </a:ext>
              </a:extLst>
            </p:cNvPr>
            <p:cNvCxnSpPr>
              <a:cxnSpLocks noChangeAspect="1" noChangeShapeType="1"/>
              <a:stCxn id="20" idx="0"/>
              <a:endCxn id="28" idx="0"/>
            </p:cNvCxnSpPr>
            <p:nvPr/>
          </p:nvCxnSpPr>
          <p:spPr bwMode="auto">
            <a:xfrm rot="5400000" flipH="1" flipV="1">
              <a:off x="2159196" y="3410644"/>
              <a:ext cx="433490" cy="185867"/>
            </a:xfrm>
            <a:prstGeom prst="curvedConnector3">
              <a:avLst>
                <a:gd name="adj1" fmla="val 152735"/>
              </a:avLst>
            </a:prstGeom>
            <a:noFill/>
            <a:ln w="1587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32" name="AutoShape 65">
              <a:extLst>
                <a:ext uri="{FF2B5EF4-FFF2-40B4-BE49-F238E27FC236}">
                  <a16:creationId xmlns:a16="http://schemas.microsoft.com/office/drawing/2014/main" id="{FBD1C77D-F796-44D6-8D67-9ABB6BB334DC}"/>
                </a:ext>
              </a:extLst>
            </p:cNvPr>
            <p:cNvCxnSpPr>
              <a:cxnSpLocks noChangeAspect="1" noChangeShapeType="1"/>
              <a:stCxn id="22" idx="0"/>
              <a:endCxn id="30" idx="0"/>
            </p:cNvCxnSpPr>
            <p:nvPr/>
          </p:nvCxnSpPr>
          <p:spPr bwMode="auto">
            <a:xfrm rot="16200000" flipV="1">
              <a:off x="1342897" y="2996778"/>
              <a:ext cx="481040" cy="101365"/>
            </a:xfrm>
            <a:prstGeom prst="curvedConnector3">
              <a:avLst>
                <a:gd name="adj1" fmla="val 147522"/>
              </a:avLst>
            </a:prstGeom>
            <a:noFill/>
            <a:ln w="1587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33" name="AutoShape 66">
              <a:extLst>
                <a:ext uri="{FF2B5EF4-FFF2-40B4-BE49-F238E27FC236}">
                  <a16:creationId xmlns:a16="http://schemas.microsoft.com/office/drawing/2014/main" id="{056B0A4E-1820-45B9-A019-971C6293DE5E}"/>
                </a:ext>
              </a:extLst>
            </p:cNvPr>
            <p:cNvCxnSpPr>
              <a:cxnSpLocks noChangeAspect="1" noChangeShapeType="1"/>
              <a:stCxn id="17" idx="0"/>
              <a:endCxn id="27" idx="4"/>
            </p:cNvCxnSpPr>
            <p:nvPr/>
          </p:nvCxnSpPr>
          <p:spPr bwMode="auto">
            <a:xfrm rot="16200000" flipV="1">
              <a:off x="1340489" y="3477328"/>
              <a:ext cx="320712" cy="159230"/>
            </a:xfrm>
            <a:prstGeom prst="curvedConnector3">
              <a:avLst>
                <a:gd name="adj1" fmla="val 50000"/>
              </a:avLst>
            </a:prstGeom>
            <a:noFill/>
            <a:ln w="1587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34" name="AutoShape 67">
              <a:extLst>
                <a:ext uri="{FF2B5EF4-FFF2-40B4-BE49-F238E27FC236}">
                  <a16:creationId xmlns:a16="http://schemas.microsoft.com/office/drawing/2014/main" id="{F92141D1-FF60-4C99-BB41-40348625FED1}"/>
                </a:ext>
              </a:extLst>
            </p:cNvPr>
            <p:cNvCxnSpPr>
              <a:cxnSpLocks noChangeAspect="1" noChangeShapeType="1"/>
              <a:stCxn id="19" idx="0"/>
              <a:endCxn id="29" idx="4"/>
            </p:cNvCxnSpPr>
            <p:nvPr/>
          </p:nvCxnSpPr>
          <p:spPr bwMode="auto">
            <a:xfrm rot="16200000" flipV="1">
              <a:off x="1690568" y="3279542"/>
              <a:ext cx="803960" cy="78267"/>
            </a:xfrm>
            <a:prstGeom prst="curvedConnector3">
              <a:avLst>
                <a:gd name="adj1" fmla="val 50000"/>
              </a:avLst>
            </a:prstGeom>
            <a:noFill/>
            <a:ln w="1587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</p:cxnSp>
      </p:grpSp>
      <p:sp>
        <p:nvSpPr>
          <p:cNvPr id="36" name="ZoneTexte 35">
            <a:extLst>
              <a:ext uri="{FF2B5EF4-FFF2-40B4-BE49-F238E27FC236}">
                <a16:creationId xmlns:a16="http://schemas.microsoft.com/office/drawing/2014/main" id="{4B924325-0715-11C0-904B-DE8DA739938D}"/>
              </a:ext>
            </a:extLst>
          </p:cNvPr>
          <p:cNvSpPr txBox="1"/>
          <p:nvPr/>
        </p:nvSpPr>
        <p:spPr>
          <a:xfrm>
            <a:off x="922030" y="5216107"/>
            <a:ext cx="284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002060"/>
                </a:solidFill>
              </a:rPr>
              <a:t>Expansion coefficients    (</a:t>
            </a:r>
            <a:r>
              <a:rPr lang="fr-FR" dirty="0" err="1">
                <a:solidFill>
                  <a:srgbClr val="002060"/>
                </a:solidFill>
              </a:rPr>
              <a:t>unknown</a:t>
            </a:r>
            <a:r>
              <a:rPr lang="fr-FR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88" name="ZoneTexte 87">
            <a:extLst>
              <a:ext uri="{FF2B5EF4-FFF2-40B4-BE49-F238E27FC236}">
                <a16:creationId xmlns:a16="http://schemas.microsoft.com/office/drawing/2014/main" id="{11C9F88A-903E-40B9-8305-FC598B5D8DC3}"/>
              </a:ext>
            </a:extLst>
          </p:cNvPr>
          <p:cNvSpPr txBox="1"/>
          <p:nvPr/>
        </p:nvSpPr>
        <p:spPr>
          <a:xfrm>
            <a:off x="3740492" y="5396976"/>
            <a:ext cx="1295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Basis states</a:t>
            </a:r>
          </a:p>
        </p:txBody>
      </p: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9AF1FE09-F956-A0B6-D0B3-BD31B7B704B3}"/>
              </a:ext>
            </a:extLst>
          </p:cNvPr>
          <p:cNvCxnSpPr>
            <a:cxnSpLocks/>
            <a:stCxn id="9" idx="4"/>
            <a:endCxn id="36" idx="0"/>
          </p:cNvCxnSpPr>
          <p:nvPr/>
        </p:nvCxnSpPr>
        <p:spPr>
          <a:xfrm flipH="1">
            <a:off x="2343085" y="4709119"/>
            <a:ext cx="597697" cy="50698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C89A199D-AC8E-288F-55C0-18B6F1D6B43F}"/>
              </a:ext>
            </a:extLst>
          </p:cNvPr>
          <p:cNvCxnSpPr>
            <a:cxnSpLocks/>
            <a:stCxn id="8" idx="4"/>
            <a:endCxn id="88" idx="0"/>
          </p:cNvCxnSpPr>
          <p:nvPr/>
        </p:nvCxnSpPr>
        <p:spPr>
          <a:xfrm>
            <a:off x="4062092" y="4823419"/>
            <a:ext cx="326101" cy="57355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E2E7E9E0-58A9-B6DB-093A-A016E3E32E25}"/>
                  </a:ext>
                </a:extLst>
              </p:cNvPr>
              <p:cNvSpPr txBox="1"/>
              <p:nvPr/>
            </p:nvSpPr>
            <p:spPr>
              <a:xfrm>
                <a:off x="5562599" y="4175106"/>
                <a:ext cx="24334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E2E7E9E0-58A9-B6DB-093A-A016E3E32E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99" y="4175106"/>
                <a:ext cx="243347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441159-2215-56D0-C04B-6E50FBB9BAD7}"/>
                  </a:ext>
                </a:extLst>
              </p:cNvPr>
              <p:cNvSpPr txBox="1"/>
              <p:nvPr/>
            </p:nvSpPr>
            <p:spPr>
              <a:xfrm>
                <a:off x="1051402" y="4011019"/>
                <a:ext cx="3868722" cy="862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𝑁𝐶𝑆𝑀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𝑛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𝑙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𝑠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  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d>
                                    <m:dPr>
                                      <m:ctrlPr>
                                        <a:rPr lang="fr-FR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sup>
                                  </m:sSup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441159-2215-56D0-C04B-6E50FBB9B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02" y="4011019"/>
                <a:ext cx="3868722" cy="8628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51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696"/>
    </mc:Choice>
    <mc:Fallback xmlns="">
      <p:transition spd="slow" advTm="120696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DC3C5E-BD5F-D709-A2B8-ADB54FD62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677108"/>
          </a:xfrm>
        </p:spPr>
        <p:txBody>
          <a:bodyPr/>
          <a:lstStyle/>
          <a:p>
            <a:r>
              <a:rPr lang="en-US" dirty="0"/>
              <a:t>Example of No-Core Shell Model calculation: Quasi-bound states</a:t>
            </a:r>
            <a:br>
              <a:rPr lang="en-US" dirty="0"/>
            </a:b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6E73D1-8731-9131-D4AD-1CE161A2120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13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texte 5">
                <a:extLst>
                  <a:ext uri="{FF2B5EF4-FFF2-40B4-BE49-F238E27FC236}">
                    <a16:creationId xmlns:a16="http://schemas.microsoft.com/office/drawing/2014/main" id="{FFFD4AB0-7422-C19F-5532-B443B48EBA5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828800" y="5105400"/>
                <a:ext cx="7975601" cy="553998"/>
              </a:xfrm>
            </p:spPr>
            <p:txBody>
              <a:bodyPr/>
              <a:lstStyle/>
              <a:p>
                <a:r>
                  <a:rPr lang="fr-FR" dirty="0">
                    <a:solidFill>
                      <a:srgbClr val="002060"/>
                    </a:solidFill>
                  </a:rPr>
                  <a:t>Quasi-</a:t>
                </a:r>
                <a:r>
                  <a:rPr lang="fr-FR" dirty="0" err="1">
                    <a:solidFill>
                      <a:srgbClr val="002060"/>
                    </a:solidFill>
                  </a:rPr>
                  <a:t>bound</a:t>
                </a:r>
                <a:r>
                  <a:rPr lang="fr-FR" dirty="0">
                    <a:solidFill>
                      <a:srgbClr val="002060"/>
                    </a:solidFill>
                  </a:rPr>
                  <a:t> states (in MeV) </a:t>
                </a:r>
                <a:r>
                  <a:rPr lang="fr-FR" dirty="0" err="1">
                    <a:solidFill>
                      <a:srgbClr val="002060"/>
                    </a:solidFill>
                  </a:rPr>
                  <a:t>obtained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from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Kohno</a:t>
                </a:r>
                <a:r>
                  <a:rPr lang="fr-FR" dirty="0">
                    <a:solidFill>
                      <a:srgbClr val="002060"/>
                    </a:solidFill>
                  </a:rPr>
                  <a:t>-Weise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fr-FR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err="1">
                    <a:solidFill>
                      <a:srgbClr val="002060"/>
                    </a:solidFill>
                  </a:rPr>
                  <a:t>potential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using</a:t>
                </a:r>
                <a:r>
                  <a:rPr lang="fr-FR" dirty="0">
                    <a:solidFill>
                      <a:srgbClr val="002060"/>
                    </a:solidFill>
                  </a:rPr>
                  <a:t> NCSM.</a:t>
                </a:r>
              </a:p>
              <a:p>
                <a:pPr algn="ctr"/>
                <a:r>
                  <a:rPr lang="fr-FR" dirty="0" err="1">
                    <a:solidFill>
                      <a:srgbClr val="002060"/>
                    </a:solidFill>
                  </a:rPr>
                  <a:t>Results</a:t>
                </a:r>
                <a:r>
                  <a:rPr lang="fr-FR" dirty="0">
                    <a:solidFill>
                      <a:srgbClr val="002060"/>
                    </a:solidFill>
                  </a:rPr>
                  <a:t> are </a:t>
                </a:r>
                <a:r>
                  <a:rPr lang="fr-FR" dirty="0" err="1">
                    <a:solidFill>
                      <a:srgbClr val="002060"/>
                    </a:solidFill>
                  </a:rPr>
                  <a:t>obtained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using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fr-FR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=200</m:t>
                    </m:r>
                    <m:r>
                      <a:rPr lang="fr-FR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fr-FR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ℏ</m:t>
                    </m:r>
                    <m:r>
                      <a:rPr lang="fr-FR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i="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6" name="Espace réservé du texte 5">
                <a:extLst>
                  <a:ext uri="{FF2B5EF4-FFF2-40B4-BE49-F238E27FC236}">
                    <a16:creationId xmlns:a16="http://schemas.microsoft.com/office/drawing/2014/main" id="{FFFD4AB0-7422-C19F-5532-B443B48EBA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828800" y="5105400"/>
                <a:ext cx="7975601" cy="553998"/>
              </a:xfrm>
              <a:blipFill>
                <a:blip r:embed="rId2"/>
                <a:stretch>
                  <a:fillRect l="-1758" t="-14444" r="-459" b="-2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>
                <a:extLst>
                  <a:ext uri="{FF2B5EF4-FFF2-40B4-BE49-F238E27FC236}">
                    <a16:creationId xmlns:a16="http://schemas.microsoft.com/office/drawing/2014/main" id="{058333E5-6619-5022-6205-D297D0109EE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7147336"/>
                  </p:ext>
                </p:extLst>
              </p:nvPr>
            </p:nvGraphicFramePr>
            <p:xfrm>
              <a:off x="2452264" y="1676400"/>
              <a:ext cx="6423871" cy="320548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005205">
                      <a:extLst>
                        <a:ext uri="{9D8B030D-6E8A-4147-A177-3AD203B41FA5}">
                          <a16:colId xmlns:a16="http://schemas.microsoft.com/office/drawing/2014/main" val="173116679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586151369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377936780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Channel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FR" i="1" smtClean="0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F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74865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fr-FR" baseline="30000" dirty="0"/>
                        </a:p>
                        <a:p>
                          <a:pPr algn="ctr"/>
                          <a:r>
                            <a:rPr lang="fr-FR" baseline="30000" dirty="0"/>
                            <a:t>1</a:t>
                          </a:r>
                          <a:r>
                            <a:rPr lang="fr-FR" dirty="0"/>
                            <a:t>S</a:t>
                          </a:r>
                          <a:r>
                            <a:rPr lang="fr-FR" baseline="-25000" dirty="0"/>
                            <a:t>0</a:t>
                          </a:r>
                        </a:p>
                        <a:p>
                          <a:pPr algn="ctr"/>
                          <a:endParaRPr lang="fr-FR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_____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_____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1567748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aseline="30000" dirty="0"/>
                            <a:t>3</a:t>
                          </a:r>
                          <a:r>
                            <a:rPr lang="fr-FR" dirty="0"/>
                            <a:t>SD</a:t>
                          </a:r>
                          <a:r>
                            <a:rPr lang="fr-FR" baseline="-25000" dirty="0"/>
                            <a:t>1</a:t>
                          </a:r>
                        </a:p>
                        <a:p>
                          <a:pPr algn="ctr"/>
                          <a:endParaRPr lang="fr-FR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_____</a:t>
                          </a:r>
                        </a:p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110−379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ⅈ</m:t>
                                </m:r>
                              </m:oMath>
                            </m:oMathPara>
                          </a14:m>
                          <a:endParaRPr lang="fr-FR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02303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fr-FR" baseline="30000" dirty="0"/>
                        </a:p>
                        <a:p>
                          <a:pPr algn="ctr"/>
                          <a:r>
                            <a:rPr lang="fr-FR" baseline="30000" dirty="0"/>
                            <a:t>3</a:t>
                          </a:r>
                          <a:r>
                            <a:rPr lang="fr-FR" dirty="0"/>
                            <a:t>P</a:t>
                          </a:r>
                          <a:r>
                            <a:rPr lang="fr-FR" baseline="-25000" dirty="0"/>
                            <a:t>0</a:t>
                          </a:r>
                        </a:p>
                        <a:p>
                          <a:pPr algn="ctr"/>
                          <a:endParaRPr lang="fr-FR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_____</a:t>
                          </a:r>
                        </a:p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fr-FR" dirty="0" smtClean="0"/>
                                  <m:t>_____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50221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fr-FR" baseline="30000" dirty="0"/>
                        </a:p>
                        <a:p>
                          <a:pPr algn="ctr"/>
                          <a:r>
                            <a:rPr lang="fr-FR" baseline="30000" dirty="0"/>
                            <a:t>3</a:t>
                          </a:r>
                          <a:r>
                            <a:rPr lang="fr-FR" dirty="0"/>
                            <a:t>PF</a:t>
                          </a:r>
                          <a:r>
                            <a:rPr lang="fr-FR" baseline="-25000" dirty="0"/>
                            <a:t>2</a:t>
                          </a:r>
                        </a:p>
                        <a:p>
                          <a:pPr algn="ctr"/>
                          <a:endParaRPr lang="fr-FR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_____</a:t>
                          </a:r>
                        </a:p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242</m:t>
                                </m:r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45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ⅈ</m:t>
                                </m:r>
                              </m:oMath>
                            </m:oMathPara>
                          </a14:m>
                          <a:endParaRPr lang="fr-FR" i="1" dirty="0"/>
                        </a:p>
                        <a:p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9969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>
                <a:extLst>
                  <a:ext uri="{FF2B5EF4-FFF2-40B4-BE49-F238E27FC236}">
                    <a16:creationId xmlns:a16="http://schemas.microsoft.com/office/drawing/2014/main" id="{058333E5-6619-5022-6205-D297D0109EE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7147336"/>
                  </p:ext>
                </p:extLst>
              </p:nvPr>
            </p:nvGraphicFramePr>
            <p:xfrm>
              <a:off x="2452264" y="1676400"/>
              <a:ext cx="6423871" cy="320548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005205">
                      <a:extLst>
                        <a:ext uri="{9D8B030D-6E8A-4147-A177-3AD203B41FA5}">
                          <a16:colId xmlns:a16="http://schemas.microsoft.com/office/drawing/2014/main" val="173116679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586151369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377936780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Channel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7303" t="-8197" r="-100899" b="-7655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37303" t="-8197" r="-899" b="-7655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87486575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pPr algn="ctr"/>
                          <a:endParaRPr lang="fr-FR" baseline="30000" dirty="0"/>
                        </a:p>
                        <a:p>
                          <a:pPr algn="ctr"/>
                          <a:r>
                            <a:rPr lang="fr-FR" baseline="30000" dirty="0"/>
                            <a:t>1</a:t>
                          </a:r>
                          <a:r>
                            <a:rPr lang="fr-FR" dirty="0"/>
                            <a:t>S</a:t>
                          </a:r>
                          <a:r>
                            <a:rPr lang="fr-FR" baseline="-25000" dirty="0"/>
                            <a:t>0</a:t>
                          </a:r>
                        </a:p>
                        <a:p>
                          <a:pPr algn="ctr"/>
                          <a:endParaRPr lang="fr-FR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_____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_____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1567748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aseline="30000" dirty="0"/>
                            <a:t>3</a:t>
                          </a:r>
                          <a:r>
                            <a:rPr lang="fr-FR" dirty="0"/>
                            <a:t>SD</a:t>
                          </a:r>
                          <a:r>
                            <a:rPr lang="fr-FR" baseline="-25000" dirty="0"/>
                            <a:t>1</a:t>
                          </a:r>
                        </a:p>
                        <a:p>
                          <a:pPr algn="ctr"/>
                          <a:endParaRPr lang="fr-FR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_____</a:t>
                          </a:r>
                        </a:p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37303" t="-177143" r="-899" b="-2304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0230306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pPr algn="ctr"/>
                          <a:endParaRPr lang="fr-FR" baseline="30000" dirty="0"/>
                        </a:p>
                        <a:p>
                          <a:pPr algn="ctr"/>
                          <a:r>
                            <a:rPr lang="fr-FR" baseline="30000" dirty="0"/>
                            <a:t>3</a:t>
                          </a:r>
                          <a:r>
                            <a:rPr lang="fr-FR" dirty="0"/>
                            <a:t>P</a:t>
                          </a:r>
                          <a:r>
                            <a:rPr lang="fr-FR" baseline="-25000" dirty="0"/>
                            <a:t>0</a:t>
                          </a:r>
                        </a:p>
                        <a:p>
                          <a:pPr algn="ctr"/>
                          <a:endParaRPr lang="fr-FR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_____</a:t>
                          </a:r>
                        </a:p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37303" t="-242500" r="-899" b="-10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5022136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pPr algn="ctr"/>
                          <a:endParaRPr lang="fr-FR" baseline="30000" dirty="0"/>
                        </a:p>
                        <a:p>
                          <a:pPr algn="ctr"/>
                          <a:r>
                            <a:rPr lang="fr-FR" baseline="30000" dirty="0"/>
                            <a:t>3</a:t>
                          </a:r>
                          <a:r>
                            <a:rPr lang="fr-FR" dirty="0"/>
                            <a:t>PF</a:t>
                          </a:r>
                          <a:r>
                            <a:rPr lang="fr-FR" baseline="-25000" dirty="0"/>
                            <a:t>2</a:t>
                          </a:r>
                        </a:p>
                        <a:p>
                          <a:pPr algn="ctr"/>
                          <a:endParaRPr lang="fr-FR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_____</a:t>
                          </a:r>
                        </a:p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37303" t="-342500" r="-899" b="-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8699691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8858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356"/>
    </mc:Choice>
    <mc:Fallback xmlns="">
      <p:transition spd="slow" advTm="33356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1B9690-B51A-261F-2480-9E0109D72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677108"/>
          </a:xfrm>
        </p:spPr>
        <p:txBody>
          <a:bodyPr/>
          <a:lstStyle/>
          <a:p>
            <a:r>
              <a:rPr lang="en-US" dirty="0"/>
              <a:t>Example of No-Core Shell Model calculation: Scattering</a:t>
            </a:r>
            <a:br>
              <a:rPr lang="en-US" dirty="0"/>
            </a:b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F6EA608C-5629-4918-56BC-06E63C5F288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14400" y="5949121"/>
                <a:ext cx="10796404" cy="276999"/>
              </a:xfrm>
            </p:spPr>
            <p:txBody>
              <a:bodyPr/>
              <a:lstStyle/>
              <a:p>
                <a:r>
                  <a:rPr lang="fr-FR" dirty="0">
                    <a:solidFill>
                      <a:srgbClr val="002060"/>
                    </a:solidFill>
                  </a:rPr>
                  <a:t>Real part of </a:t>
                </a:r>
                <a:r>
                  <a:rPr lang="fr-FR" baseline="30000" dirty="0">
                    <a:solidFill>
                      <a:srgbClr val="002060"/>
                    </a:solidFill>
                  </a:rPr>
                  <a:t>1</a:t>
                </a:r>
                <a:r>
                  <a:rPr lang="fr-FR" dirty="0">
                    <a:solidFill>
                      <a:srgbClr val="002060"/>
                    </a:solidFill>
                  </a:rPr>
                  <a:t>S</a:t>
                </a:r>
                <a:r>
                  <a:rPr lang="fr-FR" baseline="-25000" dirty="0">
                    <a:solidFill>
                      <a:srgbClr val="002060"/>
                    </a:solidFill>
                  </a:rPr>
                  <a:t>0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fr-FR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scattering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phaseshift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calculated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using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Complex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Scaling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method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with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fr-FR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=20° </m:t>
                    </m:r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i="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=450</m:t>
                    </m:r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F6EA608C-5629-4918-56BC-06E63C5F28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14400" y="5949121"/>
                <a:ext cx="10796404" cy="276999"/>
              </a:xfrm>
              <a:blipFill>
                <a:blip r:embed="rId2"/>
                <a:stretch>
                  <a:fillRect l="-1299" t="-28889" b="-5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76241F5-D8F7-B105-05B3-FB362EEBEC0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14</a:t>
            </a:fld>
            <a:endParaRPr lang="fr-FR" dirty="0"/>
          </a:p>
        </p:txBody>
      </p:sp>
      <p:pic>
        <p:nvPicPr>
          <p:cNvPr id="6" name="Image 5" descr="Une image contenant texte, ligne, diagramme, Tracé&#10;&#10;Description générée automatiquement">
            <a:extLst>
              <a:ext uri="{FF2B5EF4-FFF2-40B4-BE49-F238E27FC236}">
                <a16:creationId xmlns:a16="http://schemas.microsoft.com/office/drawing/2014/main" id="{BC678604-2D98-7BAF-AF2C-2454814D41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838200"/>
            <a:ext cx="6685287" cy="501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78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41"/>
    </mc:Choice>
    <mc:Fallback xmlns="">
      <p:transition spd="slow" advTm="5394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4B1306-660A-DBB4-DAC3-6048B51FE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fr-FR"/>
              <a:t>NCSM + Resonating Group Method (NCSM/RGM)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8D6DA10C-E19B-168D-AE42-3ED419F491C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97797" y="1221148"/>
                <a:ext cx="10503603" cy="4069256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200" dirty="0">
                    <a:solidFill>
                      <a:srgbClr val="002060"/>
                    </a:solidFill>
                  </a:rPr>
                  <a:t>RGM can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be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used</a:t>
                </a:r>
                <a:r>
                  <a:rPr lang="fr-FR" sz="2200" dirty="0">
                    <a:solidFill>
                      <a:srgbClr val="002060"/>
                    </a:solidFill>
                  </a:rPr>
                  <a:t> for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studying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nuclear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reaction</a:t>
                </a:r>
                <a:r>
                  <a:rPr lang="fr-FR" sz="2200" dirty="0">
                    <a:solidFill>
                      <a:srgbClr val="002060"/>
                    </a:solidFill>
                  </a:rPr>
                  <a:t> as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well</a:t>
                </a:r>
                <a:r>
                  <a:rPr lang="fr-FR" sz="2200" dirty="0">
                    <a:solidFill>
                      <a:srgbClr val="002060"/>
                    </a:solidFill>
                  </a:rPr>
                  <a:t> as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nuclear</a:t>
                </a:r>
                <a:r>
                  <a:rPr lang="fr-FR" sz="2200" dirty="0">
                    <a:solidFill>
                      <a:srgbClr val="002060"/>
                    </a:solidFill>
                  </a:rPr>
                  <a:t> structure.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fr-FR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fr-FR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200" dirty="0">
                    <a:solidFill>
                      <a:srgbClr val="002060"/>
                    </a:solidFill>
                  </a:rPr>
                  <a:t>The A-body system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is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considered</a:t>
                </a:r>
                <a:r>
                  <a:rPr lang="fr-FR" sz="2200" dirty="0">
                    <a:solidFill>
                      <a:srgbClr val="002060"/>
                    </a:solidFill>
                  </a:rPr>
                  <a:t> as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two</a:t>
                </a:r>
                <a:r>
                  <a:rPr lang="fr-FR" sz="2200" dirty="0">
                    <a:solidFill>
                      <a:srgbClr val="002060"/>
                    </a:solidFill>
                  </a:rPr>
                  <a:t> clusters, i.e., projectile and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target</a:t>
                </a:r>
                <a:r>
                  <a:rPr lang="fr-FR" sz="2200" dirty="0">
                    <a:solidFill>
                      <a:srgbClr val="002060"/>
                    </a:solidFill>
                  </a:rPr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fr-FR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fr-FR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200" dirty="0">
                    <a:solidFill>
                      <a:srgbClr val="002060"/>
                    </a:solidFill>
                  </a:rPr>
                  <a:t>The A-body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wavefunction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is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taken</a:t>
                </a:r>
                <a:r>
                  <a:rPr lang="fr-FR" sz="2200" dirty="0">
                    <a:solidFill>
                      <a:srgbClr val="002060"/>
                    </a:solidFill>
                  </a:rPr>
                  <a:t> to have the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following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form</a:t>
                </a:r>
                <a:r>
                  <a:rPr lang="fr-FR" sz="2200" dirty="0">
                    <a:solidFill>
                      <a:srgbClr val="002060"/>
                    </a:solidFill>
                  </a:rPr>
                  <a:t>:</a:t>
                </a:r>
              </a:p>
              <a:p>
                <a:pPr algn="ctr"/>
                <a:endParaRPr lang="fr-FR" sz="22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𝑅𝐺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d>
                            <m:dPr>
                              <m:begChr m:val=""/>
                              <m:endChr m:val="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"/>
                                      <m:endChr m:val="⟩"/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"/>
                                          <m:endChr m:val="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d>
                                            <m:dPr>
                                              <m:begChr m:val=""/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d>
                                                <m:dPr>
                                                  <m:endChr m:val=""/>
                                                  <m:ctrlP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d>
                                                    <m:dPr>
                                                      <m:endChr m:val=""/>
                                                      <m:ctrlPr>
                                                        <a:rPr lang="en-US" sz="240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d>
                                                        <m:dPr>
                                                          <m:begChr m:val=""/>
                                                          <m:endChr m:val=""/>
                                                          <m:ctrlPr>
                                                            <a:rPr lang="en-US" sz="24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dPr>
                                                        <m:e>
                                                          <m:d>
                                                            <m:dPr>
                                                              <m:begChr m:val="|"/>
                                                              <m:endChr m:val=""/>
                                                              <m:ctrlPr>
                                                                <a:rPr lang="en-US" sz="2400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d>
                                                                <m:dPr>
                                                                  <m:begChr m:val=""/>
                                                                  <m:endChr m:val="⟩"/>
                                                                  <m:ctrlPr>
                                                                    <a:rPr lang="en-US" sz="24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dPr>
                                                                <m:e>
                                                                  <m:r>
                                                                    <a:rPr lang="fr-FR" sz="24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𝛼</m:t>
                                                                  </m:r>
                                                                  <m:sSubSup>
                                                                    <m:sSubSupPr>
                                                                      <m:ctrlPr>
                                                                        <a:rPr lang="fr-FR" sz="2400" i="1">
                                                                          <a:solidFill>
                                                                            <a:srgbClr val="836967"/>
                                                                          </a:solidFill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sSubSupPr>
                                                                    <m:e>
                                                                      <m:r>
                                                                        <a:rPr lang="fr-FR" sz="2400" i="1">
                                                                          <a:solidFill>
                                                                            <a:srgbClr val="836967"/>
                                                                          </a:solidFill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   </m:t>
                                                                      </m:r>
                                                                      <m:r>
                                                                        <a:rPr lang="fr-FR" sz="2400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𝐼</m:t>
                                                                      </m:r>
                                                                    </m:e>
                                                                    <m:sub>
                                                                      <m:r>
                                                                        <a:rPr lang="fr-FR" sz="2400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1</m:t>
                                                                      </m:r>
                                                                    </m:sub>
                                                                    <m:sup>
                                                                      <m:sSub>
                                                                        <m:sSubPr>
                                                                          <m:ctrlPr>
                                                                            <a:rPr lang="fr-FR" sz="2400" i="1">
                                                                              <a:solidFill>
                                                                                <a:srgbClr val="836967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sSubPr>
                                                                        <m:e>
                                                                          <m:r>
                                                                            <a:rPr lang="fr-FR" sz="2400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𝜋</m:t>
                                                                          </m:r>
                                                                        </m:e>
                                                                        <m:sub>
                                                                          <m:r>
                                                                            <a:rPr lang="fr-FR" sz="2400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1</m:t>
                                                                          </m:r>
                                                                        </m:sub>
                                                                      </m:sSub>
                                                                    </m:sup>
                                                                  </m:sSubSup>
                                                                  <m:sSub>
                                                                    <m:sSubPr>
                                                                      <m:ctrlPr>
                                                                        <a:rPr lang="fr-FR" sz="2400" i="1">
                                                                          <a:solidFill>
                                                                            <a:srgbClr val="836967"/>
                                                                          </a:solidFill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sSubPr>
                                                                    <m:e>
                                                                      <m:r>
                                                                        <a:rPr lang="fr-FR" sz="2400" i="1">
                                                                          <a:solidFill>
                                                                            <a:srgbClr val="836967"/>
                                                                          </a:solidFill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 </m:t>
                                                                      </m:r>
                                                                      <m:r>
                                                                        <a:rPr lang="fr-FR" sz="2400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𝑇</m:t>
                                                                      </m:r>
                                                                    </m:e>
                                                                    <m:sub>
                                                                      <m:r>
                                                                        <a:rPr lang="fr-FR" sz="2400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1</m:t>
                                                                      </m:r>
                                                                    </m:sub>
                                                                  </m:sSub>
                                                                  <m:r>
                                                                    <a:rPr lang="fr-FR" sz="24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 </m:t>
                                                                  </m:r>
                                                                </m:e>
                                                              </m:d>
                                                            </m:e>
                                                          </m:d>
                                                        </m:e>
                                                      </m:d>
                                                    </m:e>
                                                  </m:d>
                                                  <m:d>
                                                    <m:dPr>
                                                      <m:begChr m:val=""/>
                                                      <m:ctrlPr>
                                                        <a:rPr lang="en-US" sz="240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r>
                                                        <a:rPr lang="fr-FR" sz="24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  </m:t>
                                                      </m:r>
                                                      <m:d>
                                                        <m:dPr>
                                                          <m:begChr m:val="|"/>
                                                          <m:endChr m:val=""/>
                                                          <m:ctrlPr>
                                                            <a:rPr lang="en-US" sz="24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dPr>
                                                        <m:e>
                                                          <m:d>
                                                            <m:dPr>
                                                              <m:begChr m:val=""/>
                                                              <m:endChr m:val="⟩"/>
                                                              <m:ctrlPr>
                                                                <a:rPr lang="en-US" sz="2400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f>
                                                                <m:fPr>
                                                                  <m:ctrlPr>
                                                                    <a:rPr lang="fr-FR" sz="24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fPr>
                                                                <m:num>
                                                                  <m:r>
                                                                    <a:rPr lang="fr-FR" sz="24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1</m:t>
                                                                  </m:r>
                                                                </m:num>
                                                                <m:den>
                                                                  <m:r>
                                                                    <a:rPr lang="fr-FR" sz="24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2</m:t>
                                                                  </m:r>
                                                                </m:den>
                                                              </m:f>
                                                              <m:r>
                                                                <a:rPr lang="fr-FR" sz="2400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  <m:t>  </m:t>
                                                              </m:r>
                                                              <m:f>
                                                                <m:fPr>
                                                                  <m:ctrlPr>
                                                                    <a:rPr lang="fr-FR" sz="24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fPr>
                                                                <m:num>
                                                                  <m:r>
                                                                    <a:rPr lang="fr-FR" sz="24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1</m:t>
                                                                  </m:r>
                                                                </m:num>
                                                                <m:den>
                                                                  <m:r>
                                                                    <a:rPr lang="fr-FR" sz="24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2</m:t>
                                                                  </m:r>
                                                                </m:den>
                                                              </m:f>
                                                            </m:e>
                                                          </m:d>
                                                        </m:e>
                                                      </m:d>
                                                    </m:e>
                                                  </m:d>
                                                  <m:r>
                                                    <a:rPr lang="fr-FR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𝑠</m:t>
                                                  </m:r>
                                                  <m:r>
                                                    <a:rPr lang="fr-FR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 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fr-FR" sz="2400" i="1" smtClean="0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r-FR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𝑌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𝑙</m:t>
                                                      </m:r>
                                                    </m:sub>
                                                  </m:sSub>
                                                  <m:d>
                                                    <m:dPr>
                                                      <m:ctrlPr>
                                                        <a:rPr lang="fr-FR" sz="240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r>
                                                        <a:rPr lang="fr-FR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𝜃</m:t>
                                                      </m:r>
                                                      <m:r>
                                                        <a:rPr lang="fr-FR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,</m:t>
                                                      </m:r>
                                                      <m:r>
                                                        <a:rPr lang="fr-FR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𝜑</m:t>
                                                      </m:r>
                                                    </m:e>
                                                  </m:d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</m:d>
                                      <m:r>
                                        <a:rPr lang="fr-FR" sz="2400" i="1" dirty="0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  <m:r>
                                        <a:rPr lang="fr-FR" sz="2400" i="1" baseline="30000" dirty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fr-FR" sz="2400" i="1" dirty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8D6DA10C-E19B-168D-AE42-3ED419F491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97797" y="1221148"/>
                <a:ext cx="10503603" cy="4069256"/>
              </a:xfrm>
              <a:blipFill>
                <a:blip r:embed="rId2"/>
                <a:stretch>
                  <a:fillRect l="-1508" t="-20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5E68FC-529B-3968-85C9-726998F56F1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15</a:t>
            </a:fld>
            <a:endParaRPr lang="fr-FR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0C0546B-CE20-9AE2-0317-651F4F42E6F4}"/>
              </a:ext>
            </a:extLst>
          </p:cNvPr>
          <p:cNvSpPr/>
          <p:nvPr/>
        </p:nvSpPr>
        <p:spPr>
          <a:xfrm>
            <a:off x="6538597" y="4100347"/>
            <a:ext cx="945115" cy="1087090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060A3F70-CE16-4F74-722E-13C120D13D93}"/>
              </a:ext>
            </a:extLst>
          </p:cNvPr>
          <p:cNvGrpSpPr/>
          <p:nvPr/>
        </p:nvGrpSpPr>
        <p:grpSpPr>
          <a:xfrm>
            <a:off x="3423090" y="4038600"/>
            <a:ext cx="6439250" cy="2275894"/>
            <a:chOff x="3581400" y="3048000"/>
            <a:chExt cx="6439250" cy="2275894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5D76277C-F671-6340-6919-AEBB1A570759}"/>
                </a:ext>
              </a:extLst>
            </p:cNvPr>
            <p:cNvSpPr/>
            <p:nvPr/>
          </p:nvSpPr>
          <p:spPr>
            <a:xfrm>
              <a:off x="5181600" y="3200400"/>
              <a:ext cx="1504600" cy="762000"/>
            </a:xfrm>
            <a:prstGeom prst="ellipse">
              <a:avLst/>
            </a:prstGeom>
            <a:solidFill>
              <a:srgbClr val="92D050">
                <a:alpha val="2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7E0634AB-4674-F14B-EACD-5436939477CC}"/>
                </a:ext>
              </a:extLst>
            </p:cNvPr>
            <p:cNvSpPr/>
            <p:nvPr/>
          </p:nvSpPr>
          <p:spPr>
            <a:xfrm>
              <a:off x="7938439" y="3246792"/>
              <a:ext cx="1128774" cy="71560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510A0516-4947-A87A-F71E-592D3D2676A8}"/>
                </a:ext>
              </a:extLst>
            </p:cNvPr>
            <p:cNvCxnSpPr>
              <a:cxnSpLocks/>
              <a:stCxn id="8" idx="4"/>
            </p:cNvCxnSpPr>
            <p:nvPr/>
          </p:nvCxnSpPr>
          <p:spPr>
            <a:xfrm>
              <a:off x="8502826" y="3962400"/>
              <a:ext cx="717374" cy="76200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C4083A87-4BBF-F43A-5AEF-BAC3C627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8845" y="4196837"/>
              <a:ext cx="98358" cy="7904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3A32F31D-5C59-7CB7-D222-6E08E950AF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8025" y="3928852"/>
              <a:ext cx="31750" cy="760438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C997FF52-4E2B-4C88-F245-81DF1CB1E5A6}"/>
                </a:ext>
              </a:extLst>
            </p:cNvPr>
            <p:cNvSpPr/>
            <p:nvPr/>
          </p:nvSpPr>
          <p:spPr>
            <a:xfrm>
              <a:off x="3949700" y="3048000"/>
              <a:ext cx="888650" cy="1066800"/>
            </a:xfrm>
            <a:prstGeom prst="ellipse">
              <a:avLst/>
            </a:prstGeom>
            <a:solidFill>
              <a:srgbClr val="7030A0">
                <a:alpha val="2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A7BEFD2B-DD7D-BBA4-CD57-934D8169454B}"/>
                </a:ext>
              </a:extLst>
            </p:cNvPr>
            <p:cNvCxnSpPr>
              <a:stCxn id="17" idx="4"/>
            </p:cNvCxnSpPr>
            <p:nvPr/>
          </p:nvCxnSpPr>
          <p:spPr>
            <a:xfrm flipH="1">
              <a:off x="4343400" y="4114800"/>
              <a:ext cx="50625" cy="609600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5DB226BC-57C4-2CAD-511E-0B198BB42B01}"/>
                </a:ext>
              </a:extLst>
            </p:cNvPr>
            <p:cNvSpPr txBox="1"/>
            <p:nvPr/>
          </p:nvSpPr>
          <p:spPr>
            <a:xfrm>
              <a:off x="3581400" y="47244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Relative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874C159D-01C7-F3A6-40EA-24B3273BEB74}"/>
                </a:ext>
              </a:extLst>
            </p:cNvPr>
            <p:cNvSpPr txBox="1"/>
            <p:nvPr/>
          </p:nvSpPr>
          <p:spPr>
            <a:xfrm>
              <a:off x="5079825" y="4677563"/>
              <a:ext cx="16764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dirty="0"/>
                <a:t>Target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A5A94DF4-7C92-D297-929D-BA81EF79B601}"/>
                </a:ext>
              </a:extLst>
            </p:cNvPr>
            <p:cNvSpPr txBox="1"/>
            <p:nvPr/>
          </p:nvSpPr>
          <p:spPr>
            <a:xfrm>
              <a:off x="6438900" y="4891737"/>
              <a:ext cx="13716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dirty="0"/>
                <a:t>Projectile</a:t>
              </a: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2DE102E2-862B-D677-F9DA-DDA848260D8B}"/>
                </a:ext>
              </a:extLst>
            </p:cNvPr>
            <p:cNvSpPr txBox="1"/>
            <p:nvPr/>
          </p:nvSpPr>
          <p:spPr>
            <a:xfrm>
              <a:off x="8420450" y="4677563"/>
              <a:ext cx="16002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dirty="0"/>
                <a:t>Relative (</a:t>
              </a:r>
              <a:r>
                <a:rPr lang="fr-FR" dirty="0" err="1"/>
                <a:t>angular</a:t>
              </a:r>
              <a:r>
                <a:rPr lang="fr-FR" dirty="0"/>
                <a:t> part)</a:t>
              </a:r>
            </a:p>
          </p:txBody>
        </p:sp>
      </p:grp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747BEDA8-6458-BD4B-4EFC-9D36B8B4A77A}"/>
              </a:ext>
            </a:extLst>
          </p:cNvPr>
          <p:cNvGrpSpPr/>
          <p:nvPr/>
        </p:nvGrpSpPr>
        <p:grpSpPr>
          <a:xfrm>
            <a:off x="9957589" y="3001799"/>
            <a:ext cx="2076450" cy="1341601"/>
            <a:chOff x="1524000" y="4803917"/>
            <a:chExt cx="2076450" cy="1341601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02114C24-1B84-1983-FFAD-8D7D0BE751D8}"/>
                </a:ext>
              </a:extLst>
            </p:cNvPr>
            <p:cNvSpPr/>
            <p:nvPr/>
          </p:nvSpPr>
          <p:spPr>
            <a:xfrm>
              <a:off x="1524000" y="4803917"/>
              <a:ext cx="228600" cy="22665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34678F03-08B0-507C-0BE3-5E1F2FC5F63B}"/>
                </a:ext>
              </a:extLst>
            </p:cNvPr>
            <p:cNvGrpSpPr/>
            <p:nvPr/>
          </p:nvGrpSpPr>
          <p:grpSpPr>
            <a:xfrm>
              <a:off x="1543050" y="5046895"/>
              <a:ext cx="2057400" cy="1098623"/>
              <a:chOff x="1524000" y="5030569"/>
              <a:chExt cx="2057400" cy="1098623"/>
            </a:xfrm>
          </p:grpSpPr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45CDE57F-B18D-E81F-0A55-AA4F361492FF}"/>
                  </a:ext>
                </a:extLst>
              </p:cNvPr>
              <p:cNvSpPr/>
              <p:nvPr/>
            </p:nvSpPr>
            <p:spPr>
              <a:xfrm>
                <a:off x="3352800" y="5328840"/>
                <a:ext cx="228600" cy="22665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FADE8DCC-FBF6-3918-9D08-C1B3DE8F5635}"/>
                  </a:ext>
                </a:extLst>
              </p:cNvPr>
              <p:cNvSpPr/>
              <p:nvPr/>
            </p:nvSpPr>
            <p:spPr>
              <a:xfrm>
                <a:off x="1524000" y="5902540"/>
                <a:ext cx="228600" cy="22665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4" name="Connecteur droit avec flèche 33">
                <a:extLst>
                  <a:ext uri="{FF2B5EF4-FFF2-40B4-BE49-F238E27FC236}">
                    <a16:creationId xmlns:a16="http://schemas.microsoft.com/office/drawing/2014/main" id="{69152200-5013-A860-3884-73DEFF2D8F07}"/>
                  </a:ext>
                </a:extLst>
              </p:cNvPr>
              <p:cNvCxnSpPr>
                <a:cxnSpLocks/>
                <a:stCxn id="30" idx="4"/>
                <a:endCxn id="32" idx="0"/>
              </p:cNvCxnSpPr>
              <p:nvPr/>
            </p:nvCxnSpPr>
            <p:spPr>
              <a:xfrm>
                <a:off x="1638300" y="5030569"/>
                <a:ext cx="0" cy="87197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avec flèche 36">
                <a:extLst>
                  <a:ext uri="{FF2B5EF4-FFF2-40B4-BE49-F238E27FC236}">
                    <a16:creationId xmlns:a16="http://schemas.microsoft.com/office/drawing/2014/main" id="{021B72BD-4F6F-38B9-2465-73F2795AC220}"/>
                  </a:ext>
                </a:extLst>
              </p:cNvPr>
              <p:cNvCxnSpPr>
                <a:cxnSpLocks/>
                <a:stCxn id="31" idx="2"/>
              </p:cNvCxnSpPr>
              <p:nvPr/>
            </p:nvCxnSpPr>
            <p:spPr>
              <a:xfrm flipH="1">
                <a:off x="1644796" y="5442166"/>
                <a:ext cx="1708004" cy="44234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ZoneTexte 49">
                    <a:extLst>
                      <a:ext uri="{FF2B5EF4-FFF2-40B4-BE49-F238E27FC236}">
                        <a16:creationId xmlns:a16="http://schemas.microsoft.com/office/drawing/2014/main" id="{047B381D-3F78-3243-8C56-32AEF15F2C32}"/>
                      </a:ext>
                    </a:extLst>
                  </p:cNvPr>
                  <p:cNvSpPr txBox="1"/>
                  <p:nvPr/>
                </p:nvSpPr>
                <p:spPr>
                  <a:xfrm>
                    <a:off x="2407275" y="5052446"/>
                    <a:ext cx="304442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oMath>
                      </m:oMathPara>
                    </a14:m>
                    <a:endParaRPr lang="fr-FR" sz="2200" i="1" dirty="0"/>
                  </a:p>
                </p:txBody>
              </p:sp>
            </mc:Choice>
            <mc:Fallback xmlns="">
              <p:sp>
                <p:nvSpPr>
                  <p:cNvPr id="50" name="ZoneTexte 49">
                    <a:extLst>
                      <a:ext uri="{FF2B5EF4-FFF2-40B4-BE49-F238E27FC236}">
                        <a16:creationId xmlns:a16="http://schemas.microsoft.com/office/drawing/2014/main" id="{047B381D-3F78-3243-8C56-32AEF15F2C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07275" y="5052446"/>
                    <a:ext cx="304442" cy="43088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80743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643"/>
    </mc:Choice>
    <mc:Fallback xmlns="">
      <p:transition spd="slow" advTm="115643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AD991B-3091-0659-8102-ED8B51602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fr-FR" dirty="0"/>
              <a:t>NCSM + </a:t>
            </a:r>
            <a:r>
              <a:rPr lang="fr-FR" dirty="0" err="1"/>
              <a:t>Resonating</a:t>
            </a:r>
            <a:r>
              <a:rPr lang="fr-FR" dirty="0"/>
              <a:t> Group Method (NCSM/RGM)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7AA5DE-FB3F-6465-7B60-45C282886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7797" y="1221148"/>
            <a:ext cx="10796404" cy="2369880"/>
          </a:xfrm>
        </p:spPr>
        <p:txBody>
          <a:bodyPr/>
          <a:lstStyle/>
          <a:p>
            <a:r>
              <a:rPr lang="fr-FR" sz="2200" dirty="0">
                <a:solidFill>
                  <a:srgbClr val="002060"/>
                </a:solidFill>
              </a:rPr>
              <a:t>The </a:t>
            </a:r>
            <a:r>
              <a:rPr lang="fr-FR" sz="2200" dirty="0" err="1">
                <a:solidFill>
                  <a:srgbClr val="002060"/>
                </a:solidFill>
              </a:rPr>
              <a:t>Hamiltonian</a:t>
            </a:r>
            <a:r>
              <a:rPr lang="fr-FR" sz="2200" dirty="0">
                <a:solidFill>
                  <a:srgbClr val="002060"/>
                </a:solidFill>
              </a:rPr>
              <a:t> (</a:t>
            </a:r>
            <a:r>
              <a:rPr lang="fr-FR" sz="2200" dirty="0" err="1">
                <a:solidFill>
                  <a:srgbClr val="002060"/>
                </a:solidFill>
              </a:rPr>
              <a:t>neglecting</a:t>
            </a:r>
            <a:r>
              <a:rPr lang="fr-FR" sz="2200" dirty="0">
                <a:solidFill>
                  <a:srgbClr val="002060"/>
                </a:solidFill>
              </a:rPr>
              <a:t> the </a:t>
            </a:r>
            <a:r>
              <a:rPr lang="fr-FR" sz="2200" dirty="0" err="1">
                <a:solidFill>
                  <a:srgbClr val="002060"/>
                </a:solidFill>
              </a:rPr>
              <a:t>three</a:t>
            </a:r>
            <a:r>
              <a:rPr lang="fr-FR" sz="2200" dirty="0">
                <a:solidFill>
                  <a:srgbClr val="002060"/>
                </a:solidFill>
              </a:rPr>
              <a:t>-body force) can </a:t>
            </a:r>
            <a:r>
              <a:rPr lang="fr-FR" sz="2200" dirty="0" err="1">
                <a:solidFill>
                  <a:srgbClr val="002060"/>
                </a:solidFill>
              </a:rPr>
              <a:t>be</a:t>
            </a:r>
            <a:r>
              <a:rPr lang="fr-FR" sz="2200" dirty="0">
                <a:solidFill>
                  <a:srgbClr val="002060"/>
                </a:solidFill>
              </a:rPr>
              <a:t> </a:t>
            </a:r>
            <a:r>
              <a:rPr lang="fr-FR" sz="2200" dirty="0" err="1">
                <a:solidFill>
                  <a:srgbClr val="002060"/>
                </a:solidFill>
              </a:rPr>
              <a:t>written</a:t>
            </a:r>
            <a:r>
              <a:rPr lang="fr-FR" sz="2200" dirty="0">
                <a:solidFill>
                  <a:srgbClr val="002060"/>
                </a:solidFill>
              </a:rPr>
              <a:t> as:</a:t>
            </a:r>
          </a:p>
          <a:p>
            <a:endParaRPr lang="fr-FR" sz="2200" dirty="0"/>
          </a:p>
          <a:p>
            <a:endParaRPr lang="fr-FR" sz="2200" dirty="0"/>
          </a:p>
          <a:p>
            <a:endParaRPr lang="fr-FR" sz="2200" dirty="0"/>
          </a:p>
          <a:p>
            <a:endParaRPr lang="fr-FR" sz="2200" dirty="0"/>
          </a:p>
          <a:p>
            <a:r>
              <a:rPr lang="fr-FR" sz="2200" dirty="0">
                <a:solidFill>
                  <a:srgbClr val="002060"/>
                </a:solidFill>
              </a:rPr>
              <a:t>The RGM </a:t>
            </a:r>
            <a:r>
              <a:rPr lang="fr-FR" sz="2200" dirty="0" err="1">
                <a:solidFill>
                  <a:srgbClr val="002060"/>
                </a:solidFill>
              </a:rPr>
              <a:t>equation</a:t>
            </a:r>
            <a:r>
              <a:rPr lang="fr-FR" sz="2200" dirty="0">
                <a:solidFill>
                  <a:srgbClr val="002060"/>
                </a:solidFill>
              </a:rPr>
              <a:t> </a:t>
            </a:r>
            <a:r>
              <a:rPr lang="fr-FR" sz="2200" dirty="0" err="1">
                <a:solidFill>
                  <a:srgbClr val="002060"/>
                </a:solidFill>
              </a:rPr>
              <a:t>then</a:t>
            </a:r>
            <a:r>
              <a:rPr lang="fr-FR" sz="2200" dirty="0">
                <a:solidFill>
                  <a:srgbClr val="002060"/>
                </a:solidFill>
              </a:rPr>
              <a:t> </a:t>
            </a:r>
            <a:r>
              <a:rPr lang="fr-FR" sz="2200" dirty="0" err="1">
                <a:solidFill>
                  <a:srgbClr val="002060"/>
                </a:solidFill>
              </a:rPr>
              <a:t>becomes</a:t>
            </a:r>
            <a:r>
              <a:rPr lang="fr-FR" sz="2200" dirty="0">
                <a:solidFill>
                  <a:srgbClr val="002060"/>
                </a:solidFill>
              </a:rPr>
              <a:t>:</a:t>
            </a:r>
          </a:p>
          <a:p>
            <a:endParaRPr lang="fr-FR" sz="2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B7585E-C7DB-C4E8-5D4A-B7D8E450516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16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94DDABE7-2358-209D-3485-7C552C1981E8}"/>
                  </a:ext>
                </a:extLst>
              </p:cNvPr>
              <p:cNvSpPr txBox="1"/>
              <p:nvPr/>
            </p:nvSpPr>
            <p:spPr>
              <a:xfrm>
                <a:off x="3523341" y="1857478"/>
                <a:ext cx="6160409" cy="8116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𝑟𝑒𝑙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i="1" smtClean="0">
                              <a:latin typeface="Cambria Math" panose="02040503050406030204" pitchFamily="18" charset="0"/>
                            </a:rPr>
                            <m:t>𝑡𝑎𝑟</m:t>
                          </m:r>
                        </m:sub>
                      </m:sSub>
                      <m:r>
                        <a:rPr lang="fr-FR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Sup>
                            <m:sSubSup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𝑗𝐴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b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𝑟𝑗𝐴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)+</m:t>
                          </m:r>
                          <m:sSubSup>
                            <m:sSubSup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𝑗𝐴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bSup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fr-FR" i="1" baseline="-25000">
                                  <a:latin typeface="Cambria Math" panose="02040503050406030204" pitchFamily="18" charset="0"/>
                                </a:rPr>
                                <m:t>𝑗𝐴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fr-FR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94DDABE7-2358-209D-3485-7C552C198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341" y="1857478"/>
                <a:ext cx="6160409" cy="8116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E91EFFD-9333-ED0C-59E1-D2AF3C68C17F}"/>
                  </a:ext>
                </a:extLst>
              </p:cNvPr>
              <p:cNvSpPr txBox="1"/>
              <p:nvPr/>
            </p:nvSpPr>
            <p:spPr>
              <a:xfrm>
                <a:off x="2700649" y="3441700"/>
                <a:ext cx="7031092" cy="9067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endChr m:val=""/>
                          <m:ctrlPr>
                            <a:rPr lang="fr-FR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"/>
                              <m:ctrlPr>
                                <a:rPr lang="fr-FR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𝑟𝑒𝑙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  <m:r>
                                <a:rPr lang="fr-FR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fr-FR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</m:d>
                      <m:d>
                        <m:dPr>
                          <m:begChr m:val=""/>
                          <m:ctrlPr>
                            <a:rPr lang="fr-FR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>
                              <a:latin typeface="Cambria Math" panose="02040503050406030204" pitchFamily="18" charset="0"/>
                            </a:rPr>
                            <m:t>−(</m:t>
                          </m:r>
                          <m:sSubSup>
                            <m:sSubSup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fr-FR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p>
                          </m:sSub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f>
                        <m:fPr>
                          <m:ctrlPr>
                            <a:rPr lang="fr-FR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num>
                        <m:den>
                          <m:r>
                            <a:rPr lang="fr-FR" i="1" dirty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fr-FR" dirty="0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grow m:val="on"/>
                          <m:supHide m:val="on"/>
                          <m:ctrlPr>
                            <a:rPr lang="fr-FR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a:rPr lang="fr-FR" i="0" dirty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/>
                        <m:e>
                          <m:nary>
                            <m:naryPr>
                              <m:grow m:val="on"/>
                              <m:subHide m:val="on"/>
                              <m:supHide m:val="on"/>
                              <m:ctrlP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ⅆ</m:t>
                              </m:r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nary>
                          <m:sSub>
                            <m:sSubPr>
                              <m:ctrlPr>
                                <a:rPr lang="fr-FR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f>
                            <m:fPr>
                              <m:ctrlPr>
                                <a:rPr lang="fr-FR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fr-FR" i="1" dirty="0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p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i="1" dirty="0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fr-FR" b="0" i="0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E91EFFD-9333-ED0C-59E1-D2AF3C68C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649" y="3441700"/>
                <a:ext cx="7031092" cy="9067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lipse 7">
            <a:extLst>
              <a:ext uri="{FF2B5EF4-FFF2-40B4-BE49-F238E27FC236}">
                <a16:creationId xmlns:a16="http://schemas.microsoft.com/office/drawing/2014/main" id="{4A701400-DF01-CA84-0E94-CB782FB106D0}"/>
              </a:ext>
            </a:extLst>
          </p:cNvPr>
          <p:cNvSpPr/>
          <p:nvPr/>
        </p:nvSpPr>
        <p:spPr>
          <a:xfrm>
            <a:off x="7391400" y="3441700"/>
            <a:ext cx="1143000" cy="914400"/>
          </a:xfrm>
          <a:prstGeom prst="ellipse">
            <a:avLst/>
          </a:prstGeom>
          <a:solidFill>
            <a:srgbClr val="FFC000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EE3C4468-FDF5-4480-A935-E880EAC88BBB}"/>
              </a:ext>
            </a:extLst>
          </p:cNvPr>
          <p:cNvCxnSpPr>
            <a:stCxn id="8" idx="4"/>
          </p:cNvCxnSpPr>
          <p:nvPr/>
        </p:nvCxnSpPr>
        <p:spPr>
          <a:xfrm>
            <a:off x="7962900" y="4356100"/>
            <a:ext cx="38100" cy="67310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5367EAD5-8472-8F2E-A263-AD7FC600C7DF}"/>
              </a:ext>
            </a:extLst>
          </p:cNvPr>
          <p:cNvSpPr txBox="1"/>
          <p:nvPr/>
        </p:nvSpPr>
        <p:spPr>
          <a:xfrm>
            <a:off x="6934200" y="5181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Contribution of interaction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target</a:t>
            </a:r>
            <a:r>
              <a:rPr lang="fr-FR" dirty="0"/>
              <a:t> and projectile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FCAE69F-1D13-88B3-81D9-1C3B00429F45}"/>
              </a:ext>
            </a:extLst>
          </p:cNvPr>
          <p:cNvSpPr txBox="1"/>
          <p:nvPr/>
        </p:nvSpPr>
        <p:spPr>
          <a:xfrm>
            <a:off x="4362450" y="460011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Target (binding) </a:t>
            </a:r>
            <a:r>
              <a:rPr lang="fr-FR" dirty="0" err="1"/>
              <a:t>energy</a:t>
            </a:r>
            <a:endParaRPr lang="fr-FR" dirty="0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E1ABB6C9-D060-F639-1C89-1919370238F5}"/>
              </a:ext>
            </a:extLst>
          </p:cNvPr>
          <p:cNvSpPr/>
          <p:nvPr/>
        </p:nvSpPr>
        <p:spPr>
          <a:xfrm>
            <a:off x="4953000" y="3591028"/>
            <a:ext cx="533400" cy="488950"/>
          </a:xfrm>
          <a:prstGeom prst="ellipse">
            <a:avLst/>
          </a:prstGeom>
          <a:solidFill>
            <a:srgbClr val="92D050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A2FF0B1-EBAA-62E1-F6CE-477D0CBAC5C7}"/>
              </a:ext>
            </a:extLst>
          </p:cNvPr>
          <p:cNvCxnSpPr>
            <a:cxnSpLocks/>
            <a:stCxn id="13" idx="4"/>
            <a:endCxn id="12" idx="0"/>
          </p:cNvCxnSpPr>
          <p:nvPr/>
        </p:nvCxnSpPr>
        <p:spPr>
          <a:xfrm>
            <a:off x="5219700" y="4079978"/>
            <a:ext cx="438150" cy="52014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99C88804-F46D-BC9B-7BF9-5A7130DA37A8}"/>
              </a:ext>
            </a:extLst>
          </p:cNvPr>
          <p:cNvSpPr/>
          <p:nvPr/>
        </p:nvSpPr>
        <p:spPr>
          <a:xfrm>
            <a:off x="3733800" y="3591028"/>
            <a:ext cx="609600" cy="488950"/>
          </a:xfrm>
          <a:prstGeom prst="ellipse">
            <a:avLst/>
          </a:prstGeom>
          <a:solidFill>
            <a:srgbClr val="7030A0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55AE9ECA-8972-A063-B916-61894CD79105}"/>
              </a:ext>
            </a:extLst>
          </p:cNvPr>
          <p:cNvCxnSpPr>
            <a:stCxn id="18" idx="4"/>
          </p:cNvCxnSpPr>
          <p:nvPr/>
        </p:nvCxnSpPr>
        <p:spPr>
          <a:xfrm flipH="1">
            <a:off x="3200400" y="4079978"/>
            <a:ext cx="838200" cy="52014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22091554-60B9-6694-7BB7-31BFFD17C24B}"/>
                  </a:ext>
                </a:extLst>
              </p:cNvPr>
              <p:cNvSpPr txBox="1"/>
              <p:nvPr/>
            </p:nvSpPr>
            <p:spPr>
              <a:xfrm>
                <a:off x="2438400" y="4579560"/>
                <a:ext cx="11166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𝑍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ⅇ</m:t>
                              </m:r>
                            </m:e>
                            <m:sup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22091554-60B9-6694-7BB7-31BFFD17C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4579560"/>
                <a:ext cx="1116691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247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213"/>
    </mc:Choice>
    <mc:Fallback xmlns="">
      <p:transition spd="slow" advTm="121213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2B6FB3-A654-E708-D530-5348F005F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fr-FR" dirty="0" err="1"/>
              <a:t>Solving</a:t>
            </a:r>
            <a:r>
              <a:rPr lang="fr-FR" dirty="0"/>
              <a:t> Method: R-Matrix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C9A0A6-AA63-4C7F-E611-E50155B613E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17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B51E07A7-E8D5-F94D-DE1C-D8C9F1A34DF7}"/>
                  </a:ext>
                </a:extLst>
              </p:cNvPr>
              <p:cNvSpPr txBox="1"/>
              <p:nvPr/>
            </p:nvSpPr>
            <p:spPr>
              <a:xfrm>
                <a:off x="685800" y="914400"/>
                <a:ext cx="11159534" cy="65619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For illustration,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we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consider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two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body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spinless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system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 local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potential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endParaRPr lang="fr-FR" sz="2200" spc="-10" dirty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endChr m:val=""/>
                          <m:ctrlPr>
                            <a:rPr lang="fr-FR" sz="2200" i="1" spc="-1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"/>
                              <m:ctrlP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  <m:r>
                                <a:rPr lang="fr-FR" sz="2200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fr-FR" sz="2200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fr-FR" sz="2200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fr-FR" sz="2200" spc="-10" dirty="0">
                                  <a:solidFill>
                                    <a:srgbClr val="002060"/>
                                  </a:solidFill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  <m:d>
                                <m:dPr>
                                  <m:begChr m:val=""/>
                                  <m:ctrlPr>
                                    <a:rPr lang="fr-FR" sz="2200" i="1" spc="-10" dirty="0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</m:d>
                        </m:e>
                      </m:d>
                      <m:d>
                        <m:dPr>
                          <m:begChr m:val="|"/>
                          <m:endChr m:val=""/>
                          <m:ctrlPr>
                            <a:rPr lang="fr-FR" sz="2200" i="1" spc="-1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fr-FR" sz="2200" i="1" spc="-1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200" b="0" i="1" spc="-1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200" b="0" i="1" spc="-1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sz="2200" b="0" i="1" spc="-1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fr-FR" sz="2200" b="0" i="0" spc="-1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200" b="0" i="0" spc="-10" dirty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  <a:p>
                <a:endParaRPr lang="fr-FR" sz="2200" b="0" i="0" spc="-10" dirty="0">
                  <a:latin typeface="Cambria Math" panose="02040503050406030204" pitchFamily="18" charset="0"/>
                </a:endParaRPr>
              </a:p>
              <a:p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We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then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add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the </a:t>
                </a:r>
                <a:r>
                  <a:rPr lang="fr-FR" sz="2200" spc="-1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Bloch </a:t>
                </a:r>
                <a:r>
                  <a:rPr lang="fr-FR" sz="2200" spc="-10" dirty="0" err="1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operator</a:t>
                </a:r>
                <a:r>
                  <a:rPr lang="fr-FR" sz="2200" spc="-1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200" spc="-1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ℒ</m:t>
                    </m:r>
                    <m:d>
                      <m:dPr>
                        <m:ctrlPr>
                          <a:rPr lang="fr-FR" sz="2200" i="1" spc="-1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i="1" spc="-1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2200" spc="-1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to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both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200" spc="-1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sides</a:t>
                </a:r>
                <a:r>
                  <a:rPr lang="fr-FR" sz="2200" spc="-1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endParaRPr lang="fr-FR" sz="2200" spc="-1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fr-FR" sz="2200" i="1" spc="-10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"/>
                            <m:ctrlPr>
                              <a:rPr lang="fr-FR" sz="2200" i="1" spc="-10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2200" i="1" spc="-10" dirty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200" i="1" spc="-10" dirty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2200" i="1" spc="-10" dirty="0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  <m:r>
                              <a:rPr lang="fr-FR" sz="2200" spc="-10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200" i="1" spc="-10" dirty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200" i="1" spc="-10" dirty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fr-FR" sz="2200" i="1" spc="-10" dirty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fr-FR" sz="2200" spc="-10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200" i="1" spc="-10" dirty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200" i="1" spc="-10" dirty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fr-FR" sz="2200" i="1" spc="-10" dirty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fr-FR" sz="2200" spc="-10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fr-FR" sz="2200" spc="-10" dirty="0">
                                <a:latin typeface="Calibri" panose="020F0502020204030204" pitchFamily="34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d>
                              <m:dPr>
                                <m:begChr m:val=""/>
                                <m:ctrlPr>
                                  <a:rPr lang="fr-FR" sz="2200" i="1" spc="-10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200" i="1" spc="-10" dirty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fr-FR" sz="2200" b="0" i="1" spc="-1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200" i="1" spc="-10" dirty="0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sz="2200" i="1" spc="-10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ℒ</m:t>
                                </m:r>
                                <m:d>
                                  <m:dPr>
                                    <m:ctrlPr>
                                      <a:rPr lang="fr-FR" sz="2200" i="1" spc="-1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200" i="1" spc="-1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d>
                              </m:e>
                            </m:d>
                          </m:e>
                        </m:d>
                      </m:e>
                    </m:d>
                    <m:d>
                      <m:dPr>
                        <m:begChr m:val="|"/>
                        <m:endChr m:val=""/>
                        <m:ctrlPr>
                          <a:rPr lang="fr-FR" sz="2200" i="1" spc="-10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200" i="1" spc="-10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 i="1" spc="-10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200" i="1" spc="-10" dirty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fr-FR" sz="2200" i="1" spc="-10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b="0" i="1" spc="-10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200" b="0" i="1" spc="-10" dirty="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sz="2200" b="0" i="1" spc="-10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fr-FR" sz="2200" b="0" i="0" spc="-1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200" i="1" spc="-1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ℒ</m:t>
                    </m:r>
                    <m:d>
                      <m:dPr>
                        <m:ctrlPr>
                          <a:rPr lang="fr-FR" sz="2200" i="1" spc="-1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i="1" spc="-1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2200" spc="-1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fr-FR" sz="2200" i="1" spc="-10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200" i="1" spc="-10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 i="1" spc="-10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200" i="1" spc="-10" dirty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fr-FR" sz="2200" i="1" spc="-10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i="1" spc="-10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200" i="1" spc="-10" dirty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sz="2200" i="1" spc="-10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fr-FR" sz="2200" b="0" i="0" spc="-10" dirty="0" smtClean="0">
                        <a:latin typeface="Cambria Math" panose="02040503050406030204" pitchFamily="18" charset="0"/>
                      </a:rPr>
                      <m:t>        , </m:t>
                    </m:r>
                    <m:r>
                      <a:rPr lang="fr-FR" sz="2200" b="0" i="1" spc="-10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fr-FR" sz="2200" i="1" spc="-10" dirty="0">
                        <a:latin typeface="Cambria Math" panose="02040503050406030204" pitchFamily="18" charset="0"/>
                      </a:rPr>
                      <m:t>ℒ</m:t>
                    </m:r>
                    <m:d>
                      <m:dPr>
                        <m:ctrlPr>
                          <a:rPr lang="fr-FR" sz="2200" i="1" spc="-10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i="1" spc="-10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m:rPr>
                        <m:nor/>
                      </m:rPr>
                      <a:rPr lang="fr-FR" sz="2200" b="0" i="0" spc="-10" dirty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fr-FR" sz="2200" b="0" i="1" spc="-10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200" b="0" i="1" spc="-10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200" b="0" spc="-10" dirty="0">
                                <a:latin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fr-FR" sz="2200" b="0" i="0" spc="-10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FR" sz="2200" b="0" i="0" spc="-10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fr-FR" sz="2200" b="0" i="1" spc="-10" dirty="0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fr-FR" sz="2200" b="0" i="1" spc="-10" dirty="0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fr-FR" sz="2200" b="0" i="1" spc="-10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b="0" i="1" spc="-10" dirty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fr-FR" sz="2200" b="0" i="0" spc="-10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200" b="0" i="1" spc="-10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d>
                      <m:dPr>
                        <m:ctrlPr>
                          <a:rPr lang="fr-FR" sz="2200" b="0" i="1" spc="-10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2200" b="0" i="1" spc="-10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200" b="0" i="0" spc="-10" dirty="0">
                                <a:latin typeface="Cambria Math" panose="02040503050406030204" pitchFamily="18" charset="0"/>
                              </a:rPr>
                              <m:t>ⅆ</m:t>
                            </m:r>
                          </m:num>
                          <m:den>
                            <m:r>
                              <a:rPr lang="fr-FR" sz="2200" b="0" i="0" spc="-10" dirty="0">
                                <a:latin typeface="Cambria Math" panose="02040503050406030204" pitchFamily="18" charset="0"/>
                              </a:rPr>
                              <m:t>ⅆ</m:t>
                            </m:r>
                            <m:r>
                              <a:rPr lang="fr-FR" sz="2200" b="0" i="1" spc="-10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  <m:r>
                          <a:rPr lang="fr-FR" sz="2200" b="0" i="0" spc="-10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200" b="0" i="1" spc="-10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endParaRPr lang="fr-FR" sz="2200" b="0" spc="-10" dirty="0"/>
              </a:p>
              <a:p>
                <a:endParaRPr lang="fr-FR" sz="2200" spc="-10" dirty="0"/>
              </a:p>
              <a:p>
                <a:endParaRPr lang="fr-FR" sz="2200" spc="-10" dirty="0"/>
              </a:p>
              <a:p>
                <a:r>
                  <a:rPr lang="fr-FR" sz="2200" b="0" spc="-10" dirty="0">
                    <a:solidFill>
                      <a:srgbClr val="002060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fr-FR" sz="2200" b="0" i="1" spc="-1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fr-FR" sz="2200" b="0" spc="-1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b="0" spc="-10" dirty="0" err="1">
                    <a:solidFill>
                      <a:srgbClr val="002060"/>
                    </a:solidFill>
                  </a:rPr>
                  <a:t>outside</a:t>
                </a:r>
                <a:r>
                  <a:rPr lang="fr-FR" sz="2200" b="0" spc="-10" dirty="0">
                    <a:solidFill>
                      <a:srgbClr val="002060"/>
                    </a:solidFill>
                  </a:rPr>
                  <a:t> the range of the </a:t>
                </a:r>
                <a:r>
                  <a:rPr lang="fr-FR" sz="2200" b="0" spc="-10" dirty="0" err="1">
                    <a:solidFill>
                      <a:srgbClr val="002060"/>
                    </a:solidFill>
                  </a:rPr>
                  <a:t>potential</a:t>
                </a:r>
                <a:r>
                  <a:rPr lang="fr-FR" sz="2200" spc="-10" dirty="0">
                    <a:solidFill>
                      <a:srgbClr val="002060"/>
                    </a:solidFill>
                  </a:rPr>
                  <a:t>, one can </a:t>
                </a:r>
                <a:r>
                  <a:rPr lang="fr-FR" sz="2200" spc="-10" dirty="0" err="1">
                    <a:solidFill>
                      <a:srgbClr val="002060"/>
                    </a:solidFill>
                  </a:rPr>
                  <a:t>write</a:t>
                </a:r>
                <a:r>
                  <a:rPr lang="fr-FR" sz="2200" spc="-10" dirty="0">
                    <a:solidFill>
                      <a:srgbClr val="002060"/>
                    </a:solidFill>
                  </a:rPr>
                  <a:t> the right hand </a:t>
                </a:r>
                <a:r>
                  <a:rPr lang="fr-FR" sz="2200" spc="-10" dirty="0" err="1">
                    <a:solidFill>
                      <a:srgbClr val="002060"/>
                    </a:solidFill>
                  </a:rPr>
                  <a:t>side</a:t>
                </a:r>
                <a:r>
                  <a:rPr lang="fr-FR" sz="2200" spc="-10" dirty="0">
                    <a:solidFill>
                      <a:srgbClr val="002060"/>
                    </a:solidFill>
                  </a:rPr>
                  <a:t> as:</a:t>
                </a:r>
              </a:p>
              <a:p>
                <a:endParaRPr lang="fr-FR" sz="2200" b="0" spc="-10" dirty="0">
                  <a:solidFill>
                    <a:srgbClr val="00206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fr-FR" sz="2200" i="1" spc="-1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ℒ</m:t>
                    </m:r>
                    <m:d>
                      <m:dPr>
                        <m:ctrlPr>
                          <a:rPr lang="fr-FR" sz="220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2200" spc="-10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fr-FR" sz="220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200" i="1" spc="-10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 i="1" spc="-10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200" i="1" spc="-10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fr-FR" sz="220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20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sz="220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fr-FR" sz="2200" b="0" i="0" spc="-1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fr-FR" sz="2200" i="1" spc="-1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ℒ</m:t>
                    </m:r>
                    <m:d>
                      <m:dPr>
                        <m:ctrlPr>
                          <a:rPr lang="fr-FR" sz="220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d>
                      <m:dPr>
                        <m:begChr m:val="|"/>
                        <m:endChr m:val=""/>
                        <m:ctrlPr>
                          <a:rPr lang="fr-FR" sz="2200" b="0" i="1" spc="-10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"/>
                            <m:ctrlPr>
                              <a:rPr lang="fr-FR" sz="2200" b="0" i="1" spc="-10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FR" sz="2200" b="0" i="1" spc="-10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200" b="0" i="1" spc="-10" dirty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fr-FR" sz="2200" b="0" i="1" spc="-10" dirty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  <m:sup>
                                <m:r>
                                  <a:rPr lang="fr-FR" sz="2200" b="0" i="1" spc="-10" dirty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𝑒𝑥𝑡</m:t>
                                </m:r>
                              </m:sup>
                            </m:sSubSup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fr-FR" sz="2200" b="0" i="1" spc="-10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fr-FR" sz="2200" b="0" i="1" spc="-10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200" b="0" i="1" spc="-10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e>
                    </m:d>
                  </m:oMath>
                </a14:m>
                <a:r>
                  <a:rPr lang="fr-FR" sz="2200" b="0" spc="-10" dirty="0">
                    <a:solidFill>
                      <a:srgbClr val="00206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fr-FR" sz="2200" i="1" spc="-1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fr-FR" sz="2200" b="0" spc="-10" dirty="0">
                    <a:solidFill>
                      <a:srgbClr val="00206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200" b="0" i="1" spc="-10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𝑘𝑟</m:t>
                        </m:r>
                      </m:e>
                    </m:d>
                    <m:r>
                      <a:rPr lang="fr-FR" sz="2200" b="0" i="0" spc="-1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sSub>
                      <m:sSubPr>
                        <m:ctrlP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b="0" i="1" spc="-10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𝑘𝑟</m:t>
                        </m:r>
                      </m:e>
                    </m:d>
                  </m:oMath>
                </a14:m>
                <a:endParaRPr lang="fr-FR" sz="2200" b="0" spc="-10" dirty="0"/>
              </a:p>
              <a:p>
                <a:endParaRPr lang="fr-FR" sz="2200" spc="-1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fr-FR" sz="2200" spc="-1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fr-FR" sz="2200" spc="-1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fr-FR" sz="2200" spc="-1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fr-FR" sz="2200" spc="-1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B51E07A7-E8D5-F94D-DE1C-D8C9F1A34D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914400"/>
                <a:ext cx="11159534" cy="6561925"/>
              </a:xfrm>
              <a:prstGeom prst="rect">
                <a:avLst/>
              </a:prstGeom>
              <a:blipFill>
                <a:blip r:embed="rId3"/>
                <a:stretch>
                  <a:fillRect l="-710" t="-16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>
            <a:extLst>
              <a:ext uri="{FF2B5EF4-FFF2-40B4-BE49-F238E27FC236}">
                <a16:creationId xmlns:a16="http://schemas.microsoft.com/office/drawing/2014/main" id="{D9BA88C8-D547-FBD9-F796-803F95941ADA}"/>
              </a:ext>
            </a:extLst>
          </p:cNvPr>
          <p:cNvSpPr/>
          <p:nvPr/>
        </p:nvSpPr>
        <p:spPr>
          <a:xfrm>
            <a:off x="9448800" y="3124200"/>
            <a:ext cx="381000" cy="381000"/>
          </a:xfrm>
          <a:prstGeom prst="ellipse">
            <a:avLst/>
          </a:prstGeom>
          <a:solidFill>
            <a:srgbClr val="92D050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B677708-DA09-3838-61D6-26E3BEFFCF4F}"/>
              </a:ext>
            </a:extLst>
          </p:cNvPr>
          <p:cNvSpPr/>
          <p:nvPr/>
        </p:nvSpPr>
        <p:spPr>
          <a:xfrm>
            <a:off x="10439400" y="3118945"/>
            <a:ext cx="457200" cy="371372"/>
          </a:xfrm>
          <a:prstGeom prst="ellipse">
            <a:avLst/>
          </a:prstGeom>
          <a:solidFill>
            <a:srgbClr val="7030A0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2481CB24-F121-80E1-6DE9-F64F8CD403B8}"/>
              </a:ext>
            </a:extLst>
          </p:cNvPr>
          <p:cNvCxnSpPr>
            <a:stCxn id="3" idx="0"/>
          </p:cNvCxnSpPr>
          <p:nvPr/>
        </p:nvCxnSpPr>
        <p:spPr>
          <a:xfrm flipV="1">
            <a:off x="9639300" y="2667000"/>
            <a:ext cx="0" cy="45720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A06956A0-CC64-BABD-1BE6-FADAC5744E55}"/>
              </a:ext>
            </a:extLst>
          </p:cNvPr>
          <p:cNvSpPr txBox="1"/>
          <p:nvPr/>
        </p:nvSpPr>
        <p:spPr>
          <a:xfrm>
            <a:off x="9067800" y="2094131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Channel radius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7997EEA9-180E-3E20-DF49-169C04E7CCA9}"/>
              </a:ext>
            </a:extLst>
          </p:cNvPr>
          <p:cNvCxnSpPr>
            <a:cxnSpLocks/>
            <a:stCxn id="6" idx="4"/>
          </p:cNvCxnSpPr>
          <p:nvPr/>
        </p:nvCxnSpPr>
        <p:spPr>
          <a:xfrm flipH="1">
            <a:off x="10629899" y="3490317"/>
            <a:ext cx="38101" cy="47208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E996DDF2-F8D3-0D57-E52D-73DF3F871F47}"/>
              </a:ext>
            </a:extLst>
          </p:cNvPr>
          <p:cNvSpPr txBox="1"/>
          <p:nvPr/>
        </p:nvSpPr>
        <p:spPr>
          <a:xfrm>
            <a:off x="10096499" y="3962400"/>
            <a:ext cx="1219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rgbClr val="002060"/>
                </a:solidFill>
              </a:rPr>
              <a:t>Arbitrary</a:t>
            </a:r>
            <a:r>
              <a:rPr lang="fr-FR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fr-FR" dirty="0" err="1">
                <a:solidFill>
                  <a:srgbClr val="002060"/>
                </a:solidFill>
              </a:rPr>
              <a:t>parameter</a:t>
            </a: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44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254"/>
    </mc:Choice>
    <mc:Fallback xmlns="">
      <p:transition spd="slow" advTm="98254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A421EB-3C51-3748-6B69-EB7D970B0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fr-FR" dirty="0" err="1"/>
              <a:t>Solving</a:t>
            </a:r>
            <a:r>
              <a:rPr lang="fr-FR" dirty="0"/>
              <a:t> Method: R-Matrix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619A0E95-5166-FAE4-B012-176F74C149B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838200" y="762000"/>
                <a:ext cx="10796404" cy="5695983"/>
              </a:xfrm>
            </p:spPr>
            <p:txBody>
              <a:bodyPr/>
              <a:lstStyle/>
              <a:p>
                <a:r>
                  <a:rPr lang="fr-FR" sz="2200" dirty="0">
                    <a:solidFill>
                      <a:srgbClr val="002060"/>
                    </a:solidFill>
                  </a:rPr>
                  <a:t>We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then</a:t>
                </a:r>
                <a:r>
                  <a:rPr lang="fr-FR" sz="2200" dirty="0">
                    <a:solidFill>
                      <a:srgbClr val="002060"/>
                    </a:solidFill>
                  </a:rPr>
                  <a:t> expand the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internal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wavefunction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using</a:t>
                </a:r>
                <a:r>
                  <a:rPr lang="fr-FR" sz="2200" dirty="0">
                    <a:solidFill>
                      <a:srgbClr val="002060"/>
                    </a:solidFill>
                  </a:rPr>
                  <a:t> the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lagrange</a:t>
                </a:r>
                <a:r>
                  <a:rPr lang="fr-FR" sz="2200" dirty="0">
                    <a:solidFill>
                      <a:srgbClr val="002060"/>
                    </a:solidFill>
                  </a:rPr>
                  <a:t> basis:</a:t>
                </a:r>
              </a:p>
              <a:p>
                <a:endParaRPr lang="fr-FR" sz="2200" dirty="0">
                  <a:solidFill>
                    <a:srgbClr val="002060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fr-FR" sz="22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fr-FR" sz="2200" b="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  <m: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  <m:r>
                          <a:rPr lang="fr-FR" sz="22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</m:e>
                    </m:d>
                  </m:oMath>
                </a14:m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grow m:val="on"/>
                        <m:supHide m:val="on"/>
                        <m:ctrlPr>
                          <a:rPr lang="fr-FR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d>
                      <m:dPr>
                        <m:begChr m:val="|"/>
                        <m:endChr m:val=""/>
                        <m:ctrlP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"/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2400" i="1" dirty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 dirty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fr-FR" sz="2400" i="1" dirty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fr-FR" sz="2200" dirty="0">
                  <a:solidFill>
                    <a:srgbClr val="002060"/>
                  </a:solidFill>
                </a:endParaRPr>
              </a:p>
              <a:p>
                <a:endParaRPr lang="fr-FR" sz="2200" dirty="0">
                  <a:solidFill>
                    <a:srgbClr val="002060"/>
                  </a:solidFill>
                </a:endParaRPr>
              </a:p>
              <a:p>
                <a:r>
                  <a:rPr lang="fr-FR" sz="2200" dirty="0">
                    <a:solidFill>
                      <a:srgbClr val="002060"/>
                    </a:solidFill>
                  </a:rPr>
                  <a:t>The R-Matrix (setting </a:t>
                </a:r>
                <a14:m>
                  <m:oMath xmlns:m="http://schemas.openxmlformats.org/officeDocument/2006/math">
                    <m:r>
                      <a:rPr lang="fr-FR" sz="22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FR" sz="220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2200" dirty="0">
                    <a:solidFill>
                      <a:srgbClr val="002060"/>
                    </a:solidFill>
                  </a:rPr>
                  <a:t>) can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be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defined</a:t>
                </a:r>
                <a:r>
                  <a:rPr lang="fr-FR" sz="2200" dirty="0">
                    <a:solidFill>
                      <a:srgbClr val="002060"/>
                    </a:solidFill>
                  </a:rPr>
                  <a:t> as:</a:t>
                </a:r>
              </a:p>
              <a:p>
                <a:r>
                  <a:rPr lang="fr-FR" sz="2200" dirty="0">
                    <a:solidFill>
                      <a:srgbClr val="002060"/>
                    </a:solidFill>
                  </a:rPr>
                  <a:t>  </a:t>
                </a:r>
              </a:p>
              <a:p>
                <a:r>
                  <a:rPr lang="fr-FR" sz="2200" dirty="0">
                    <a:solidFill>
                      <a:srgbClr val="002060"/>
                    </a:solidFill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fr-FR" sz="220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d>
                          <m:dPr>
                            <m:ctrlP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num>
                      <m:den>
                        <m: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fr-FR" sz="2200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den>
                    </m:f>
                    <m:r>
                      <a:rPr lang="fr-FR" sz="22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sup>
                        </m:sSubSup>
                        <m:d>
                          <m:dPr>
                            <m:ctrlP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num>
                      <m:den>
                        <m:r>
                          <a:rPr lang="fr-FR" sz="22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sSubSup>
                          <m:sSubSupPr>
                            <m:ctrlP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𝑒𝑥</m:t>
                            </m:r>
                            <m:sSup>
                              <m:sSupPr>
                                <m:ctrlPr>
                                  <a:rPr lang="fr-FR" sz="2200" i="1" dirty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200" i="1" dirty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fr-FR" sz="2200" dirty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sup>
                        </m:sSubSup>
                        <m:d>
                          <m:dPr>
                            <m:ctrlP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200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den>
                    </m:f>
                  </m:oMath>
                </a14:m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220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200" b="0" i="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fr-FR" sz="22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200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fr-FR" sz="2200" i="0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FR" sz="2200" i="0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fr-FR" sz="22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fr-FR" sz="22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nary>
                      <m:naryPr>
                        <m:chr m:val="∑"/>
                        <m:limLoc m:val="undOvr"/>
                        <m:grow m:val="on"/>
                        <m:ctrlPr>
                          <a:rPr lang="fr-FR" sz="22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2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sz="2200" i="0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2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sSub>
                          <m:sSubPr>
                            <m:ctrlP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  <m:sSub>
                          <m:sSubPr>
                            <m:ctrlP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fr-FR" sz="2200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fr-FR" sz="2200" i="1" dirty="0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200" i="1" dirty="0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p>
                                    <m:r>
                                      <a:rPr lang="fr-FR" sz="2200" i="0" dirty="0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e>
                            </m:d>
                          </m:e>
                          <m:sub>
                            <m: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d>
                          <m:dPr>
                            <m:ctrlP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20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</m:nary>
                  </m:oMath>
                </a14:m>
                <a:endParaRPr lang="fr-FR" sz="2200" dirty="0">
                  <a:solidFill>
                    <a:srgbClr val="002060"/>
                  </a:solidFill>
                </a:endParaRPr>
              </a:p>
              <a:p>
                <a:endParaRPr lang="fr-FR" sz="2200" dirty="0">
                  <a:solidFill>
                    <a:srgbClr val="00206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200" i="1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200" b="0" i="1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a:rPr lang="fr-FR" sz="2200" i="1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sz="2200" i="1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fr-FR" sz="2200" i="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fr-FR" sz="2200" i="1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2200" i="1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i="1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sz="2200" i="1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endChr m:val=""/>
                                  <m:ctrlP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"/>
                                      <m:endChr m:val=""/>
                                      <m:ctrlPr>
                                        <a:rPr lang="fr-FR" sz="2200" i="1" spc="-10" dirty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200" i="1" spc="-10" dirty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fr-FR" sz="2200" spc="-10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fr-FR" sz="2200" spc="-10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fr-FR" sz="2200" spc="-10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fr-FR" sz="2200" spc="-10" dirty="0">
                              <a:solidFill>
                                <a:srgbClr val="002060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 </m:t>
                          </m:r>
                          <m:d>
                            <m:dPr>
                              <m:begChr m:val=""/>
                              <m:ctrlP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 +</m:t>
                              </m:r>
                              <m:r>
                                <a:rPr lang="fr-FR" sz="2200" i="1" spc="-10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ℒ</m:t>
                              </m:r>
                              <m:d>
                                <m:dPr>
                                  <m:ctrlP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2200" i="1" spc="-10" dirty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</m:e>
                        <m:e>
                          <m:sSub>
                            <m:sSubPr>
                              <m:ctrlPr>
                                <a:rPr lang="fr-FR" sz="2200" i="1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i="1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sz="2200" i="1" dirty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sz="2200" dirty="0">
                  <a:solidFill>
                    <a:srgbClr val="002060"/>
                  </a:solidFill>
                </a:endParaRPr>
              </a:p>
              <a:p>
                <a:endParaRPr lang="fr-FR" sz="2400" dirty="0">
                  <a:solidFill>
                    <a:srgbClr val="002060"/>
                  </a:solidFill>
                </a:endParaRPr>
              </a:p>
              <a:p>
                <a:r>
                  <a:rPr lang="fr-FR" sz="2400" dirty="0" err="1">
                    <a:solidFill>
                      <a:srgbClr val="002060"/>
                    </a:solidFill>
                  </a:rPr>
                  <a:t>Some</a:t>
                </a:r>
                <a:r>
                  <a:rPr lang="fr-FR" sz="2400" dirty="0">
                    <a:solidFill>
                      <a:srgbClr val="002060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002060"/>
                    </a:solidFill>
                  </a:rPr>
                  <a:t>algebra</a:t>
                </a:r>
                <a:r>
                  <a:rPr lang="fr-FR" sz="2400" dirty="0">
                    <a:solidFill>
                      <a:srgbClr val="002060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002060"/>
                    </a:solidFill>
                  </a:rPr>
                  <a:t>gives</a:t>
                </a:r>
                <a:r>
                  <a:rPr lang="fr-FR" sz="2400" dirty="0">
                    <a:solidFill>
                      <a:srgbClr val="002060"/>
                    </a:solidFill>
                  </a:rPr>
                  <a:t>:</a:t>
                </a:r>
              </a:p>
              <a:p>
                <a:endParaRPr lang="fr-FR" sz="2400" dirty="0">
                  <a:solidFill>
                    <a:srgbClr val="002060"/>
                  </a:solidFill>
                </a:endParaRPr>
              </a:p>
              <a:p>
                <a:endParaRPr lang="fr-FR" sz="2400" dirty="0">
                  <a:solidFill>
                    <a:srgbClr val="002060"/>
                  </a:solidFill>
                </a:endParaRPr>
              </a:p>
              <a:p>
                <a:endParaRPr lang="fr-FR" sz="2400" dirty="0"/>
              </a:p>
            </p:txBody>
          </p:sp>
        </mc:Choice>
        <mc:Fallback xmlns="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619A0E95-5166-FAE4-B012-176F74C149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38200" y="762000"/>
                <a:ext cx="10796404" cy="5695983"/>
              </a:xfrm>
              <a:blipFill>
                <a:blip r:embed="rId2"/>
                <a:stretch>
                  <a:fillRect l="-1750" t="-149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644B8B-0A32-526F-2126-6980EA96101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18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0A6C2531-F321-57BA-E6E8-EC1D7D1107A8}"/>
                  </a:ext>
                </a:extLst>
              </p:cNvPr>
              <p:cNvSpPr txBox="1"/>
              <p:nvPr/>
            </p:nvSpPr>
            <p:spPr>
              <a:xfrm>
                <a:off x="3733800" y="5381766"/>
                <a:ext cx="3422027" cy="7142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fr-F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fr-FR" sz="22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2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ⅇ</m:t>
                          </m:r>
                        </m:e>
                        <m:sup>
                          <m:r>
                            <a:rPr lang="fr-FR" sz="22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sup>
                      </m:sSup>
                      <m:f>
                        <m:fPr>
                          <m:ctrlPr>
                            <a:rPr lang="fr-F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2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  <m:sup>
                              <m:r>
                                <a:rPr lang="fr-FR" sz="220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fr-FR" sz="2200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fr-FR" sz="22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fr-FR" sz="220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0A6C2531-F321-57BA-E6E8-EC1D7D1107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5381766"/>
                <a:ext cx="3422027" cy="7142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18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0"/>
    </mc:Choice>
    <mc:Fallback xmlns="">
      <p:transition spd="slow" advTm="74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D5A947-D9E2-94B7-E9D6-32A84F5C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fr-FR" dirty="0" err="1"/>
              <a:t>Numerical</a:t>
            </a:r>
            <a:r>
              <a:rPr lang="fr-FR" dirty="0"/>
              <a:t> Challenges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9BBF3ACA-FA42-7B12-0688-3F8D3B7CAED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09600" y="978332"/>
                <a:ext cx="10796404" cy="972702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endChr m:val=""/>
                          <m:ctrlPr>
                            <a:rPr lang="fr-FR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"/>
                              <m:ctrlPr>
                                <a:rPr lang="fr-FR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𝑟𝑒𝑙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  <m:r>
                                <a:rPr lang="fr-FR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fr-FR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</m:d>
                      <m:d>
                        <m:dPr>
                          <m:begChr m:val=""/>
                          <m:ctrlPr>
                            <a:rPr lang="fr-FR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>
                              <a:latin typeface="Cambria Math" panose="02040503050406030204" pitchFamily="18" charset="0"/>
                            </a:rPr>
                            <m:t>−(</m:t>
                          </m:r>
                          <m:sSubSup>
                            <m:sSubSup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fr-FR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p>
                          </m:sSub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f>
                        <m:fPr>
                          <m:ctrlPr>
                            <a:rPr lang="fr-FR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num>
                        <m:den>
                          <m:r>
                            <a:rPr lang="fr-FR" i="1" dirty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fr-FR" dirty="0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grow m:val="on"/>
                          <m:supHide m:val="on"/>
                          <m:ctrlPr>
                            <a:rPr lang="fr-FR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a:rPr lang="fr-FR" i="0" dirty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/>
                        <m:e>
                          <m:nary>
                            <m:naryPr>
                              <m:grow m:val="on"/>
                              <m:subHide m:val="on"/>
                              <m:supHide m:val="on"/>
                              <m:ctrlP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ⅆ</m:t>
                              </m:r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nary>
                          <m:sSub>
                            <m:sSubPr>
                              <m:ctrlPr>
                                <a:rPr lang="fr-FR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f>
                            <m:fPr>
                              <m:ctrlPr>
                                <a:rPr lang="fr-FR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fr-FR" i="1" dirty="0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p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i="1" dirty="0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fr-FR" b="0" i="0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b="0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9BBF3ACA-FA42-7B12-0688-3F8D3B7CAE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09600" y="978332"/>
                <a:ext cx="10796404" cy="97270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39CB57-D416-A4C3-E550-4105FE20C3A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19</a:t>
            </a:fld>
            <a:endParaRPr lang="fr-FR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Encre 6">
                <a:extLst>
                  <a:ext uri="{FF2B5EF4-FFF2-40B4-BE49-F238E27FC236}">
                    <a16:creationId xmlns:a16="http://schemas.microsoft.com/office/drawing/2014/main" id="{76A4FE99-1095-44D6-1155-5B4C3362B0AF}"/>
                  </a:ext>
                </a:extLst>
              </p14:cNvPr>
              <p14:cNvContentPartPr/>
              <p14:nvPr/>
            </p14:nvContentPartPr>
            <p14:xfrm>
              <a:off x="1346702" y="4905593"/>
              <a:ext cx="360" cy="360"/>
            </p14:xfrm>
          </p:contentPart>
        </mc:Choice>
        <mc:Fallback xmlns="">
          <p:pic>
            <p:nvPicPr>
              <p:cNvPr id="7" name="Encre 6">
                <a:extLst>
                  <a:ext uri="{FF2B5EF4-FFF2-40B4-BE49-F238E27FC236}">
                    <a16:creationId xmlns:a16="http://schemas.microsoft.com/office/drawing/2014/main" id="{76A4FE99-1095-44D6-1155-5B4C3362B0A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0582" y="4899473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5F1ECA0E-26D3-BEDE-DE15-F04ABE0B4283}"/>
              </a:ext>
            </a:extLst>
          </p:cNvPr>
          <p:cNvSpPr/>
          <p:nvPr/>
        </p:nvSpPr>
        <p:spPr>
          <a:xfrm>
            <a:off x="3429000" y="2121692"/>
            <a:ext cx="1981200" cy="6096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EECC57BB-F8A7-46DA-88F6-30196E48E0C8}"/>
              </a:ext>
            </a:extLst>
          </p:cNvPr>
          <p:cNvCxnSpPr>
            <a:cxnSpLocks/>
            <a:endCxn id="40" idx="0"/>
          </p:cNvCxnSpPr>
          <p:nvPr/>
        </p:nvCxnSpPr>
        <p:spPr>
          <a:xfrm>
            <a:off x="4343400" y="2731292"/>
            <a:ext cx="0" cy="5756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806218EF-E67D-D013-1CB9-00215309B814}"/>
                  </a:ext>
                </a:extLst>
              </p:cNvPr>
              <p:cNvSpPr txBox="1"/>
              <p:nvPr/>
            </p:nvSpPr>
            <p:spPr>
              <a:xfrm>
                <a:off x="3276600" y="3306926"/>
                <a:ext cx="2133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>
                    <a:solidFill>
                      <a:srgbClr val="002060"/>
                    </a:solidFill>
                  </a:rPr>
                  <a:t>Still </a:t>
                </a:r>
                <a:r>
                  <a:rPr lang="fr-FR" dirty="0" err="1">
                    <a:solidFill>
                      <a:srgbClr val="002060"/>
                    </a:solidFill>
                  </a:rPr>
                  <a:t>considerable</a:t>
                </a:r>
                <a:r>
                  <a:rPr lang="fr-FR" dirty="0">
                    <a:solidFill>
                      <a:srgbClr val="002060"/>
                    </a:solidFill>
                  </a:rPr>
                  <a:t> at large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fr-FR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806218EF-E67D-D013-1CB9-00215309B8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3306926"/>
                <a:ext cx="2133600" cy="646331"/>
              </a:xfrm>
              <a:prstGeom prst="rect">
                <a:avLst/>
              </a:prstGeom>
              <a:blipFill>
                <a:blip r:embed="rId5"/>
                <a:stretch>
                  <a:fillRect t="-4673" r="-1429" b="-130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BC382E0C-6370-808F-5249-0D51BB68AB15}"/>
                  </a:ext>
                </a:extLst>
              </p:cNvPr>
              <p:cNvSpPr txBox="1"/>
              <p:nvPr/>
            </p:nvSpPr>
            <p:spPr>
              <a:xfrm>
                <a:off x="-6531" y="1996039"/>
                <a:ext cx="5638800" cy="880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dirty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fr-FR" i="1" dirty="0">
                              <a:latin typeface="Cambria Math" panose="02040503050406030204" pitchFamily="18" charset="0"/>
                            </a:rPr>
                            <m:t>𝜈𝜈</m:t>
                          </m:r>
                        </m:sub>
                      </m:sSub>
                      <m:r>
                        <a:rPr lang="fr-FR" i="0" dirty="0">
                          <a:latin typeface="Cambria Math" panose="02040503050406030204" pitchFamily="18" charset="0"/>
                        </a:rPr>
                        <m:t>,</m:t>
                      </m:r>
                      <m:d>
                        <m:dPr>
                          <m:ctrlPr>
                            <a:rPr lang="fr-FR" i="1" dirty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 dirty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fr-FR" i="0" dirty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fr-FR" i="0" dirty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fr-FR" i="0" dirty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fr-FR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fr-FR" i="0" dirty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sSub>
                            <m:sSub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i="0" dirty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fr-FR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FR" i="1" dirty="0" smtClean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sSub>
                            <m:sSubPr>
                              <m:ctrlPr>
                                <a:rPr lang="fr-FR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𝑛𝑙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</m:nary>
                      <m:d>
                        <m:dPr>
                          <m:begChr m:val="⟨"/>
                          <m:endChr m:val="⟩"/>
                          <m:ctrlPr>
                            <a:rPr lang="fr-FR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</m:sSup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bSup>
                        </m:e>
                        <m:e>
                          <m:sSub>
                            <m:sSub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fr-FR" i="1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sSup>
                                <m:sSupPr>
                                  <m:ctrlPr>
                                    <a:rPr lang="fr-FR" i="1" dirty="0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</m:sSup>
                              <m:r>
                                <a:rPr lang="fr-FR" i="1" dirty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BC382E0C-6370-808F-5249-0D51BB68AB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531" y="1996039"/>
                <a:ext cx="5638800" cy="88043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1872BA75-3B46-F7EF-1697-94FE9EAA9154}"/>
              </a:ext>
            </a:extLst>
          </p:cNvPr>
          <p:cNvCxnSpPr>
            <a:stCxn id="40" idx="2"/>
          </p:cNvCxnSpPr>
          <p:nvPr/>
        </p:nvCxnSpPr>
        <p:spPr>
          <a:xfrm>
            <a:off x="4343400" y="3953257"/>
            <a:ext cx="0" cy="6187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20356AC4-67EB-D423-3115-D87965F9CEF4}"/>
              </a:ext>
            </a:extLst>
          </p:cNvPr>
          <p:cNvSpPr txBox="1"/>
          <p:nvPr/>
        </p:nvSpPr>
        <p:spPr>
          <a:xfrm>
            <a:off x="2743200" y="4599588"/>
            <a:ext cx="30506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002060"/>
                </a:solidFill>
              </a:rPr>
              <a:t>Convergence and </a:t>
            </a:r>
            <a:r>
              <a:rPr lang="fr-FR" dirty="0" err="1">
                <a:solidFill>
                  <a:srgbClr val="002060"/>
                </a:solidFill>
              </a:rPr>
              <a:t>other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numerical</a:t>
            </a:r>
            <a:r>
              <a:rPr lang="fr-FR" dirty="0">
                <a:solidFill>
                  <a:srgbClr val="002060"/>
                </a:solidFill>
              </a:rPr>
              <a:t> issues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F10AFA-5C15-B00A-F9CA-5BD432357C51}"/>
                  </a:ext>
                </a:extLst>
              </p:cNvPr>
              <p:cNvSpPr txBox="1"/>
              <p:nvPr/>
            </p:nvSpPr>
            <p:spPr>
              <a:xfrm>
                <a:off x="5867400" y="2032505"/>
                <a:ext cx="6629400" cy="787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dirty="0">
                        <a:solidFill>
                          <a:srgbClr val="836967"/>
                        </a:solidFill>
                      </a:rPr>
                      <m:t> </m:t>
                    </m:r>
                    <m:d>
                      <m:dPr>
                        <m:begChr m:val="|"/>
                        <m:endChr m:val="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fr-F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fr-FR" i="1">
                                            <a:solidFill>
                                              <a:srgbClr val="836967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p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sup>
                                    </m:s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bSup>
                              </m:e>
                            </m:d>
                          </m:e>
                        </m:d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|</m:t>
                                    </m:r>
                                    <m:d>
                                      <m:dPr>
                                        <m:begChr m:val=""/>
                                        <m:endChr m:val="⟩"/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solidFill>
                                                  <a:srgbClr val="836967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sSubSup>
                                          <m:sSubSupPr>
                                            <m:ctrlPr>
                                              <a:rPr lang="fr-FR" i="1">
                                                <a:solidFill>
                                                  <a:srgbClr val="836967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  <m:sup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solidFill>
                                                      <a:srgbClr val="836967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fr-F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𝜋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fr-F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p>
                                        </m:sSubSup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solidFill>
                                                  <a:srgbClr val="836967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|</m:t>
                                    </m:r>
                                    <m:d>
                                      <m:dPr>
                                        <m:begChr m:val=""/>
                                        <m:endChr m:val="⟩"/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f>
                                          <m:f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d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fr-F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d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</m:d>
                      </m:e>
                      <m:sup>
                        <m:sSup>
                          <m:sSupPr>
                            <m:ctrlPr>
                              <a:rPr lang="fr-FR" b="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p>
                        </m:s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fr-FR" dirty="0">
                    <a:solidFill>
                      <a:srgbClr val="836967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𝑛𝑙</m:t>
                        </m:r>
                      </m:sub>
                    </m:sSub>
                    <m:d>
                      <m:dPr>
                        <m:ctrlPr>
                          <a:rPr lang="fr-FR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fr-FR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fr-FR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fr-FR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F10AFA-5C15-B00A-F9CA-5BD432357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2032505"/>
                <a:ext cx="6629400" cy="78797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lipse 5">
            <a:extLst>
              <a:ext uri="{FF2B5EF4-FFF2-40B4-BE49-F238E27FC236}">
                <a16:creationId xmlns:a16="http://schemas.microsoft.com/office/drawing/2014/main" id="{BD430810-65A4-9A8F-A31B-C7B94723D522}"/>
              </a:ext>
            </a:extLst>
          </p:cNvPr>
          <p:cNvSpPr/>
          <p:nvPr/>
        </p:nvSpPr>
        <p:spPr>
          <a:xfrm>
            <a:off x="1981200" y="2209800"/>
            <a:ext cx="1447800" cy="478383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B8643567-6745-4692-FF69-01087A4F351A}"/>
              </a:ext>
            </a:extLst>
          </p:cNvPr>
          <p:cNvCxnSpPr/>
          <p:nvPr/>
        </p:nvCxnSpPr>
        <p:spPr>
          <a:xfrm flipH="1">
            <a:off x="2481943" y="2688183"/>
            <a:ext cx="228600" cy="68443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448E5E25-CC65-1EBF-2743-2F72470E8698}"/>
              </a:ext>
            </a:extLst>
          </p:cNvPr>
          <p:cNvSpPr txBox="1"/>
          <p:nvPr/>
        </p:nvSpPr>
        <p:spPr>
          <a:xfrm>
            <a:off x="1600560" y="3334514"/>
            <a:ext cx="1828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rgbClr val="002060"/>
                </a:solidFill>
              </a:rPr>
              <a:t>Harmonic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oscillator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wavefunctions</a:t>
            </a: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7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28"/>
    </mc:Choice>
    <mc:Fallback xmlns="">
      <p:transition spd="slow" advTm="1772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CB2C56-6A21-3499-8322-F902585D1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en-US" i="1" dirty="0"/>
              <a:t>Ab-Initio </a:t>
            </a:r>
            <a:r>
              <a:rPr lang="en-US" dirty="0"/>
              <a:t>(from the beginning) Nuclear Theory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76497A6B-617B-CFAF-E0A0-87CFA43FD2D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97797" y="1221149"/>
                <a:ext cx="7150803" cy="461664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FF0000"/>
                    </a:solidFill>
                  </a:rPr>
                  <a:t>Goal:</a:t>
                </a:r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2060"/>
                    </a:solidFill>
                  </a:rPr>
                  <a:t>Solving the Schrodinger equation (SE) for an A-body system: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fr-F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sSup>
                        <m:sSupPr>
                          <m:ctrlP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sSup>
                            <m:sSupPr>
                              <m:ctrlP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</m:sSup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d>
                        <m:dPr>
                          <m:begChr m:val=""/>
                          <m:endChr m:val="|"/>
                          <m:ctrlPr>
                            <a:rPr lang="fr-F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sSup>
                        <m:sSupPr>
                          <m:ctrlP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sSup>
                            <m:sSupPr>
                              <m:ctrlP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fr-F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</m:sSup>
                          <m:r>
                            <a:rPr lang="fr-F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fr-FR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2060"/>
                    </a:solidFill>
                  </a:rPr>
                  <a:t>Nucleons are considered as point-like particles.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2060"/>
                    </a:solidFill>
                  </a:rPr>
                  <a:t>The SE is solved by considering two and many-body interactions between nucleons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i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endParaRPr lang="fr-FR" sz="2400" dirty="0"/>
              </a:p>
            </p:txBody>
          </p:sp>
        </mc:Choice>
        <mc:Fallback xmlns="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76497A6B-617B-CFAF-E0A0-87CFA43FD2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97797" y="1221149"/>
                <a:ext cx="7150803" cy="4616648"/>
              </a:xfrm>
              <a:blipFill>
                <a:blip r:embed="rId2"/>
                <a:stretch>
                  <a:fillRect l="-2044" t="-1715" r="-19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D1B993-D5BE-9920-9C5C-ECD264E4FD8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2</a:t>
            </a:fld>
            <a:endParaRPr lang="fr-FR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0D77E16-C782-0B6F-8515-2E252479048A}"/>
              </a:ext>
            </a:extLst>
          </p:cNvPr>
          <p:cNvSpPr/>
          <p:nvPr/>
        </p:nvSpPr>
        <p:spPr>
          <a:xfrm>
            <a:off x="1613482" y="4422169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8426A1F-CABF-CE33-2A85-95034B826B40}"/>
              </a:ext>
            </a:extLst>
          </p:cNvPr>
          <p:cNvSpPr/>
          <p:nvPr/>
        </p:nvSpPr>
        <p:spPr>
          <a:xfrm>
            <a:off x="2376766" y="59436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8E50670-D991-744D-133D-9A7B835CDFC2}"/>
              </a:ext>
            </a:extLst>
          </p:cNvPr>
          <p:cNvSpPr/>
          <p:nvPr/>
        </p:nvSpPr>
        <p:spPr>
          <a:xfrm>
            <a:off x="3352800" y="4414463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FC02A6FB-66EF-7F7E-7972-7C6B17B51223}"/>
              </a:ext>
            </a:extLst>
          </p:cNvPr>
          <p:cNvCxnSpPr>
            <a:cxnSpLocks/>
          </p:cNvCxnSpPr>
          <p:nvPr/>
        </p:nvCxnSpPr>
        <p:spPr>
          <a:xfrm>
            <a:off x="1843366" y="4724400"/>
            <a:ext cx="533400" cy="11430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A2E84DB5-039F-FEBE-65C9-582028BFB587}"/>
              </a:ext>
            </a:extLst>
          </p:cNvPr>
          <p:cNvCxnSpPr>
            <a:cxnSpLocks/>
          </p:cNvCxnSpPr>
          <p:nvPr/>
        </p:nvCxnSpPr>
        <p:spPr>
          <a:xfrm flipH="1">
            <a:off x="2605366" y="4724400"/>
            <a:ext cx="747434" cy="11430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FCF519B-EB4C-F884-2518-EA3D0E9A0E9C}"/>
              </a:ext>
            </a:extLst>
          </p:cNvPr>
          <p:cNvCxnSpPr>
            <a:cxnSpLocks/>
          </p:cNvCxnSpPr>
          <p:nvPr/>
        </p:nvCxnSpPr>
        <p:spPr>
          <a:xfrm flipH="1">
            <a:off x="1919566" y="4572000"/>
            <a:ext cx="12954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E301CCC4-D3BE-639C-F6BD-DAC52E660D16}"/>
                  </a:ext>
                </a:extLst>
              </p:cNvPr>
              <p:cNvSpPr txBox="1"/>
              <p:nvPr/>
            </p:nvSpPr>
            <p:spPr>
              <a:xfrm>
                <a:off x="1461938" y="5090155"/>
                <a:ext cx="53425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800" i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E301CCC4-D3BE-639C-F6BD-DAC52E660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938" y="5090155"/>
                <a:ext cx="534256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F19C64FC-7098-9AEC-FA84-43603C69B0CD}"/>
                  </a:ext>
                </a:extLst>
              </p:cNvPr>
              <p:cNvSpPr txBox="1"/>
              <p:nvPr/>
            </p:nvSpPr>
            <p:spPr>
              <a:xfrm>
                <a:off x="457200" y="4993707"/>
                <a:ext cx="609514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8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F19C64FC-7098-9AEC-FA84-43603C69B0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993707"/>
                <a:ext cx="609514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4CC3CA0-F365-A424-4703-49C896C22682}"/>
                  </a:ext>
                </a:extLst>
              </p:cNvPr>
              <p:cNvSpPr txBox="1"/>
              <p:nvPr/>
            </p:nvSpPr>
            <p:spPr>
              <a:xfrm>
                <a:off x="2133600" y="3972580"/>
                <a:ext cx="87587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sub>
                      </m:sSub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4CC3CA0-F365-A424-4703-49C896C22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972580"/>
                <a:ext cx="875872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29EDE02F-0002-DE26-0942-6593DAB8097E}"/>
              </a:ext>
            </a:extLst>
          </p:cNvPr>
          <p:cNvCxnSpPr>
            <a:cxnSpLocks/>
          </p:cNvCxnSpPr>
          <p:nvPr/>
        </p:nvCxnSpPr>
        <p:spPr>
          <a:xfrm>
            <a:off x="5334000" y="4489226"/>
            <a:ext cx="2210656" cy="14246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CA92C059-ACF3-BB65-BA95-D08DC72EDCEC}"/>
              </a:ext>
            </a:extLst>
          </p:cNvPr>
          <p:cNvCxnSpPr>
            <a:cxnSpLocks/>
          </p:cNvCxnSpPr>
          <p:nvPr/>
        </p:nvCxnSpPr>
        <p:spPr>
          <a:xfrm>
            <a:off x="5334000" y="5178313"/>
            <a:ext cx="22106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B02C9498-D6C7-A094-B568-FC5156C5D6D6}"/>
              </a:ext>
            </a:extLst>
          </p:cNvPr>
          <p:cNvCxnSpPr/>
          <p:nvPr/>
        </p:nvCxnSpPr>
        <p:spPr>
          <a:xfrm flipV="1">
            <a:off x="5334000" y="4489226"/>
            <a:ext cx="2134456" cy="1378174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40FC118B-24EF-4289-513A-00B2DD33153C}"/>
                  </a:ext>
                </a:extLst>
              </p:cNvPr>
              <p:cNvSpPr txBox="1"/>
              <p:nvPr/>
            </p:nvSpPr>
            <p:spPr>
              <a:xfrm>
                <a:off x="6020656" y="4536469"/>
                <a:ext cx="45762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sz="24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40FC118B-24EF-4289-513A-00B2DD331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656" y="4536469"/>
                <a:ext cx="457628" cy="461665"/>
              </a:xfrm>
              <a:prstGeom prst="rect">
                <a:avLst/>
              </a:prstGeom>
              <a:blipFill>
                <a:blip r:embed="rId6"/>
                <a:stretch>
                  <a:fillRect l="-4000" r="-50667" b="-13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Ellipse 35">
            <a:extLst>
              <a:ext uri="{FF2B5EF4-FFF2-40B4-BE49-F238E27FC236}">
                <a16:creationId xmlns:a16="http://schemas.microsoft.com/office/drawing/2014/main" id="{B331B172-3B46-A8CD-D35B-B8E80CC44EDA}"/>
              </a:ext>
            </a:extLst>
          </p:cNvPr>
          <p:cNvSpPr/>
          <p:nvPr/>
        </p:nvSpPr>
        <p:spPr>
          <a:xfrm>
            <a:off x="6336253" y="5084459"/>
            <a:ext cx="169001" cy="18770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C852D64-7C71-A19B-44E4-C809E811531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796543"/>
            <a:ext cx="3971500" cy="56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4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40"/>
    </mc:Choice>
    <mc:Fallback xmlns="">
      <p:transition spd="slow" advTm="5234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655589-5D6B-8836-EFA5-DF09B4975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fr-FR" dirty="0" err="1"/>
              <a:t>Numerical</a:t>
            </a:r>
            <a:r>
              <a:rPr lang="fr-FR" dirty="0"/>
              <a:t> Challenges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2E7C12-2B79-65E7-0403-ACAE70C9B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1402" y="5410200"/>
            <a:ext cx="10796404" cy="276999"/>
          </a:xfrm>
        </p:spPr>
        <p:txBody>
          <a:bodyPr/>
          <a:lstStyle/>
          <a:p>
            <a:r>
              <a:rPr lang="fr-FR" dirty="0">
                <a:solidFill>
                  <a:srgbClr val="002060"/>
                </a:solidFill>
              </a:rPr>
              <a:t>Real part of the RGM </a:t>
            </a:r>
            <a:r>
              <a:rPr lang="fr-FR" dirty="0" err="1">
                <a:solidFill>
                  <a:srgbClr val="002060"/>
                </a:solidFill>
              </a:rPr>
              <a:t>potential</a:t>
            </a:r>
            <a:r>
              <a:rPr lang="fr-FR" dirty="0">
                <a:solidFill>
                  <a:srgbClr val="002060"/>
                </a:solidFill>
              </a:rPr>
              <a:t> for antineutron-</a:t>
            </a:r>
            <a:r>
              <a:rPr lang="fr-FR" dirty="0" err="1">
                <a:solidFill>
                  <a:srgbClr val="002060"/>
                </a:solidFill>
              </a:rPr>
              <a:t>deuteron</a:t>
            </a:r>
            <a:r>
              <a:rPr lang="fr-FR" dirty="0">
                <a:solidFill>
                  <a:srgbClr val="002060"/>
                </a:solidFill>
              </a:rPr>
              <a:t> system in </a:t>
            </a:r>
            <a:r>
              <a:rPr lang="fr-FR" baseline="30000" dirty="0">
                <a:solidFill>
                  <a:srgbClr val="002060"/>
                </a:solidFill>
              </a:rPr>
              <a:t>2</a:t>
            </a:r>
            <a:r>
              <a:rPr lang="fr-FR" dirty="0">
                <a:solidFill>
                  <a:srgbClr val="002060"/>
                </a:solidFill>
              </a:rPr>
              <a:t>S</a:t>
            </a:r>
            <a:r>
              <a:rPr lang="fr-FR" baseline="-25000" dirty="0">
                <a:solidFill>
                  <a:srgbClr val="002060"/>
                </a:solidFill>
              </a:rPr>
              <a:t>1/2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channel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before</a:t>
            </a:r>
            <a:r>
              <a:rPr lang="fr-FR" dirty="0">
                <a:solidFill>
                  <a:srgbClr val="002060"/>
                </a:solidFill>
              </a:rPr>
              <a:t> and </a:t>
            </a:r>
            <a:r>
              <a:rPr lang="fr-FR" dirty="0" err="1">
                <a:solidFill>
                  <a:srgbClr val="002060"/>
                </a:solidFill>
              </a:rPr>
              <a:t>after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regularization</a:t>
            </a:r>
            <a:r>
              <a:rPr lang="fr-FR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514E89-CA45-BE2F-91A1-1F812F60A63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20</a:t>
            </a:fld>
            <a:endParaRPr lang="fr-FR" dirty="0"/>
          </a:p>
        </p:txBody>
      </p:sp>
      <p:pic>
        <p:nvPicPr>
          <p:cNvPr id="6" name="Image 5" descr="Une image contenant capture d’écran, Caractère coloré, texte, jaune&#10;&#10;Description générée automatiquement">
            <a:extLst>
              <a:ext uri="{FF2B5EF4-FFF2-40B4-BE49-F238E27FC236}">
                <a16:creationId xmlns:a16="http://schemas.microsoft.com/office/drawing/2014/main" id="{33040F91-7D0A-11B4-D6AE-67C68679D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8" y="1981200"/>
            <a:ext cx="4856770" cy="2914062"/>
          </a:xfrm>
          <a:prstGeom prst="rect">
            <a:avLst/>
          </a:prstGeom>
        </p:spPr>
      </p:pic>
      <p:pic>
        <p:nvPicPr>
          <p:cNvPr id="8" name="Image 7" descr="Une image contenant capture d’écran, texte, Caractère coloré, Tracé&#10;&#10;Description générée automatiquement">
            <a:extLst>
              <a:ext uri="{FF2B5EF4-FFF2-40B4-BE49-F238E27FC236}">
                <a16:creationId xmlns:a16="http://schemas.microsoft.com/office/drawing/2014/main" id="{DDC7FE5E-2D37-7D55-005C-F4B35DEF81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233" y="1981200"/>
            <a:ext cx="4856769" cy="2914061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3917AE0E-67E0-872C-3A22-A95AC647F9B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5618768" y="3438231"/>
            <a:ext cx="95446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C20A4636-9C16-A88B-34CD-1C2BFA9FB992}"/>
                  </a:ext>
                </a:extLst>
              </p:cNvPr>
              <p:cNvSpPr txBox="1"/>
              <p:nvPr/>
            </p:nvSpPr>
            <p:spPr>
              <a:xfrm>
                <a:off x="1055756" y="878540"/>
                <a:ext cx="9829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rgbClr val="002060"/>
                    </a:solidFill>
                  </a:rPr>
                  <a:t>A </a:t>
                </a:r>
                <a:r>
                  <a:rPr lang="fr-FR" dirty="0" err="1">
                    <a:solidFill>
                      <a:srgbClr val="002060"/>
                    </a:solidFill>
                  </a:rPr>
                  <a:t>very</a:t>
                </a:r>
                <a:r>
                  <a:rPr lang="fr-FR" dirty="0">
                    <a:solidFill>
                      <a:srgbClr val="002060"/>
                    </a:solidFill>
                  </a:rPr>
                  <a:t>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fr-FR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err="1">
                    <a:solidFill>
                      <a:srgbClr val="002060"/>
                    </a:solidFill>
                  </a:rPr>
                  <a:t>is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needed</a:t>
                </a:r>
                <a:r>
                  <a:rPr lang="fr-FR" dirty="0">
                    <a:solidFill>
                      <a:srgbClr val="002060"/>
                    </a:solidFill>
                  </a:rPr>
                  <a:t> for convergence.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rgbClr val="002060"/>
                    </a:solidFill>
                  </a:rPr>
                  <a:t>The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introduces</a:t>
                </a:r>
                <a:r>
                  <a:rPr lang="fr-FR" dirty="0">
                    <a:solidFill>
                      <a:srgbClr val="002060"/>
                    </a:solidFill>
                  </a:rPr>
                  <a:t> noise in the </a:t>
                </a:r>
                <a:r>
                  <a:rPr lang="fr-FR" dirty="0" err="1">
                    <a:solidFill>
                      <a:srgbClr val="002060"/>
                    </a:solidFill>
                  </a:rPr>
                  <a:t>potential</a:t>
                </a:r>
                <a:r>
                  <a:rPr lang="fr-FR" dirty="0">
                    <a:solidFill>
                      <a:srgbClr val="002060"/>
                    </a:solidFill>
                  </a:rPr>
                  <a:t>:</a:t>
                </a:r>
                <a:endParaRPr lang="fr-FR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C20A4636-9C16-A88B-34CD-1C2BFA9FB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756" y="878540"/>
                <a:ext cx="9829800" cy="923330"/>
              </a:xfrm>
              <a:prstGeom prst="rect">
                <a:avLst/>
              </a:prstGeom>
              <a:blipFill>
                <a:blip r:embed="rId4"/>
                <a:stretch>
                  <a:fillRect l="-372" t="-3289" b="-9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206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34"/>
    </mc:Choice>
    <mc:Fallback xmlns="">
      <p:transition spd="slow" advTm="51734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8FA0BB-11E7-D668-97C2-0F8A58B51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fr-FR" dirty="0" err="1"/>
              <a:t>Results</a:t>
            </a:r>
            <a:r>
              <a:rPr lang="fr-FR" dirty="0"/>
              <a:t> for A=3 system (</a:t>
            </a:r>
            <a:r>
              <a:rPr lang="fr-FR" dirty="0" err="1"/>
              <a:t>phaseshift</a:t>
            </a:r>
            <a:r>
              <a:rPr lang="fr-FR" dirty="0"/>
              <a:t> + binding </a:t>
            </a:r>
            <a:r>
              <a:rPr lang="fr-FR" dirty="0" err="1"/>
              <a:t>energy</a:t>
            </a:r>
            <a:r>
              <a:rPr lang="fr-FR" dirty="0"/>
              <a:t>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9CDC22-E3E0-AC5E-C2EE-6AE5B5DFD8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21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5FD3590C-24DC-0469-0E6E-4C4B97151053}"/>
                  </a:ext>
                </a:extLst>
              </p:cNvPr>
              <p:cNvSpPr txBox="1"/>
              <p:nvPr/>
            </p:nvSpPr>
            <p:spPr>
              <a:xfrm>
                <a:off x="15057" y="5943600"/>
                <a:ext cx="87376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002060"/>
                    </a:solidFill>
                  </a:rPr>
                  <a:t>Real part of </a:t>
                </a:r>
                <a:r>
                  <a:rPr lang="fr-FR" dirty="0" err="1">
                    <a:solidFill>
                      <a:srgbClr val="002060"/>
                    </a:solidFill>
                  </a:rPr>
                  <a:t>Antinucleon-deuteron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phaseshift</a:t>
                </a:r>
                <a:r>
                  <a:rPr lang="fr-FR" dirty="0">
                    <a:solidFill>
                      <a:srgbClr val="002060"/>
                    </a:solidFill>
                  </a:rPr>
                  <a:t> in </a:t>
                </a:r>
                <a:r>
                  <a:rPr lang="fr-FR" baseline="30000" dirty="0">
                    <a:solidFill>
                      <a:srgbClr val="002060"/>
                    </a:solidFill>
                  </a:rPr>
                  <a:t>2</a:t>
                </a:r>
                <a:r>
                  <a:rPr lang="fr-FR" dirty="0">
                    <a:solidFill>
                      <a:srgbClr val="002060"/>
                    </a:solidFill>
                  </a:rPr>
                  <a:t>S</a:t>
                </a:r>
                <a:r>
                  <a:rPr lang="fr-FR" baseline="-25000" dirty="0">
                    <a:solidFill>
                      <a:srgbClr val="002060"/>
                    </a:solidFill>
                  </a:rPr>
                  <a:t>1/2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channel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with</a:t>
                </a:r>
                <a:r>
                  <a:rPr lang="fr-FR" dirty="0">
                    <a:solidFill>
                      <a:srgbClr val="002060"/>
                    </a:solidFill>
                  </a:rPr>
                  <a:t> a = 18 </a:t>
                </a:r>
                <a:r>
                  <a:rPr lang="fr-FR" dirty="0" err="1">
                    <a:solidFill>
                      <a:srgbClr val="002060"/>
                    </a:solidFill>
                  </a:rPr>
                  <a:t>fm</a:t>
                </a:r>
                <a:r>
                  <a:rPr lang="fr-FR" dirty="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= 80.   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5FD3590C-24DC-0469-0E6E-4C4B97151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57" y="5943600"/>
                <a:ext cx="8737601" cy="369332"/>
              </a:xfrm>
              <a:prstGeom prst="rect">
                <a:avLst/>
              </a:prstGeom>
              <a:blipFill>
                <a:blip r:embed="rId2"/>
                <a:stretch>
                  <a:fillRect l="-558" t="-8197" r="-1464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 8" descr="Une image contenant texte, capture d’écran, Tracé, diagramme&#10;&#10;Description générée automatiquement">
            <a:extLst>
              <a:ext uri="{FF2B5EF4-FFF2-40B4-BE49-F238E27FC236}">
                <a16:creationId xmlns:a16="http://schemas.microsoft.com/office/drawing/2014/main" id="{D3E2DD94-F6B6-A30B-1550-705A43D104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219200"/>
            <a:ext cx="6075687" cy="45567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737FAFFB-204D-B205-1CE3-6D7F60E90D06}"/>
                  </a:ext>
                </a:extLst>
              </p:cNvPr>
              <p:cNvSpPr txBox="1"/>
              <p:nvPr/>
            </p:nvSpPr>
            <p:spPr>
              <a:xfrm>
                <a:off x="8001000" y="3224112"/>
                <a:ext cx="3276600" cy="3888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𝑄𝐵</m:t>
                          </m:r>
                        </m:sub>
                      </m:sSub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−21 −153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737FAFFB-204D-B205-1CE3-6D7F60E9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0" y="3224112"/>
                <a:ext cx="3276600" cy="388889"/>
              </a:xfrm>
              <a:prstGeom prst="rect">
                <a:avLst/>
              </a:prstGeom>
              <a:blipFill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917EA2D1-4D31-0734-3793-BBFBEE2D3289}"/>
              </a:ext>
            </a:extLst>
          </p:cNvPr>
          <p:cNvSpPr/>
          <p:nvPr/>
        </p:nvSpPr>
        <p:spPr>
          <a:xfrm>
            <a:off x="8305800" y="3124200"/>
            <a:ext cx="2667000" cy="533400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CF75651-943F-1A3E-F74C-1C77DD4165BF}"/>
              </a:ext>
            </a:extLst>
          </p:cNvPr>
          <p:cNvSpPr txBox="1"/>
          <p:nvPr/>
        </p:nvSpPr>
        <p:spPr>
          <a:xfrm>
            <a:off x="8305800" y="2209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Quasi-</a:t>
            </a:r>
            <a:r>
              <a:rPr lang="fr-FR" dirty="0" err="1"/>
              <a:t>bound</a:t>
            </a:r>
            <a:r>
              <a:rPr lang="fr-FR" dirty="0"/>
              <a:t> state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5BAD447D-D6A0-3F39-BE78-1F72B4A8A30E}"/>
              </a:ext>
            </a:extLst>
          </p:cNvPr>
          <p:cNvCxnSpPr>
            <a:stCxn id="12" idx="2"/>
            <a:endCxn id="11" idx="0"/>
          </p:cNvCxnSpPr>
          <p:nvPr/>
        </p:nvCxnSpPr>
        <p:spPr>
          <a:xfrm>
            <a:off x="9639300" y="2579132"/>
            <a:ext cx="0" cy="5450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11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593"/>
    </mc:Choice>
    <mc:Fallback xmlns="">
      <p:transition spd="slow" advTm="87593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698DA5-F492-3656-1B4D-A600EF217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fr-FR" dirty="0"/>
              <a:t>Preliminary </a:t>
            </a:r>
            <a:r>
              <a:rPr lang="fr-FR" dirty="0" err="1"/>
              <a:t>results</a:t>
            </a:r>
            <a:r>
              <a:rPr lang="fr-FR" dirty="0"/>
              <a:t> for A=4 system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26CEE1-D35A-BCE2-24C4-796575C87D4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600"/>
              </a:lnSpc>
            </a:pPr>
            <a:fld id="{81D60167-4931-47E6-BA6A-407CBD079E47}" type="slidenum">
              <a:rPr lang="fr-FR" smtClean="0"/>
              <a:t>22</a:t>
            </a:fld>
            <a:endParaRPr lang="fr-FR" dirty="0"/>
          </a:p>
        </p:txBody>
      </p:sp>
      <p:pic>
        <p:nvPicPr>
          <p:cNvPr id="6" name="Image 5" descr="Une image contenant texte, capture d’écran, diagramme, ligne&#10;&#10;Description générée automatiquement">
            <a:extLst>
              <a:ext uri="{FF2B5EF4-FFF2-40B4-BE49-F238E27FC236}">
                <a16:creationId xmlns:a16="http://schemas.microsoft.com/office/drawing/2014/main" id="{7D16D9E5-E084-2ECE-E09E-FA39966D0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896049"/>
            <a:ext cx="6816859" cy="50336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5AA47AC-1821-0A51-0F3B-C26755465533}"/>
                  </a:ext>
                </a:extLst>
              </p:cNvPr>
              <p:cNvSpPr txBox="1"/>
              <p:nvPr/>
            </p:nvSpPr>
            <p:spPr>
              <a:xfrm>
                <a:off x="2057400" y="5885650"/>
                <a:ext cx="9220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002060"/>
                    </a:solidFill>
                  </a:rPr>
                  <a:t>Real part of A=4 system </a:t>
                </a:r>
                <a:r>
                  <a:rPr lang="fr-FR" dirty="0" err="1">
                    <a:solidFill>
                      <a:srgbClr val="002060"/>
                    </a:solidFill>
                  </a:rPr>
                  <a:t>phaseshift</a:t>
                </a:r>
                <a:r>
                  <a:rPr lang="fr-FR" dirty="0">
                    <a:solidFill>
                      <a:srgbClr val="002060"/>
                    </a:solidFill>
                  </a:rPr>
                  <a:t> in </a:t>
                </a:r>
                <a:r>
                  <a:rPr lang="fr-FR" baseline="30000" dirty="0">
                    <a:solidFill>
                      <a:srgbClr val="002060"/>
                    </a:solidFill>
                  </a:rPr>
                  <a:t>1</a:t>
                </a:r>
                <a:r>
                  <a:rPr lang="fr-FR" dirty="0">
                    <a:solidFill>
                      <a:srgbClr val="002060"/>
                    </a:solidFill>
                  </a:rPr>
                  <a:t>S</a:t>
                </a:r>
                <a:r>
                  <a:rPr lang="fr-FR" baseline="-25000" dirty="0">
                    <a:solidFill>
                      <a:srgbClr val="002060"/>
                    </a:solidFill>
                  </a:rPr>
                  <a:t>0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channel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with</a:t>
                </a:r>
                <a:r>
                  <a:rPr lang="fr-FR" dirty="0">
                    <a:solidFill>
                      <a:srgbClr val="002060"/>
                    </a:solidFill>
                  </a:rPr>
                  <a:t> a = 10 </a:t>
                </a:r>
                <a:r>
                  <a:rPr lang="fr-FR" dirty="0" err="1">
                    <a:solidFill>
                      <a:srgbClr val="002060"/>
                    </a:solidFill>
                  </a:rPr>
                  <a:t>fm</a:t>
                </a:r>
                <a:r>
                  <a:rPr lang="fr-FR" dirty="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= 30.   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5AA47AC-1821-0A51-0F3B-C267554655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400" y="5885650"/>
                <a:ext cx="9220200" cy="369332"/>
              </a:xfrm>
              <a:prstGeom prst="rect">
                <a:avLst/>
              </a:prstGeom>
              <a:blipFill>
                <a:blip r:embed="rId3"/>
                <a:stretch>
                  <a:fillRect l="-595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557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357"/>
    </mc:Choice>
    <mc:Fallback xmlns="">
      <p:transition spd="slow" advTm="40357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e 85">
            <a:extLst>
              <a:ext uri="{FF2B5EF4-FFF2-40B4-BE49-F238E27FC236}">
                <a16:creationId xmlns:a16="http://schemas.microsoft.com/office/drawing/2014/main" id="{FF413A93-89B6-432F-B973-BD9C01882ADB}"/>
              </a:ext>
            </a:extLst>
          </p:cNvPr>
          <p:cNvGrpSpPr/>
          <p:nvPr/>
        </p:nvGrpSpPr>
        <p:grpSpPr>
          <a:xfrm>
            <a:off x="7075608" y="1107669"/>
            <a:ext cx="3080074" cy="2175078"/>
            <a:chOff x="1433142" y="1653541"/>
            <a:chExt cx="3080074" cy="217507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C215A4D-427C-43C7-9037-04DA88676647}"/>
                </a:ext>
              </a:extLst>
            </p:cNvPr>
            <p:cNvSpPr/>
            <p:nvPr/>
          </p:nvSpPr>
          <p:spPr bwMode="auto">
            <a:xfrm>
              <a:off x="1520803" y="1856238"/>
              <a:ext cx="1505211" cy="417839"/>
            </a:xfrm>
            <a:prstGeom prst="rect">
              <a:avLst/>
            </a:prstGeom>
            <a:solidFill>
              <a:srgbClr val="008000">
                <a:alpha val="37000"/>
              </a:srgbClr>
            </a:solidFill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21B7E7D-03B9-47D6-81C2-7A94CED09513}"/>
                </a:ext>
              </a:extLst>
            </p:cNvPr>
            <p:cNvSpPr/>
            <p:nvPr/>
          </p:nvSpPr>
          <p:spPr bwMode="auto">
            <a:xfrm>
              <a:off x="1516367" y="2348555"/>
              <a:ext cx="1509647" cy="417839"/>
            </a:xfrm>
            <a:prstGeom prst="rect">
              <a:avLst/>
            </a:prstGeom>
            <a:solidFill>
              <a:srgbClr val="800000">
                <a:alpha val="37000"/>
              </a:srgbClr>
            </a:solidFill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59F7DD4-17DE-472B-9607-0BADF758C312}"/>
                </a:ext>
              </a:extLst>
            </p:cNvPr>
            <p:cNvSpPr/>
            <p:nvPr/>
          </p:nvSpPr>
          <p:spPr bwMode="auto">
            <a:xfrm>
              <a:off x="1520803" y="2854176"/>
              <a:ext cx="2992413" cy="417839"/>
            </a:xfrm>
            <a:prstGeom prst="rect">
              <a:avLst/>
            </a:prstGeom>
            <a:solidFill>
              <a:srgbClr val="FF0000">
                <a:alpha val="37000"/>
              </a:srgbClr>
            </a:solidFill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D889200-F4CF-4C5F-9005-2DBB2DBF727A}"/>
                </a:ext>
              </a:extLst>
            </p:cNvPr>
            <p:cNvSpPr/>
            <p:nvPr/>
          </p:nvSpPr>
          <p:spPr bwMode="auto">
            <a:xfrm>
              <a:off x="1520803" y="3367472"/>
              <a:ext cx="2992413" cy="417839"/>
            </a:xfrm>
            <a:prstGeom prst="rect">
              <a:avLst/>
            </a:prstGeom>
            <a:solidFill>
              <a:schemeClr val="accent3">
                <a:lumMod val="50000"/>
                <a:alpha val="37000"/>
              </a:schemeClr>
            </a:solidFill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pic>
          <p:nvPicPr>
            <p:cNvPr id="20" name="Picture 62" descr="fig1.png">
              <a:extLst>
                <a:ext uri="{FF2B5EF4-FFF2-40B4-BE49-F238E27FC236}">
                  <a16:creationId xmlns:a16="http://schemas.microsoft.com/office/drawing/2014/main" id="{28F8209C-598E-4DF8-A289-8B89DE44B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9003" y="1938424"/>
              <a:ext cx="452938" cy="250488"/>
            </a:xfrm>
            <a:prstGeom prst="rect">
              <a:avLst/>
            </a:prstGeom>
          </p:spPr>
        </p:pic>
        <p:pic>
          <p:nvPicPr>
            <p:cNvPr id="21" name="Picture 63" descr="fig2.png">
              <a:extLst>
                <a:ext uri="{FF2B5EF4-FFF2-40B4-BE49-F238E27FC236}">
                  <a16:creationId xmlns:a16="http://schemas.microsoft.com/office/drawing/2014/main" id="{C79698A2-9A9D-41A7-A76E-4960BEF7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9003" y="2442209"/>
              <a:ext cx="1152933" cy="250488"/>
            </a:xfrm>
            <a:prstGeom prst="rect">
              <a:avLst/>
            </a:prstGeom>
          </p:spPr>
        </p:pic>
        <p:pic>
          <p:nvPicPr>
            <p:cNvPr id="22" name="Picture 64" descr="fig3.png">
              <a:extLst>
                <a:ext uri="{FF2B5EF4-FFF2-40B4-BE49-F238E27FC236}">
                  <a16:creationId xmlns:a16="http://schemas.microsoft.com/office/drawing/2014/main" id="{37851A09-AFA9-4843-B558-A5AAD7B998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9003" y="2945994"/>
              <a:ext cx="428918" cy="247057"/>
            </a:xfrm>
            <a:prstGeom prst="rect">
              <a:avLst/>
            </a:prstGeom>
          </p:spPr>
        </p:pic>
        <p:pic>
          <p:nvPicPr>
            <p:cNvPr id="23" name="Picture 65" descr="fig4.png">
              <a:extLst>
                <a:ext uri="{FF2B5EF4-FFF2-40B4-BE49-F238E27FC236}">
                  <a16:creationId xmlns:a16="http://schemas.microsoft.com/office/drawing/2014/main" id="{14AB3DB6-29B5-48B3-9D7E-40B4FFB3B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9003" y="3446346"/>
              <a:ext cx="1094600" cy="250488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5871FD2-75AB-497D-A6EA-08F970C903AA}"/>
                </a:ext>
              </a:extLst>
            </p:cNvPr>
            <p:cNvSpPr/>
            <p:nvPr/>
          </p:nvSpPr>
          <p:spPr bwMode="auto">
            <a:xfrm>
              <a:off x="1565770" y="1829281"/>
              <a:ext cx="1379369" cy="1999338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  <a:prstDash val="solid"/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25" name="Straight Arrow Connector 79">
              <a:extLst>
                <a:ext uri="{FF2B5EF4-FFF2-40B4-BE49-F238E27FC236}">
                  <a16:creationId xmlns:a16="http://schemas.microsoft.com/office/drawing/2014/main" id="{32038DF8-CAAE-4A19-9587-2D8C34BAB9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33142" y="1653541"/>
              <a:ext cx="9374" cy="2175078"/>
            </a:xfrm>
            <a:prstGeom prst="straightConnector1">
              <a:avLst/>
            </a:prstGeom>
            <a:ln w="60325" cmpd="sng">
              <a:solidFill>
                <a:srgbClr val="0000FF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3">
              <a:extLst>
                <a:ext uri="{FF2B5EF4-FFF2-40B4-BE49-F238E27FC236}">
                  <a16:creationId xmlns:a16="http://schemas.microsoft.com/office/drawing/2014/main" id="{F3678671-9C8B-4840-BC08-D1C29B00BDB8}"/>
                </a:ext>
              </a:extLst>
            </p:cNvPr>
            <p:cNvGrpSpPr/>
            <p:nvPr/>
          </p:nvGrpSpPr>
          <p:grpSpPr>
            <a:xfrm>
              <a:off x="2358959" y="1781830"/>
              <a:ext cx="755746" cy="417401"/>
              <a:chOff x="1828840" y="1507824"/>
              <a:chExt cx="1106759" cy="611267"/>
            </a:xfrm>
          </p:grpSpPr>
          <p:pic>
            <p:nvPicPr>
              <p:cNvPr id="31" name="Picture 4" descr="See original image">
                <a:extLst>
                  <a:ext uri="{FF2B5EF4-FFF2-40B4-BE49-F238E27FC236}">
                    <a16:creationId xmlns:a16="http://schemas.microsoft.com/office/drawing/2014/main" id="{75B9D143-3FD8-44F8-BB8D-FDC2456536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828840" y="1507824"/>
                <a:ext cx="607410" cy="611267"/>
              </a:xfrm>
              <a:prstGeom prst="ellipse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4">
                <a:extLst>
                  <a:ext uri="{FF2B5EF4-FFF2-40B4-BE49-F238E27FC236}">
                    <a16:creationId xmlns:a16="http://schemas.microsoft.com/office/drawing/2014/main" id="{38E40903-3999-495B-A9F1-2A34B83AFE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/>
            </p:blipFill>
            <p:spPr bwMode="auto">
              <a:xfrm>
                <a:off x="2330384" y="1507824"/>
                <a:ext cx="605215" cy="611267"/>
              </a:xfrm>
              <a:prstGeom prst="ellipse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7" name="Group 2">
              <a:extLst>
                <a:ext uri="{FF2B5EF4-FFF2-40B4-BE49-F238E27FC236}">
                  <a16:creationId xmlns:a16="http://schemas.microsoft.com/office/drawing/2014/main" id="{8950801B-963E-4116-BDB7-7FF8BAF05F40}"/>
                </a:ext>
              </a:extLst>
            </p:cNvPr>
            <p:cNvGrpSpPr/>
            <p:nvPr/>
          </p:nvGrpSpPr>
          <p:grpSpPr>
            <a:xfrm>
              <a:off x="3593811" y="2553360"/>
              <a:ext cx="271809" cy="231926"/>
              <a:chOff x="3637240" y="2637710"/>
              <a:chExt cx="398054" cy="339648"/>
            </a:xfrm>
          </p:grpSpPr>
          <p:pic>
            <p:nvPicPr>
              <p:cNvPr id="28" name="Picture 4" descr="See original image">
                <a:extLst>
                  <a:ext uri="{FF2B5EF4-FFF2-40B4-BE49-F238E27FC236}">
                    <a16:creationId xmlns:a16="http://schemas.microsoft.com/office/drawing/2014/main" id="{56506BA2-2B99-4670-B541-64F70203D3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637240" y="2746614"/>
                <a:ext cx="228945" cy="230400"/>
              </a:xfrm>
              <a:prstGeom prst="ellipse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4">
                <a:extLst>
                  <a:ext uri="{FF2B5EF4-FFF2-40B4-BE49-F238E27FC236}">
                    <a16:creationId xmlns:a16="http://schemas.microsoft.com/office/drawing/2014/main" id="{92FEF1B1-1665-4C14-9624-DF60DC1579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/>
            </p:blipFill>
            <p:spPr bwMode="auto">
              <a:xfrm>
                <a:off x="3719286" y="2637710"/>
                <a:ext cx="228119" cy="230401"/>
              </a:xfrm>
              <a:prstGeom prst="ellipse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4" descr="See original image">
                <a:extLst>
                  <a:ext uri="{FF2B5EF4-FFF2-40B4-BE49-F238E27FC236}">
                    <a16:creationId xmlns:a16="http://schemas.microsoft.com/office/drawing/2014/main" id="{426A8598-5E99-4CD4-89EE-36108838A0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806348" y="2746957"/>
                <a:ext cx="228946" cy="230401"/>
              </a:xfrm>
              <a:prstGeom prst="ellipse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6" name="Graphique 35">
              <a:extLst>
                <a:ext uri="{FF2B5EF4-FFF2-40B4-BE49-F238E27FC236}">
                  <a16:creationId xmlns:a16="http://schemas.microsoft.com/office/drawing/2014/main" id="{7AECCBA0-6118-4167-B1C3-18604FAED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536770" y="3085234"/>
              <a:ext cx="732324" cy="418716"/>
            </a:xfrm>
            <a:prstGeom prst="rect">
              <a:avLst/>
            </a:prstGeom>
          </p:spPr>
        </p:pic>
      </p:grpSp>
      <p:pic>
        <p:nvPicPr>
          <p:cNvPr id="43" name="Content Placeholder 7">
            <a:extLst>
              <a:ext uri="{FF2B5EF4-FFF2-40B4-BE49-F238E27FC236}">
                <a16:creationId xmlns:a16="http://schemas.microsoft.com/office/drawing/2014/main" id="{32A9BD59-FCDB-496F-8863-A1065D9C1C9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clrChange>
              <a:clrFrom>
                <a:srgbClr val="11807F"/>
              </a:clrFrom>
              <a:clrTo>
                <a:srgbClr val="11807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696998" y="3263920"/>
            <a:ext cx="5072248" cy="313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" name="Group 42">
            <a:extLst>
              <a:ext uri="{FF2B5EF4-FFF2-40B4-BE49-F238E27FC236}">
                <a16:creationId xmlns:a16="http://schemas.microsoft.com/office/drawing/2014/main" id="{F9A1462D-72E3-4102-8081-9D3FF41221F0}"/>
              </a:ext>
            </a:extLst>
          </p:cNvPr>
          <p:cNvGrpSpPr/>
          <p:nvPr/>
        </p:nvGrpSpPr>
        <p:grpSpPr>
          <a:xfrm>
            <a:off x="6860913" y="3339273"/>
            <a:ext cx="557636" cy="215444"/>
            <a:chOff x="4374914" y="1271648"/>
            <a:chExt cx="938000" cy="34110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A12D73-693A-46C4-AE15-DACC67E1F672}"/>
                </a:ext>
              </a:extLst>
            </p:cNvPr>
            <p:cNvSpPr/>
            <p:nvPr/>
          </p:nvSpPr>
          <p:spPr bwMode="auto">
            <a:xfrm>
              <a:off x="4374914" y="1333888"/>
              <a:ext cx="230111" cy="21658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48" charset="0"/>
                <a:ea typeface="ＭＳ Ｐゴシック" pitchFamily="48" charset="-128"/>
                <a:cs typeface="ＭＳ Ｐゴシック" pitchFamily="48" charset="-128"/>
              </a:endParaRPr>
            </a:p>
          </p:txBody>
        </p:sp>
        <p:sp>
          <p:nvSpPr>
            <p:cNvPr id="62" name="TextBox 44">
              <a:extLst>
                <a:ext uri="{FF2B5EF4-FFF2-40B4-BE49-F238E27FC236}">
                  <a16:creationId xmlns:a16="http://schemas.microsoft.com/office/drawing/2014/main" id="{D979E43B-E7C3-4176-A770-1510FC32208E}"/>
                </a:ext>
              </a:extLst>
            </p:cNvPr>
            <p:cNvSpPr txBox="1"/>
            <p:nvPr/>
          </p:nvSpPr>
          <p:spPr>
            <a:xfrm>
              <a:off x="4508843" y="1271648"/>
              <a:ext cx="804071" cy="34110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800" dirty="0"/>
                <a:t>Stable</a:t>
              </a:r>
              <a:endParaRPr lang="en-US" sz="900" dirty="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342B3AFB-B991-4624-81A7-394AA8ED9551}"/>
              </a:ext>
            </a:extLst>
          </p:cNvPr>
          <p:cNvSpPr/>
          <p:nvPr/>
        </p:nvSpPr>
        <p:spPr>
          <a:xfrm>
            <a:off x="8035800" y="5537262"/>
            <a:ext cx="270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79284BD-3A78-4303-BB2C-649412869733}"/>
              </a:ext>
            </a:extLst>
          </p:cNvPr>
          <p:cNvSpPr/>
          <p:nvPr/>
        </p:nvSpPr>
        <p:spPr>
          <a:xfrm>
            <a:off x="8326224" y="525944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693CC9A-9565-4DCC-957A-18B0DEFCD08B}"/>
              </a:ext>
            </a:extLst>
          </p:cNvPr>
          <p:cNvSpPr/>
          <p:nvPr/>
        </p:nvSpPr>
        <p:spPr>
          <a:xfrm>
            <a:off x="8866922" y="4732885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BC76E67-05CA-4304-BCF1-F8D7B4500D53}"/>
              </a:ext>
            </a:extLst>
          </p:cNvPr>
          <p:cNvSpPr/>
          <p:nvPr/>
        </p:nvSpPr>
        <p:spPr>
          <a:xfrm>
            <a:off x="9675394" y="3919993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7AFFD3EC-DBD8-1477-11E3-C450CF58C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02" y="231771"/>
            <a:ext cx="10089195" cy="338554"/>
          </a:xfrm>
        </p:spPr>
        <p:txBody>
          <a:bodyPr/>
          <a:lstStyle/>
          <a:p>
            <a:r>
              <a:rPr lang="en-US" dirty="0"/>
              <a:t>Conclusion and Outlook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88B40-86E0-A112-0ADD-58E123AE4900}"/>
              </a:ext>
            </a:extLst>
          </p:cNvPr>
          <p:cNvSpPr/>
          <p:nvPr/>
        </p:nvSpPr>
        <p:spPr>
          <a:xfrm>
            <a:off x="7766353" y="5537262"/>
            <a:ext cx="270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73447D-76D6-A6C0-D0BC-1B1626B7CF1F}"/>
              </a:ext>
            </a:extLst>
          </p:cNvPr>
          <p:cNvSpPr/>
          <p:nvPr/>
        </p:nvSpPr>
        <p:spPr>
          <a:xfrm>
            <a:off x="7766352" y="5811582"/>
            <a:ext cx="270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716C88-1FD0-2435-BC08-13E33106ED1C}"/>
              </a:ext>
            </a:extLst>
          </p:cNvPr>
          <p:cNvSpPr/>
          <p:nvPr/>
        </p:nvSpPr>
        <p:spPr>
          <a:xfrm>
            <a:off x="7494233" y="5811582"/>
            <a:ext cx="270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18F9FC-3746-7D70-3B2D-49411B358C65}"/>
              </a:ext>
            </a:extLst>
          </p:cNvPr>
          <p:cNvSpPr/>
          <p:nvPr/>
        </p:nvSpPr>
        <p:spPr>
          <a:xfrm>
            <a:off x="8035800" y="5811582"/>
            <a:ext cx="270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50BA95-463B-DE94-7B42-317FB0DCDD48}"/>
              </a:ext>
            </a:extLst>
          </p:cNvPr>
          <p:cNvSpPr/>
          <p:nvPr/>
        </p:nvSpPr>
        <p:spPr>
          <a:xfrm>
            <a:off x="8606280" y="525944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0ED8A5-AF56-B34B-7610-D52F92EB95D9}"/>
              </a:ext>
            </a:extLst>
          </p:cNvPr>
          <p:cNvSpPr/>
          <p:nvPr/>
        </p:nvSpPr>
        <p:spPr>
          <a:xfrm>
            <a:off x="8866922" y="498780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470641-A436-36E4-01E3-8F6C13DD6EBC}"/>
              </a:ext>
            </a:extLst>
          </p:cNvPr>
          <p:cNvSpPr/>
          <p:nvPr/>
        </p:nvSpPr>
        <p:spPr>
          <a:xfrm>
            <a:off x="9128921" y="4732885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E3BB81C-C1FE-67EC-D73C-D257121954FF}"/>
              </a:ext>
            </a:extLst>
          </p:cNvPr>
          <p:cNvSpPr/>
          <p:nvPr/>
        </p:nvSpPr>
        <p:spPr>
          <a:xfrm>
            <a:off x="9128921" y="445440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46EC330-926D-1654-45F0-CFA85E5AEB48}"/>
              </a:ext>
            </a:extLst>
          </p:cNvPr>
          <p:cNvSpPr/>
          <p:nvPr/>
        </p:nvSpPr>
        <p:spPr>
          <a:xfrm>
            <a:off x="9406168" y="445440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8908874-A9CD-640E-B8C3-001EC6D0B314}"/>
              </a:ext>
            </a:extLst>
          </p:cNvPr>
          <p:cNvSpPr/>
          <p:nvPr/>
        </p:nvSpPr>
        <p:spPr>
          <a:xfrm>
            <a:off x="9406168" y="4732885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DF7EA30-A88E-EE4B-FE04-7BA2276DDAFB}"/>
              </a:ext>
            </a:extLst>
          </p:cNvPr>
          <p:cNvSpPr/>
          <p:nvPr/>
        </p:nvSpPr>
        <p:spPr>
          <a:xfrm>
            <a:off x="7762920" y="6075039"/>
            <a:ext cx="270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75AEF5D-F408-F666-2AAA-52D7B2D95C43}"/>
              </a:ext>
            </a:extLst>
          </p:cNvPr>
          <p:cNvSpPr/>
          <p:nvPr/>
        </p:nvSpPr>
        <p:spPr>
          <a:xfrm>
            <a:off x="9128921" y="498780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8C4F0D-6973-EFA9-783E-5A7FB8736196}"/>
              </a:ext>
            </a:extLst>
          </p:cNvPr>
          <p:cNvSpPr/>
          <p:nvPr/>
        </p:nvSpPr>
        <p:spPr>
          <a:xfrm>
            <a:off x="8866922" y="525944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C0240F4-1789-66FC-2D4F-7E5E3FF7EF60}"/>
              </a:ext>
            </a:extLst>
          </p:cNvPr>
          <p:cNvSpPr/>
          <p:nvPr/>
        </p:nvSpPr>
        <p:spPr>
          <a:xfrm>
            <a:off x="9128921" y="525944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0A2A45-A133-3E62-DB67-EC2309EAC1A0}"/>
              </a:ext>
            </a:extLst>
          </p:cNvPr>
          <p:cNvSpPr/>
          <p:nvPr/>
        </p:nvSpPr>
        <p:spPr>
          <a:xfrm>
            <a:off x="8866922" y="445440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76C6BAB-A92E-BFC7-1AAF-E152B5F7E4AA}"/>
              </a:ext>
            </a:extLst>
          </p:cNvPr>
          <p:cNvSpPr/>
          <p:nvPr/>
        </p:nvSpPr>
        <p:spPr>
          <a:xfrm>
            <a:off x="8326224" y="498780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F56FF27-22A6-4C37-F17B-94A24A091F31}"/>
              </a:ext>
            </a:extLst>
          </p:cNvPr>
          <p:cNvSpPr/>
          <p:nvPr/>
        </p:nvSpPr>
        <p:spPr>
          <a:xfrm>
            <a:off x="8326224" y="445440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AF995D8-643D-4A1F-9CDB-B8629BB70EA2}"/>
              </a:ext>
            </a:extLst>
          </p:cNvPr>
          <p:cNvSpPr/>
          <p:nvPr/>
        </p:nvSpPr>
        <p:spPr>
          <a:xfrm>
            <a:off x="9406168" y="4987800"/>
            <a:ext cx="270000" cy="27000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A005E7E-4FBA-C656-0CDF-075C59FD3375}"/>
              </a:ext>
            </a:extLst>
          </p:cNvPr>
          <p:cNvSpPr/>
          <p:nvPr/>
        </p:nvSpPr>
        <p:spPr>
          <a:xfrm>
            <a:off x="4860800" y="5964942"/>
            <a:ext cx="270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81891B-A304-BCF0-76C8-3CC22DB46A5C}"/>
              </a:ext>
            </a:extLst>
          </p:cNvPr>
          <p:cNvSpPr/>
          <p:nvPr/>
        </p:nvSpPr>
        <p:spPr>
          <a:xfrm>
            <a:off x="4860800" y="5682800"/>
            <a:ext cx="270000" cy="270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605C56C-CB83-73AC-4E66-7C59FB0E1DB2}"/>
              </a:ext>
            </a:extLst>
          </p:cNvPr>
          <p:cNvSpPr/>
          <p:nvPr/>
        </p:nvSpPr>
        <p:spPr>
          <a:xfrm>
            <a:off x="4860800" y="5411160"/>
            <a:ext cx="270000" cy="27000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33E146FC-58F4-DF33-6404-D29A84F401EB}"/>
              </a:ext>
            </a:extLst>
          </p:cNvPr>
          <p:cNvSpPr txBox="1"/>
          <p:nvPr/>
        </p:nvSpPr>
        <p:spPr>
          <a:xfrm>
            <a:off x="5171729" y="5930665"/>
            <a:ext cx="623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Exact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0CC1CFE1-23FE-064A-CA32-575D0A2E7E28}"/>
              </a:ext>
            </a:extLst>
          </p:cNvPr>
          <p:cNvSpPr txBox="1"/>
          <p:nvPr/>
        </p:nvSpPr>
        <p:spPr>
          <a:xfrm>
            <a:off x="5171729" y="5649380"/>
            <a:ext cx="2207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Within some confidence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1A4C3694-7B1E-3226-8727-49590A6CA99C}"/>
              </a:ext>
            </a:extLst>
          </p:cNvPr>
          <p:cNvSpPr txBox="1"/>
          <p:nvPr/>
        </p:nvSpPr>
        <p:spPr>
          <a:xfrm>
            <a:off x="5171729" y="5389707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Halo nuclei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5D237A71-13CE-6658-49A4-63FA6A48E76B}"/>
                  </a:ext>
                </a:extLst>
              </p:cNvPr>
              <p:cNvSpPr txBox="1"/>
              <p:nvPr/>
            </p:nvSpPr>
            <p:spPr>
              <a:xfrm>
                <a:off x="546787" y="1213283"/>
                <a:ext cx="5411070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rgbClr val="002060"/>
                    </a:solidFill>
                  </a:rPr>
                  <a:t>There </a:t>
                </a:r>
                <a:r>
                  <a:rPr lang="fr-FR" dirty="0" err="1">
                    <a:solidFill>
                      <a:srgbClr val="002060"/>
                    </a:solidFill>
                  </a:rPr>
                  <a:t>is</a:t>
                </a:r>
                <a:r>
                  <a:rPr lang="fr-FR" dirty="0">
                    <a:solidFill>
                      <a:srgbClr val="002060"/>
                    </a:solidFill>
                  </a:rPr>
                  <a:t> no consensus </a:t>
                </a:r>
                <a:r>
                  <a:rPr lang="fr-FR" dirty="0" err="1">
                    <a:solidFill>
                      <a:srgbClr val="002060"/>
                    </a:solidFill>
                  </a:rPr>
                  <a:t>among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current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fr-FR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err="1">
                    <a:solidFill>
                      <a:srgbClr val="002060"/>
                    </a:solidFill>
                  </a:rPr>
                  <a:t>potentials</a:t>
                </a:r>
                <a:r>
                  <a:rPr lang="fr-FR" dirty="0">
                    <a:solidFill>
                      <a:srgbClr val="002060"/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rgbClr val="002060"/>
                    </a:solidFill>
                  </a:rPr>
                  <a:t>In </a:t>
                </a:r>
                <a:r>
                  <a:rPr lang="fr-FR" dirty="0" err="1">
                    <a:solidFill>
                      <a:srgbClr val="002060"/>
                    </a:solidFill>
                  </a:rPr>
                  <a:t>order</a:t>
                </a:r>
                <a:r>
                  <a:rPr lang="fr-FR" dirty="0">
                    <a:solidFill>
                      <a:srgbClr val="002060"/>
                    </a:solidFill>
                  </a:rPr>
                  <a:t> to </a:t>
                </a:r>
                <a:r>
                  <a:rPr lang="fr-FR" dirty="0" err="1">
                    <a:solidFill>
                      <a:srgbClr val="002060"/>
                    </a:solidFill>
                  </a:rPr>
                  <a:t>develop</a:t>
                </a:r>
                <a:r>
                  <a:rPr lang="fr-FR" dirty="0">
                    <a:solidFill>
                      <a:srgbClr val="002060"/>
                    </a:solidFill>
                  </a:rPr>
                  <a:t> high-</a:t>
                </a:r>
                <a:r>
                  <a:rPr lang="fr-FR" dirty="0" err="1">
                    <a:solidFill>
                      <a:srgbClr val="002060"/>
                    </a:solidFill>
                  </a:rPr>
                  <a:t>quality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fr-FR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err="1">
                    <a:solidFill>
                      <a:srgbClr val="002060"/>
                    </a:solidFill>
                  </a:rPr>
                  <a:t>potentials</a:t>
                </a:r>
                <a:r>
                  <a:rPr lang="fr-FR" dirty="0">
                    <a:solidFill>
                      <a:srgbClr val="002060"/>
                    </a:solidFill>
                  </a:rPr>
                  <a:t>, one </a:t>
                </a:r>
                <a:r>
                  <a:rPr lang="fr-FR" dirty="0" err="1">
                    <a:solidFill>
                      <a:srgbClr val="002060"/>
                    </a:solidFill>
                  </a:rPr>
                  <a:t>needs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low-energy</a:t>
                </a:r>
                <a:r>
                  <a:rPr lang="fr-FR" dirty="0">
                    <a:solidFill>
                      <a:srgbClr val="002060"/>
                    </a:solidFill>
                  </a:rPr>
                  <a:t> data </a:t>
                </a:r>
                <a:r>
                  <a:rPr lang="fr-FR" dirty="0" err="1">
                    <a:solidFill>
                      <a:srgbClr val="002060"/>
                    </a:solidFill>
                  </a:rPr>
                  <a:t>from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experiments</a:t>
                </a:r>
                <a:r>
                  <a:rPr lang="fr-FR" dirty="0">
                    <a:solidFill>
                      <a:srgbClr val="002060"/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rgbClr val="002060"/>
                    </a:solidFill>
                  </a:rPr>
                  <a:t>Currently</a:t>
                </a:r>
                <a:r>
                  <a:rPr lang="fr-FR" dirty="0">
                    <a:solidFill>
                      <a:srgbClr val="002060"/>
                    </a:solidFill>
                  </a:rPr>
                  <a:t>, </a:t>
                </a:r>
                <a:r>
                  <a:rPr lang="fr-FR" dirty="0" err="1">
                    <a:solidFill>
                      <a:srgbClr val="002060"/>
                    </a:solidFill>
                  </a:rPr>
                  <a:t>there</a:t>
                </a:r>
                <a:r>
                  <a:rPr lang="fr-FR" dirty="0">
                    <a:solidFill>
                      <a:srgbClr val="002060"/>
                    </a:solidFill>
                  </a:rPr>
                  <a:t> are no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fr-FR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 observable data </a:t>
                </a:r>
                <a:r>
                  <a:rPr lang="fr-FR" dirty="0" err="1">
                    <a:solidFill>
                      <a:srgbClr val="002060"/>
                    </a:solidFill>
                  </a:rPr>
                  <a:t>available</a:t>
                </a:r>
                <a:r>
                  <a:rPr lang="fr-FR" dirty="0">
                    <a:solidFill>
                      <a:srgbClr val="002060"/>
                    </a:solidFill>
                  </a:rPr>
                  <a:t> at </a:t>
                </a:r>
                <a:r>
                  <a:rPr lang="fr-FR" dirty="0" err="1">
                    <a:solidFill>
                      <a:srgbClr val="002060"/>
                    </a:solidFill>
                  </a:rPr>
                  <a:t>threshold</a:t>
                </a:r>
                <a:r>
                  <a:rPr lang="fr-FR" dirty="0">
                    <a:solidFill>
                      <a:srgbClr val="002060"/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rgbClr val="002060"/>
                    </a:solidFill>
                  </a:rPr>
                  <a:t>The </a:t>
                </a:r>
                <a:r>
                  <a:rPr lang="fr-FR" dirty="0" err="1">
                    <a:solidFill>
                      <a:srgbClr val="002060"/>
                    </a:solidFill>
                  </a:rPr>
                  <a:t>advanced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i="1" dirty="0">
                    <a:solidFill>
                      <a:srgbClr val="002060"/>
                    </a:solidFill>
                  </a:rPr>
                  <a:t>ab-initio </a:t>
                </a:r>
                <a:r>
                  <a:rPr lang="fr-FR" dirty="0" err="1">
                    <a:solidFill>
                      <a:srgbClr val="002060"/>
                    </a:solidFill>
                  </a:rPr>
                  <a:t>methods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designed</a:t>
                </a:r>
                <a:r>
                  <a:rPr lang="fr-FR" dirty="0">
                    <a:solidFill>
                      <a:srgbClr val="002060"/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𝑁𝑁</m:t>
                    </m:r>
                    <m:r>
                      <a:rPr lang="fr-FR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err="1">
                    <a:solidFill>
                      <a:srgbClr val="002060"/>
                    </a:solidFill>
                  </a:rPr>
                  <a:t>systems</a:t>
                </a:r>
                <a:r>
                  <a:rPr lang="fr-FR" dirty="0">
                    <a:solidFill>
                      <a:srgbClr val="002060"/>
                    </a:solidFill>
                  </a:rPr>
                  <a:t> can </a:t>
                </a:r>
                <a:r>
                  <a:rPr lang="fr-FR" dirty="0" err="1">
                    <a:solidFill>
                      <a:srgbClr val="002060"/>
                    </a:solidFill>
                  </a:rPr>
                  <a:t>be</a:t>
                </a:r>
                <a:r>
                  <a:rPr lang="fr-FR" dirty="0">
                    <a:solidFill>
                      <a:srgbClr val="002060"/>
                    </a:solidFill>
                  </a:rPr>
                  <a:t> </a:t>
                </a:r>
                <a:r>
                  <a:rPr lang="fr-FR" dirty="0" err="1">
                    <a:solidFill>
                      <a:srgbClr val="002060"/>
                    </a:solidFill>
                  </a:rPr>
                  <a:t>applied</a:t>
                </a:r>
                <a:r>
                  <a:rPr lang="fr-FR" dirty="0">
                    <a:solidFill>
                      <a:srgbClr val="002060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fr-FR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solidFill>
                      <a:srgbClr val="002060"/>
                    </a:solidFill>
                  </a:rPr>
                  <a:t> systems.</a:t>
                </a:r>
              </a:p>
            </p:txBody>
          </p:sp>
        </mc:Choice>
        <mc:Fallback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5D237A71-13CE-6658-49A4-63FA6A48E7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787" y="1213283"/>
                <a:ext cx="5411070" cy="3693319"/>
              </a:xfrm>
              <a:prstGeom prst="rect">
                <a:avLst/>
              </a:prstGeom>
              <a:blipFill>
                <a:blip r:embed="rId12"/>
                <a:stretch>
                  <a:fillRect l="-789" t="-825" r="-451" b="-16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30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910"/>
    </mc:Choice>
    <mc:Fallback xmlns="">
      <p:transition spd="slow" advTm="8191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B3286C6-DD48-3FEC-C10C-ACA89ECAE1E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68F2A9D7-B594-4335-8D31-30DF94E72F54}" type="slidenum">
              <a:rPr lang="fr-FR" smtClean="0"/>
              <a:t>3</a:t>
            </a:fld>
            <a:endParaRPr lang="fr-FR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F372C22-9772-437C-A0F8-2DE6D8A840F3}"/>
              </a:ext>
            </a:extLst>
          </p:cNvPr>
          <p:cNvGrpSpPr>
            <a:grpSpLocks noChangeAspect="1"/>
          </p:cNvGrpSpPr>
          <p:nvPr/>
        </p:nvGrpSpPr>
        <p:grpSpPr>
          <a:xfrm>
            <a:off x="10974465" y="2259129"/>
            <a:ext cx="777329" cy="720000"/>
            <a:chOff x="9543311" y="2492184"/>
            <a:chExt cx="943252" cy="873686"/>
          </a:xfrm>
        </p:grpSpPr>
        <p:sp>
          <p:nvSpPr>
            <p:cNvPr id="54" name="Oval 2">
              <a:extLst>
                <a:ext uri="{FF2B5EF4-FFF2-40B4-BE49-F238E27FC236}">
                  <a16:creationId xmlns:a16="http://schemas.microsoft.com/office/drawing/2014/main" id="{9518C765-55F9-4AC3-8385-7779780F7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3311" y="2492184"/>
              <a:ext cx="943252" cy="87368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5" name="Oval 9">
              <a:extLst>
                <a:ext uri="{FF2B5EF4-FFF2-40B4-BE49-F238E27FC236}">
                  <a16:creationId xmlns:a16="http://schemas.microsoft.com/office/drawing/2014/main" id="{BD9F2585-4A22-486C-A505-8BB2FC8F5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4284" y="2932841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6" name="Oval 9">
              <a:extLst>
                <a:ext uri="{FF2B5EF4-FFF2-40B4-BE49-F238E27FC236}">
                  <a16:creationId xmlns:a16="http://schemas.microsoft.com/office/drawing/2014/main" id="{6892FF23-13B6-4C09-B8FE-A3CB44F7E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3824" y="2728443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" name="Oval 9">
              <a:extLst>
                <a:ext uri="{FF2B5EF4-FFF2-40B4-BE49-F238E27FC236}">
                  <a16:creationId xmlns:a16="http://schemas.microsoft.com/office/drawing/2014/main" id="{0DCDA1BF-D716-4B21-BA66-9A82FBB5E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7840" y="2932846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8" name="Oval 9">
              <a:extLst>
                <a:ext uri="{FF2B5EF4-FFF2-40B4-BE49-F238E27FC236}">
                  <a16:creationId xmlns:a16="http://schemas.microsoft.com/office/drawing/2014/main" id="{0795D917-E5A2-43A6-9A8D-D50DB555F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6682" y="3212307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Oval 9">
              <a:extLst>
                <a:ext uri="{FF2B5EF4-FFF2-40B4-BE49-F238E27FC236}">
                  <a16:creationId xmlns:a16="http://schemas.microsoft.com/office/drawing/2014/main" id="{94032E18-9D3B-47D7-A7C5-B2676D238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3110" y="3011047"/>
              <a:ext cx="108000" cy="108000"/>
            </a:xfrm>
            <a:prstGeom prst="ellipse">
              <a:avLst/>
            </a:prstGeom>
            <a:gradFill rotWithShape="0">
              <a:gsLst>
                <a:gs pos="0">
                  <a:srgbClr val="3333FF"/>
                </a:gs>
                <a:gs pos="100000">
                  <a:srgbClr val="3333FF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0" name="Oval 9">
              <a:extLst>
                <a:ext uri="{FF2B5EF4-FFF2-40B4-BE49-F238E27FC236}">
                  <a16:creationId xmlns:a16="http://schemas.microsoft.com/office/drawing/2014/main" id="{9C9E0900-E74E-41C0-A8B6-1A8E79B36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92322" y="2877451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" name="Oval 10">
              <a:extLst>
                <a:ext uri="{FF2B5EF4-FFF2-40B4-BE49-F238E27FC236}">
                  <a16:creationId xmlns:a16="http://schemas.microsoft.com/office/drawing/2014/main" id="{1FC25ED2-ECBF-4884-9D74-C82CC48517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990277">
              <a:off x="10003961" y="2915709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Oval 9">
              <a:extLst>
                <a:ext uri="{FF2B5EF4-FFF2-40B4-BE49-F238E27FC236}">
                  <a16:creationId xmlns:a16="http://schemas.microsoft.com/office/drawing/2014/main" id="{2525101D-B24A-4D50-B2D3-AAB30EF55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1155" y="2919048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FD6616"/>
                </a:gs>
                <a:gs pos="70000">
                  <a:srgbClr val="C9AA51"/>
                </a:gs>
                <a:gs pos="92000">
                  <a:srgbClr val="F0A55D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6" name="Oval 9">
              <a:extLst>
                <a:ext uri="{FF2B5EF4-FFF2-40B4-BE49-F238E27FC236}">
                  <a16:creationId xmlns:a16="http://schemas.microsoft.com/office/drawing/2014/main" id="{AEA9BAD8-7921-43BB-99BA-7F17456BF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2395" y="2908655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FD6616"/>
                </a:gs>
                <a:gs pos="70000">
                  <a:srgbClr val="C9AA51"/>
                </a:gs>
                <a:gs pos="92000">
                  <a:srgbClr val="F0A55D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B2DAE531-DDA8-4551-BEA5-4452B602B2B1}"/>
              </a:ext>
            </a:extLst>
          </p:cNvPr>
          <p:cNvGrpSpPr/>
          <p:nvPr/>
        </p:nvGrpSpPr>
        <p:grpSpPr>
          <a:xfrm>
            <a:off x="885051" y="787425"/>
            <a:ext cx="3555240" cy="3555240"/>
            <a:chOff x="610918" y="61720"/>
            <a:chExt cx="3961640" cy="3961640"/>
          </a:xfrm>
        </p:grpSpPr>
        <p:grpSp>
          <p:nvGrpSpPr>
            <p:cNvPr id="123" name="Groupe 122">
              <a:extLst>
                <a:ext uri="{FF2B5EF4-FFF2-40B4-BE49-F238E27FC236}">
                  <a16:creationId xmlns:a16="http://schemas.microsoft.com/office/drawing/2014/main" id="{AC8198E6-A147-4344-B94F-2C9D936ECBC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09696" y="1125627"/>
              <a:ext cx="3551266" cy="1643263"/>
              <a:chOff x="809696" y="1125627"/>
              <a:chExt cx="3551266" cy="1643263"/>
            </a:xfrm>
          </p:grpSpPr>
          <p:sp>
            <p:nvSpPr>
              <p:cNvPr id="4" name="Ellipse 3">
                <a:extLst>
                  <a:ext uri="{FF2B5EF4-FFF2-40B4-BE49-F238E27FC236}">
                    <a16:creationId xmlns:a16="http://schemas.microsoft.com/office/drawing/2014/main" id="{C8910CFB-AEAC-45FE-9288-1DE55FDC754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949792">
                <a:off x="1357239" y="1637819"/>
                <a:ext cx="425434" cy="413776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Connecteur droit avec flèche 4">
                <a:extLst>
                  <a:ext uri="{FF2B5EF4-FFF2-40B4-BE49-F238E27FC236}">
                    <a16:creationId xmlns:a16="http://schemas.microsoft.com/office/drawing/2014/main" id="{8F95A3DE-B759-462C-AF3D-FA681ACACB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1408" y="1814410"/>
                <a:ext cx="363542" cy="10688"/>
              </a:xfrm>
              <a:prstGeom prst="straightConnector1">
                <a:avLst/>
              </a:prstGeom>
              <a:ln w="12700" cap="flat" cmpd="sng">
                <a:solidFill>
                  <a:srgbClr val="FF0000"/>
                </a:solidFill>
                <a:headEnd type="none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6B496C0B-E7FA-4FCE-9E31-C2942597B9F3}"/>
                  </a:ext>
                </a:extLst>
              </p:cNvPr>
              <p:cNvCxnSpPr>
                <a:cxnSpLocks/>
                <a:stCxn id="4" idx="6"/>
                <a:endCxn id="11" idx="2"/>
              </p:cNvCxnSpPr>
              <p:nvPr/>
            </p:nvCxnSpPr>
            <p:spPr>
              <a:xfrm flipV="1">
                <a:off x="1778880" y="1630899"/>
                <a:ext cx="1160991" cy="17381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headEnd type="none" w="med" len="lg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necteur droit 6">
                <a:extLst>
                  <a:ext uri="{FF2B5EF4-FFF2-40B4-BE49-F238E27FC236}">
                    <a16:creationId xmlns:a16="http://schemas.microsoft.com/office/drawing/2014/main" id="{1C144831-FDE1-4712-8AC2-EC98F8D1DE66}"/>
                  </a:ext>
                </a:extLst>
              </p:cNvPr>
              <p:cNvCxnSpPr>
                <a:cxnSpLocks/>
                <a:stCxn id="4" idx="6"/>
                <a:endCxn id="19" idx="3"/>
              </p:cNvCxnSpPr>
              <p:nvPr/>
            </p:nvCxnSpPr>
            <p:spPr>
              <a:xfrm flipV="1">
                <a:off x="1778880" y="1466275"/>
                <a:ext cx="449047" cy="338439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headEnd type="none" w="med" len="lg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F4BCA034-B72F-4E6D-ACFC-1B8E13CFE6CE}"/>
                  </a:ext>
                </a:extLst>
              </p:cNvPr>
              <p:cNvCxnSpPr>
                <a:cxnSpLocks/>
                <a:stCxn id="4" idx="6"/>
                <a:endCxn id="12" idx="2"/>
              </p:cNvCxnSpPr>
              <p:nvPr/>
            </p:nvCxnSpPr>
            <p:spPr>
              <a:xfrm>
                <a:off x="1778880" y="1804714"/>
                <a:ext cx="1607824" cy="144126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headEnd type="none" w="med" len="lg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EA41FADA-E103-461D-94D4-8E7DAEEEEFD0}"/>
                  </a:ext>
                </a:extLst>
              </p:cNvPr>
              <p:cNvGrpSpPr/>
              <p:nvPr/>
            </p:nvGrpSpPr>
            <p:grpSpPr>
              <a:xfrm>
                <a:off x="1922541" y="1125627"/>
                <a:ext cx="737599" cy="494714"/>
                <a:chOff x="1159201" y="4950993"/>
                <a:chExt cx="737599" cy="494714"/>
              </a:xfrm>
            </p:grpSpPr>
            <p:cxnSp>
              <p:nvCxnSpPr>
                <p:cNvPr id="18" name="Connecteur droit avec flèche 17">
                  <a:extLst>
                    <a:ext uri="{FF2B5EF4-FFF2-40B4-BE49-F238E27FC236}">
                      <a16:creationId xmlns:a16="http://schemas.microsoft.com/office/drawing/2014/main" id="{C5C46CF9-DE1F-4D67-8014-9A903B5086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59201" y="4950993"/>
                  <a:ext cx="167881" cy="77736"/>
                </a:xfrm>
                <a:prstGeom prst="straightConnector1">
                  <a:avLst/>
                </a:prstGeom>
                <a:ln w="12700" cap="flat" cmpd="sng">
                  <a:solidFill>
                    <a:srgbClr val="FF0000"/>
                  </a:solidFill>
                  <a:headEnd type="none"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Ellipse 18">
                  <a:extLst>
                    <a:ext uri="{FF2B5EF4-FFF2-40B4-BE49-F238E27FC236}">
                      <a16:creationId xmlns:a16="http://schemas.microsoft.com/office/drawing/2014/main" id="{B20D9D84-936F-4EFA-BD59-5364CB0C62A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66891">
                  <a:off x="1452627" y="5013707"/>
                  <a:ext cx="444173" cy="432000"/>
                </a:xfrm>
                <a:prstGeom prst="ellipse">
                  <a:avLst/>
                </a:prstGeom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41089202-EEE5-4DAA-B2FB-15880C374A5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506865">
                <a:off x="2928738" y="1345464"/>
                <a:ext cx="444173" cy="4320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04C04D0C-ED89-4EAC-A4B6-94669DF7BD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86704" y="1750840"/>
                <a:ext cx="407157" cy="3960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Connecteur droit avec flèche 12">
                <a:extLst>
                  <a:ext uri="{FF2B5EF4-FFF2-40B4-BE49-F238E27FC236}">
                    <a16:creationId xmlns:a16="http://schemas.microsoft.com/office/drawing/2014/main" id="{5BB30441-66C0-4B8C-9D0A-1F84A7A472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7380" y="1507191"/>
                <a:ext cx="71657" cy="148325"/>
              </a:xfrm>
              <a:prstGeom prst="straightConnector1">
                <a:avLst/>
              </a:prstGeom>
              <a:ln w="12700" cap="flat" cmpd="sng">
                <a:solidFill>
                  <a:srgbClr val="FF0000"/>
                </a:solidFill>
                <a:headEnd type="none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140">
                <a:extLst>
                  <a:ext uri="{FF2B5EF4-FFF2-40B4-BE49-F238E27FC236}">
                    <a16:creationId xmlns:a16="http://schemas.microsoft.com/office/drawing/2014/main" id="{EEF65C4A-1FB5-4FEA-B48E-B26B73E20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biLevel thresh="25000"/>
              </a:blip>
              <a:stretch>
                <a:fillRect/>
              </a:stretch>
            </p:blipFill>
            <p:spPr>
              <a:xfrm>
                <a:off x="3594534" y="1783874"/>
                <a:ext cx="205276" cy="203260"/>
              </a:xfrm>
              <a:prstGeom prst="rect">
                <a:avLst/>
              </a:prstGeom>
            </p:spPr>
          </p:pic>
          <p:cxnSp>
            <p:nvCxnSpPr>
              <p:cNvPr id="17" name="Connecteur droit avec flèche 16">
                <a:extLst>
                  <a:ext uri="{FF2B5EF4-FFF2-40B4-BE49-F238E27FC236}">
                    <a16:creationId xmlns:a16="http://schemas.microsoft.com/office/drawing/2014/main" id="{D701B687-F1ED-4C5B-9BFD-81DED693A1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1088" y="1863139"/>
                <a:ext cx="169874" cy="0"/>
              </a:xfrm>
              <a:prstGeom prst="straightConnector1">
                <a:avLst/>
              </a:prstGeom>
              <a:ln w="12700" cap="flat" cmpd="sng">
                <a:solidFill>
                  <a:srgbClr val="FF0000"/>
                </a:solidFill>
                <a:headEnd type="none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1BEF8440-4EC4-43A9-B534-FBB5ABAD7122}"/>
                  </a:ext>
                </a:extLst>
              </p:cNvPr>
              <p:cNvCxnSpPr>
                <a:cxnSpLocks/>
                <a:stCxn id="4" idx="6"/>
              </p:cNvCxnSpPr>
              <p:nvPr/>
            </p:nvCxnSpPr>
            <p:spPr>
              <a:xfrm>
                <a:off x="1778880" y="1804714"/>
                <a:ext cx="1019184" cy="54871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headEnd type="none" w="med" len="lg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Oval 9">
                <a:extLst>
                  <a:ext uri="{FF2B5EF4-FFF2-40B4-BE49-F238E27FC236}">
                    <a16:creationId xmlns:a16="http://schemas.microsoft.com/office/drawing/2014/main" id="{C0527EA3-5FF4-4971-958F-E37ADF3C3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696" y="1731498"/>
                <a:ext cx="187200" cy="187200"/>
              </a:xfrm>
              <a:prstGeom prst="ellipse">
                <a:avLst/>
              </a:prstGeom>
              <a:gradFill flip="none" rotWithShape="1">
                <a:gsLst>
                  <a:gs pos="82000">
                    <a:srgbClr val="021378"/>
                  </a:gs>
                  <a:gs pos="48000">
                    <a:srgbClr val="4E3FE4"/>
                  </a:gs>
                  <a:gs pos="22000">
                    <a:srgbClr val="9851E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4" name="Oval 9">
                <a:extLst>
                  <a:ext uri="{FF2B5EF4-FFF2-40B4-BE49-F238E27FC236}">
                    <a16:creationId xmlns:a16="http://schemas.microsoft.com/office/drawing/2014/main" id="{AB3E9416-479C-4CF4-B44D-78EA6CBB0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211" y="1612579"/>
                <a:ext cx="187200" cy="187200"/>
              </a:xfrm>
              <a:prstGeom prst="ellipse">
                <a:avLst/>
              </a:prstGeom>
              <a:gradFill flip="none" rotWithShape="1">
                <a:gsLst>
                  <a:gs pos="0">
                    <a:srgbClr val="FD6616"/>
                  </a:gs>
                  <a:gs pos="70000">
                    <a:srgbClr val="C9AA51"/>
                  </a:gs>
                  <a:gs pos="92000">
                    <a:srgbClr val="F0A55D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" name="Oval 9">
                <a:extLst>
                  <a:ext uri="{FF2B5EF4-FFF2-40B4-BE49-F238E27FC236}">
                    <a16:creationId xmlns:a16="http://schemas.microsoft.com/office/drawing/2014/main" id="{5529714C-2498-4CC8-8DD0-1DA03FE41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9434" y="1148985"/>
                <a:ext cx="187200" cy="187200"/>
              </a:xfrm>
              <a:prstGeom prst="ellipse">
                <a:avLst/>
              </a:prstGeom>
              <a:gradFill flip="none" rotWithShape="1">
                <a:gsLst>
                  <a:gs pos="82000">
                    <a:srgbClr val="021378"/>
                  </a:gs>
                  <a:gs pos="48000">
                    <a:srgbClr val="4E3FE4"/>
                  </a:gs>
                  <a:gs pos="22000">
                    <a:srgbClr val="9851E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" name="Oval 9">
                <a:extLst>
                  <a:ext uri="{FF2B5EF4-FFF2-40B4-BE49-F238E27FC236}">
                    <a16:creationId xmlns:a16="http://schemas.microsoft.com/office/drawing/2014/main" id="{8F8F791F-24FB-4847-8CA3-44BFA75A6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3494" y="1796968"/>
                <a:ext cx="187200" cy="187200"/>
              </a:xfrm>
              <a:prstGeom prst="ellipse">
                <a:avLst/>
              </a:prstGeom>
              <a:gradFill flip="none" rotWithShape="1">
                <a:gsLst>
                  <a:gs pos="82000">
                    <a:srgbClr val="021378"/>
                  </a:gs>
                  <a:gs pos="48000">
                    <a:srgbClr val="4E3FE4"/>
                  </a:gs>
                  <a:gs pos="22000">
                    <a:srgbClr val="9851E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7" name="Oval 9">
                <a:extLst>
                  <a:ext uri="{FF2B5EF4-FFF2-40B4-BE49-F238E27FC236}">
                    <a16:creationId xmlns:a16="http://schemas.microsoft.com/office/drawing/2014/main" id="{E7A6B40D-6FAA-46D5-BD5C-34F3F47ED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5184" y="2311936"/>
                <a:ext cx="187200" cy="187200"/>
              </a:xfrm>
              <a:prstGeom prst="ellipse">
                <a:avLst/>
              </a:prstGeom>
              <a:gradFill flip="none" rotWithShape="1">
                <a:gsLst>
                  <a:gs pos="0">
                    <a:srgbClr val="FD6616"/>
                  </a:gs>
                  <a:gs pos="70000">
                    <a:srgbClr val="C9AA51"/>
                  </a:gs>
                  <a:gs pos="92000">
                    <a:srgbClr val="F0A55D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8" name="Oval 9">
                <a:extLst>
                  <a:ext uri="{FF2B5EF4-FFF2-40B4-BE49-F238E27FC236}">
                    <a16:creationId xmlns:a16="http://schemas.microsoft.com/office/drawing/2014/main" id="{BF5DF5B4-1CF5-418F-90B9-6E32858C7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271" y="2507853"/>
                <a:ext cx="187200" cy="187200"/>
              </a:xfrm>
              <a:prstGeom prst="ellipse">
                <a:avLst/>
              </a:prstGeom>
              <a:gradFill flip="none" rotWithShape="1">
                <a:gsLst>
                  <a:gs pos="82000">
                    <a:srgbClr val="021378"/>
                  </a:gs>
                  <a:gs pos="48000">
                    <a:srgbClr val="4E3FE4"/>
                  </a:gs>
                  <a:gs pos="22000">
                    <a:srgbClr val="9851E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9" name="Oval 9">
                <a:extLst>
                  <a:ext uri="{FF2B5EF4-FFF2-40B4-BE49-F238E27FC236}">
                    <a16:creationId xmlns:a16="http://schemas.microsoft.com/office/drawing/2014/main" id="{1F8D21CC-38D5-4C46-872C-37C69E882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0753" y="2446813"/>
                <a:ext cx="187200" cy="187200"/>
              </a:xfrm>
              <a:prstGeom prst="ellipse">
                <a:avLst/>
              </a:prstGeom>
              <a:gradFill flip="none" rotWithShape="1">
                <a:gsLst>
                  <a:gs pos="82000">
                    <a:srgbClr val="021378"/>
                  </a:gs>
                  <a:gs pos="48000">
                    <a:srgbClr val="4E3FE4"/>
                  </a:gs>
                  <a:gs pos="22000">
                    <a:srgbClr val="9851E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0" name="Oval 9">
                <a:extLst>
                  <a:ext uri="{FF2B5EF4-FFF2-40B4-BE49-F238E27FC236}">
                    <a16:creationId xmlns:a16="http://schemas.microsoft.com/office/drawing/2014/main" id="{3051C046-255C-43E9-9CEE-AC3E45E2F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5863" y="2353432"/>
                <a:ext cx="187200" cy="187200"/>
              </a:xfrm>
              <a:prstGeom prst="ellipse">
                <a:avLst/>
              </a:prstGeom>
              <a:gradFill flip="none" rotWithShape="1">
                <a:gsLst>
                  <a:gs pos="0">
                    <a:srgbClr val="FD6616"/>
                  </a:gs>
                  <a:gs pos="70000">
                    <a:srgbClr val="C9AA51"/>
                  </a:gs>
                  <a:gs pos="92000">
                    <a:srgbClr val="F0A55D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2" name="Oval 9">
                <a:extLst>
                  <a:ext uri="{FF2B5EF4-FFF2-40B4-BE49-F238E27FC236}">
                    <a16:creationId xmlns:a16="http://schemas.microsoft.com/office/drawing/2014/main" id="{3E094CA2-7AF9-4C9C-97FB-DECF25980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3774" y="2581690"/>
                <a:ext cx="187200" cy="187200"/>
              </a:xfrm>
              <a:prstGeom prst="ellipse">
                <a:avLst/>
              </a:prstGeom>
              <a:gradFill flip="none" rotWithShape="1">
                <a:gsLst>
                  <a:gs pos="82000">
                    <a:srgbClr val="021378"/>
                  </a:gs>
                  <a:gs pos="48000">
                    <a:srgbClr val="4E3FE4"/>
                  </a:gs>
                  <a:gs pos="22000">
                    <a:srgbClr val="9851E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cxnSp>
            <p:nvCxnSpPr>
              <p:cNvPr id="103" name="Connecteur droit avec flèche 102">
                <a:extLst>
                  <a:ext uri="{FF2B5EF4-FFF2-40B4-BE49-F238E27FC236}">
                    <a16:creationId xmlns:a16="http://schemas.microsoft.com/office/drawing/2014/main" id="{89D5D361-F926-460E-AD8D-7538A8DE9873}"/>
                  </a:ext>
                </a:extLst>
              </p:cNvPr>
              <p:cNvCxnSpPr>
                <a:cxnSpLocks/>
                <a:stCxn id="102" idx="6"/>
              </p:cNvCxnSpPr>
              <p:nvPr/>
            </p:nvCxnSpPr>
            <p:spPr>
              <a:xfrm>
                <a:off x="3400974" y="2675290"/>
                <a:ext cx="158581" cy="19763"/>
              </a:xfrm>
              <a:prstGeom prst="straightConnector1">
                <a:avLst/>
              </a:prstGeom>
              <a:ln w="12700" cap="flat" cmpd="sng">
                <a:solidFill>
                  <a:srgbClr val="FF0000"/>
                </a:solidFill>
                <a:headEnd type="none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avec flèche 106">
                <a:extLst>
                  <a:ext uri="{FF2B5EF4-FFF2-40B4-BE49-F238E27FC236}">
                    <a16:creationId xmlns:a16="http://schemas.microsoft.com/office/drawing/2014/main" id="{2C1BCF79-E557-4952-B0BC-15B8122057D2}"/>
                  </a:ext>
                </a:extLst>
              </p:cNvPr>
              <p:cNvCxnSpPr>
                <a:cxnSpLocks/>
                <a:stCxn id="100" idx="6"/>
              </p:cNvCxnSpPr>
              <p:nvPr/>
            </p:nvCxnSpPr>
            <p:spPr>
              <a:xfrm flipV="1">
                <a:off x="3413063" y="2391056"/>
                <a:ext cx="108032" cy="55976"/>
              </a:xfrm>
              <a:prstGeom prst="straightConnector1">
                <a:avLst/>
              </a:prstGeom>
              <a:ln w="12700" cap="flat" cmpd="sng">
                <a:solidFill>
                  <a:srgbClr val="FF0000"/>
                </a:solidFill>
                <a:headEnd type="none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avec flèche 110">
                <a:extLst>
                  <a:ext uri="{FF2B5EF4-FFF2-40B4-BE49-F238E27FC236}">
                    <a16:creationId xmlns:a16="http://schemas.microsoft.com/office/drawing/2014/main" id="{F3692DE3-647C-4484-ACEB-9B5D4EE6C593}"/>
                  </a:ext>
                </a:extLst>
              </p:cNvPr>
              <p:cNvCxnSpPr>
                <a:cxnSpLocks/>
                <a:stCxn id="99" idx="4"/>
              </p:cNvCxnSpPr>
              <p:nvPr/>
            </p:nvCxnSpPr>
            <p:spPr>
              <a:xfrm flipH="1">
                <a:off x="3092384" y="2634013"/>
                <a:ext cx="31969" cy="113211"/>
              </a:xfrm>
              <a:prstGeom prst="straightConnector1">
                <a:avLst/>
              </a:prstGeom>
              <a:ln w="12700" cap="flat" cmpd="sng">
                <a:solidFill>
                  <a:srgbClr val="FF0000"/>
                </a:solidFill>
                <a:headEnd type="none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avec flèche 113">
                <a:extLst>
                  <a:ext uri="{FF2B5EF4-FFF2-40B4-BE49-F238E27FC236}">
                    <a16:creationId xmlns:a16="http://schemas.microsoft.com/office/drawing/2014/main" id="{7FC787A3-3B0E-46A3-A5B4-6A1C0C81DB04}"/>
                  </a:ext>
                </a:extLst>
              </p:cNvPr>
              <p:cNvCxnSpPr>
                <a:cxnSpLocks/>
                <a:stCxn id="98" idx="3"/>
              </p:cNvCxnSpPr>
              <p:nvPr/>
            </p:nvCxnSpPr>
            <p:spPr>
              <a:xfrm flipH="1">
                <a:off x="2787358" y="2667638"/>
                <a:ext cx="86328" cy="60194"/>
              </a:xfrm>
              <a:prstGeom prst="straightConnector1">
                <a:avLst/>
              </a:prstGeom>
              <a:ln w="12700" cap="flat" cmpd="sng">
                <a:solidFill>
                  <a:srgbClr val="FF0000"/>
                </a:solidFill>
                <a:headEnd type="none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avec flèche 116">
                <a:extLst>
                  <a:ext uri="{FF2B5EF4-FFF2-40B4-BE49-F238E27FC236}">
                    <a16:creationId xmlns:a16="http://schemas.microsoft.com/office/drawing/2014/main" id="{CB189EC0-3DCA-4213-B0B9-CF3490CD7D0C}"/>
                  </a:ext>
                </a:extLst>
              </p:cNvPr>
              <p:cNvCxnSpPr>
                <a:cxnSpLocks/>
                <a:stCxn id="97" idx="7"/>
              </p:cNvCxnSpPr>
              <p:nvPr/>
            </p:nvCxnSpPr>
            <p:spPr>
              <a:xfrm flipV="1">
                <a:off x="3064969" y="2296134"/>
                <a:ext cx="82245" cy="43217"/>
              </a:xfrm>
              <a:prstGeom prst="straightConnector1">
                <a:avLst/>
              </a:prstGeom>
              <a:ln w="12700" cap="flat" cmpd="sng">
                <a:solidFill>
                  <a:srgbClr val="FF0000"/>
                </a:solidFill>
                <a:headEnd type="none"/>
                <a:tailEnd type="stealth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Ellipse 119">
                <a:extLst>
                  <a:ext uri="{FF2B5EF4-FFF2-40B4-BE49-F238E27FC236}">
                    <a16:creationId xmlns:a16="http://schemas.microsoft.com/office/drawing/2014/main" id="{0A1C950D-9511-47E8-9B63-B1774AED824E}"/>
                  </a:ext>
                </a:extLst>
              </p:cNvPr>
              <p:cNvSpPr/>
              <p:nvPr/>
            </p:nvSpPr>
            <p:spPr>
              <a:xfrm>
                <a:off x="2732652" y="204254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1" name="Ellipse 120">
                <a:extLst>
                  <a:ext uri="{FF2B5EF4-FFF2-40B4-BE49-F238E27FC236}">
                    <a16:creationId xmlns:a16="http://schemas.microsoft.com/office/drawing/2014/main" id="{8FBFEA17-9204-4E34-98E3-68641FF1A4D7}"/>
                  </a:ext>
                </a:extLst>
              </p:cNvPr>
              <p:cNvSpPr/>
              <p:nvPr/>
            </p:nvSpPr>
            <p:spPr>
              <a:xfrm>
                <a:off x="2876392" y="204254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Ellipse 121">
                <a:extLst>
                  <a:ext uri="{FF2B5EF4-FFF2-40B4-BE49-F238E27FC236}">
                    <a16:creationId xmlns:a16="http://schemas.microsoft.com/office/drawing/2014/main" id="{F9F21F42-B614-4143-8C8F-C61B663A84B6}"/>
                  </a:ext>
                </a:extLst>
              </p:cNvPr>
              <p:cNvSpPr/>
              <p:nvPr/>
            </p:nvSpPr>
            <p:spPr>
              <a:xfrm>
                <a:off x="3020131" y="204254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0758D940-63CF-4D98-A2BB-DBDC4E9D999F}"/>
                </a:ext>
              </a:extLst>
            </p:cNvPr>
            <p:cNvSpPr/>
            <p:nvPr/>
          </p:nvSpPr>
          <p:spPr>
            <a:xfrm>
              <a:off x="610918" y="61720"/>
              <a:ext cx="3961640" cy="3961640"/>
            </a:xfrm>
            <a:prstGeom prst="arc">
              <a:avLst>
                <a:gd name="adj1" fmla="val 19660794"/>
                <a:gd name="adj2" fmla="val 1043049"/>
              </a:avLst>
            </a:prstGeom>
            <a:ln w="19050" cmpd="sng">
              <a:solidFill>
                <a:srgbClr val="FF0000"/>
              </a:solidFill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9891E95A-BCB3-4E59-A5B7-07801CF11DA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9339">
            <a:off x="4459481" y="3142204"/>
            <a:ext cx="3662039" cy="2746529"/>
          </a:xfrm>
          <a:prstGeom prst="rect">
            <a:avLst/>
          </a:prstGeom>
        </p:spPr>
      </p:pic>
      <p:grpSp>
        <p:nvGrpSpPr>
          <p:cNvPr id="67" name="Groupe 66">
            <a:extLst>
              <a:ext uri="{FF2B5EF4-FFF2-40B4-BE49-F238E27FC236}">
                <a16:creationId xmlns:a16="http://schemas.microsoft.com/office/drawing/2014/main" id="{384CD239-5ADC-4C5B-8B95-2B12FFFD59F1}"/>
              </a:ext>
            </a:extLst>
          </p:cNvPr>
          <p:cNvGrpSpPr>
            <a:grpSpLocks noChangeAspect="1"/>
          </p:cNvGrpSpPr>
          <p:nvPr/>
        </p:nvGrpSpPr>
        <p:grpSpPr>
          <a:xfrm>
            <a:off x="10157703" y="2259392"/>
            <a:ext cx="769602" cy="720000"/>
            <a:chOff x="9543311" y="2492184"/>
            <a:chExt cx="943252" cy="873686"/>
          </a:xfrm>
        </p:grpSpPr>
        <p:sp>
          <p:nvSpPr>
            <p:cNvPr id="75" name="Oval 2">
              <a:extLst>
                <a:ext uri="{FF2B5EF4-FFF2-40B4-BE49-F238E27FC236}">
                  <a16:creationId xmlns:a16="http://schemas.microsoft.com/office/drawing/2014/main" id="{25F24E20-E455-4537-8E3B-38A7E6EA1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3311" y="2492184"/>
              <a:ext cx="943252" cy="87368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8" name="Oval 9">
              <a:extLst>
                <a:ext uri="{FF2B5EF4-FFF2-40B4-BE49-F238E27FC236}">
                  <a16:creationId xmlns:a16="http://schemas.microsoft.com/office/drawing/2014/main" id="{79556336-F45E-4551-B5F4-426AC8681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4284" y="2932841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Oval 9">
              <a:extLst>
                <a:ext uri="{FF2B5EF4-FFF2-40B4-BE49-F238E27FC236}">
                  <a16:creationId xmlns:a16="http://schemas.microsoft.com/office/drawing/2014/main" id="{E918DE29-60AF-4467-9192-C60C9F411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3824" y="2728443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" name="Oval 9">
              <a:extLst>
                <a:ext uri="{FF2B5EF4-FFF2-40B4-BE49-F238E27FC236}">
                  <a16:creationId xmlns:a16="http://schemas.microsoft.com/office/drawing/2014/main" id="{9B89D9D2-594C-480F-A5ED-CA3E9433C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3110" y="3011047"/>
              <a:ext cx="108000" cy="108000"/>
            </a:xfrm>
            <a:prstGeom prst="ellipse">
              <a:avLst/>
            </a:prstGeom>
            <a:gradFill rotWithShape="0">
              <a:gsLst>
                <a:gs pos="0">
                  <a:srgbClr val="3333FF"/>
                </a:gs>
                <a:gs pos="100000">
                  <a:srgbClr val="3333FF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4" name="Oval 9">
              <a:extLst>
                <a:ext uri="{FF2B5EF4-FFF2-40B4-BE49-F238E27FC236}">
                  <a16:creationId xmlns:a16="http://schemas.microsoft.com/office/drawing/2014/main" id="{6BE2786C-DEA1-4748-97C6-06AC2C643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92322" y="2877451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" name="Oval 10">
              <a:extLst>
                <a:ext uri="{FF2B5EF4-FFF2-40B4-BE49-F238E27FC236}">
                  <a16:creationId xmlns:a16="http://schemas.microsoft.com/office/drawing/2014/main" id="{8DCC239E-BC6E-4F7E-95FF-5FC85F3DD9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990277">
              <a:off x="10003961" y="2915709"/>
              <a:ext cx="108000" cy="108000"/>
            </a:xfrm>
            <a:prstGeom prst="ellipse">
              <a:avLst/>
            </a:prstGeom>
            <a:gradFill flip="none" rotWithShape="1">
              <a:gsLst>
                <a:gs pos="82000">
                  <a:srgbClr val="021378"/>
                </a:gs>
                <a:gs pos="48000">
                  <a:srgbClr val="4E3FE4"/>
                </a:gs>
                <a:gs pos="22000">
                  <a:srgbClr val="9851E4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Oval 9">
              <a:extLst>
                <a:ext uri="{FF2B5EF4-FFF2-40B4-BE49-F238E27FC236}">
                  <a16:creationId xmlns:a16="http://schemas.microsoft.com/office/drawing/2014/main" id="{E8BFA4B2-8C0D-44AF-8FF1-59BF81398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1155" y="2919048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FD6616"/>
                </a:gs>
                <a:gs pos="70000">
                  <a:srgbClr val="C9AA51"/>
                </a:gs>
                <a:gs pos="92000">
                  <a:srgbClr val="F0A55D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" name="Oval 9">
              <a:extLst>
                <a:ext uri="{FF2B5EF4-FFF2-40B4-BE49-F238E27FC236}">
                  <a16:creationId xmlns:a16="http://schemas.microsoft.com/office/drawing/2014/main" id="{2E1B2392-4D28-4017-9E49-283A5815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2395" y="2908655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FD6616"/>
                </a:gs>
                <a:gs pos="70000">
                  <a:srgbClr val="C9AA51"/>
                </a:gs>
                <a:gs pos="92000">
                  <a:srgbClr val="F0A55D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762C2626-4A71-4B66-B84F-07E5F9025397}"/>
              </a:ext>
            </a:extLst>
          </p:cNvPr>
          <p:cNvSpPr txBox="1"/>
          <p:nvPr/>
        </p:nvSpPr>
        <p:spPr>
          <a:xfrm>
            <a:off x="4464343" y="1432192"/>
            <a:ext cx="1610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Complexity of scattering problem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ED400B7-4ABE-43D7-97C2-735FE2954B8E}"/>
              </a:ext>
            </a:extLst>
          </p:cNvPr>
          <p:cNvCxnSpPr>
            <a:cxnSpLocks/>
          </p:cNvCxnSpPr>
          <p:nvPr/>
        </p:nvCxnSpPr>
        <p:spPr>
          <a:xfrm flipV="1">
            <a:off x="7631709" y="1416627"/>
            <a:ext cx="1215880" cy="1219085"/>
          </a:xfrm>
          <a:prstGeom prst="straightConnector1">
            <a:avLst/>
          </a:prstGeom>
          <a:ln w="19050" cmpd="sng">
            <a:solidFill>
              <a:srgbClr val="FF0000"/>
            </a:solidFill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ZoneTexte 100">
            <a:extLst>
              <a:ext uri="{FF2B5EF4-FFF2-40B4-BE49-F238E27FC236}">
                <a16:creationId xmlns:a16="http://schemas.microsoft.com/office/drawing/2014/main" id="{B66F54F1-D977-46E4-B97C-343E05C7D67A}"/>
              </a:ext>
            </a:extLst>
          </p:cNvPr>
          <p:cNvSpPr txBox="1"/>
          <p:nvPr/>
        </p:nvSpPr>
        <p:spPr>
          <a:xfrm>
            <a:off x="7119629" y="1453406"/>
            <a:ext cx="1466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Complexity of many-body solution</a:t>
            </a:r>
          </a:p>
        </p:txBody>
      </p:sp>
      <p:cxnSp>
        <p:nvCxnSpPr>
          <p:cNvPr id="106" name="Connecteur droit avec flèche 105">
            <a:extLst>
              <a:ext uri="{FF2B5EF4-FFF2-40B4-BE49-F238E27FC236}">
                <a16:creationId xmlns:a16="http://schemas.microsoft.com/office/drawing/2014/main" id="{BE83D7CA-5120-43A6-9647-40E44AD2632B}"/>
              </a:ext>
            </a:extLst>
          </p:cNvPr>
          <p:cNvCxnSpPr>
            <a:cxnSpLocks/>
          </p:cNvCxnSpPr>
          <p:nvPr/>
        </p:nvCxnSpPr>
        <p:spPr>
          <a:xfrm flipV="1">
            <a:off x="9339502" y="2058868"/>
            <a:ext cx="1713145" cy="702202"/>
          </a:xfrm>
          <a:prstGeom prst="straightConnector1">
            <a:avLst/>
          </a:prstGeom>
          <a:ln w="19050" cmpd="sng">
            <a:solidFill>
              <a:srgbClr val="FF0000"/>
            </a:solidFill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4C9AEB2D-2FDF-4A64-BB04-51F906BE6185}"/>
              </a:ext>
            </a:extLst>
          </p:cNvPr>
          <p:cNvSpPr txBox="1"/>
          <p:nvPr/>
        </p:nvSpPr>
        <p:spPr>
          <a:xfrm>
            <a:off x="11341165" y="1880522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FF0000"/>
                </a:solidFill>
              </a:rPr>
              <a:t>Both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908A5290-5D1B-468E-AE3B-95AAA4F6EDC8}"/>
              </a:ext>
            </a:extLst>
          </p:cNvPr>
          <p:cNvCxnSpPr>
            <a:cxnSpLocks/>
          </p:cNvCxnSpPr>
          <p:nvPr/>
        </p:nvCxnSpPr>
        <p:spPr>
          <a:xfrm flipH="1" flipV="1">
            <a:off x="4262627" y="4687140"/>
            <a:ext cx="496521" cy="284999"/>
          </a:xfrm>
          <a:prstGeom prst="straightConnector1">
            <a:avLst/>
          </a:prstGeom>
          <a:ln w="19050" cmpd="sng">
            <a:solidFill>
              <a:srgbClr val="FF0000"/>
            </a:solidFill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ZoneTexte 63">
                <a:extLst>
                  <a:ext uri="{FF2B5EF4-FFF2-40B4-BE49-F238E27FC236}">
                    <a16:creationId xmlns:a16="http://schemas.microsoft.com/office/drawing/2014/main" id="{0AC5DAC6-EE02-410E-903A-492A5B2537D4}"/>
                  </a:ext>
                </a:extLst>
              </p:cNvPr>
              <p:cNvSpPr txBox="1"/>
              <p:nvPr/>
            </p:nvSpPr>
            <p:spPr>
              <a:xfrm>
                <a:off x="2344974" y="4018208"/>
                <a:ext cx="2195309" cy="849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600" dirty="0"/>
                  <a:t> particles interacting with strong force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 xmlns="">
          <p:sp>
            <p:nvSpPr>
              <p:cNvPr id="64" name="ZoneTexte 63">
                <a:extLst>
                  <a:ext uri="{FF2B5EF4-FFF2-40B4-BE49-F238E27FC236}">
                    <a16:creationId xmlns:a16="http://schemas.microsoft.com/office/drawing/2014/main" id="{0AC5DAC6-EE02-410E-903A-492A5B2537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974" y="4018208"/>
                <a:ext cx="2195309" cy="849976"/>
              </a:xfrm>
              <a:prstGeom prst="rect">
                <a:avLst/>
              </a:prstGeom>
              <a:blipFill>
                <a:blip r:embed="rId5"/>
                <a:stretch>
                  <a:fillRect l="-1667" t="-2143" r="-2500" b="-5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993C9176-0201-4B03-8096-00A188524842}"/>
                  </a:ext>
                </a:extLst>
              </p:cNvPr>
              <p:cNvSpPr txBox="1"/>
              <p:nvPr/>
            </p:nvSpPr>
            <p:spPr>
              <a:xfrm>
                <a:off x="2925377" y="5810310"/>
                <a:ext cx="1681460" cy="357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fr-F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993C9176-0201-4B03-8096-00A188524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377" y="5810310"/>
                <a:ext cx="1681460" cy="357534"/>
              </a:xfrm>
              <a:prstGeom prst="rect">
                <a:avLst/>
              </a:prstGeom>
              <a:blipFill>
                <a:blip r:embed="rId6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Image 30">
            <a:extLst>
              <a:ext uri="{FF2B5EF4-FFF2-40B4-BE49-F238E27FC236}">
                <a16:creationId xmlns:a16="http://schemas.microsoft.com/office/drawing/2014/main" id="{8A0EE3A2-EC00-42C3-AB71-5AAACCABE09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4961" r="4869" b="5410"/>
          <a:stretch/>
        </p:blipFill>
        <p:spPr>
          <a:xfrm rot="20608900">
            <a:off x="4614993" y="4853364"/>
            <a:ext cx="2828967" cy="1639433"/>
          </a:xfrm>
          <a:prstGeom prst="rect">
            <a:avLst/>
          </a:prstGeom>
        </p:spPr>
      </p:pic>
      <p:pic>
        <p:nvPicPr>
          <p:cNvPr id="80" name="Picture 2">
            <a:extLst>
              <a:ext uri="{FF2B5EF4-FFF2-40B4-BE49-F238E27FC236}">
                <a16:creationId xmlns:a16="http://schemas.microsoft.com/office/drawing/2014/main" id="{06D6B1D7-60E0-409E-9A69-358C736D2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772" y="1351559"/>
            <a:ext cx="3517438" cy="2000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C60D2DD3-B444-43B6-8BC9-005377A29B1B}"/>
              </a:ext>
            </a:extLst>
          </p:cNvPr>
          <p:cNvCxnSpPr>
            <a:cxnSpLocks/>
            <a:endCxn id="74" idx="0"/>
          </p:cNvCxnSpPr>
          <p:nvPr/>
        </p:nvCxnSpPr>
        <p:spPr>
          <a:xfrm flipH="1">
            <a:off x="3766107" y="5285013"/>
            <a:ext cx="993041" cy="525297"/>
          </a:xfrm>
          <a:prstGeom prst="straightConnector1">
            <a:avLst/>
          </a:prstGeom>
          <a:ln w="19050" cmpd="sng">
            <a:solidFill>
              <a:srgbClr val="FF0000"/>
            </a:solidFill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ZoneTexte 69">
            <a:extLst>
              <a:ext uri="{FF2B5EF4-FFF2-40B4-BE49-F238E27FC236}">
                <a16:creationId xmlns:a16="http://schemas.microsoft.com/office/drawing/2014/main" id="{CAA108D3-9F8E-4C7E-BEF1-546EBFBD1525}"/>
              </a:ext>
            </a:extLst>
          </p:cNvPr>
          <p:cNvSpPr txBox="1"/>
          <p:nvPr/>
        </p:nvSpPr>
        <p:spPr>
          <a:xfrm>
            <a:off x="7999940" y="6037039"/>
            <a:ext cx="13051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>
                <a:ln w="0" cap="sq">
                  <a:noFill/>
                </a:ln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Credits H. </a:t>
            </a:r>
            <a:r>
              <a:rPr lang="en-US" dirty="0" err="1"/>
              <a:t>Lenske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40">
                <a:extLst>
                  <a:ext uri="{FF2B5EF4-FFF2-40B4-BE49-F238E27FC236}">
                    <a16:creationId xmlns:a16="http://schemas.microsoft.com/office/drawing/2014/main" id="{86E7CEDC-A5BA-6EC6-7526-ABD43365A980}"/>
                  </a:ext>
                </a:extLst>
              </p:cNvPr>
              <p:cNvSpPr txBox="1"/>
              <p:nvPr/>
            </p:nvSpPr>
            <p:spPr>
              <a:xfrm>
                <a:off x="8586342" y="3511925"/>
                <a:ext cx="3458174" cy="2355849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tIns="137160" bIns="137160" rtlCol="0" anchor="ctr">
                <a:no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"/>
                </a:pPr>
                <a:r>
                  <a:rPr lang="en-US" sz="1800" dirty="0">
                    <a:solidFill>
                      <a:srgbClr val="002060"/>
                    </a:solidFill>
                  </a:rPr>
                  <a:t>Nuclear theory is </a:t>
                </a:r>
                <a:r>
                  <a:rPr lang="en-US" sz="1800" b="1" dirty="0">
                    <a:solidFill>
                      <a:srgbClr val="002060"/>
                    </a:solidFill>
                  </a:rPr>
                  <a:t>data driven</a:t>
                </a:r>
                <a:r>
                  <a:rPr lang="en-US" sz="1800" dirty="0">
                    <a:solidFill>
                      <a:srgbClr val="002060"/>
                    </a:solidFill>
                  </a:rPr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"/>
                </a:pPr>
                <a:r>
                  <a:rPr lang="en-US" sz="1800" dirty="0">
                    <a:solidFill>
                      <a:srgbClr val="002060"/>
                    </a:solidFill>
                  </a:rPr>
                  <a:t>Global optical models 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𝑁𝑁</m:t>
                    </m:r>
                  </m:oMath>
                </a14:m>
                <a:r>
                  <a:rPr lang="en-US" sz="1800" dirty="0">
                    <a:solidFill>
                      <a:srgbClr val="002060"/>
                    </a:solidFill>
                  </a:rPr>
                  <a:t> or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en-US" sz="18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800" dirty="0">
                    <a:solidFill>
                      <a:srgbClr val="002060"/>
                    </a:solidFill>
                  </a:rPr>
                  <a:t> or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8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800" dirty="0">
                    <a:solidFill>
                      <a:srgbClr val="002060"/>
                    </a:solidFill>
                  </a:rPr>
                  <a:t> scattering) are not applicable to exotic systems.</a:t>
                </a:r>
              </a:p>
            </p:txBody>
          </p:sp>
        </mc:Choice>
        <mc:Fallback xmlns="">
          <p:sp>
            <p:nvSpPr>
              <p:cNvPr id="23" name="TextBox 40">
                <a:extLst>
                  <a:ext uri="{FF2B5EF4-FFF2-40B4-BE49-F238E27FC236}">
                    <a16:creationId xmlns:a16="http://schemas.microsoft.com/office/drawing/2014/main" id="{86E7CEDC-A5BA-6EC6-7526-ABD43365A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6342" y="3511925"/>
                <a:ext cx="3458174" cy="2355849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re 1">
            <a:extLst>
              <a:ext uri="{FF2B5EF4-FFF2-40B4-BE49-F238E27FC236}">
                <a16:creationId xmlns:a16="http://schemas.microsoft.com/office/drawing/2014/main" id="{68DD0A25-D81A-AE97-5025-8F2248AAFDBB}"/>
              </a:ext>
            </a:extLst>
          </p:cNvPr>
          <p:cNvSpPr txBox="1">
            <a:spLocks/>
          </p:cNvSpPr>
          <p:nvPr/>
        </p:nvSpPr>
        <p:spPr>
          <a:xfrm>
            <a:off x="1051402" y="231771"/>
            <a:ext cx="10089195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fr-FR"/>
            </a:defPPr>
            <a:lvl1pPr>
              <a:defRPr sz="2200" b="0" i="0">
                <a:solidFill>
                  <a:srgbClr val="00294A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r>
              <a:rPr lang="en-US" dirty="0"/>
              <a:t>Research axis: Complex reactions with s- and p-shell nuclei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6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468"/>
    </mc:Choice>
    <mc:Fallback xmlns="">
      <p:transition spd="slow" advTm="11446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>
            <a:extLst>
              <a:ext uri="{FF2B5EF4-FFF2-40B4-BE49-F238E27FC236}">
                <a16:creationId xmlns:a16="http://schemas.microsoft.com/office/drawing/2014/main" id="{9540291F-D27D-AE71-9CC8-809ED092ECBC}"/>
              </a:ext>
            </a:extLst>
          </p:cNvPr>
          <p:cNvSpPr txBox="1">
            <a:spLocks/>
          </p:cNvSpPr>
          <p:nvPr/>
        </p:nvSpPr>
        <p:spPr>
          <a:xfrm>
            <a:off x="1051402" y="231771"/>
            <a:ext cx="10089195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1">
                <a:solidFill>
                  <a:srgbClr val="00294A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r>
              <a:rPr lang="fr-FR" i="0" dirty="0"/>
              <a:t>Building block - Chiral </a:t>
            </a:r>
            <a:r>
              <a:rPr lang="fr-FR" i="0" dirty="0" err="1"/>
              <a:t>EFTs</a:t>
            </a:r>
            <a:endParaRPr lang="fr-FR" i="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958F3D2-F13E-9ECB-B3FF-FC9FCFB73F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68F2A9D7-B594-4335-8D31-30DF94E72F54}" type="slidenum">
              <a:rPr lang="fr-FR" smtClean="0"/>
              <a:t>4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FAA8C2-F447-4728-BAC3-A132E430EA4B}"/>
              </a:ext>
            </a:extLst>
          </p:cNvPr>
          <p:cNvSpPr/>
          <p:nvPr/>
        </p:nvSpPr>
        <p:spPr bwMode="auto">
          <a:xfrm>
            <a:off x="414623" y="1610568"/>
            <a:ext cx="2204322" cy="611909"/>
          </a:xfrm>
          <a:prstGeom prst="rect">
            <a:avLst/>
          </a:prstGeom>
          <a:solidFill>
            <a:srgbClr val="008000">
              <a:alpha val="37000"/>
            </a:srgb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7C874B-AD69-4DAE-9C68-1D40E988F56C}"/>
              </a:ext>
            </a:extLst>
          </p:cNvPr>
          <p:cNvSpPr/>
          <p:nvPr/>
        </p:nvSpPr>
        <p:spPr bwMode="auto">
          <a:xfrm>
            <a:off x="408127" y="3123045"/>
            <a:ext cx="2210818" cy="611909"/>
          </a:xfrm>
          <a:prstGeom prst="rect">
            <a:avLst/>
          </a:prstGeom>
          <a:solidFill>
            <a:srgbClr val="800000">
              <a:alpha val="37000"/>
            </a:srgb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36E8C6-D465-4F18-B4B9-85FCA5E969DE}"/>
              </a:ext>
            </a:extLst>
          </p:cNvPr>
          <p:cNvSpPr/>
          <p:nvPr/>
        </p:nvSpPr>
        <p:spPr bwMode="auto">
          <a:xfrm>
            <a:off x="414624" y="3863507"/>
            <a:ext cx="4382271" cy="611909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9FC5A3-45C4-426E-ACB0-776EEEC64E59}"/>
              </a:ext>
            </a:extLst>
          </p:cNvPr>
          <p:cNvSpPr/>
          <p:nvPr/>
        </p:nvSpPr>
        <p:spPr bwMode="auto">
          <a:xfrm>
            <a:off x="414623" y="4615209"/>
            <a:ext cx="6093046" cy="611909"/>
          </a:xfrm>
          <a:prstGeom prst="rect">
            <a:avLst/>
          </a:prstGeom>
          <a:solidFill>
            <a:schemeClr val="accent3">
              <a:lumMod val="50000"/>
              <a:alpha val="37000"/>
            </a:scheme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9" name="Picture 62" descr="fig1.png">
            <a:extLst>
              <a:ext uri="{FF2B5EF4-FFF2-40B4-BE49-F238E27FC236}">
                <a16:creationId xmlns:a16="http://schemas.microsoft.com/office/drawing/2014/main" id="{CB2BE8D2-903D-4823-898F-7F54F746E8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35" y="1730926"/>
            <a:ext cx="663310" cy="366830"/>
          </a:xfrm>
          <a:prstGeom prst="rect">
            <a:avLst/>
          </a:prstGeom>
        </p:spPr>
      </p:pic>
      <p:pic>
        <p:nvPicPr>
          <p:cNvPr id="10" name="Picture 63" descr="fig2.png">
            <a:extLst>
              <a:ext uri="{FF2B5EF4-FFF2-40B4-BE49-F238E27FC236}">
                <a16:creationId xmlns:a16="http://schemas.microsoft.com/office/drawing/2014/main" id="{D1E7CAF1-8600-4E37-AE91-226D93151D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35" y="3260196"/>
            <a:ext cx="1688425" cy="366830"/>
          </a:xfrm>
          <a:prstGeom prst="rect">
            <a:avLst/>
          </a:prstGeom>
        </p:spPr>
      </p:pic>
      <p:pic>
        <p:nvPicPr>
          <p:cNvPr id="11" name="Picture 64" descr="fig3.png">
            <a:extLst>
              <a:ext uri="{FF2B5EF4-FFF2-40B4-BE49-F238E27FC236}">
                <a16:creationId xmlns:a16="http://schemas.microsoft.com/office/drawing/2014/main" id="{83CE52B6-C8FA-465D-9B1E-703C669596D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35" y="3997970"/>
            <a:ext cx="628134" cy="361805"/>
          </a:xfrm>
          <a:prstGeom prst="rect">
            <a:avLst/>
          </a:prstGeom>
        </p:spPr>
      </p:pic>
      <p:pic>
        <p:nvPicPr>
          <p:cNvPr id="12" name="Picture 65" descr="fig4.png">
            <a:extLst>
              <a:ext uri="{FF2B5EF4-FFF2-40B4-BE49-F238E27FC236}">
                <a16:creationId xmlns:a16="http://schemas.microsoft.com/office/drawing/2014/main" id="{DA4A5534-02F7-409F-BF80-01FB08E38D8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36" y="4730716"/>
            <a:ext cx="1602999" cy="366830"/>
          </a:xfrm>
          <a:prstGeom prst="rect">
            <a:avLst/>
          </a:prstGeom>
        </p:spPr>
      </p:pic>
      <p:pic>
        <p:nvPicPr>
          <p:cNvPr id="13" name="Picture 66" descr="fig5.png">
            <a:extLst>
              <a:ext uri="{FF2B5EF4-FFF2-40B4-BE49-F238E27FC236}">
                <a16:creationId xmlns:a16="http://schemas.microsoft.com/office/drawing/2014/main" id="{553CD36D-7B38-4AF9-A8B0-A78F6AC6CF2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903" y="3997969"/>
            <a:ext cx="1326620" cy="366830"/>
          </a:xfrm>
          <a:prstGeom prst="rect">
            <a:avLst/>
          </a:prstGeom>
        </p:spPr>
      </p:pic>
      <p:pic>
        <p:nvPicPr>
          <p:cNvPr id="14" name="Picture 67" descr="fig6.png">
            <a:extLst>
              <a:ext uri="{FF2B5EF4-FFF2-40B4-BE49-F238E27FC236}">
                <a16:creationId xmlns:a16="http://schemas.microsoft.com/office/drawing/2014/main" id="{15762374-F621-4DFB-89E7-753287171CB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903" y="4730716"/>
            <a:ext cx="1502498" cy="366830"/>
          </a:xfrm>
          <a:prstGeom prst="rect">
            <a:avLst/>
          </a:prstGeom>
        </p:spPr>
      </p:pic>
      <p:pic>
        <p:nvPicPr>
          <p:cNvPr id="15" name="Picture 68" descr="fig7.png">
            <a:extLst>
              <a:ext uri="{FF2B5EF4-FFF2-40B4-BE49-F238E27FC236}">
                <a16:creationId xmlns:a16="http://schemas.microsoft.com/office/drawing/2014/main" id="{FCD0DA0B-3399-4519-852B-ABF62BC69EE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9094" y="4735742"/>
            <a:ext cx="1341695" cy="361805"/>
          </a:xfrm>
          <a:prstGeom prst="rect">
            <a:avLst/>
          </a:prstGeom>
        </p:spPr>
      </p:pic>
      <p:sp>
        <p:nvSpPr>
          <p:cNvPr id="19" name="TextBox 80">
            <a:extLst>
              <a:ext uri="{FF2B5EF4-FFF2-40B4-BE49-F238E27FC236}">
                <a16:creationId xmlns:a16="http://schemas.microsoft.com/office/drawing/2014/main" id="{BBBA815A-5936-461F-BE7F-37F1A31504E5}"/>
              </a:ext>
            </a:extLst>
          </p:cNvPr>
          <p:cNvSpPr txBox="1"/>
          <p:nvPr/>
        </p:nvSpPr>
        <p:spPr>
          <a:xfrm>
            <a:off x="370129" y="1205362"/>
            <a:ext cx="1603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0000FF"/>
                </a:solidFill>
              </a:rPr>
              <a:t>Importance</a:t>
            </a:r>
          </a:p>
        </p:txBody>
      </p:sp>
      <p:grpSp>
        <p:nvGrpSpPr>
          <p:cNvPr id="21" name="Group 2">
            <a:extLst>
              <a:ext uri="{FF2B5EF4-FFF2-40B4-BE49-F238E27FC236}">
                <a16:creationId xmlns:a16="http://schemas.microsoft.com/office/drawing/2014/main" id="{0E16C7E2-AE59-4732-AE3C-673447723218}"/>
              </a:ext>
            </a:extLst>
          </p:cNvPr>
          <p:cNvGrpSpPr/>
          <p:nvPr/>
        </p:nvGrpSpPr>
        <p:grpSpPr>
          <a:xfrm>
            <a:off x="3505103" y="3308126"/>
            <a:ext cx="398055" cy="339648"/>
            <a:chOff x="3691876" y="2522852"/>
            <a:chExt cx="398055" cy="339648"/>
          </a:xfrm>
        </p:grpSpPr>
        <p:pic>
          <p:nvPicPr>
            <p:cNvPr id="27" name="Picture 4" descr="See original image">
              <a:extLst>
                <a:ext uri="{FF2B5EF4-FFF2-40B4-BE49-F238E27FC236}">
                  <a16:creationId xmlns:a16="http://schemas.microsoft.com/office/drawing/2014/main" id="{BACD5A3F-C0B7-4CEA-AC34-5DE24BBC77C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91876" y="2631756"/>
              <a:ext cx="228946" cy="230400"/>
            </a:xfrm>
            <a:prstGeom prst="ellipse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See original image">
              <a:extLst>
                <a:ext uri="{FF2B5EF4-FFF2-40B4-BE49-F238E27FC236}">
                  <a16:creationId xmlns:a16="http://schemas.microsoft.com/office/drawing/2014/main" id="{CB1BDBAE-F426-40B4-9E79-04DB94E6E8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73510" y="2522852"/>
              <a:ext cx="228946" cy="230400"/>
            </a:xfrm>
            <a:prstGeom prst="ellipse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See original image">
              <a:extLst>
                <a:ext uri="{FF2B5EF4-FFF2-40B4-BE49-F238E27FC236}">
                  <a16:creationId xmlns:a16="http://schemas.microsoft.com/office/drawing/2014/main" id="{11B71195-F954-4914-89D8-6DC8DA81F24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860985" y="2632100"/>
              <a:ext cx="228946" cy="230400"/>
            </a:xfrm>
            <a:prstGeom prst="ellipse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1">
            <a:extLst>
              <a:ext uri="{FF2B5EF4-FFF2-40B4-BE49-F238E27FC236}">
                <a16:creationId xmlns:a16="http://schemas.microsoft.com/office/drawing/2014/main" id="{8817A6E1-E5D5-41B3-AE77-F7BCBDC40E98}"/>
              </a:ext>
            </a:extLst>
          </p:cNvPr>
          <p:cNvGrpSpPr/>
          <p:nvPr/>
        </p:nvGrpSpPr>
        <p:grpSpPr>
          <a:xfrm>
            <a:off x="5789534" y="4240927"/>
            <a:ext cx="265263" cy="196085"/>
            <a:chOff x="5847311" y="3355735"/>
            <a:chExt cx="265263" cy="196085"/>
          </a:xfrm>
        </p:grpSpPr>
        <p:pic>
          <p:nvPicPr>
            <p:cNvPr id="23" name="Picture 4" descr="See original image">
              <a:extLst>
                <a:ext uri="{FF2B5EF4-FFF2-40B4-BE49-F238E27FC236}">
                  <a16:creationId xmlns:a16="http://schemas.microsoft.com/office/drawing/2014/main" id="{CE8C3FC6-E1A0-4FA2-8C09-88ABEB4B1F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47311" y="3443820"/>
              <a:ext cx="107319" cy="108000"/>
            </a:xfrm>
            <a:prstGeom prst="ellipse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See original image">
              <a:extLst>
                <a:ext uri="{FF2B5EF4-FFF2-40B4-BE49-F238E27FC236}">
                  <a16:creationId xmlns:a16="http://schemas.microsoft.com/office/drawing/2014/main" id="{EF189D80-D989-4A3B-B975-643C892DBC2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96287" y="3355735"/>
              <a:ext cx="107319" cy="108000"/>
            </a:xfrm>
            <a:prstGeom prst="ellipse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See original image">
              <a:extLst>
                <a:ext uri="{FF2B5EF4-FFF2-40B4-BE49-F238E27FC236}">
                  <a16:creationId xmlns:a16="http://schemas.microsoft.com/office/drawing/2014/main" id="{3195398C-314F-4A4A-9248-FC429A3654B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45418" y="3443820"/>
              <a:ext cx="107319" cy="108000"/>
            </a:xfrm>
            <a:prstGeom prst="ellipse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See original image">
              <a:extLst>
                <a:ext uri="{FF2B5EF4-FFF2-40B4-BE49-F238E27FC236}">
                  <a16:creationId xmlns:a16="http://schemas.microsoft.com/office/drawing/2014/main" id="{52FC33AD-FF61-447F-BE47-4D65280C31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05255" y="3355735"/>
              <a:ext cx="107319" cy="108000"/>
            </a:xfrm>
            <a:prstGeom prst="ellipse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Group 3">
            <a:extLst>
              <a:ext uri="{FF2B5EF4-FFF2-40B4-BE49-F238E27FC236}">
                <a16:creationId xmlns:a16="http://schemas.microsoft.com/office/drawing/2014/main" id="{CA6DB64F-E871-4B58-BFA6-10BD553E4812}"/>
              </a:ext>
            </a:extLst>
          </p:cNvPr>
          <p:cNvGrpSpPr/>
          <p:nvPr/>
        </p:nvGrpSpPr>
        <p:grpSpPr>
          <a:xfrm>
            <a:off x="1973720" y="1050312"/>
            <a:ext cx="1107857" cy="611267"/>
            <a:chOff x="2160493" y="733248"/>
            <a:chExt cx="1107857" cy="611267"/>
          </a:xfrm>
        </p:grpSpPr>
        <p:pic>
          <p:nvPicPr>
            <p:cNvPr id="30" name="Picture 4" descr="See original image">
              <a:extLst>
                <a:ext uri="{FF2B5EF4-FFF2-40B4-BE49-F238E27FC236}">
                  <a16:creationId xmlns:a16="http://schemas.microsoft.com/office/drawing/2014/main" id="{9B92EF9E-1989-4161-BD14-8EB413FAAE8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60493" y="733248"/>
              <a:ext cx="607410" cy="611267"/>
            </a:xfrm>
            <a:prstGeom prst="ellipse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See original image">
              <a:extLst>
                <a:ext uri="{FF2B5EF4-FFF2-40B4-BE49-F238E27FC236}">
                  <a16:creationId xmlns:a16="http://schemas.microsoft.com/office/drawing/2014/main" id="{0B2B323D-EEE5-41B4-8A45-8956D0D5624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60940" y="733248"/>
              <a:ext cx="607410" cy="611267"/>
            </a:xfrm>
            <a:prstGeom prst="ellipse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D8366D40-721C-4DE5-8A83-3E0FC746BF65}"/>
              </a:ext>
            </a:extLst>
          </p:cNvPr>
          <p:cNvSpPr txBox="1"/>
          <p:nvPr/>
        </p:nvSpPr>
        <p:spPr>
          <a:xfrm>
            <a:off x="6974588" y="3511926"/>
            <a:ext cx="5069928" cy="15856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tIns="137160" bIns="137160" rtlCol="0" anchor="ctr">
            <a:noAutofit/>
          </a:bodyPr>
          <a:lstStyle/>
          <a:p>
            <a:pPr marL="285750" indent="-285750">
              <a:buFont typeface="Wingdings" panose="05000000000000000000" pitchFamily="2" charset="2"/>
              <a:buChar char=""/>
            </a:pPr>
            <a:r>
              <a:rPr lang="en-US" sz="1800" b="1" dirty="0"/>
              <a:t>High quality </a:t>
            </a:r>
            <a:r>
              <a:rPr lang="en-US" sz="1800" dirty="0"/>
              <a:t>nuclear interactions (at N</a:t>
            </a:r>
            <a:r>
              <a:rPr lang="en-US" sz="1800" baseline="30000" dirty="0"/>
              <a:t>3</a:t>
            </a:r>
            <a:r>
              <a:rPr lang="en-US" sz="1800" dirty="0"/>
              <a:t>LO).</a:t>
            </a:r>
          </a:p>
          <a:p>
            <a:pPr marL="285750" indent="-285750">
              <a:buFont typeface="Wingdings" panose="05000000000000000000" pitchFamily="2" charset="2"/>
              <a:buChar char=""/>
            </a:pPr>
            <a:r>
              <a:rPr lang="en-US" sz="1800" b="1" dirty="0"/>
              <a:t>Various</a:t>
            </a:r>
            <a:r>
              <a:rPr lang="en-US" sz="1800" dirty="0"/>
              <a:t> fits and successes.</a:t>
            </a:r>
          </a:p>
          <a:p>
            <a:pPr marL="285750" indent="-285750">
              <a:buFont typeface="Wingdings" panose="05000000000000000000" pitchFamily="2" charset="2"/>
              <a:buChar char=""/>
            </a:pPr>
            <a:r>
              <a:rPr lang="en-US" sz="1800" dirty="0"/>
              <a:t>Weinberg PC wrong: no </a:t>
            </a:r>
            <a:r>
              <a:rPr lang="en-US" sz="1800" b="1" dirty="0"/>
              <a:t>renormalizability</a:t>
            </a:r>
            <a:r>
              <a:rPr lang="en-US" sz="18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"/>
            </a:pPr>
            <a:r>
              <a:rPr lang="en-US" sz="1800" dirty="0"/>
              <a:t>Correct power counting: active research</a:t>
            </a:r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74DCCB7F-D071-4F6C-A408-540163F10A12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7506" y="1060434"/>
            <a:ext cx="3994258" cy="1861394"/>
          </a:xfrm>
          <a:prstGeom prst="rect">
            <a:avLst/>
          </a:prstGeom>
        </p:spPr>
      </p:pic>
      <p:sp>
        <p:nvSpPr>
          <p:cNvPr id="46" name="ZoneTexte 1">
            <a:extLst>
              <a:ext uri="{FF2B5EF4-FFF2-40B4-BE49-F238E27FC236}">
                <a16:creationId xmlns:a16="http://schemas.microsoft.com/office/drawing/2014/main" id="{FDE5816C-7459-41E6-A178-96B48DB25561}"/>
              </a:ext>
            </a:extLst>
          </p:cNvPr>
          <p:cNvSpPr txBox="1"/>
          <p:nvPr/>
        </p:nvSpPr>
        <p:spPr>
          <a:xfrm>
            <a:off x="7507506" y="2960788"/>
            <a:ext cx="2835515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fr-FR" sz="1100" dirty="0">
                <a:ln w="0" cap="sq">
                  <a:noFill/>
                </a:ln>
                <a:solidFill>
                  <a:srgbClr val="0070C0"/>
                </a:solidFill>
              </a:rPr>
              <a:t>A. </a:t>
            </a:r>
            <a:r>
              <a:rPr lang="fr-FR" sz="1100" dirty="0" err="1">
                <a:ln w="0" cap="sq">
                  <a:noFill/>
                </a:ln>
                <a:solidFill>
                  <a:srgbClr val="0070C0"/>
                </a:solidFill>
              </a:rPr>
              <a:t>Tichai</a:t>
            </a:r>
            <a:r>
              <a:rPr lang="fr-FR" sz="1100" dirty="0">
                <a:ln w="0" cap="sq">
                  <a:noFill/>
                </a:ln>
                <a:solidFill>
                  <a:srgbClr val="0070C0"/>
                </a:solidFill>
              </a:rPr>
              <a:t>, </a:t>
            </a:r>
            <a:r>
              <a:rPr lang="fr-FR" sz="1100" i="1" dirty="0">
                <a:ln w="0" cap="sq">
                  <a:noFill/>
                </a:ln>
                <a:solidFill>
                  <a:srgbClr val="0070C0"/>
                </a:solidFill>
              </a:rPr>
              <a:t>et. al.</a:t>
            </a:r>
            <a:r>
              <a:rPr lang="fr-FR" sz="1100" dirty="0">
                <a:ln w="0" cap="sq">
                  <a:noFill/>
                </a:ln>
                <a:solidFill>
                  <a:srgbClr val="0070C0"/>
                </a:solidFill>
              </a:rPr>
              <a:t> Front. Phys. </a:t>
            </a:r>
            <a:r>
              <a:rPr lang="fr-FR" sz="1100" b="1" dirty="0">
                <a:ln w="0" cap="sq">
                  <a:noFill/>
                </a:ln>
                <a:solidFill>
                  <a:srgbClr val="0070C0"/>
                </a:solidFill>
              </a:rPr>
              <a:t>8</a:t>
            </a:r>
            <a:r>
              <a:rPr lang="fr-FR" sz="1100" dirty="0">
                <a:ln w="0" cap="sq">
                  <a:noFill/>
                </a:ln>
                <a:solidFill>
                  <a:srgbClr val="0070C0"/>
                </a:solidFill>
              </a:rPr>
              <a:t>, 164 (2020)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C372B22-EE47-434E-A6B5-19D7D38F03CD}"/>
              </a:ext>
            </a:extLst>
          </p:cNvPr>
          <p:cNvSpPr txBox="1"/>
          <p:nvPr/>
        </p:nvSpPr>
        <p:spPr>
          <a:xfrm>
            <a:off x="140217" y="860897"/>
            <a:ext cx="3420000" cy="21320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100">
                <a:ln w="0" cap="sq">
                  <a:noFill/>
                </a:ln>
                <a:solidFill>
                  <a:srgbClr val="0070C0"/>
                </a:solidFill>
              </a:defRPr>
            </a:lvl1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100" dirty="0">
                <a:latin typeface="Century Gothic" panose="020B0502020202020204" pitchFamily="34" charset="0"/>
              </a:rPr>
              <a:t>Weinberg ‘90’91’92 </a:t>
            </a:r>
            <a:r>
              <a:rPr lang="en-US" sz="1100" dirty="0" err="1">
                <a:latin typeface="Century Gothic" panose="020B0502020202020204" pitchFamily="34" charset="0"/>
              </a:rPr>
              <a:t>Ordóñez</a:t>
            </a:r>
            <a:r>
              <a:rPr lang="en-US" sz="1100" dirty="0">
                <a:latin typeface="Century Gothic" panose="020B0502020202020204" pitchFamily="34" charset="0"/>
              </a:rPr>
              <a:t> and </a:t>
            </a:r>
            <a:r>
              <a:rPr lang="en-US" sz="1100" dirty="0" err="1">
                <a:latin typeface="Century Gothic" panose="020B0502020202020204" pitchFamily="34" charset="0"/>
              </a:rPr>
              <a:t>vK</a:t>
            </a:r>
            <a:r>
              <a:rPr lang="en-US" sz="1100" dirty="0">
                <a:latin typeface="Century Gothic" panose="020B0502020202020204" pitchFamily="34" charset="0"/>
              </a:rPr>
              <a:t> ’92 </a:t>
            </a:r>
            <a:r>
              <a:rPr lang="en-US" sz="1100" dirty="0" err="1">
                <a:latin typeface="Century Gothic" panose="020B0502020202020204" pitchFamily="34" charset="0"/>
              </a:rPr>
              <a:t>etc</a:t>
            </a:r>
            <a:r>
              <a:rPr lang="en-US" sz="1100" dirty="0">
                <a:latin typeface="Century Gothic" panose="020B0502020202020204" pitchFamily="34" charset="0"/>
              </a:rPr>
              <a:t>…</a:t>
            </a:r>
            <a:endParaRPr lang="fr-FR" dirty="0"/>
          </a:p>
        </p:txBody>
      </p:sp>
      <p:cxnSp>
        <p:nvCxnSpPr>
          <p:cNvPr id="52" name="Straight Arrow Connector 79">
            <a:extLst>
              <a:ext uri="{FF2B5EF4-FFF2-40B4-BE49-F238E27FC236}">
                <a16:creationId xmlns:a16="http://schemas.microsoft.com/office/drawing/2014/main" id="{C999AF8A-A5E1-4226-95C6-4109FDC60848}"/>
              </a:ext>
            </a:extLst>
          </p:cNvPr>
          <p:cNvCxnSpPr/>
          <p:nvPr/>
        </p:nvCxnSpPr>
        <p:spPr>
          <a:xfrm flipH="1" flipV="1">
            <a:off x="178096" y="1205363"/>
            <a:ext cx="15441" cy="4014667"/>
          </a:xfrm>
          <a:prstGeom prst="straightConnector1">
            <a:avLst/>
          </a:prstGeom>
          <a:ln w="60325" cmpd="sng">
            <a:solidFill>
              <a:srgbClr val="0000FF"/>
            </a:solidFill>
            <a:headEnd type="none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DBC87379-5DB1-4BE7-968D-659B92E9F0E4}"/>
              </a:ext>
            </a:extLst>
          </p:cNvPr>
          <p:cNvSpPr/>
          <p:nvPr/>
        </p:nvSpPr>
        <p:spPr>
          <a:xfrm>
            <a:off x="592128" y="1610568"/>
            <a:ext cx="410762" cy="5914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 : coins arrondis 53">
            <a:extLst>
              <a:ext uri="{FF2B5EF4-FFF2-40B4-BE49-F238E27FC236}">
                <a16:creationId xmlns:a16="http://schemas.microsoft.com/office/drawing/2014/main" id="{0C8B2C83-5043-424D-9DF2-91308505DC13}"/>
              </a:ext>
            </a:extLst>
          </p:cNvPr>
          <p:cNvSpPr/>
          <p:nvPr/>
        </p:nvSpPr>
        <p:spPr>
          <a:xfrm>
            <a:off x="597259" y="3124272"/>
            <a:ext cx="410762" cy="5914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E0F4B377-74EF-4AAA-A522-2BD9FB9CFB7E}"/>
              </a:ext>
            </a:extLst>
          </p:cNvPr>
          <p:cNvSpPr/>
          <p:nvPr/>
        </p:nvSpPr>
        <p:spPr>
          <a:xfrm>
            <a:off x="3844537" y="4625459"/>
            <a:ext cx="410762" cy="5914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 : coins arrondis 55">
            <a:extLst>
              <a:ext uri="{FF2B5EF4-FFF2-40B4-BE49-F238E27FC236}">
                <a16:creationId xmlns:a16="http://schemas.microsoft.com/office/drawing/2014/main" id="{CFE186A0-E9D7-4AC7-BB3F-B3F9556FBAF2}"/>
              </a:ext>
            </a:extLst>
          </p:cNvPr>
          <p:cNvSpPr/>
          <p:nvPr/>
        </p:nvSpPr>
        <p:spPr>
          <a:xfrm>
            <a:off x="599704" y="4625459"/>
            <a:ext cx="410762" cy="5914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 : coins arrondis 56">
            <a:extLst>
              <a:ext uri="{FF2B5EF4-FFF2-40B4-BE49-F238E27FC236}">
                <a16:creationId xmlns:a16="http://schemas.microsoft.com/office/drawing/2014/main" id="{7A28FCE7-BDF1-4518-A4CA-110828655CD3}"/>
              </a:ext>
            </a:extLst>
          </p:cNvPr>
          <p:cNvSpPr/>
          <p:nvPr/>
        </p:nvSpPr>
        <p:spPr>
          <a:xfrm>
            <a:off x="3899953" y="3873339"/>
            <a:ext cx="410762" cy="5914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 : coins arrondis 57">
            <a:extLst>
              <a:ext uri="{FF2B5EF4-FFF2-40B4-BE49-F238E27FC236}">
                <a16:creationId xmlns:a16="http://schemas.microsoft.com/office/drawing/2014/main" id="{CB6E5EFC-FD88-41C4-804F-119E56F43BD2}"/>
              </a:ext>
            </a:extLst>
          </p:cNvPr>
          <p:cNvSpPr/>
          <p:nvPr/>
        </p:nvSpPr>
        <p:spPr>
          <a:xfrm>
            <a:off x="3374449" y="3870275"/>
            <a:ext cx="410762" cy="5914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11">
                <a:extLst>
                  <a:ext uri="{FF2B5EF4-FFF2-40B4-BE49-F238E27FC236}">
                    <a16:creationId xmlns:a16="http://schemas.microsoft.com/office/drawing/2014/main" id="{0F88F04F-2E3C-46DB-AFC7-C2F0C957B487}"/>
                  </a:ext>
                </a:extLst>
              </p:cNvPr>
              <p:cNvSpPr txBox="1"/>
              <p:nvPr/>
            </p:nvSpPr>
            <p:spPr>
              <a:xfrm>
                <a:off x="414622" y="5262459"/>
                <a:ext cx="11629894" cy="1018983"/>
              </a:xfrm>
              <a:prstGeom prst="rect">
                <a:avLst/>
              </a:prstGeom>
              <a:noFill/>
            </p:spPr>
            <p:txBody>
              <a:bodyPr wrap="square" numCol="2" spcCol="360000" rtlCol="0">
                <a:no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>
                    <a:solidFill>
                      <a:srgbClr val="002060"/>
                    </a:solidFill>
                  </a:rPr>
                  <a:t>Development of improved power counting </a:t>
                </a:r>
                <a14:m>
                  <m:oMath xmlns:m="http://schemas.openxmlformats.org/officeDocument/2006/math">
                    <m:r>
                      <a:rPr lang="el-GR" sz="20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US" sz="2000" dirty="0">
                    <a:solidFill>
                      <a:srgbClr val="002060"/>
                    </a:solidFill>
                  </a:rPr>
                  <a:t>  high-precision/high-orders.</a:t>
                </a:r>
                <a:endParaRPr lang="en-US" dirty="0">
                  <a:solidFill>
                    <a:srgbClr val="002060"/>
                  </a:solidFill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>
                    <a:solidFill>
                      <a:srgbClr val="002060"/>
                    </a:solidFill>
                  </a:rPr>
                  <a:t>S</a:t>
                </a:r>
                <a:r>
                  <a:rPr lang="en-US" sz="2000" dirty="0">
                    <a:solidFill>
                      <a:srgbClr val="002060"/>
                    </a:solidFill>
                  </a:rPr>
                  <a:t>tability of p-shell nuclei.</a:t>
                </a:r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>
                    <a:solidFill>
                      <a:srgbClr val="002060"/>
                    </a:solidFill>
                  </a:rPr>
                  <a:t>How does chiral expansion perform under forthcoming LQCD data? </a:t>
                </a:r>
              </a:p>
            </p:txBody>
          </p:sp>
        </mc:Choice>
        <mc:Fallback xmlns="">
          <p:sp>
            <p:nvSpPr>
              <p:cNvPr id="61" name="TextBox 11">
                <a:extLst>
                  <a:ext uri="{FF2B5EF4-FFF2-40B4-BE49-F238E27FC236}">
                    <a16:creationId xmlns:a16="http://schemas.microsoft.com/office/drawing/2014/main" id="{0F88F04F-2E3C-46DB-AFC7-C2F0C957B4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22" y="5262459"/>
                <a:ext cx="11629894" cy="1018983"/>
              </a:xfrm>
              <a:prstGeom prst="rect">
                <a:avLst/>
              </a:prstGeom>
              <a:blipFill>
                <a:blip r:embed="rId12"/>
                <a:stretch>
                  <a:fillRect l="-577" t="-3593" b="-95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 62">
            <a:extLst>
              <a:ext uri="{FF2B5EF4-FFF2-40B4-BE49-F238E27FC236}">
                <a16:creationId xmlns:a16="http://schemas.microsoft.com/office/drawing/2014/main" id="{22B864B1-A052-40F3-9E1A-9F5B9B8EDB3C}"/>
              </a:ext>
            </a:extLst>
          </p:cNvPr>
          <p:cNvSpPr/>
          <p:nvPr/>
        </p:nvSpPr>
        <p:spPr bwMode="auto">
          <a:xfrm>
            <a:off x="410691" y="2368141"/>
            <a:ext cx="2204322" cy="611909"/>
          </a:xfrm>
          <a:prstGeom prst="rect">
            <a:avLst/>
          </a:prstGeom>
          <a:solidFill>
            <a:schemeClr val="accent5">
              <a:lumMod val="75000"/>
              <a:alpha val="37000"/>
            </a:scheme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846EFFFE-689A-4CB1-A9D7-9FF8199A0201}"/>
              </a:ext>
            </a:extLst>
          </p:cNvPr>
          <p:cNvSpPr/>
          <p:nvPr/>
        </p:nvSpPr>
        <p:spPr>
          <a:xfrm>
            <a:off x="4462708" y="3093291"/>
            <a:ext cx="2250000" cy="2250000"/>
          </a:xfrm>
          <a:prstGeom prst="arc">
            <a:avLst>
              <a:gd name="adj1" fmla="val 19307531"/>
              <a:gd name="adj2" fmla="val 4331554"/>
            </a:avLst>
          </a:prstGeom>
          <a:ln w="19050">
            <a:solidFill>
              <a:srgbClr val="41719C"/>
            </a:solidFill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8D496335-B580-403C-8A82-E293A0E979EE}"/>
              </a:ext>
            </a:extLst>
          </p:cNvPr>
          <p:cNvSpPr/>
          <p:nvPr/>
        </p:nvSpPr>
        <p:spPr>
          <a:xfrm>
            <a:off x="2910573" y="2501303"/>
            <a:ext cx="2251445" cy="2251445"/>
          </a:xfrm>
          <a:prstGeom prst="arc">
            <a:avLst>
              <a:gd name="adj1" fmla="val 19307531"/>
              <a:gd name="adj2" fmla="val 3176878"/>
            </a:avLst>
          </a:prstGeom>
          <a:ln w="19050">
            <a:solidFill>
              <a:srgbClr val="41719C"/>
            </a:solidFill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F32ACF26-FBD9-4108-BE65-2DFEFCF7D4EA}"/>
              </a:ext>
            </a:extLst>
          </p:cNvPr>
          <p:cNvSpPr txBox="1"/>
          <p:nvPr/>
        </p:nvSpPr>
        <p:spPr>
          <a:xfrm>
            <a:off x="5721568" y="3392411"/>
            <a:ext cx="778892" cy="21249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lnSpc>
                <a:spcPct val="70000"/>
              </a:lnSpc>
              <a:spcBef>
                <a:spcPct val="50000"/>
              </a:spcBef>
              <a:defRPr sz="1100">
                <a:ln w="0" cap="sq">
                  <a:noFill/>
                </a:ln>
                <a:solidFill>
                  <a:srgbClr val="0070C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Friar ’97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C811F619-3D63-4F89-9817-813D2558FAB0}"/>
              </a:ext>
            </a:extLst>
          </p:cNvPr>
          <p:cNvCxnSpPr>
            <a:cxnSpLocks/>
            <a:endCxn id="64" idx="2"/>
          </p:cNvCxnSpPr>
          <p:nvPr/>
        </p:nvCxnSpPr>
        <p:spPr>
          <a:xfrm flipV="1">
            <a:off x="2938629" y="4525452"/>
            <a:ext cx="1775959" cy="9070"/>
          </a:xfrm>
          <a:prstGeom prst="line">
            <a:avLst/>
          </a:prstGeom>
          <a:ln w="19050">
            <a:solidFill>
              <a:srgbClr val="41719C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2750DCDC-00B0-4937-810B-717DEA6752F7}"/>
              </a:ext>
            </a:extLst>
          </p:cNvPr>
          <p:cNvCxnSpPr>
            <a:cxnSpLocks/>
            <a:endCxn id="39" idx="2"/>
          </p:cNvCxnSpPr>
          <p:nvPr/>
        </p:nvCxnSpPr>
        <p:spPr>
          <a:xfrm flipV="1">
            <a:off x="2938629" y="5289392"/>
            <a:ext cx="2993125" cy="18413"/>
          </a:xfrm>
          <a:prstGeom prst="line">
            <a:avLst/>
          </a:prstGeom>
          <a:ln w="19050">
            <a:solidFill>
              <a:srgbClr val="41719C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34D523AE-5390-4BAB-A73C-4DB9D08D56C7}"/>
                  </a:ext>
                </a:extLst>
              </p:cNvPr>
              <p:cNvSpPr txBox="1"/>
              <p:nvPr/>
            </p:nvSpPr>
            <p:spPr>
              <a:xfrm>
                <a:off x="254268" y="1810908"/>
                <a:ext cx="363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34D523AE-5390-4BAB-A73C-4DB9D08D56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268" y="1810908"/>
                <a:ext cx="363946" cy="184666"/>
              </a:xfrm>
              <a:prstGeom prst="rect">
                <a:avLst/>
              </a:prstGeom>
              <a:blipFill>
                <a:blip r:embed="rId13"/>
                <a:stretch>
                  <a:fillRect l="-8475" r="-15254" b="-4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AA6E80AD-CAB1-4E6D-A7EA-7EBA67D76833}"/>
                  </a:ext>
                </a:extLst>
              </p:cNvPr>
              <p:cNvSpPr txBox="1"/>
              <p:nvPr/>
            </p:nvSpPr>
            <p:spPr>
              <a:xfrm>
                <a:off x="254268" y="2570271"/>
                <a:ext cx="70628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h𝑖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AA6E80AD-CAB1-4E6D-A7EA-7EBA67D76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268" y="2570271"/>
                <a:ext cx="706284" cy="184666"/>
              </a:xfrm>
              <a:prstGeom prst="rect">
                <a:avLst/>
              </a:prstGeom>
              <a:blipFill>
                <a:blip r:embed="rId14"/>
                <a:stretch>
                  <a:fillRect l="-4310" t="-3333" r="-6034" b="-4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27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901"/>
    </mc:Choice>
    <mc:Fallback xmlns="">
      <p:transition spd="slow" advTm="9090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E9648215-D6CA-40B0-FADC-3D4963DBE283}"/>
              </a:ext>
            </a:extLst>
          </p:cNvPr>
          <p:cNvSpPr txBox="1">
            <a:spLocks/>
          </p:cNvSpPr>
          <p:nvPr/>
        </p:nvSpPr>
        <p:spPr>
          <a:xfrm>
            <a:off x="1051402" y="231771"/>
            <a:ext cx="1008919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fr-FR"/>
            </a:defPPr>
            <a:lvl1pPr>
              <a:defRPr sz="2200" b="0" i="0">
                <a:solidFill>
                  <a:srgbClr val="00294A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r>
              <a:rPr lang="fr-FR" dirty="0"/>
              <a:t>Building block - </a:t>
            </a:r>
            <a:r>
              <a:rPr lang="fr-FR" dirty="0" err="1"/>
              <a:t>Pionless</a:t>
            </a:r>
            <a:r>
              <a:rPr lang="fr-FR" dirty="0"/>
              <a:t> EFT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3461A6-49FD-4581-A4DE-C46DCFD0AF2A}"/>
              </a:ext>
            </a:extLst>
          </p:cNvPr>
          <p:cNvSpPr/>
          <p:nvPr/>
        </p:nvSpPr>
        <p:spPr bwMode="auto">
          <a:xfrm>
            <a:off x="414623" y="1933855"/>
            <a:ext cx="1945119" cy="611909"/>
          </a:xfrm>
          <a:prstGeom prst="rect">
            <a:avLst/>
          </a:prstGeom>
          <a:solidFill>
            <a:srgbClr val="008000">
              <a:alpha val="37000"/>
            </a:srgb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23AC22-A2F7-436D-B442-F5DD094EB3B0}"/>
              </a:ext>
            </a:extLst>
          </p:cNvPr>
          <p:cNvSpPr/>
          <p:nvPr/>
        </p:nvSpPr>
        <p:spPr bwMode="auto">
          <a:xfrm>
            <a:off x="408127" y="2654834"/>
            <a:ext cx="2697484" cy="611909"/>
          </a:xfrm>
          <a:prstGeom prst="rect">
            <a:avLst/>
          </a:prstGeom>
          <a:solidFill>
            <a:srgbClr val="800000">
              <a:alpha val="37000"/>
            </a:srgb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E99256-0532-4698-BD67-70DB1D4924E3}"/>
              </a:ext>
            </a:extLst>
          </p:cNvPr>
          <p:cNvSpPr/>
          <p:nvPr/>
        </p:nvSpPr>
        <p:spPr bwMode="auto">
          <a:xfrm>
            <a:off x="414625" y="3395296"/>
            <a:ext cx="3233144" cy="611909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F90059C-FBD2-F89D-495E-01108215BCA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68F2A9D7-B594-4335-8D31-30DF94E72F54}" type="slidenum">
              <a:rPr lang="fr-FR" smtClean="0"/>
              <a:t>5</a:t>
            </a:fld>
            <a:endParaRPr lang="fr-FR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CC014DC-7E09-4F7D-830F-70A5BFF5C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191" y="904231"/>
            <a:ext cx="3708412" cy="255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6">
            <a:extLst>
              <a:ext uri="{FF2B5EF4-FFF2-40B4-BE49-F238E27FC236}">
                <a16:creationId xmlns:a16="http://schemas.microsoft.com/office/drawing/2014/main" id="{3D9375C6-32B6-4F1D-989F-639E1046310B}"/>
              </a:ext>
            </a:extLst>
          </p:cNvPr>
          <p:cNvSpPr txBox="1"/>
          <p:nvPr/>
        </p:nvSpPr>
        <p:spPr>
          <a:xfrm>
            <a:off x="383695" y="4837431"/>
            <a:ext cx="11631600" cy="1355701"/>
          </a:xfrm>
          <a:prstGeom prst="rect">
            <a:avLst/>
          </a:prstGeom>
          <a:noFill/>
        </p:spPr>
        <p:txBody>
          <a:bodyPr wrap="square" numCol="2" spcCol="360000" rtlCol="0"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High-precision </a:t>
            </a:r>
            <a:r>
              <a:rPr lang="en-US" dirty="0" err="1">
                <a:solidFill>
                  <a:srgbClr val="002060"/>
                </a:solidFill>
              </a:rPr>
              <a:t>pionless</a:t>
            </a:r>
            <a:r>
              <a:rPr lang="en-US" dirty="0">
                <a:solidFill>
                  <a:srgbClr val="002060"/>
                </a:solidFill>
              </a:rPr>
              <a:t> EFT for </a:t>
            </a:r>
            <a:r>
              <a:rPr lang="en-US" i="1" dirty="0">
                <a:solidFill>
                  <a:srgbClr val="002060"/>
                </a:solidFill>
              </a:rPr>
              <a:t>ab initio </a:t>
            </a:r>
            <a:r>
              <a:rPr lang="en-US" dirty="0">
                <a:solidFill>
                  <a:srgbClr val="002060"/>
                </a:solidFill>
              </a:rPr>
              <a:t>nuclear studies.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Stability of p-shell nuclei (NLO).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>
                <a:solidFill>
                  <a:srgbClr val="002060"/>
                </a:solidFill>
              </a:rPr>
              <a:t>Pionless</a:t>
            </a:r>
            <a:r>
              <a:rPr lang="en-US" dirty="0">
                <a:solidFill>
                  <a:srgbClr val="002060"/>
                </a:solidFill>
              </a:rPr>
              <a:t> EFT in the many-body sector: mass reach.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>
                <a:solidFill>
                  <a:srgbClr val="002060"/>
                </a:solidFill>
              </a:rPr>
              <a:t>Pionless</a:t>
            </a:r>
            <a:r>
              <a:rPr lang="en-US" dirty="0">
                <a:solidFill>
                  <a:srgbClr val="002060"/>
                </a:solidFill>
              </a:rPr>
              <a:t> EFT for antinucleon systems /</a:t>
            </a:r>
            <a:r>
              <a:rPr lang="en-US" dirty="0" err="1">
                <a:solidFill>
                  <a:srgbClr val="002060"/>
                </a:solidFill>
              </a:rPr>
              <a:t>hypernuclei</a:t>
            </a:r>
            <a:r>
              <a:rPr lang="en-US" dirty="0">
                <a:solidFill>
                  <a:srgbClr val="002060"/>
                </a:solidFill>
              </a:rPr>
              <a:t> ?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AE6FCE2-E42F-400F-86C9-FE0E7891B76D}"/>
              </a:ext>
            </a:extLst>
          </p:cNvPr>
          <p:cNvSpPr txBox="1"/>
          <p:nvPr/>
        </p:nvSpPr>
        <p:spPr>
          <a:xfrm>
            <a:off x="271134" y="4147685"/>
            <a:ext cx="5254357" cy="26161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100">
                <a:ln w="0" cap="sq">
                  <a:noFill/>
                </a:ln>
                <a:solidFill>
                  <a:srgbClr val="0070C0"/>
                </a:solidFill>
              </a:defRPr>
            </a:lvl1pPr>
          </a:lstStyle>
          <a:p>
            <a:r>
              <a:rPr lang="fr-FR" dirty="0"/>
              <a:t>H.-W. Hammer, S. König, and U. van Kolck </a:t>
            </a:r>
            <a:r>
              <a:rPr lang="fr-FR" dirty="0" err="1"/>
              <a:t>Rev</a:t>
            </a:r>
            <a:r>
              <a:rPr lang="fr-FR" dirty="0"/>
              <a:t>. Mod. Phys. </a:t>
            </a:r>
            <a:r>
              <a:rPr lang="fr-FR" b="1" dirty="0"/>
              <a:t>92</a:t>
            </a:r>
            <a:r>
              <a:rPr lang="fr-FR" dirty="0"/>
              <a:t>, 025004 (2020)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E89567B-B851-4532-B6E1-8E79068E2B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3" t="9156" b="6339"/>
          <a:stretch/>
        </p:blipFill>
        <p:spPr>
          <a:xfrm>
            <a:off x="1049189" y="1883600"/>
            <a:ext cx="2207307" cy="2182598"/>
          </a:xfrm>
          <a:prstGeom prst="rect">
            <a:avLst/>
          </a:prstGeom>
        </p:spPr>
      </p:pic>
      <p:pic>
        <p:nvPicPr>
          <p:cNvPr id="20" name="Picture 4" descr="See original image">
            <a:extLst>
              <a:ext uri="{FF2B5EF4-FFF2-40B4-BE49-F238E27FC236}">
                <a16:creationId xmlns:a16="http://schemas.microsoft.com/office/drawing/2014/main" id="{695FBD00-943D-4426-95BD-89DCA1AF94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895" y="1322588"/>
            <a:ext cx="607410" cy="611267"/>
          </a:xfrm>
          <a:prstGeom prst="ellipse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See original image">
            <a:extLst>
              <a:ext uri="{FF2B5EF4-FFF2-40B4-BE49-F238E27FC236}">
                <a16:creationId xmlns:a16="http://schemas.microsoft.com/office/drawing/2014/main" id="{4CB818B1-214D-4554-89EF-5ABD2126C4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91342" y="1322588"/>
            <a:ext cx="607410" cy="611267"/>
          </a:xfrm>
          <a:prstGeom prst="ellipse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See original image">
            <a:extLst>
              <a:ext uri="{FF2B5EF4-FFF2-40B4-BE49-F238E27FC236}">
                <a16:creationId xmlns:a16="http://schemas.microsoft.com/office/drawing/2014/main" id="{CEAC4008-C197-4EED-BB60-8A75EDB0D3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2853" y="1621624"/>
            <a:ext cx="228946" cy="230400"/>
          </a:xfrm>
          <a:prstGeom prst="ellipse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See original image">
            <a:extLst>
              <a:ext uri="{FF2B5EF4-FFF2-40B4-BE49-F238E27FC236}">
                <a16:creationId xmlns:a16="http://schemas.microsoft.com/office/drawing/2014/main" id="{663269C9-EF8B-47A4-A1B5-6282E3FF76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14487" y="1512720"/>
            <a:ext cx="228946" cy="230400"/>
          </a:xfrm>
          <a:prstGeom prst="ellipse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See original image">
            <a:extLst>
              <a:ext uri="{FF2B5EF4-FFF2-40B4-BE49-F238E27FC236}">
                <a16:creationId xmlns:a16="http://schemas.microsoft.com/office/drawing/2014/main" id="{AA15ECBF-C903-468A-B979-3BA0AFCF20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1962" y="1621968"/>
            <a:ext cx="228946" cy="230400"/>
          </a:xfrm>
          <a:prstGeom prst="ellipse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See original image">
            <a:extLst>
              <a:ext uri="{FF2B5EF4-FFF2-40B4-BE49-F238E27FC236}">
                <a16:creationId xmlns:a16="http://schemas.microsoft.com/office/drawing/2014/main" id="{E6B8DB09-6234-4652-A6EA-A18C553695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1283" y="2394257"/>
            <a:ext cx="107319" cy="108000"/>
          </a:xfrm>
          <a:prstGeom prst="ellipse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See original image">
            <a:extLst>
              <a:ext uri="{FF2B5EF4-FFF2-40B4-BE49-F238E27FC236}">
                <a16:creationId xmlns:a16="http://schemas.microsoft.com/office/drawing/2014/main" id="{BAC0FA1E-1868-4F61-8E13-CAFC153F7B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0259" y="2306172"/>
            <a:ext cx="107319" cy="108000"/>
          </a:xfrm>
          <a:prstGeom prst="ellipse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See original image">
            <a:extLst>
              <a:ext uri="{FF2B5EF4-FFF2-40B4-BE49-F238E27FC236}">
                <a16:creationId xmlns:a16="http://schemas.microsoft.com/office/drawing/2014/main" id="{E2A0BAF4-0A94-4EF4-AA11-F584C53093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9390" y="2394257"/>
            <a:ext cx="107319" cy="108000"/>
          </a:xfrm>
          <a:prstGeom prst="ellipse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See original image">
            <a:extLst>
              <a:ext uri="{FF2B5EF4-FFF2-40B4-BE49-F238E27FC236}">
                <a16:creationId xmlns:a16="http://schemas.microsoft.com/office/drawing/2014/main" id="{467A7CF5-7D7F-416B-A7B7-C71D28AF21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99227" y="2306172"/>
            <a:ext cx="107319" cy="108000"/>
          </a:xfrm>
          <a:prstGeom prst="ellipse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80">
            <a:extLst>
              <a:ext uri="{FF2B5EF4-FFF2-40B4-BE49-F238E27FC236}">
                <a16:creationId xmlns:a16="http://schemas.microsoft.com/office/drawing/2014/main" id="{BF58E5CF-12CE-4168-8263-3EBF9867EC8A}"/>
              </a:ext>
            </a:extLst>
          </p:cNvPr>
          <p:cNvSpPr txBox="1"/>
          <p:nvPr/>
        </p:nvSpPr>
        <p:spPr>
          <a:xfrm>
            <a:off x="370129" y="912500"/>
            <a:ext cx="1603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0000FF"/>
                </a:solidFill>
              </a:rPr>
              <a:t>Importance</a:t>
            </a:r>
          </a:p>
        </p:txBody>
      </p:sp>
      <p:cxnSp>
        <p:nvCxnSpPr>
          <p:cNvPr id="35" name="Straight Arrow Connector 79">
            <a:extLst>
              <a:ext uri="{FF2B5EF4-FFF2-40B4-BE49-F238E27FC236}">
                <a16:creationId xmlns:a16="http://schemas.microsoft.com/office/drawing/2014/main" id="{91996699-AC22-4D53-AE31-45E150084EF1}"/>
              </a:ext>
            </a:extLst>
          </p:cNvPr>
          <p:cNvCxnSpPr/>
          <p:nvPr/>
        </p:nvCxnSpPr>
        <p:spPr>
          <a:xfrm flipH="1" flipV="1">
            <a:off x="178096" y="1205363"/>
            <a:ext cx="15441" cy="4014667"/>
          </a:xfrm>
          <a:prstGeom prst="straightConnector1">
            <a:avLst/>
          </a:prstGeom>
          <a:ln w="60325" cmpd="sng">
            <a:solidFill>
              <a:srgbClr val="0000FF"/>
            </a:solidFill>
            <a:headEnd type="none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C2D0403B-2B5C-4BED-8923-2AA7338BA936}"/>
                  </a:ext>
                </a:extLst>
              </p:cNvPr>
              <p:cNvSpPr txBox="1"/>
              <p:nvPr/>
            </p:nvSpPr>
            <p:spPr>
              <a:xfrm>
                <a:off x="8153159" y="915827"/>
                <a:ext cx="3533444" cy="388461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 w="12700" cmpd="sng"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anchor="ctr" anchorCtr="0">
                <a:noAutofit/>
              </a:bodyPr>
              <a:lstStyle>
                <a:defPPr>
                  <a:defRPr lang="fr-FR"/>
                </a:defPPr>
                <a:lvl1pPr algn="ctr">
                  <a:defRPr sz="1800">
                    <a:solidFill>
                      <a:schemeClr val="dk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cs typeface="+mn-cs"/>
                  </a:defRPr>
                </a:lvl9pPr>
              </a:lstStyle>
              <a:p>
                <a:r>
                  <a:rPr lang="en-US" altLang="en-US" dirty="0"/>
                  <a:t>From LQCD to nuclear </a:t>
                </a:r>
                <a14:m>
                  <m:oMath xmlns:m="http://schemas.openxmlformats.org/officeDocument/2006/math">
                    <m:r>
                      <a:rPr lang="fr-FR" altLang="en-US" b="0" i="1" strike="sngStrike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altLang="en-US" dirty="0"/>
                  <a:t>EFT</a:t>
                </a: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C2D0403B-2B5C-4BED-8923-2AA7338BA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159" y="915827"/>
                <a:ext cx="3533444" cy="3884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 cmpd="sng"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EC0A0A5-8AE5-B49B-07E6-D543BDC3E5AA}"/>
                  </a:ext>
                </a:extLst>
              </p:cNvPr>
              <p:cNvSpPr txBox="1"/>
              <p:nvPr/>
            </p:nvSpPr>
            <p:spPr>
              <a:xfrm>
                <a:off x="474959" y="2147476"/>
                <a:ext cx="363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EC0A0A5-8AE5-B49B-07E6-D543BDC3E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959" y="2147476"/>
                <a:ext cx="363946" cy="184666"/>
              </a:xfrm>
              <a:prstGeom prst="rect">
                <a:avLst/>
              </a:prstGeom>
              <a:blipFill>
                <a:blip r:embed="rId7"/>
                <a:stretch>
                  <a:fillRect l="-8333" r="-13333" b="-387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BDC0D0B-7CF1-4FDA-7760-0A9DCC668BBF}"/>
                  </a:ext>
                </a:extLst>
              </p:cNvPr>
              <p:cNvSpPr txBox="1"/>
              <p:nvPr/>
            </p:nvSpPr>
            <p:spPr>
              <a:xfrm>
                <a:off x="474959" y="2868455"/>
                <a:ext cx="70628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h𝑖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BDC0D0B-7CF1-4FDA-7760-0A9DCC668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959" y="2868455"/>
                <a:ext cx="706284" cy="184666"/>
              </a:xfrm>
              <a:prstGeom prst="rect">
                <a:avLst/>
              </a:prstGeom>
              <a:blipFill>
                <a:blip r:embed="rId8"/>
                <a:stretch>
                  <a:fillRect l="-4310" t="-3333" r="-6034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64BC0D2-23AE-1AC9-1EE6-050DB3999BF2}"/>
                  </a:ext>
                </a:extLst>
              </p:cNvPr>
              <p:cNvSpPr txBox="1"/>
              <p:nvPr/>
            </p:nvSpPr>
            <p:spPr>
              <a:xfrm>
                <a:off x="474959" y="3603884"/>
                <a:ext cx="778418" cy="1947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h𝑖</m:t>
                          </m:r>
                        </m:sub>
                        <m:sup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64BC0D2-23AE-1AC9-1EE6-050DB3999B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959" y="3603884"/>
                <a:ext cx="778418" cy="194733"/>
              </a:xfrm>
              <a:prstGeom prst="rect">
                <a:avLst/>
              </a:prstGeom>
              <a:blipFill>
                <a:blip r:embed="rId9"/>
                <a:stretch>
                  <a:fillRect l="-3906" r="-5469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40">
            <a:extLst>
              <a:ext uri="{FF2B5EF4-FFF2-40B4-BE49-F238E27FC236}">
                <a16:creationId xmlns:a16="http://schemas.microsoft.com/office/drawing/2014/main" id="{E678AE02-79CE-EB3B-8054-67B8B0CE510F}"/>
              </a:ext>
            </a:extLst>
          </p:cNvPr>
          <p:cNvSpPr txBox="1"/>
          <p:nvPr/>
        </p:nvSpPr>
        <p:spPr>
          <a:xfrm>
            <a:off x="6974588" y="3636881"/>
            <a:ext cx="5069928" cy="75685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tIns="137160" bIns="137160" rtlCol="0" anchor="ctr">
            <a:noAutofit/>
          </a:bodyPr>
          <a:lstStyle/>
          <a:p>
            <a:pPr marL="285750" indent="-285750">
              <a:buFont typeface="Wingdings" panose="05000000000000000000" pitchFamily="2" charset="2"/>
              <a:buChar char=""/>
            </a:pPr>
            <a:r>
              <a:rPr lang="en-US" sz="1800" b="1" dirty="0">
                <a:solidFill>
                  <a:srgbClr val="002060"/>
                </a:solidFill>
              </a:rPr>
              <a:t>Renormalizable</a:t>
            </a:r>
            <a:r>
              <a:rPr lang="en-US" sz="1800" dirty="0">
                <a:solidFill>
                  <a:srgbClr val="002060"/>
                </a:solidFill>
              </a:rPr>
              <a:t>, connection to LQCD.</a:t>
            </a:r>
          </a:p>
        </p:txBody>
      </p:sp>
    </p:spTree>
    <p:extLst>
      <p:ext uri="{BB962C8B-B14F-4D97-AF65-F5344CB8AC3E}">
        <p14:creationId xmlns:p14="http://schemas.microsoft.com/office/powerpoint/2010/main" val="412755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838"/>
    </mc:Choice>
    <mc:Fallback xmlns="">
      <p:transition spd="slow" advTm="6683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0A9D78D-CEF2-FE98-E88A-6A1BAA60B04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E701B2E-766B-B1EA-E2F1-9A3B10287325}"/>
              </a:ext>
            </a:extLst>
          </p:cNvPr>
          <p:cNvSpPr txBox="1"/>
          <p:nvPr/>
        </p:nvSpPr>
        <p:spPr>
          <a:xfrm>
            <a:off x="6324600" y="2757256"/>
            <a:ext cx="4724400" cy="13434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tIns="137160" bIns="137160" rtlCol="0" anchor="ctr">
            <a:noAutofit/>
          </a:bodyPr>
          <a:lstStyle>
            <a:defPPr>
              <a:defRPr lang="fr-FR"/>
            </a:defPPr>
            <a:lvl1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b="1"/>
            </a:lvl1pPr>
          </a:lstStyle>
          <a:p>
            <a:pPr marL="0" indent="0" algn="just">
              <a:buNone/>
            </a:pPr>
            <a:r>
              <a:rPr lang="en-US" b="0" dirty="0"/>
              <a:t>Despite significant disparities, old models, evaluation (PWA), and Chiral EFT parametrization yield </a:t>
            </a:r>
            <a:r>
              <a:rPr lang="en-US" dirty="0"/>
              <a:t>similar agreements </a:t>
            </a:r>
            <a:r>
              <a:rPr lang="en-US" b="0" dirty="0"/>
              <a:t>in </a:t>
            </a:r>
            <a:r>
              <a:rPr lang="en-US" dirty="0"/>
              <a:t>integrated cross-sections</a:t>
            </a:r>
            <a:r>
              <a:rPr lang="en-US" b="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34">
                <a:extLst>
                  <a:ext uri="{FF2B5EF4-FFF2-40B4-BE49-F238E27FC236}">
                    <a16:creationId xmlns:a16="http://schemas.microsoft.com/office/drawing/2014/main" id="{03709033-06D5-6F19-57AD-E6BB19459BD2}"/>
                  </a:ext>
                </a:extLst>
              </p:cNvPr>
              <p:cNvSpPr txBox="1"/>
              <p:nvPr/>
            </p:nvSpPr>
            <p:spPr>
              <a:xfrm>
                <a:off x="609600" y="5104946"/>
                <a:ext cx="4811070" cy="1067253"/>
              </a:xfrm>
              <a:prstGeom prst="rect">
                <a:avLst/>
              </a:prstGeom>
              <a:ln w="12700" cmpd="sng">
                <a:noFill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lIns="90487" tIns="44450" rIns="90487" bIns="44450" anchor="ctr">
                <a:noAutofit/>
              </a:bodyPr>
              <a:lstStyle>
                <a:defPPr>
                  <a:defRPr lang="fr-FR"/>
                </a:defPPr>
                <a:lvl1pPr>
                  <a:defRPr sz="1600" i="1">
                    <a:latin typeface="Cambria Math" panose="02040503050406030204" pitchFamily="18" charset="0"/>
                  </a:defRPr>
                </a:lvl1pPr>
                <a:lvl2pPr marL="0" lvl="1" algn="just">
                  <a:spcAft>
                    <a:spcPts val="600"/>
                  </a:spcAft>
                  <a:defRPr sz="1600" kern="0"/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fr-FR" dirty="0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:r>
                  <a:rPr lang="en-US" i="0" dirty="0"/>
                  <a:t>strong integral cross sections for DR2 (dashed dotted line), KW (dashed line) and Paris 2009 (solid line) optical models, and the Nijmegen Partial Wave analysis.</a:t>
                </a:r>
              </a:p>
            </p:txBody>
          </p:sp>
        </mc:Choice>
        <mc:Fallback xmlns="">
          <p:sp>
            <p:nvSpPr>
              <p:cNvPr id="12" name="TextBox 34">
                <a:extLst>
                  <a:ext uri="{FF2B5EF4-FFF2-40B4-BE49-F238E27FC236}">
                    <a16:creationId xmlns:a16="http://schemas.microsoft.com/office/drawing/2014/main" id="{03709033-06D5-6F19-57AD-E6BB19459B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104946"/>
                <a:ext cx="4811070" cy="106725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 cmpd="sng">
                <a:noFill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D2D1318A-D303-73B6-24B8-A1CC4F5C85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47430"/>
            <a:ext cx="4811070" cy="33992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itre 1">
                <a:extLst>
                  <a:ext uri="{FF2B5EF4-FFF2-40B4-BE49-F238E27FC236}">
                    <a16:creationId xmlns:a16="http://schemas.microsoft.com/office/drawing/2014/main" id="{1D0975F3-6F97-5031-7FE8-662B02B901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defPPr>
                  <a:defRPr lang="fr-FR"/>
                </a:defPPr>
                <a:lvl1pPr>
                  <a:defRPr sz="2200" b="0" i="0">
                    <a:solidFill>
                      <a:srgbClr val="00294A"/>
                    </a:solidFill>
                    <a:latin typeface="Calibri Light"/>
                    <a:ea typeface="+mj-ea"/>
                    <a:cs typeface="Calibri Light"/>
                  </a:defRPr>
                </a:lvl1pPr>
              </a:lstStyle>
              <a:p>
                <a14:m>
                  <m:oMath xmlns:m="http://schemas.openxmlformats.org/officeDocument/2006/math"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sz="2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fr-FR" sz="2000" dirty="0"/>
                  <a:t>: </a:t>
                </a:r>
                <a:r>
                  <a:rPr lang="en-US" dirty="0"/>
                  <a:t>agreement to data</a:t>
                </a:r>
                <a:endParaRPr lang="fr-FR" dirty="0"/>
              </a:p>
            </p:txBody>
          </p:sp>
        </mc:Choice>
        <mc:Fallback xmlns="">
          <p:sp>
            <p:nvSpPr>
              <p:cNvPr id="19" name="Titre 1">
                <a:extLst>
                  <a:ext uri="{FF2B5EF4-FFF2-40B4-BE49-F238E27FC236}">
                    <a16:creationId xmlns:a16="http://schemas.microsoft.com/office/drawing/2014/main" id="{1D0975F3-6F97-5031-7FE8-662B02B901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  <a:blipFill>
                <a:blip r:embed="rId8"/>
                <a:stretch>
                  <a:fillRect l="-845" t="-25000" b="-48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>
            <a:extLst>
              <a:ext uri="{FF2B5EF4-FFF2-40B4-BE49-F238E27FC236}">
                <a16:creationId xmlns:a16="http://schemas.microsoft.com/office/drawing/2014/main" id="{9CABFE77-BF57-ECB4-64E4-8512F58423B5}"/>
              </a:ext>
            </a:extLst>
          </p:cNvPr>
          <p:cNvSpPr txBox="1"/>
          <p:nvPr/>
        </p:nvSpPr>
        <p:spPr>
          <a:xfrm>
            <a:off x="8763000" y="6018310"/>
            <a:ext cx="4343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n w="0" cap="sq">
                  <a:noFill/>
                </a:ln>
                <a:solidFill>
                  <a:srgbClr val="0070C0"/>
                </a:solidFill>
              </a:rPr>
              <a:t>J. </a:t>
            </a:r>
            <a:r>
              <a:rPr lang="en-US" sz="1400" dirty="0" err="1">
                <a:ln w="0" cap="sq">
                  <a:noFill/>
                </a:ln>
                <a:solidFill>
                  <a:srgbClr val="0070C0"/>
                </a:solidFill>
              </a:rPr>
              <a:t>Carbonell</a:t>
            </a:r>
            <a:r>
              <a:rPr lang="en-US" sz="1400" dirty="0">
                <a:ln w="0" cap="sq">
                  <a:noFill/>
                </a:ln>
                <a:solidFill>
                  <a:srgbClr val="0070C0"/>
                </a:solidFill>
              </a:rPr>
              <a:t> </a:t>
            </a:r>
            <a:r>
              <a:rPr lang="en-US" sz="1400" i="1" dirty="0">
                <a:ln w="0" cap="sq">
                  <a:noFill/>
                </a:ln>
                <a:solidFill>
                  <a:srgbClr val="0070C0"/>
                </a:solidFill>
              </a:rPr>
              <a:t>et al.</a:t>
            </a:r>
            <a:r>
              <a:rPr lang="en-US" sz="1400" dirty="0">
                <a:ln w="0" cap="sq">
                  <a:noFill/>
                </a:ln>
                <a:solidFill>
                  <a:srgbClr val="0070C0"/>
                </a:solidFill>
              </a:rPr>
              <a:t> Eur. Phys. Jour. A </a:t>
            </a:r>
            <a:r>
              <a:rPr lang="en-US" sz="1400" b="1" dirty="0">
                <a:ln w="0" cap="sq">
                  <a:noFill/>
                </a:ln>
                <a:solidFill>
                  <a:srgbClr val="0070C0"/>
                </a:solidFill>
              </a:rPr>
              <a:t>59</a:t>
            </a:r>
            <a:r>
              <a:rPr lang="en-US" sz="1400" dirty="0">
                <a:ln w="0" cap="sq">
                  <a:noFill/>
                </a:ln>
                <a:solidFill>
                  <a:srgbClr val="0070C0"/>
                </a:solidFill>
              </a:rPr>
              <a:t> (2023)</a:t>
            </a:r>
            <a:endParaRPr lang="fr-FR" sz="1400" dirty="0">
              <a:ln w="0" cap="sq">
                <a:noFill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39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012"/>
    </mc:Choice>
    <mc:Fallback xmlns="">
      <p:transition spd="slow" advTm="4701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2B31FC8-7D2E-09FF-F62E-A996C24424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494" r="7652" b="3840"/>
          <a:stretch/>
        </p:blipFill>
        <p:spPr>
          <a:xfrm>
            <a:off x="1027799" y="2410259"/>
            <a:ext cx="4302363" cy="3048000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0A9D78D-CEF2-FE98-E88A-6A1BAA60B04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385C7B7-F325-46C9-D443-860AAC57B8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494" r="7652" b="3840"/>
          <a:stretch/>
        </p:blipFill>
        <p:spPr>
          <a:xfrm>
            <a:off x="6861838" y="2410259"/>
            <a:ext cx="4302363" cy="304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E701B2E-766B-B1EA-E2F1-9A3B10287325}"/>
                  </a:ext>
                </a:extLst>
              </p:cNvPr>
              <p:cNvSpPr txBox="1"/>
              <p:nvPr/>
            </p:nvSpPr>
            <p:spPr>
              <a:xfrm>
                <a:off x="2819400" y="1046379"/>
                <a:ext cx="6553200" cy="131582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tIns="137160" bIns="137160" rtlCol="0" anchor="ctr">
                <a:noAutofit/>
              </a:bodyPr>
              <a:lstStyle>
                <a:defPPr>
                  <a:defRPr lang="fr-FR"/>
                </a:defPPr>
                <a:lvl1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800" b="1"/>
                </a:lvl1pPr>
              </a:lstStyle>
              <a:p>
                <a:pPr algn="just">
                  <a:spcAft>
                    <a:spcPts val="0"/>
                  </a:spcAft>
                </a:pPr>
                <a:r>
                  <a:rPr lang="en-US" b="0" dirty="0"/>
                  <a:t>Old models and evaluations, which were primarily fitted to intermediate energy data, may display significant discrepancies in partial wave content.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n-US" b="0" dirty="0"/>
                  <a:t>Need for low-energy measurements 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etc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r>
                  <a:rPr lang="en-US" b="0" dirty="0"/>
                  <a:t>) 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E701B2E-766B-B1EA-E2F1-9A3B102873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1046379"/>
                <a:ext cx="6553200" cy="1315821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34">
                <a:extLst>
                  <a:ext uri="{FF2B5EF4-FFF2-40B4-BE49-F238E27FC236}">
                    <a16:creationId xmlns:a16="http://schemas.microsoft.com/office/drawing/2014/main" id="{03709033-06D5-6F19-57AD-E6BB19459BD2}"/>
                  </a:ext>
                </a:extLst>
              </p:cNvPr>
              <p:cNvSpPr txBox="1"/>
              <p:nvPr/>
            </p:nvSpPr>
            <p:spPr>
              <a:xfrm>
                <a:off x="2933700" y="5651500"/>
                <a:ext cx="6324600" cy="611247"/>
              </a:xfrm>
              <a:prstGeom prst="rect">
                <a:avLst/>
              </a:prstGeom>
              <a:ln w="12700" cmpd="sng">
                <a:noFill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lIns="90487" tIns="44450" rIns="90487" bIns="44450" anchor="ctr">
                <a:no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dk1"/>
                    </a:solidFill>
                  </a:defRPr>
                </a:lvl1pPr>
                <a:lvl2pPr marL="0" lvl="1" algn="just">
                  <a:spcAft>
                    <a:spcPts val="600"/>
                  </a:spcAft>
                  <a:defRPr sz="1600" kern="0"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fr-FR" sz="1600" i="1" dirty="0" smtClean="0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sz="16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fr-FR" sz="1600" dirty="0"/>
                  <a:t> phase-shifts </a:t>
                </a:r>
                <a:r>
                  <a:rPr lang="en-US" sz="1600" dirty="0"/>
                  <a:t>comparison</a:t>
                </a:r>
                <a:r>
                  <a:rPr lang="fr-FR" sz="1600" dirty="0"/>
                  <a:t> </a:t>
                </a:r>
                <a:r>
                  <a:rPr lang="fr-FR" sz="1600" dirty="0" err="1"/>
                  <a:t>between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two</a:t>
                </a:r>
                <a:r>
                  <a:rPr lang="fr-FR" sz="1600" dirty="0"/>
                  <a:t> </a:t>
                </a:r>
                <a:r>
                  <a:rPr lang="fr-FR" sz="1600" dirty="0" err="1"/>
                  <a:t>models</a:t>
                </a:r>
                <a:r>
                  <a:rPr lang="fr-FR" sz="1600" dirty="0"/>
                  <a:t> (Paris 2009 and </a:t>
                </a:r>
                <a:r>
                  <a:rPr lang="fr-FR" sz="1600" dirty="0" err="1"/>
                  <a:t>Kohno</a:t>
                </a:r>
                <a:r>
                  <a:rPr lang="fr-FR" sz="1600" dirty="0"/>
                  <a:t>-Weise) and Partial </a:t>
                </a:r>
                <a:r>
                  <a:rPr lang="fr-FR" sz="1600" dirty="0" err="1"/>
                  <a:t>Wave</a:t>
                </a:r>
                <a:r>
                  <a:rPr lang="fr-FR" sz="1600" dirty="0"/>
                  <a:t> </a:t>
                </a:r>
                <a:r>
                  <a:rPr lang="fr-FR" sz="1600" dirty="0" err="1"/>
                  <a:t>Analysis</a:t>
                </a:r>
                <a:r>
                  <a:rPr lang="fr-FR" sz="1600" dirty="0"/>
                  <a:t> (PWA) of Nijmegen (data </a:t>
                </a:r>
                <a:r>
                  <a:rPr lang="fr-FR" sz="1600" dirty="0" err="1"/>
                  <a:t>evaluation</a:t>
                </a:r>
                <a:r>
                  <a:rPr lang="fr-FR" sz="1600" dirty="0"/>
                  <a:t>).</a:t>
                </a:r>
                <a:endParaRPr lang="en-US" sz="1600" dirty="0"/>
              </a:p>
            </p:txBody>
          </p:sp>
        </mc:Choice>
        <mc:Fallback xmlns="">
          <p:sp>
            <p:nvSpPr>
              <p:cNvPr id="12" name="TextBox 34">
                <a:extLst>
                  <a:ext uri="{FF2B5EF4-FFF2-40B4-BE49-F238E27FC236}">
                    <a16:creationId xmlns:a16="http://schemas.microsoft.com/office/drawing/2014/main" id="{03709033-06D5-6F19-57AD-E6BB19459B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700" y="5651500"/>
                <a:ext cx="6324600" cy="6112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 cmpd="sng">
                <a:noFill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re 1">
                <a:extLst>
                  <a:ext uri="{FF2B5EF4-FFF2-40B4-BE49-F238E27FC236}">
                    <a16:creationId xmlns:a16="http://schemas.microsoft.com/office/drawing/2014/main" id="{0D4F88BC-B627-D599-665D-4FA3375C31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defPPr>
                  <a:defRPr lang="fr-FR"/>
                </a:defPPr>
                <a:lvl1pPr>
                  <a:defRPr sz="2200" b="0" i="0">
                    <a:solidFill>
                      <a:srgbClr val="00294A"/>
                    </a:solidFill>
                    <a:latin typeface="Calibri Light"/>
                    <a:ea typeface="+mj-ea"/>
                    <a:cs typeface="Calibri Light"/>
                  </a:defRPr>
                </a:lvl1pPr>
              </a:lstStyle>
              <a:p>
                <a14:m>
                  <m:oMath xmlns:m="http://schemas.openxmlformats.org/officeDocument/2006/math"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sz="2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fr-FR" sz="2000" dirty="0"/>
                  <a:t>: </a:t>
                </a:r>
                <a:r>
                  <a:rPr lang="en-US" dirty="0"/>
                  <a:t>phase-shift analysis</a:t>
                </a:r>
                <a:endParaRPr lang="fr-FR" dirty="0"/>
              </a:p>
            </p:txBody>
          </p:sp>
        </mc:Choice>
        <mc:Fallback xmlns="">
          <p:sp>
            <p:nvSpPr>
              <p:cNvPr id="8" name="Titre 1">
                <a:extLst>
                  <a:ext uri="{FF2B5EF4-FFF2-40B4-BE49-F238E27FC236}">
                    <a16:creationId xmlns:a16="http://schemas.microsoft.com/office/drawing/2014/main" id="{0D4F88BC-B627-D599-665D-4FA3375C31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  <a:blipFill>
                <a:blip r:embed="rId6"/>
                <a:stretch>
                  <a:fillRect l="-845" t="-25000" b="-48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0A558278-DF8A-D6CD-A9F2-443636490816}"/>
              </a:ext>
            </a:extLst>
          </p:cNvPr>
          <p:cNvSpPr txBox="1"/>
          <p:nvPr/>
        </p:nvSpPr>
        <p:spPr>
          <a:xfrm>
            <a:off x="9226826" y="6124247"/>
            <a:ext cx="29651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n w="0" cap="sq">
                  <a:noFill/>
                </a:ln>
                <a:solidFill>
                  <a:srgbClr val="0070C0"/>
                </a:solidFill>
              </a:rPr>
              <a:t>J. </a:t>
            </a:r>
            <a:r>
              <a:rPr lang="en-US" sz="1200" dirty="0" err="1">
                <a:ln w="0" cap="sq">
                  <a:noFill/>
                </a:ln>
                <a:solidFill>
                  <a:srgbClr val="0070C0"/>
                </a:solidFill>
              </a:rPr>
              <a:t>Carbonell</a:t>
            </a:r>
            <a:r>
              <a:rPr lang="en-US" sz="1200" dirty="0">
                <a:ln w="0" cap="sq">
                  <a:noFill/>
                </a:ln>
                <a:solidFill>
                  <a:srgbClr val="0070C0"/>
                </a:solidFill>
              </a:rPr>
              <a:t> </a:t>
            </a:r>
            <a:r>
              <a:rPr lang="en-US" sz="1200" i="1" dirty="0">
                <a:ln w="0" cap="sq">
                  <a:noFill/>
                </a:ln>
                <a:solidFill>
                  <a:srgbClr val="0070C0"/>
                </a:solidFill>
              </a:rPr>
              <a:t>et al.</a:t>
            </a:r>
            <a:r>
              <a:rPr lang="en-US" sz="1200" dirty="0">
                <a:ln w="0" cap="sq">
                  <a:noFill/>
                </a:ln>
                <a:solidFill>
                  <a:srgbClr val="0070C0"/>
                </a:solidFill>
              </a:rPr>
              <a:t> Eur. Phys. Jour. A </a:t>
            </a:r>
            <a:r>
              <a:rPr lang="en-US" sz="1200" b="1" dirty="0">
                <a:ln w="0" cap="sq">
                  <a:noFill/>
                </a:ln>
                <a:solidFill>
                  <a:srgbClr val="0070C0"/>
                </a:solidFill>
              </a:rPr>
              <a:t>59</a:t>
            </a:r>
            <a:r>
              <a:rPr lang="en-US" sz="1200" dirty="0">
                <a:ln w="0" cap="sq">
                  <a:noFill/>
                </a:ln>
                <a:solidFill>
                  <a:srgbClr val="0070C0"/>
                </a:solidFill>
              </a:rPr>
              <a:t> (2023)</a:t>
            </a:r>
            <a:endParaRPr lang="fr-FR" sz="1200" dirty="0">
              <a:ln w="0" cap="sq">
                <a:noFill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67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59"/>
    </mc:Choice>
    <mc:Fallback xmlns="">
      <p:transition spd="slow" advTm="575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0A9D78D-CEF2-FE98-E88A-6A1BAA60B04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3998CC30-5557-17CB-CED1-972813A3CAD5}"/>
              </a:ext>
            </a:extLst>
          </p:cNvPr>
          <p:cNvGrpSpPr/>
          <p:nvPr/>
        </p:nvGrpSpPr>
        <p:grpSpPr>
          <a:xfrm>
            <a:off x="372805" y="1041113"/>
            <a:ext cx="7544470" cy="2700000"/>
            <a:chOff x="372805" y="1041113"/>
            <a:chExt cx="7544470" cy="2700000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D79E6E0D-C0D3-ADD5-893A-37EEE3E720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472" t="12184" r="8453"/>
            <a:stretch/>
          </p:blipFill>
          <p:spPr>
            <a:xfrm>
              <a:off x="4572000" y="1041113"/>
              <a:ext cx="3345275" cy="270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5C82C7AC-06C7-2AA0-C4B2-235C4F7829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2184" r="8453"/>
            <a:stretch/>
          </p:blipFill>
          <p:spPr>
            <a:xfrm>
              <a:off x="372805" y="1041113"/>
              <a:ext cx="3642551" cy="27000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1C8E92-CF0C-AB73-CD44-67CF2A934E3A}"/>
                </a:ext>
              </a:extLst>
            </p:cNvPr>
            <p:cNvSpPr/>
            <p:nvPr/>
          </p:nvSpPr>
          <p:spPr>
            <a:xfrm>
              <a:off x="890962" y="2469963"/>
              <a:ext cx="756863" cy="7685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40D0B2E-86B2-B3B1-4442-8D3BFD17C8EC}"/>
                </a:ext>
              </a:extLst>
            </p:cNvPr>
            <p:cNvSpPr/>
            <p:nvPr/>
          </p:nvSpPr>
          <p:spPr>
            <a:xfrm>
              <a:off x="6934004" y="2165163"/>
              <a:ext cx="756863" cy="7685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1A22820C-B6B6-44EE-4A60-7CF2C15C0BFA}"/>
              </a:ext>
            </a:extLst>
          </p:cNvPr>
          <p:cNvGrpSpPr/>
          <p:nvPr/>
        </p:nvGrpSpPr>
        <p:grpSpPr>
          <a:xfrm>
            <a:off x="8176644" y="1041113"/>
            <a:ext cx="3642551" cy="2362200"/>
            <a:chOff x="8176644" y="1143001"/>
            <a:chExt cx="3642551" cy="2362200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DEB2EE08-981A-1D33-15FE-3B4CD49095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2183" r="8453" b="10988"/>
            <a:stretch/>
          </p:blipFill>
          <p:spPr>
            <a:xfrm>
              <a:off x="8176644" y="1143001"/>
              <a:ext cx="3642551" cy="2362200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9A7A4BC-FB13-6CDF-756A-AAEC5DC22123}"/>
                </a:ext>
              </a:extLst>
            </p:cNvPr>
            <p:cNvSpPr/>
            <p:nvPr/>
          </p:nvSpPr>
          <p:spPr>
            <a:xfrm>
              <a:off x="8743754" y="1456765"/>
              <a:ext cx="756863" cy="63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B279C65A-8BBE-75A0-A09F-F1180A10FC82}"/>
              </a:ext>
            </a:extLst>
          </p:cNvPr>
          <p:cNvGrpSpPr/>
          <p:nvPr/>
        </p:nvGrpSpPr>
        <p:grpSpPr>
          <a:xfrm>
            <a:off x="8168431" y="3612963"/>
            <a:ext cx="3642551" cy="2700000"/>
            <a:chOff x="8168431" y="3612963"/>
            <a:chExt cx="3642551" cy="2700000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6631DEB8-388F-F967-F299-C5E6890223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2184" r="8453"/>
            <a:stretch/>
          </p:blipFill>
          <p:spPr>
            <a:xfrm>
              <a:off x="8168431" y="3612963"/>
              <a:ext cx="3642551" cy="2700000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A346EF3-608D-31AB-1743-1E33251C3447}"/>
                </a:ext>
              </a:extLst>
            </p:cNvPr>
            <p:cNvSpPr/>
            <p:nvPr/>
          </p:nvSpPr>
          <p:spPr>
            <a:xfrm>
              <a:off x="10877354" y="4161350"/>
              <a:ext cx="756863" cy="63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73822A60-78D8-ED98-893D-12038E9016B1}"/>
                </a:ext>
              </a:extLst>
            </p:cNvPr>
            <p:cNvCxnSpPr/>
            <p:nvPr/>
          </p:nvCxnSpPr>
          <p:spPr>
            <a:xfrm>
              <a:off x="8626475" y="4549468"/>
              <a:ext cx="3079750" cy="0"/>
            </a:xfrm>
            <a:prstGeom prst="line">
              <a:avLst/>
            </a:prstGeom>
            <a:ln>
              <a:solidFill>
                <a:srgbClr val="4646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A0855D3-9AE3-E0CE-6215-A798DFEA9FA7}"/>
              </a:ext>
            </a:extLst>
          </p:cNvPr>
          <p:cNvCxnSpPr>
            <a:cxnSpLocks/>
          </p:cNvCxnSpPr>
          <p:nvPr/>
        </p:nvCxnSpPr>
        <p:spPr>
          <a:xfrm>
            <a:off x="4412413" y="1410530"/>
            <a:ext cx="2309677" cy="21424"/>
          </a:xfrm>
          <a:prstGeom prst="line">
            <a:avLst/>
          </a:prstGeom>
          <a:ln w="19050">
            <a:solidFill>
              <a:srgbClr val="0000FF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CDB5BCF7-9E39-02B3-246E-F74FAA4F4347}"/>
              </a:ext>
            </a:extLst>
          </p:cNvPr>
          <p:cNvCxnSpPr>
            <a:cxnSpLocks/>
          </p:cNvCxnSpPr>
          <p:nvPr/>
        </p:nvCxnSpPr>
        <p:spPr>
          <a:xfrm>
            <a:off x="4241800" y="1290467"/>
            <a:ext cx="2818225" cy="699970"/>
          </a:xfrm>
          <a:prstGeom prst="line">
            <a:avLst/>
          </a:prstGeom>
          <a:ln w="19050">
            <a:solidFill>
              <a:srgbClr val="0000FF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5C5E80F5-BF73-FD1F-5E27-1EB3CA44C375}"/>
                  </a:ext>
                </a:extLst>
              </p:cNvPr>
              <p:cNvSpPr txBox="1"/>
              <p:nvPr/>
            </p:nvSpPr>
            <p:spPr>
              <a:xfrm>
                <a:off x="6730991" y="1227266"/>
                <a:ext cx="454612" cy="4047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5C5E80F5-BF73-FD1F-5E27-1EB3CA44C3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0991" y="1227266"/>
                <a:ext cx="454612" cy="404726"/>
              </a:xfrm>
              <a:prstGeom prst="rect">
                <a:avLst/>
              </a:prstGeom>
              <a:blipFill>
                <a:blip r:embed="rId6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99073F4D-1A68-500E-635B-C6BF0BA63D54}"/>
                  </a:ext>
                </a:extLst>
              </p:cNvPr>
              <p:cNvSpPr txBox="1"/>
              <p:nvPr/>
            </p:nvSpPr>
            <p:spPr>
              <a:xfrm>
                <a:off x="4224413" y="1385130"/>
                <a:ext cx="376000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99073F4D-1A68-500E-635B-C6BF0BA63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4413" y="1385130"/>
                <a:ext cx="376000" cy="46102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oupe 53">
            <a:extLst>
              <a:ext uri="{FF2B5EF4-FFF2-40B4-BE49-F238E27FC236}">
                <a16:creationId xmlns:a16="http://schemas.microsoft.com/office/drawing/2014/main" id="{8C35426E-8788-AE7A-8345-0C774D2250BC}"/>
              </a:ext>
            </a:extLst>
          </p:cNvPr>
          <p:cNvGrpSpPr/>
          <p:nvPr/>
        </p:nvGrpSpPr>
        <p:grpSpPr>
          <a:xfrm>
            <a:off x="5567251" y="4254204"/>
            <a:ext cx="1261684" cy="1417518"/>
            <a:chOff x="6429183" y="4254204"/>
            <a:chExt cx="1261684" cy="1417518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564C52C2-06A4-C194-49EA-E8590C63BB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013" t="54551" r="65669" b="17361"/>
            <a:stretch/>
          </p:blipFill>
          <p:spPr>
            <a:xfrm>
              <a:off x="6429183" y="4254204"/>
              <a:ext cx="1261684" cy="141751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900BF3E4-FB12-2561-248D-30AAB089B41D}"/>
                    </a:ext>
                  </a:extLst>
                </p:cNvPr>
                <p:cNvSpPr txBox="1"/>
                <p:nvPr/>
              </p:nvSpPr>
              <p:spPr>
                <a:xfrm>
                  <a:off x="6775568" y="4301352"/>
                  <a:ext cx="213182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900BF3E4-FB12-2561-248D-30AAB089B4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5568" y="4301352"/>
                  <a:ext cx="213182" cy="184666"/>
                </a:xfrm>
                <a:prstGeom prst="rect">
                  <a:avLst/>
                </a:prstGeom>
                <a:blipFill>
                  <a:blip r:embed="rId9"/>
                  <a:stretch>
                    <a:fillRect l="-8571"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870921C2-05A5-5BFE-4BAA-D7491FD5BA7B}"/>
                    </a:ext>
                  </a:extLst>
                </p:cNvPr>
                <p:cNvSpPr txBox="1"/>
                <p:nvPr/>
              </p:nvSpPr>
              <p:spPr>
                <a:xfrm>
                  <a:off x="6775568" y="4718170"/>
                  <a:ext cx="213182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870921C2-05A5-5BFE-4BAA-D7491FD5BA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5568" y="4718170"/>
                  <a:ext cx="213182" cy="184666"/>
                </a:xfrm>
                <a:prstGeom prst="rect">
                  <a:avLst/>
                </a:prstGeom>
                <a:blipFill>
                  <a:blip r:embed="rId9"/>
                  <a:stretch>
                    <a:fillRect l="-8571"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69490436-28F1-4DF5-4C22-5085ACE70BB1}"/>
                    </a:ext>
                  </a:extLst>
                </p:cNvPr>
                <p:cNvSpPr txBox="1"/>
                <p:nvPr/>
              </p:nvSpPr>
              <p:spPr>
                <a:xfrm>
                  <a:off x="6775568" y="5135524"/>
                  <a:ext cx="213182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69490436-28F1-4DF5-4C22-5085ACE70B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5568" y="5135524"/>
                  <a:ext cx="213182" cy="184666"/>
                </a:xfrm>
                <a:prstGeom prst="rect">
                  <a:avLst/>
                </a:prstGeom>
                <a:blipFill>
                  <a:blip r:embed="rId10"/>
                  <a:stretch>
                    <a:fillRect l="-8571" b="-96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ZoneTexte 50">
                  <a:extLst>
                    <a:ext uri="{FF2B5EF4-FFF2-40B4-BE49-F238E27FC236}">
                      <a16:creationId xmlns:a16="http://schemas.microsoft.com/office/drawing/2014/main" id="{FCE4BCF3-7EFA-32AE-D9A2-B2C5F4C0467B}"/>
                    </a:ext>
                  </a:extLst>
                </p:cNvPr>
                <p:cNvSpPr txBox="1"/>
                <p:nvPr/>
              </p:nvSpPr>
              <p:spPr>
                <a:xfrm>
                  <a:off x="6775235" y="5346454"/>
                  <a:ext cx="213182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51" name="ZoneTexte 50">
                  <a:extLst>
                    <a:ext uri="{FF2B5EF4-FFF2-40B4-BE49-F238E27FC236}">
                      <a16:creationId xmlns:a16="http://schemas.microsoft.com/office/drawing/2014/main" id="{FCE4BCF3-7EFA-32AE-D9A2-B2C5F4C046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5235" y="5346454"/>
                  <a:ext cx="213182" cy="184666"/>
                </a:xfrm>
                <a:prstGeom prst="rect">
                  <a:avLst/>
                </a:prstGeom>
                <a:blipFill>
                  <a:blip r:embed="rId11"/>
                  <a:stretch>
                    <a:fillRect l="-5714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AB66E3F8-464F-811B-E057-521A4F64D0EB}"/>
                    </a:ext>
                  </a:extLst>
                </p:cNvPr>
                <p:cNvSpPr txBox="1"/>
                <p:nvPr/>
              </p:nvSpPr>
              <p:spPr>
                <a:xfrm>
                  <a:off x="6775235" y="4930935"/>
                  <a:ext cx="213182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AB66E3F8-464F-811B-E057-521A4F64D0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5235" y="4930935"/>
                  <a:ext cx="213182" cy="184666"/>
                </a:xfrm>
                <a:prstGeom prst="rect">
                  <a:avLst/>
                </a:prstGeom>
                <a:blipFill>
                  <a:blip r:embed="rId12"/>
                  <a:stretch>
                    <a:fillRect l="-5714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ZoneTexte 52">
                  <a:extLst>
                    <a:ext uri="{FF2B5EF4-FFF2-40B4-BE49-F238E27FC236}">
                      <a16:creationId xmlns:a16="http://schemas.microsoft.com/office/drawing/2014/main" id="{59677DCC-700C-2405-D85C-089DA0505785}"/>
                    </a:ext>
                  </a:extLst>
                </p:cNvPr>
                <p:cNvSpPr txBox="1"/>
                <p:nvPr/>
              </p:nvSpPr>
              <p:spPr>
                <a:xfrm>
                  <a:off x="6775235" y="4507797"/>
                  <a:ext cx="213182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2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53" name="ZoneTexte 52">
                  <a:extLst>
                    <a:ext uri="{FF2B5EF4-FFF2-40B4-BE49-F238E27FC236}">
                      <a16:creationId xmlns:a16="http://schemas.microsoft.com/office/drawing/2014/main" id="{59677DCC-700C-2405-D85C-089DA05057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5235" y="4507797"/>
                  <a:ext cx="213182" cy="184666"/>
                </a:xfrm>
                <a:prstGeom prst="rect">
                  <a:avLst/>
                </a:prstGeom>
                <a:blipFill>
                  <a:blip r:embed="rId13"/>
                  <a:stretch>
                    <a:fillRect l="-5714" b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049A9E3A-80D1-3BB9-3548-1EA4023E382A}"/>
                  </a:ext>
                </a:extLst>
              </p:cNvPr>
              <p:cNvSpPr txBox="1"/>
              <p:nvPr/>
            </p:nvSpPr>
            <p:spPr>
              <a:xfrm>
                <a:off x="503280" y="3861175"/>
                <a:ext cx="4662355" cy="2336425"/>
              </a:xfrm>
              <a:prstGeom prst="roundRect">
                <a:avLst>
                  <a:gd name="adj" fmla="val 8514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tIns="137160" bIns="137160" rtlCol="0" anchor="ctr">
                <a:noAutofit/>
              </a:bodyPr>
              <a:lstStyle>
                <a:defPPr>
                  <a:defRPr lang="fr-FR"/>
                </a:defPPr>
                <a:lvl1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800" b="1"/>
                </a:lvl1pPr>
              </a:lstStyle>
              <a:p>
                <a:pPr marL="0" indent="0" algn="just">
                  <a:buNone/>
                </a:pPr>
                <a:r>
                  <a:rPr lang="en-US" b="0" dirty="0">
                    <a:solidFill>
                      <a:srgbClr val="002060"/>
                    </a:solidFill>
                  </a:rPr>
                  <a:t>Problems: </a:t>
                </a:r>
                <a:endParaRPr lang="fr-FR" b="0" i="1" dirty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b="0" dirty="0">
                    <a:solidFill>
                      <a:srgbClr val="002060"/>
                    </a:solidFill>
                  </a:rPr>
                  <a:t>low-energy parameters (scattering length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b="0" dirty="0">
                    <a:solidFill>
                      <a:srgbClr val="002060"/>
                    </a:solidFill>
                  </a:rPr>
                  <a:t> and effective range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>
                    <a:solidFill>
                      <a:srgbClr val="002060"/>
                    </a:solidFill>
                  </a:rPr>
                  <a:t>) are weakly constrained by the present data.</a:t>
                </a:r>
              </a:p>
              <a:p>
                <a:pPr algn="just"/>
                <a:r>
                  <a:rPr lang="en-US" b="0" dirty="0">
                    <a:solidFill>
                      <a:srgbClr val="002060"/>
                    </a:solidFill>
                  </a:rPr>
                  <a:t>Nijmegen evaluation do not extrapolate to potential models [unlike in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𝑁𝑁</m:t>
                    </m:r>
                  </m:oMath>
                </a14:m>
                <a:r>
                  <a:rPr lang="en-US" b="0" dirty="0">
                    <a:solidFill>
                      <a:srgbClr val="002060"/>
                    </a:solidFill>
                  </a:rPr>
                  <a:t> case].</a:t>
                </a:r>
              </a:p>
            </p:txBody>
          </p:sp>
        </mc:Choice>
        <mc:Fallback xmlns="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049A9E3A-80D1-3BB9-3548-1EA4023E38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80" y="3861175"/>
                <a:ext cx="4662355" cy="2336425"/>
              </a:xfrm>
              <a:prstGeom prst="roundRect">
                <a:avLst>
                  <a:gd name="adj" fmla="val 8514"/>
                </a:avLst>
              </a:prstGeom>
              <a:blipFill>
                <a:blip r:embed="rId14"/>
                <a:stretch>
                  <a:fillRect/>
                </a:stretch>
              </a:blip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CFC6048E-5B31-2C20-AFE4-84B0F434496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defPPr>
                  <a:defRPr lang="fr-FR"/>
                </a:defPPr>
                <a:lvl1pPr>
                  <a:defRPr sz="2200" b="0" i="0">
                    <a:solidFill>
                      <a:srgbClr val="00294A"/>
                    </a:solidFill>
                    <a:latin typeface="Calibri Light"/>
                    <a:ea typeface="+mj-ea"/>
                    <a:cs typeface="Calibri Light"/>
                  </a:defRPr>
                </a:lvl1pPr>
              </a:lstStyle>
              <a:p>
                <a14:m>
                  <m:oMath xmlns:m="http://schemas.openxmlformats.org/officeDocument/2006/math"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fr-FR" sz="2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fr-FR" sz="2000" dirty="0"/>
                  <a:t>: </a:t>
                </a:r>
                <a:r>
                  <a:rPr lang="en-US" dirty="0"/>
                  <a:t>low-energy limit </a:t>
                </a:r>
                <a:endParaRPr lang="fr-FR" dirty="0"/>
              </a:p>
            </p:txBody>
          </p:sp>
        </mc:Choice>
        <mc:Fallback xmlns="">
          <p:sp>
            <p:nvSpPr>
              <p:cNvPr id="7" name="Titre 1">
                <a:extLst>
                  <a:ext uri="{FF2B5EF4-FFF2-40B4-BE49-F238E27FC236}">
                    <a16:creationId xmlns:a16="http://schemas.microsoft.com/office/drawing/2014/main" id="{CFC6048E-5B31-2C20-AFE4-84B0F4344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  <a:blipFill>
                <a:blip r:embed="rId15"/>
                <a:stretch>
                  <a:fillRect l="-845" t="-25000" b="-48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025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29"/>
    </mc:Choice>
    <mc:Fallback xmlns="">
      <p:transition spd="slow" advTm="4752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re 1">
                <a:extLst>
                  <a:ext uri="{FF2B5EF4-FFF2-40B4-BE49-F238E27FC236}">
                    <a16:creationId xmlns:a16="http://schemas.microsoft.com/office/drawing/2014/main" id="{37D3B1B6-213C-028A-16E0-4334278DD6B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defPPr>
                  <a:defRPr lang="fr-FR"/>
                </a:defPPr>
                <a:lvl1pPr>
                  <a:defRPr sz="2200" b="0" i="0">
                    <a:solidFill>
                      <a:srgbClr val="00294A"/>
                    </a:solidFill>
                    <a:latin typeface="Calibri Light"/>
                    <a:ea typeface="+mj-ea"/>
                    <a:cs typeface="Calibri Light"/>
                  </a:defRPr>
                </a:lvl1pPr>
              </a:lstStyle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dirty="0"/>
                  <a:t>: Effective Range Expansion parameters and protonium data</a:t>
                </a:r>
                <a:endParaRPr lang="fr-FR" dirty="0"/>
              </a:p>
            </p:txBody>
          </p:sp>
        </mc:Choice>
        <mc:Fallback xmlns="">
          <p:sp>
            <p:nvSpPr>
              <p:cNvPr id="14" name="Titre 1">
                <a:extLst>
                  <a:ext uri="{FF2B5EF4-FFF2-40B4-BE49-F238E27FC236}">
                    <a16:creationId xmlns:a16="http://schemas.microsoft.com/office/drawing/2014/main" id="{37D3B1B6-213C-028A-16E0-4334278DD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02" y="231771"/>
                <a:ext cx="10089195" cy="338554"/>
              </a:xfrm>
              <a:prstGeom prst="rect">
                <a:avLst/>
              </a:prstGeom>
              <a:blipFill>
                <a:blip r:embed="rId2"/>
                <a:stretch>
                  <a:fillRect l="-966" t="-25000" b="-48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0A9D78D-CEF2-FE98-E88A-6A1BAA60B04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au 12">
                <a:extLst>
                  <a:ext uri="{FF2B5EF4-FFF2-40B4-BE49-F238E27FC236}">
                    <a16:creationId xmlns:a16="http://schemas.microsoft.com/office/drawing/2014/main" id="{4E658C83-9916-CA3B-1C29-58B80BF328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0315785"/>
                  </p:ext>
                </p:extLst>
              </p:nvPr>
            </p:nvGraphicFramePr>
            <p:xfrm>
              <a:off x="304800" y="2579373"/>
              <a:ext cx="6500070" cy="2937195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925430">
                      <a:extLst>
                        <a:ext uri="{9D8B030D-6E8A-4147-A177-3AD203B41FA5}">
                          <a16:colId xmlns:a16="http://schemas.microsoft.com/office/drawing/2014/main" val="173116679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586151369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3779367808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1183060813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106409588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3999731667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417700233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4186399308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39557155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1" i="1" u="none" strike="noStrike" dirty="0">
                              <a:solidFill>
                                <a:schemeClr val="lt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a:t>T=0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u="none" strike="noStrike" dirty="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Pre>
                                      <m:sPrePr>
                                        <m:ctrlPr>
                                          <a:rPr lang="en-US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PrePr>
                                      <m:sub>
                                        <m:r>
                                          <a:rPr lang="fr-FR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 </m:t>
                                        </m:r>
                                      </m:sub>
                                      <m:sup>
                                        <m:r>
                                          <a:rPr lang="fr-FR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𝟏𝟏</m:t>
                                        </m:r>
                                      </m:sup>
                                      <m:e>
                                        <m:r>
                                          <a:rPr lang="fr-FR" sz="2000" b="1" i="1" u="none" strike="noStrike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𝑷</m:t>
                                        </m:r>
                                      </m:e>
                                    </m:sPre>
                                  </m:e>
                                  <m:sub>
                                    <m:r>
                                      <a:rPr lang="fr-FR" sz="2000" b="1" i="1" u="none" strike="noStrike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1" u="none" strike="noStrike" dirty="0">
                            <a:solidFill>
                              <a:schemeClr val="lt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l" fontAlgn="b"/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u="none" strike="noStrike" dirty="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Pre>
                                      <m:sPrePr>
                                        <m:ctrlPr>
                                          <a:rPr lang="en-US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PrePr>
                                      <m:sub>
                                        <m:r>
                                          <a:rPr lang="fr-FR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 </m:t>
                                        </m:r>
                                      </m:sub>
                                      <m:sup>
                                        <m:r>
                                          <a:rPr lang="fr-FR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𝟏𝟑</m:t>
                                        </m:r>
                                      </m:sup>
                                      <m:e>
                                        <m:r>
                                          <a:rPr lang="fr-FR" sz="2000" b="1" i="1" u="none" strike="noStrike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𝑷</m:t>
                                        </m:r>
                                      </m:e>
                                    </m:sPre>
                                  </m:e>
                                  <m:sub>
                                    <m:r>
                                      <a:rPr lang="fr-FR" sz="2000" b="1" i="1" u="none" strike="noStrike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1" u="none" strike="noStrike" dirty="0">
                            <a:solidFill>
                              <a:schemeClr val="lt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l" fontAlgn="b"/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u="none" strike="noStrike" dirty="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Pre>
                                      <m:sPrePr>
                                        <m:ctrlPr>
                                          <a:rPr lang="en-US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PrePr>
                                      <m:sub>
                                        <m:r>
                                          <a:rPr lang="fr-FR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 </m:t>
                                        </m:r>
                                      </m:sub>
                                      <m:sup>
                                        <m:r>
                                          <a:rPr lang="fr-FR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𝟏𝟑</m:t>
                                        </m:r>
                                      </m:sup>
                                      <m:e>
                                        <m:r>
                                          <a:rPr lang="fr-FR" sz="2000" b="1" i="1" u="none" strike="noStrike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𝑷</m:t>
                                        </m:r>
                                      </m:e>
                                    </m:sPre>
                                  </m:e>
                                  <m:sub>
                                    <m:r>
                                      <a:rPr lang="fr-FR" sz="2000" b="1" i="1" u="none" strike="noStrike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1" u="none" strike="noStrike" dirty="0">
                            <a:solidFill>
                              <a:schemeClr val="lt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l" fontAlgn="b"/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u="none" strike="noStrike" dirty="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Pre>
                                      <m:sPrePr>
                                        <m:ctrlPr>
                                          <a:rPr lang="en-US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PrePr>
                                      <m:sub>
                                        <m:r>
                                          <a:rPr lang="fr-FR" sz="2000" b="1" i="1" u="none" strike="noStrike" dirty="0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 </m:t>
                                        </m:r>
                                      </m:sub>
                                      <m:sup>
                                        <m:r>
                                          <a:rPr lang="fr-FR" sz="2000" b="1" i="1" u="none" strike="noStrike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𝟑</m:t>
                                        </m:r>
                                      </m:sup>
                                      <m:e>
                                        <m:r>
                                          <a:rPr lang="fr-FR" sz="2000" b="1" i="1" u="none" strike="noStrike" smtClean="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𝑷𝑭</m:t>
                                        </m:r>
                                      </m:e>
                                    </m:sPre>
                                  </m:e>
                                  <m:sub>
                                    <m:r>
                                      <a:rPr lang="fr-FR" sz="2000" b="1" i="1" u="none" strike="noStrike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1" u="none" strike="noStrike" dirty="0">
                            <a:solidFill>
                              <a:schemeClr val="lt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l" fontAlgn="b"/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687486575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 dirty="0" err="1">
                              <a:effectLst/>
                            </a:rPr>
                            <a:t>Nijm</a:t>
                          </a:r>
                          <a:r>
                            <a:rPr lang="en-US" sz="1600" u="none" strike="noStrike" dirty="0">
                              <a:effectLst/>
                            </a:rPr>
                            <a:t>*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−3.34−1.22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9.3−1.2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−3.06−7.23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−1.7−1.5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4.36−0.00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−3.5−0.0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502303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 dirty="0" err="1">
                              <a:effectLst/>
                            </a:rPr>
                            <a:t>Jülich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−2.87−0.36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−2.83−7.82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4.61−0.05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−0.74−1.13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50221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 dirty="0">
                              <a:effectLst/>
                            </a:rPr>
                            <a:t>Paris 09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−3.62−0.34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3.8−0.8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−8.78−4.99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0.23−1.1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5.12−0.02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−3.4−0.02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−0.49−0.87</m:t>
                                </m:r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869969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 dirty="0">
                              <a:effectLst/>
                            </a:rPr>
                            <a:t>KW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−3.36−0.62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3.7−1.6</m:t>
                                </m:r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−8.83−4.45</m:t>
                                </m:r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0.25−0.97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4.73−0.08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−3.5−0.1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−0.46−1.09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489190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>
                              <a:effectLst/>
                            </a:rPr>
                            <a:t>DR2</a:t>
                          </a:r>
                          <a:endParaRPr lang="en-US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−3.28−0.78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4.2−2.3</m:t>
                                </m:r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−8.53−3.50</m:t>
                                </m:r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0.63−1.0</m:t>
                                </m:r>
                                <m:r>
                                  <a:rPr lang="en-US" sz="14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5.14−0.09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−3.4−0.1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−0.59−0.85</m:t>
                                </m:r>
                                <m:r>
                                  <a:rPr lang="en-US" sz="14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904989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au 12">
                <a:extLst>
                  <a:ext uri="{FF2B5EF4-FFF2-40B4-BE49-F238E27FC236}">
                    <a16:creationId xmlns:a16="http://schemas.microsoft.com/office/drawing/2014/main" id="{4E658C83-9916-CA3B-1C29-58B80BF328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0315785"/>
                  </p:ext>
                </p:extLst>
              </p:nvPr>
            </p:nvGraphicFramePr>
            <p:xfrm>
              <a:off x="304800" y="2579373"/>
              <a:ext cx="6500070" cy="2937195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925430">
                      <a:extLst>
                        <a:ext uri="{9D8B030D-6E8A-4147-A177-3AD203B41FA5}">
                          <a16:colId xmlns:a16="http://schemas.microsoft.com/office/drawing/2014/main" val="173116679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586151369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3779367808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1183060813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106409588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3999731667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417700233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4186399308"/>
                        </a:ext>
                      </a:extLst>
                    </a:gridCol>
                    <a:gridCol w="696830">
                      <a:extLst>
                        <a:ext uri="{9D8B030D-6E8A-4147-A177-3AD203B41FA5}">
                          <a16:colId xmlns:a16="http://schemas.microsoft.com/office/drawing/2014/main" val="39557155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1" i="1" u="none" strike="noStrike" dirty="0">
                              <a:solidFill>
                                <a:schemeClr val="lt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a:t>T=0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67249" t="-11475" r="-301310" b="-71311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l" fontAlgn="b"/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167982" t="-11475" r="-202632" b="-71311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l" fontAlgn="b"/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266812" t="-11475" r="-101747" b="-71311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l" fontAlgn="b"/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366812" t="-11475" r="-1747" b="-71311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l" fontAlgn="b"/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687486575"/>
                      </a:ext>
                    </a:extLst>
                  </a:tr>
                  <a:tr h="513271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 dirty="0" err="1">
                              <a:effectLst/>
                            </a:rPr>
                            <a:t>Nijm</a:t>
                          </a:r>
                          <a:r>
                            <a:rPr lang="en-US" sz="1600" u="none" strike="noStrike" dirty="0">
                              <a:effectLst/>
                            </a:rPr>
                            <a:t>*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35088" t="-80952" r="-706140" b="-4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33043" t="-80952" r="-600000" b="-4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5965" t="-80952" r="-505263" b="-4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35965" t="-80952" r="-405263" b="-4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31304" t="-80952" r="-301739" b="-4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36842" t="-80952" r="-204386" b="-4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50230306"/>
                      </a:ext>
                    </a:extLst>
                  </a:tr>
                  <a:tr h="513271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 dirty="0" err="1">
                              <a:effectLst/>
                            </a:rPr>
                            <a:t>Jülich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35088" t="-180952" r="-706140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5965" t="-180952" r="-505263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31304" t="-180952" r="-301739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30435" t="-180952" r="-102609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5022136"/>
                      </a:ext>
                    </a:extLst>
                  </a:tr>
                  <a:tr h="513271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 dirty="0">
                              <a:effectLst/>
                            </a:rPr>
                            <a:t>Paris 09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35088" t="-277647" r="-706140" b="-21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33043" t="-277647" r="-600000" b="-21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5965" t="-277647" r="-505263" b="-21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35965" t="-277647" r="-405263" b="-21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31304" t="-277647" r="-301739" b="-21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36842" t="-277647" r="-204386" b="-21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30435" t="-277647" r="-102609" b="-21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86996914"/>
                      </a:ext>
                    </a:extLst>
                  </a:tr>
                  <a:tr h="513271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 dirty="0">
                              <a:effectLst/>
                            </a:rPr>
                            <a:t>KW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35088" t="-382143" r="-706140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33043" t="-382143" r="-600000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5965" t="-382143" r="-505263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35965" t="-382143" r="-405263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31304" t="-382143" r="-301739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36842" t="-382143" r="-204386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30435" t="-382143" r="-102609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48919051"/>
                      </a:ext>
                    </a:extLst>
                  </a:tr>
                  <a:tr h="513271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600" u="none" strike="noStrike">
                              <a:effectLst/>
                            </a:rPr>
                            <a:t>DR2</a:t>
                          </a:r>
                          <a:endParaRPr lang="en-US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35088" t="-482143" r="-706140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33043" t="-482143" r="-600000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5965" t="-482143" r="-505263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35965" t="-482143" r="-405263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31304" t="-482143" r="-301739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36842" t="-482143" r="-204386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30435" t="-482143" r="-102609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 dirty="0">
                              <a:effectLst/>
                            </a:rPr>
                            <a:t>--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9049895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7" name="Groupe 16">
            <a:extLst>
              <a:ext uri="{FF2B5EF4-FFF2-40B4-BE49-F238E27FC236}">
                <a16:creationId xmlns:a16="http://schemas.microsoft.com/office/drawing/2014/main" id="{004E11C7-EDDE-2909-2EF3-39FAFF7E6EAD}"/>
              </a:ext>
            </a:extLst>
          </p:cNvPr>
          <p:cNvGrpSpPr/>
          <p:nvPr/>
        </p:nvGrpSpPr>
        <p:grpSpPr>
          <a:xfrm>
            <a:off x="6893575" y="761353"/>
            <a:ext cx="4177799" cy="3459088"/>
            <a:chOff x="-109592" y="3634021"/>
            <a:chExt cx="4177799" cy="3459088"/>
          </a:xfrm>
        </p:grpSpPr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B292AB84-B37F-0698-9D50-6725B7AF0B18}"/>
                </a:ext>
              </a:extLst>
            </p:cNvPr>
            <p:cNvSpPr/>
            <p:nvPr/>
          </p:nvSpPr>
          <p:spPr>
            <a:xfrm>
              <a:off x="-109592" y="3634021"/>
              <a:ext cx="3459090" cy="3459088"/>
            </a:xfrm>
            <a:prstGeom prst="arc">
              <a:avLst>
                <a:gd name="adj1" fmla="val 16942585"/>
                <a:gd name="adj2" fmla="val 105376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55649C46-67E3-5D11-C33B-D89F636BB978}"/>
                </a:ext>
              </a:extLst>
            </p:cNvPr>
            <p:cNvSpPr/>
            <p:nvPr/>
          </p:nvSpPr>
          <p:spPr>
            <a:xfrm>
              <a:off x="156580" y="3900193"/>
              <a:ext cx="2926746" cy="2926744"/>
            </a:xfrm>
            <a:prstGeom prst="arc">
              <a:avLst>
                <a:gd name="adj1" fmla="val 16942585"/>
                <a:gd name="adj2" fmla="val 105376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34E19C94-EE90-179E-701E-B4C9E68A41EB}"/>
                </a:ext>
              </a:extLst>
            </p:cNvPr>
            <p:cNvSpPr/>
            <p:nvPr/>
          </p:nvSpPr>
          <p:spPr>
            <a:xfrm>
              <a:off x="930868" y="4674480"/>
              <a:ext cx="1378170" cy="137817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1956211E-4C7E-03E0-E354-20D34AB10959}"/>
                </a:ext>
              </a:extLst>
            </p:cNvPr>
            <p:cNvSpPr/>
            <p:nvPr/>
          </p:nvSpPr>
          <p:spPr>
            <a:xfrm>
              <a:off x="410728" y="4154341"/>
              <a:ext cx="2418450" cy="2418448"/>
            </a:xfrm>
            <a:prstGeom prst="arc">
              <a:avLst>
                <a:gd name="adj1" fmla="val 16942585"/>
                <a:gd name="adj2" fmla="val 105376"/>
              </a:avLst>
            </a:prstGeom>
            <a:ln w="25400">
              <a:gradFill flip="none" rotWithShape="1">
                <a:gsLst>
                  <a:gs pos="82000">
                    <a:srgbClr val="0000FF"/>
                  </a:gs>
                  <a:gs pos="59000">
                    <a:srgbClr val="00B050"/>
                  </a:gs>
                  <a:gs pos="100000">
                    <a:srgbClr val="0000FF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E00FE610-4FAC-26E8-E4EB-464CC6E83C05}"/>
                </a:ext>
              </a:extLst>
            </p:cNvPr>
            <p:cNvSpPr/>
            <p:nvPr/>
          </p:nvSpPr>
          <p:spPr>
            <a:xfrm>
              <a:off x="661762" y="4405375"/>
              <a:ext cx="1916382" cy="1916380"/>
            </a:xfrm>
            <a:prstGeom prst="arc">
              <a:avLst>
                <a:gd name="adj1" fmla="val 16942585"/>
                <a:gd name="adj2" fmla="val 105376"/>
              </a:avLst>
            </a:prstGeom>
            <a:ln w="25400">
              <a:gradFill flip="none" rotWithShape="1">
                <a:gsLst>
                  <a:gs pos="82000">
                    <a:srgbClr val="0000FF"/>
                  </a:gs>
                  <a:gs pos="51000">
                    <a:srgbClr val="00B050"/>
                  </a:gs>
                  <a:gs pos="100000">
                    <a:srgbClr val="0000FF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4" name="Picture 46">
              <a:extLst>
                <a:ext uri="{FF2B5EF4-FFF2-40B4-BE49-F238E27FC236}">
                  <a16:creationId xmlns:a16="http://schemas.microsoft.com/office/drawing/2014/main" id="{C4B8012C-88C7-63F2-8671-BA2718BA4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 rot="16654851">
              <a:off x="2773139" y="3978537"/>
              <a:ext cx="368770" cy="375863"/>
            </a:xfrm>
            <a:prstGeom prst="rect">
              <a:avLst/>
            </a:prstGeom>
          </p:spPr>
        </p:pic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4AC45E59-3A3C-0232-243C-68DC06B4CD1A}"/>
                </a:ext>
              </a:extLst>
            </p:cNvPr>
            <p:cNvCxnSpPr>
              <a:cxnSpLocks/>
            </p:cNvCxnSpPr>
            <p:nvPr/>
          </p:nvCxnSpPr>
          <p:spPr>
            <a:xfrm>
              <a:off x="2974065" y="4357357"/>
              <a:ext cx="25404" cy="453187"/>
            </a:xfrm>
            <a:prstGeom prst="straightConnector1">
              <a:avLst/>
            </a:prstGeom>
            <a:ln w="15875">
              <a:solidFill>
                <a:schemeClr val="accent3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109914E1-E07B-C4D7-FBD4-AFC027C09D6A}"/>
                </a:ext>
              </a:extLst>
            </p:cNvPr>
            <p:cNvCxnSpPr/>
            <p:nvPr/>
          </p:nvCxnSpPr>
          <p:spPr>
            <a:xfrm>
              <a:off x="2748984" y="4459944"/>
              <a:ext cx="25404" cy="453187"/>
            </a:xfrm>
            <a:prstGeom prst="straightConnector1">
              <a:avLst/>
            </a:prstGeom>
            <a:ln w="15875">
              <a:solidFill>
                <a:schemeClr val="accent3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D67D30EF-0001-8264-7ED2-C345E893F32E}"/>
                </a:ext>
              </a:extLst>
            </p:cNvPr>
            <p:cNvCxnSpPr/>
            <p:nvPr/>
          </p:nvCxnSpPr>
          <p:spPr>
            <a:xfrm>
              <a:off x="2521081" y="4578630"/>
              <a:ext cx="25404" cy="453187"/>
            </a:xfrm>
            <a:prstGeom prst="straightConnector1">
              <a:avLst/>
            </a:prstGeom>
            <a:ln w="15875">
              <a:solidFill>
                <a:schemeClr val="accent3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orme libre 60">
              <a:extLst>
                <a:ext uri="{FF2B5EF4-FFF2-40B4-BE49-F238E27FC236}">
                  <a16:creationId xmlns:a16="http://schemas.microsoft.com/office/drawing/2014/main" id="{A2B6E23D-111E-79CA-2086-8C6A50D8B0B0}"/>
                </a:ext>
              </a:extLst>
            </p:cNvPr>
            <p:cNvSpPr/>
            <p:nvPr/>
          </p:nvSpPr>
          <p:spPr>
            <a:xfrm>
              <a:off x="2999469" y="4432744"/>
              <a:ext cx="1068738" cy="226347"/>
            </a:xfrm>
            <a:custGeom>
              <a:avLst/>
              <a:gdLst>
                <a:gd name="connsiteX0" fmla="*/ 0 w 2527252"/>
                <a:gd name="connsiteY0" fmla="*/ 440149 h 452754"/>
                <a:gd name="connsiteX1" fmla="*/ 301761 w 2527252"/>
                <a:gd name="connsiteY1" fmla="*/ 25180 h 452754"/>
                <a:gd name="connsiteX2" fmla="*/ 691537 w 2527252"/>
                <a:gd name="connsiteY2" fmla="*/ 452724 h 452754"/>
                <a:gd name="connsiteX3" fmla="*/ 1018445 w 2527252"/>
                <a:gd name="connsiteY3" fmla="*/ 30 h 452754"/>
                <a:gd name="connsiteX4" fmla="*/ 1370500 w 2527252"/>
                <a:gd name="connsiteY4" fmla="*/ 427574 h 452754"/>
                <a:gd name="connsiteX5" fmla="*/ 1735128 w 2527252"/>
                <a:gd name="connsiteY5" fmla="*/ 25180 h 452754"/>
                <a:gd name="connsiteX6" fmla="*/ 2062036 w 2527252"/>
                <a:gd name="connsiteY6" fmla="*/ 440149 h 452754"/>
                <a:gd name="connsiteX7" fmla="*/ 2288358 w 2527252"/>
                <a:gd name="connsiteY7" fmla="*/ 264101 h 452754"/>
                <a:gd name="connsiteX8" fmla="*/ 2527252 w 2527252"/>
                <a:gd name="connsiteY8" fmla="*/ 251527 h 452754"/>
                <a:gd name="connsiteX0" fmla="*/ 0 w 2527252"/>
                <a:gd name="connsiteY0" fmla="*/ 440149 h 452754"/>
                <a:gd name="connsiteX1" fmla="*/ 301761 w 2527252"/>
                <a:gd name="connsiteY1" fmla="*/ 25180 h 452754"/>
                <a:gd name="connsiteX2" fmla="*/ 691537 w 2527252"/>
                <a:gd name="connsiteY2" fmla="*/ 452724 h 452754"/>
                <a:gd name="connsiteX3" fmla="*/ 1018445 w 2527252"/>
                <a:gd name="connsiteY3" fmla="*/ 30 h 452754"/>
                <a:gd name="connsiteX4" fmla="*/ 1370500 w 2527252"/>
                <a:gd name="connsiteY4" fmla="*/ 427574 h 452754"/>
                <a:gd name="connsiteX5" fmla="*/ 1735128 w 2527252"/>
                <a:gd name="connsiteY5" fmla="*/ 25180 h 452754"/>
                <a:gd name="connsiteX6" fmla="*/ 2062036 w 2527252"/>
                <a:gd name="connsiteY6" fmla="*/ 440149 h 452754"/>
                <a:gd name="connsiteX7" fmla="*/ 2527252 w 2527252"/>
                <a:gd name="connsiteY7" fmla="*/ 251527 h 45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27252" h="452754">
                  <a:moveTo>
                    <a:pt x="0" y="440149"/>
                  </a:moveTo>
                  <a:cubicBezTo>
                    <a:pt x="93252" y="231616"/>
                    <a:pt x="186505" y="23084"/>
                    <a:pt x="301761" y="25180"/>
                  </a:cubicBezTo>
                  <a:cubicBezTo>
                    <a:pt x="417017" y="27276"/>
                    <a:pt x="572090" y="456916"/>
                    <a:pt x="691537" y="452724"/>
                  </a:cubicBezTo>
                  <a:cubicBezTo>
                    <a:pt x="810984" y="448532"/>
                    <a:pt x="905285" y="4222"/>
                    <a:pt x="1018445" y="30"/>
                  </a:cubicBezTo>
                  <a:cubicBezTo>
                    <a:pt x="1131605" y="-4162"/>
                    <a:pt x="1251053" y="423382"/>
                    <a:pt x="1370500" y="427574"/>
                  </a:cubicBezTo>
                  <a:cubicBezTo>
                    <a:pt x="1489947" y="431766"/>
                    <a:pt x="1619872" y="23084"/>
                    <a:pt x="1735128" y="25180"/>
                  </a:cubicBezTo>
                  <a:cubicBezTo>
                    <a:pt x="1850384" y="27276"/>
                    <a:pt x="1930016" y="402425"/>
                    <a:pt x="2062036" y="440149"/>
                  </a:cubicBezTo>
                  <a:cubicBezTo>
                    <a:pt x="2194056" y="477873"/>
                    <a:pt x="2430332" y="290823"/>
                    <a:pt x="2527252" y="251527"/>
                  </a:cubicBezTo>
                </a:path>
              </a:pathLst>
            </a:custGeom>
            <a:ln w="15875">
              <a:solidFill>
                <a:schemeClr val="accent3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Forme libre 60">
              <a:extLst>
                <a:ext uri="{FF2B5EF4-FFF2-40B4-BE49-F238E27FC236}">
                  <a16:creationId xmlns:a16="http://schemas.microsoft.com/office/drawing/2014/main" id="{9B98BBCB-9A28-CB35-249B-DA7423235553}"/>
                </a:ext>
              </a:extLst>
            </p:cNvPr>
            <p:cNvSpPr/>
            <p:nvPr/>
          </p:nvSpPr>
          <p:spPr>
            <a:xfrm rot="1124768">
              <a:off x="2782411" y="4843982"/>
              <a:ext cx="1068738" cy="226347"/>
            </a:xfrm>
            <a:custGeom>
              <a:avLst/>
              <a:gdLst>
                <a:gd name="connsiteX0" fmla="*/ 0 w 2527252"/>
                <a:gd name="connsiteY0" fmla="*/ 440149 h 452754"/>
                <a:gd name="connsiteX1" fmla="*/ 301761 w 2527252"/>
                <a:gd name="connsiteY1" fmla="*/ 25180 h 452754"/>
                <a:gd name="connsiteX2" fmla="*/ 691537 w 2527252"/>
                <a:gd name="connsiteY2" fmla="*/ 452724 h 452754"/>
                <a:gd name="connsiteX3" fmla="*/ 1018445 w 2527252"/>
                <a:gd name="connsiteY3" fmla="*/ 30 h 452754"/>
                <a:gd name="connsiteX4" fmla="*/ 1370500 w 2527252"/>
                <a:gd name="connsiteY4" fmla="*/ 427574 h 452754"/>
                <a:gd name="connsiteX5" fmla="*/ 1735128 w 2527252"/>
                <a:gd name="connsiteY5" fmla="*/ 25180 h 452754"/>
                <a:gd name="connsiteX6" fmla="*/ 2062036 w 2527252"/>
                <a:gd name="connsiteY6" fmla="*/ 440149 h 452754"/>
                <a:gd name="connsiteX7" fmla="*/ 2288358 w 2527252"/>
                <a:gd name="connsiteY7" fmla="*/ 264101 h 452754"/>
                <a:gd name="connsiteX8" fmla="*/ 2527252 w 2527252"/>
                <a:gd name="connsiteY8" fmla="*/ 251527 h 452754"/>
                <a:gd name="connsiteX0" fmla="*/ 0 w 2527252"/>
                <a:gd name="connsiteY0" fmla="*/ 440149 h 452754"/>
                <a:gd name="connsiteX1" fmla="*/ 301761 w 2527252"/>
                <a:gd name="connsiteY1" fmla="*/ 25180 h 452754"/>
                <a:gd name="connsiteX2" fmla="*/ 691537 w 2527252"/>
                <a:gd name="connsiteY2" fmla="*/ 452724 h 452754"/>
                <a:gd name="connsiteX3" fmla="*/ 1018445 w 2527252"/>
                <a:gd name="connsiteY3" fmla="*/ 30 h 452754"/>
                <a:gd name="connsiteX4" fmla="*/ 1370500 w 2527252"/>
                <a:gd name="connsiteY4" fmla="*/ 427574 h 452754"/>
                <a:gd name="connsiteX5" fmla="*/ 1735128 w 2527252"/>
                <a:gd name="connsiteY5" fmla="*/ 25180 h 452754"/>
                <a:gd name="connsiteX6" fmla="*/ 2062036 w 2527252"/>
                <a:gd name="connsiteY6" fmla="*/ 440149 h 452754"/>
                <a:gd name="connsiteX7" fmla="*/ 2527252 w 2527252"/>
                <a:gd name="connsiteY7" fmla="*/ 251527 h 45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27252" h="452754">
                  <a:moveTo>
                    <a:pt x="0" y="440149"/>
                  </a:moveTo>
                  <a:cubicBezTo>
                    <a:pt x="93252" y="231616"/>
                    <a:pt x="186505" y="23084"/>
                    <a:pt x="301761" y="25180"/>
                  </a:cubicBezTo>
                  <a:cubicBezTo>
                    <a:pt x="417017" y="27276"/>
                    <a:pt x="572090" y="456916"/>
                    <a:pt x="691537" y="452724"/>
                  </a:cubicBezTo>
                  <a:cubicBezTo>
                    <a:pt x="810984" y="448532"/>
                    <a:pt x="905285" y="4222"/>
                    <a:pt x="1018445" y="30"/>
                  </a:cubicBezTo>
                  <a:cubicBezTo>
                    <a:pt x="1131605" y="-4162"/>
                    <a:pt x="1251053" y="423382"/>
                    <a:pt x="1370500" y="427574"/>
                  </a:cubicBezTo>
                  <a:cubicBezTo>
                    <a:pt x="1489947" y="431766"/>
                    <a:pt x="1619872" y="23084"/>
                    <a:pt x="1735128" y="25180"/>
                  </a:cubicBezTo>
                  <a:cubicBezTo>
                    <a:pt x="1850384" y="27276"/>
                    <a:pt x="1930016" y="402425"/>
                    <a:pt x="2062036" y="440149"/>
                  </a:cubicBezTo>
                  <a:cubicBezTo>
                    <a:pt x="2194056" y="477873"/>
                    <a:pt x="2430332" y="290823"/>
                    <a:pt x="2527252" y="251527"/>
                  </a:cubicBezTo>
                </a:path>
              </a:pathLst>
            </a:custGeom>
            <a:ln w="15875">
              <a:solidFill>
                <a:schemeClr val="accent3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orme libre 60">
              <a:extLst>
                <a:ext uri="{FF2B5EF4-FFF2-40B4-BE49-F238E27FC236}">
                  <a16:creationId xmlns:a16="http://schemas.microsoft.com/office/drawing/2014/main" id="{B1085F35-E31B-1ED1-A2AE-B96AD716BD3E}"/>
                </a:ext>
              </a:extLst>
            </p:cNvPr>
            <p:cNvSpPr/>
            <p:nvPr/>
          </p:nvSpPr>
          <p:spPr>
            <a:xfrm rot="3368141">
              <a:off x="2398262" y="5217197"/>
              <a:ext cx="1068738" cy="226347"/>
            </a:xfrm>
            <a:custGeom>
              <a:avLst/>
              <a:gdLst>
                <a:gd name="connsiteX0" fmla="*/ 0 w 2527252"/>
                <a:gd name="connsiteY0" fmla="*/ 440149 h 452754"/>
                <a:gd name="connsiteX1" fmla="*/ 301761 w 2527252"/>
                <a:gd name="connsiteY1" fmla="*/ 25180 h 452754"/>
                <a:gd name="connsiteX2" fmla="*/ 691537 w 2527252"/>
                <a:gd name="connsiteY2" fmla="*/ 452724 h 452754"/>
                <a:gd name="connsiteX3" fmla="*/ 1018445 w 2527252"/>
                <a:gd name="connsiteY3" fmla="*/ 30 h 452754"/>
                <a:gd name="connsiteX4" fmla="*/ 1370500 w 2527252"/>
                <a:gd name="connsiteY4" fmla="*/ 427574 h 452754"/>
                <a:gd name="connsiteX5" fmla="*/ 1735128 w 2527252"/>
                <a:gd name="connsiteY5" fmla="*/ 25180 h 452754"/>
                <a:gd name="connsiteX6" fmla="*/ 2062036 w 2527252"/>
                <a:gd name="connsiteY6" fmla="*/ 440149 h 452754"/>
                <a:gd name="connsiteX7" fmla="*/ 2288358 w 2527252"/>
                <a:gd name="connsiteY7" fmla="*/ 264101 h 452754"/>
                <a:gd name="connsiteX8" fmla="*/ 2527252 w 2527252"/>
                <a:gd name="connsiteY8" fmla="*/ 251527 h 452754"/>
                <a:gd name="connsiteX0" fmla="*/ 0 w 2527252"/>
                <a:gd name="connsiteY0" fmla="*/ 440149 h 452754"/>
                <a:gd name="connsiteX1" fmla="*/ 301761 w 2527252"/>
                <a:gd name="connsiteY1" fmla="*/ 25180 h 452754"/>
                <a:gd name="connsiteX2" fmla="*/ 691537 w 2527252"/>
                <a:gd name="connsiteY2" fmla="*/ 452724 h 452754"/>
                <a:gd name="connsiteX3" fmla="*/ 1018445 w 2527252"/>
                <a:gd name="connsiteY3" fmla="*/ 30 h 452754"/>
                <a:gd name="connsiteX4" fmla="*/ 1370500 w 2527252"/>
                <a:gd name="connsiteY4" fmla="*/ 427574 h 452754"/>
                <a:gd name="connsiteX5" fmla="*/ 1735128 w 2527252"/>
                <a:gd name="connsiteY5" fmla="*/ 25180 h 452754"/>
                <a:gd name="connsiteX6" fmla="*/ 2062036 w 2527252"/>
                <a:gd name="connsiteY6" fmla="*/ 440149 h 452754"/>
                <a:gd name="connsiteX7" fmla="*/ 2527252 w 2527252"/>
                <a:gd name="connsiteY7" fmla="*/ 251527 h 45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27252" h="452754">
                  <a:moveTo>
                    <a:pt x="0" y="440149"/>
                  </a:moveTo>
                  <a:cubicBezTo>
                    <a:pt x="93252" y="231616"/>
                    <a:pt x="186505" y="23084"/>
                    <a:pt x="301761" y="25180"/>
                  </a:cubicBezTo>
                  <a:cubicBezTo>
                    <a:pt x="417017" y="27276"/>
                    <a:pt x="572090" y="456916"/>
                    <a:pt x="691537" y="452724"/>
                  </a:cubicBezTo>
                  <a:cubicBezTo>
                    <a:pt x="810984" y="448532"/>
                    <a:pt x="905285" y="4222"/>
                    <a:pt x="1018445" y="30"/>
                  </a:cubicBezTo>
                  <a:cubicBezTo>
                    <a:pt x="1131605" y="-4162"/>
                    <a:pt x="1251053" y="423382"/>
                    <a:pt x="1370500" y="427574"/>
                  </a:cubicBezTo>
                  <a:cubicBezTo>
                    <a:pt x="1489947" y="431766"/>
                    <a:pt x="1619872" y="23084"/>
                    <a:pt x="1735128" y="25180"/>
                  </a:cubicBezTo>
                  <a:cubicBezTo>
                    <a:pt x="1850384" y="27276"/>
                    <a:pt x="1930016" y="402425"/>
                    <a:pt x="2062036" y="440149"/>
                  </a:cubicBezTo>
                  <a:cubicBezTo>
                    <a:pt x="2194056" y="477873"/>
                    <a:pt x="2430332" y="290823"/>
                    <a:pt x="2527252" y="251527"/>
                  </a:cubicBezTo>
                </a:path>
              </a:pathLst>
            </a:custGeom>
            <a:ln w="15875">
              <a:solidFill>
                <a:schemeClr val="accent3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B88E9665-9173-8E5C-4BD6-211154F88064}"/>
              </a:ext>
            </a:extLst>
          </p:cNvPr>
          <p:cNvSpPr txBox="1"/>
          <p:nvPr/>
        </p:nvSpPr>
        <p:spPr>
          <a:xfrm>
            <a:off x="7159747" y="1069130"/>
            <a:ext cx="1416832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i="0"/>
            </a:lvl1pPr>
          </a:lstStyle>
          <a:p>
            <a:r>
              <a:rPr lang="en-US" sz="1600" dirty="0">
                <a:solidFill>
                  <a:srgbClr val="002060"/>
                </a:solidFill>
              </a:rPr>
              <a:t>Nuclear shifted levels</a:t>
            </a: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674C3C4A-E3B7-11ED-F2B5-E08879BC4CC0}"/>
              </a:ext>
            </a:extLst>
          </p:cNvPr>
          <p:cNvCxnSpPr>
            <a:cxnSpLocks/>
            <a:stCxn id="33" idx="3"/>
            <a:endCxn id="23" idx="0"/>
          </p:cNvCxnSpPr>
          <p:nvPr/>
        </p:nvCxnSpPr>
        <p:spPr>
          <a:xfrm>
            <a:off x="8576579" y="1361518"/>
            <a:ext cx="251913" cy="193457"/>
          </a:xfrm>
          <a:prstGeom prst="straightConnector1">
            <a:avLst/>
          </a:prstGeom>
          <a:ln w="25400">
            <a:gradFill flip="none" rotWithShape="1">
              <a:gsLst>
                <a:gs pos="82000">
                  <a:srgbClr val="0000FF"/>
                </a:gs>
                <a:gs pos="35000">
                  <a:srgbClr val="00B050"/>
                </a:gs>
                <a:gs pos="100000">
                  <a:srgbClr val="0000FF"/>
                </a:gs>
              </a:gsLst>
              <a:path path="circle">
                <a:fillToRect r="100000" b="100000"/>
              </a:path>
              <a:tileRect l="-100000" t="-100000"/>
            </a:gradFill>
            <a:headEnd type="none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B6495793-F4FB-E811-F4B3-9BFAF88C5A93}"/>
              </a:ext>
            </a:extLst>
          </p:cNvPr>
          <p:cNvCxnSpPr>
            <a:cxnSpLocks/>
            <a:stCxn id="33" idx="3"/>
            <a:endCxn id="22" idx="0"/>
          </p:cNvCxnSpPr>
          <p:nvPr/>
        </p:nvCxnSpPr>
        <p:spPr>
          <a:xfrm flipV="1">
            <a:off x="8576579" y="1309775"/>
            <a:ext cx="305718" cy="51743"/>
          </a:xfrm>
          <a:prstGeom prst="straightConnector1">
            <a:avLst/>
          </a:prstGeom>
          <a:ln w="25400">
            <a:gradFill flip="none" rotWithShape="1">
              <a:gsLst>
                <a:gs pos="82000">
                  <a:srgbClr val="0000FF"/>
                </a:gs>
                <a:gs pos="35000">
                  <a:srgbClr val="00B050"/>
                </a:gs>
                <a:gs pos="100000">
                  <a:srgbClr val="0000FF"/>
                </a:gs>
              </a:gsLst>
              <a:path path="circle">
                <a:fillToRect r="100000" b="100000"/>
              </a:path>
              <a:tileRect l="-100000" t="-100000"/>
            </a:gradFill>
            <a:headEnd type="none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 36">
            <a:extLst>
              <a:ext uri="{FF2B5EF4-FFF2-40B4-BE49-F238E27FC236}">
                <a16:creationId xmlns:a16="http://schemas.microsoft.com/office/drawing/2014/main" id="{E5666F29-7AF5-235E-65CC-80EA393A64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07754" y="2150067"/>
            <a:ext cx="1813780" cy="1751772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312F412F-18E7-0337-D883-F796BE5E9B56}"/>
              </a:ext>
            </a:extLst>
          </p:cNvPr>
          <p:cNvSpPr txBox="1"/>
          <p:nvPr/>
        </p:nvSpPr>
        <p:spPr>
          <a:xfrm>
            <a:off x="10336381" y="1679636"/>
            <a:ext cx="1003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Coulomb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900DBEB-B242-DCA1-7AC2-8ED054C3A631}"/>
              </a:ext>
            </a:extLst>
          </p:cNvPr>
          <p:cNvSpPr txBox="1"/>
          <p:nvPr/>
        </p:nvSpPr>
        <p:spPr>
          <a:xfrm>
            <a:off x="11003138" y="1871186"/>
            <a:ext cx="1010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+Nuclear</a:t>
            </a:r>
            <a:endParaRPr 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0" name="Tableau 39">
                <a:extLst>
                  <a:ext uri="{FF2B5EF4-FFF2-40B4-BE49-F238E27FC236}">
                    <a16:creationId xmlns:a16="http://schemas.microsoft.com/office/drawing/2014/main" id="{BFCC5054-3F67-6298-F60E-C14FC52636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4170926"/>
                  </p:ext>
                </p:extLst>
              </p:nvPr>
            </p:nvGraphicFramePr>
            <p:xfrm>
              <a:off x="7547957" y="3998544"/>
              <a:ext cx="4159848" cy="1342899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762000">
                      <a:extLst>
                        <a:ext uri="{9D8B030D-6E8A-4147-A177-3AD203B41FA5}">
                          <a16:colId xmlns:a16="http://schemas.microsoft.com/office/drawing/2014/main" val="2215894843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4151156832"/>
                        </a:ext>
                      </a:extLst>
                    </a:gridCol>
                    <a:gridCol w="751616">
                      <a:extLst>
                        <a:ext uri="{9D8B030D-6E8A-4147-A177-3AD203B41FA5}">
                          <a16:colId xmlns:a16="http://schemas.microsoft.com/office/drawing/2014/main" val="3500591449"/>
                        </a:ext>
                      </a:extLst>
                    </a:gridCol>
                    <a:gridCol w="751616">
                      <a:extLst>
                        <a:ext uri="{9D8B030D-6E8A-4147-A177-3AD203B41FA5}">
                          <a16:colId xmlns:a16="http://schemas.microsoft.com/office/drawing/2014/main" val="247470766"/>
                        </a:ext>
                      </a:extLst>
                    </a:gridCol>
                    <a:gridCol w="751616">
                      <a:extLst>
                        <a:ext uri="{9D8B030D-6E8A-4147-A177-3AD203B41FA5}">
                          <a16:colId xmlns:a16="http://schemas.microsoft.com/office/drawing/2014/main" val="3637605891"/>
                        </a:ext>
                      </a:extLst>
                    </a:gridCol>
                  </a:tblGrid>
                  <a:tr h="190500"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60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16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  <a:p>
                          <a:pPr marL="0" algn="ctr" fontAlgn="b"/>
                          <a:r>
                            <a:rPr lang="en-US" sz="16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state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fontAlgn="b"/>
                          <a:r>
                            <a:rPr lang="en-US" sz="16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fontAlgn="b"/>
                          <a:r>
                            <a:rPr lang="en-US" sz="16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Paris 2009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fontAlgn="b"/>
                          <a:r>
                            <a:rPr lang="en-US" sz="160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Jülich</a:t>
                          </a:r>
                          <a:endParaRPr lang="en-US" sz="160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fontAlgn="b"/>
                          <a:r>
                            <a:rPr lang="en-US" sz="16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KW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64266836"/>
                      </a:ext>
                    </a:extLst>
                  </a:tr>
                  <a:tr h="422847"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Pre>
                                      <m:sPrePr>
                                        <m:ctrlPr>
                                          <a:rPr lang="en-US" sz="1600" b="0" i="1" u="none" strike="noStrike" dirty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PrePr>
                                      <m:sub>
                                        <m:r>
                                          <a:rPr lang="fr-FR" sz="1600" b="0" i="1" u="none" strike="noStrike" dirty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 </m:t>
                                        </m:r>
                                      </m:sub>
                                      <m:sup>
                                        <m:r>
                                          <a:rPr lang="fr-FR" sz="1600" b="0" i="1" u="none" strike="noStrike" dirty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p>
                                      <m:e>
                                        <m:r>
                                          <a:rPr lang="fr-FR" sz="1600" b="0" i="1" u="none" strike="noStrike" dirty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</m:t>
                                        </m:r>
                                      </m:e>
                                    </m:sPre>
                                  </m:e>
                                  <m:sub>
                                    <m:r>
                                      <a:rPr lang="fr-FR" sz="1600" b="0" i="1" u="none" strike="noStrike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0.493(92</m:t>
                                </m:r>
                                <m:r>
                                  <a:rPr lang="en-US" sz="1100" i="1" u="none" strike="noStrike" dirty="0">
                                    <a:effectLst/>
                                    <a:latin typeface="Cambria Math" panose="02040503050406030204" pitchFamily="18" charset="0"/>
                                  </a:rPr>
                                  <m:t>) − </m:t>
                                </m:r>
                                <m:r>
                                  <a:rPr lang="en-US" sz="1100" i="1" u="none" strike="noStrike" dirty="0" err="1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100" i="1" u="none" strike="noStrike" dirty="0">
                                    <a:effectLst/>
                                    <a:latin typeface="Cambria Math" panose="02040503050406030204" pitchFamily="18" charset="0"/>
                                  </a:rPr>
                                  <m:t> 0.732(146)</m:t>
                                </m:r>
                              </m:oMath>
                            </m:oMathPara>
                          </a14:m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0.92 </m:t>
                                </m:r>
                                <m:r>
                                  <a:rPr lang="en-US" sz="1100" i="1" u="none" strike="noStrike" dirty="0">
                                    <a:effectLst/>
                                    <a:latin typeface="Cambria Math" panose="02040503050406030204" pitchFamily="18" charset="0"/>
                                  </a:rPr>
                                  <m:t>− </m:t>
                                </m:r>
                                <m:r>
                                  <a:rPr lang="en-US" sz="1100" i="1" u="none" strike="noStrike" dirty="0" err="1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100" i="1" u="none" strike="noStrike" dirty="0">
                                    <a:effectLst/>
                                    <a:latin typeface="Cambria Math" panose="02040503050406030204" pitchFamily="18" charset="0"/>
                                  </a:rPr>
                                  <m:t> 0.67</m:t>
                                </m:r>
                              </m:oMath>
                            </m:oMathPara>
                          </a14:m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0.50 − </m:t>
                                </m:r>
                                <m:r>
                                  <a:rPr lang="en-US" sz="11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1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0.71</m:t>
                                </m:r>
                              </m:oMath>
                            </m:oMathPara>
                          </a14:m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0.57 − </m:t>
                                </m:r>
                                <m:r>
                                  <a:rPr lang="en-US" sz="11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100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0.77</m:t>
                                </m:r>
                              </m:oMath>
                            </m:oMathPara>
                          </a14:m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89315808"/>
                      </a:ext>
                    </a:extLst>
                  </a:tr>
                  <a:tr h="422847"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Pre>
                                      <m:sPrePr>
                                        <m:ctrlPr>
                                          <a:rPr lang="en-US" sz="1600" b="0" i="1" u="none" strike="noStrike" dirty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PrePr>
                                      <m:sub>
                                        <m:r>
                                          <a:rPr lang="fr-FR" sz="1600" b="0" i="1" u="none" strike="noStrike" dirty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 </m:t>
                                        </m:r>
                                      </m:sub>
                                      <m:sup>
                                        <m:r>
                                          <a:rPr lang="fr-FR" sz="1600" b="0" i="1" u="none" strike="noStrike" dirty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p>
                                      <m:e>
                                        <m:r>
                                          <a:rPr lang="fr-FR" sz="1600" b="0" i="1" u="none" strike="noStrike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</m:t>
                                        </m:r>
                                      </m:e>
                                    </m:sPre>
                                  </m:e>
                                  <m:sub>
                                    <m:r>
                                      <a:rPr lang="fr-FR" sz="1600" b="0" i="1" u="none" strike="noStrike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100" i="1" u="none" strike="noStrike" dirty="0">
                                    <a:effectLst/>
                                    <a:latin typeface="Cambria Math" panose="02040503050406030204" pitchFamily="18" charset="0"/>
                                  </a:rPr>
                                  <m:t>5.68(123) − </m:t>
                                </m:r>
                                <m:r>
                                  <a:rPr lang="en-US" sz="1100" i="1" u="none" strike="noStrike" dirty="0" err="1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100" i="1" u="none" strike="noStrike" dirty="0">
                                    <a:effectLst/>
                                    <a:latin typeface="Cambria Math" panose="02040503050406030204" pitchFamily="18" charset="0"/>
                                  </a:rPr>
                                  <m:t> 2.45 (49)</m:t>
                                </m:r>
                              </m:oMath>
                            </m:oMathPara>
                          </a14:m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−2.74 − </m:t>
                                </m:r>
                                <m:r>
                                  <a:rPr lang="en-US" sz="1100" i="1" u="none" strike="noStrike" dirty="0" err="1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100" i="1" u="none" strike="noStrike" dirty="0">
                                    <a:effectLst/>
                                    <a:latin typeface="Cambria Math" panose="02040503050406030204" pitchFamily="18" charset="0"/>
                                  </a:rPr>
                                  <m:t> 2.46</m:t>
                                </m:r>
                              </m:oMath>
                            </m:oMathPara>
                          </a14:m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−0.32 − </m:t>
                                </m:r>
                                <m:r>
                                  <a:rPr lang="en-US" sz="1100" i="1" u="none" strike="noStrike" dirty="0" err="1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100" i="1" u="none" strike="noStrike" dirty="0">
                                    <a:effectLst/>
                                    <a:latin typeface="Cambria Math" panose="02040503050406030204" pitchFamily="18" charset="0"/>
                                  </a:rPr>
                                  <m:t> 3.85</m:t>
                                </m:r>
                              </m:oMath>
                            </m:oMathPara>
                          </a14:m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−2.81 − </m:t>
                                </m:r>
                                <m:r>
                                  <a:rPr lang="en-US" sz="1100" i="1" u="none" strike="noStrike" dirty="0" err="1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100" i="1" u="none" strike="noStrike" dirty="0">
                                    <a:effectLst/>
                                    <a:latin typeface="Cambria Math" panose="02040503050406030204" pitchFamily="18" charset="0"/>
                                  </a:rPr>
                                  <m:t> 1.99</m:t>
                                </m:r>
                              </m:oMath>
                            </m:oMathPara>
                          </a14:m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3192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0" name="Tableau 39">
                <a:extLst>
                  <a:ext uri="{FF2B5EF4-FFF2-40B4-BE49-F238E27FC236}">
                    <a16:creationId xmlns:a16="http://schemas.microsoft.com/office/drawing/2014/main" id="{BFCC5054-3F67-6298-F60E-C14FC52636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4170926"/>
                  </p:ext>
                </p:extLst>
              </p:nvPr>
            </p:nvGraphicFramePr>
            <p:xfrm>
              <a:off x="7547957" y="3998544"/>
              <a:ext cx="4159848" cy="1342899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762000">
                      <a:extLst>
                        <a:ext uri="{9D8B030D-6E8A-4147-A177-3AD203B41FA5}">
                          <a16:colId xmlns:a16="http://schemas.microsoft.com/office/drawing/2014/main" val="2215894843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4151156832"/>
                        </a:ext>
                      </a:extLst>
                    </a:gridCol>
                    <a:gridCol w="751616">
                      <a:extLst>
                        <a:ext uri="{9D8B030D-6E8A-4147-A177-3AD203B41FA5}">
                          <a16:colId xmlns:a16="http://schemas.microsoft.com/office/drawing/2014/main" val="3500591449"/>
                        </a:ext>
                      </a:extLst>
                    </a:gridCol>
                    <a:gridCol w="751616">
                      <a:extLst>
                        <a:ext uri="{9D8B030D-6E8A-4147-A177-3AD203B41FA5}">
                          <a16:colId xmlns:a16="http://schemas.microsoft.com/office/drawing/2014/main" val="247470766"/>
                        </a:ext>
                      </a:extLst>
                    </a:gridCol>
                    <a:gridCol w="751616">
                      <a:extLst>
                        <a:ext uri="{9D8B030D-6E8A-4147-A177-3AD203B41FA5}">
                          <a16:colId xmlns:a16="http://schemas.microsoft.com/office/drawing/2014/main" val="3637605891"/>
                        </a:ext>
                      </a:extLst>
                    </a:gridCol>
                  </a:tblGrid>
                  <a:tr h="4972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6"/>
                          <a:stretch>
                            <a:fillRect l="-800" t="-8537" r="-449600" b="-173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fontAlgn="b"/>
                          <a:r>
                            <a:rPr lang="en-US" sz="16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fontAlgn="b"/>
                          <a:r>
                            <a:rPr lang="en-US" sz="16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Paris 2009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fontAlgn="b"/>
                          <a:r>
                            <a:rPr lang="en-US" sz="160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Jülich</a:t>
                          </a:r>
                          <a:endParaRPr lang="en-US" sz="160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fontAlgn="b"/>
                          <a:r>
                            <a:rPr lang="en-US" sz="160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KW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64266836"/>
                      </a:ext>
                    </a:extLst>
                  </a:tr>
                  <a:tr h="42284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6"/>
                          <a:stretch>
                            <a:fillRect l="-800" t="-127143" r="-449600" b="-10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67021" t="-127143" r="-198936" b="-10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55285" t="-127143" r="-204065" b="-10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352419" t="-127143" r="-102419" b="-10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456098" t="-127143" r="-3252" b="-102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9315808"/>
                      </a:ext>
                    </a:extLst>
                  </a:tr>
                  <a:tr h="42284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6"/>
                          <a:stretch>
                            <a:fillRect l="-800" t="-227143" r="-449600" b="-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67021" t="-227143" r="-198936" b="-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55285" t="-227143" r="-204065" b="-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352419" t="-227143" r="-102419" b="-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456098" t="-227143" r="-3252" b="-2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192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1" name="ZoneTexte 40">
            <a:extLst>
              <a:ext uri="{FF2B5EF4-FFF2-40B4-BE49-F238E27FC236}">
                <a16:creationId xmlns:a16="http://schemas.microsoft.com/office/drawing/2014/main" id="{6E701B2E-766B-B1EA-E2F1-9A3B10287325}"/>
              </a:ext>
            </a:extLst>
          </p:cNvPr>
          <p:cNvSpPr txBox="1"/>
          <p:nvPr/>
        </p:nvSpPr>
        <p:spPr>
          <a:xfrm>
            <a:off x="304800" y="1046379"/>
            <a:ext cx="6500070" cy="123962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tIns="137160" bIns="137160" rtlCol="0" anchor="ctr">
            <a:noAutofit/>
          </a:bodyPr>
          <a:lstStyle>
            <a:defPPr>
              <a:defRPr lang="fr-FR"/>
            </a:defPPr>
            <a:lvl1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b="1"/>
            </a:lvl1pPr>
          </a:lstStyle>
          <a:p>
            <a:pPr algn="just">
              <a:spcAft>
                <a:spcPts val="0"/>
              </a:spcAft>
            </a:pPr>
            <a:r>
              <a:rPr lang="en-US" b="0" dirty="0">
                <a:solidFill>
                  <a:srgbClr val="002060"/>
                </a:solidFill>
              </a:rPr>
              <a:t>Qualitative agreement for some waves but accuracy do not exceed 10% </a:t>
            </a:r>
          </a:p>
          <a:p>
            <a:pPr algn="just">
              <a:spcAft>
                <a:spcPts val="0"/>
              </a:spcAft>
            </a:pPr>
            <a:r>
              <a:rPr lang="en-US" b="0" dirty="0">
                <a:solidFill>
                  <a:srgbClr val="002060"/>
                </a:solidFill>
              </a:rPr>
              <a:t>Low-energy theories need high accuracy at and below threshold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D6586A40-2C27-C2CE-D1F1-AD317CA07BB2}"/>
                  </a:ext>
                </a:extLst>
              </p:cNvPr>
              <p:cNvSpPr txBox="1"/>
              <p:nvPr/>
            </p:nvSpPr>
            <p:spPr>
              <a:xfrm>
                <a:off x="7547957" y="5524029"/>
                <a:ext cx="4159848" cy="724372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tIns="137160" bIns="137160" rtlCol="0" anchor="ctr">
                <a:noAutofit/>
              </a:bodyPr>
              <a:lstStyle>
                <a:defPPr>
                  <a:defRPr lang="fr-FR"/>
                </a:defPPr>
                <a:lvl1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800" b="1"/>
                </a:lvl1pPr>
              </a:lstStyle>
              <a:p>
                <a:pPr marL="0" indent="0" algn="just">
                  <a:spcAft>
                    <a:spcPts val="0"/>
                  </a:spcAft>
                  <a:buNone/>
                </a:pPr>
                <a:r>
                  <a:rPr lang="en-US" b="0" dirty="0">
                    <a:solidFill>
                      <a:srgbClr val="002060"/>
                    </a:solidFill>
                  </a:rPr>
                  <a:t>No agreement between average value extracted from atomic data and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b="0" dirty="0">
                    <a:solidFill>
                      <a:srgbClr val="00206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D6586A40-2C27-C2CE-D1F1-AD317CA07B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7957" y="5524029"/>
                <a:ext cx="4159848" cy="724372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34">
            <a:extLst>
              <a:ext uri="{FF2B5EF4-FFF2-40B4-BE49-F238E27FC236}">
                <a16:creationId xmlns:a16="http://schemas.microsoft.com/office/drawing/2014/main" id="{03709033-06D5-6F19-57AD-E6BB19459BD2}"/>
              </a:ext>
            </a:extLst>
          </p:cNvPr>
          <p:cNvSpPr txBox="1"/>
          <p:nvPr/>
        </p:nvSpPr>
        <p:spPr>
          <a:xfrm>
            <a:off x="114300" y="5772234"/>
            <a:ext cx="6324600" cy="399966"/>
          </a:xfrm>
          <a:prstGeom prst="rect">
            <a:avLst/>
          </a:prstGeom>
          <a:ln w="12700" cmpd="sng">
            <a:noFill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0487" tIns="44450" rIns="90487" bIns="44450" anchor="ctr">
            <a:noAutofit/>
          </a:bodyPr>
          <a:lstStyle>
            <a:defPPr>
              <a:defRPr lang="en-US"/>
            </a:defPPr>
            <a:lvl1pPr>
              <a:defRPr>
                <a:solidFill>
                  <a:schemeClr val="dk1"/>
                </a:solidFill>
              </a:defRPr>
            </a:lvl1pPr>
            <a:lvl2pPr marL="0" lvl="1" algn="just">
              <a:spcAft>
                <a:spcPts val="600"/>
              </a:spcAft>
              <a:defRPr sz="1600" kern="0"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FR" sz="1600" dirty="0" err="1">
                <a:solidFill>
                  <a:srgbClr val="002060"/>
                </a:solidFill>
              </a:rPr>
              <a:t>Scattering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length</a:t>
            </a:r>
            <a:r>
              <a:rPr lang="fr-FR" sz="1600" dirty="0">
                <a:solidFill>
                  <a:srgbClr val="002060"/>
                </a:solidFill>
              </a:rPr>
              <a:t> and effective range over the </a:t>
            </a:r>
            <a:r>
              <a:rPr lang="fr-FR" sz="1600" dirty="0" err="1">
                <a:solidFill>
                  <a:srgbClr val="002060"/>
                </a:solidFill>
              </a:rPr>
              <a:t>years</a:t>
            </a:r>
            <a:r>
              <a:rPr lang="fr-FR" sz="1600" dirty="0">
                <a:solidFill>
                  <a:srgbClr val="002060"/>
                </a:solidFill>
              </a:rPr>
              <a:t>, </a:t>
            </a:r>
            <a:r>
              <a:rPr lang="fr-FR" sz="1600" dirty="0" err="1">
                <a:solidFill>
                  <a:srgbClr val="002060"/>
                </a:solidFill>
              </a:rPr>
              <a:t>same</a:t>
            </a:r>
            <a:r>
              <a:rPr lang="fr-FR" sz="1600" dirty="0">
                <a:solidFill>
                  <a:srgbClr val="002060"/>
                </a:solidFill>
              </a:rPr>
              <a:t> data.</a:t>
            </a:r>
            <a:endParaRPr lang="en-U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02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333"/>
    </mc:Choice>
    <mc:Fallback xmlns="">
      <p:transition spd="slow" advTm="143333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2850</TotalTime>
  <Words>1935</Words>
  <Application>Microsoft Office PowerPoint</Application>
  <PresentationFormat>Grand écran</PresentationFormat>
  <Paragraphs>340</Paragraphs>
  <Slides>23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Arial</vt:lpstr>
      <vt:lpstr>Arial MT</vt:lpstr>
      <vt:lpstr>Calibri</vt:lpstr>
      <vt:lpstr>Calibri Light</vt:lpstr>
      <vt:lpstr>Cambria Math</vt:lpstr>
      <vt:lpstr>Century Gothic</vt:lpstr>
      <vt:lpstr>Wingdings</vt:lpstr>
      <vt:lpstr>ヒラギノ角ゴ Pro W3</vt:lpstr>
      <vt:lpstr>Office Theme</vt:lpstr>
      <vt:lpstr>Ab-Initio Study of Antiproton-Nucleus System at Low Energies</vt:lpstr>
      <vt:lpstr>Ab-Initio (from the beginning) Nuclear Theory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Ab-Initio No-Core Shell Model (NCSM) </vt:lpstr>
      <vt:lpstr>Example of No-Core Shell Model calculation: Quasi-bound states </vt:lpstr>
      <vt:lpstr>Example of No-Core Shell Model calculation: Scattering </vt:lpstr>
      <vt:lpstr>NCSM + Resonating Group Method (NCSM/RGM)</vt:lpstr>
      <vt:lpstr>NCSM + Resonating Group Method (NCSM/RGM)</vt:lpstr>
      <vt:lpstr>Solving Method: R-Matrix</vt:lpstr>
      <vt:lpstr>Solving Method: R-Matrix</vt:lpstr>
      <vt:lpstr>Numerical Challenges</vt:lpstr>
      <vt:lpstr>Numerical Challenges</vt:lpstr>
      <vt:lpstr>Results for A=3 system (phaseshift + binding energy)</vt:lpstr>
      <vt:lpstr>Preliminary results for A=4 system </vt:lpstr>
      <vt:lpstr>Conclusion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alireza dehghani</dc:creator>
  <cp:lastModifiedBy>Alireza Dehghani</cp:lastModifiedBy>
  <cp:revision>53</cp:revision>
  <dcterms:created xsi:type="dcterms:W3CDTF">2024-04-01T09:00:25Z</dcterms:created>
  <dcterms:modified xsi:type="dcterms:W3CDTF">2024-04-08T09:39:42Z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2023-11-22T00:00:00Z</vt:filetime>
  </property>
  <property fmtid="{D5CDD505-2E9C-101B-9397-08002B2CF9AE}" pid="3" name="Creator">
    <vt:lpwstr>Acrobat PDFMaker 20 pour PowerPoint</vt:lpwstr>
  </property>
  <property fmtid="{D5CDD505-2E9C-101B-9397-08002B2CF9AE}" pid="4" name="LastSaved">
    <vt:filetime>2024-04-01T00:00:00Z</vt:filetime>
  </property>
</Properties>
</file>