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96" r:id="rId2"/>
    <p:sldId id="975" r:id="rId3"/>
    <p:sldId id="1505" r:id="rId4"/>
    <p:sldId id="974" r:id="rId5"/>
    <p:sldId id="976" r:id="rId6"/>
    <p:sldId id="299" r:id="rId7"/>
    <p:sldId id="2303" r:id="rId8"/>
    <p:sldId id="2315" r:id="rId9"/>
    <p:sldId id="2317" r:id="rId10"/>
    <p:sldId id="2319" r:id="rId11"/>
    <p:sldId id="978" r:id="rId12"/>
    <p:sldId id="1518" r:id="rId13"/>
    <p:sldId id="2264" r:id="rId14"/>
    <p:sldId id="2314" r:id="rId15"/>
    <p:sldId id="1500" r:id="rId16"/>
    <p:sldId id="1497" r:id="rId17"/>
    <p:sldId id="2268" r:id="rId18"/>
    <p:sldId id="2304" r:id="rId19"/>
    <p:sldId id="2307" r:id="rId20"/>
    <p:sldId id="2316" r:id="rId21"/>
    <p:sldId id="2298" r:id="rId22"/>
    <p:sldId id="2300" r:id="rId23"/>
    <p:sldId id="1506" r:id="rId24"/>
    <p:sldId id="2286" r:id="rId25"/>
    <p:sldId id="1512" r:id="rId26"/>
    <p:sldId id="2258" r:id="rId27"/>
    <p:sldId id="2296" r:id="rId28"/>
    <p:sldId id="2293" r:id="rId29"/>
    <p:sldId id="1521" r:id="rId30"/>
    <p:sldId id="1511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4DAEF"/>
    <a:srgbClr val="02FF00"/>
    <a:srgbClr val="92D050"/>
    <a:srgbClr val="0033A0"/>
    <a:srgbClr val="00B050"/>
    <a:srgbClr val="B9CFFF"/>
    <a:srgbClr val="006CFF"/>
    <a:srgbClr val="EDC8E9"/>
    <a:srgbClr val="FDF6C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419"/>
    <p:restoredTop sz="93777"/>
  </p:normalViewPr>
  <p:slideViewPr>
    <p:cSldViewPr snapToGrid="0" snapToObjects="1">
      <p:cViewPr>
        <p:scale>
          <a:sx n="74" d="100"/>
          <a:sy n="74" d="100"/>
        </p:scale>
        <p:origin x="304" y="8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90" d="100"/>
        <a:sy n="9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4/7/24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4/7/24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256905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08551BA-82A7-A42C-0716-67913DBE12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14E4D26-B64A-A93F-7172-60C1149830F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7B0784E-34AF-C170-E5A1-06CFE3460B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FF8BAB2-F103-F47B-C24E-FCFD17B7CF5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1151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22DE104-4BA8-96D0-CC37-9FFDA120ED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CFD90C6-0F5F-83AB-C5AA-7F3973A122D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4280AFC-1132-4EC1-D602-4BDF487421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B8ACAC8-D1CA-6AED-9341-21D9CCEC268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36614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34856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41523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991368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24B9BBC-0C2B-1FDE-B1D9-A898E01DE4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57555C4-2002-62A0-E427-3E7853A054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CEFD4B-B551-7EB9-AAF4-E3834258491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78D2F-8EFB-D045-923F-88824D7841F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11809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6A9880C-7938-D8A3-3F2F-4FD13DA9E6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6A62728-D5A1-FE8A-BA7E-6520A279CE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693BDBF-6E85-EC79-61B3-BF1E30B757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526098-A1BD-244F-379D-14351860B65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06047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CA22E1-3F58-96BA-CBB0-AA51DD63E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226E7A5-6DEC-129C-D434-9B77F64E653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C6676D3-83F0-7593-18E2-B03E96563AC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D2D457A-ABFE-BB4B-F564-A8EC08D2C07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90E221D-0A57-1845-9AA9-229D28A85518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365181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93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3766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itchFamily="2" charset="2"/>
              <a:buChar char="è"/>
            </a:pPr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6752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075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90612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92957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565E73A-FFA1-F6A5-7B0B-AF518001A0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3C1DD95-E295-1FEE-048B-8458B60143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CFAEEFC-902A-021A-6A16-0B1F99AA30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ED7F92-D49D-7BDA-1E61-26479446763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8265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76DC8-E22A-B856-D7C8-2CA1287387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99A264A-AC57-4395-B47F-7E7044E7D48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BF56CD8-DF15-16C3-9E8C-0EC6EE90AC2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49D99-F9E0-D68F-34F7-E83ABDEB9DA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36318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A46D79-3F28-E96B-F399-46A4139F43C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4CC084E-6A76-E89D-B649-9BF8C9F685F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9202DEA-F7C8-831B-D720-07C186996A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9BEC0-8D8A-6095-444A-B1A14769A43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937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99C1BD7-1995-254B-5FB8-29170F228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5C727B6-9964-7A3A-2B1B-0922C7C55A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454ABDE-B123-0338-FB2C-16B24104700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02387B2-F92D-4570-0440-DF27B368FE96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14210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image" Target="../media/image7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09 April 2024</a:t>
            </a:r>
            <a:endParaRPr lang="en-GB" noProof="0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Future opportunities at the CERN Antimatter Factory - FuPhy2024</a:t>
            </a:r>
            <a:endParaRPr lang="en-GB" noProof="0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3FEF683-03F4-63FC-66B3-B7A748FB21FB}"/>
              </a:ext>
            </a:extLst>
          </p:cNvPr>
          <p:cNvGrpSpPr/>
          <p:nvPr userDrawn="1"/>
        </p:nvGrpSpPr>
        <p:grpSpPr>
          <a:xfrm>
            <a:off x="2253743" y="710117"/>
            <a:ext cx="2059046" cy="2063418"/>
            <a:chOff x="5052224" y="710117"/>
            <a:chExt cx="2059046" cy="2063418"/>
          </a:xfrm>
        </p:grpSpPr>
        <p:pic>
          <p:nvPicPr>
            <p:cNvPr id="4" name="Image 2" descr="logooutline.eps">
              <a:extLst>
                <a:ext uri="{FF2B5EF4-FFF2-40B4-BE49-F238E27FC236}">
                  <a16:creationId xmlns:a16="http://schemas.microsoft.com/office/drawing/2014/main" id="{ED75A508-7D60-F841-B3C4-7CB2A400A84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06130" y="710117"/>
              <a:ext cx="1990424" cy="1970420"/>
            </a:xfrm>
            <a:prstGeom prst="rect">
              <a:avLst/>
            </a:prstGeom>
          </p:spPr>
        </p:pic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43B4A7CD-041C-B2EA-8B83-3451E07EC53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5052224" y="714489"/>
              <a:ext cx="2059046" cy="2059046"/>
            </a:xfrm>
            <a:prstGeom prst="rect">
              <a:avLst/>
            </a:prstGeom>
          </p:spPr>
        </p:pic>
      </p:grpSp>
      <p:pic>
        <p:nvPicPr>
          <p:cNvPr id="7" name="Picture 6">
            <a:extLst>
              <a:ext uri="{FF2B5EF4-FFF2-40B4-BE49-F238E27FC236}">
                <a16:creationId xmlns:a16="http://schemas.microsoft.com/office/drawing/2014/main" id="{9AB72EA4-5875-19F4-97E2-6CB5A71A037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53004"/>
          <a:stretch/>
        </p:blipFill>
        <p:spPr>
          <a:xfrm>
            <a:off x="7795862" y="485593"/>
            <a:ext cx="2264211" cy="262912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BDABA9C-A6E7-018B-7238-7A27C62511E4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0949" y="750458"/>
            <a:ext cx="3050100" cy="2023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101137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3999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9" y="972000"/>
            <a:ext cx="11376024" cy="5220000"/>
          </a:xfrm>
        </p:spPr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4000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848814" y="6424993"/>
            <a:ext cx="608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2A596EE-6B91-7E33-0C48-78EEC2A4D58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3"/>
          <a:srcRect l="53004"/>
          <a:stretch/>
        </p:blipFill>
        <p:spPr>
          <a:xfrm>
            <a:off x="1344500" y="6388520"/>
            <a:ext cx="386482" cy="44876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4B1404-329D-2B5A-3C83-6597E3095309}"/>
              </a:ext>
            </a:extLst>
          </p:cNvPr>
          <p:cNvPicPr>
            <a:picLocks noChangeAspect="1"/>
          </p:cNvPicPr>
          <p:nvPr userDrawn="1"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152" y="6439074"/>
            <a:ext cx="522244" cy="346395"/>
          </a:xfrm>
          <a:prstGeom prst="rect">
            <a:avLst/>
          </a:prstGeom>
        </p:spPr>
      </p:pic>
      <p:pic>
        <p:nvPicPr>
          <p:cNvPr id="13" name="Picture 12" descr="A blue and white logo&#10;&#10;Description automatically generated">
            <a:extLst>
              <a:ext uri="{FF2B5EF4-FFF2-40B4-BE49-F238E27FC236}">
                <a16:creationId xmlns:a16="http://schemas.microsoft.com/office/drawing/2014/main" id="{A56FBEB9-BA50-DAE0-738F-8C3B9A2F606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4070" y="6439074"/>
            <a:ext cx="352448" cy="352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7437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81437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indico.cern.ch/event/1374378/contributions/5892002/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tmp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87094/files/CM-P00059143.pdf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Relationship Id="rId5" Type="http://schemas.openxmlformats.org/officeDocument/2006/relationships/hyperlink" Target="https://link.springer.com/article/10.1140/epjc/s10052-023-12319-8" TargetMode="External"/><Relationship Id="rId4" Type="http://schemas.openxmlformats.org/officeDocument/2006/relationships/hyperlink" Target="https://arxiv.org/pdf/2109.13026.pdf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9.xml"/><Relationship Id="rId6" Type="http://schemas.openxmlformats.org/officeDocument/2006/relationships/hyperlink" Target="https://www.oeaw.ac.at/smi/talks-and-events/exa/exa-leap-2024" TargetMode="External"/><Relationship Id="rId5" Type="http://schemas.openxmlformats.org/officeDocument/2006/relationships/hyperlink" Target="https://indico.cern.ch/event/1374378/" TargetMode="External"/><Relationship Id="rId4" Type="http://schemas.openxmlformats.org/officeDocument/2006/relationships/hyperlink" Target="https://indico.cern.ch/event/1369776/timetable/#20240325.detailed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9776/timetable/#68-adelena-facility-status-and" TargetMode="External"/><Relationship Id="rId2" Type="http://schemas.openxmlformats.org/officeDocument/2006/relationships/hyperlink" Target="https://indico.cern.ch/event/1343931/contributions/5672274/" TargetMode="Externa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9776/contributions/5760315/" TargetMode="External"/><Relationship Id="rId2" Type="http://schemas.openxmlformats.org/officeDocument/2006/relationships/hyperlink" Target="https://indico.cern.ch/event/1172215/contributions/4922979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hyperlink" Target="https://pbc.web.cern.ch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9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png"/><Relationship Id="rId13" Type="http://schemas.openxmlformats.org/officeDocument/2006/relationships/image" Target="../media/image55.jpeg"/><Relationship Id="rId3" Type="http://schemas.openxmlformats.org/officeDocument/2006/relationships/image" Target="../media/image16.png"/><Relationship Id="rId7" Type="http://schemas.openxmlformats.org/officeDocument/2006/relationships/image" Target="../media/image49.jpeg"/><Relationship Id="rId12" Type="http://schemas.openxmlformats.org/officeDocument/2006/relationships/image" Target="../media/image5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jpeg"/><Relationship Id="rId11" Type="http://schemas.openxmlformats.org/officeDocument/2006/relationships/image" Target="../media/image53.jpg"/><Relationship Id="rId5" Type="http://schemas.openxmlformats.org/officeDocument/2006/relationships/image" Target="../media/image47.JPG"/><Relationship Id="rId15" Type="http://schemas.microsoft.com/office/2007/relationships/hdphoto" Target="../media/hdphoto1.wdp"/><Relationship Id="rId10" Type="http://schemas.openxmlformats.org/officeDocument/2006/relationships/image" Target="../media/image52.png"/><Relationship Id="rId4" Type="http://schemas.openxmlformats.org/officeDocument/2006/relationships/image" Target="../media/image17.emf"/><Relationship Id="rId9" Type="http://schemas.openxmlformats.org/officeDocument/2006/relationships/image" Target="../media/image51.png"/><Relationship Id="rId14" Type="http://schemas.openxmlformats.org/officeDocument/2006/relationships/image" Target="../media/image5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png"/><Relationship Id="rId4" Type="http://schemas.openxmlformats.org/officeDocument/2006/relationships/image" Target="../media/image25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emf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11" Type="http://schemas.openxmlformats.org/officeDocument/2006/relationships/image" Target="../media/image17.emf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tmp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0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21.png"/><Relationship Id="rId9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369776/timetable/#69-new-physics-proposals-at-t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png"/><Relationship Id="rId5" Type="http://schemas.openxmlformats.org/officeDocument/2006/relationships/hyperlink" Target="mailto:Francois.Butin@cern.ch" TargetMode="External"/><Relationship Id="rId4" Type="http://schemas.openxmlformats.org/officeDocument/2006/relationships/hyperlink" Target="https://edms.cern.ch/document/2975107/0.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Future opportunities at the CERN Antimatter Factory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4954137"/>
            <a:ext cx="11541205" cy="1746914"/>
          </a:xfrm>
        </p:spPr>
        <p:txBody>
          <a:bodyPr/>
          <a:lstStyle/>
          <a:p>
            <a:r>
              <a:rPr lang="en-GB" dirty="0"/>
              <a:t>D. Gamba, F. Butin, L. Ponce</a:t>
            </a:r>
          </a:p>
          <a:p>
            <a:r>
              <a:rPr lang="en-GB" sz="1400" dirty="0"/>
              <a:t>ACKNOWLEDGEMENT: D. </a:t>
            </a:r>
            <a:r>
              <a:rPr lang="en-GB" sz="1400" dirty="0" err="1"/>
              <a:t>Aguglia</a:t>
            </a:r>
            <a:r>
              <a:rPr lang="en-GB" sz="1400" dirty="0"/>
              <a:t>, C. </a:t>
            </a:r>
            <a:r>
              <a:rPr lang="en-GB" sz="1400" dirty="0" err="1"/>
              <a:t>Amsler</a:t>
            </a:r>
            <a:r>
              <a:rPr lang="en-GB" sz="1400" dirty="0"/>
              <a:t>, M.E. </a:t>
            </a:r>
            <a:r>
              <a:rPr lang="en-GB" sz="1400" dirty="0" err="1"/>
              <a:t>Angoletta</a:t>
            </a:r>
            <a:r>
              <a:rPr lang="en-GB" sz="1400" dirty="0"/>
              <a:t>, W. </a:t>
            </a:r>
            <a:r>
              <a:rPr lang="en-GB" sz="1400" dirty="0" err="1"/>
              <a:t>Bartmann</a:t>
            </a:r>
            <a:r>
              <a:rPr lang="en-GB" sz="1400" dirty="0"/>
              <a:t>, R. </a:t>
            </a:r>
            <a:r>
              <a:rPr lang="en-GB" sz="1400" dirty="0" err="1"/>
              <a:t>Billen</a:t>
            </a:r>
            <a:r>
              <a:rPr lang="en-GB" sz="1400" dirty="0"/>
              <a:t>, J.  </a:t>
            </a:r>
            <a:r>
              <a:rPr lang="en-GB" sz="1400" dirty="0" err="1"/>
              <a:t>Borburgh</a:t>
            </a:r>
            <a:r>
              <a:rPr lang="en-GB" sz="1400" dirty="0"/>
              <a:t>, J. Bremer, M. </a:t>
            </a:r>
            <a:r>
              <a:rPr lang="en-GB" sz="1400" dirty="0" err="1"/>
              <a:t>Calviani</a:t>
            </a:r>
            <a:r>
              <a:rPr lang="en-GB" sz="1400" dirty="0"/>
              <a:t>, R. </a:t>
            </a:r>
            <a:r>
              <a:rPr lang="en-GB" sz="1400" dirty="0" err="1"/>
              <a:t>Caravita</a:t>
            </a:r>
            <a:r>
              <a:rPr lang="en-GB" sz="1400" dirty="0"/>
              <a:t>,  C. Carli, Y. </a:t>
            </a:r>
            <a:r>
              <a:rPr lang="en-GB" sz="1400" dirty="0" err="1"/>
              <a:t>Dutheil</a:t>
            </a:r>
            <a:r>
              <a:rPr lang="en-GB" sz="1400" dirty="0"/>
              <a:t>, S. J. Freeman, S. Gilardoni, J. </a:t>
            </a:r>
            <a:r>
              <a:rPr lang="en-GB" sz="1400" dirty="0" err="1"/>
              <a:t>Hangst</a:t>
            </a:r>
            <a:r>
              <a:rPr lang="en-GB" sz="1400" dirty="0"/>
              <a:t>, W. </a:t>
            </a:r>
            <a:r>
              <a:rPr lang="en-GB" sz="1400" dirty="0" err="1"/>
              <a:t>Hofle</a:t>
            </a:r>
            <a:r>
              <a:rPr lang="en-GB" sz="1400" dirty="0"/>
              <a:t>, M. Hori, L. </a:t>
            </a:r>
            <a:r>
              <a:rPr lang="en-GB" sz="1400" dirty="0" err="1"/>
              <a:t>Joergensen</a:t>
            </a:r>
            <a:r>
              <a:rPr lang="en-GB" sz="1400" dirty="0"/>
              <a:t>, R. Jones, T. Lefevre, B. </a:t>
            </a:r>
            <a:r>
              <a:rPr lang="en-GB" sz="1400" dirty="0" err="1"/>
              <a:t>Lefort</a:t>
            </a:r>
            <a:r>
              <a:rPr lang="en-GB" sz="1400" dirty="0"/>
              <a:t>, O. </a:t>
            </a:r>
            <a:r>
              <a:rPr lang="en-GB" sz="1400" dirty="0" err="1"/>
              <a:t>Marqversen</a:t>
            </a:r>
            <a:r>
              <a:rPr lang="en-GB" sz="1400" dirty="0"/>
              <a:t>, </a:t>
            </a:r>
            <a:br>
              <a:rPr lang="en-GB" sz="1400" dirty="0"/>
            </a:br>
            <a:r>
              <a:rPr lang="en-GB" sz="1400" dirty="0"/>
              <a:t>A. </a:t>
            </a:r>
            <a:r>
              <a:rPr lang="en-GB" sz="1400" dirty="0" err="1"/>
              <a:t>Newborough</a:t>
            </a:r>
            <a:r>
              <a:rPr lang="en-GB" sz="1400" dirty="0"/>
              <a:t>, D. Nisbet, A. </a:t>
            </a:r>
            <a:r>
              <a:rPr lang="en-GB" sz="1400" dirty="0" err="1"/>
              <a:t>Obertelli</a:t>
            </a:r>
            <a:r>
              <a:rPr lang="en-GB" sz="1400" dirty="0"/>
              <a:t>, Y. </a:t>
            </a:r>
            <a:r>
              <a:rPr lang="en-GB" sz="1400" dirty="0" err="1"/>
              <a:t>Papaphilippou</a:t>
            </a:r>
            <a:r>
              <a:rPr lang="en-GB" sz="1400" dirty="0"/>
              <a:t>, P. Perez, G. </a:t>
            </a:r>
            <a:r>
              <a:rPr lang="en-GB" sz="1400" dirty="0" err="1"/>
              <a:t>Petrika</a:t>
            </a:r>
            <a:r>
              <a:rPr lang="en-GB" sz="1400" dirty="0"/>
              <a:t>, A. </a:t>
            </a:r>
            <a:r>
              <a:rPr lang="en-GB" sz="1400" dirty="0" err="1"/>
              <a:t>Sinturel</a:t>
            </a:r>
            <a:r>
              <a:rPr lang="en-GB" sz="1400" dirty="0"/>
              <a:t> , T. </a:t>
            </a:r>
            <a:r>
              <a:rPr lang="en-GB" sz="1400" dirty="0" err="1"/>
              <a:t>Todorcevic</a:t>
            </a:r>
            <a:r>
              <a:rPr lang="en-GB" sz="1400" dirty="0"/>
              <a:t>, S. Ulmer, C. </a:t>
            </a:r>
            <a:r>
              <a:rPr lang="en-GB" sz="1400" dirty="0" err="1"/>
              <a:t>Vendeuvre</a:t>
            </a:r>
            <a:r>
              <a:rPr lang="en-GB" sz="1400" dirty="0"/>
              <a:t>, </a:t>
            </a:r>
            <a:br>
              <a:rPr lang="en-GB" sz="1400" dirty="0"/>
            </a:br>
            <a:r>
              <a:rPr lang="en-GB" sz="1400" dirty="0"/>
              <a:t>M. </a:t>
            </a:r>
            <a:r>
              <a:rPr lang="en-GB" sz="1400" dirty="0" err="1"/>
              <a:t>Wehrle</a:t>
            </a:r>
            <a:r>
              <a:rPr lang="en-GB" sz="1400" dirty="0"/>
              <a:t>… … and many more colleagues!!</a:t>
            </a:r>
            <a:endParaRPr lang="en-GB" dirty="0"/>
          </a:p>
          <a:p>
            <a:r>
              <a:rPr lang="en-GB" dirty="0"/>
              <a:t>09/04/2024 – Future Nuclear and Hadronic Physics at the CERN-AD workshop (</a:t>
            </a:r>
            <a:r>
              <a:rPr lang="en-GB" dirty="0" err="1">
                <a:hlinkClick r:id="rId3"/>
              </a:rPr>
              <a:t>FuPhy2024</a:t>
            </a:r>
            <a:r>
              <a:rPr lang="en-GB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F6EFE-BD0B-8E12-079B-2104088C2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FF86D-1760-E157-CA1A-9881C69A1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1D55E-5C88-422E-6EB0-EF8FF8B1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E19E19-7F04-7682-4368-A064855C9E18}"/>
              </a:ext>
            </a:extLst>
          </p:cNvPr>
          <p:cNvSpPr txBox="1"/>
          <p:nvPr/>
        </p:nvSpPr>
        <p:spPr>
          <a:xfrm>
            <a:off x="2402684" y="2905780"/>
            <a:ext cx="7386638" cy="104644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3400" b="1" dirty="0"/>
              <a:t>If one is allowed to dream…			</a:t>
            </a:r>
          </a:p>
          <a:p>
            <a:pPr algn="ctr"/>
            <a:r>
              <a:rPr lang="en-CH" sz="3400" b="1" dirty="0"/>
              <a:t>	… looking Beyond the Horizon</a:t>
            </a:r>
          </a:p>
        </p:txBody>
      </p:sp>
    </p:spTree>
    <p:extLst>
      <p:ext uri="{BB962C8B-B14F-4D97-AF65-F5344CB8AC3E}">
        <p14:creationId xmlns:p14="http://schemas.microsoft.com/office/powerpoint/2010/main" val="41689675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420FF7-4570-2C16-FA6A-B54B34C8BF3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8EED7FE-4A61-AFEE-4914-DD0DB3E6D3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Already at 80% </a:t>
            </a:r>
            <a:r>
              <a:rPr lang="en-CH" sz="2000" b="1" dirty="0">
                <a:solidFill>
                  <a:schemeClr val="tx1"/>
                </a:solidFill>
              </a:rPr>
              <a:t>AD+ELENA </a:t>
            </a:r>
            <a:r>
              <a:rPr lang="en-CH" sz="2000" dirty="0"/>
              <a:t>deceleration efficiency, i.e. up to </a:t>
            </a:r>
            <a:r>
              <a:rPr lang="en-CH" sz="2000" b="1" dirty="0">
                <a:solidFill>
                  <a:srgbClr val="E15E32"/>
                </a:solidFill>
              </a:rPr>
              <a:t>20% gain at very most</a:t>
            </a:r>
            <a:endParaRPr lang="en-CH" sz="2000" dirty="0">
              <a:solidFill>
                <a:srgbClr val="E15E32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Already at the maximum </a:t>
            </a:r>
            <a:r>
              <a:rPr lang="en-CH" sz="2000" b="1" dirty="0">
                <a:solidFill>
                  <a:schemeClr val="tx1"/>
                </a:solidFill>
              </a:rPr>
              <a:t>p intensity </a:t>
            </a:r>
            <a:r>
              <a:rPr lang="en-CH" sz="2000" dirty="0"/>
              <a:t>in the PS:</a:t>
            </a:r>
          </a:p>
          <a:p>
            <a:pPr marL="666900" lvl="1" indent="-342900"/>
            <a:r>
              <a:rPr lang="en-CH" b="1" dirty="0">
                <a:solidFill>
                  <a:srgbClr val="E15E32"/>
                </a:solidFill>
              </a:rPr>
              <a:t>10% to gain at very most </a:t>
            </a:r>
            <a:r>
              <a:rPr lang="en-CH" dirty="0"/>
              <a:t>on PS-to-AD proton transport efficiency</a:t>
            </a:r>
          </a:p>
          <a:p>
            <a:pPr marL="666900" lvl="1" indent="-342900"/>
            <a:r>
              <a:rPr lang="en-CH" dirty="0"/>
              <a:t>Present </a:t>
            </a:r>
            <a:r>
              <a:rPr lang="en-CH" b="1" dirty="0"/>
              <a:t>target design already at engineering limits </a:t>
            </a:r>
            <a:r>
              <a:rPr lang="en-CH" dirty="0"/>
              <a:t>and </a:t>
            </a:r>
            <a:r>
              <a:rPr lang="en-CH" b="1" dirty="0"/>
              <a:t>radiation levels </a:t>
            </a:r>
            <a:r>
              <a:rPr lang="en-CH" dirty="0"/>
              <a:t>close to </a:t>
            </a:r>
            <a:r>
              <a:rPr lang="en-CH" b="1" dirty="0"/>
              <a:t>limits</a:t>
            </a:r>
            <a:r>
              <a:rPr lang="en-CH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Directly increasing the </a:t>
            </a:r>
            <a:r>
              <a:rPr lang="en-CH" sz="2000" b="1" dirty="0"/>
              <a:t>pbar yield </a:t>
            </a:r>
            <a:r>
              <a:rPr lang="en-CH" sz="2000" dirty="0"/>
              <a:t>(</a:t>
            </a:r>
            <a:r>
              <a:rPr lang="en-CH" sz="2000" b="1" dirty="0"/>
              <a:t>AD target/horn design? </a:t>
            </a:r>
            <a:r>
              <a:rPr lang="en-US" sz="2000" b="1" dirty="0"/>
              <a:t>T</a:t>
            </a:r>
            <a:r>
              <a:rPr lang="en-CH" sz="2000" b="1" dirty="0"/>
              <a:t>ransport in DI line?)</a:t>
            </a:r>
            <a:r>
              <a:rPr lang="en-CH" sz="2000" dirty="0"/>
              <a:t> </a:t>
            </a:r>
          </a:p>
          <a:p>
            <a:pPr marL="666900" lvl="1" indent="-342900"/>
            <a:r>
              <a:rPr lang="en-CH" b="1" dirty="0">
                <a:solidFill>
                  <a:srgbClr val="E15E32"/>
                </a:solidFill>
              </a:rPr>
              <a:t>Not obvious gain</a:t>
            </a:r>
            <a:r>
              <a:rPr lang="en-CH" dirty="0"/>
              <a:t>: lengthly and complex studies requiring dedicated beamtime</a:t>
            </a:r>
          </a:p>
          <a:p>
            <a:pPr marL="342900" indent="-342900"/>
            <a:r>
              <a:rPr lang="en-CH" sz="2000" dirty="0"/>
              <a:t>One way could be </a:t>
            </a:r>
            <a:r>
              <a:rPr lang="en-CH" sz="2000" b="1" dirty="0">
                <a:solidFill>
                  <a:schemeClr val="tx1"/>
                </a:solidFill>
              </a:rPr>
              <a:t>accumulation at AD injection</a:t>
            </a:r>
          </a:p>
          <a:p>
            <a:pPr marL="666900" lvl="1" indent="-342900"/>
            <a:r>
              <a:rPr lang="en-CH" dirty="0"/>
              <a:t>Tested during early AD times (see </a:t>
            </a:r>
            <a:r>
              <a:rPr lang="en-US" dirty="0">
                <a:hlinkClick r:id="rId3"/>
              </a:rPr>
              <a:t>CERN-ACC-Note-2019-0025</a:t>
            </a:r>
            <a:r>
              <a:rPr lang="en-US" dirty="0"/>
              <a:t>)</a:t>
            </a:r>
            <a:endParaRPr lang="en-CH" dirty="0"/>
          </a:p>
          <a:p>
            <a:pPr marL="666900" lvl="1" indent="-342900"/>
            <a:r>
              <a:rPr lang="en-CH" dirty="0"/>
              <a:t>Possible to reach more than </a:t>
            </a:r>
            <a:r>
              <a:rPr lang="en-CH" b="1" dirty="0">
                <a:solidFill>
                  <a:srgbClr val="00B050"/>
                </a:solidFill>
              </a:rPr>
              <a:t>x2 in intensity </a:t>
            </a:r>
            <a:r>
              <a:rPr lang="en-CH" dirty="0"/>
              <a:t>(optimistically, up to x10), but </a:t>
            </a:r>
            <a:r>
              <a:rPr lang="en-CH" b="1" dirty="0">
                <a:solidFill>
                  <a:srgbClr val="FF0000"/>
                </a:solidFill>
              </a:rPr>
              <a:t>it requires dedicated studies</a:t>
            </a:r>
            <a:endParaRPr lang="en-CH" sz="1600" dirty="0">
              <a:solidFill>
                <a:srgbClr val="FF0000"/>
              </a:solidFill>
            </a:endParaRPr>
          </a:p>
          <a:p>
            <a:pPr marL="342900" indent="-342900"/>
            <a:endParaRPr lang="en-CH" sz="2000" b="1" dirty="0">
              <a:solidFill>
                <a:srgbClr val="FF0000"/>
              </a:solidFill>
            </a:endParaRPr>
          </a:p>
          <a:p>
            <a:pPr marL="342900" indent="-342900"/>
            <a:r>
              <a:rPr lang="en-CH" sz="2000" dirty="0">
                <a:solidFill>
                  <a:schemeClr val="accent3"/>
                </a:solidFill>
              </a:rPr>
              <a:t>Note 1: </a:t>
            </a:r>
            <a:r>
              <a:rPr lang="en-CH" sz="2000" b="0" dirty="0"/>
              <a:t>We might be limited by </a:t>
            </a:r>
            <a:r>
              <a:rPr lang="en-CH" sz="2000" dirty="0"/>
              <a:t>radiation levels in the AD hall</a:t>
            </a:r>
            <a:endParaRPr lang="en-CH" sz="2000" b="1" dirty="0">
              <a:solidFill>
                <a:srgbClr val="FF0000"/>
              </a:solidFill>
            </a:endParaRPr>
          </a:p>
          <a:p>
            <a:pPr marL="342900" indent="-342900"/>
            <a:r>
              <a:rPr lang="en-CH" sz="2000" b="1" dirty="0">
                <a:solidFill>
                  <a:schemeClr val="accent3"/>
                </a:solidFill>
              </a:rPr>
              <a:t>Note </a:t>
            </a:r>
            <a:r>
              <a:rPr lang="en-CH" sz="2000" dirty="0">
                <a:solidFill>
                  <a:schemeClr val="accent3"/>
                </a:solidFill>
              </a:rPr>
              <a:t>2</a:t>
            </a:r>
            <a:r>
              <a:rPr lang="en-CH" sz="2000" b="1" dirty="0">
                <a:solidFill>
                  <a:schemeClr val="accent3"/>
                </a:solidFill>
              </a:rPr>
              <a:t>: </a:t>
            </a:r>
            <a:r>
              <a:rPr lang="en-CH" sz="2000" b="1" dirty="0"/>
              <a:t>bunch</a:t>
            </a:r>
            <a:r>
              <a:rPr lang="en-CH" sz="2000" dirty="0"/>
              <a:t> </a:t>
            </a:r>
            <a:r>
              <a:rPr lang="en-CH" sz="2000" b="1" dirty="0"/>
              <a:t>properties</a:t>
            </a:r>
            <a:r>
              <a:rPr lang="en-CH" sz="2000" dirty="0"/>
              <a:t> </a:t>
            </a:r>
            <a:r>
              <a:rPr lang="en-CH" sz="2000" b="0" dirty="0"/>
              <a:t>at ELENA extraction will be </a:t>
            </a:r>
            <a:r>
              <a:rPr lang="en-CH" sz="2000" b="1" dirty="0"/>
              <a:t>affected</a:t>
            </a:r>
            <a:r>
              <a:rPr lang="en-CH" sz="2000" dirty="0"/>
              <a:t> </a:t>
            </a:r>
            <a:r>
              <a:rPr lang="en-CH" sz="2000" b="0" dirty="0"/>
              <a:t>(higher emittance, length, …)</a:t>
            </a:r>
          </a:p>
          <a:p>
            <a:pPr marL="342900" indent="-342900"/>
            <a:r>
              <a:rPr lang="en-CH" sz="2000" b="1" dirty="0">
                <a:solidFill>
                  <a:srgbClr val="FF0000"/>
                </a:solidFill>
              </a:rPr>
              <a:t>Note 3: </a:t>
            </a:r>
            <a:r>
              <a:rPr lang="en-CH" sz="2000" dirty="0">
                <a:solidFill>
                  <a:srgbClr val="FF0000"/>
                </a:solidFill>
              </a:rPr>
              <a:t>A</a:t>
            </a:r>
            <a:r>
              <a:rPr lang="en-CH" sz="2000" b="1" dirty="0">
                <a:solidFill>
                  <a:srgbClr val="FF0000"/>
                </a:solidFill>
              </a:rPr>
              <a:t>ccumulation in traps? </a:t>
            </a:r>
            <a:r>
              <a:rPr lang="en-US" sz="2000" b="0" dirty="0">
                <a:solidFill>
                  <a:srgbClr val="FF0000"/>
                </a:solidFill>
              </a:rPr>
              <a:t>Your business: probably easier, but also </a:t>
            </a:r>
            <a:r>
              <a:rPr lang="en-US" sz="2000" dirty="0">
                <a:solidFill>
                  <a:srgbClr val="FF0000"/>
                </a:solidFill>
              </a:rPr>
              <a:t>less efficient on flux…</a:t>
            </a:r>
            <a:endParaRPr lang="en-CH" sz="2000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E9C1B5-B3AC-895A-69B6-F487D69BCE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Higher Intensity? </a:t>
            </a:r>
            <a:r>
              <a:rPr lang="en-US" dirty="0" err="1"/>
              <a:t>e.g</a:t>
            </a:r>
            <a:r>
              <a:rPr lang="en-US" dirty="0"/>
              <a:t> </a:t>
            </a:r>
            <a:r>
              <a:rPr lang="en-US" dirty="0" err="1"/>
              <a:t>x2</a:t>
            </a:r>
            <a:r>
              <a:rPr lang="en-US" dirty="0"/>
              <a:t>?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CA807-152F-3CDF-D5E0-94647C32C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521AC-30B2-7C82-AE99-AF265293E8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2D22B2-780F-39B6-AE78-523F76F96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7532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026E6B-FBA7-F6A8-46A1-BAAB9B20C9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D19B40C-E206-C70D-1E83-BCBE896730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Cycle length driven by cooling processes in AD </a:t>
            </a:r>
            <a:r>
              <a:rPr lang="en-CH" sz="2000" b="0" dirty="0"/>
              <a:t>(~50%)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New AD </a:t>
            </a:r>
            <a:r>
              <a:rPr lang="en-CH" b="1" dirty="0">
                <a:solidFill>
                  <a:schemeClr val="tx1"/>
                </a:solidFill>
              </a:rPr>
              <a:t>e-cooler</a:t>
            </a:r>
            <a:r>
              <a:rPr lang="en-CH" dirty="0"/>
              <a:t> designed to hopefully gain </a:t>
            </a:r>
            <a:r>
              <a:rPr lang="en-CH" b="1" dirty="0">
                <a:solidFill>
                  <a:srgbClr val="E15E32"/>
                </a:solidFill>
              </a:rPr>
              <a:t>10%</a:t>
            </a:r>
            <a:r>
              <a:rPr lang="en-CH" dirty="0"/>
              <a:t> on cycle time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Maybe possible to save </a:t>
            </a:r>
            <a:r>
              <a:rPr lang="en-CH" b="1" dirty="0">
                <a:solidFill>
                  <a:srgbClr val="E15E32"/>
                </a:solidFill>
              </a:rPr>
              <a:t>10%</a:t>
            </a:r>
            <a:r>
              <a:rPr lang="en-CH" dirty="0"/>
              <a:t> on cycle time with an “improved” </a:t>
            </a:r>
            <a:r>
              <a:rPr lang="en-CH" b="1" dirty="0">
                <a:solidFill>
                  <a:schemeClr val="tx1"/>
                </a:solidFill>
              </a:rPr>
              <a:t>s-coolling</a:t>
            </a:r>
            <a:r>
              <a:rPr lang="en-CH" dirty="0"/>
              <a:t>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Maybe trying </a:t>
            </a:r>
            <a:r>
              <a:rPr lang="en-CH" b="1" dirty="0"/>
              <a:t>injecting in AD at a lower momentum</a:t>
            </a:r>
            <a:r>
              <a:rPr lang="en-CH" dirty="0"/>
              <a:t>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Additional inefficiencies from beam control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Maybe possible to save </a:t>
            </a:r>
            <a:r>
              <a:rPr lang="en-CH" b="1" dirty="0">
                <a:solidFill>
                  <a:srgbClr val="E15E32"/>
                </a:solidFill>
              </a:rPr>
              <a:t>10%</a:t>
            </a:r>
            <a:r>
              <a:rPr lang="en-CH" dirty="0"/>
              <a:t> on cycle time with “improved” </a:t>
            </a:r>
            <a:r>
              <a:rPr lang="en-CH" b="1" dirty="0">
                <a:solidFill>
                  <a:schemeClr val="tx1"/>
                </a:solidFill>
              </a:rPr>
              <a:t>power converters</a:t>
            </a:r>
            <a:r>
              <a:rPr lang="en-CH" dirty="0"/>
              <a:t>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Maybe possible to save </a:t>
            </a:r>
            <a:r>
              <a:rPr lang="en-CH" b="1" dirty="0">
                <a:solidFill>
                  <a:srgbClr val="E15E32"/>
                </a:solidFill>
              </a:rPr>
              <a:t>10%</a:t>
            </a:r>
            <a:r>
              <a:rPr lang="en-CH" dirty="0"/>
              <a:t> on cycle time with better </a:t>
            </a:r>
            <a:r>
              <a:rPr lang="en-CH" b="1" dirty="0"/>
              <a:t>beam instrumentaton/controls</a:t>
            </a:r>
            <a:r>
              <a:rPr lang="en-CH" dirty="0"/>
              <a:t>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sz="16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Overall, maybe possible to gain a </a:t>
            </a:r>
            <a:r>
              <a:rPr lang="en-CH" sz="2000" dirty="0">
                <a:solidFill>
                  <a:srgbClr val="00B050"/>
                </a:solidFill>
              </a:rPr>
              <a:t>factor 2, at most </a:t>
            </a:r>
            <a:r>
              <a:rPr lang="en-CH" sz="2000" b="0" dirty="0"/>
              <a:t>(from 110 to 60 s cycle time)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rgbClr val="FF0000"/>
                </a:solidFill>
              </a:rPr>
              <a:t>Investment on hardware/studies needed, if requested!</a:t>
            </a:r>
          </a:p>
          <a:p>
            <a:endParaRPr lang="en-CH" sz="1600" dirty="0"/>
          </a:p>
          <a:p>
            <a:r>
              <a:rPr lang="en-CH" sz="2000" dirty="0">
                <a:solidFill>
                  <a:schemeClr val="accent3"/>
                </a:solidFill>
              </a:rPr>
              <a:t>Note 1: </a:t>
            </a:r>
            <a:r>
              <a:rPr lang="en-CH" sz="2000" b="0" dirty="0"/>
              <a:t>We might be limited by </a:t>
            </a:r>
            <a:r>
              <a:rPr lang="en-CH" sz="2000" dirty="0"/>
              <a:t>radiation levels in the AD hall</a:t>
            </a:r>
          </a:p>
          <a:p>
            <a:r>
              <a:rPr lang="en-CH" sz="2000" dirty="0">
                <a:solidFill>
                  <a:schemeClr val="accent3"/>
                </a:solidFill>
              </a:rPr>
              <a:t>Note 2: </a:t>
            </a:r>
            <a:r>
              <a:rPr lang="en-CH" sz="2000" b="0" dirty="0"/>
              <a:t>It requires also higher use of </a:t>
            </a:r>
            <a:r>
              <a:rPr lang="en-CH" sz="2000" dirty="0"/>
              <a:t>proton cycles!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95E6B50-FAE0-2FDB-1043-60EFC0AB02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Higher Rep. Rate? </a:t>
            </a:r>
            <a:r>
              <a:rPr lang="en-US" dirty="0"/>
              <a:t>e.g.</a:t>
            </a:r>
            <a:r>
              <a:rPr lang="en-CH" dirty="0"/>
              <a:t> x2?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D7BDD3-4444-4E20-CD66-25DE4C424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A78FEE-CFA9-7248-ED89-35917207B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3C38F6-32C3-1019-F1A8-61C1F6D20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6332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A75676-DEEC-484A-B49F-A77F12A14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82BF40-4737-0DEE-BB05-E7F985407D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Different Energy? </a:t>
            </a:r>
            <a:r>
              <a:rPr lang="en-US" dirty="0"/>
              <a:t>e</a:t>
            </a:r>
            <a:r>
              <a:rPr lang="en-CH" dirty="0"/>
              <a:t>.g. from 100 MeV to 50 keV?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25699D-B3DA-2157-2085-F960AF8B6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0A0468-6B18-8298-7648-7A0C426E50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1AEFCA-2211-80F4-ED9E-212CB3F16C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F7E4168-102E-95A6-9FC2-6D46E7D5019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51"/>
          <a:stretch/>
        </p:blipFill>
        <p:spPr>
          <a:xfrm>
            <a:off x="5889849" y="1534569"/>
            <a:ext cx="5894549" cy="4727066"/>
          </a:xfrm>
          <a:prstGeom prst="rect">
            <a:avLst/>
          </a:prstGeom>
        </p:spPr>
      </p:pic>
      <p:grpSp>
        <p:nvGrpSpPr>
          <p:cNvPr id="26" name="Group 25">
            <a:extLst>
              <a:ext uri="{FF2B5EF4-FFF2-40B4-BE49-F238E27FC236}">
                <a16:creationId xmlns:a16="http://schemas.microsoft.com/office/drawing/2014/main" id="{9DBEDB5C-955E-8E7B-3DB8-DCC8449C2DE8}"/>
              </a:ext>
            </a:extLst>
          </p:cNvPr>
          <p:cNvGrpSpPr/>
          <p:nvPr/>
        </p:nvGrpSpPr>
        <p:grpSpPr>
          <a:xfrm>
            <a:off x="8749553" y="2205318"/>
            <a:ext cx="2363089" cy="1185539"/>
            <a:chOff x="8749553" y="2205318"/>
            <a:chExt cx="2363089" cy="1185539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6A57460B-34B4-8974-B3FA-97232723DA1B}"/>
                </a:ext>
              </a:extLst>
            </p:cNvPr>
            <p:cNvCxnSpPr>
              <a:cxnSpLocks/>
            </p:cNvCxnSpPr>
            <p:nvPr/>
          </p:nvCxnSpPr>
          <p:spPr>
            <a:xfrm>
              <a:off x="8749553" y="2205318"/>
              <a:ext cx="1190453" cy="208145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A1EBC4A-E76E-E385-C0AC-D83C1619D9F1}"/>
                </a:ext>
              </a:extLst>
            </p:cNvPr>
            <p:cNvCxnSpPr>
              <a:cxnSpLocks/>
            </p:cNvCxnSpPr>
            <p:nvPr/>
          </p:nvCxnSpPr>
          <p:spPr>
            <a:xfrm>
              <a:off x="9940006" y="2413463"/>
              <a:ext cx="283461" cy="208037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5D1BD3FB-45C3-56DD-EA66-A89809FDFA73}"/>
                </a:ext>
              </a:extLst>
            </p:cNvPr>
            <p:cNvSpPr/>
            <p:nvPr/>
          </p:nvSpPr>
          <p:spPr>
            <a:xfrm>
              <a:off x="10141487" y="2489069"/>
              <a:ext cx="971155" cy="901788"/>
            </a:xfrm>
            <a:custGeom>
              <a:avLst/>
              <a:gdLst>
                <a:gd name="connsiteX0" fmla="*/ 81980 w 1084667"/>
                <a:gd name="connsiteY0" fmla="*/ 126124 h 927013"/>
                <a:gd name="connsiteX1" fmla="*/ 245942 w 1084667"/>
                <a:gd name="connsiteY1" fmla="*/ 0 h 927013"/>
                <a:gd name="connsiteX2" fmla="*/ 813500 w 1084667"/>
                <a:gd name="connsiteY2" fmla="*/ 435129 h 927013"/>
                <a:gd name="connsiteX3" fmla="*/ 1084667 w 1084667"/>
                <a:gd name="connsiteY3" fmla="*/ 927013 h 927013"/>
                <a:gd name="connsiteX4" fmla="*/ 794582 w 1084667"/>
                <a:gd name="connsiteY4" fmla="*/ 901788 h 927013"/>
                <a:gd name="connsiteX5" fmla="*/ 0 w 1084667"/>
                <a:gd name="connsiteY5" fmla="*/ 245942 h 927013"/>
                <a:gd name="connsiteX6" fmla="*/ 81980 w 1084667"/>
                <a:gd name="connsiteY6" fmla="*/ 126124 h 927013"/>
                <a:gd name="connsiteX0" fmla="*/ 81980 w 971155"/>
                <a:gd name="connsiteY0" fmla="*/ 126124 h 901788"/>
                <a:gd name="connsiteX1" fmla="*/ 245942 w 971155"/>
                <a:gd name="connsiteY1" fmla="*/ 0 h 901788"/>
                <a:gd name="connsiteX2" fmla="*/ 813500 w 971155"/>
                <a:gd name="connsiteY2" fmla="*/ 435129 h 901788"/>
                <a:gd name="connsiteX3" fmla="*/ 971155 w 971155"/>
                <a:gd name="connsiteY3" fmla="*/ 744133 h 901788"/>
                <a:gd name="connsiteX4" fmla="*/ 794582 w 971155"/>
                <a:gd name="connsiteY4" fmla="*/ 901788 h 901788"/>
                <a:gd name="connsiteX5" fmla="*/ 0 w 971155"/>
                <a:gd name="connsiteY5" fmla="*/ 245942 h 901788"/>
                <a:gd name="connsiteX6" fmla="*/ 81980 w 971155"/>
                <a:gd name="connsiteY6" fmla="*/ 126124 h 90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1155" h="901788">
                  <a:moveTo>
                    <a:pt x="81980" y="126124"/>
                  </a:moveTo>
                  <a:lnTo>
                    <a:pt x="245942" y="0"/>
                  </a:lnTo>
                  <a:lnTo>
                    <a:pt x="813500" y="435129"/>
                  </a:lnTo>
                  <a:lnTo>
                    <a:pt x="971155" y="744133"/>
                  </a:lnTo>
                  <a:lnTo>
                    <a:pt x="794582" y="901788"/>
                  </a:lnTo>
                  <a:lnTo>
                    <a:pt x="0" y="245942"/>
                  </a:lnTo>
                  <a:lnTo>
                    <a:pt x="81980" y="126124"/>
                  </a:lnTo>
                  <a:close/>
                </a:path>
              </a:pathLst>
            </a:custGeom>
            <a:solidFill>
              <a:srgbClr val="E15E32">
                <a:alpha val="50196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599CB30B-D152-15F1-D6CF-51432929266A}"/>
              </a:ext>
            </a:extLst>
          </p:cNvPr>
          <p:cNvGrpSpPr/>
          <p:nvPr/>
        </p:nvGrpSpPr>
        <p:grpSpPr>
          <a:xfrm>
            <a:off x="6903118" y="3371807"/>
            <a:ext cx="1746250" cy="1558465"/>
            <a:chOff x="6903118" y="3371807"/>
            <a:chExt cx="1746250" cy="1558465"/>
          </a:xfrm>
        </p:grpSpPr>
        <p:sp>
          <p:nvSpPr>
            <p:cNvPr id="17" name="5-Point Star 16">
              <a:extLst>
                <a:ext uri="{FF2B5EF4-FFF2-40B4-BE49-F238E27FC236}">
                  <a16:creationId xmlns:a16="http://schemas.microsoft.com/office/drawing/2014/main" id="{4C9254BF-C379-5814-D76F-FFC0AE34D301}"/>
                </a:ext>
              </a:extLst>
            </p:cNvPr>
            <p:cNvSpPr/>
            <p:nvPr/>
          </p:nvSpPr>
          <p:spPr>
            <a:xfrm>
              <a:off x="8446168" y="3371807"/>
              <a:ext cx="203200" cy="294815"/>
            </a:xfrm>
            <a:prstGeom prst="star5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91B5517-AD11-D103-FCA1-7793268AC07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29076" y="3556097"/>
              <a:ext cx="666956" cy="66075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3A4D1749-4B4D-0D8B-3EB4-69623F42992F}"/>
                </a:ext>
              </a:extLst>
            </p:cNvPr>
            <p:cNvSpPr/>
            <p:nvPr/>
          </p:nvSpPr>
          <p:spPr>
            <a:xfrm>
              <a:off x="6903118" y="3457072"/>
              <a:ext cx="939800" cy="1473200"/>
            </a:xfrm>
            <a:custGeom>
              <a:avLst/>
              <a:gdLst>
                <a:gd name="connsiteX0" fmla="*/ 927100 w 939800"/>
                <a:gd name="connsiteY0" fmla="*/ 0 h 1473200"/>
                <a:gd name="connsiteX1" fmla="*/ 939800 w 939800"/>
                <a:gd name="connsiteY1" fmla="*/ 1473200 h 1473200"/>
                <a:gd name="connsiteX2" fmla="*/ 260350 w 939800"/>
                <a:gd name="connsiteY2" fmla="*/ 1466850 h 1473200"/>
                <a:gd name="connsiteX3" fmla="*/ 88900 w 939800"/>
                <a:gd name="connsiteY3" fmla="*/ 1244600 h 1473200"/>
                <a:gd name="connsiteX4" fmla="*/ 0 w 939800"/>
                <a:gd name="connsiteY4" fmla="*/ 869950 h 1473200"/>
                <a:gd name="connsiteX5" fmla="*/ 6350 w 939800"/>
                <a:gd name="connsiteY5" fmla="*/ 279400 h 1473200"/>
                <a:gd name="connsiteX6" fmla="*/ 927100 w 939800"/>
                <a:gd name="connsiteY6" fmla="*/ 0 h 147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00" h="1473200">
                  <a:moveTo>
                    <a:pt x="927100" y="0"/>
                  </a:moveTo>
                  <a:lnTo>
                    <a:pt x="939800" y="1473200"/>
                  </a:lnTo>
                  <a:lnTo>
                    <a:pt x="260350" y="1466850"/>
                  </a:lnTo>
                  <a:lnTo>
                    <a:pt x="88900" y="1244600"/>
                  </a:lnTo>
                  <a:lnTo>
                    <a:pt x="0" y="869950"/>
                  </a:lnTo>
                  <a:cubicBezTo>
                    <a:pt x="2117" y="673100"/>
                    <a:pt x="4233" y="476250"/>
                    <a:pt x="6350" y="279400"/>
                  </a:cubicBezTo>
                  <a:lnTo>
                    <a:pt x="927100" y="0"/>
                  </a:lnTo>
                  <a:close/>
                </a:path>
              </a:pathLst>
            </a:custGeom>
            <a:solidFill>
              <a:srgbClr val="6E2466">
                <a:alpha val="50196"/>
              </a:srgb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700787-1EA7-8E65-3EA0-A793A251AD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24362"/>
            <a:ext cx="5891879" cy="5237274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/>
                </a:solidFill>
              </a:rPr>
              <a:t>Note: </a:t>
            </a:r>
            <a:r>
              <a:rPr lang="en-CH" sz="2000" dirty="0"/>
              <a:t>RP aspects to be evaluated!</a:t>
            </a:r>
            <a:endParaRPr lang="en-US" sz="20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Considering reviving </a:t>
            </a:r>
            <a:r>
              <a:rPr lang="en-US" sz="2000" dirty="0"/>
              <a:t>AD extraction up to 500 MeV/c</a:t>
            </a:r>
            <a:r>
              <a:rPr lang="en-US" sz="2000" b="0" dirty="0"/>
              <a:t> (~125 MeV E</a:t>
            </a:r>
            <a:r>
              <a:rPr lang="en-US" sz="2000" b="0" baseline="-25000" dirty="0"/>
              <a:t>k</a:t>
            </a:r>
            <a:r>
              <a:rPr lang="en-US" sz="2000" b="0" dirty="0"/>
              <a:t>) to, e.g., AEGIS zone</a:t>
            </a:r>
            <a:endParaRPr lang="en-CH" sz="2000" b="0" dirty="0"/>
          </a:p>
          <a:p>
            <a:pPr marL="666900" lvl="1" indent="-342900"/>
            <a:r>
              <a:rPr lang="en-US" dirty="0"/>
              <a:t>It </a:t>
            </a:r>
            <a:r>
              <a:rPr lang="en-US" b="1" dirty="0">
                <a:solidFill>
                  <a:schemeClr val="accent3"/>
                </a:solidFill>
              </a:rPr>
              <a:t>might require exclusive beam use</a:t>
            </a:r>
            <a:r>
              <a:rPr lang="en-US" dirty="0"/>
              <a:t>, limiting ELENA's multi-user capacity</a:t>
            </a:r>
          </a:p>
          <a:p>
            <a:pPr marL="666900" lvl="1" indent="-342900"/>
            <a:r>
              <a:rPr lang="en-US" b="1" dirty="0">
                <a:solidFill>
                  <a:srgbClr val="FF0000"/>
                </a:solidFill>
              </a:rPr>
              <a:t>Could be studied, if requested!</a:t>
            </a:r>
            <a:endParaRPr lang="en-CH" sz="16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Extraction up to 100 MeV/c </a:t>
            </a:r>
            <a:r>
              <a:rPr lang="en-CH" sz="2000" b="0" dirty="0"/>
              <a:t>(5.3 MeV E</a:t>
            </a:r>
            <a:r>
              <a:rPr lang="en-CH" sz="2000" b="0" baseline="-25000" dirty="0"/>
              <a:t>k</a:t>
            </a:r>
            <a:r>
              <a:rPr lang="en-CH" sz="2000" b="0" dirty="0"/>
              <a:t>)</a:t>
            </a:r>
            <a:r>
              <a:rPr lang="en-CH" sz="2000" dirty="0"/>
              <a:t> from ELENA?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Requires to install a </a:t>
            </a:r>
            <a:r>
              <a:rPr lang="en-CH" b="1" dirty="0"/>
              <a:t>more powerful extraction kicker + septum</a:t>
            </a:r>
            <a:r>
              <a:rPr lang="en-CH" dirty="0"/>
              <a:t> (as the injection one)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Adaptation or redesign of transfer line(s) </a:t>
            </a:r>
            <a:r>
              <a:rPr lang="en-US" dirty="0"/>
              <a:t>will be required, potentially using new magnets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Could be studied, if requested!</a:t>
            </a:r>
            <a:endParaRPr lang="en-US" sz="1600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B050"/>
                </a:solidFill>
              </a:rPr>
              <a:t>Lower energy possible down to ~85 keV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100" dirty="0"/>
              <a:t>but </a:t>
            </a:r>
            <a:r>
              <a:rPr lang="en-US" sz="2100" b="1" dirty="0">
                <a:solidFill>
                  <a:schemeClr val="accent3"/>
                </a:solidFill>
              </a:rPr>
              <a:t>never tested in operation!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100" b="1" dirty="0">
                <a:solidFill>
                  <a:srgbClr val="00B050"/>
                </a:solidFill>
              </a:rPr>
              <a:t>below (~50 keV?) </a:t>
            </a:r>
            <a:r>
              <a:rPr lang="en-US" sz="2100" b="1" dirty="0">
                <a:solidFill>
                  <a:srgbClr val="FF0000"/>
                </a:solidFill>
              </a:rPr>
              <a:t>could be studied, if requested!</a:t>
            </a:r>
            <a:endParaRPr lang="en-US" sz="21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867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B9EE2D-B4F0-ABEC-2462-F49230FF76A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B4DE7B1-B5F1-C3BE-53C8-91E894A70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Slow Extraction from ELENA and/or AD?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A8689B-6A38-59F2-49C5-C918C99109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57FCAE-C016-0F48-2E86-7E3944647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75E9AB-49E2-DC39-4622-2FD86AC68C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CE8D5D0-7F36-2116-5D56-4D31A9B1020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51"/>
          <a:stretch/>
        </p:blipFill>
        <p:spPr>
          <a:xfrm>
            <a:off x="5889849" y="1534569"/>
            <a:ext cx="5894549" cy="4727066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CE8D23DA-9BF7-0008-F1B7-4F2F482B7290}"/>
              </a:ext>
            </a:extLst>
          </p:cNvPr>
          <p:cNvGrpSpPr/>
          <p:nvPr/>
        </p:nvGrpSpPr>
        <p:grpSpPr>
          <a:xfrm>
            <a:off x="8015971" y="1875454"/>
            <a:ext cx="3096671" cy="1515403"/>
            <a:chOff x="8015971" y="1875454"/>
            <a:chExt cx="3096671" cy="1515403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C1153CD4-0250-6239-F784-4BCB6E50737D}"/>
                </a:ext>
              </a:extLst>
            </p:cNvPr>
            <p:cNvCxnSpPr>
              <a:cxnSpLocks/>
            </p:cNvCxnSpPr>
            <p:nvPr/>
          </p:nvCxnSpPr>
          <p:spPr>
            <a:xfrm>
              <a:off x="8182708" y="2117969"/>
              <a:ext cx="1757298" cy="295494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313EBE38-318A-EE10-53FC-7BB3CF3C1B23}"/>
                </a:ext>
              </a:extLst>
            </p:cNvPr>
            <p:cNvCxnSpPr>
              <a:cxnSpLocks/>
            </p:cNvCxnSpPr>
            <p:nvPr/>
          </p:nvCxnSpPr>
          <p:spPr>
            <a:xfrm>
              <a:off x="9940006" y="2413463"/>
              <a:ext cx="283461" cy="208037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7E279864-AF41-1B6C-B4EC-446FF461BA59}"/>
                </a:ext>
              </a:extLst>
            </p:cNvPr>
            <p:cNvSpPr/>
            <p:nvPr/>
          </p:nvSpPr>
          <p:spPr>
            <a:xfrm>
              <a:off x="10141487" y="2489069"/>
              <a:ext cx="971155" cy="901788"/>
            </a:xfrm>
            <a:custGeom>
              <a:avLst/>
              <a:gdLst>
                <a:gd name="connsiteX0" fmla="*/ 81980 w 1084667"/>
                <a:gd name="connsiteY0" fmla="*/ 126124 h 927013"/>
                <a:gd name="connsiteX1" fmla="*/ 245942 w 1084667"/>
                <a:gd name="connsiteY1" fmla="*/ 0 h 927013"/>
                <a:gd name="connsiteX2" fmla="*/ 813500 w 1084667"/>
                <a:gd name="connsiteY2" fmla="*/ 435129 h 927013"/>
                <a:gd name="connsiteX3" fmla="*/ 1084667 w 1084667"/>
                <a:gd name="connsiteY3" fmla="*/ 927013 h 927013"/>
                <a:gd name="connsiteX4" fmla="*/ 794582 w 1084667"/>
                <a:gd name="connsiteY4" fmla="*/ 901788 h 927013"/>
                <a:gd name="connsiteX5" fmla="*/ 0 w 1084667"/>
                <a:gd name="connsiteY5" fmla="*/ 245942 h 927013"/>
                <a:gd name="connsiteX6" fmla="*/ 81980 w 1084667"/>
                <a:gd name="connsiteY6" fmla="*/ 126124 h 927013"/>
                <a:gd name="connsiteX0" fmla="*/ 81980 w 971155"/>
                <a:gd name="connsiteY0" fmla="*/ 126124 h 901788"/>
                <a:gd name="connsiteX1" fmla="*/ 245942 w 971155"/>
                <a:gd name="connsiteY1" fmla="*/ 0 h 901788"/>
                <a:gd name="connsiteX2" fmla="*/ 813500 w 971155"/>
                <a:gd name="connsiteY2" fmla="*/ 435129 h 901788"/>
                <a:gd name="connsiteX3" fmla="*/ 971155 w 971155"/>
                <a:gd name="connsiteY3" fmla="*/ 744133 h 901788"/>
                <a:gd name="connsiteX4" fmla="*/ 794582 w 971155"/>
                <a:gd name="connsiteY4" fmla="*/ 901788 h 901788"/>
                <a:gd name="connsiteX5" fmla="*/ 0 w 971155"/>
                <a:gd name="connsiteY5" fmla="*/ 245942 h 901788"/>
                <a:gd name="connsiteX6" fmla="*/ 81980 w 971155"/>
                <a:gd name="connsiteY6" fmla="*/ 126124 h 901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71155" h="901788">
                  <a:moveTo>
                    <a:pt x="81980" y="126124"/>
                  </a:moveTo>
                  <a:lnTo>
                    <a:pt x="245942" y="0"/>
                  </a:lnTo>
                  <a:lnTo>
                    <a:pt x="813500" y="435129"/>
                  </a:lnTo>
                  <a:lnTo>
                    <a:pt x="971155" y="744133"/>
                  </a:lnTo>
                  <a:lnTo>
                    <a:pt x="794582" y="901788"/>
                  </a:lnTo>
                  <a:lnTo>
                    <a:pt x="0" y="245942"/>
                  </a:lnTo>
                  <a:lnTo>
                    <a:pt x="81980" y="126124"/>
                  </a:lnTo>
                  <a:close/>
                </a:path>
              </a:pathLst>
            </a:custGeom>
            <a:solidFill>
              <a:srgbClr val="E15E32">
                <a:alpha val="50196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0" name="5-Point Star 9">
              <a:extLst>
                <a:ext uri="{FF2B5EF4-FFF2-40B4-BE49-F238E27FC236}">
                  <a16:creationId xmlns:a16="http://schemas.microsoft.com/office/drawing/2014/main" id="{848CAE58-DD91-E4C6-C39E-76D442FEDC65}"/>
                </a:ext>
              </a:extLst>
            </p:cNvPr>
            <p:cNvSpPr/>
            <p:nvPr/>
          </p:nvSpPr>
          <p:spPr>
            <a:xfrm>
              <a:off x="8015971" y="1875454"/>
              <a:ext cx="333474" cy="432652"/>
            </a:xfrm>
            <a:prstGeom prst="star5">
              <a:avLst/>
            </a:prstGeom>
            <a:solidFill>
              <a:schemeClr val="accent3"/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9020424-EDA8-81AC-BAE9-A2EC75F7DDE8}"/>
              </a:ext>
            </a:extLst>
          </p:cNvPr>
          <p:cNvGrpSpPr/>
          <p:nvPr/>
        </p:nvGrpSpPr>
        <p:grpSpPr>
          <a:xfrm>
            <a:off x="6903118" y="3371807"/>
            <a:ext cx="1746250" cy="1558465"/>
            <a:chOff x="6903118" y="3371807"/>
            <a:chExt cx="1746250" cy="1558465"/>
          </a:xfrm>
        </p:grpSpPr>
        <p:sp>
          <p:nvSpPr>
            <p:cNvPr id="14" name="5-Point Star 13">
              <a:extLst>
                <a:ext uri="{FF2B5EF4-FFF2-40B4-BE49-F238E27FC236}">
                  <a16:creationId xmlns:a16="http://schemas.microsoft.com/office/drawing/2014/main" id="{1BC923B3-29D5-C9CE-23DD-040D4F295A96}"/>
                </a:ext>
              </a:extLst>
            </p:cNvPr>
            <p:cNvSpPr/>
            <p:nvPr/>
          </p:nvSpPr>
          <p:spPr>
            <a:xfrm>
              <a:off x="8446168" y="3371807"/>
              <a:ext cx="203200" cy="294815"/>
            </a:xfrm>
            <a:prstGeom prst="star5">
              <a:avLst/>
            </a:prstGeom>
            <a:solidFill>
              <a:schemeClr val="accent5"/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A0E71F9E-6963-F49E-08C8-D208B03C12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829076" y="3556097"/>
              <a:ext cx="666956" cy="66075"/>
            </a:xfrm>
            <a:prstGeom prst="line">
              <a:avLst/>
            </a:prstGeom>
            <a:ln w="571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CB402F43-3466-BE3C-0E6E-E006002F011A}"/>
                </a:ext>
              </a:extLst>
            </p:cNvPr>
            <p:cNvSpPr/>
            <p:nvPr/>
          </p:nvSpPr>
          <p:spPr>
            <a:xfrm>
              <a:off x="6903118" y="3457072"/>
              <a:ext cx="939800" cy="1473200"/>
            </a:xfrm>
            <a:custGeom>
              <a:avLst/>
              <a:gdLst>
                <a:gd name="connsiteX0" fmla="*/ 927100 w 939800"/>
                <a:gd name="connsiteY0" fmla="*/ 0 h 1473200"/>
                <a:gd name="connsiteX1" fmla="*/ 939800 w 939800"/>
                <a:gd name="connsiteY1" fmla="*/ 1473200 h 1473200"/>
                <a:gd name="connsiteX2" fmla="*/ 260350 w 939800"/>
                <a:gd name="connsiteY2" fmla="*/ 1466850 h 1473200"/>
                <a:gd name="connsiteX3" fmla="*/ 88900 w 939800"/>
                <a:gd name="connsiteY3" fmla="*/ 1244600 h 1473200"/>
                <a:gd name="connsiteX4" fmla="*/ 0 w 939800"/>
                <a:gd name="connsiteY4" fmla="*/ 869950 h 1473200"/>
                <a:gd name="connsiteX5" fmla="*/ 6350 w 939800"/>
                <a:gd name="connsiteY5" fmla="*/ 279400 h 1473200"/>
                <a:gd name="connsiteX6" fmla="*/ 927100 w 939800"/>
                <a:gd name="connsiteY6" fmla="*/ 0 h 1473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39800" h="1473200">
                  <a:moveTo>
                    <a:pt x="927100" y="0"/>
                  </a:moveTo>
                  <a:lnTo>
                    <a:pt x="939800" y="1473200"/>
                  </a:lnTo>
                  <a:lnTo>
                    <a:pt x="260350" y="1466850"/>
                  </a:lnTo>
                  <a:lnTo>
                    <a:pt x="88900" y="1244600"/>
                  </a:lnTo>
                  <a:lnTo>
                    <a:pt x="0" y="869950"/>
                  </a:lnTo>
                  <a:cubicBezTo>
                    <a:pt x="2117" y="673100"/>
                    <a:pt x="4233" y="476250"/>
                    <a:pt x="6350" y="279400"/>
                  </a:cubicBezTo>
                  <a:lnTo>
                    <a:pt x="927100" y="0"/>
                  </a:lnTo>
                  <a:close/>
                </a:path>
              </a:pathLst>
            </a:custGeom>
            <a:solidFill>
              <a:srgbClr val="6E2466">
                <a:alpha val="50196"/>
              </a:srgb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B276CF-DA9F-69DE-2B99-692B034EBF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3690" y="1090862"/>
            <a:ext cx="5937672" cy="5334131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In concert with experiment requests at the time, the </a:t>
            </a:r>
            <a:r>
              <a:rPr lang="en-US" sz="1600" dirty="0">
                <a:solidFill>
                  <a:schemeClr val="accent1"/>
                </a:solidFill>
              </a:rPr>
              <a:t>ELENA</a:t>
            </a:r>
            <a:r>
              <a:rPr lang="en-US" sz="1600" dirty="0"/>
              <a:t> ring wasn’t designed for slow extraction and no studies were done for this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Presently bunched beam is fast extracted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500 mm long device with 400 mm plates provides ~ 40 </a:t>
            </a:r>
            <a:r>
              <a:rPr lang="en-US" sz="1600" dirty="0" err="1"/>
              <a:t>kV.m</a:t>
            </a:r>
            <a:r>
              <a:rPr lang="en-US" sz="1600" dirty="0"/>
              <a:t> integrated field to achieve 220 </a:t>
            </a:r>
            <a:r>
              <a:rPr lang="en-US" sz="1600" dirty="0" err="1"/>
              <a:t>mrad</a:t>
            </a:r>
            <a:r>
              <a:rPr lang="en-US" sz="1600" dirty="0"/>
              <a:t> deflection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B050"/>
                </a:solidFill>
              </a:rPr>
              <a:t>Resonant slow extraction </a:t>
            </a:r>
            <a:r>
              <a:rPr lang="en-US" sz="1600" dirty="0"/>
              <a:t>with an electrostatic septum blade to provide continuous spill from ~100 </a:t>
            </a:r>
            <a:r>
              <a:rPr lang="en-US" sz="1600" dirty="0" err="1"/>
              <a:t>ms</a:t>
            </a:r>
            <a:r>
              <a:rPr lang="en-US" sz="1600" dirty="0"/>
              <a:t> to &gt;&gt;1 s </a:t>
            </a:r>
            <a:r>
              <a:rPr lang="en-US" sz="1600" dirty="0">
                <a:solidFill>
                  <a:schemeClr val="accent3"/>
                </a:solidFill>
              </a:rPr>
              <a:t>might be possible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Drop-in replacement of present extraction device could reach extraction </a:t>
            </a:r>
            <a:r>
              <a:rPr lang="en-US" sz="1600" b="1" dirty="0">
                <a:solidFill>
                  <a:schemeClr val="accent3"/>
                </a:solidFill>
              </a:rPr>
              <a:t>up to 450 keV </a:t>
            </a:r>
            <a:r>
              <a:rPr lang="en-US" sz="1600" dirty="0"/>
              <a:t>with a voltage of 10 kV, although </a:t>
            </a:r>
            <a:r>
              <a:rPr lang="en-US" sz="1600" b="1" dirty="0">
                <a:solidFill>
                  <a:schemeClr val="accent3"/>
                </a:solidFill>
              </a:rPr>
              <a:t>transport</a:t>
            </a:r>
            <a:r>
              <a:rPr lang="en-US" sz="1600" b="1" dirty="0"/>
              <a:t> to an experimental area is presently </a:t>
            </a:r>
            <a:r>
              <a:rPr lang="en-US" sz="1600" b="1" dirty="0">
                <a:solidFill>
                  <a:schemeClr val="accent3"/>
                </a:solidFill>
              </a:rPr>
              <a:t>limited to ~100 keV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dirty="0"/>
              <a:t>Slow extraction </a:t>
            </a:r>
            <a:r>
              <a:rPr lang="en-US" sz="1600" dirty="0">
                <a:solidFill>
                  <a:schemeClr val="accent3"/>
                </a:solidFill>
              </a:rPr>
              <a:t>from the </a:t>
            </a:r>
            <a:r>
              <a:rPr lang="en-US" sz="1600" dirty="0">
                <a:solidFill>
                  <a:schemeClr val="tx1"/>
                </a:solidFill>
              </a:rPr>
              <a:t>AD</a:t>
            </a:r>
            <a:r>
              <a:rPr lang="en-US" sz="1600" dirty="0">
                <a:solidFill>
                  <a:schemeClr val="accent3"/>
                </a:solidFill>
              </a:rPr>
              <a:t> ring may be challenging </a:t>
            </a:r>
            <a:r>
              <a:rPr lang="en-US" sz="1600" dirty="0"/>
              <a:t>due to higher energy and limited space on the ring lattice</a:t>
            </a:r>
          </a:p>
          <a:p>
            <a:r>
              <a:rPr lang="en-US" sz="1600" dirty="0">
                <a:solidFill>
                  <a:srgbClr val="FF0000"/>
                </a:solidFill>
              </a:rPr>
              <a:t>Note 1: Activities need to reach CERN approval before significant resources can be allocated! </a:t>
            </a:r>
          </a:p>
          <a:p>
            <a:r>
              <a:rPr lang="en-US" sz="1600" dirty="0">
                <a:solidFill>
                  <a:srgbClr val="FF0000"/>
                </a:solidFill>
              </a:rPr>
              <a:t>Note 2: </a:t>
            </a:r>
            <a:r>
              <a:rPr lang="en-CH" sz="1600" dirty="0">
                <a:solidFill>
                  <a:srgbClr val="FF0000"/>
                </a:solidFill>
              </a:rPr>
              <a:t>Already done/planned within experiments at low energy (a few 100 eV) … and you seems to be happy already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8FCDEF1-203B-F072-07D3-FBA2C9955FDE}"/>
              </a:ext>
            </a:extLst>
          </p:cNvPr>
          <p:cNvSpPr txBox="1"/>
          <p:nvPr/>
        </p:nvSpPr>
        <p:spPr>
          <a:xfrm>
            <a:off x="7577981" y="891304"/>
            <a:ext cx="463832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i="1" dirty="0"/>
              <a:t>Courtesy Y. </a:t>
            </a:r>
            <a:r>
              <a:rPr lang="en-GB" b="1" i="1" dirty="0" err="1"/>
              <a:t>Dutheil</a:t>
            </a:r>
            <a:r>
              <a:rPr lang="en-GB" b="1" i="1" dirty="0"/>
              <a:t> et al. – CERN  SY-</a:t>
            </a:r>
            <a:r>
              <a:rPr lang="en-GB" b="1" i="1" dirty="0" err="1"/>
              <a:t>ABT</a:t>
            </a:r>
            <a:r>
              <a:rPr lang="en-GB" b="1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368102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1641AE-6C65-9DC7-7A57-FA8A83CBD4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AD1BA7A-0B3A-F0F9-C21C-BC22E5EF59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2"/>
            <a:ext cx="7369224" cy="510113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/>
              <a:t>PUMA</a:t>
            </a:r>
            <a:r>
              <a:rPr lang="en-GB" sz="2000" b="0" dirty="0"/>
              <a:t> and </a:t>
            </a:r>
            <a:r>
              <a:rPr lang="en-GB" sz="2000" dirty="0"/>
              <a:t>STEP</a:t>
            </a:r>
            <a:r>
              <a:rPr lang="en-GB" sz="2000" b="0" dirty="0"/>
              <a:t> plan to fill a trap that will allow to </a:t>
            </a:r>
            <a:r>
              <a:rPr lang="en-GB" sz="2000" dirty="0"/>
              <a:t>transport cold </a:t>
            </a:r>
            <a:r>
              <a:rPr lang="en-GB" sz="2000" dirty="0" err="1"/>
              <a:t>pbars</a:t>
            </a:r>
            <a:r>
              <a:rPr lang="en-GB" sz="2000" dirty="0"/>
              <a:t> to other facilities </a:t>
            </a:r>
            <a:r>
              <a:rPr lang="en-GB" sz="2000" b="0" dirty="0"/>
              <a:t>(e.g. to ISOLDE for PUMA)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chemeClr val="accent3"/>
                </a:solidFill>
              </a:rPr>
              <a:t>Several challenges to be demonstrated!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For</a:t>
            </a:r>
            <a:r>
              <a:rPr lang="en-GB" b="1" dirty="0"/>
              <a:t> STEP, </a:t>
            </a:r>
            <a:r>
              <a:rPr lang="en-GB" dirty="0"/>
              <a:t>the</a:t>
            </a:r>
            <a:r>
              <a:rPr lang="en-GB" b="1" dirty="0"/>
              <a:t> </a:t>
            </a:r>
            <a:r>
              <a:rPr lang="en-GB" dirty="0"/>
              <a:t>main reason is to </a:t>
            </a:r>
            <a:r>
              <a:rPr lang="en-GB" b="1" dirty="0"/>
              <a:t>“escape” </a:t>
            </a:r>
            <a:r>
              <a:rPr lang="en-GB" dirty="0"/>
              <a:t>the AD hall’s </a:t>
            </a:r>
            <a:r>
              <a:rPr lang="en-GB" b="1" dirty="0"/>
              <a:t>electromagnetically noisy environment  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/>
              <a:t>First results </a:t>
            </a:r>
            <a:r>
              <a:rPr lang="en-GB" dirty="0"/>
              <a:t>should come soon! </a:t>
            </a:r>
            <a:r>
              <a:rPr lang="en-GB" dirty="0">
                <a:hlinkClick r:id="rId2"/>
              </a:rPr>
              <a:t>See C. Klink talk</a:t>
            </a:r>
            <a:endParaRPr lang="en-GB" b="1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b="0" dirty="0"/>
              <a:t>W</a:t>
            </a:r>
            <a:r>
              <a:rPr lang="en-CH" sz="2000" b="0" dirty="0"/>
              <a:t>ill this open </a:t>
            </a:r>
            <a:r>
              <a:rPr lang="en-CH" sz="2000" dirty="0">
                <a:solidFill>
                  <a:schemeClr val="accent3"/>
                </a:solidFill>
              </a:rPr>
              <a:t>new experimental possibilities?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b="0" dirty="0"/>
              <a:t>Shall CERN acquire trap technology and provide “standard” pbar-filled “bottles” for users?</a:t>
            </a:r>
          </a:p>
          <a:p>
            <a:pPr marL="990900" lvl="2" indent="-342900"/>
            <a:r>
              <a:rPr lang="en-CH" sz="1800" b="1" dirty="0"/>
              <a:t>Discarded in the past</a:t>
            </a:r>
            <a:r>
              <a:rPr lang="en-CH" sz="1800" b="0" dirty="0"/>
              <a:t>: too different user needs… will the PUMA/STEP experience change the picture?</a:t>
            </a:r>
          </a:p>
          <a:p>
            <a:pPr marL="990900" lvl="2" indent="-342900"/>
            <a:r>
              <a:rPr lang="en-US" sz="1800" b="1" dirty="0">
                <a:solidFill>
                  <a:srgbClr val="FF0000"/>
                </a:solidFill>
              </a:rPr>
              <a:t>Maybe you could produce a “common” proposal for a general-purpose trap? </a:t>
            </a:r>
            <a:endParaRPr lang="en-CH" sz="1800" b="1" dirty="0">
              <a:solidFill>
                <a:srgbClr val="FF0000"/>
              </a:solidFill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6D2A87-09B4-EF8C-365D-3C2B8050C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More Off-Site Traps? </a:t>
            </a:r>
            <a:r>
              <a:rPr lang="en-US" dirty="0"/>
              <a:t>e.g. a common portable trap?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A9A53E-B327-B79D-FAC0-7695EC02EE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466767-3BFD-04C1-054B-263767B9C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F49D1B-ECB2-AE7E-00CA-C4F6E8CCA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Picture 12">
            <a:extLst>
              <a:ext uri="{FF2B5EF4-FFF2-40B4-BE49-F238E27FC236}">
                <a16:creationId xmlns:a16="http://schemas.microsoft.com/office/drawing/2014/main" id="{5FCA2FDC-2873-8170-F050-A3F28E7D4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01915" y="3034124"/>
            <a:ext cx="3833418" cy="3285787"/>
          </a:xfrm>
          <a:prstGeom prst="rect">
            <a:avLst/>
          </a:prstGeom>
        </p:spPr>
      </p:pic>
      <p:pic>
        <p:nvPicPr>
          <p:cNvPr id="8" name="Picture 11">
            <a:extLst>
              <a:ext uri="{FF2B5EF4-FFF2-40B4-BE49-F238E27FC236}">
                <a16:creationId xmlns:a16="http://schemas.microsoft.com/office/drawing/2014/main" id="{0C896ED5-4E4C-5FE5-A7B8-3A189AE2AA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01915" y="895016"/>
            <a:ext cx="3833418" cy="230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0888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7A2042-78B7-E396-C180-EAE8175206B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94108D8-1E5E-131B-8FEA-761085F659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36386"/>
            <a:ext cx="11376024" cy="54878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One must be looking outside of the AD hall, looking at other projects: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520CE58-DA5E-B69C-77BD-BEDEA9608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Bigger Exp. Area? </a:t>
            </a:r>
            <a:r>
              <a:rPr lang="en-US" dirty="0"/>
              <a:t>e</a:t>
            </a:r>
            <a:r>
              <a:rPr lang="en-CH" dirty="0"/>
              <a:t>.g. 1000m</a:t>
            </a:r>
            <a:r>
              <a:rPr lang="en-CH" baseline="30000" dirty="0"/>
              <a:t>2 </a:t>
            </a:r>
            <a:r>
              <a:rPr lang="en-CH" dirty="0"/>
              <a:t>more?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2288A-64BD-C9B0-A5A4-8C4823301F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52A86F-346D-5675-A95A-00E42336C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98A04B-9CB1-B338-C723-48475B91DA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7" name="Content Placeholder 2" descr="Screen Clippingd">
            <a:extLst>
              <a:ext uri="{FF2B5EF4-FFF2-40B4-BE49-F238E27FC236}">
                <a16:creationId xmlns:a16="http://schemas.microsoft.com/office/drawing/2014/main" id="{42B64BE4-CEA1-9FAA-02F0-BC6ACE2A1E1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9" t="-177" r="-2049" b="177"/>
          <a:stretch/>
        </p:blipFill>
        <p:spPr>
          <a:xfrm>
            <a:off x="1189145" y="1711714"/>
            <a:ext cx="3216244" cy="1617928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1" name="Picture 10" descr="A blueprint of a building&#10;&#10;Description automatically generated">
            <a:extLst>
              <a:ext uri="{FF2B5EF4-FFF2-40B4-BE49-F238E27FC236}">
                <a16:creationId xmlns:a16="http://schemas.microsoft.com/office/drawing/2014/main" id="{1DB832B2-E2C1-560F-3C97-1A26F1494A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750" y="1700902"/>
            <a:ext cx="2173753" cy="162874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9" name="Content Placeholder 8" descr="AD3.jpg">
            <a:extLst>
              <a:ext uri="{FF2B5EF4-FFF2-40B4-BE49-F238E27FC236}">
                <a16:creationId xmlns:a16="http://schemas.microsoft.com/office/drawing/2014/main" id="{CAA200D7-83CC-9569-39F8-93944D4FD1B7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6910423" y="1711714"/>
            <a:ext cx="2245061" cy="162874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pic>
        <p:nvPicPr>
          <p:cNvPr id="10" name="Content Placeholder 9" descr="AD4.jpg">
            <a:extLst>
              <a:ext uri="{FF2B5EF4-FFF2-40B4-BE49-F238E27FC236}">
                <a16:creationId xmlns:a16="http://schemas.microsoft.com/office/drawing/2014/main" id="{E4A4499B-18B6-B167-5BB4-2A6F9376DE62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>
          <a:xfrm>
            <a:off x="9201972" y="1711655"/>
            <a:ext cx="2393676" cy="1624080"/>
          </a:xfrm>
          <a:prstGeom prst="rect">
            <a:avLst/>
          </a:prstGeom>
          <a:ln>
            <a:solidFill>
              <a:schemeClr val="accent6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86A08100-8433-FA5A-E3FB-DFEB58D658DA}"/>
              </a:ext>
            </a:extLst>
          </p:cNvPr>
          <p:cNvSpPr txBox="1"/>
          <p:nvPr/>
        </p:nvSpPr>
        <p:spPr>
          <a:xfrm>
            <a:off x="1264275" y="3086116"/>
            <a:ext cx="308257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1400" b="1"/>
              <a:t>Muon Collider “low power” test area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928257-3B05-C783-0B07-70D3ED1C0B83}"/>
              </a:ext>
            </a:extLst>
          </p:cNvPr>
          <p:cNvSpPr txBox="1"/>
          <p:nvPr/>
        </p:nvSpPr>
        <p:spPr>
          <a:xfrm>
            <a:off x="4963595" y="3086116"/>
            <a:ext cx="1245534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b="1"/>
              <a:t>eSPS test area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3C6A748-9E0C-DFB3-8326-C859B0136596}"/>
              </a:ext>
            </a:extLst>
          </p:cNvPr>
          <p:cNvSpPr txBox="1"/>
          <p:nvPr/>
        </p:nvSpPr>
        <p:spPr>
          <a:xfrm>
            <a:off x="7205049" y="3098411"/>
            <a:ext cx="3939925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b="1"/>
              <a:t>Alternative location for ELENA studied in 2009</a:t>
            </a:r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A2D490B2-62D6-1B3E-FC9E-8C3252C8ACD9}"/>
              </a:ext>
            </a:extLst>
          </p:cNvPr>
          <p:cNvSpPr txBox="1">
            <a:spLocks/>
          </p:cNvSpPr>
          <p:nvPr/>
        </p:nvSpPr>
        <p:spPr>
          <a:xfrm>
            <a:off x="407987" y="3680076"/>
            <a:ext cx="6502436" cy="2706023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/>
              <a:t>TTL2</a:t>
            </a:r>
            <a:r>
              <a:rPr lang="en-CH" b="0" dirty="0"/>
              <a:t> is empty and </a:t>
            </a:r>
            <a:r>
              <a:rPr lang="en-CH" dirty="0"/>
              <a:t>not useful</a:t>
            </a:r>
            <a:r>
              <a:rPr lang="en-CH" b="0" dirty="0"/>
              <a:t>, today.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b="0" dirty="0"/>
              <a:t>What about </a:t>
            </a:r>
            <a:r>
              <a:rPr lang="en-CH" b="1" dirty="0"/>
              <a:t>new building </a:t>
            </a:r>
            <a:r>
              <a:rPr lang="en-CH" b="0" dirty="0"/>
              <a:t>(493?) with semi-underground experimental area for “high energy” experiments?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0" dirty="0"/>
              <a:t>It c</a:t>
            </a:r>
            <a:r>
              <a:rPr lang="en-CH" b="0" dirty="0"/>
              <a:t>ould take </a:t>
            </a:r>
            <a:r>
              <a:rPr lang="en-CH" b="1" dirty="0"/>
              <a:t>protons</a:t>
            </a:r>
            <a:r>
              <a:rPr lang="en-CH" b="0" dirty="0"/>
              <a:t> from PS, </a:t>
            </a:r>
            <a:r>
              <a:rPr lang="en-CH" b="1" dirty="0"/>
              <a:t>pbars</a:t>
            </a:r>
            <a:r>
              <a:rPr lang="en-CH" b="0" dirty="0"/>
              <a:t> (up to 3.5 GeV/c?) from AD, </a:t>
            </a:r>
            <a:r>
              <a:rPr lang="en-CH" dirty="0"/>
              <a:t>e</a:t>
            </a:r>
            <a:r>
              <a:rPr lang="en-CH" baseline="30000" dirty="0"/>
              <a:t>-</a:t>
            </a:r>
            <a:r>
              <a:rPr lang="en-CH" dirty="0"/>
              <a:t> </a:t>
            </a:r>
            <a:r>
              <a:rPr lang="en-CH" b="0" dirty="0"/>
              <a:t>from </a:t>
            </a:r>
            <a:r>
              <a:rPr lang="en-CH" b="1" dirty="0"/>
              <a:t>eSPS</a:t>
            </a:r>
            <a:r>
              <a:rPr lang="en-CH" b="0" dirty="0"/>
              <a:t>?, used as </a:t>
            </a:r>
            <a:r>
              <a:rPr lang="en-US" b="1" dirty="0"/>
              <a:t>Muon Collider </a:t>
            </a:r>
            <a:r>
              <a:rPr lang="en-US" b="0" dirty="0"/>
              <a:t>“low power” test area? (e.g. A, B, …)…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800" b="1" dirty="0">
                <a:solidFill>
                  <a:srgbClr val="FF0000"/>
                </a:solidFill>
              </a:rPr>
              <a:t>Could be studied</a:t>
            </a:r>
            <a:r>
              <a:rPr lang="en-US" b="1" dirty="0">
                <a:solidFill>
                  <a:srgbClr val="FF0000"/>
                </a:solidFill>
              </a:rPr>
              <a:t>, if requested!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900" b="1" dirty="0">
                <a:solidFill>
                  <a:srgbClr val="FF0000"/>
                </a:solidFill>
              </a:rPr>
              <a:t>Hosting a </a:t>
            </a:r>
            <a:r>
              <a:rPr lang="en-US" sz="1900" b="1" dirty="0" err="1">
                <a:solidFill>
                  <a:srgbClr val="FF0000"/>
                </a:solidFill>
              </a:rPr>
              <a:t>COSY</a:t>
            </a:r>
            <a:r>
              <a:rPr lang="en-US" sz="1900" b="1" dirty="0">
                <a:solidFill>
                  <a:srgbClr val="FF0000"/>
                </a:solidFill>
              </a:rPr>
              <a:t>-like ring (184 m) will require some more thinking…</a:t>
            </a:r>
            <a:endParaRPr lang="en-CH" sz="1900" b="1" dirty="0">
              <a:solidFill>
                <a:srgbClr val="FF0000"/>
              </a:solidFill>
            </a:endParaRP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34D277B2-D54D-5617-7207-7CC531FBF665}"/>
              </a:ext>
            </a:extLst>
          </p:cNvPr>
          <p:cNvGrpSpPr>
            <a:grpSpLocks/>
          </p:cNvGrpSpPr>
          <p:nvPr/>
        </p:nvGrpSpPr>
        <p:grpSpPr>
          <a:xfrm>
            <a:off x="7055895" y="3648449"/>
            <a:ext cx="4392278" cy="2543551"/>
            <a:chOff x="7055895" y="3648449"/>
            <a:chExt cx="4392278" cy="2543551"/>
          </a:xfrm>
        </p:grpSpPr>
        <p:pic>
          <p:nvPicPr>
            <p:cNvPr id="16" name="Picture 15" descr="A map of a city&#10;&#10;Description automatically generated">
              <a:extLst>
                <a:ext uri="{FF2B5EF4-FFF2-40B4-BE49-F238E27FC236}">
                  <a16:creationId xmlns:a16="http://schemas.microsoft.com/office/drawing/2014/main" id="{24403574-F893-E293-DFF4-EA6071F137B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grayscl/>
            </a:blip>
            <a:stretch>
              <a:fillRect/>
            </a:stretch>
          </p:blipFill>
          <p:spPr>
            <a:xfrm>
              <a:off x="7055895" y="3648449"/>
              <a:ext cx="4392278" cy="2543551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8FF6FEB5-0A4D-8263-7868-32C555F3E118}"/>
                </a:ext>
              </a:extLst>
            </p:cNvPr>
            <p:cNvSpPr txBox="1">
              <a:spLocks/>
            </p:cNvSpPr>
            <p:nvPr/>
          </p:nvSpPr>
          <p:spPr>
            <a:xfrm>
              <a:off x="9166968" y="3781917"/>
              <a:ext cx="1074012" cy="64633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New “493”</a:t>
              </a:r>
            </a:p>
            <a:p>
              <a:pPr algn="ctr"/>
              <a:r>
                <a:rPr lang="en-US" sz="1400" b="1" dirty="0">
                  <a:solidFill>
                    <a:schemeClr val="bg1"/>
                  </a:solidFill>
                </a:rPr>
                <a:t>B</a:t>
              </a:r>
              <a:r>
                <a:rPr lang="en-CH" sz="1400" b="1" dirty="0">
                  <a:solidFill>
                    <a:schemeClr val="bg1"/>
                  </a:solidFill>
                </a:rPr>
                <a:t>uilding?</a:t>
              </a:r>
            </a:p>
            <a:p>
              <a:pPr algn="ctr"/>
              <a:r>
                <a:rPr lang="en-CH" sz="1400" b="1" dirty="0">
                  <a:solidFill>
                    <a:schemeClr val="bg1"/>
                  </a:solidFill>
                </a:rPr>
                <a:t>~1000+ m</a:t>
              </a:r>
              <a:r>
                <a:rPr lang="en-CH" sz="1400" b="1" baseline="30000" dirty="0">
                  <a:solidFill>
                    <a:schemeClr val="bg1"/>
                  </a:solidFill>
                </a:rPr>
                <a:t>2</a:t>
              </a:r>
              <a:r>
                <a:rPr lang="en-CH" sz="1400" b="1" dirty="0">
                  <a:solidFill>
                    <a:schemeClr val="bg1"/>
                  </a:solidFill>
                </a:rPr>
                <a:t>? </a:t>
              </a:r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C4BE4B2-A825-23FC-59F6-16AF0C5107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201972" y="4469500"/>
              <a:ext cx="288869" cy="236507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B19501A9-9080-E0F4-E556-CFB27B1D375C}"/>
                </a:ext>
              </a:extLst>
            </p:cNvPr>
            <p:cNvSpPr>
              <a:spLocks/>
            </p:cNvSpPr>
            <p:nvPr/>
          </p:nvSpPr>
          <p:spPr>
            <a:xfrm rot="159634">
              <a:off x="8403766" y="4764252"/>
              <a:ext cx="792594" cy="1235667"/>
            </a:xfrm>
            <a:custGeom>
              <a:avLst/>
              <a:gdLst>
                <a:gd name="connsiteX0" fmla="*/ 384573 w 792594"/>
                <a:gd name="connsiteY0" fmla="*/ 0 h 1235667"/>
                <a:gd name="connsiteX1" fmla="*/ 449976 w 792594"/>
                <a:gd name="connsiteY1" fmla="*/ 0 h 1235667"/>
                <a:gd name="connsiteX2" fmla="*/ 449976 w 792594"/>
                <a:gd name="connsiteY2" fmla="*/ 598599 h 1235667"/>
                <a:gd name="connsiteX3" fmla="*/ 792594 w 792594"/>
                <a:gd name="connsiteY3" fmla="*/ 839470 h 1235667"/>
                <a:gd name="connsiteX4" fmla="*/ 514054 w 792594"/>
                <a:gd name="connsiteY4" fmla="*/ 1235667 h 1235667"/>
                <a:gd name="connsiteX5" fmla="*/ 0 w 792594"/>
                <a:gd name="connsiteY5" fmla="*/ 874271 h 1235667"/>
                <a:gd name="connsiteX6" fmla="*/ 278540 w 792594"/>
                <a:gd name="connsiteY6" fmla="*/ 478074 h 1235667"/>
                <a:gd name="connsiteX7" fmla="*/ 384573 w 792594"/>
                <a:gd name="connsiteY7" fmla="*/ 552618 h 12356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92594" h="1235667">
                  <a:moveTo>
                    <a:pt x="384573" y="0"/>
                  </a:moveTo>
                  <a:lnTo>
                    <a:pt x="449976" y="0"/>
                  </a:lnTo>
                  <a:lnTo>
                    <a:pt x="449976" y="598599"/>
                  </a:lnTo>
                  <a:lnTo>
                    <a:pt x="792594" y="839470"/>
                  </a:lnTo>
                  <a:lnTo>
                    <a:pt x="514054" y="1235667"/>
                  </a:lnTo>
                  <a:lnTo>
                    <a:pt x="0" y="874271"/>
                  </a:lnTo>
                  <a:lnTo>
                    <a:pt x="278540" y="478074"/>
                  </a:lnTo>
                  <a:lnTo>
                    <a:pt x="384573" y="552618"/>
                  </a:lnTo>
                  <a:close/>
                </a:path>
              </a:pathLst>
            </a:custGeom>
            <a:solidFill>
              <a:schemeClr val="tx1">
                <a:lumMod val="20000"/>
                <a:lumOff val="80000"/>
                <a:alpha val="60000"/>
              </a:schemeClr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CH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0CC93A9-CAF6-DAEF-AB3B-4E35C87D0828}"/>
                </a:ext>
              </a:extLst>
            </p:cNvPr>
            <p:cNvSpPr>
              <a:spLocks/>
            </p:cNvSpPr>
            <p:nvPr/>
          </p:nvSpPr>
          <p:spPr>
            <a:xfrm rot="19892875">
              <a:off x="8711259" y="4546920"/>
              <a:ext cx="484310" cy="628378"/>
            </a:xfrm>
            <a:prstGeom prst="rect">
              <a:avLst/>
            </a:prstGeom>
            <a:solidFill>
              <a:srgbClr val="FF0000">
                <a:alpha val="60000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H" b="1" dirty="0">
                  <a:solidFill>
                    <a:srgbClr val="FF0000"/>
                  </a:solidFill>
                </a:rPr>
                <a:t>A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D00FA001-37B0-8539-9EB3-2ABF5FAF9071}"/>
                </a:ext>
              </a:extLst>
            </p:cNvPr>
            <p:cNvSpPr txBox="1">
              <a:spLocks/>
            </p:cNvSpPr>
            <p:nvPr/>
          </p:nvSpPr>
          <p:spPr>
            <a:xfrm rot="18454483">
              <a:off x="8709460" y="5496683"/>
              <a:ext cx="166712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b="1" dirty="0"/>
                <a:t>B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1A4A5C58-7565-B9FC-E6A7-F20F410F692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9017000" y="4469500"/>
              <a:ext cx="473841" cy="940700"/>
            </a:xfrm>
            <a:prstGeom prst="straightConnector1">
              <a:avLst/>
            </a:prstGeom>
            <a:ln w="28575">
              <a:solidFill>
                <a:schemeClr val="bg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538009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8" grpId="0" animBg="1"/>
      <p:bldP spid="12" grpId="0" animBg="1"/>
      <p:bldP spid="13" grpId="0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F29B2C1-D3CC-98BD-DFCE-F9DAEE8934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C3CDDC-357F-896E-B77C-6DE9EAE34D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33413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chemeClr val="accent3"/>
                </a:solidFill>
              </a:rPr>
              <a:t>From the AD target</a:t>
            </a:r>
            <a:r>
              <a:rPr lang="en-CH" b="1" dirty="0"/>
              <a:t>:</a:t>
            </a:r>
            <a:r>
              <a:rPr lang="en-CH" dirty="0"/>
              <a:t> </a:t>
            </a:r>
            <a:r>
              <a:rPr lang="en-CH" b="1" dirty="0">
                <a:solidFill>
                  <a:schemeClr val="tx1"/>
                </a:solidFill>
              </a:rPr>
              <a:t>Antideuteron</a:t>
            </a:r>
            <a:endParaRPr lang="en-CH" dirty="0">
              <a:solidFill>
                <a:schemeClr val="tx1"/>
              </a:solidFill>
            </a:endParaRPr>
          </a:p>
          <a:p>
            <a:pPr marL="666900" lvl="1" indent="-342900"/>
            <a:r>
              <a:rPr lang="en-CH" b="1" dirty="0"/>
              <a:t>Maybe</a:t>
            </a:r>
            <a:r>
              <a:rPr lang="en-CH" dirty="0"/>
              <a:t> possible to have </a:t>
            </a:r>
            <a:r>
              <a:rPr lang="en-CH" b="1" dirty="0">
                <a:hlinkClick r:id="rId3"/>
              </a:rPr>
              <a:t>10</a:t>
            </a:r>
            <a:r>
              <a:rPr lang="en-CH" b="1" dirty="0"/>
              <a:t> to </a:t>
            </a:r>
            <a:r>
              <a:rPr lang="en-CH" b="1" dirty="0">
                <a:hlinkClick r:id="rId4"/>
              </a:rPr>
              <a:t>1e4</a:t>
            </a:r>
            <a:r>
              <a:rPr lang="en-CH" b="1" dirty="0"/>
              <a:t> antideuteron </a:t>
            </a:r>
            <a:r>
              <a:rPr lang="en-CH" dirty="0"/>
              <a:t>at AD injection </a:t>
            </a:r>
            <a:r>
              <a:rPr lang="en-CH" b="1" dirty="0"/>
              <a:t>already today</a:t>
            </a:r>
          </a:p>
          <a:p>
            <a:pPr marL="990900" lvl="2" indent="-342900"/>
            <a:r>
              <a:rPr lang="en-CH" dirty="0"/>
              <a:t>Assuming they could be decelerated/trapped, would those numbers be </a:t>
            </a:r>
            <a:r>
              <a:rPr lang="en-CH" b="1" dirty="0"/>
              <a:t>interesting?</a:t>
            </a:r>
          </a:p>
          <a:p>
            <a:pPr marL="990900" lvl="2" indent="-342900"/>
            <a:r>
              <a:rPr lang="en-CH" b="1" dirty="0"/>
              <a:t>S-cooling and RF systems </a:t>
            </a:r>
            <a:r>
              <a:rPr lang="en-CH" dirty="0"/>
              <a:t>are the most likely to require some </a:t>
            </a:r>
            <a:r>
              <a:rPr lang="en-CH" b="1" dirty="0"/>
              <a:t>key modifications to allow deceleration</a:t>
            </a:r>
          </a:p>
          <a:p>
            <a:pPr marL="666900" lvl="1" indent="-342900"/>
            <a:r>
              <a:rPr lang="en-CH" b="1" dirty="0"/>
              <a:t>A new target and/or full facility might be required</a:t>
            </a:r>
          </a:p>
          <a:p>
            <a:pPr marL="666900" lvl="1" indent="-342900"/>
            <a:r>
              <a:rPr lang="en-CH" b="1" dirty="0">
                <a:solidFill>
                  <a:srgbClr val="FF0000"/>
                </a:solidFill>
              </a:rPr>
              <a:t>Could be studied</a:t>
            </a:r>
            <a:r>
              <a:rPr lang="en-US" b="1" dirty="0">
                <a:solidFill>
                  <a:srgbClr val="FF0000"/>
                </a:solidFill>
              </a:rPr>
              <a:t>, if requested!</a:t>
            </a:r>
            <a:endParaRPr lang="en-CH" dirty="0">
              <a:solidFill>
                <a:srgbClr val="FF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dirty="0">
                <a:solidFill>
                  <a:schemeClr val="accent3"/>
                </a:solidFill>
              </a:rPr>
              <a:t>In the experiments </a:t>
            </a:r>
            <a:r>
              <a:rPr lang="en-CH" b="0" dirty="0"/>
              <a:t>(their core business, but </a:t>
            </a:r>
            <a:r>
              <a:rPr lang="en-CH" dirty="0">
                <a:solidFill>
                  <a:schemeClr val="accent3"/>
                </a:solidFill>
              </a:rPr>
              <a:t>can AD/ELENA help?</a:t>
            </a:r>
            <a:r>
              <a:rPr lang="en-CH" b="0" dirty="0"/>
              <a:t>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chemeClr val="tx1"/>
                </a:solidFill>
              </a:rPr>
              <a:t>Anti-Hydrogen molecule</a:t>
            </a:r>
          </a:p>
          <a:p>
            <a:pPr marL="990900" lvl="2" indent="-342900"/>
            <a:r>
              <a:rPr lang="en-US" dirty="0"/>
              <a:t>Might benefit from </a:t>
            </a:r>
            <a:r>
              <a:rPr lang="en-US" b="1" dirty="0"/>
              <a:t>higher pbar intensity/shot</a:t>
            </a:r>
            <a:endParaRPr lang="en-CH" b="1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b="1" dirty="0">
                <a:solidFill>
                  <a:schemeClr val="tx1"/>
                </a:solidFill>
              </a:rPr>
              <a:t>Anti-Neutrons</a:t>
            </a:r>
          </a:p>
          <a:p>
            <a:pPr marL="990900" lvl="2" indent="-342900"/>
            <a:r>
              <a:rPr lang="en-US" dirty="0"/>
              <a:t>Typically, requires </a:t>
            </a:r>
            <a:r>
              <a:rPr lang="en-US" b="1" dirty="0"/>
              <a:t>s</a:t>
            </a:r>
            <a:r>
              <a:rPr lang="en-CH" b="1" dirty="0"/>
              <a:t>low extraction at high energy (&gt;100 MeV/c) on a target</a:t>
            </a:r>
          </a:p>
          <a:p>
            <a:pPr marL="666900" lvl="1" indent="-342900"/>
            <a:r>
              <a:rPr lang="en-CH" b="1" dirty="0">
                <a:solidFill>
                  <a:schemeClr val="tx1"/>
                </a:solidFill>
              </a:rPr>
              <a:t>Antiprotonic atoms </a:t>
            </a:r>
            <a:r>
              <a:rPr lang="en-CH" dirty="0"/>
              <a:t>(see AEGIS, ASACUSA, …)</a:t>
            </a:r>
          </a:p>
          <a:p>
            <a:pPr marL="990900" lvl="2" indent="-342900"/>
            <a:r>
              <a:rPr lang="en-CH" dirty="0"/>
              <a:t>E.g. production of </a:t>
            </a:r>
            <a:r>
              <a:rPr lang="en-US" dirty="0"/>
              <a:t>S(uuddss) hexaquark (dark matter candidate) from pbar - </a:t>
            </a:r>
            <a:r>
              <a:rPr lang="en-US" baseline="30000" dirty="0">
                <a:hlinkClick r:id="rId5"/>
              </a:rPr>
              <a:t>3</a:t>
            </a:r>
            <a:r>
              <a:rPr lang="en-US" dirty="0">
                <a:hlinkClick r:id="rId5"/>
              </a:rPr>
              <a:t>He reaction</a:t>
            </a:r>
            <a:r>
              <a:rPr lang="en-US" dirty="0"/>
              <a:t> in a trap </a:t>
            </a:r>
          </a:p>
          <a:p>
            <a:pPr marL="990900" lvl="2" indent="-342900"/>
            <a:r>
              <a:rPr lang="en-US" dirty="0"/>
              <a:t>Might benefit from </a:t>
            </a:r>
            <a:r>
              <a:rPr lang="en-US" b="1" dirty="0"/>
              <a:t>higher pbar flux </a:t>
            </a:r>
            <a:r>
              <a:rPr lang="en-US" dirty="0"/>
              <a:t>(intensity or rep-rate)</a:t>
            </a:r>
            <a:endParaRPr lang="en-CH" dirty="0"/>
          </a:p>
          <a:p>
            <a:pPr marL="666900" lvl="1" indent="-342900"/>
            <a:endParaRPr lang="en-CH" dirty="0"/>
          </a:p>
          <a:p>
            <a:pPr marL="990900" lvl="2" indent="-342900"/>
            <a:endParaRPr lang="en-CH" dirty="0"/>
          </a:p>
          <a:p>
            <a:pPr marL="666900" lvl="1" indent="-342900"/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32133D-7C65-50AB-0BF9-2BD61477A0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New Particle types? </a:t>
            </a:r>
            <a:r>
              <a:rPr lang="en-US" dirty="0"/>
              <a:t>W</a:t>
            </a:r>
            <a:r>
              <a:rPr lang="en-CH" dirty="0"/>
              <a:t>hat about Antideuteron?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E70C64-4BF4-7AAF-1C46-A1C7104C6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E1C0AA-4791-888F-B758-25AC845A5D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904586-9399-4449-AB39-234663BCF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5242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4728B41-B6E5-2961-293C-9D861FBED0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>
            <a:extLst>
              <a:ext uri="{FF2B5EF4-FFF2-40B4-BE49-F238E27FC236}">
                <a16:creationId xmlns:a16="http://schemas.microsoft.com/office/drawing/2014/main" id="{A3059B01-DAFA-C52B-16DB-30E660C162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6751"/>
          <a:stretch/>
        </p:blipFill>
        <p:spPr>
          <a:xfrm>
            <a:off x="2778837" y="1318362"/>
            <a:ext cx="6083924" cy="4878933"/>
          </a:xfrm>
          <a:prstGeom prst="rect">
            <a:avLst/>
          </a:prstGeom>
        </p:spPr>
      </p:pic>
      <p:pic>
        <p:nvPicPr>
          <p:cNvPr id="71" name="Picture 70" descr="ADmachine2010.pdf">
            <a:extLst>
              <a:ext uri="{FF2B5EF4-FFF2-40B4-BE49-F238E27FC236}">
                <a16:creationId xmlns:a16="http://schemas.microsoft.com/office/drawing/2014/main" id="{DA82D2BA-EF5B-1149-D61D-648272D0F11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biLevel thresh="7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3" t="49246" r="75333" b="6080"/>
          <a:stretch/>
        </p:blipFill>
        <p:spPr>
          <a:xfrm rot="5400000">
            <a:off x="2706564" y="-531044"/>
            <a:ext cx="847061" cy="4449941"/>
          </a:xfrm>
          <a:custGeom>
            <a:avLst/>
            <a:gdLst>
              <a:gd name="connsiteX0" fmla="*/ 0 w 774000"/>
              <a:gd name="connsiteY0" fmla="*/ 4066124 h 4066124"/>
              <a:gd name="connsiteX1" fmla="*/ 0 w 774000"/>
              <a:gd name="connsiteY1" fmla="*/ 3691610 h 4066124"/>
              <a:gd name="connsiteX2" fmla="*/ 57932 w 774000"/>
              <a:gd name="connsiteY2" fmla="*/ 3526706 h 4066124"/>
              <a:gd name="connsiteX3" fmla="*/ 196625 w 774000"/>
              <a:gd name="connsiteY3" fmla="*/ 3147216 h 4066124"/>
              <a:gd name="connsiteX4" fmla="*/ 402922 w 774000"/>
              <a:gd name="connsiteY4" fmla="*/ 2444689 h 4066124"/>
              <a:gd name="connsiteX5" fmla="*/ 408498 w 774000"/>
              <a:gd name="connsiteY5" fmla="*/ 2104577 h 4066124"/>
              <a:gd name="connsiteX6" fmla="*/ 386195 w 774000"/>
              <a:gd name="connsiteY6" fmla="*/ 844489 h 4066124"/>
              <a:gd name="connsiteX7" fmla="*/ 440890 w 774000"/>
              <a:gd name="connsiteY7" fmla="*/ 35813 h 4066124"/>
              <a:gd name="connsiteX8" fmla="*/ 450920 w 774000"/>
              <a:gd name="connsiteY8" fmla="*/ 0 h 4066124"/>
              <a:gd name="connsiteX9" fmla="*/ 774000 w 774000"/>
              <a:gd name="connsiteY9" fmla="*/ 0 h 4066124"/>
              <a:gd name="connsiteX10" fmla="*/ 774000 w 774000"/>
              <a:gd name="connsiteY10" fmla="*/ 288183 h 4066124"/>
              <a:gd name="connsiteX11" fmla="*/ 771958 w 774000"/>
              <a:gd name="connsiteY11" fmla="*/ 300867 h 4066124"/>
              <a:gd name="connsiteX12" fmla="*/ 687278 w 774000"/>
              <a:gd name="connsiteY12" fmla="*/ 939274 h 4066124"/>
              <a:gd name="connsiteX13" fmla="*/ 609220 w 774000"/>
              <a:gd name="connsiteY13" fmla="*/ 2807104 h 4066124"/>
              <a:gd name="connsiteX14" fmla="*/ 475405 w 774000"/>
              <a:gd name="connsiteY14" fmla="*/ 2979947 h 4066124"/>
              <a:gd name="connsiteX15" fmla="*/ 453103 w 774000"/>
              <a:gd name="connsiteY15" fmla="*/ 3219699 h 4066124"/>
              <a:gd name="connsiteX16" fmla="*/ 330439 w 774000"/>
              <a:gd name="connsiteY16" fmla="*/ 3933377 h 4066124"/>
              <a:gd name="connsiteX17" fmla="*/ 267801 w 774000"/>
              <a:gd name="connsiteY17" fmla="*/ 4046022 h 4066124"/>
              <a:gd name="connsiteX18" fmla="*/ 249983 w 774000"/>
              <a:gd name="connsiteY18" fmla="*/ 4066124 h 4066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774000" h="4066124">
                <a:moveTo>
                  <a:pt x="0" y="4066124"/>
                </a:moveTo>
                <a:lnTo>
                  <a:pt x="0" y="3691610"/>
                </a:lnTo>
                <a:lnTo>
                  <a:pt x="57932" y="3526706"/>
                </a:lnTo>
                <a:cubicBezTo>
                  <a:pt x="105557" y="3399745"/>
                  <a:pt x="159454" y="3265233"/>
                  <a:pt x="196625" y="3147216"/>
                </a:cubicBezTo>
                <a:cubicBezTo>
                  <a:pt x="270966" y="2911182"/>
                  <a:pt x="367610" y="2618462"/>
                  <a:pt x="402922" y="2444689"/>
                </a:cubicBezTo>
                <a:cubicBezTo>
                  <a:pt x="438234" y="2270916"/>
                  <a:pt x="411286" y="2371277"/>
                  <a:pt x="408498" y="2104577"/>
                </a:cubicBezTo>
                <a:lnTo>
                  <a:pt x="386195" y="844489"/>
                </a:lnTo>
                <a:cubicBezTo>
                  <a:pt x="386195" y="844489"/>
                  <a:pt x="392599" y="281715"/>
                  <a:pt x="440890" y="35813"/>
                </a:cubicBezTo>
                <a:lnTo>
                  <a:pt x="450920" y="0"/>
                </a:lnTo>
                <a:lnTo>
                  <a:pt x="774000" y="0"/>
                </a:lnTo>
                <a:lnTo>
                  <a:pt x="774000" y="288183"/>
                </a:lnTo>
                <a:lnTo>
                  <a:pt x="771958" y="300867"/>
                </a:lnTo>
                <a:cubicBezTo>
                  <a:pt x="742105" y="479054"/>
                  <a:pt x="703540" y="697200"/>
                  <a:pt x="687278" y="939274"/>
                </a:cubicBezTo>
                <a:cubicBezTo>
                  <a:pt x="654754" y="1423423"/>
                  <a:pt x="633381" y="2623109"/>
                  <a:pt x="609220" y="2807104"/>
                </a:cubicBezTo>
                <a:cubicBezTo>
                  <a:pt x="585059" y="2991099"/>
                  <a:pt x="501424" y="2916757"/>
                  <a:pt x="475405" y="2979947"/>
                </a:cubicBezTo>
                <a:cubicBezTo>
                  <a:pt x="449386" y="3043137"/>
                  <a:pt x="477264" y="3060794"/>
                  <a:pt x="453103" y="3219699"/>
                </a:cubicBezTo>
                <a:cubicBezTo>
                  <a:pt x="428942" y="3378604"/>
                  <a:pt x="397346" y="3769826"/>
                  <a:pt x="330439" y="3933377"/>
                </a:cubicBezTo>
                <a:cubicBezTo>
                  <a:pt x="313712" y="3974265"/>
                  <a:pt x="291991" y="4012249"/>
                  <a:pt x="267801" y="4046022"/>
                </a:cubicBezTo>
                <a:lnTo>
                  <a:pt x="249983" y="4066124"/>
                </a:lnTo>
                <a:close/>
              </a:path>
            </a:pathLst>
          </a:custGeom>
          <a:noFill/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421199-B8CE-7318-5682-79B2942838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30575F-C637-59B3-8DD8-1CCA696FA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25E5B57-38B5-EFDB-7843-8900C743E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AA1E1379-2668-8D19-CB6A-EE5F39B1DDA6}"/>
              </a:ext>
            </a:extLst>
          </p:cNvPr>
          <p:cNvGrpSpPr/>
          <p:nvPr/>
        </p:nvGrpSpPr>
        <p:grpSpPr>
          <a:xfrm>
            <a:off x="5563179" y="2745977"/>
            <a:ext cx="6413395" cy="3343977"/>
            <a:chOff x="5563179" y="2745977"/>
            <a:chExt cx="6413395" cy="3343977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C9B8A3BA-C892-38BB-E444-E74772493C49}"/>
                </a:ext>
              </a:extLst>
            </p:cNvPr>
            <p:cNvSpPr txBox="1"/>
            <p:nvPr/>
          </p:nvSpPr>
          <p:spPr>
            <a:xfrm>
              <a:off x="9078185" y="4858848"/>
              <a:ext cx="2898389" cy="1231106"/>
            </a:xfrm>
            <a:prstGeom prst="rect">
              <a:avLst/>
            </a:prstGeom>
            <a:solidFill>
              <a:srgbClr val="6E2466">
                <a:alpha val="50196"/>
              </a:srgbClr>
            </a:solidFill>
            <a:ln>
              <a:solidFill>
                <a:schemeClr val="accent5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/>
                <a:t>Low energy</a:t>
              </a:r>
              <a:br>
                <a:rPr lang="en-CH" sz="1600"/>
              </a:br>
              <a:r>
                <a:rPr lang="en-CH" sz="1600"/>
                <a:t>(</a:t>
              </a:r>
              <a:r>
                <a:rPr lang="en-CH" sz="1600" b="1"/>
                <a:t>100 keV</a:t>
              </a:r>
              <a:r>
                <a:rPr lang="en-CH" sz="1600"/>
                <a:t>) </a:t>
              </a:r>
              <a:br>
                <a:rPr lang="en-CH" sz="1600"/>
              </a:br>
              <a:r>
                <a:rPr lang="en-CH" sz="1600"/>
                <a:t>experimental area for present and new (e.g. H2bar) experiments</a:t>
              </a:r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38CAB8C5-F69F-41A4-248E-A1B0488A29DD}"/>
                </a:ext>
              </a:extLst>
            </p:cNvPr>
            <p:cNvSpPr/>
            <p:nvPr/>
          </p:nvSpPr>
          <p:spPr>
            <a:xfrm>
              <a:off x="5563179" y="2745977"/>
              <a:ext cx="1678781" cy="2447771"/>
            </a:xfrm>
            <a:custGeom>
              <a:avLst/>
              <a:gdLst>
                <a:gd name="connsiteX0" fmla="*/ 1771650 w 1771650"/>
                <a:gd name="connsiteY0" fmla="*/ 2560320 h 2583180"/>
                <a:gd name="connsiteX1" fmla="*/ 1120140 w 1771650"/>
                <a:gd name="connsiteY1" fmla="*/ 2583180 h 2583180"/>
                <a:gd name="connsiteX2" fmla="*/ 1131570 w 1771650"/>
                <a:gd name="connsiteY2" fmla="*/ 2183130 h 2583180"/>
                <a:gd name="connsiteX3" fmla="*/ 0 w 1771650"/>
                <a:gd name="connsiteY3" fmla="*/ 2171700 h 2583180"/>
                <a:gd name="connsiteX4" fmla="*/ 11430 w 1771650"/>
                <a:gd name="connsiteY4" fmla="*/ 1120140 h 2583180"/>
                <a:gd name="connsiteX5" fmla="*/ 754380 w 1771650"/>
                <a:gd name="connsiteY5" fmla="*/ 1120140 h 2583180"/>
                <a:gd name="connsiteX6" fmla="*/ 754380 w 1771650"/>
                <a:gd name="connsiteY6" fmla="*/ 0 h 2583180"/>
                <a:gd name="connsiteX7" fmla="*/ 1748790 w 1771650"/>
                <a:gd name="connsiteY7" fmla="*/ 15663 h 2583180"/>
                <a:gd name="connsiteX8" fmla="*/ 1771650 w 1771650"/>
                <a:gd name="connsiteY8" fmla="*/ 2560320 h 2583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71650" h="2583180">
                  <a:moveTo>
                    <a:pt x="1771650" y="2560320"/>
                  </a:moveTo>
                  <a:lnTo>
                    <a:pt x="1120140" y="2583180"/>
                  </a:lnTo>
                  <a:lnTo>
                    <a:pt x="1131570" y="2183130"/>
                  </a:lnTo>
                  <a:lnTo>
                    <a:pt x="0" y="2171700"/>
                  </a:lnTo>
                  <a:lnTo>
                    <a:pt x="11430" y="1120140"/>
                  </a:lnTo>
                  <a:lnTo>
                    <a:pt x="754380" y="1120140"/>
                  </a:lnTo>
                  <a:lnTo>
                    <a:pt x="754380" y="0"/>
                  </a:lnTo>
                  <a:lnTo>
                    <a:pt x="1748790" y="15663"/>
                  </a:lnTo>
                  <a:lnTo>
                    <a:pt x="1771650" y="2560320"/>
                  </a:lnTo>
                  <a:close/>
                </a:path>
              </a:pathLst>
            </a:custGeom>
            <a:solidFill>
              <a:schemeClr val="accent5">
                <a:alpha val="50196"/>
              </a:schemeClr>
            </a:solidFill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3218D1ED-D4DA-E852-3199-513A134F5FCB}"/>
                </a:ext>
              </a:extLst>
            </p:cNvPr>
            <p:cNvCxnSpPr>
              <a:cxnSpLocks/>
              <a:stCxn id="16" idx="0"/>
              <a:endCxn id="9" idx="1"/>
            </p:cNvCxnSpPr>
            <p:nvPr/>
          </p:nvCxnSpPr>
          <p:spPr>
            <a:xfrm>
              <a:off x="7241960" y="5172086"/>
              <a:ext cx="1836225" cy="302315"/>
            </a:xfrm>
            <a:prstGeom prst="line">
              <a:avLst/>
            </a:prstGeom>
            <a:ln w="28575">
              <a:solidFill>
                <a:schemeClr val="accent5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D3B21939-B414-D8CF-6190-BB80E48112BF}"/>
              </a:ext>
            </a:extLst>
          </p:cNvPr>
          <p:cNvGrpSpPr/>
          <p:nvPr/>
        </p:nvGrpSpPr>
        <p:grpSpPr>
          <a:xfrm>
            <a:off x="526836" y="3620149"/>
            <a:ext cx="4710408" cy="2330925"/>
            <a:chOff x="526836" y="3620149"/>
            <a:chExt cx="4710408" cy="2330925"/>
          </a:xfrm>
        </p:grpSpPr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FA12A328-D0F2-8731-C1BF-A73B14456A43}"/>
                </a:ext>
              </a:extLst>
            </p:cNvPr>
            <p:cNvSpPr/>
            <p:nvPr/>
          </p:nvSpPr>
          <p:spPr>
            <a:xfrm>
              <a:off x="4926195" y="3620149"/>
              <a:ext cx="311049" cy="1187252"/>
            </a:xfrm>
            <a:custGeom>
              <a:avLst/>
              <a:gdLst>
                <a:gd name="connsiteX0" fmla="*/ 24548 w 368215"/>
                <a:gd name="connsiteY0" fmla="*/ 1270341 h 1270341"/>
                <a:gd name="connsiteX1" fmla="*/ 349804 w 368215"/>
                <a:gd name="connsiteY1" fmla="*/ 1270341 h 1270341"/>
                <a:gd name="connsiteX2" fmla="*/ 368215 w 368215"/>
                <a:gd name="connsiteY2" fmla="*/ 12274 h 1270341"/>
                <a:gd name="connsiteX3" fmla="*/ 0 w 368215"/>
                <a:gd name="connsiteY3" fmla="*/ 0 h 1270341"/>
                <a:gd name="connsiteX4" fmla="*/ 24548 w 368215"/>
                <a:gd name="connsiteY4" fmla="*/ 1270341 h 1270341"/>
                <a:gd name="connsiteX0" fmla="*/ 0 w 343667"/>
                <a:gd name="connsiteY0" fmla="*/ 1258067 h 1258067"/>
                <a:gd name="connsiteX1" fmla="*/ 325256 w 343667"/>
                <a:gd name="connsiteY1" fmla="*/ 1258067 h 1258067"/>
                <a:gd name="connsiteX2" fmla="*/ 343667 w 343667"/>
                <a:gd name="connsiteY2" fmla="*/ 0 h 1258067"/>
                <a:gd name="connsiteX3" fmla="*/ 1137 w 343667"/>
                <a:gd name="connsiteY3" fmla="*/ 8274 h 1258067"/>
                <a:gd name="connsiteX4" fmla="*/ 0 w 343667"/>
                <a:gd name="connsiteY4" fmla="*/ 1258067 h 1258067"/>
                <a:gd name="connsiteX0" fmla="*/ 0 w 328256"/>
                <a:gd name="connsiteY0" fmla="*/ 1252930 h 1252930"/>
                <a:gd name="connsiteX1" fmla="*/ 325256 w 328256"/>
                <a:gd name="connsiteY1" fmla="*/ 1252930 h 1252930"/>
                <a:gd name="connsiteX2" fmla="*/ 328256 w 328256"/>
                <a:gd name="connsiteY2" fmla="*/ 0 h 1252930"/>
                <a:gd name="connsiteX3" fmla="*/ 1137 w 328256"/>
                <a:gd name="connsiteY3" fmla="*/ 3137 h 1252930"/>
                <a:gd name="connsiteX4" fmla="*/ 0 w 328256"/>
                <a:gd name="connsiteY4" fmla="*/ 1252930 h 1252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8256" h="1252930">
                  <a:moveTo>
                    <a:pt x="0" y="1252930"/>
                  </a:moveTo>
                  <a:lnTo>
                    <a:pt x="325256" y="1252930"/>
                  </a:lnTo>
                  <a:lnTo>
                    <a:pt x="328256" y="0"/>
                  </a:lnTo>
                  <a:lnTo>
                    <a:pt x="1137" y="3137"/>
                  </a:lnTo>
                  <a:lnTo>
                    <a:pt x="0" y="1252930"/>
                  </a:lnTo>
                  <a:close/>
                </a:path>
              </a:pathLst>
            </a:custGeom>
            <a:solidFill>
              <a:schemeClr val="accent2">
                <a:alpha val="29804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57809417-251E-FDC0-A268-8C4329C8E6B3}"/>
                </a:ext>
              </a:extLst>
            </p:cNvPr>
            <p:cNvSpPr txBox="1"/>
            <p:nvPr/>
          </p:nvSpPr>
          <p:spPr>
            <a:xfrm>
              <a:off x="526836" y="4966189"/>
              <a:ext cx="2375560" cy="984885"/>
            </a:xfrm>
            <a:prstGeom prst="rect">
              <a:avLst/>
            </a:prstGeom>
            <a:solidFill>
              <a:srgbClr val="DFF3F6">
                <a:alpha val="50196"/>
              </a:srgbClr>
            </a:solidFill>
            <a:ln>
              <a:solidFill>
                <a:schemeClr val="accent2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/>
                <a:t>Pbar filling station</a:t>
              </a:r>
            </a:p>
            <a:p>
              <a:pPr algn="ctr"/>
              <a:r>
                <a:rPr lang="en-CH" sz="1600" b="1"/>
                <a:t>(100 keV) </a:t>
              </a:r>
              <a:br>
                <a:rPr lang="en-CH" sz="1600"/>
              </a:br>
              <a:r>
                <a:rPr lang="en-CH" sz="1600"/>
                <a:t>for “CERN-standard” </a:t>
              </a:r>
              <a:r>
                <a:rPr lang="en-CH" sz="1600" b="1"/>
                <a:t>movable traps</a:t>
              </a:r>
            </a:p>
          </p:txBody>
        </p: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90D5F30D-584A-D634-8F54-252CAE1D59CE}"/>
                </a:ext>
              </a:extLst>
            </p:cNvPr>
            <p:cNvCxnSpPr>
              <a:cxnSpLocks/>
              <a:endCxn id="13" idx="3"/>
            </p:cNvCxnSpPr>
            <p:nvPr/>
          </p:nvCxnSpPr>
          <p:spPr>
            <a:xfrm flipH="1">
              <a:off x="2902396" y="4821656"/>
              <a:ext cx="2252001" cy="636976"/>
            </a:xfrm>
            <a:prstGeom prst="line">
              <a:avLst/>
            </a:prstGeom>
            <a:ln w="28575">
              <a:solidFill>
                <a:schemeClr val="accent2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97DAA38B-8305-27B1-CF1F-12A2FD9BEC23}"/>
              </a:ext>
            </a:extLst>
          </p:cNvPr>
          <p:cNvGrpSpPr/>
          <p:nvPr/>
        </p:nvGrpSpPr>
        <p:grpSpPr>
          <a:xfrm>
            <a:off x="512941" y="3216279"/>
            <a:ext cx="5067802" cy="1605377"/>
            <a:chOff x="512941" y="3216279"/>
            <a:chExt cx="5067802" cy="1605377"/>
          </a:xfrm>
        </p:grpSpPr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0D5BC1B6-60A7-9EF8-386A-C6438489A8B0}"/>
                </a:ext>
              </a:extLst>
            </p:cNvPr>
            <p:cNvSpPr/>
            <p:nvPr/>
          </p:nvSpPr>
          <p:spPr>
            <a:xfrm>
              <a:off x="3791632" y="3256425"/>
              <a:ext cx="1097060" cy="1565231"/>
            </a:xfrm>
            <a:custGeom>
              <a:avLst/>
              <a:gdLst>
                <a:gd name="connsiteX0" fmla="*/ 1157749 w 1157749"/>
                <a:gd name="connsiteY0" fmla="*/ 1651819 h 1651819"/>
                <a:gd name="connsiteX1" fmla="*/ 243349 w 1157749"/>
                <a:gd name="connsiteY1" fmla="*/ 1651819 h 1651819"/>
                <a:gd name="connsiteX2" fmla="*/ 95865 w 1157749"/>
                <a:gd name="connsiteY2" fmla="*/ 1460090 h 1651819"/>
                <a:gd name="connsiteX3" fmla="*/ 0 w 1157749"/>
                <a:gd name="connsiteY3" fmla="*/ 988142 h 1651819"/>
                <a:gd name="connsiteX4" fmla="*/ 0 w 1157749"/>
                <a:gd name="connsiteY4" fmla="*/ 361335 h 1651819"/>
                <a:gd name="connsiteX5" fmla="*/ 1150375 w 1157749"/>
                <a:gd name="connsiteY5" fmla="*/ 0 h 1651819"/>
                <a:gd name="connsiteX6" fmla="*/ 1157749 w 1157749"/>
                <a:gd name="connsiteY6" fmla="*/ 1651819 h 16518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7749" h="1651819">
                  <a:moveTo>
                    <a:pt x="1157749" y="1651819"/>
                  </a:moveTo>
                  <a:lnTo>
                    <a:pt x="243349" y="1651819"/>
                  </a:lnTo>
                  <a:lnTo>
                    <a:pt x="95865" y="1460090"/>
                  </a:lnTo>
                  <a:lnTo>
                    <a:pt x="0" y="988142"/>
                  </a:lnTo>
                  <a:lnTo>
                    <a:pt x="0" y="361335"/>
                  </a:lnTo>
                  <a:lnTo>
                    <a:pt x="1150375" y="0"/>
                  </a:lnTo>
                  <a:lnTo>
                    <a:pt x="1157749" y="1651819"/>
                  </a:lnTo>
                  <a:close/>
                </a:path>
              </a:pathLst>
            </a:custGeom>
            <a:solidFill>
              <a:schemeClr val="tx1">
                <a:alpha val="50196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5809D1CE-89B2-ABB5-CEEC-B09E5C60FBAF}"/>
                </a:ext>
              </a:extLst>
            </p:cNvPr>
            <p:cNvSpPr txBox="1"/>
            <p:nvPr/>
          </p:nvSpPr>
          <p:spPr>
            <a:xfrm>
              <a:off x="512941" y="3243811"/>
              <a:ext cx="2375560" cy="1231106"/>
            </a:xfrm>
            <a:prstGeom prst="rect">
              <a:avLst/>
            </a:prstGeom>
            <a:solidFill>
              <a:srgbClr val="0033A0">
                <a:alpha val="29804"/>
              </a:srgbClr>
            </a:solidFill>
            <a:ln>
              <a:solidFill>
                <a:schemeClr val="accent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“Intermediate energy” </a:t>
              </a:r>
              <a:br>
                <a:rPr lang="en-CH" sz="1600" dirty="0"/>
              </a:br>
              <a:r>
                <a:rPr lang="en-CH" sz="1600" dirty="0"/>
                <a:t>(</a:t>
              </a:r>
              <a:r>
                <a:rPr lang="en-CH" sz="1600" b="1" dirty="0"/>
                <a:t>5.3-0.1  MeV</a:t>
              </a:r>
              <a:r>
                <a:rPr lang="en-CH" sz="1600" dirty="0"/>
                <a:t>) experimental area with </a:t>
              </a:r>
              <a:r>
                <a:rPr lang="en-CH" sz="1600" b="1" dirty="0"/>
                <a:t>single bunch </a:t>
              </a:r>
              <a:r>
                <a:rPr lang="en-CH" sz="1600" dirty="0"/>
                <a:t>and </a:t>
              </a:r>
              <a:r>
                <a:rPr lang="en-CH" sz="1600" b="1" dirty="0"/>
                <a:t>slow extraction </a:t>
              </a:r>
              <a:r>
                <a:rPr lang="en-CH" sz="1600" dirty="0"/>
                <a:t>capabilities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C57040D2-18F2-B8E4-C574-28D1D32A8F85}"/>
                </a:ext>
              </a:extLst>
            </p:cNvPr>
            <p:cNvCxnSpPr>
              <a:cxnSpLocks/>
              <a:endCxn id="12" idx="3"/>
            </p:cNvCxnSpPr>
            <p:nvPr/>
          </p:nvCxnSpPr>
          <p:spPr>
            <a:xfrm flipH="1" flipV="1">
              <a:off x="2888501" y="3859364"/>
              <a:ext cx="865628" cy="160993"/>
            </a:xfrm>
            <a:prstGeom prst="line">
              <a:avLst/>
            </a:prstGeom>
            <a:ln w="28575">
              <a:solidFill>
                <a:schemeClr val="tx1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F82BF121-72E5-D68D-FF66-FFF48EF40295}"/>
                </a:ext>
              </a:extLst>
            </p:cNvPr>
            <p:cNvCxnSpPr/>
            <p:nvPr/>
          </p:nvCxnSpPr>
          <p:spPr>
            <a:xfrm flipH="1">
              <a:off x="4881435" y="3399972"/>
              <a:ext cx="597708" cy="61686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5-Point Star 46">
              <a:extLst>
                <a:ext uri="{FF2B5EF4-FFF2-40B4-BE49-F238E27FC236}">
                  <a16:creationId xmlns:a16="http://schemas.microsoft.com/office/drawing/2014/main" id="{56D7601A-BAFB-D3E2-0A9F-5F09BA18338C}"/>
                </a:ext>
              </a:extLst>
            </p:cNvPr>
            <p:cNvSpPr/>
            <p:nvPr/>
          </p:nvSpPr>
          <p:spPr>
            <a:xfrm>
              <a:off x="5377543" y="3216279"/>
              <a:ext cx="203200" cy="294815"/>
            </a:xfrm>
            <a:prstGeom prst="star5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73471DEA-D7B4-1EF2-F4C6-23A29063CCF4}"/>
              </a:ext>
            </a:extLst>
          </p:cNvPr>
          <p:cNvGrpSpPr/>
          <p:nvPr/>
        </p:nvGrpSpPr>
        <p:grpSpPr>
          <a:xfrm>
            <a:off x="5671197" y="693200"/>
            <a:ext cx="6300236" cy="1461374"/>
            <a:chOff x="5671197" y="693200"/>
            <a:chExt cx="6300236" cy="1461374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8D1F00E-D5E2-68D0-A932-B3FBC513AC5F}"/>
                </a:ext>
              </a:extLst>
            </p:cNvPr>
            <p:cNvSpPr/>
            <p:nvPr/>
          </p:nvSpPr>
          <p:spPr>
            <a:xfrm>
              <a:off x="9078184" y="693200"/>
              <a:ext cx="2893249" cy="660411"/>
            </a:xfrm>
            <a:prstGeom prst="rect">
              <a:avLst/>
            </a:prstGeom>
            <a:solidFill>
              <a:srgbClr val="FF0000">
                <a:alpha val="60000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CH" sz="1600" b="1"/>
                <a:t>External ”high energy” experimental hall?</a:t>
              </a:r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44AB7B64-EC96-243C-8A68-9FB6C9ED98F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7173" y="1229807"/>
              <a:ext cx="2463230" cy="924767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B1F602FA-787A-24FC-DD90-9030675AC39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671197" y="2022116"/>
              <a:ext cx="935976" cy="131049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Content Placeholder 67">
            <a:extLst>
              <a:ext uri="{FF2B5EF4-FFF2-40B4-BE49-F238E27FC236}">
                <a16:creationId xmlns:a16="http://schemas.microsoft.com/office/drawing/2014/main" id="{741EE764-2F2E-CC34-BA8A-C4584D019A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2132" y="776138"/>
            <a:ext cx="8328503" cy="650940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1800" dirty="0">
                <a:solidFill>
                  <a:srgbClr val="FF0000"/>
                </a:solidFill>
              </a:rPr>
              <a:t>Any of these (except </a:t>
            </a:r>
            <a:r>
              <a:rPr lang="en-US" sz="1800" dirty="0" err="1">
                <a:solidFill>
                  <a:srgbClr val="FF0000"/>
                </a:solidFill>
              </a:rPr>
              <a:t>TELMAX</a:t>
            </a:r>
            <a:r>
              <a:rPr lang="en-US" sz="1800" dirty="0">
                <a:solidFill>
                  <a:srgbClr val="FF0000"/>
                </a:solidFill>
              </a:rPr>
              <a:t>) will require well-defined physics experiment cases!</a:t>
            </a:r>
          </a:p>
          <a:p>
            <a:pPr algn="ctr"/>
            <a:r>
              <a:rPr lang="en-US" sz="1800" dirty="0">
                <a:solidFill>
                  <a:srgbClr val="FF0000"/>
                </a:solidFill>
              </a:rPr>
              <a:t>The actual cost and feasibility of each option will be evaluated if and when required.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0F0E6C5-656C-7822-55D1-0D9CA5753D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150074"/>
            <a:ext cx="11376025" cy="504000"/>
          </a:xfrm>
        </p:spPr>
        <p:txBody>
          <a:bodyPr/>
          <a:lstStyle/>
          <a:p>
            <a:r>
              <a:rPr lang="en-GB" dirty="0"/>
              <a:t>Overview of “Independent” Upgrade Cases</a:t>
            </a:r>
            <a:endParaRPr lang="en-CH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41A3FBD8-9FD1-6E68-44CD-E23B31589E5D}"/>
              </a:ext>
            </a:extLst>
          </p:cNvPr>
          <p:cNvGrpSpPr/>
          <p:nvPr/>
        </p:nvGrpSpPr>
        <p:grpSpPr>
          <a:xfrm>
            <a:off x="1446415" y="1512916"/>
            <a:ext cx="10525019" cy="4332188"/>
            <a:chOff x="1446415" y="1512916"/>
            <a:chExt cx="10525019" cy="4332188"/>
          </a:xfrm>
        </p:grpSpPr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D2445EA4-CA27-5A62-7988-4D94F245CB45}"/>
                </a:ext>
              </a:extLst>
            </p:cNvPr>
            <p:cNvSpPr txBox="1"/>
            <p:nvPr/>
          </p:nvSpPr>
          <p:spPr>
            <a:xfrm>
              <a:off x="9078185" y="2523328"/>
              <a:ext cx="2893249" cy="738664"/>
            </a:xfrm>
            <a:prstGeom prst="rect">
              <a:avLst/>
            </a:prstGeom>
            <a:solidFill>
              <a:srgbClr val="00B050">
                <a:alpha val="50196"/>
              </a:srgbClr>
            </a:solidFill>
            <a:ln>
              <a:solidFill>
                <a:srgbClr val="00B05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sz="1600" b="1" dirty="0"/>
                <a:t>Higher pbar flux:</a:t>
              </a:r>
            </a:p>
            <a:p>
              <a:pPr algn="ctr"/>
              <a:r>
                <a:rPr lang="en-US" sz="1600" b="1" dirty="0"/>
                <a:t>x</a:t>
              </a:r>
              <a:r>
                <a:rPr lang="en-CH" sz="1600" b="1" dirty="0"/>
                <a:t>2</a:t>
              </a:r>
              <a:r>
                <a:rPr lang="en-CH" sz="1600" dirty="0"/>
                <a:t> on </a:t>
              </a:r>
              <a:r>
                <a:rPr lang="en-CH" sz="1600" b="1" dirty="0"/>
                <a:t>rep rate </a:t>
              </a:r>
              <a:br>
                <a:rPr lang="en-CH" sz="1600" dirty="0"/>
              </a:br>
              <a:r>
                <a:rPr lang="en-CH" sz="1600" b="1" dirty="0"/>
                <a:t>x2</a:t>
              </a:r>
              <a:r>
                <a:rPr lang="en-CH" sz="1600" dirty="0"/>
                <a:t> on pbar </a:t>
              </a:r>
              <a:r>
                <a:rPr lang="en-CH" sz="1600" b="1" dirty="0"/>
                <a:t>intensity</a:t>
              </a:r>
            </a:p>
          </p:txBody>
        </p:sp>
        <p:sp>
          <p:nvSpPr>
            <p:cNvPr id="80" name="Freeform 79">
              <a:extLst>
                <a:ext uri="{FF2B5EF4-FFF2-40B4-BE49-F238E27FC236}">
                  <a16:creationId xmlns:a16="http://schemas.microsoft.com/office/drawing/2014/main" id="{0FEC9F8F-0377-8471-75D6-A087742A748A}"/>
                </a:ext>
              </a:extLst>
            </p:cNvPr>
            <p:cNvSpPr/>
            <p:nvPr/>
          </p:nvSpPr>
          <p:spPr>
            <a:xfrm>
              <a:off x="3528496" y="1884954"/>
              <a:ext cx="5020574" cy="3960150"/>
            </a:xfrm>
            <a:custGeom>
              <a:avLst/>
              <a:gdLst>
                <a:gd name="connsiteX0" fmla="*/ 2456668 w 5020574"/>
                <a:gd name="connsiteY0" fmla="*/ 26973 h 3960150"/>
                <a:gd name="connsiteX1" fmla="*/ 3628762 w 5020574"/>
                <a:gd name="connsiteY1" fmla="*/ 35286 h 3960150"/>
                <a:gd name="connsiteX2" fmla="*/ 4518224 w 5020574"/>
                <a:gd name="connsiteY2" fmla="*/ 467548 h 3960150"/>
                <a:gd name="connsiteX3" fmla="*/ 4975424 w 5020574"/>
                <a:gd name="connsiteY3" fmla="*/ 1398573 h 3960150"/>
                <a:gd name="connsiteX4" fmla="*/ 4967111 w 5020574"/>
                <a:gd name="connsiteY4" fmla="*/ 2637170 h 3960150"/>
                <a:gd name="connsiteX5" fmla="*/ 4651228 w 5020574"/>
                <a:gd name="connsiteY5" fmla="*/ 3360377 h 3960150"/>
                <a:gd name="connsiteX6" fmla="*/ 3703577 w 5020574"/>
                <a:gd name="connsiteY6" fmla="*/ 3884079 h 3960150"/>
                <a:gd name="connsiteX7" fmla="*/ 2498231 w 5020574"/>
                <a:gd name="connsiteY7" fmla="*/ 3909017 h 3960150"/>
                <a:gd name="connsiteX8" fmla="*/ 1351075 w 5020574"/>
                <a:gd name="connsiteY8" fmla="*/ 3917330 h 3960150"/>
                <a:gd name="connsiteX9" fmla="*/ 370173 w 5020574"/>
                <a:gd name="connsiteY9" fmla="*/ 3318813 h 3960150"/>
                <a:gd name="connsiteX10" fmla="*/ 29351 w 5020574"/>
                <a:gd name="connsiteY10" fmla="*/ 2637170 h 3960150"/>
                <a:gd name="connsiteX11" fmla="*/ 29351 w 5020574"/>
                <a:gd name="connsiteY11" fmla="*/ 1855773 h 3960150"/>
                <a:gd name="connsiteX12" fmla="*/ 37664 w 5020574"/>
                <a:gd name="connsiteY12" fmla="*/ 1315446 h 3960150"/>
                <a:gd name="connsiteX13" fmla="*/ 511489 w 5020574"/>
                <a:gd name="connsiteY13" fmla="*/ 459235 h 3960150"/>
                <a:gd name="connsiteX14" fmla="*/ 1434202 w 5020574"/>
                <a:gd name="connsiteY14" fmla="*/ 43599 h 3960150"/>
                <a:gd name="connsiteX15" fmla="*/ 2456668 w 5020574"/>
                <a:gd name="connsiteY15" fmla="*/ 26973 h 3960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020574" h="3960150">
                  <a:moveTo>
                    <a:pt x="2456668" y="26973"/>
                  </a:moveTo>
                  <a:cubicBezTo>
                    <a:pt x="2822428" y="25588"/>
                    <a:pt x="3285169" y="-38143"/>
                    <a:pt x="3628762" y="35286"/>
                  </a:cubicBezTo>
                  <a:cubicBezTo>
                    <a:pt x="3972355" y="108715"/>
                    <a:pt x="4293780" y="240334"/>
                    <a:pt x="4518224" y="467548"/>
                  </a:cubicBezTo>
                  <a:cubicBezTo>
                    <a:pt x="4742668" y="694762"/>
                    <a:pt x="4900610" y="1036969"/>
                    <a:pt x="4975424" y="1398573"/>
                  </a:cubicBezTo>
                  <a:cubicBezTo>
                    <a:pt x="5050238" y="1760177"/>
                    <a:pt x="5021144" y="2310203"/>
                    <a:pt x="4967111" y="2637170"/>
                  </a:cubicBezTo>
                  <a:cubicBezTo>
                    <a:pt x="4913078" y="2964137"/>
                    <a:pt x="4861817" y="3152559"/>
                    <a:pt x="4651228" y="3360377"/>
                  </a:cubicBezTo>
                  <a:cubicBezTo>
                    <a:pt x="4440639" y="3568195"/>
                    <a:pt x="4062410" y="3792639"/>
                    <a:pt x="3703577" y="3884079"/>
                  </a:cubicBezTo>
                  <a:cubicBezTo>
                    <a:pt x="3344744" y="3975519"/>
                    <a:pt x="2498231" y="3909017"/>
                    <a:pt x="2498231" y="3909017"/>
                  </a:cubicBezTo>
                  <a:cubicBezTo>
                    <a:pt x="2106147" y="3914559"/>
                    <a:pt x="1705751" y="4015697"/>
                    <a:pt x="1351075" y="3917330"/>
                  </a:cubicBezTo>
                  <a:cubicBezTo>
                    <a:pt x="996399" y="3818963"/>
                    <a:pt x="590460" y="3532173"/>
                    <a:pt x="370173" y="3318813"/>
                  </a:cubicBezTo>
                  <a:cubicBezTo>
                    <a:pt x="149886" y="3105453"/>
                    <a:pt x="86155" y="2881010"/>
                    <a:pt x="29351" y="2637170"/>
                  </a:cubicBezTo>
                  <a:cubicBezTo>
                    <a:pt x="-27453" y="2393330"/>
                    <a:pt x="27965" y="2076060"/>
                    <a:pt x="29351" y="1855773"/>
                  </a:cubicBezTo>
                  <a:cubicBezTo>
                    <a:pt x="30736" y="1635486"/>
                    <a:pt x="-42692" y="1548202"/>
                    <a:pt x="37664" y="1315446"/>
                  </a:cubicBezTo>
                  <a:cubicBezTo>
                    <a:pt x="118020" y="1082690"/>
                    <a:pt x="278733" y="671210"/>
                    <a:pt x="511489" y="459235"/>
                  </a:cubicBezTo>
                  <a:cubicBezTo>
                    <a:pt x="744245" y="247261"/>
                    <a:pt x="1105849" y="117028"/>
                    <a:pt x="1434202" y="43599"/>
                  </a:cubicBezTo>
                  <a:cubicBezTo>
                    <a:pt x="1762555" y="-29830"/>
                    <a:pt x="2090908" y="28358"/>
                    <a:pt x="2456668" y="26973"/>
                  </a:cubicBezTo>
                  <a:close/>
                </a:path>
              </a:pathLst>
            </a:custGeom>
            <a:noFill/>
            <a:ln w="76200">
              <a:solidFill>
                <a:srgbClr val="00B050">
                  <a:alpha val="50196"/>
                </a:srgb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81" name="Freeform 80">
              <a:extLst>
                <a:ext uri="{FF2B5EF4-FFF2-40B4-BE49-F238E27FC236}">
                  <a16:creationId xmlns:a16="http://schemas.microsoft.com/office/drawing/2014/main" id="{8D72F019-77FA-90A7-8ED9-16FF3B03277A}"/>
                </a:ext>
              </a:extLst>
            </p:cNvPr>
            <p:cNvSpPr/>
            <p:nvPr/>
          </p:nvSpPr>
          <p:spPr>
            <a:xfrm>
              <a:off x="1446415" y="1512916"/>
              <a:ext cx="3607723" cy="399011"/>
            </a:xfrm>
            <a:custGeom>
              <a:avLst/>
              <a:gdLst>
                <a:gd name="connsiteX0" fmla="*/ 0 w 3607723"/>
                <a:gd name="connsiteY0" fmla="*/ 0 h 399011"/>
                <a:gd name="connsiteX1" fmla="*/ 307570 w 3607723"/>
                <a:gd name="connsiteY1" fmla="*/ 49877 h 399011"/>
                <a:gd name="connsiteX2" fmla="*/ 931025 w 3607723"/>
                <a:gd name="connsiteY2" fmla="*/ 224444 h 399011"/>
                <a:gd name="connsiteX3" fmla="*/ 1263534 w 3607723"/>
                <a:gd name="connsiteY3" fmla="*/ 324197 h 399011"/>
                <a:gd name="connsiteX4" fmla="*/ 1903614 w 3607723"/>
                <a:gd name="connsiteY4" fmla="*/ 290946 h 399011"/>
                <a:gd name="connsiteX5" fmla="*/ 2385752 w 3607723"/>
                <a:gd name="connsiteY5" fmla="*/ 282633 h 399011"/>
                <a:gd name="connsiteX6" fmla="*/ 3175461 w 3607723"/>
                <a:gd name="connsiteY6" fmla="*/ 340822 h 399011"/>
                <a:gd name="connsiteX7" fmla="*/ 3607723 w 3607723"/>
                <a:gd name="connsiteY7" fmla="*/ 399011 h 399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07723" h="399011">
                  <a:moveTo>
                    <a:pt x="0" y="0"/>
                  </a:moveTo>
                  <a:cubicBezTo>
                    <a:pt x="76199" y="6235"/>
                    <a:pt x="152399" y="12470"/>
                    <a:pt x="307570" y="49877"/>
                  </a:cubicBezTo>
                  <a:cubicBezTo>
                    <a:pt x="462741" y="87284"/>
                    <a:pt x="771698" y="178724"/>
                    <a:pt x="931025" y="224444"/>
                  </a:cubicBezTo>
                  <a:cubicBezTo>
                    <a:pt x="1090352" y="270164"/>
                    <a:pt x="1101436" y="313113"/>
                    <a:pt x="1263534" y="324197"/>
                  </a:cubicBezTo>
                  <a:cubicBezTo>
                    <a:pt x="1425632" y="335281"/>
                    <a:pt x="1716578" y="297873"/>
                    <a:pt x="1903614" y="290946"/>
                  </a:cubicBezTo>
                  <a:cubicBezTo>
                    <a:pt x="2090650" y="284019"/>
                    <a:pt x="2173778" y="274320"/>
                    <a:pt x="2385752" y="282633"/>
                  </a:cubicBezTo>
                  <a:cubicBezTo>
                    <a:pt x="2597726" y="290946"/>
                    <a:pt x="2971799" y="321426"/>
                    <a:pt x="3175461" y="340822"/>
                  </a:cubicBezTo>
                  <a:cubicBezTo>
                    <a:pt x="3379123" y="360218"/>
                    <a:pt x="3463636" y="362989"/>
                    <a:pt x="3607723" y="399011"/>
                  </a:cubicBezTo>
                </a:path>
              </a:pathLst>
            </a:custGeom>
            <a:noFill/>
            <a:ln w="76200">
              <a:solidFill>
                <a:srgbClr val="00B050">
                  <a:alpha val="50196"/>
                </a:srgbClr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82" name="Straight Connector 81">
              <a:extLst>
                <a:ext uri="{FF2B5EF4-FFF2-40B4-BE49-F238E27FC236}">
                  <a16:creationId xmlns:a16="http://schemas.microsoft.com/office/drawing/2014/main" id="{0D99AFEA-E98E-07B6-A816-649AE6F1E7E2}"/>
                </a:ext>
              </a:extLst>
            </p:cNvPr>
            <p:cNvCxnSpPr>
              <a:cxnSpLocks/>
              <a:endCxn id="78" idx="1"/>
            </p:cNvCxnSpPr>
            <p:nvPr/>
          </p:nvCxnSpPr>
          <p:spPr>
            <a:xfrm flipV="1">
              <a:off x="8549070" y="2892660"/>
              <a:ext cx="529115" cy="222860"/>
            </a:xfrm>
            <a:prstGeom prst="line">
              <a:avLst/>
            </a:prstGeom>
            <a:ln w="28575">
              <a:solidFill>
                <a:srgbClr val="00B05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93364C99-58F4-8792-D09F-427C34458B55}"/>
              </a:ext>
            </a:extLst>
          </p:cNvPr>
          <p:cNvGrpSpPr/>
          <p:nvPr/>
        </p:nvGrpSpPr>
        <p:grpSpPr>
          <a:xfrm>
            <a:off x="5000009" y="1765722"/>
            <a:ext cx="6961910" cy="3121152"/>
            <a:chOff x="5000009" y="1765722"/>
            <a:chExt cx="6961910" cy="3121152"/>
          </a:xfrm>
        </p:grpSpPr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5E1A977B-7824-4A2E-EA70-AC4395A3B9EA}"/>
                </a:ext>
              </a:extLst>
            </p:cNvPr>
            <p:cNvSpPr txBox="1"/>
            <p:nvPr/>
          </p:nvSpPr>
          <p:spPr>
            <a:xfrm>
              <a:off x="9063530" y="3547204"/>
              <a:ext cx="2898389" cy="984885"/>
            </a:xfrm>
            <a:prstGeom prst="rect">
              <a:avLst/>
            </a:prstGeom>
            <a:solidFill>
              <a:schemeClr val="accent3">
                <a:alpha val="50196"/>
              </a:schemeClr>
            </a:solidFill>
            <a:ln>
              <a:solidFill>
                <a:schemeClr val="accent3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dirty="0"/>
                <a:t>“</a:t>
              </a:r>
              <a:r>
                <a:rPr lang="en-CH" sz="1600" b="1" dirty="0"/>
                <a:t>High energy</a:t>
              </a:r>
              <a:r>
                <a:rPr lang="en-CH" sz="1600" dirty="0"/>
                <a:t>” </a:t>
              </a:r>
            </a:p>
            <a:p>
              <a:pPr algn="ctr"/>
              <a:r>
                <a:rPr lang="en-CH" sz="1600" dirty="0"/>
                <a:t>(</a:t>
              </a:r>
              <a:r>
                <a:rPr lang="en-CH" sz="1600" b="1" dirty="0"/>
                <a:t>125-5.3 MeV</a:t>
              </a:r>
              <a:r>
                <a:rPr lang="en-CH" sz="1600" dirty="0"/>
                <a:t>) Experimental area with </a:t>
              </a:r>
              <a:r>
                <a:rPr lang="en-CH" sz="1600" b="1" dirty="0"/>
                <a:t>single bunch </a:t>
              </a:r>
              <a:r>
                <a:rPr lang="en-CH" sz="1600" dirty="0"/>
                <a:t>and </a:t>
              </a:r>
              <a:r>
                <a:rPr lang="en-CH" sz="1600" b="1" dirty="0"/>
                <a:t>slow extraction</a:t>
              </a:r>
              <a:r>
                <a:rPr lang="en-CH" sz="1600" dirty="0"/>
                <a:t> capabilities</a:t>
              </a:r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6D0CB404-0E26-4871-222B-BF5B0B656993}"/>
                </a:ext>
              </a:extLst>
            </p:cNvPr>
            <p:cNvSpPr/>
            <p:nvPr/>
          </p:nvSpPr>
          <p:spPr>
            <a:xfrm>
              <a:off x="7244367" y="2263403"/>
              <a:ext cx="770193" cy="2623471"/>
            </a:xfrm>
            <a:custGeom>
              <a:avLst/>
              <a:gdLst>
                <a:gd name="connsiteX0" fmla="*/ 745067 w 812800"/>
                <a:gd name="connsiteY0" fmla="*/ 2760133 h 2768600"/>
                <a:gd name="connsiteX1" fmla="*/ 33867 w 812800"/>
                <a:gd name="connsiteY1" fmla="*/ 2768600 h 2768600"/>
                <a:gd name="connsiteX2" fmla="*/ 0 w 812800"/>
                <a:gd name="connsiteY2" fmla="*/ 0 h 2768600"/>
                <a:gd name="connsiteX3" fmla="*/ 194733 w 812800"/>
                <a:gd name="connsiteY3" fmla="*/ 42333 h 2768600"/>
                <a:gd name="connsiteX4" fmla="*/ 795867 w 812800"/>
                <a:gd name="connsiteY4" fmla="*/ 516467 h 2768600"/>
                <a:gd name="connsiteX5" fmla="*/ 812800 w 812800"/>
                <a:gd name="connsiteY5" fmla="*/ 2768600 h 2768600"/>
                <a:gd name="connsiteX6" fmla="*/ 745067 w 812800"/>
                <a:gd name="connsiteY6" fmla="*/ 2760133 h 276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800" h="2768600">
                  <a:moveTo>
                    <a:pt x="745067" y="2760133"/>
                  </a:moveTo>
                  <a:lnTo>
                    <a:pt x="33867" y="2768600"/>
                  </a:lnTo>
                  <a:lnTo>
                    <a:pt x="0" y="0"/>
                  </a:lnTo>
                  <a:lnTo>
                    <a:pt x="194733" y="42333"/>
                  </a:lnTo>
                  <a:lnTo>
                    <a:pt x="795867" y="516467"/>
                  </a:lnTo>
                  <a:lnTo>
                    <a:pt x="812800" y="2768600"/>
                  </a:lnTo>
                  <a:lnTo>
                    <a:pt x="745067" y="2760133"/>
                  </a:lnTo>
                  <a:close/>
                </a:path>
              </a:pathLst>
            </a:custGeom>
            <a:solidFill>
              <a:srgbClr val="E15E32">
                <a:alpha val="50196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990D6CC1-5D8D-1CDA-F990-A4EEFE3A3322}"/>
                </a:ext>
              </a:extLst>
            </p:cNvPr>
            <p:cNvCxnSpPr>
              <a:cxnSpLocks/>
              <a:endCxn id="8" idx="1"/>
            </p:cNvCxnSpPr>
            <p:nvPr/>
          </p:nvCxnSpPr>
          <p:spPr>
            <a:xfrm>
              <a:off x="8006931" y="3958812"/>
              <a:ext cx="1056599" cy="80835"/>
            </a:xfrm>
            <a:prstGeom prst="line">
              <a:avLst/>
            </a:prstGeom>
            <a:ln w="28575">
              <a:solidFill>
                <a:schemeClr val="accent3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5-Point Star 47">
              <a:extLst>
                <a:ext uri="{FF2B5EF4-FFF2-40B4-BE49-F238E27FC236}">
                  <a16:creationId xmlns:a16="http://schemas.microsoft.com/office/drawing/2014/main" id="{524ABC37-7593-B01E-0B41-C51181EC98EF}"/>
                </a:ext>
              </a:extLst>
            </p:cNvPr>
            <p:cNvSpPr/>
            <p:nvPr/>
          </p:nvSpPr>
          <p:spPr>
            <a:xfrm>
              <a:off x="5000009" y="1765722"/>
              <a:ext cx="203200" cy="294815"/>
            </a:xfrm>
            <a:prstGeom prst="star5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DDA5F8F-6651-998C-2DB5-676A81D652F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01609" y="1953781"/>
              <a:ext cx="1834596" cy="266754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6B363328-F1EA-B6A8-776F-8D98EBFA81C9}"/>
                </a:ext>
              </a:extLst>
            </p:cNvPr>
            <p:cNvCxnSpPr>
              <a:cxnSpLocks/>
            </p:cNvCxnSpPr>
            <p:nvPr/>
          </p:nvCxnSpPr>
          <p:spPr>
            <a:xfrm>
              <a:off x="6936205" y="2219685"/>
              <a:ext cx="693258" cy="519572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EE3896C9-D37C-7618-6369-B6A4B4E4F595}"/>
                </a:ext>
              </a:extLst>
            </p:cNvPr>
            <p:cNvCxnSpPr>
              <a:cxnSpLocks/>
            </p:cNvCxnSpPr>
            <p:nvPr/>
          </p:nvCxnSpPr>
          <p:spPr>
            <a:xfrm>
              <a:off x="7631961" y="2719174"/>
              <a:ext cx="0" cy="482271"/>
            </a:xfrm>
            <a:prstGeom prst="line">
              <a:avLst/>
            </a:prstGeom>
            <a:ln w="571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21800D7-7A8B-2AED-3DD7-6F9477657EB6}"/>
              </a:ext>
            </a:extLst>
          </p:cNvPr>
          <p:cNvGrpSpPr/>
          <p:nvPr/>
        </p:nvGrpSpPr>
        <p:grpSpPr>
          <a:xfrm>
            <a:off x="512940" y="1323026"/>
            <a:ext cx="2481045" cy="1636421"/>
            <a:chOff x="512940" y="1323026"/>
            <a:chExt cx="2481045" cy="1636421"/>
          </a:xfrm>
        </p:grpSpPr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E58666F8-7BF7-F9E0-FCFF-84A380A923F7}"/>
                </a:ext>
              </a:extLst>
            </p:cNvPr>
            <p:cNvSpPr txBox="1"/>
            <p:nvPr/>
          </p:nvSpPr>
          <p:spPr>
            <a:xfrm>
              <a:off x="512940" y="1974562"/>
              <a:ext cx="2481045" cy="984885"/>
            </a:xfrm>
            <a:prstGeom prst="rect">
              <a:avLst/>
            </a:prstGeom>
            <a:solidFill>
              <a:srgbClr val="FFFF00">
                <a:alpha val="50196"/>
              </a:srgbClr>
            </a:solidFill>
            <a:ln>
              <a:solidFill>
                <a:srgbClr val="FFFF00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AntiDeuteron</a:t>
              </a:r>
              <a:r>
                <a:rPr lang="en-CH" sz="1600" dirty="0"/>
                <a:t> production and deceleration</a:t>
              </a:r>
            </a:p>
            <a:p>
              <a:pPr algn="ctr"/>
              <a:r>
                <a:rPr lang="en-CH" sz="1600" dirty="0"/>
                <a:t>(need to upgrade also</a:t>
              </a:r>
              <a:br>
                <a:rPr lang="en-CH" sz="1600" dirty="0"/>
              </a:br>
              <a:r>
                <a:rPr lang="en-CH" sz="1600" dirty="0"/>
                <a:t> the s-cooling and RF?)</a:t>
              </a:r>
            </a:p>
          </p:txBody>
        </p: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6EE2910-597B-A2C1-D7A6-0F4964A2DA1A}"/>
                </a:ext>
              </a:extLst>
            </p:cNvPr>
            <p:cNvCxnSpPr>
              <a:cxnSpLocks/>
              <a:endCxn id="70" idx="0"/>
            </p:cNvCxnSpPr>
            <p:nvPr/>
          </p:nvCxnSpPr>
          <p:spPr>
            <a:xfrm>
              <a:off x="1558892" y="1666842"/>
              <a:ext cx="194571" cy="307720"/>
            </a:xfrm>
            <a:prstGeom prst="line">
              <a:avLst/>
            </a:prstGeom>
            <a:ln w="28575">
              <a:solidFill>
                <a:srgbClr val="FFFF00"/>
              </a:solidFill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5" name="5-Point Star 74">
              <a:extLst>
                <a:ext uri="{FF2B5EF4-FFF2-40B4-BE49-F238E27FC236}">
                  <a16:creationId xmlns:a16="http://schemas.microsoft.com/office/drawing/2014/main" id="{D40DD8F8-144B-980C-2B07-4A60202FD5ED}"/>
                </a:ext>
              </a:extLst>
            </p:cNvPr>
            <p:cNvSpPr/>
            <p:nvPr/>
          </p:nvSpPr>
          <p:spPr>
            <a:xfrm>
              <a:off x="1339588" y="1323026"/>
              <a:ext cx="254320" cy="368983"/>
            </a:xfrm>
            <a:prstGeom prst="star5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3729BF48-D468-9F28-D052-9A5A751DC61D}"/>
              </a:ext>
            </a:extLst>
          </p:cNvPr>
          <p:cNvSpPr txBox="1"/>
          <p:nvPr/>
        </p:nvSpPr>
        <p:spPr>
          <a:xfrm>
            <a:off x="9063530" y="1728340"/>
            <a:ext cx="2893249" cy="492443"/>
          </a:xfrm>
          <a:prstGeom prst="rect">
            <a:avLst/>
          </a:prstGeom>
          <a:solidFill>
            <a:schemeClr val="accent5">
              <a:lumMod val="20000"/>
              <a:lumOff val="80000"/>
              <a:alpha val="50196"/>
            </a:schemeClr>
          </a:solidFill>
          <a:ln>
            <a:solidFill>
              <a:schemeClr val="accent5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 err="1"/>
              <a:t>TELMAX</a:t>
            </a:r>
            <a:r>
              <a:rPr lang="en-US" sz="1600" b="1" dirty="0"/>
              <a:t> </a:t>
            </a:r>
          </a:p>
          <a:p>
            <a:pPr algn="ctr"/>
            <a:r>
              <a:rPr lang="en-US" sz="1600" b="1" dirty="0"/>
              <a:t>Test Experimental Area</a:t>
            </a:r>
            <a:endParaRPr lang="en-CH" sz="1600" b="1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86CE3D1-39B5-8BBF-E7DE-2E7487214789}"/>
              </a:ext>
            </a:extLst>
          </p:cNvPr>
          <p:cNvCxnSpPr>
            <a:cxnSpLocks/>
            <a:stCxn id="11" idx="7"/>
            <a:endCxn id="7" idx="1"/>
          </p:cNvCxnSpPr>
          <p:nvPr/>
        </p:nvCxnSpPr>
        <p:spPr>
          <a:xfrm flipV="1">
            <a:off x="7540416" y="1974562"/>
            <a:ext cx="1523114" cy="875984"/>
          </a:xfrm>
          <a:prstGeom prst="line">
            <a:avLst/>
          </a:prstGeom>
          <a:ln w="28575">
            <a:solidFill>
              <a:schemeClr val="accent5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>
            <a:extLst>
              <a:ext uri="{FF2B5EF4-FFF2-40B4-BE49-F238E27FC236}">
                <a16:creationId xmlns:a16="http://schemas.microsoft.com/office/drawing/2014/main" id="{E6B269A0-4616-A79A-9BDA-8BAC72346940}"/>
              </a:ext>
            </a:extLst>
          </p:cNvPr>
          <p:cNvSpPr/>
          <p:nvPr/>
        </p:nvSpPr>
        <p:spPr>
          <a:xfrm>
            <a:off x="7334786" y="2814025"/>
            <a:ext cx="240911" cy="24938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4698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>
            <a:extLst>
              <a:ext uri="{FF2B5EF4-FFF2-40B4-BE49-F238E27FC236}">
                <a16:creationId xmlns:a16="http://schemas.microsoft.com/office/drawing/2014/main" id="{E092CF0C-53FF-8905-2990-6D642F2A68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3047"/>
          <a:stretch/>
        </p:blipFill>
        <p:spPr>
          <a:xfrm>
            <a:off x="55880" y="1750177"/>
            <a:ext cx="11898386" cy="4691041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2CB7B08-3ABE-4DC4-D3B2-F8A97A16FE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619887" cy="555920"/>
          </a:xfrm>
        </p:spPr>
        <p:txBody>
          <a:bodyPr/>
          <a:lstStyle/>
          <a:p>
            <a:r>
              <a:rPr lang="en-CH" dirty="0"/>
              <a:t>Overall Long-Term Timeline Proposal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4BF24-15EE-FB94-917C-95502CC4D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BA2E3-18DF-32A6-71BF-EFE33288F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F00DF-1B4E-EDDA-EA9B-068887CE7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EB9E17F7-EBF9-5AEA-0DEC-5C8FB0285422}"/>
              </a:ext>
            </a:extLst>
          </p:cNvPr>
          <p:cNvSpPr/>
          <p:nvPr/>
        </p:nvSpPr>
        <p:spPr>
          <a:xfrm>
            <a:off x="-125729" y="1385063"/>
            <a:ext cx="12153604" cy="557939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D573E0E-6F7C-3EFA-46BC-0CA7051569B7}"/>
              </a:ext>
            </a:extLst>
          </p:cNvPr>
          <p:cNvSpPr txBox="1"/>
          <p:nvPr/>
        </p:nvSpPr>
        <p:spPr>
          <a:xfrm>
            <a:off x="1558683" y="1117212"/>
            <a:ext cx="177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LS3 2026-27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EBEC76D-4051-19BE-797E-8F5D9B9AFCC7}"/>
              </a:ext>
            </a:extLst>
          </p:cNvPr>
          <p:cNvCxnSpPr>
            <a:cxnSpLocks/>
          </p:cNvCxnSpPr>
          <p:nvPr/>
        </p:nvCxnSpPr>
        <p:spPr>
          <a:xfrm flipH="1">
            <a:off x="1848814" y="1531396"/>
            <a:ext cx="1168706" cy="0"/>
          </a:xfrm>
          <a:prstGeom prst="line">
            <a:avLst/>
          </a:prstGeom>
          <a:ln w="5715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54B161B8-740D-A288-7968-B2991902FFC8}"/>
              </a:ext>
            </a:extLst>
          </p:cNvPr>
          <p:cNvSpPr txBox="1"/>
          <p:nvPr/>
        </p:nvSpPr>
        <p:spPr>
          <a:xfrm>
            <a:off x="5405239" y="1121243"/>
            <a:ext cx="177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LS4 2033 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F3B7ADD-4E06-3903-D8DA-AE2691408D23}"/>
              </a:ext>
            </a:extLst>
          </p:cNvPr>
          <p:cNvSpPr txBox="1"/>
          <p:nvPr/>
        </p:nvSpPr>
        <p:spPr>
          <a:xfrm>
            <a:off x="10417472" y="1122760"/>
            <a:ext cx="177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End Run 6: 2042</a:t>
            </a:r>
          </a:p>
        </p:txBody>
      </p: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CB597FB-D56A-E219-DCB9-438F49C90571}"/>
              </a:ext>
            </a:extLst>
          </p:cNvPr>
          <p:cNvCxnSpPr>
            <a:cxnSpLocks/>
          </p:cNvCxnSpPr>
          <p:nvPr/>
        </p:nvCxnSpPr>
        <p:spPr>
          <a:xfrm>
            <a:off x="11303421" y="1363433"/>
            <a:ext cx="0" cy="167963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3E36EAB-12F6-1827-42F2-44CD7FCED15D}"/>
              </a:ext>
            </a:extLst>
          </p:cNvPr>
          <p:cNvSpPr txBox="1"/>
          <p:nvPr/>
        </p:nvSpPr>
        <p:spPr>
          <a:xfrm>
            <a:off x="307900" y="1117212"/>
            <a:ext cx="1003972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Today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5A222AD9-9FCD-17F0-C9EB-84A6C783849A}"/>
              </a:ext>
            </a:extLst>
          </p:cNvPr>
          <p:cNvCxnSpPr>
            <a:cxnSpLocks/>
          </p:cNvCxnSpPr>
          <p:nvPr/>
        </p:nvCxnSpPr>
        <p:spPr>
          <a:xfrm>
            <a:off x="816285" y="1385063"/>
            <a:ext cx="0" cy="146333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FDB0FC2-B42E-6EBB-B1A3-D7D971312AF0}"/>
              </a:ext>
            </a:extLst>
          </p:cNvPr>
          <p:cNvCxnSpPr>
            <a:cxnSpLocks/>
          </p:cNvCxnSpPr>
          <p:nvPr/>
        </p:nvCxnSpPr>
        <p:spPr>
          <a:xfrm flipH="1">
            <a:off x="6013936" y="1529430"/>
            <a:ext cx="554504" cy="0"/>
          </a:xfrm>
          <a:prstGeom prst="line">
            <a:avLst/>
          </a:prstGeom>
          <a:ln w="5715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8E08FF4-2665-E5A7-A077-AAFB14178E7E}"/>
              </a:ext>
            </a:extLst>
          </p:cNvPr>
          <p:cNvSpPr txBox="1"/>
          <p:nvPr/>
        </p:nvSpPr>
        <p:spPr>
          <a:xfrm>
            <a:off x="8928129" y="1121243"/>
            <a:ext cx="1771898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LS5 2039 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307A6FE2-0BC0-DC6F-6545-811439562C9A}"/>
              </a:ext>
            </a:extLst>
          </p:cNvPr>
          <p:cNvCxnSpPr>
            <a:cxnSpLocks/>
          </p:cNvCxnSpPr>
          <p:nvPr/>
        </p:nvCxnSpPr>
        <p:spPr>
          <a:xfrm flipH="1">
            <a:off x="9536826" y="1529430"/>
            <a:ext cx="554504" cy="0"/>
          </a:xfrm>
          <a:prstGeom prst="line">
            <a:avLst/>
          </a:prstGeom>
          <a:ln w="57150">
            <a:solidFill>
              <a:schemeClr val="accent3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C6872BD9-4087-006E-AD4E-5A7268D138BB}"/>
              </a:ext>
            </a:extLst>
          </p:cNvPr>
          <p:cNvSpPr/>
          <p:nvPr/>
        </p:nvSpPr>
        <p:spPr>
          <a:xfrm>
            <a:off x="1202115" y="1912764"/>
            <a:ext cx="133183" cy="28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1400" b="1">
              <a:solidFill>
                <a:schemeClr val="tx1"/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DDAE647-0996-1424-108C-1DC001B5A68C}"/>
              </a:ext>
            </a:extLst>
          </p:cNvPr>
          <p:cNvSpPr/>
          <p:nvPr/>
        </p:nvSpPr>
        <p:spPr>
          <a:xfrm>
            <a:off x="618641" y="1912764"/>
            <a:ext cx="133183" cy="28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1400" b="1">
              <a:solidFill>
                <a:schemeClr val="tx1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BBCBA8D-1868-C3FF-0A36-C9B497026A36}"/>
              </a:ext>
            </a:extLst>
          </p:cNvPr>
          <p:cNvSpPr/>
          <p:nvPr/>
        </p:nvSpPr>
        <p:spPr>
          <a:xfrm>
            <a:off x="1848815" y="1907257"/>
            <a:ext cx="1168706" cy="28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1400" b="1">
              <a:solidFill>
                <a:schemeClr val="tx1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67B0789-FCFC-1375-0B33-961A17E2BE24}"/>
              </a:ext>
            </a:extLst>
          </p:cNvPr>
          <p:cNvSpPr/>
          <p:nvPr/>
        </p:nvSpPr>
        <p:spPr>
          <a:xfrm>
            <a:off x="5990379" y="1908033"/>
            <a:ext cx="586182" cy="28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1400" b="1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7809695E-3EC3-3F7F-2EA8-24882D007A35}"/>
              </a:ext>
            </a:extLst>
          </p:cNvPr>
          <p:cNvSpPr/>
          <p:nvPr/>
        </p:nvSpPr>
        <p:spPr>
          <a:xfrm>
            <a:off x="5352120" y="1904913"/>
            <a:ext cx="133183" cy="28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1400" b="1">
              <a:solidFill>
                <a:schemeClr val="tx1"/>
              </a:solidFill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A34272C-95E1-546E-4145-8EFA6BA295FA}"/>
              </a:ext>
            </a:extLst>
          </p:cNvPr>
          <p:cNvSpPr/>
          <p:nvPr/>
        </p:nvSpPr>
        <p:spPr>
          <a:xfrm>
            <a:off x="4750798" y="1915339"/>
            <a:ext cx="133183" cy="28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1400" b="1">
              <a:solidFill>
                <a:schemeClr val="tx1"/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AA54207-E6D3-EC37-1A09-6851C7398692}"/>
              </a:ext>
            </a:extLst>
          </p:cNvPr>
          <p:cNvSpPr/>
          <p:nvPr/>
        </p:nvSpPr>
        <p:spPr>
          <a:xfrm>
            <a:off x="4179131" y="1915339"/>
            <a:ext cx="133183" cy="28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1400" b="1">
              <a:solidFill>
                <a:schemeClr val="tx1"/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97A8478-46CA-6D85-29B2-A9D2FB4A9105}"/>
              </a:ext>
            </a:extLst>
          </p:cNvPr>
          <p:cNvSpPr/>
          <p:nvPr/>
        </p:nvSpPr>
        <p:spPr>
          <a:xfrm>
            <a:off x="3562138" y="1912764"/>
            <a:ext cx="133183" cy="288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CH" sz="1400" b="1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2A49186-08A3-4C37-540B-98A2423460E5}"/>
              </a:ext>
            </a:extLst>
          </p:cNvPr>
          <p:cNvSpPr/>
          <p:nvPr/>
        </p:nvSpPr>
        <p:spPr>
          <a:xfrm>
            <a:off x="-125729" y="1908438"/>
            <a:ext cx="6694169" cy="288000"/>
          </a:xfrm>
          <a:prstGeom prst="rect">
            <a:avLst/>
          </a:prstGeom>
          <a:solidFill>
            <a:schemeClr val="accent5">
              <a:lumMod val="20000"/>
              <a:lumOff val="80000"/>
              <a:alpha val="50196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CH" sz="1600" b="1" dirty="0">
                <a:solidFill>
                  <a:schemeClr val="tx1"/>
                </a:solidFill>
              </a:rPr>
              <a:t>… “Baseline” Consolidations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4BC457-54A2-0568-9729-7D0FD8AAAAB0}"/>
              </a:ext>
            </a:extLst>
          </p:cNvPr>
          <p:cNvSpPr/>
          <p:nvPr/>
        </p:nvSpPr>
        <p:spPr>
          <a:xfrm>
            <a:off x="-125728" y="2249833"/>
            <a:ext cx="11500574" cy="331502"/>
          </a:xfrm>
          <a:prstGeom prst="rect">
            <a:avLst/>
          </a:prstGeom>
          <a:gradFill flip="none" rotWithShape="1">
            <a:gsLst>
              <a:gs pos="0">
                <a:schemeClr val="accent3">
                  <a:alpha val="50000"/>
                </a:schemeClr>
              </a:gs>
              <a:gs pos="100000">
                <a:srgbClr val="00B050">
                  <a:alpha val="50000"/>
                </a:srgbClr>
              </a:gs>
            </a:gsLst>
            <a:lin ang="0" scaled="0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… Guaranteeing</a:t>
            </a:r>
            <a:r>
              <a:rPr kumimoji="0" lang="en-CH" sz="1600" b="1" i="0" u="none" strike="noStrike" kern="1200" cap="none" spc="0" normalizeH="0" baseline="0" noProof="0" dirty="0">
                <a:ln>
                  <a:noFill/>
                </a:ln>
                <a:solidFill>
                  <a:srgbClr val="2F2F2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Efficient, Safe and Sustainable Operation  …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7D5383CD-8152-4E9A-A5D8-8921FFDE88BC}"/>
              </a:ext>
            </a:extLst>
          </p:cNvPr>
          <p:cNvSpPr/>
          <p:nvPr/>
        </p:nvSpPr>
        <p:spPr>
          <a:xfrm>
            <a:off x="653360" y="2645367"/>
            <a:ext cx="5337019" cy="1466239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  <a:alpha val="80000"/>
                </a:schemeClr>
              </a:gs>
              <a:gs pos="100000">
                <a:schemeClr val="accent5">
                  <a:lumMod val="20000"/>
                  <a:lumOff val="80000"/>
                  <a:alpha val="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Aft>
                <a:spcPts val="200"/>
              </a:spcAft>
            </a:pPr>
            <a:r>
              <a:rPr lang="en-CH" sz="1600" b="1" dirty="0">
                <a:solidFill>
                  <a:schemeClr val="tx1"/>
                </a:solidFill>
              </a:rPr>
              <a:t>Collect Future User Needs… e.g.:</a:t>
            </a:r>
          </a:p>
          <a:p>
            <a:pPr marL="358775" indent="-2809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tx2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PBC Workshop – CERN – March 2024</a:t>
            </a:r>
            <a:endParaRPr lang="en-CH" sz="1600" b="1" dirty="0">
              <a:solidFill>
                <a:schemeClr val="tx2"/>
              </a:solidFill>
            </a:endParaRPr>
          </a:p>
          <a:p>
            <a:pPr marL="403225" indent="-2809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chemeClr val="tx2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FuPhy Workshop – Vienna – April 202</a:t>
            </a:r>
            <a:r>
              <a:rPr lang="en-CH" sz="1600" b="1" dirty="0">
                <a:solidFill>
                  <a:schemeClr val="tx2"/>
                </a:solidFill>
              </a:rPr>
              <a:t>4</a:t>
            </a:r>
          </a:p>
          <a:p>
            <a:pPr marL="538163" indent="-2809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rgbClr val="FF0000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EXA/LEAP - Vienna - August 2024</a:t>
            </a:r>
            <a:endParaRPr lang="en-CH" sz="1600" b="1" dirty="0">
              <a:solidFill>
                <a:srgbClr val="FF0000"/>
              </a:solidFill>
            </a:endParaRPr>
          </a:p>
          <a:p>
            <a:pPr marL="898525" indent="-280988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CH" sz="1600" b="1" dirty="0">
                <a:solidFill>
                  <a:srgbClr val="FF0000"/>
                </a:solidFill>
              </a:rPr>
              <a:t>SPSC – CERN – February(?) 2025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611A421A-EA80-7190-2AD2-25C1BD6B9AE7}"/>
              </a:ext>
            </a:extLst>
          </p:cNvPr>
          <p:cNvSpPr/>
          <p:nvPr/>
        </p:nvSpPr>
        <p:spPr>
          <a:xfrm>
            <a:off x="3017520" y="5498965"/>
            <a:ext cx="9255162" cy="288000"/>
          </a:xfrm>
          <a:prstGeom prst="rect">
            <a:avLst/>
          </a:prstGeom>
          <a:gradFill>
            <a:gsLst>
              <a:gs pos="0">
                <a:schemeClr val="accent5">
                  <a:lumMod val="20000"/>
                  <a:lumOff val="80000"/>
                  <a:alpha val="5000"/>
                </a:schemeClr>
              </a:gs>
              <a:gs pos="100000">
                <a:schemeClr val="accent5">
                  <a:lumMod val="20000"/>
                  <a:lumOff val="8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H" sz="1400" b="1" dirty="0">
                <a:solidFill>
                  <a:schemeClr val="tx1"/>
                </a:solidFill>
              </a:rPr>
              <a:t>	                                  Prepare the future of low/high energy antimatter physics at CERN…</a:t>
            </a:r>
          </a:p>
        </p:txBody>
      </p:sp>
      <p:sp>
        <p:nvSpPr>
          <p:cNvPr id="83" name="Rectangle 82">
            <a:extLst>
              <a:ext uri="{FF2B5EF4-FFF2-40B4-BE49-F238E27FC236}">
                <a16:creationId xmlns:a16="http://schemas.microsoft.com/office/drawing/2014/main" id="{1DE5AE7A-BD48-DACA-342E-0C854ECA72D5}"/>
              </a:ext>
            </a:extLst>
          </p:cNvPr>
          <p:cNvSpPr/>
          <p:nvPr/>
        </p:nvSpPr>
        <p:spPr>
          <a:xfrm>
            <a:off x="1848814" y="4203560"/>
            <a:ext cx="9525004" cy="1224774"/>
          </a:xfrm>
          <a:prstGeom prst="rect">
            <a:avLst/>
          </a:prstGeom>
          <a:gradFill flip="none" rotWithShape="1">
            <a:gsLst>
              <a:gs pos="5000">
                <a:srgbClr val="00B050">
                  <a:alpha val="5000"/>
                </a:srgbClr>
              </a:gs>
              <a:gs pos="59000">
                <a:srgbClr val="00B050">
                  <a:lumMod val="100000"/>
                  <a:alpha val="40000"/>
                </a:srgbClr>
              </a:gs>
            </a:gsLst>
            <a:lin ang="0" scaled="0"/>
            <a:tileRect/>
          </a:gra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300"/>
              </a:spcAft>
            </a:pPr>
            <a:r>
              <a:rPr lang="en-CH" sz="1600" b="1" dirty="0">
                <a:solidFill>
                  <a:schemeClr val="tx1"/>
                </a:solidFill>
              </a:rPr>
              <a:t>Study and Implement needed upgrades</a:t>
            </a:r>
            <a:r>
              <a:rPr lang="en-CH" sz="1600" dirty="0">
                <a:solidFill>
                  <a:schemeClr val="tx1"/>
                </a:solidFill>
              </a:rPr>
              <a:t>, e.g.: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Low/high energy, multi-turn extraction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Antideuteron Production and Deceleration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Accumulation in CERN-standard traps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2"/>
                </a:solidFill>
              </a:rPr>
              <a:t>…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857CA0A1-2E10-16CE-3A64-D7DFDC0D242D}"/>
              </a:ext>
            </a:extLst>
          </p:cNvPr>
          <p:cNvSpPr/>
          <p:nvPr/>
        </p:nvSpPr>
        <p:spPr>
          <a:xfrm>
            <a:off x="6560638" y="4203559"/>
            <a:ext cx="4813180" cy="122477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300"/>
              </a:spcAft>
            </a:pPr>
            <a:r>
              <a:rPr lang="en-US" sz="1600" b="1" dirty="0">
                <a:solidFill>
                  <a:schemeClr val="tx1"/>
                </a:solidFill>
              </a:rPr>
              <a:t>Permit new, challenging experiments</a:t>
            </a:r>
            <a:r>
              <a:rPr lang="en-US" sz="1600" dirty="0">
                <a:solidFill>
                  <a:schemeClr val="tx1"/>
                </a:solidFill>
              </a:rPr>
              <a:t>, e.g.: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Exotic Annihilation/</a:t>
            </a:r>
            <a:r>
              <a:rPr lang="en-US" sz="1400" dirty="0">
                <a:solidFill>
                  <a:schemeClr val="tx2"/>
                </a:solidFill>
              </a:rPr>
              <a:t>Antineutron </a:t>
            </a:r>
            <a:r>
              <a:rPr lang="en-CH" sz="1400" dirty="0">
                <a:solidFill>
                  <a:schemeClr val="tx2"/>
                </a:solidFill>
              </a:rPr>
              <a:t>Experiments?</a:t>
            </a:r>
            <a:endParaRPr lang="en-US" sz="1400" dirty="0">
              <a:solidFill>
                <a:schemeClr val="tx2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Completely new physics experiments?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More OFF-Site Experiments?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2"/>
                </a:solidFill>
              </a:rPr>
              <a:t>…</a:t>
            </a:r>
          </a:p>
        </p:txBody>
      </p:sp>
      <p:sp>
        <p:nvSpPr>
          <p:cNvPr id="27" name="Right Arrow 26">
            <a:extLst>
              <a:ext uri="{FF2B5EF4-FFF2-40B4-BE49-F238E27FC236}">
                <a16:creationId xmlns:a16="http://schemas.microsoft.com/office/drawing/2014/main" id="{CF4DD06C-57A2-8E2C-55E3-D0209BA7E869}"/>
              </a:ext>
            </a:extLst>
          </p:cNvPr>
          <p:cNvSpPr/>
          <p:nvPr/>
        </p:nvSpPr>
        <p:spPr>
          <a:xfrm>
            <a:off x="6368070" y="4401403"/>
            <a:ext cx="230974" cy="864973"/>
          </a:xfrm>
          <a:prstGeom prst="rightArrow">
            <a:avLst>
              <a:gd name="adj1" fmla="val 50000"/>
              <a:gd name="adj2" fmla="val 59775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041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000"/>
                            </p:stCondLst>
                            <p:childTnLst>
                              <p:par>
                                <p:cTn id="52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 autoUpdateAnimBg="0"/>
      <p:bldP spid="71" grpId="0" animBg="1"/>
      <p:bldP spid="83" grpId="0" uiExpand="1" build="allAtOnce" animBg="1"/>
      <p:bldP spid="2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BC07A00-2AD9-2102-087F-D52E9AF98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70806"/>
            <a:ext cx="11376024" cy="4973881"/>
          </a:xfrm>
        </p:spPr>
        <p:txBody>
          <a:bodyPr>
            <a:normAutofit/>
          </a:bodyPr>
          <a:lstStyle/>
          <a:p>
            <a:r>
              <a:rPr lang="en-CH" dirty="0"/>
              <a:t>Today’s AD/ELENA Facility</a:t>
            </a:r>
          </a:p>
          <a:p>
            <a:pPr lvl="1"/>
            <a:r>
              <a:rPr lang="en-CH" dirty="0"/>
              <a:t>What it is and how it works</a:t>
            </a:r>
          </a:p>
          <a:p>
            <a:r>
              <a:rPr lang="en-CH" dirty="0"/>
              <a:t>Current </a:t>
            </a:r>
            <a:r>
              <a:rPr lang="en-US" dirty="0"/>
              <a:t>Beam Performance</a:t>
            </a:r>
            <a:endParaRPr lang="en-CH" dirty="0"/>
          </a:p>
          <a:p>
            <a:pPr lvl="1"/>
            <a:r>
              <a:rPr lang="en-CH" dirty="0"/>
              <a:t>Extrapolation toward possible short time-scale improvements</a:t>
            </a:r>
          </a:p>
          <a:p>
            <a:r>
              <a:rPr lang="en-CH" dirty="0"/>
              <a:t>Possible Paths for Extending the Physics Reach of the Facility</a:t>
            </a:r>
            <a:endParaRPr lang="en-US" dirty="0"/>
          </a:p>
          <a:p>
            <a:pPr lvl="1"/>
            <a:r>
              <a:rPr lang="en-US" dirty="0"/>
              <a:t>Engaging in forward-thinking to match possible future experimental requirements with (minor) changes</a:t>
            </a:r>
            <a:endParaRPr lang="en-CH" dirty="0"/>
          </a:p>
          <a:p>
            <a:pPr lvl="2"/>
            <a:r>
              <a:rPr lang="en-CH" b="1" dirty="0">
                <a:solidFill>
                  <a:srgbClr val="FF0000"/>
                </a:solidFill>
              </a:rPr>
              <a:t>DISCLAIMER 1: based on informal discussions only!</a:t>
            </a:r>
          </a:p>
          <a:p>
            <a:r>
              <a:rPr lang="en-CH" dirty="0">
                <a:solidFill>
                  <a:schemeClr val="tx2"/>
                </a:solidFill>
              </a:rPr>
              <a:t>Wrapping up and Conclusions</a:t>
            </a:r>
          </a:p>
          <a:p>
            <a:endParaRPr lang="en-CH" dirty="0">
              <a:solidFill>
                <a:schemeClr val="tx2"/>
              </a:solidFill>
            </a:endParaRPr>
          </a:p>
          <a:p>
            <a:r>
              <a:rPr lang="en-US" sz="1800" dirty="0">
                <a:solidFill>
                  <a:schemeClr val="accent3"/>
                </a:solidFill>
              </a:rPr>
              <a:t>DISCLAIMER 2</a:t>
            </a:r>
            <a:r>
              <a:rPr lang="en-CH" sz="1800" dirty="0">
                <a:solidFill>
                  <a:schemeClr val="accent3"/>
                </a:solidFill>
              </a:rPr>
              <a:t>: most slides based on recent talks at </a:t>
            </a:r>
            <a:r>
              <a:rPr lang="en-CH" sz="1800" dirty="0">
                <a:solidFill>
                  <a:schemeClr val="accent3"/>
                </a:solidFill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Chamonix 2024 </a:t>
            </a:r>
            <a:r>
              <a:rPr lang="en-CH" sz="1800" dirty="0">
                <a:solidFill>
                  <a:schemeClr val="accent3"/>
                </a:solidFill>
              </a:rPr>
              <a:t>and </a:t>
            </a:r>
            <a:r>
              <a:rPr lang="en-CH" sz="1800" dirty="0">
                <a:solidFill>
                  <a:schemeClr val="accent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PBC 2024</a:t>
            </a:r>
            <a:r>
              <a:rPr lang="en-CH" sz="1800" dirty="0">
                <a:solidFill>
                  <a:schemeClr val="accent3"/>
                </a:solidFill>
              </a:rPr>
              <a:t> workshops. No commitments from CERN for any study/upgrade of AD/ELENA at this stage!</a:t>
            </a:r>
          </a:p>
          <a:p>
            <a:endParaRPr lang="en-CH" sz="1800" dirty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CH" sz="1800" dirty="0">
                <a:solidFill>
                  <a:srgbClr val="FF0000"/>
                </a:solidFill>
              </a:rPr>
              <a:t>IMPORTANT: text in RED in this presentation is waiting for YOUR inputs!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B8EB922-2C3C-79CE-FD0D-83D6EA88ED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Outline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049F20-D179-724C-29A1-CC343BAD0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D382E2-CE0F-480F-7FF1-ACC03126C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806978-EE68-C278-A38A-CA17649382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92186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E894F77-F509-BC2D-4797-FB75FE1EC7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/>
              <a:t>PBC</a:t>
            </a:r>
            <a:r>
              <a:rPr lang="en-GB" dirty="0"/>
              <a:t> Study Group at CERN is a Possible Partner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D1543-9E4F-5AEE-DB87-9696FF776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686CBB-5417-A97E-6152-BCCA2AE4D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C4B951-87FC-F84C-75F1-030AF47E7A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472795C8-BDAC-55E2-E5B8-75EA4072DA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1649955"/>
          </a:xfrm>
        </p:spPr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CERN has put in place the Physics Beyond Collider Study Group in 2016 to support studies for new experiment/proposals at CERN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see for example </a:t>
            </a:r>
            <a:r>
              <a:rPr lang="en-GB" dirty="0">
                <a:hlinkClick r:id="rId2"/>
              </a:rPr>
              <a:t>ECFA2022</a:t>
            </a:r>
            <a:r>
              <a:rPr lang="en-GB" dirty="0"/>
              <a:t> and </a:t>
            </a:r>
            <a:r>
              <a:rPr lang="en-GB" dirty="0">
                <a:hlinkClick r:id="rId3"/>
              </a:rPr>
              <a:t>PBC2024</a:t>
            </a:r>
            <a:r>
              <a:rPr lang="en-GB" dirty="0"/>
              <a:t> and </a:t>
            </a:r>
            <a:r>
              <a:rPr lang="en-GB" dirty="0" err="1">
                <a:hlinkClick r:id="rId4"/>
              </a:rPr>
              <a:t>PBC</a:t>
            </a:r>
            <a:r>
              <a:rPr lang="en-GB" dirty="0">
                <a:hlinkClick r:id="rId4"/>
              </a:rPr>
              <a:t> official website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(to my knowledge) no AD/ELENA experiment is presently profiting of this programme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It is the natural interlocutor to assess and possibly fund feasibility studies for new experiments!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E867641-1878-82E3-1CDD-878A695B2B47}"/>
              </a:ext>
            </a:extLst>
          </p:cNvPr>
          <p:cNvGrpSpPr/>
          <p:nvPr/>
        </p:nvGrpSpPr>
        <p:grpSpPr>
          <a:xfrm>
            <a:off x="407988" y="2916731"/>
            <a:ext cx="11272470" cy="3290076"/>
            <a:chOff x="622302" y="3017816"/>
            <a:chExt cx="11272470" cy="3290076"/>
          </a:xfrm>
        </p:grpSpPr>
        <p:pic>
          <p:nvPicPr>
            <p:cNvPr id="7" name="Picture 6" descr="A diagram of a diagram&#10;&#10;Description automatically generated with medium confidence">
              <a:extLst>
                <a:ext uri="{FF2B5EF4-FFF2-40B4-BE49-F238E27FC236}">
                  <a16:creationId xmlns:a16="http://schemas.microsoft.com/office/drawing/2014/main" id="{32D7918C-F5E7-1E90-F713-E3C201B1ADC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22302" y="3017816"/>
              <a:ext cx="5688010" cy="301520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8CD4E25-9495-CDD5-2A3B-498D329EBFB6}"/>
                </a:ext>
              </a:extLst>
            </p:cNvPr>
            <p:cNvSpPr txBox="1"/>
            <p:nvPr/>
          </p:nvSpPr>
          <p:spPr>
            <a:xfrm>
              <a:off x="622302" y="6030893"/>
              <a:ext cx="11272470" cy="276999"/>
            </a:xfrm>
            <a:prstGeom prst="rect">
              <a:avLst/>
            </a:prstGeom>
            <a:solidFill>
              <a:srgbClr val="0033A0">
                <a:alpha val="29804"/>
              </a:srgbClr>
            </a:solidFill>
            <a:ln>
              <a:solidFill>
                <a:schemeClr val="tx1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GB" b="1" i="1" dirty="0"/>
                <a:t>Slides from C. Vallee at </a:t>
              </a:r>
              <a:r>
                <a:rPr lang="en-GB" b="1" i="1" dirty="0">
                  <a:hlinkClick r:id="rId3"/>
                </a:rPr>
                <a:t>PBC Workshop 2024</a:t>
              </a:r>
              <a:r>
                <a:rPr lang="en-GB" b="1" i="1" dirty="0"/>
                <a:t>	   </a:t>
              </a:r>
            </a:p>
          </p:txBody>
        </p:sp>
        <p:pic>
          <p:nvPicPr>
            <p:cNvPr id="13" name="Content Placeholder 9">
              <a:extLst>
                <a:ext uri="{FF2B5EF4-FFF2-40B4-BE49-F238E27FC236}">
                  <a16:creationId xmlns:a16="http://schemas.microsoft.com/office/drawing/2014/main" id="{63A46E9C-6208-A4CB-199F-3E7A93E38A5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531829" y="3017816"/>
              <a:ext cx="5362943" cy="301307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476206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A22014-8D86-FCB5-C1C3-5A09822D2A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3"/>
            <a:ext cx="11376024" cy="5163634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AD/ELENA Facility is a unique facility worldwide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Unique globally</a:t>
            </a:r>
            <a:r>
              <a:rPr lang="en-US" dirty="0"/>
              <a:t>, with no realistic alternative for the next 20+ years.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Consistently delivers </a:t>
            </a:r>
            <a:r>
              <a:rPr lang="en-US" b="1" dirty="0" err="1"/>
              <a:t>4e7</a:t>
            </a:r>
            <a:r>
              <a:rPr lang="en-US" b="1" dirty="0"/>
              <a:t> antiprotons at 100 keV bi-minute </a:t>
            </a:r>
            <a:r>
              <a:rPr lang="en-US" dirty="0"/>
              <a:t>to six thriving collaborations</a:t>
            </a:r>
          </a:p>
          <a:p>
            <a:pPr marL="666900" lvl="1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High satisfaction </a:t>
            </a:r>
            <a:r>
              <a:rPr lang="en-US" dirty="0"/>
              <a:t>across the physics user community</a:t>
            </a:r>
          </a:p>
          <a:p>
            <a:pPr marL="342900" indent="-34290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Short-term Prospects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Potential for minor </a:t>
            </a:r>
            <a:r>
              <a:rPr lang="en-US" b="1" dirty="0"/>
              <a:t>performance improvements </a:t>
            </a:r>
            <a:r>
              <a:rPr lang="en-US" dirty="0"/>
              <a:t>(+10-20% intensity and repetition rate)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We can still </a:t>
            </a:r>
            <a:r>
              <a:rPr lang="en-US" b="1" dirty="0"/>
              <a:t>take advantage of some flexibility in ELENA </a:t>
            </a:r>
            <a:r>
              <a:rPr lang="en-US" dirty="0"/>
              <a:t>(e.g. number of bunches/extractions)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Establish</a:t>
            </a:r>
            <a:r>
              <a:rPr lang="en-US" dirty="0"/>
              <a:t> the </a:t>
            </a:r>
            <a:r>
              <a:rPr lang="en-US" b="1" dirty="0" err="1"/>
              <a:t>TELMAX</a:t>
            </a:r>
            <a:r>
              <a:rPr lang="en-US" dirty="0"/>
              <a:t> Beam test area to boost component development and </a:t>
            </a:r>
            <a:r>
              <a:rPr lang="en-US" b="1" dirty="0"/>
              <a:t>support new/old users</a:t>
            </a:r>
          </a:p>
          <a:p>
            <a:pPr marL="342900" indent="-34290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Long-term Prospects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Extend facility's physics reach </a:t>
            </a:r>
            <a:r>
              <a:rPr lang="en-US" dirty="0"/>
              <a:t>is </a:t>
            </a:r>
            <a:r>
              <a:rPr lang="en-US" b="1" dirty="0"/>
              <a:t>possible</a:t>
            </a:r>
            <a:r>
              <a:rPr lang="en-US" dirty="0"/>
              <a:t>, depending on emerging cases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/>
              <a:t>Hardware consolidation </a:t>
            </a:r>
            <a:r>
              <a:rPr lang="en-US" dirty="0"/>
              <a:t>within AD presents new use case </a:t>
            </a:r>
            <a:r>
              <a:rPr lang="en-US" b="1" dirty="0"/>
              <a:t>opportunities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b="1" dirty="0" err="1"/>
              <a:t>PBC</a:t>
            </a:r>
            <a:r>
              <a:rPr lang="en-US" b="1" dirty="0"/>
              <a:t> is an asset </a:t>
            </a:r>
            <a:r>
              <a:rPr lang="en-US" dirty="0"/>
              <a:t>framework to intercept and actualize new requests (e.g. </a:t>
            </a:r>
            <a:r>
              <a:rPr lang="en-US" b="1" dirty="0"/>
              <a:t>support feasibility studies</a:t>
            </a:r>
            <a:r>
              <a:rPr lang="en-US" dirty="0"/>
              <a:t>)</a:t>
            </a:r>
          </a:p>
          <a:p>
            <a:pPr marL="666900" lvl="1" indent="-342900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600"/>
              </a:spcAft>
            </a:pPr>
            <a:r>
              <a:rPr lang="en-US" b="1" dirty="0">
                <a:solidFill>
                  <a:srgbClr val="FF0000"/>
                </a:solidFill>
              </a:rPr>
              <a:t>Looking forward to new, exciting, yet realistic, user requests to trigger relevant studies!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3C5F27B-2E69-8491-F501-A46E6DA5D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Conclusions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F4A11D-FA83-AFB6-42F5-2F4390288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6BF4C5-901A-2DD0-81A7-1030FF0444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55F650-39E2-DCD1-DE42-E04BB94533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070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3F6EFE-BD0B-8E12-079B-2104088C27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FF86D-1760-E157-CA1A-9881C69A15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1D55E-5C88-422E-6EB0-EF8FF8B1A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FE19E19-7F04-7682-4368-A064855C9E18}"/>
              </a:ext>
            </a:extLst>
          </p:cNvPr>
          <p:cNvSpPr txBox="1"/>
          <p:nvPr/>
        </p:nvSpPr>
        <p:spPr>
          <a:xfrm>
            <a:off x="4983516" y="2905780"/>
            <a:ext cx="2224968" cy="523220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CH" sz="3400" b="1"/>
              <a:t>APPENDIX</a:t>
            </a:r>
          </a:p>
        </p:txBody>
      </p:sp>
    </p:spTree>
    <p:extLst>
      <p:ext uri="{BB962C8B-B14F-4D97-AF65-F5344CB8AC3E}">
        <p14:creationId xmlns:p14="http://schemas.microsoft.com/office/powerpoint/2010/main" val="184746327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2CB7B08-3ABE-4DC4-D3B2-F8A97A16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Timeline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34BF24-15EE-FB94-917C-95502CC4D8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BA2E3-18DF-32A6-71BF-EFE33288F3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7F00DF-1B4E-EDDA-EA9B-068887CE78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Right Arrow 6">
            <a:extLst>
              <a:ext uri="{FF2B5EF4-FFF2-40B4-BE49-F238E27FC236}">
                <a16:creationId xmlns:a16="http://schemas.microsoft.com/office/drawing/2014/main" id="{EB9E17F7-EBF9-5AEA-0DEC-5C8FB0285422}"/>
              </a:ext>
            </a:extLst>
          </p:cNvPr>
          <p:cNvSpPr/>
          <p:nvPr/>
        </p:nvSpPr>
        <p:spPr>
          <a:xfrm>
            <a:off x="-80002" y="3110526"/>
            <a:ext cx="12073220" cy="557939"/>
          </a:xfrm>
          <a:prstGeom prst="rightArrow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C865493-0677-D888-770C-E2FF66D7C2AE}"/>
              </a:ext>
            </a:extLst>
          </p:cNvPr>
          <p:cNvSpPr txBox="1"/>
          <p:nvPr/>
        </p:nvSpPr>
        <p:spPr>
          <a:xfrm>
            <a:off x="169904" y="2019679"/>
            <a:ext cx="1771898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1996</a:t>
            </a:r>
          </a:p>
          <a:p>
            <a:pPr algn="ctr"/>
            <a:r>
              <a:rPr lang="en-US" sz="1600" b="1" dirty="0"/>
              <a:t>Design Study of the Antiproton Decelerator (AD)</a:t>
            </a:r>
            <a:endParaRPr lang="en-CH" sz="1600" b="1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254E43A-DB27-1E5A-48F0-A7632F2ABCD9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1055853" y="3004564"/>
            <a:ext cx="0" cy="252295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2A5A95E-CA47-D262-8E1C-B60B22B1346D}"/>
              </a:ext>
            </a:extLst>
          </p:cNvPr>
          <p:cNvSpPr txBox="1"/>
          <p:nvPr/>
        </p:nvSpPr>
        <p:spPr>
          <a:xfrm>
            <a:off x="1925731" y="2019679"/>
            <a:ext cx="1771898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/>
              <a:t>2000</a:t>
            </a:r>
          </a:p>
          <a:p>
            <a:pPr algn="ctr"/>
            <a:r>
              <a:rPr lang="en-CH" sz="1600" b="1" dirty="0"/>
              <a:t>START of AD </a:t>
            </a:r>
            <a:br>
              <a:rPr lang="en-CH" sz="1600" b="1" dirty="0"/>
            </a:br>
            <a:r>
              <a:rPr lang="en-CH" sz="1600" b="1" dirty="0"/>
              <a:t>for physics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DC4A7A9-4BE2-AEE5-C3E6-F5D1F57073CF}"/>
              </a:ext>
            </a:extLst>
          </p:cNvPr>
          <p:cNvCxnSpPr>
            <a:cxnSpLocks/>
            <a:stCxn id="13" idx="2"/>
          </p:cNvCxnSpPr>
          <p:nvPr/>
        </p:nvCxnSpPr>
        <p:spPr>
          <a:xfrm>
            <a:off x="2811680" y="2758343"/>
            <a:ext cx="0" cy="498516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BAA25744-A81D-7FE0-5265-06AC49A26088}"/>
              </a:ext>
            </a:extLst>
          </p:cNvPr>
          <p:cNvSpPr txBox="1"/>
          <p:nvPr/>
        </p:nvSpPr>
        <p:spPr>
          <a:xfrm>
            <a:off x="36799" y="4288313"/>
            <a:ext cx="2038108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1996</a:t>
            </a:r>
          </a:p>
          <a:p>
            <a:pPr algn="ctr"/>
            <a:r>
              <a:rPr lang="en-CH" sz="1600" b="1"/>
              <a:t>END of pbar physics @LEAR:</a:t>
            </a:r>
          </a:p>
          <a:p>
            <a:pPr algn="ctr"/>
            <a:r>
              <a:rPr lang="en-CH" sz="1600" b="1"/>
              <a:t>CERN to concentrate on low energy pbar physics only in AD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338A9C79-1998-B352-E808-7B01F9509AFB}"/>
              </a:ext>
            </a:extLst>
          </p:cNvPr>
          <p:cNvCxnSpPr>
            <a:cxnSpLocks/>
            <a:stCxn id="15" idx="0"/>
          </p:cNvCxnSpPr>
          <p:nvPr/>
        </p:nvCxnSpPr>
        <p:spPr>
          <a:xfrm flipV="1">
            <a:off x="1055853" y="3540604"/>
            <a:ext cx="0" cy="747709"/>
          </a:xfrm>
          <a:prstGeom prst="line">
            <a:avLst/>
          </a:prstGeom>
          <a:ln w="57150">
            <a:solidFill>
              <a:schemeClr val="accent3"/>
            </a:solidFill>
            <a:headEnd type="none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BF3753B-61F6-3E87-1D59-05ED14E99C26}"/>
              </a:ext>
            </a:extLst>
          </p:cNvPr>
          <p:cNvGrpSpPr/>
          <p:nvPr/>
        </p:nvGrpSpPr>
        <p:grpSpPr>
          <a:xfrm>
            <a:off x="1991326" y="3540604"/>
            <a:ext cx="2104796" cy="1732594"/>
            <a:chOff x="1991326" y="3845401"/>
            <a:chExt cx="2104796" cy="1732594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D07CC72-CE86-C9BD-286C-54003633B181}"/>
                </a:ext>
              </a:extLst>
            </p:cNvPr>
            <p:cNvSpPr txBox="1"/>
            <p:nvPr/>
          </p:nvSpPr>
          <p:spPr>
            <a:xfrm>
              <a:off x="1991326" y="4593110"/>
              <a:ext cx="2104796" cy="9848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2002</a:t>
              </a:r>
            </a:p>
            <a:p>
              <a:pPr algn="ctr"/>
              <a:r>
                <a:rPr lang="en-CH" sz="1600" b="1" dirty="0"/>
                <a:t>First Hbar </a:t>
              </a:r>
              <a:br>
                <a:rPr lang="en-CH" sz="1600" b="1" dirty="0"/>
              </a:br>
              <a:r>
                <a:rPr lang="en-CH" sz="1600" b="1" dirty="0"/>
                <a:t>production and detection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12B4DC8-2501-B0C6-6D0F-74F98CC0866E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3043724" y="3845401"/>
              <a:ext cx="0" cy="747709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10AECFC7-22B9-3E72-318A-DB921E94F4D2}"/>
              </a:ext>
            </a:extLst>
          </p:cNvPr>
          <p:cNvGrpSpPr/>
          <p:nvPr/>
        </p:nvGrpSpPr>
        <p:grpSpPr>
          <a:xfrm>
            <a:off x="4413495" y="3551242"/>
            <a:ext cx="1771898" cy="1486373"/>
            <a:chOff x="4413495" y="3856039"/>
            <a:chExt cx="1771898" cy="1486373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3E04B9EF-C8B4-9F21-88AE-D58372030795}"/>
                </a:ext>
              </a:extLst>
            </p:cNvPr>
            <p:cNvGrpSpPr/>
            <p:nvPr/>
          </p:nvGrpSpPr>
          <p:grpSpPr>
            <a:xfrm>
              <a:off x="4441514" y="3978557"/>
              <a:ext cx="682074" cy="693776"/>
              <a:chOff x="3691163" y="5514871"/>
              <a:chExt cx="682074" cy="693776"/>
            </a:xfrm>
          </p:grpSpPr>
          <p:pic>
            <p:nvPicPr>
              <p:cNvPr id="24" name="Picture 23">
                <a:extLst>
                  <a:ext uri="{FF2B5EF4-FFF2-40B4-BE49-F238E27FC236}">
                    <a16:creationId xmlns:a16="http://schemas.microsoft.com/office/drawing/2014/main" id="{EC5C450F-EFCE-C3C7-475D-074F36B9C17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3691163" y="5514871"/>
                <a:ext cx="682074" cy="693776"/>
              </a:xfrm>
              <a:prstGeom prst="rect">
                <a:avLst/>
              </a:prstGeom>
            </p:spPr>
          </p:pic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6A5FF237-85AF-07FF-D428-3096C8910395}"/>
                  </a:ext>
                </a:extLst>
              </p:cNvPr>
              <p:cNvSpPr/>
              <p:nvPr/>
            </p:nvSpPr>
            <p:spPr>
              <a:xfrm>
                <a:off x="3818347" y="6016154"/>
                <a:ext cx="409275" cy="131293"/>
              </a:xfrm>
              <a:custGeom>
                <a:avLst/>
                <a:gdLst>
                  <a:gd name="connsiteX0" fmla="*/ 23508 w 546699"/>
                  <a:gd name="connsiteY0" fmla="*/ 29047 h 205671"/>
                  <a:gd name="connsiteX1" fmla="*/ 115583 w 546699"/>
                  <a:gd name="connsiteY1" fmla="*/ 194147 h 205671"/>
                  <a:gd name="connsiteX2" fmla="*/ 487058 w 546699"/>
                  <a:gd name="connsiteY2" fmla="*/ 171922 h 205671"/>
                  <a:gd name="connsiteX3" fmla="*/ 499758 w 546699"/>
                  <a:gd name="connsiteY3" fmla="*/ 13172 h 205671"/>
                  <a:gd name="connsiteX4" fmla="*/ 23508 w 546699"/>
                  <a:gd name="connsiteY4" fmla="*/ 29047 h 205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46699" h="205671">
                    <a:moveTo>
                      <a:pt x="23508" y="29047"/>
                    </a:moveTo>
                    <a:cubicBezTo>
                      <a:pt x="-40521" y="59209"/>
                      <a:pt x="38325" y="170335"/>
                      <a:pt x="115583" y="194147"/>
                    </a:cubicBezTo>
                    <a:cubicBezTo>
                      <a:pt x="192841" y="217960"/>
                      <a:pt x="423029" y="202084"/>
                      <a:pt x="487058" y="171922"/>
                    </a:cubicBezTo>
                    <a:cubicBezTo>
                      <a:pt x="551087" y="141760"/>
                      <a:pt x="575429" y="36455"/>
                      <a:pt x="499758" y="13172"/>
                    </a:cubicBezTo>
                    <a:cubicBezTo>
                      <a:pt x="424087" y="-10111"/>
                      <a:pt x="87537" y="-1115"/>
                      <a:pt x="23508" y="29047"/>
                    </a:cubicBezTo>
                    <a:close/>
                  </a:path>
                </a:pathLst>
              </a:custGeom>
              <a:solidFill>
                <a:srgbClr val="E30613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/>
              </a:p>
            </p:txBody>
          </p:sp>
          <p:sp>
            <p:nvSpPr>
              <p:cNvPr id="25" name="Rectangle 24">
                <a:extLst>
                  <a:ext uri="{FF2B5EF4-FFF2-40B4-BE49-F238E27FC236}">
                    <a16:creationId xmlns:a16="http://schemas.microsoft.com/office/drawing/2014/main" id="{A6A080DE-5A1D-1AE3-6B59-FBF71E36A689}"/>
                  </a:ext>
                </a:extLst>
              </p:cNvPr>
              <p:cNvSpPr/>
              <p:nvPr/>
            </p:nvSpPr>
            <p:spPr>
              <a:xfrm>
                <a:off x="3772823" y="5981010"/>
                <a:ext cx="518753" cy="166437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CH" sz="900" b="1" dirty="0">
                    <a:solidFill>
                      <a:schemeClr val="bg2">
                        <a:lumMod val="10000"/>
                      </a:schemeClr>
                    </a:solidFill>
                  </a:rPr>
                  <a:t>2010</a:t>
                </a:r>
                <a:endParaRPr lang="en-GB" sz="900" b="1" dirty="0">
                  <a:solidFill>
                    <a:schemeClr val="bg2">
                      <a:lumMod val="10000"/>
                    </a:schemeClr>
                  </a:solidFill>
                </a:endParaRP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82DE73E-FE76-E816-DF1D-135CB6FB4062}"/>
                </a:ext>
              </a:extLst>
            </p:cNvPr>
            <p:cNvSpPr txBox="1"/>
            <p:nvPr/>
          </p:nvSpPr>
          <p:spPr>
            <a:xfrm>
              <a:off x="4413495" y="4603748"/>
              <a:ext cx="177189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/>
                <a:t>2010</a:t>
              </a:r>
            </a:p>
            <a:p>
              <a:pPr algn="ctr"/>
              <a:r>
                <a:rPr lang="en-CH" sz="1600" b="1"/>
                <a:t>START of Hbar physics in traps</a:t>
              </a: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A70B7121-1320-BA7C-9048-A624FEB2F13A}"/>
                </a:ext>
              </a:extLst>
            </p:cNvPr>
            <p:cNvCxnSpPr>
              <a:cxnSpLocks/>
              <a:stCxn id="21" idx="0"/>
            </p:cNvCxnSpPr>
            <p:nvPr/>
          </p:nvCxnSpPr>
          <p:spPr>
            <a:xfrm flipV="1">
              <a:off x="5299444" y="3856039"/>
              <a:ext cx="0" cy="747709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04C0D667-2330-664A-5400-5E965F7E46F3}"/>
              </a:ext>
            </a:extLst>
          </p:cNvPr>
          <p:cNvGrpSpPr/>
          <p:nvPr/>
        </p:nvGrpSpPr>
        <p:grpSpPr>
          <a:xfrm>
            <a:off x="10393660" y="3558627"/>
            <a:ext cx="1721424" cy="1486373"/>
            <a:chOff x="10393660" y="3863424"/>
            <a:chExt cx="1721424" cy="1486373"/>
          </a:xfrm>
        </p:grpSpPr>
        <p:pic>
          <p:nvPicPr>
            <p:cNvPr id="32" name="Picture 31" descr="A red circle with white text&#10;&#10;Description automatically generated">
              <a:extLst>
                <a:ext uri="{FF2B5EF4-FFF2-40B4-BE49-F238E27FC236}">
                  <a16:creationId xmlns:a16="http://schemas.microsoft.com/office/drawing/2014/main" id="{CF059387-11FD-30A6-E0B2-60CD3C2F9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618473" y="3973262"/>
              <a:ext cx="672802" cy="671579"/>
            </a:xfrm>
            <a:prstGeom prst="rect">
              <a:avLst/>
            </a:prstGeom>
          </p:spPr>
        </p:pic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B4883FA-054F-E6E2-6989-3F3352A3D6C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17726" y="3863424"/>
              <a:ext cx="0" cy="747709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D7A77A9D-3275-CF4B-3F92-1857F034B302}"/>
                </a:ext>
              </a:extLst>
            </p:cNvPr>
            <p:cNvSpPr txBox="1"/>
            <p:nvPr/>
          </p:nvSpPr>
          <p:spPr>
            <a:xfrm>
              <a:off x="10393660" y="4611133"/>
              <a:ext cx="172142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H" sz="1600" b="1"/>
                <a:t>2023</a:t>
              </a:r>
            </a:p>
            <a:p>
              <a:r>
                <a:rPr lang="en-US" sz="1600" b="1" dirty="0"/>
                <a:t>Antimatter does </a:t>
              </a:r>
              <a:br>
                <a:rPr lang="en-US" sz="1600" b="1" dirty="0"/>
              </a:br>
              <a:r>
                <a:rPr lang="en-US" sz="1600" b="1" dirty="0"/>
                <a:t>not fall up…</a:t>
              </a:r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15B19BB4-A89F-2E7C-A3CE-E916598B92C8}"/>
              </a:ext>
            </a:extLst>
          </p:cNvPr>
          <p:cNvGrpSpPr/>
          <p:nvPr/>
        </p:nvGrpSpPr>
        <p:grpSpPr>
          <a:xfrm>
            <a:off x="4042958" y="2019679"/>
            <a:ext cx="1307534" cy="1237180"/>
            <a:chOff x="4042958" y="2324476"/>
            <a:chExt cx="1307534" cy="1237180"/>
          </a:xfrm>
        </p:grpSpPr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D067A98-BFE1-2D6E-242A-C6A0CB7FAE9B}"/>
                </a:ext>
              </a:extLst>
            </p:cNvPr>
            <p:cNvSpPr txBox="1"/>
            <p:nvPr/>
          </p:nvSpPr>
          <p:spPr>
            <a:xfrm>
              <a:off x="4042958" y="2324476"/>
              <a:ext cx="1307534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>
                  <a:solidFill>
                    <a:schemeClr val="accent5"/>
                  </a:solidFill>
                </a:rPr>
                <a:t>2009</a:t>
              </a:r>
            </a:p>
            <a:p>
              <a:pPr algn="ctr"/>
              <a:r>
                <a:rPr lang="en-CH" sz="1600" b="1" dirty="0">
                  <a:solidFill>
                    <a:schemeClr val="accent5"/>
                  </a:solidFill>
                </a:rPr>
                <a:t>START of </a:t>
              </a:r>
            </a:p>
            <a:p>
              <a:pPr algn="ctr"/>
              <a:r>
                <a:rPr lang="en-CH" sz="1600" b="1" dirty="0">
                  <a:solidFill>
                    <a:schemeClr val="accent5"/>
                  </a:solidFill>
                </a:rPr>
                <a:t>AD-CONS</a:t>
              </a:r>
            </a:p>
          </p:txBody>
        </p: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35FD0A9D-7890-4B08-1D2A-1A8D328CEBD0}"/>
                </a:ext>
              </a:extLst>
            </p:cNvPr>
            <p:cNvCxnSpPr>
              <a:cxnSpLocks/>
              <a:stCxn id="35" idx="2"/>
            </p:cNvCxnSpPr>
            <p:nvPr/>
          </p:nvCxnSpPr>
          <p:spPr>
            <a:xfrm>
              <a:off x="4696725" y="3063140"/>
              <a:ext cx="0" cy="498516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93D880E-0A22-8E6E-323C-C7BD9FB3502A}"/>
              </a:ext>
            </a:extLst>
          </p:cNvPr>
          <p:cNvGrpSpPr/>
          <p:nvPr/>
        </p:nvGrpSpPr>
        <p:grpSpPr>
          <a:xfrm>
            <a:off x="5219473" y="2009041"/>
            <a:ext cx="1771898" cy="1237180"/>
            <a:chOff x="5219473" y="2313838"/>
            <a:chExt cx="1771898" cy="123718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00BDC323-7D8B-BA35-C4FB-A9A8BC8278E2}"/>
                </a:ext>
              </a:extLst>
            </p:cNvPr>
            <p:cNvSpPr txBox="1"/>
            <p:nvPr/>
          </p:nvSpPr>
          <p:spPr>
            <a:xfrm>
              <a:off x="5219473" y="2313838"/>
              <a:ext cx="177189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2011</a:t>
              </a:r>
            </a:p>
            <a:p>
              <a:pPr algn="ctr"/>
              <a:r>
                <a:rPr lang="en-CH" sz="1600" b="1" dirty="0"/>
                <a:t>ELENA project</a:t>
              </a:r>
            </a:p>
            <a:p>
              <a:pPr algn="ctr"/>
              <a:r>
                <a:rPr lang="en-CH" sz="1600" b="1" dirty="0"/>
                <a:t>approved</a:t>
              </a:r>
            </a:p>
          </p:txBody>
        </p: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23DFDA21-5CC0-64E4-DE74-35085BD8B517}"/>
                </a:ext>
              </a:extLst>
            </p:cNvPr>
            <p:cNvCxnSpPr>
              <a:cxnSpLocks/>
              <a:stCxn id="37" idx="2"/>
            </p:cNvCxnSpPr>
            <p:nvPr/>
          </p:nvCxnSpPr>
          <p:spPr>
            <a:xfrm>
              <a:off x="6105422" y="3052502"/>
              <a:ext cx="0" cy="498516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7" name="Group 76">
            <a:extLst>
              <a:ext uri="{FF2B5EF4-FFF2-40B4-BE49-F238E27FC236}">
                <a16:creationId xmlns:a16="http://schemas.microsoft.com/office/drawing/2014/main" id="{6B4088F3-ACB2-8E07-91F4-B351518E2C14}"/>
              </a:ext>
            </a:extLst>
          </p:cNvPr>
          <p:cNvGrpSpPr/>
          <p:nvPr/>
        </p:nvGrpSpPr>
        <p:grpSpPr>
          <a:xfrm>
            <a:off x="7088668" y="2011689"/>
            <a:ext cx="1771898" cy="1237180"/>
            <a:chOff x="7088668" y="2316486"/>
            <a:chExt cx="1771898" cy="1237180"/>
          </a:xfrm>
        </p:grpSpPr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467708FB-F5B0-6A94-1372-0DA6274F8C27}"/>
                </a:ext>
              </a:extLst>
            </p:cNvPr>
            <p:cNvSpPr txBox="1"/>
            <p:nvPr/>
          </p:nvSpPr>
          <p:spPr>
            <a:xfrm>
              <a:off x="7088668" y="2316486"/>
              <a:ext cx="177189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2018</a:t>
              </a:r>
            </a:p>
            <a:p>
              <a:pPr algn="ctr"/>
              <a:r>
                <a:rPr lang="en-CH" sz="1600" b="1" dirty="0"/>
                <a:t>ELENA commissioning</a:t>
              </a: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66E77670-37EE-2A24-5332-69E9AE5EC7AC}"/>
                </a:ext>
              </a:extLst>
            </p:cNvPr>
            <p:cNvCxnSpPr>
              <a:cxnSpLocks/>
              <a:stCxn id="39" idx="2"/>
            </p:cNvCxnSpPr>
            <p:nvPr/>
          </p:nvCxnSpPr>
          <p:spPr>
            <a:xfrm>
              <a:off x="7974617" y="3055150"/>
              <a:ext cx="0" cy="498516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C7B11E74-2CCB-9CAE-3926-054FB168303E}"/>
              </a:ext>
            </a:extLst>
          </p:cNvPr>
          <p:cNvGrpSpPr/>
          <p:nvPr/>
        </p:nvGrpSpPr>
        <p:grpSpPr>
          <a:xfrm>
            <a:off x="9083512" y="2012811"/>
            <a:ext cx="1771898" cy="1237180"/>
            <a:chOff x="9083512" y="2317608"/>
            <a:chExt cx="1771898" cy="1237180"/>
          </a:xfrm>
        </p:grpSpPr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AA0220D-FE35-2079-82AC-92B1F4AF15F4}"/>
                </a:ext>
              </a:extLst>
            </p:cNvPr>
            <p:cNvSpPr txBox="1"/>
            <p:nvPr/>
          </p:nvSpPr>
          <p:spPr>
            <a:xfrm>
              <a:off x="9083512" y="2317608"/>
              <a:ext cx="1771898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2021</a:t>
              </a:r>
            </a:p>
            <a:p>
              <a:pPr algn="ctr"/>
              <a:r>
                <a:rPr lang="en-CH" sz="1600" b="1" dirty="0"/>
                <a:t>START of ELENA </a:t>
              </a:r>
              <a:br>
                <a:rPr lang="en-CH" sz="1600" b="1" dirty="0"/>
              </a:br>
              <a:r>
                <a:rPr lang="en-CH" sz="1600" b="1" dirty="0"/>
                <a:t>for physics</a:t>
              </a: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1271C3B5-A7A8-0442-9BFB-D08E0D5A8F00}"/>
                </a:ext>
              </a:extLst>
            </p:cNvPr>
            <p:cNvCxnSpPr>
              <a:cxnSpLocks/>
              <a:stCxn id="41" idx="2"/>
            </p:cNvCxnSpPr>
            <p:nvPr/>
          </p:nvCxnSpPr>
          <p:spPr>
            <a:xfrm>
              <a:off x="9969461" y="3056272"/>
              <a:ext cx="0" cy="498516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9A359910-40F4-EB46-4CDA-F95FD31388E0}"/>
              </a:ext>
            </a:extLst>
          </p:cNvPr>
          <p:cNvGrpSpPr/>
          <p:nvPr/>
        </p:nvGrpSpPr>
        <p:grpSpPr>
          <a:xfrm>
            <a:off x="8975078" y="478720"/>
            <a:ext cx="2423304" cy="2778139"/>
            <a:chOff x="8975078" y="783517"/>
            <a:chExt cx="2423304" cy="2778139"/>
          </a:xfrm>
        </p:grpSpPr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C30A8153-4576-BF5E-F168-EE3E5D77F443}"/>
                </a:ext>
              </a:extLst>
            </p:cNvPr>
            <p:cNvCxnSpPr>
              <a:cxnSpLocks/>
            </p:cNvCxnSpPr>
            <p:nvPr/>
          </p:nvCxnSpPr>
          <p:spPr>
            <a:xfrm>
              <a:off x="9036415" y="2055182"/>
              <a:ext cx="0" cy="1506474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A584C22A-6503-81A4-9C69-268D3EDE09EC}"/>
                </a:ext>
              </a:extLst>
            </p:cNvPr>
            <p:cNvSpPr txBox="1"/>
            <p:nvPr/>
          </p:nvSpPr>
          <p:spPr>
            <a:xfrm>
              <a:off x="8975078" y="783517"/>
              <a:ext cx="2423304" cy="12311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H" sz="1600" b="1" dirty="0">
                  <a:solidFill>
                    <a:schemeClr val="accent5"/>
                  </a:solidFill>
                </a:rPr>
                <a:t>LS2 2019-2021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b="1" dirty="0">
                  <a:solidFill>
                    <a:schemeClr val="accent5"/>
                  </a:solidFill>
                </a:rPr>
                <a:t>New AD Target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b="1" dirty="0">
                  <a:solidFill>
                    <a:schemeClr val="accent5"/>
                  </a:solidFill>
                </a:rPr>
                <a:t>Major AD magnets </a:t>
              </a:r>
              <a:br>
                <a:rPr lang="en-CH" sz="1600" b="1" dirty="0">
                  <a:solidFill>
                    <a:schemeClr val="accent5"/>
                  </a:solidFill>
                </a:rPr>
              </a:br>
              <a:r>
                <a:rPr lang="en-CH" sz="1600" b="1" dirty="0">
                  <a:solidFill>
                    <a:schemeClr val="accent5"/>
                  </a:solidFill>
                </a:rPr>
                <a:t>and RF consolidation 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b="1" dirty="0">
                  <a:solidFill>
                    <a:schemeClr val="accent5"/>
                  </a:solidFill>
                </a:rPr>
                <a:t>… 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6ADA1C78-BE0E-4A03-D673-06F08B1CBEDB}"/>
              </a:ext>
            </a:extLst>
          </p:cNvPr>
          <p:cNvGrpSpPr/>
          <p:nvPr/>
        </p:nvGrpSpPr>
        <p:grpSpPr>
          <a:xfrm>
            <a:off x="3211359" y="928832"/>
            <a:ext cx="1666366" cy="2328027"/>
            <a:chOff x="2906564" y="1233629"/>
            <a:chExt cx="1666366" cy="2328027"/>
          </a:xfrm>
        </p:grpSpPr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7645B12F-056F-7655-441E-2EA44089D565}"/>
                </a:ext>
              </a:extLst>
            </p:cNvPr>
            <p:cNvCxnSpPr>
              <a:cxnSpLocks/>
            </p:cNvCxnSpPr>
            <p:nvPr/>
          </p:nvCxnSpPr>
          <p:spPr>
            <a:xfrm>
              <a:off x="3739747" y="2055182"/>
              <a:ext cx="0" cy="1506474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8B27DD4C-E4F7-F4B7-7AE1-10E19EA9FF96}"/>
                </a:ext>
              </a:extLst>
            </p:cNvPr>
            <p:cNvSpPr txBox="1"/>
            <p:nvPr/>
          </p:nvSpPr>
          <p:spPr>
            <a:xfrm>
              <a:off x="2906564" y="1233629"/>
              <a:ext cx="1666366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2007</a:t>
              </a:r>
            </a:p>
            <a:p>
              <a:pPr algn="ctr"/>
              <a:r>
                <a:rPr lang="en-CH" sz="1600" b="1" dirty="0"/>
                <a:t>First feasibility study of ELENA</a:t>
              </a:r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4E0DD6A6-FC10-4C91-EA79-30D3165795AE}"/>
              </a:ext>
            </a:extLst>
          </p:cNvPr>
          <p:cNvGrpSpPr/>
          <p:nvPr/>
        </p:nvGrpSpPr>
        <p:grpSpPr>
          <a:xfrm>
            <a:off x="5772884" y="879944"/>
            <a:ext cx="2679361" cy="2371620"/>
            <a:chOff x="5772884" y="1184741"/>
            <a:chExt cx="2679361" cy="2371620"/>
          </a:xfrm>
        </p:grpSpPr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CA175B6C-C3D0-F670-36E7-BB1637995DCB}"/>
                </a:ext>
              </a:extLst>
            </p:cNvPr>
            <p:cNvCxnSpPr>
              <a:cxnSpLocks/>
            </p:cNvCxnSpPr>
            <p:nvPr/>
          </p:nvCxnSpPr>
          <p:spPr>
            <a:xfrm>
              <a:off x="6939860" y="2049887"/>
              <a:ext cx="0" cy="1506474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AEEBE70E-59CD-EE87-A372-8B4D6672B831}"/>
                </a:ext>
              </a:extLst>
            </p:cNvPr>
            <p:cNvSpPr txBox="1"/>
            <p:nvPr/>
          </p:nvSpPr>
          <p:spPr>
            <a:xfrm>
              <a:off x="5772884" y="1184741"/>
              <a:ext cx="2679361" cy="73866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CH" sz="1600" b="1" dirty="0">
                  <a:solidFill>
                    <a:schemeClr val="accent5"/>
                  </a:solidFill>
                </a:rPr>
                <a:t>LS1 2013-2014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b="1" dirty="0">
                  <a:solidFill>
                    <a:schemeClr val="accent5"/>
                  </a:solidFill>
                </a:rPr>
                <a:t>S-Cooling controls(?)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CH" sz="1600" b="1" dirty="0">
                  <a:solidFill>
                    <a:schemeClr val="accent5"/>
                  </a:solidFill>
                </a:rPr>
                <a:t>Instrumentation</a:t>
              </a:r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7FFF6EF1-B4F9-EBBF-D1E4-4E26C5B139AE}"/>
              </a:ext>
            </a:extLst>
          </p:cNvPr>
          <p:cNvGrpSpPr/>
          <p:nvPr/>
        </p:nvGrpSpPr>
        <p:grpSpPr>
          <a:xfrm>
            <a:off x="6280968" y="3557335"/>
            <a:ext cx="1771898" cy="1732594"/>
            <a:chOff x="6280968" y="3862132"/>
            <a:chExt cx="1771898" cy="1732594"/>
          </a:xfrm>
        </p:grpSpPr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EB7E6A72-4A91-AB8D-2488-2E251CA95F1B}"/>
                </a:ext>
              </a:extLst>
            </p:cNvPr>
            <p:cNvSpPr txBox="1"/>
            <p:nvPr/>
          </p:nvSpPr>
          <p:spPr>
            <a:xfrm>
              <a:off x="6280968" y="4609841"/>
              <a:ext cx="1771898" cy="98488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600" b="1" dirty="0"/>
                <a:t>2017</a:t>
              </a:r>
            </a:p>
            <a:p>
              <a:pPr algn="ctr"/>
              <a:r>
                <a:rPr lang="en-US" sz="1600" b="1" dirty="0"/>
                <a:t>Observation of 1S–2S transition in trapped Hbar</a:t>
              </a:r>
              <a:endParaRPr lang="en-CH" sz="1600" b="1" dirty="0"/>
            </a:p>
          </p:txBody>
        </p: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C0225C25-925C-9F56-2FBE-FACEE330A574}"/>
                </a:ext>
              </a:extLst>
            </p:cNvPr>
            <p:cNvCxnSpPr>
              <a:cxnSpLocks/>
              <a:stCxn id="52" idx="0"/>
            </p:cNvCxnSpPr>
            <p:nvPr/>
          </p:nvCxnSpPr>
          <p:spPr>
            <a:xfrm flipV="1">
              <a:off x="7166917" y="3862132"/>
              <a:ext cx="0" cy="747709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4E4EC97B-0552-ED8B-7BFB-94CA71365373}"/>
              </a:ext>
            </a:extLst>
          </p:cNvPr>
          <p:cNvGrpSpPr/>
          <p:nvPr/>
        </p:nvGrpSpPr>
        <p:grpSpPr>
          <a:xfrm>
            <a:off x="7896522" y="3551242"/>
            <a:ext cx="2114962" cy="1981957"/>
            <a:chOff x="7896522" y="3856039"/>
            <a:chExt cx="2114962" cy="1981957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A5AFAB30-9757-D187-527D-1957562F107A}"/>
                </a:ext>
              </a:extLst>
            </p:cNvPr>
            <p:cNvSpPr txBox="1"/>
            <p:nvPr/>
          </p:nvSpPr>
          <p:spPr>
            <a:xfrm>
              <a:off x="7896522" y="4606890"/>
              <a:ext cx="2114962" cy="123110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r"/>
              <a:r>
                <a:rPr lang="en-CH" sz="1600" b="1" dirty="0"/>
                <a:t>2021</a:t>
              </a:r>
            </a:p>
            <a:p>
              <a:pPr algn="r"/>
              <a:r>
                <a:rPr lang="en-US" sz="1600" b="1" dirty="0"/>
                <a:t>laser-cooled Hbar and sympathetically cooled p</a:t>
              </a:r>
            </a:p>
            <a:p>
              <a:pPr algn="r"/>
              <a:endParaRPr lang="en-US" sz="1600" b="1" dirty="0"/>
            </a:p>
          </p:txBody>
        </p: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4C7397DD-B18F-AA3A-880E-472E0D0780E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70622" y="3856039"/>
              <a:ext cx="0" cy="747709"/>
            </a:xfrm>
            <a:prstGeom prst="line">
              <a:avLst/>
            </a:prstGeom>
            <a:ln w="57150">
              <a:solidFill>
                <a:schemeClr val="accent3"/>
              </a:solidFill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7" name="Picture 66" descr="A red circle with white text&#10;&#10;Description automatically generated">
              <a:extLst>
                <a:ext uri="{FF2B5EF4-FFF2-40B4-BE49-F238E27FC236}">
                  <a16:creationId xmlns:a16="http://schemas.microsoft.com/office/drawing/2014/main" id="{17813269-6809-F3CF-5539-A0ADB25474A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9169746" y="3936412"/>
              <a:ext cx="672950" cy="672950"/>
            </a:xfrm>
            <a:prstGeom prst="rect">
              <a:avLst/>
            </a:prstGeom>
          </p:spPr>
        </p:pic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29ACE066-0312-F091-9DD1-29304839B157}"/>
              </a:ext>
            </a:extLst>
          </p:cNvPr>
          <p:cNvSpPr txBox="1"/>
          <p:nvPr/>
        </p:nvSpPr>
        <p:spPr>
          <a:xfrm>
            <a:off x="2446303" y="5711064"/>
            <a:ext cx="9332521" cy="430887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2800" b="1" dirty="0">
                <a:solidFill>
                  <a:schemeClr val="accent3"/>
                </a:solidFill>
              </a:rPr>
              <a:t>Timestep between major results/changes: ~5-10 years</a:t>
            </a:r>
          </a:p>
        </p:txBody>
      </p:sp>
    </p:spTree>
    <p:extLst>
      <p:ext uri="{BB962C8B-B14F-4D97-AF65-F5344CB8AC3E}">
        <p14:creationId xmlns:p14="http://schemas.microsoft.com/office/powerpoint/2010/main" val="19777608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AD5EBCD2-2742-468D-466C-B0367C36A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Modest investments </a:t>
            </a:r>
            <a:r>
              <a:rPr lang="en-US" sz="2800" b="0" dirty="0"/>
              <a:t>relative to CERN's capabilities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500" dirty="0"/>
              <a:t>Leveraging on the possibility of </a:t>
            </a:r>
            <a:r>
              <a:rPr lang="en-US" sz="2500" b="1" dirty="0"/>
              <a:t>reusing existing hardware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Exceptional commitment </a:t>
            </a:r>
            <a:r>
              <a:rPr lang="en-US" sz="2800" b="0" dirty="0"/>
              <a:t>from a handful of individuals, coupled with the </a:t>
            </a:r>
            <a:r>
              <a:rPr lang="en-US" sz="2800" dirty="0"/>
              <a:t>goodwill</a:t>
            </a:r>
            <a:r>
              <a:rPr lang="en-US" sz="2800" b="0" dirty="0"/>
              <a:t> of numerous others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500" b="1" dirty="0"/>
              <a:t>Not turn-key machines: </a:t>
            </a:r>
            <a:r>
              <a:rPr lang="en-US" sz="2500" dirty="0"/>
              <a:t>several </a:t>
            </a:r>
            <a:r>
              <a:rPr lang="en-US" sz="2500" b="1" dirty="0"/>
              <a:t>unique technologies/features</a:t>
            </a:r>
            <a:r>
              <a:rPr lang="en-US" sz="2500" b="0" dirty="0"/>
              <a:t>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dirty="0"/>
              <a:t>Resilient user community </a:t>
            </a:r>
            <a:r>
              <a:rPr lang="en-US" sz="2800" b="0" dirty="0"/>
              <a:t>conducting extensive, intricate, long, and unparalleled experiments on a </a:t>
            </a:r>
            <a:r>
              <a:rPr lang="en-US" sz="2800" dirty="0"/>
              <a:t>restricted budget </a:t>
            </a:r>
            <a:r>
              <a:rPr lang="en-US" sz="2800" b="0" dirty="0"/>
              <a:t>and with </a:t>
            </a:r>
            <a:r>
              <a:rPr lang="en-US" sz="2800" dirty="0"/>
              <a:t>scarce resources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374151"/>
                </a:solidFill>
                <a:effectLst/>
              </a:rPr>
              <a:t>Over two decades of </a:t>
            </a:r>
            <a:r>
              <a:rPr lang="en-US" sz="2400" b="1" i="0" u="none" strike="noStrike" dirty="0">
                <a:solidFill>
                  <a:srgbClr val="374151"/>
                </a:solidFill>
                <a:effectLst/>
              </a:rPr>
              <a:t>specialized expertise </a:t>
            </a:r>
            <a:r>
              <a:rPr lang="en-US" sz="2400" b="0" i="0" u="none" strike="noStrike" dirty="0">
                <a:solidFill>
                  <a:srgbClr val="374151"/>
                </a:solidFill>
                <a:effectLst/>
              </a:rPr>
              <a:t>challenging to replicate </a:t>
            </a:r>
            <a:endParaRPr lang="en-US" sz="2400" b="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800" b="0" dirty="0"/>
              <a:t>Made possible by </a:t>
            </a:r>
            <a:r>
              <a:rPr lang="en-US" sz="2800" dirty="0"/>
              <a:t>CERN</a:t>
            </a:r>
            <a:r>
              <a:rPr lang="en-US" sz="2800" b="0" dirty="0"/>
              <a:t>'s existing infrastructure and expertise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800" b="0" dirty="0"/>
          </a:p>
          <a:p>
            <a:pPr algn="ctr"/>
            <a:r>
              <a:rPr lang="en-US" sz="2800" dirty="0">
                <a:solidFill>
                  <a:schemeClr val="accent3"/>
                </a:solidFill>
              </a:rPr>
              <a:t>Might be impossible to replicate this anywhere else!</a:t>
            </a:r>
            <a:endParaRPr lang="en-CH" sz="2800" dirty="0">
              <a:solidFill>
                <a:schemeClr val="accent3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CH" sz="2800" b="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DEDB304-8BBD-152D-66DB-68E7EEE65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How did we get here?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572CB6-D21A-8774-2B83-DAFF73ECE6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09 April 2024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47A06D0-3AAC-3BE8-BC40-444D80777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Future opportunities at the CERN Antimatter Factory - FuPhy2024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821546-471C-0860-F37A-B472D8AEA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24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36644415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D89AF5-D80D-2754-F9F1-C9613A2E347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758A0A0-0B1E-9451-D656-8940CE0D48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77007"/>
            <a:ext cx="11376024" cy="5147985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/>
              <a:t>Hardware Aging, especially the AD!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2000" dirty="0"/>
              <a:t>AD made from </a:t>
            </a:r>
            <a:r>
              <a:rPr lang="en-US" sz="2000" b="1" dirty="0"/>
              <a:t>hardware recycled from previous facilities</a:t>
            </a:r>
          </a:p>
          <a:p>
            <a:pPr marL="990900" lvl="2" indent="-342900"/>
            <a:r>
              <a:rPr lang="en-US" sz="1900" i="1" dirty="0"/>
              <a:t>Example risk: </a:t>
            </a:r>
            <a:r>
              <a:rPr lang="en-US" sz="1900" b="1" dirty="0"/>
              <a:t>water leak in special magnet in 2023 </a:t>
            </a:r>
            <a:r>
              <a:rPr lang="en-US" sz="1900" dirty="0"/>
              <a:t>disrupted 10% of physics operation time</a:t>
            </a:r>
            <a:endParaRPr lang="en-CH" sz="1900" dirty="0"/>
          </a:p>
          <a:p>
            <a:pPr marL="666900" lvl="1" indent="-342900"/>
            <a:r>
              <a:rPr lang="en-US" sz="2000" dirty="0"/>
              <a:t>Ongoing </a:t>
            </a:r>
            <a:r>
              <a:rPr lang="en-US" sz="2000" b="1" dirty="0"/>
              <a:t>consolidation efforts </a:t>
            </a:r>
            <a:r>
              <a:rPr lang="en-US" sz="2000" dirty="0"/>
              <a:t>since the facility's early days</a:t>
            </a:r>
            <a:endParaRPr lang="en-CH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Liquid Helium Demand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dirty="0"/>
              <a:t>Our users are among the </a:t>
            </a:r>
            <a:r>
              <a:rPr lang="en-US" sz="2000" b="1" dirty="0"/>
              <a:t>top consumers </a:t>
            </a:r>
            <a:r>
              <a:rPr lang="en-US" sz="2000" dirty="0"/>
              <a:t>of liquid helium at CERN</a:t>
            </a:r>
          </a:p>
          <a:p>
            <a:pPr marL="990900" lvl="2" indent="-342900"/>
            <a:r>
              <a:rPr lang="en-US" sz="1900" dirty="0"/>
              <a:t>Presently </a:t>
            </a:r>
            <a:r>
              <a:rPr lang="en-US" sz="1900" b="1" dirty="0"/>
              <a:t>running at maximum helium capacity</a:t>
            </a:r>
            <a:r>
              <a:rPr lang="en-US" sz="1900" dirty="0"/>
              <a:t>, and often not enough…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/>
              <a:t>Space Constraints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b="1" dirty="0"/>
              <a:t>AD hall </a:t>
            </a:r>
            <a:r>
              <a:rPr lang="en-US" sz="2000" dirty="0"/>
              <a:t>predominantly </a:t>
            </a:r>
            <a:r>
              <a:rPr lang="en-US" sz="2000" b="1" dirty="0"/>
              <a:t>occupied</a:t>
            </a:r>
            <a:r>
              <a:rPr lang="en-US" sz="2000" dirty="0"/>
              <a:t> by experimental setups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b="1" dirty="0"/>
              <a:t>Complex experiments </a:t>
            </a:r>
            <a:r>
              <a:rPr lang="en-US" sz="2000" dirty="0"/>
              <a:t>with </a:t>
            </a:r>
            <a:r>
              <a:rPr lang="en-US" sz="2000" b="1" dirty="0"/>
              <a:t>lengthy timelines </a:t>
            </a:r>
            <a:r>
              <a:rPr lang="en-US" sz="2000" dirty="0"/>
              <a:t>(&gt;5 years) from setup to initial results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000" b="1" dirty="0"/>
              <a:t>Limited space </a:t>
            </a:r>
            <a:r>
              <a:rPr lang="en-US" sz="2000" dirty="0"/>
              <a:t>for</a:t>
            </a:r>
            <a:r>
              <a:rPr lang="en-US" sz="2000" b="1" dirty="0"/>
              <a:t> new/bigger experiments </a:t>
            </a:r>
            <a:r>
              <a:rPr lang="en-US" sz="2000" dirty="0"/>
              <a:t>and/or </a:t>
            </a:r>
            <a:r>
              <a:rPr lang="en-US" sz="2000" b="1" dirty="0"/>
              <a:t>auxiliary installation,…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8EE7558-E572-B38E-1802-1969B40309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Facility Challenges: </a:t>
            </a:r>
            <a:r>
              <a:rPr lang="en-US" u="sng" dirty="0"/>
              <a:t>Infrastructure</a:t>
            </a:r>
            <a:endParaRPr lang="en-CH" u="sn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80085F-563C-8F9F-1DF2-31D26D914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B35EB2-2A6B-92D2-5D5A-9B036D8F4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DA69A3-3897-F66E-FBAB-EC36FBAB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59217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4DC9507-4BA4-26F8-04AF-446CEB9893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484CF4-A954-5587-3DD0-1E97C887C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Hardware: Most Critical/Aged Items</a:t>
            </a:r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F1E2879-FC74-0075-B8AA-197BC54C3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7BE39A-12FA-65FD-C2B1-0FD556328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1DCA17-8CB4-9A14-081E-1695C947E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F9F192-D123-16CA-4C34-FC2F3B380D38}"/>
              </a:ext>
            </a:extLst>
          </p:cNvPr>
          <p:cNvGrpSpPr/>
          <p:nvPr/>
        </p:nvGrpSpPr>
        <p:grpSpPr>
          <a:xfrm>
            <a:off x="651925" y="1056146"/>
            <a:ext cx="8402184" cy="5190295"/>
            <a:chOff x="1617992" y="1721384"/>
            <a:chExt cx="7224088" cy="446254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098FBF6D-6908-3EAE-FF21-C2EC532C8F8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b="6751"/>
            <a:stretch/>
          </p:blipFill>
          <p:spPr>
            <a:xfrm>
              <a:off x="3349920" y="1779557"/>
              <a:ext cx="5492160" cy="4404374"/>
            </a:xfrm>
            <a:prstGeom prst="rect">
              <a:avLst/>
            </a:prstGeom>
          </p:spPr>
        </p:pic>
        <p:pic>
          <p:nvPicPr>
            <p:cNvPr id="23" name="Picture 22" descr="ADmachine2010.pdf">
              <a:extLst>
                <a:ext uri="{FF2B5EF4-FFF2-40B4-BE49-F238E27FC236}">
                  <a16:creationId xmlns:a16="http://schemas.microsoft.com/office/drawing/2014/main" id="{632819FA-ACBC-9A97-7119-75FA2426B8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33" t="49246" r="75333" b="6080"/>
            <a:stretch/>
          </p:blipFill>
          <p:spPr>
            <a:xfrm rot="5400000">
              <a:off x="3264054" y="75322"/>
              <a:ext cx="774000" cy="4066124"/>
            </a:xfrm>
            <a:custGeom>
              <a:avLst/>
              <a:gdLst>
                <a:gd name="connsiteX0" fmla="*/ 0 w 774000"/>
                <a:gd name="connsiteY0" fmla="*/ 4066124 h 4066124"/>
                <a:gd name="connsiteX1" fmla="*/ 0 w 774000"/>
                <a:gd name="connsiteY1" fmla="*/ 3691610 h 4066124"/>
                <a:gd name="connsiteX2" fmla="*/ 57932 w 774000"/>
                <a:gd name="connsiteY2" fmla="*/ 3526706 h 4066124"/>
                <a:gd name="connsiteX3" fmla="*/ 196625 w 774000"/>
                <a:gd name="connsiteY3" fmla="*/ 3147216 h 4066124"/>
                <a:gd name="connsiteX4" fmla="*/ 402922 w 774000"/>
                <a:gd name="connsiteY4" fmla="*/ 2444689 h 4066124"/>
                <a:gd name="connsiteX5" fmla="*/ 408498 w 774000"/>
                <a:gd name="connsiteY5" fmla="*/ 2104577 h 4066124"/>
                <a:gd name="connsiteX6" fmla="*/ 386195 w 774000"/>
                <a:gd name="connsiteY6" fmla="*/ 844489 h 4066124"/>
                <a:gd name="connsiteX7" fmla="*/ 440890 w 774000"/>
                <a:gd name="connsiteY7" fmla="*/ 35813 h 4066124"/>
                <a:gd name="connsiteX8" fmla="*/ 450920 w 774000"/>
                <a:gd name="connsiteY8" fmla="*/ 0 h 4066124"/>
                <a:gd name="connsiteX9" fmla="*/ 774000 w 774000"/>
                <a:gd name="connsiteY9" fmla="*/ 0 h 4066124"/>
                <a:gd name="connsiteX10" fmla="*/ 774000 w 774000"/>
                <a:gd name="connsiteY10" fmla="*/ 288183 h 4066124"/>
                <a:gd name="connsiteX11" fmla="*/ 771958 w 774000"/>
                <a:gd name="connsiteY11" fmla="*/ 300867 h 4066124"/>
                <a:gd name="connsiteX12" fmla="*/ 687278 w 774000"/>
                <a:gd name="connsiteY12" fmla="*/ 939274 h 4066124"/>
                <a:gd name="connsiteX13" fmla="*/ 609220 w 774000"/>
                <a:gd name="connsiteY13" fmla="*/ 2807104 h 4066124"/>
                <a:gd name="connsiteX14" fmla="*/ 475405 w 774000"/>
                <a:gd name="connsiteY14" fmla="*/ 2979947 h 4066124"/>
                <a:gd name="connsiteX15" fmla="*/ 453103 w 774000"/>
                <a:gd name="connsiteY15" fmla="*/ 3219699 h 4066124"/>
                <a:gd name="connsiteX16" fmla="*/ 330439 w 774000"/>
                <a:gd name="connsiteY16" fmla="*/ 3933377 h 4066124"/>
                <a:gd name="connsiteX17" fmla="*/ 267801 w 774000"/>
                <a:gd name="connsiteY17" fmla="*/ 4046022 h 4066124"/>
                <a:gd name="connsiteX18" fmla="*/ 249983 w 774000"/>
                <a:gd name="connsiteY18" fmla="*/ 4066124 h 40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74000" h="4066124">
                  <a:moveTo>
                    <a:pt x="0" y="4066124"/>
                  </a:moveTo>
                  <a:lnTo>
                    <a:pt x="0" y="3691610"/>
                  </a:lnTo>
                  <a:lnTo>
                    <a:pt x="57932" y="3526706"/>
                  </a:lnTo>
                  <a:cubicBezTo>
                    <a:pt x="105557" y="3399745"/>
                    <a:pt x="159454" y="3265233"/>
                    <a:pt x="196625" y="3147216"/>
                  </a:cubicBezTo>
                  <a:cubicBezTo>
                    <a:pt x="270966" y="2911182"/>
                    <a:pt x="367610" y="2618462"/>
                    <a:pt x="402922" y="2444689"/>
                  </a:cubicBezTo>
                  <a:cubicBezTo>
                    <a:pt x="438234" y="2270916"/>
                    <a:pt x="411286" y="2371277"/>
                    <a:pt x="408498" y="2104577"/>
                  </a:cubicBezTo>
                  <a:lnTo>
                    <a:pt x="386195" y="844489"/>
                  </a:lnTo>
                  <a:cubicBezTo>
                    <a:pt x="386195" y="844489"/>
                    <a:pt x="392599" y="281715"/>
                    <a:pt x="440890" y="35813"/>
                  </a:cubicBezTo>
                  <a:lnTo>
                    <a:pt x="450920" y="0"/>
                  </a:lnTo>
                  <a:lnTo>
                    <a:pt x="774000" y="0"/>
                  </a:lnTo>
                  <a:lnTo>
                    <a:pt x="774000" y="288183"/>
                  </a:lnTo>
                  <a:lnTo>
                    <a:pt x="771958" y="300867"/>
                  </a:lnTo>
                  <a:cubicBezTo>
                    <a:pt x="742105" y="479054"/>
                    <a:pt x="703540" y="697200"/>
                    <a:pt x="687278" y="939274"/>
                  </a:cubicBezTo>
                  <a:cubicBezTo>
                    <a:pt x="654754" y="1423423"/>
                    <a:pt x="633381" y="2623109"/>
                    <a:pt x="609220" y="2807104"/>
                  </a:cubicBezTo>
                  <a:cubicBezTo>
                    <a:pt x="585059" y="2991099"/>
                    <a:pt x="501424" y="2916757"/>
                    <a:pt x="475405" y="2979947"/>
                  </a:cubicBezTo>
                  <a:cubicBezTo>
                    <a:pt x="449386" y="3043137"/>
                    <a:pt x="477264" y="3060794"/>
                    <a:pt x="453103" y="3219699"/>
                  </a:cubicBezTo>
                  <a:cubicBezTo>
                    <a:pt x="428942" y="3378604"/>
                    <a:pt x="397346" y="3769826"/>
                    <a:pt x="330439" y="3933377"/>
                  </a:cubicBezTo>
                  <a:cubicBezTo>
                    <a:pt x="313712" y="3974265"/>
                    <a:pt x="291991" y="4012249"/>
                    <a:pt x="267801" y="4046022"/>
                  </a:cubicBezTo>
                  <a:lnTo>
                    <a:pt x="249983" y="4066124"/>
                  </a:lnTo>
                  <a:close/>
                </a:path>
              </a:pathLst>
            </a:custGeom>
            <a:noFill/>
          </p:spPr>
        </p:pic>
      </p:grpSp>
      <p:pic>
        <p:nvPicPr>
          <p:cNvPr id="26" name="Picture 25" descr="A picture containing orange&#10;&#10;Description automatically generated">
            <a:extLst>
              <a:ext uri="{FF2B5EF4-FFF2-40B4-BE49-F238E27FC236}">
                <a16:creationId xmlns:a16="http://schemas.microsoft.com/office/drawing/2014/main" id="{D850A0FD-A11D-A448-22C9-50331A65BD1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9332" y="7494561"/>
            <a:ext cx="2009298" cy="1508959"/>
          </a:xfrm>
          <a:prstGeom prst="rect">
            <a:avLst/>
          </a:prstGeom>
        </p:spPr>
      </p:pic>
      <p:pic>
        <p:nvPicPr>
          <p:cNvPr id="30" name="Picture 29" descr="A close-up of a drum set&#10;&#10;Description automatically generated with low confidence">
            <a:extLst>
              <a:ext uri="{FF2B5EF4-FFF2-40B4-BE49-F238E27FC236}">
                <a16:creationId xmlns:a16="http://schemas.microsoft.com/office/drawing/2014/main" id="{C54CD09E-431C-9F3D-AA97-2D7FB70454B8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305029" y="7083833"/>
            <a:ext cx="5661570" cy="203919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4DE43C2B-C927-EB1F-8DBF-0FFF48546BF7}"/>
              </a:ext>
            </a:extLst>
          </p:cNvPr>
          <p:cNvGrpSpPr/>
          <p:nvPr/>
        </p:nvGrpSpPr>
        <p:grpSpPr>
          <a:xfrm>
            <a:off x="258530" y="1287729"/>
            <a:ext cx="2346603" cy="2644799"/>
            <a:chOff x="258530" y="1287729"/>
            <a:chExt cx="2346603" cy="2644799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6F8EACD9-AC3C-D31A-DAF8-0D5A4D8AB9A5}"/>
                </a:ext>
              </a:extLst>
            </p:cNvPr>
            <p:cNvSpPr/>
            <p:nvPr/>
          </p:nvSpPr>
          <p:spPr>
            <a:xfrm rot="832467">
              <a:off x="1335130" y="1287729"/>
              <a:ext cx="647957" cy="149547"/>
            </a:xfrm>
            <a:prstGeom prst="ellipse">
              <a:avLst/>
            </a:prstGeom>
            <a:solidFill>
              <a:srgbClr val="E15E32">
                <a:alpha val="69804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28" name="Picture 27" descr="A picture containing indoor, wall, floor, yellow&#10;&#10;Description automatically generated">
              <a:extLst>
                <a:ext uri="{FF2B5EF4-FFF2-40B4-BE49-F238E27FC236}">
                  <a16:creationId xmlns:a16="http://schemas.microsoft.com/office/drawing/2014/main" id="{E9597F83-DA5B-56E1-55F8-82F0DA2C09B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5356" b="15724"/>
            <a:stretch/>
          </p:blipFill>
          <p:spPr>
            <a:xfrm>
              <a:off x="258530" y="1832800"/>
              <a:ext cx="2346603" cy="1752295"/>
            </a:xfrm>
            <a:prstGeom prst="rect">
              <a:avLst/>
            </a:prstGeom>
          </p:spPr>
        </p:pic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E2BF5557-3326-1203-6EDA-C59845E9CA0E}"/>
                </a:ext>
              </a:extLst>
            </p:cNvPr>
            <p:cNvSpPr txBox="1"/>
            <p:nvPr/>
          </p:nvSpPr>
          <p:spPr>
            <a:xfrm>
              <a:off x="258530" y="3563196"/>
              <a:ext cx="2334241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200" b="1" dirty="0">
                  <a:solidFill>
                    <a:schemeClr val="tx2"/>
                  </a:solidFill>
                </a:rPr>
                <a:t>Injection line magnets with high risk of breakdown and no spare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2A6F3D1F-964D-4176-83D7-D37A6F6E9BF2}"/>
                </a:ext>
              </a:extLst>
            </p:cNvPr>
            <p:cNvCxnSpPr>
              <a:cxnSpLocks/>
              <a:stCxn id="28" idx="0"/>
              <a:endCxn id="9" idx="4"/>
            </p:cNvCxnSpPr>
            <p:nvPr/>
          </p:nvCxnSpPr>
          <p:spPr>
            <a:xfrm flipV="1">
              <a:off x="1431832" y="1435094"/>
              <a:ext cx="209347" cy="397706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74EB1ECD-6EFF-F45B-FCA7-B50519EEFE7F}"/>
              </a:ext>
            </a:extLst>
          </p:cNvPr>
          <p:cNvGrpSpPr/>
          <p:nvPr/>
        </p:nvGrpSpPr>
        <p:grpSpPr>
          <a:xfrm>
            <a:off x="4528543" y="3815560"/>
            <a:ext cx="2536077" cy="2107264"/>
            <a:chOff x="4528543" y="3815560"/>
            <a:chExt cx="2536077" cy="2107264"/>
          </a:xfrm>
        </p:grpSpPr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A355F06D-C04E-07FA-F04A-A6CBDDC1A4DE}"/>
                </a:ext>
              </a:extLst>
            </p:cNvPr>
            <p:cNvSpPr/>
            <p:nvPr/>
          </p:nvSpPr>
          <p:spPr>
            <a:xfrm>
              <a:off x="5719110" y="5696488"/>
              <a:ext cx="749937" cy="226336"/>
            </a:xfrm>
            <a:prstGeom prst="ellipse">
              <a:avLst/>
            </a:prstGeom>
            <a:solidFill>
              <a:srgbClr val="E15E32">
                <a:alpha val="69804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20" name="Picture 19" descr="A large blue machine in a room&#10;&#10;Description automatically generated">
              <a:extLst>
                <a:ext uri="{FF2B5EF4-FFF2-40B4-BE49-F238E27FC236}">
                  <a16:creationId xmlns:a16="http://schemas.microsoft.com/office/drawing/2014/main" id="{5180BE3C-C531-3981-11BA-1BC6FA21BF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t="6898" b="4062"/>
            <a:stretch/>
          </p:blipFill>
          <p:spPr>
            <a:xfrm>
              <a:off x="4528543" y="3815560"/>
              <a:ext cx="2536077" cy="1499750"/>
            </a:xfrm>
            <a:prstGeom prst="rect">
              <a:avLst/>
            </a:prstGeom>
          </p:spPr>
        </p:pic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C751EADA-C343-4B80-6D80-2F89D6324DDA}"/>
                </a:ext>
              </a:extLst>
            </p:cNvPr>
            <p:cNvSpPr txBox="1"/>
            <p:nvPr/>
          </p:nvSpPr>
          <p:spPr>
            <a:xfrm>
              <a:off x="4528543" y="4943477"/>
              <a:ext cx="2536077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200" b="1" dirty="0">
                  <a:solidFill>
                    <a:schemeClr val="tx2"/>
                  </a:solidFill>
                </a:rPr>
                <a:t>Outdated e-cooler design, </a:t>
              </a:r>
              <a:br>
                <a:rPr lang="en-CH" sz="1200" b="1" dirty="0">
                  <a:solidFill>
                    <a:schemeClr val="tx2"/>
                  </a:solidFill>
                </a:rPr>
              </a:br>
              <a:r>
                <a:rPr lang="en-CH" sz="1200" b="1" dirty="0">
                  <a:solidFill>
                    <a:schemeClr val="tx2"/>
                  </a:solidFill>
                </a:rPr>
                <a:t>critical in spare parts </a:t>
              </a:r>
            </a:p>
          </p:txBody>
        </p: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60BABA8F-3392-B0EC-55A5-D60D69B529A4}"/>
                </a:ext>
              </a:extLst>
            </p:cNvPr>
            <p:cNvCxnSpPr>
              <a:cxnSpLocks/>
              <a:stCxn id="33" idx="2"/>
              <a:endCxn id="8" idx="0"/>
            </p:cNvCxnSpPr>
            <p:nvPr/>
          </p:nvCxnSpPr>
          <p:spPr>
            <a:xfrm>
              <a:off x="5796582" y="5312809"/>
              <a:ext cx="297497" cy="383679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EE8389C-6B3A-989F-ABEB-DC7A54FE0A1A}"/>
              </a:ext>
            </a:extLst>
          </p:cNvPr>
          <p:cNvGrpSpPr/>
          <p:nvPr/>
        </p:nvGrpSpPr>
        <p:grpSpPr>
          <a:xfrm>
            <a:off x="196705" y="4142612"/>
            <a:ext cx="5307130" cy="2063216"/>
            <a:chOff x="196705" y="4142612"/>
            <a:chExt cx="5307130" cy="2063216"/>
          </a:xfrm>
        </p:grpSpPr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77A0546C-EF0B-CB61-2733-17714A0C7186}"/>
                </a:ext>
              </a:extLst>
            </p:cNvPr>
            <p:cNvSpPr/>
            <p:nvPr/>
          </p:nvSpPr>
          <p:spPr>
            <a:xfrm>
              <a:off x="4972831" y="5715874"/>
              <a:ext cx="531004" cy="226336"/>
            </a:xfrm>
            <a:prstGeom prst="ellipse">
              <a:avLst/>
            </a:prstGeom>
            <a:solidFill>
              <a:srgbClr val="E15E32">
                <a:alpha val="69804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7926825F-EAD6-0F3D-585B-B57C6F2E71A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96705" y="4142612"/>
              <a:ext cx="2476648" cy="1798844"/>
            </a:xfrm>
            <a:prstGeom prst="rect">
              <a:avLst/>
            </a:prstGeom>
          </p:spPr>
        </p:pic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69AF2202-BC26-1678-3D35-3C549FB743DD}"/>
                </a:ext>
              </a:extLst>
            </p:cNvPr>
            <p:cNvCxnSpPr>
              <a:cxnSpLocks/>
              <a:stCxn id="31" idx="3"/>
              <a:endCxn id="16" idx="2"/>
            </p:cNvCxnSpPr>
            <p:nvPr/>
          </p:nvCxnSpPr>
          <p:spPr>
            <a:xfrm>
              <a:off x="2673353" y="5042034"/>
              <a:ext cx="2299478" cy="787008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7EEADB7-C43D-4DFB-7E51-31C572D3804B}"/>
                </a:ext>
              </a:extLst>
            </p:cNvPr>
            <p:cNvSpPr txBox="1"/>
            <p:nvPr/>
          </p:nvSpPr>
          <p:spPr>
            <a:xfrm>
              <a:off x="309498" y="5836496"/>
              <a:ext cx="2283273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200" b="1" dirty="0">
                  <a:solidFill>
                    <a:schemeClr val="tx2"/>
                  </a:solidFill>
                </a:rPr>
                <a:t>S-Cooling pickup with</a:t>
              </a:r>
              <a:br>
                <a:rPr lang="en-CH" sz="1200" b="1" dirty="0">
                  <a:solidFill>
                    <a:schemeClr val="tx2"/>
                  </a:solidFill>
                </a:rPr>
              </a:br>
              <a:r>
                <a:rPr lang="en-CH" sz="1200" b="1" dirty="0">
                  <a:solidFill>
                    <a:schemeClr val="tx2"/>
                  </a:solidFill>
                </a:rPr>
                <a:t>no spares, limited know-how</a:t>
              </a:r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96E6FF68-1C1E-6D7A-7FF0-9B822C5A4E9B}"/>
              </a:ext>
            </a:extLst>
          </p:cNvPr>
          <p:cNvGrpSpPr/>
          <p:nvPr/>
        </p:nvGrpSpPr>
        <p:grpSpPr>
          <a:xfrm>
            <a:off x="6080251" y="1611659"/>
            <a:ext cx="2221742" cy="1952128"/>
            <a:chOff x="6080251" y="1611659"/>
            <a:chExt cx="2221742" cy="1952128"/>
          </a:xfrm>
        </p:grpSpPr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9343BF55-F312-1F3A-879E-0CEA549C68B4}"/>
                </a:ext>
              </a:extLst>
            </p:cNvPr>
            <p:cNvSpPr/>
            <p:nvPr/>
          </p:nvSpPr>
          <p:spPr>
            <a:xfrm>
              <a:off x="6241524" y="1611659"/>
              <a:ext cx="992920" cy="226336"/>
            </a:xfrm>
            <a:prstGeom prst="ellipse">
              <a:avLst/>
            </a:prstGeom>
            <a:solidFill>
              <a:srgbClr val="E15E32">
                <a:alpha val="69804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6A2AB5C7-ED7B-F59D-27C7-2EDD55CB62E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82725" y="1742919"/>
              <a:ext cx="2219268" cy="1445187"/>
            </a:xfrm>
            <a:prstGeom prst="rect">
              <a:avLst/>
            </a:prstGeom>
          </p:spPr>
        </p:pic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C530B76-EF34-7E3B-26A1-7BA9EDF92984}"/>
                </a:ext>
              </a:extLst>
            </p:cNvPr>
            <p:cNvSpPr txBox="1"/>
            <p:nvPr/>
          </p:nvSpPr>
          <p:spPr>
            <a:xfrm>
              <a:off x="6080251" y="2825123"/>
              <a:ext cx="2219268" cy="738664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200" b="1" dirty="0">
                  <a:solidFill>
                    <a:schemeClr val="tx2"/>
                  </a:solidFill>
                </a:rPr>
                <a:t>Critical reliability and </a:t>
              </a:r>
              <a:br>
                <a:rPr lang="en-CH" sz="1200" b="1" dirty="0">
                  <a:solidFill>
                    <a:schemeClr val="tx2"/>
                  </a:solidFill>
                </a:rPr>
              </a:br>
              <a:r>
                <a:rPr lang="en-CH" sz="1200" b="1" dirty="0">
                  <a:solidFill>
                    <a:schemeClr val="tx2"/>
                  </a:solidFill>
                </a:rPr>
                <a:t>spare availability for </a:t>
              </a:r>
              <a:br>
                <a:rPr lang="en-CH" sz="1200" b="1" dirty="0">
                  <a:solidFill>
                    <a:schemeClr val="tx2"/>
                  </a:solidFill>
                </a:rPr>
              </a:br>
              <a:r>
                <a:rPr lang="en-CH" sz="1200" b="1" dirty="0">
                  <a:solidFill>
                    <a:schemeClr val="tx2"/>
                  </a:solidFill>
                </a:rPr>
                <a:t>s-cooling kickers </a:t>
              </a:r>
              <a:br>
                <a:rPr lang="en-CH" sz="1200" b="1" dirty="0">
                  <a:solidFill>
                    <a:schemeClr val="tx2"/>
                  </a:solidFill>
                </a:rPr>
              </a:br>
              <a:r>
                <a:rPr lang="en-CH" sz="1200" b="1" dirty="0">
                  <a:solidFill>
                    <a:schemeClr val="tx2"/>
                  </a:solidFill>
                </a:rPr>
                <a:t>and power amplifiers</a:t>
              </a:r>
            </a:p>
          </p:txBody>
        </p:sp>
      </p:grpSp>
      <p:grpSp>
        <p:nvGrpSpPr>
          <p:cNvPr id="97" name="Group 96">
            <a:extLst>
              <a:ext uri="{FF2B5EF4-FFF2-40B4-BE49-F238E27FC236}">
                <a16:creationId xmlns:a16="http://schemas.microsoft.com/office/drawing/2014/main" id="{B042244E-343D-F61D-9337-1E8A37A08048}"/>
              </a:ext>
            </a:extLst>
          </p:cNvPr>
          <p:cNvGrpSpPr/>
          <p:nvPr/>
        </p:nvGrpSpPr>
        <p:grpSpPr>
          <a:xfrm>
            <a:off x="9720189" y="148611"/>
            <a:ext cx="2112982" cy="2435526"/>
            <a:chOff x="9720189" y="148611"/>
            <a:chExt cx="2112982" cy="2435526"/>
          </a:xfrm>
        </p:grpSpPr>
        <p:pic>
          <p:nvPicPr>
            <p:cNvPr id="7" name="Image 9" descr="Une image contenant plein air, pierre, tour&#10;&#10;Description générée automatiquement">
              <a:extLst>
                <a:ext uri="{FF2B5EF4-FFF2-40B4-BE49-F238E27FC236}">
                  <a16:creationId xmlns:a16="http://schemas.microsoft.com/office/drawing/2014/main" id="{292C2110-0F8D-3343-4A7E-3F7D74153C6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12438" t="6094" r="24783" b="11104"/>
            <a:stretch/>
          </p:blipFill>
          <p:spPr>
            <a:xfrm rot="5400000">
              <a:off x="9708657" y="160143"/>
              <a:ext cx="2136046" cy="2112981"/>
            </a:xfrm>
            <a:prstGeom prst="rect">
              <a:avLst/>
            </a:prstGeom>
          </p:spPr>
        </p:pic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2C2ADED-9906-A07C-43A9-E66140A93298}"/>
                </a:ext>
              </a:extLst>
            </p:cNvPr>
            <p:cNvSpPr txBox="1"/>
            <p:nvPr/>
          </p:nvSpPr>
          <p:spPr>
            <a:xfrm>
              <a:off x="9720189" y="2030139"/>
              <a:ext cx="2112982" cy="553998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200" b="1" dirty="0">
                  <a:solidFill>
                    <a:schemeClr val="tx2"/>
                  </a:solidFill>
                </a:rPr>
                <a:t>Outdated (and not very “green”) cooling and ventilation systems</a:t>
              </a:r>
            </a:p>
          </p:txBody>
        </p:sp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EA3F22B-6C42-C4D5-8504-D268AC5605D5}"/>
              </a:ext>
            </a:extLst>
          </p:cNvPr>
          <p:cNvGrpSpPr/>
          <p:nvPr/>
        </p:nvGrpSpPr>
        <p:grpSpPr>
          <a:xfrm>
            <a:off x="6676410" y="5094130"/>
            <a:ext cx="4988040" cy="1375406"/>
            <a:chOff x="6676410" y="5094130"/>
            <a:chExt cx="4988040" cy="1375406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F31CEF09-C761-0FC0-823D-FB5B6DDA7D1F}"/>
                </a:ext>
              </a:extLst>
            </p:cNvPr>
            <p:cNvSpPr/>
            <p:nvPr/>
          </p:nvSpPr>
          <p:spPr>
            <a:xfrm>
              <a:off x="6676410" y="5698750"/>
              <a:ext cx="558033" cy="226336"/>
            </a:xfrm>
            <a:prstGeom prst="ellipse">
              <a:avLst/>
            </a:prstGeom>
            <a:solidFill>
              <a:srgbClr val="E15E32">
                <a:alpha val="69804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24" name="Picture 23" descr="A large machine in a room&#10;&#10;Description automatically generated">
              <a:extLst>
                <a:ext uri="{FF2B5EF4-FFF2-40B4-BE49-F238E27FC236}">
                  <a16:creationId xmlns:a16="http://schemas.microsoft.com/office/drawing/2014/main" id="{05A89BEE-0CEF-7E9B-9034-B54610B734A4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9609413" y="5094130"/>
              <a:ext cx="2055037" cy="1342811"/>
            </a:xfrm>
            <a:prstGeom prst="rect">
              <a:avLst/>
            </a:prstGeom>
          </p:spPr>
        </p:pic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1822C268-71E6-A620-24E3-FC180F4DAF21}"/>
                </a:ext>
              </a:extLst>
            </p:cNvPr>
            <p:cNvCxnSpPr>
              <a:cxnSpLocks/>
              <a:stCxn id="24" idx="1"/>
              <a:endCxn id="12" idx="6"/>
            </p:cNvCxnSpPr>
            <p:nvPr/>
          </p:nvCxnSpPr>
          <p:spPr>
            <a:xfrm flipH="1">
              <a:off x="7234443" y="5765536"/>
              <a:ext cx="2374970" cy="46382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476E57AA-2A59-CF5B-6942-4B02BECD4D62}"/>
                </a:ext>
              </a:extLst>
            </p:cNvPr>
            <p:cNvSpPr txBox="1"/>
            <p:nvPr/>
          </p:nvSpPr>
          <p:spPr>
            <a:xfrm>
              <a:off x="9605889" y="6100204"/>
              <a:ext cx="2055036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200" b="1" dirty="0">
                  <a:solidFill>
                    <a:schemeClr val="tx2"/>
                  </a:solidFill>
                </a:rPr>
                <a:t>Outdated LLRF and HLRF for C10 cavities</a:t>
              </a:r>
            </a:p>
          </p:txBody>
        </p: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2A67B509-B4FF-A7F9-009E-E6C6028274A5}"/>
              </a:ext>
            </a:extLst>
          </p:cNvPr>
          <p:cNvGrpSpPr/>
          <p:nvPr/>
        </p:nvGrpSpPr>
        <p:grpSpPr>
          <a:xfrm>
            <a:off x="8549856" y="2822474"/>
            <a:ext cx="2984170" cy="2025777"/>
            <a:chOff x="8549856" y="2822474"/>
            <a:chExt cx="2984170" cy="2025777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FC0E986B-07DB-3DE3-A5F7-8CE6DCFACBA7}"/>
                </a:ext>
              </a:extLst>
            </p:cNvPr>
            <p:cNvSpPr/>
            <p:nvPr/>
          </p:nvSpPr>
          <p:spPr>
            <a:xfrm rot="5400000">
              <a:off x="7650135" y="3722195"/>
              <a:ext cx="2025777" cy="226336"/>
            </a:xfrm>
            <a:prstGeom prst="ellipse">
              <a:avLst/>
            </a:prstGeom>
            <a:solidFill>
              <a:srgbClr val="E15E32">
                <a:alpha val="69804"/>
              </a:srgbClr>
            </a:solidFill>
            <a:ln>
              <a:solidFill>
                <a:schemeClr val="accent3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27" name="Picture 26" descr="A picture containing text, indoor, stack, stacked&#10;&#10;Description automatically generated">
              <a:extLst>
                <a:ext uri="{FF2B5EF4-FFF2-40B4-BE49-F238E27FC236}">
                  <a16:creationId xmlns:a16="http://schemas.microsoft.com/office/drawing/2014/main" id="{2D4950B8-373C-BEC1-2663-50CD660F741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3"/>
            <a:srcRect l="4804" t="26554" r="18712"/>
            <a:stretch/>
          </p:blipFill>
          <p:spPr>
            <a:xfrm>
              <a:off x="9474906" y="2823231"/>
              <a:ext cx="2047227" cy="1474446"/>
            </a:xfrm>
            <a:prstGeom prst="rect">
              <a:avLst/>
            </a:prstGeom>
          </p:spPr>
        </p:pic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2FF7C54D-4FF8-5914-CCB1-383B24743082}"/>
                </a:ext>
              </a:extLst>
            </p:cNvPr>
            <p:cNvSpPr txBox="1"/>
            <p:nvPr/>
          </p:nvSpPr>
          <p:spPr>
            <a:xfrm>
              <a:off x="9493648" y="4125053"/>
              <a:ext cx="2040378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200" b="1" dirty="0">
                  <a:solidFill>
                    <a:schemeClr val="tx2"/>
                  </a:solidFill>
                </a:rPr>
                <a:t>AD magnets consolidation being finalised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9F772B4C-6D8B-9ABA-5175-3792EFD3A20D}"/>
                </a:ext>
              </a:extLst>
            </p:cNvPr>
            <p:cNvCxnSpPr>
              <a:cxnSpLocks/>
              <a:stCxn id="27" idx="1"/>
            </p:cNvCxnSpPr>
            <p:nvPr/>
          </p:nvCxnSpPr>
          <p:spPr>
            <a:xfrm flipH="1">
              <a:off x="8772552" y="3560454"/>
              <a:ext cx="702354" cy="24641"/>
            </a:xfrm>
            <a:prstGeom prst="straightConnector1">
              <a:avLst/>
            </a:prstGeom>
            <a:ln w="57150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oup 93">
            <a:extLst>
              <a:ext uri="{FF2B5EF4-FFF2-40B4-BE49-F238E27FC236}">
                <a16:creationId xmlns:a16="http://schemas.microsoft.com/office/drawing/2014/main" id="{FC57822B-DAB9-AD78-BF87-014F9A4FD64A}"/>
              </a:ext>
            </a:extLst>
          </p:cNvPr>
          <p:cNvGrpSpPr/>
          <p:nvPr/>
        </p:nvGrpSpPr>
        <p:grpSpPr>
          <a:xfrm>
            <a:off x="3385040" y="1145506"/>
            <a:ext cx="1670116" cy="1841880"/>
            <a:chOff x="3385040" y="1145506"/>
            <a:chExt cx="1670116" cy="1841880"/>
          </a:xfrm>
        </p:grpSpPr>
        <p:pic>
          <p:nvPicPr>
            <p:cNvPr id="64" name="Picture 63" descr="A picture containing text, green, indoor, ceiling&#10;&#10;Description automatically generated">
              <a:extLst>
                <a:ext uri="{FF2B5EF4-FFF2-40B4-BE49-F238E27FC236}">
                  <a16:creationId xmlns:a16="http://schemas.microsoft.com/office/drawing/2014/main" id="{C47E12AC-C407-8AF5-0B6B-E59DFB85679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>
              <a:extLst>
                <a:ext uri="{BEBA8EAE-BF5A-486C-A8C5-ECC9F3942E4B}">
                  <a14:imgProps xmlns:a14="http://schemas.microsoft.com/office/drawing/2010/main">
                    <a14:imgLayer r:embed="rId15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7037" t="9091" b="23965"/>
            <a:stretch/>
          </p:blipFill>
          <p:spPr bwMode="auto">
            <a:xfrm>
              <a:off x="3385040" y="1145506"/>
              <a:ext cx="1670116" cy="1567938"/>
            </a:xfrm>
            <a:prstGeom prst="rect">
              <a:avLst/>
            </a:prstGeom>
          </p:spPr>
        </p:pic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FF9BD905-17B6-DCF6-46A9-CBD0DB62853D}"/>
                </a:ext>
              </a:extLst>
            </p:cNvPr>
            <p:cNvSpPr txBox="1"/>
            <p:nvPr/>
          </p:nvSpPr>
          <p:spPr>
            <a:xfrm>
              <a:off x="3407898" y="2618054"/>
              <a:ext cx="1647258" cy="369332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CH" sz="1200" b="1" dirty="0">
                  <a:solidFill>
                    <a:schemeClr val="tx2"/>
                  </a:solidFill>
                </a:rPr>
                <a:t>Outdated Power Converters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8828063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B1E0AF-B251-B482-448D-751EE31BC2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>
            <a:extLst>
              <a:ext uri="{FF2B5EF4-FFF2-40B4-BE49-F238E27FC236}">
                <a16:creationId xmlns:a16="http://schemas.microsoft.com/office/drawing/2014/main" id="{D40B6724-5A6D-3D2C-751A-BB6BE04F36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637" y="1684072"/>
            <a:ext cx="7834126" cy="2780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6B4F38FE-AADD-EDE9-337B-F2CA444AC8C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69629"/>
            <a:ext cx="11376024" cy="711937"/>
          </a:xfrm>
        </p:spPr>
        <p:txBody>
          <a:bodyPr>
            <a:normAutofit/>
          </a:bodyPr>
          <a:lstStyle/>
          <a:p>
            <a:pPr marL="476100" indent="-342900">
              <a:buFont typeface="Arial" panose="020B0604020202020204" pitchFamily="34" charset="0"/>
              <a:buChar char="•"/>
            </a:pPr>
            <a:r>
              <a:rPr lang="en-CH" sz="1800" b="1" dirty="0">
                <a:solidFill>
                  <a:schemeClr val="tx1"/>
                </a:solidFill>
              </a:rPr>
              <a:t>Main request: stable</a:t>
            </a:r>
            <a:r>
              <a:rPr lang="en-CH" sz="1800" dirty="0">
                <a:solidFill>
                  <a:schemeClr val="tx1"/>
                </a:solidFill>
              </a:rPr>
              <a:t> </a:t>
            </a:r>
            <a:r>
              <a:rPr lang="en-CH" sz="1800" b="1" dirty="0">
                <a:solidFill>
                  <a:schemeClr val="tx1"/>
                </a:solidFill>
              </a:rPr>
              <a:t>intensity </a:t>
            </a:r>
            <a:r>
              <a:rPr lang="en-CH" sz="1800" dirty="0">
                <a:solidFill>
                  <a:schemeClr val="tx1"/>
                </a:solidFill>
              </a:rPr>
              <a:t>of more than </a:t>
            </a:r>
            <a:r>
              <a:rPr lang="en-CH" sz="1800" b="1" dirty="0">
                <a:solidFill>
                  <a:schemeClr val="tx1"/>
                </a:solidFill>
              </a:rPr>
              <a:t>25e6 pbar every ~120 s </a:t>
            </a:r>
            <a:r>
              <a:rPr lang="en-CH" sz="1800" dirty="0"/>
              <a:t>(typically, higher flux is better)</a:t>
            </a:r>
          </a:p>
          <a:p>
            <a:pPr marL="876150" lvl="1" indent="-342900"/>
            <a:r>
              <a:rPr lang="en-CH" sz="1700" b="1" dirty="0"/>
              <a:t>Acceptable</a:t>
            </a:r>
            <a:r>
              <a:rPr lang="en-CH" sz="1700" dirty="0"/>
              <a:t> to </a:t>
            </a:r>
            <a:r>
              <a:rPr lang="en-CH" sz="1700" b="1" dirty="0"/>
              <a:t>have slow intensity drifts </a:t>
            </a:r>
            <a:r>
              <a:rPr lang="en-CH" sz="1700" dirty="0"/>
              <a:t>over </a:t>
            </a:r>
            <a:r>
              <a:rPr lang="en-CH" sz="1700" b="1" dirty="0"/>
              <a:t>time scales of days/weeks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A9BF132-7296-AF86-1989-5EDD073111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CH" sz="3200" dirty="0"/>
              <a:t>Main user requirements: </a:t>
            </a:r>
            <a:r>
              <a:rPr lang="en-US" sz="3200" u="sng" dirty="0"/>
              <a:t>stability</a:t>
            </a:r>
            <a:r>
              <a:rPr lang="en-US" sz="3200" b="0" dirty="0"/>
              <a:t> and </a:t>
            </a:r>
            <a:r>
              <a:rPr lang="en-US" sz="3200" u="sng" dirty="0"/>
              <a:t>reproducibility!</a:t>
            </a:r>
            <a:endParaRPr lang="en-CH" sz="3200" u="sng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6B404B1-5986-C28A-C0BA-CC4F588D5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E2761B7-2102-7B47-25C9-F8F8CEC1C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E0EBF0-ABEC-3E40-BDE2-0EBB43F8626D}" type="slidenum">
              <a:rPr lang="en-US" smtClean="0"/>
              <a:pPr/>
              <a:t>27</a:t>
            </a:fld>
            <a:endParaRPr lang="en-US" dirty="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38BF421E-5A71-F57B-FE5D-B39A570F04D2}"/>
              </a:ext>
            </a:extLst>
          </p:cNvPr>
          <p:cNvCxnSpPr>
            <a:cxnSpLocks/>
          </p:cNvCxnSpPr>
          <p:nvPr/>
        </p:nvCxnSpPr>
        <p:spPr bwMode="auto">
          <a:xfrm>
            <a:off x="927135" y="2788353"/>
            <a:ext cx="6356044" cy="0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7030A0">
                <a:alpha val="80000"/>
              </a:srgbClr>
            </a:solidFill>
            <a:prstDash val="solid"/>
            <a:round/>
            <a:headEnd type="none" w="sm" len="sm"/>
            <a:tailEnd type="none" w="sm" len="sm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89BB78E-61FB-4B44-85C0-37B385ADB3A2}"/>
              </a:ext>
            </a:extLst>
          </p:cNvPr>
          <p:cNvSpPr txBox="1"/>
          <p:nvPr/>
        </p:nvSpPr>
        <p:spPr>
          <a:xfrm>
            <a:off x="995861" y="2546416"/>
            <a:ext cx="1221566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/>
            <a:r>
              <a:rPr lang="en-US" sz="1100" b="1" kern="0" dirty="0">
                <a:solidFill>
                  <a:srgbClr val="7030A0"/>
                </a:solidFill>
              </a:rPr>
              <a:t>I</a:t>
            </a:r>
            <a:r>
              <a:rPr lang="en-CH" sz="1100" b="1" kern="0" dirty="0">
                <a:solidFill>
                  <a:srgbClr val="7030A0"/>
                </a:solidFill>
              </a:rPr>
              <a:t>deal case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0B735E3-D4E3-31AB-045A-49460C492098}"/>
              </a:ext>
            </a:extLst>
          </p:cNvPr>
          <p:cNvGrpSpPr/>
          <p:nvPr/>
        </p:nvGrpSpPr>
        <p:grpSpPr>
          <a:xfrm>
            <a:off x="1193624" y="2266849"/>
            <a:ext cx="6810687" cy="1321660"/>
            <a:chOff x="721987" y="2814330"/>
            <a:chExt cx="5309536" cy="944184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FD874D0-F047-FF20-70D4-98C58E63A39A}"/>
                </a:ext>
              </a:extLst>
            </p:cNvPr>
            <p:cNvSpPr txBox="1"/>
            <p:nvPr/>
          </p:nvSpPr>
          <p:spPr>
            <a:xfrm>
              <a:off x="721987" y="3496904"/>
              <a:ext cx="1193719" cy="261610"/>
            </a:xfrm>
            <a:prstGeom prst="rect">
              <a:avLst/>
            </a:prstGeom>
            <a:ln>
              <a:noFill/>
            </a:ln>
          </p:spPr>
          <p:txBody>
            <a:bodyPr wrap="none" rtlCol="0">
              <a:spAutoFit/>
            </a:bodyPr>
            <a:lstStyle/>
            <a:p>
              <a:pPr marL="14288"/>
              <a:r>
                <a:rPr lang="en-US" sz="1100" b="1" kern="0" dirty="0">
                  <a:solidFill>
                    <a:srgbClr val="FF9400"/>
                  </a:solidFill>
                </a:rPr>
                <a:t>“Acceptable”</a:t>
              </a:r>
              <a:endParaRPr lang="en-CH" sz="1100" b="1" kern="0" dirty="0">
                <a:solidFill>
                  <a:srgbClr val="FF9400"/>
                </a:solidFill>
              </a:endParaRPr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E3089FB-C41C-507F-A091-1A5328112F25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860563" y="3467100"/>
              <a:ext cx="45828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509E3707-6F5B-A7F5-6F2D-7C47FF1AECA3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318847" y="3394357"/>
              <a:ext cx="458284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EBC7D65-A599-3563-861A-6CFB0F4EA327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777131" y="3296221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E7B8D66-8B66-434B-B17E-9C8BBC725BB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028092" y="3190713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CDFFCA0-2BBC-F83F-F40E-D709461764F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279053" y="3123421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943B5F3F-09E4-BD60-43AA-7C6CE686835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530014" y="3190713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8BA1A1C-243F-9BA6-E685-9DCDB89C5C9A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2780975" y="3249329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5B98BDF5-62DB-F7AB-67DD-E743B5CFB84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042490" y="3192749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14A6284-BB62-C9C2-E3FA-536BC879389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293451" y="3123421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6D791664-20B2-B840-A5CC-2C5CE2383A0C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3544412" y="3186888"/>
              <a:ext cx="69230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AE7DCCBC-6374-D8FE-7A0B-FBDB48870B0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236720" y="3016064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001C4E09-9494-AA09-F83A-EDBC87F384B0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501094" y="2939864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5059E88F-34F8-BFB4-AFAA-607F4D274B5D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752055" y="2832315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ACC9A3B1-235A-DF85-8875-5F304DD0B959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003016" y="2892802"/>
              <a:ext cx="250961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FE51BC2-AE76-B823-BDE1-2FEE55058F32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5253977" y="2814330"/>
              <a:ext cx="777546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9400">
                  <a:alpha val="80000"/>
                </a:srgbClr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grpSp>
        <p:nvGrpSpPr>
          <p:cNvPr id="47" name="Rep-rate-ideal">
            <a:extLst>
              <a:ext uri="{FF2B5EF4-FFF2-40B4-BE49-F238E27FC236}">
                <a16:creationId xmlns:a16="http://schemas.microsoft.com/office/drawing/2014/main" id="{523A82F9-86B9-B238-E97F-4C957216C454}"/>
              </a:ext>
            </a:extLst>
          </p:cNvPr>
          <p:cNvGrpSpPr/>
          <p:nvPr/>
        </p:nvGrpSpPr>
        <p:grpSpPr>
          <a:xfrm>
            <a:off x="8668800" y="1751480"/>
            <a:ext cx="3012858" cy="2451600"/>
            <a:chOff x="8668800" y="1751480"/>
            <a:chExt cx="3012858" cy="2451600"/>
          </a:xfrm>
        </p:grpSpPr>
        <p:pic>
          <p:nvPicPr>
            <p:cNvPr id="16" name="Picture 2">
              <a:extLst>
                <a:ext uri="{FF2B5EF4-FFF2-40B4-BE49-F238E27FC236}">
                  <a16:creationId xmlns:a16="http://schemas.microsoft.com/office/drawing/2014/main" id="{A623C871-9D34-83A5-5989-560FCBC3170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68800" y="1751480"/>
              <a:ext cx="3012858" cy="2451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ED301921-1C08-396B-FA80-DBAD6425C658}"/>
                </a:ext>
              </a:extLst>
            </p:cNvPr>
            <p:cNvSpPr/>
            <p:nvPr/>
          </p:nvSpPr>
          <p:spPr bwMode="auto">
            <a:xfrm>
              <a:off x="9186709" y="1843504"/>
              <a:ext cx="2406816" cy="1960903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DB510967-D71D-F0AE-11C0-523DAFD1C656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9989960" y="1863361"/>
              <a:ext cx="0" cy="1941046"/>
            </a:xfrm>
            <a:prstGeom prst="line">
              <a:avLst/>
            </a:prstGeom>
            <a:solidFill>
              <a:schemeClr val="accent1"/>
            </a:solidFill>
            <a:ln w="76200" cap="flat" cmpd="sng" algn="ctr">
              <a:solidFill>
                <a:srgbClr val="7030A0"/>
              </a:solidFill>
              <a:prstDash val="solid"/>
              <a:round/>
              <a:headEnd type="none" w="sm" len="sm"/>
              <a:tailEnd type="none" w="sm" len="sm"/>
            </a:ln>
            <a:effectLst/>
          </p:spPr>
        </p:cxn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8D0473E5-AF90-508B-94CC-7CEED4C71D83}"/>
              </a:ext>
            </a:extLst>
          </p:cNvPr>
          <p:cNvSpPr txBox="1"/>
          <p:nvPr/>
        </p:nvSpPr>
        <p:spPr>
          <a:xfrm>
            <a:off x="10011174" y="1863361"/>
            <a:ext cx="1221566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/>
            <a:r>
              <a:rPr lang="en-US" sz="1100" b="1" kern="0" dirty="0">
                <a:solidFill>
                  <a:srgbClr val="7030A0"/>
                </a:solidFill>
              </a:rPr>
              <a:t>I</a:t>
            </a:r>
            <a:r>
              <a:rPr lang="en-CH" sz="1100" b="1" kern="0" dirty="0">
                <a:solidFill>
                  <a:srgbClr val="7030A0"/>
                </a:solidFill>
              </a:rPr>
              <a:t>deal case</a:t>
            </a:r>
          </a:p>
        </p:txBody>
      </p:sp>
      <p:grpSp>
        <p:nvGrpSpPr>
          <p:cNvPr id="44" name="REP-RATE">
            <a:extLst>
              <a:ext uri="{FF2B5EF4-FFF2-40B4-BE49-F238E27FC236}">
                <a16:creationId xmlns:a16="http://schemas.microsoft.com/office/drawing/2014/main" id="{88520037-9FEE-B184-00AF-C5765E1D79A9}"/>
              </a:ext>
            </a:extLst>
          </p:cNvPr>
          <p:cNvGrpSpPr/>
          <p:nvPr/>
        </p:nvGrpSpPr>
        <p:grpSpPr>
          <a:xfrm>
            <a:off x="8668800" y="1753200"/>
            <a:ext cx="3012857" cy="2451600"/>
            <a:chOff x="6655304" y="2027101"/>
            <a:chExt cx="2215076" cy="1802435"/>
          </a:xfrm>
        </p:grpSpPr>
        <p:pic>
          <p:nvPicPr>
            <p:cNvPr id="45" name="Picture 2">
              <a:extLst>
                <a:ext uri="{FF2B5EF4-FFF2-40B4-BE49-F238E27FC236}">
                  <a16:creationId xmlns:a16="http://schemas.microsoft.com/office/drawing/2014/main" id="{C816898B-2D9D-D8E2-52AF-284783F011D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5304" y="2027101"/>
              <a:ext cx="2215076" cy="180243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663670CF-EF1B-C163-13A4-032609598345}"/>
                </a:ext>
              </a:extLst>
            </p:cNvPr>
            <p:cNvSpPr/>
            <p:nvPr/>
          </p:nvSpPr>
          <p:spPr bwMode="auto">
            <a:xfrm>
              <a:off x="7611035" y="2105379"/>
              <a:ext cx="1197686" cy="2881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pic>
        <p:nvPicPr>
          <p:cNvPr id="8198" name="Picture 6">
            <a:extLst>
              <a:ext uri="{FF2B5EF4-FFF2-40B4-BE49-F238E27FC236}">
                <a16:creationId xmlns:a16="http://schemas.microsoft.com/office/drawing/2014/main" id="{8BC66853-6C19-4A68-942A-B50D687F81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343" y="1683687"/>
            <a:ext cx="7836690" cy="278229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81AFDE28-A605-0CC0-F548-6F6D26795C83}"/>
              </a:ext>
            </a:extLst>
          </p:cNvPr>
          <p:cNvSpPr txBox="1"/>
          <p:nvPr/>
        </p:nvSpPr>
        <p:spPr>
          <a:xfrm>
            <a:off x="995861" y="1817501"/>
            <a:ext cx="9345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6CFF"/>
                </a:solidFill>
              </a:rPr>
              <a:t>2023 data</a:t>
            </a:r>
          </a:p>
        </p:txBody>
      </p:sp>
      <p:sp>
        <p:nvSpPr>
          <p:cNvPr id="30" name="Content Placeholder 8">
            <a:extLst>
              <a:ext uri="{FF2B5EF4-FFF2-40B4-BE49-F238E27FC236}">
                <a16:creationId xmlns:a16="http://schemas.microsoft.com/office/drawing/2014/main" id="{B3D21136-F240-D7FF-4A1D-FCF0EA8ADBDB}"/>
              </a:ext>
            </a:extLst>
          </p:cNvPr>
          <p:cNvSpPr txBox="1">
            <a:spLocks/>
          </p:cNvSpPr>
          <p:nvPr/>
        </p:nvSpPr>
        <p:spPr>
          <a:xfrm>
            <a:off x="407989" y="4523424"/>
            <a:ext cx="11376024" cy="1801572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dirty="0"/>
              <a:t>In practice, </a:t>
            </a:r>
            <a:r>
              <a:rPr lang="en-CH" b="1" dirty="0"/>
              <a:t>quite some </a:t>
            </a:r>
            <a:r>
              <a:rPr lang="en-CH" b="1" dirty="0">
                <a:solidFill>
                  <a:schemeClr val="accent3"/>
                </a:solidFill>
              </a:rPr>
              <a:t>intensity variation/fluctuation </a:t>
            </a:r>
            <a:r>
              <a:rPr lang="en-CH" b="1" dirty="0"/>
              <a:t>(&gt;20%!) over the year</a:t>
            </a:r>
          </a:p>
          <a:p>
            <a:pPr lvl="3"/>
            <a:r>
              <a:rPr lang="en-CH" b="1" dirty="0"/>
              <a:t>Slow improvements </a:t>
            </a:r>
            <a:r>
              <a:rPr lang="en-CH" dirty="0"/>
              <a:t>thanks to motivated operation team</a:t>
            </a:r>
          </a:p>
          <a:p>
            <a:pPr lvl="3"/>
            <a:r>
              <a:rPr lang="en-CH" dirty="0"/>
              <a:t>Slow/fast </a:t>
            </a:r>
            <a:r>
              <a:rPr lang="en-CH" b="1" dirty="0"/>
              <a:t>degradations</a:t>
            </a:r>
            <a:r>
              <a:rPr lang="en-CH" dirty="0"/>
              <a:t> due to </a:t>
            </a:r>
            <a:r>
              <a:rPr lang="en-CH" b="1" dirty="0"/>
              <a:t>natural drifts </a:t>
            </a:r>
            <a:r>
              <a:rPr lang="en-CH" dirty="0"/>
              <a:t>and </a:t>
            </a:r>
            <a:r>
              <a:rPr lang="en-CH" b="1" dirty="0"/>
              <a:t>hardware faults/issues </a:t>
            </a:r>
          </a:p>
          <a:p>
            <a:pPr lvl="3"/>
            <a:r>
              <a:rPr lang="en-CH" dirty="0"/>
              <a:t>Shot-to-shot </a:t>
            </a:r>
            <a:r>
              <a:rPr lang="en-CH" b="1" dirty="0"/>
              <a:t>fluctuations</a:t>
            </a:r>
            <a:r>
              <a:rPr lang="en-CH" dirty="0"/>
              <a:t> due to </a:t>
            </a:r>
            <a:r>
              <a:rPr lang="en-CH" b="1" dirty="0"/>
              <a:t>non-reproducibility</a:t>
            </a:r>
            <a:r>
              <a:rPr lang="en-CH" dirty="0"/>
              <a:t> of several sub-systems</a:t>
            </a:r>
          </a:p>
          <a:p>
            <a:pPr lvl="2"/>
            <a:r>
              <a:rPr lang="en-US" sz="1800" dirty="0"/>
              <a:t>Also, </a:t>
            </a:r>
            <a:r>
              <a:rPr lang="en-US" sz="1800" b="1" dirty="0">
                <a:solidFill>
                  <a:schemeClr val="accent3"/>
                </a:solidFill>
              </a:rPr>
              <a:t>repetition rate variation </a:t>
            </a:r>
            <a:r>
              <a:rPr lang="en-US" sz="1800" dirty="0"/>
              <a:t>driven by </a:t>
            </a:r>
            <a:r>
              <a:rPr lang="en-US" sz="1800" b="1" dirty="0"/>
              <a:t>PS super-cycle </a:t>
            </a:r>
            <a:r>
              <a:rPr lang="en-US" sz="1800" dirty="0"/>
              <a:t>composition</a:t>
            </a:r>
            <a:r>
              <a:rPr lang="en-US" sz="1800" b="1" dirty="0"/>
              <a:t> </a:t>
            </a:r>
            <a:r>
              <a:rPr lang="en-US" sz="1800" dirty="0"/>
              <a:t>and beam scheduling strategy</a:t>
            </a:r>
          </a:p>
          <a:p>
            <a:pPr lvl="3"/>
            <a:r>
              <a:rPr lang="en-US" b="1" dirty="0"/>
              <a:t>Not much we can do about it</a:t>
            </a:r>
            <a:r>
              <a:rPr lang="en-US" dirty="0"/>
              <a:t>, but CERN-timing long-term plans to upgrade protons scheduling strategy</a:t>
            </a:r>
          </a:p>
          <a:p>
            <a:pPr lvl="2"/>
            <a:endParaRPr lang="en-US" dirty="0"/>
          </a:p>
          <a:p>
            <a:pPr lvl="2"/>
            <a:endParaRPr lang="en-CH" dirty="0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49DAFEE-A300-8656-30BF-62B7E3899D29}"/>
              </a:ext>
            </a:extLst>
          </p:cNvPr>
          <p:cNvSpPr txBox="1"/>
          <p:nvPr/>
        </p:nvSpPr>
        <p:spPr>
          <a:xfrm>
            <a:off x="9165277" y="1671359"/>
            <a:ext cx="2040622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000" b="1" dirty="0">
                <a:solidFill>
                  <a:schemeClr val="accent4">
                    <a:lumMod val="75000"/>
                  </a:schemeClr>
                </a:solidFill>
              </a:rPr>
              <a:t>T</a:t>
            </a:r>
            <a:r>
              <a:rPr lang="en-CH" sz="1000" b="1" dirty="0">
                <a:solidFill>
                  <a:schemeClr val="accent4">
                    <a:lumMod val="75000"/>
                  </a:schemeClr>
                </a:solidFill>
              </a:rPr>
              <a:t>ime between consecutive cycles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FC87DA3-1C6D-324B-033D-E435B6A528BA}"/>
              </a:ext>
            </a:extLst>
          </p:cNvPr>
          <p:cNvSpPr txBox="1"/>
          <p:nvPr/>
        </p:nvSpPr>
        <p:spPr>
          <a:xfrm>
            <a:off x="928397" y="1641518"/>
            <a:ext cx="2131994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en-US" sz="1000" b="1" dirty="0">
                <a:solidFill>
                  <a:schemeClr val="accent4">
                    <a:lumMod val="75000"/>
                  </a:schemeClr>
                </a:solidFill>
              </a:rPr>
              <a:t>Total Intensity at ELENA extraction</a:t>
            </a:r>
            <a:endParaRPr lang="en-CH" sz="1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830C48F-4100-47B7-84EA-55BF021217CD}"/>
              </a:ext>
            </a:extLst>
          </p:cNvPr>
          <p:cNvSpPr txBox="1"/>
          <p:nvPr/>
        </p:nvSpPr>
        <p:spPr>
          <a:xfrm>
            <a:off x="10640270" y="1825247"/>
            <a:ext cx="934551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006CFF"/>
                </a:solidFill>
              </a:rPr>
              <a:t>2023 data</a:t>
            </a:r>
          </a:p>
        </p:txBody>
      </p:sp>
      <p:sp>
        <p:nvSpPr>
          <p:cNvPr id="52" name="Date Placeholder 51">
            <a:extLst>
              <a:ext uri="{FF2B5EF4-FFF2-40B4-BE49-F238E27FC236}">
                <a16:creationId xmlns:a16="http://schemas.microsoft.com/office/drawing/2014/main" id="{D95F0F22-7959-2ADF-8AC2-9F4F92D83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13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  <p:bldP spid="49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2485F59-4487-47D3-5376-169F81CC44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6E31CD9-58CA-D6D3-CBD0-57B5402548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90862"/>
            <a:ext cx="7860525" cy="5101137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Challenges </a:t>
            </a:r>
            <a:r>
              <a:rPr lang="en-US" b="0" dirty="0"/>
              <a:t>in</a:t>
            </a:r>
            <a:r>
              <a:rPr lang="en-US" dirty="0"/>
              <a:t> Beam Diagnostics </a:t>
            </a:r>
            <a:r>
              <a:rPr lang="en-US" b="0" dirty="0"/>
              <a:t>in measuring very </a:t>
            </a:r>
            <a:r>
              <a:rPr lang="en-US" b="1" dirty="0"/>
              <a:t>low intensity </a:t>
            </a:r>
            <a:r>
              <a:rPr lang="en-US" b="0" dirty="0"/>
              <a:t>and</a:t>
            </a:r>
            <a:r>
              <a:rPr lang="en-US" b="1" dirty="0"/>
              <a:t> low energy beams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Mainly relying on Schottky and Intensity measurements</a:t>
            </a:r>
          </a:p>
          <a:p>
            <a:pPr marL="990900" lvl="2" indent="-342900"/>
            <a:r>
              <a:rPr lang="en-US" dirty="0"/>
              <a:t>i.e. indirect measurement of many possible faults/effects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Only destructive transverse beam profile measurements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Dedicated operation team 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Maintain high machine availability </a:t>
            </a:r>
          </a:p>
          <a:p>
            <a:pPr marL="990900" lvl="2" indent="-342900"/>
            <a:r>
              <a:rPr lang="en-US" dirty="0"/>
              <a:t>E.g. Finding solutions to run without BHZ-TRIM in 2022…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Obtain the best performance from existing hardware</a:t>
            </a:r>
          </a:p>
          <a:p>
            <a:pPr marL="990900" lvl="2" indent="-342900"/>
            <a:r>
              <a:rPr lang="en-US" dirty="0"/>
              <a:t>E.g. toward ELENA design emittances, …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Respond to user needs </a:t>
            </a:r>
          </a:p>
          <a:p>
            <a:pPr marL="990900" lvl="2" indent="-342900"/>
            <a:r>
              <a:rPr lang="en-US" dirty="0"/>
              <a:t>E.g. </a:t>
            </a:r>
            <a:r>
              <a:rPr lang="en-US" dirty="0" err="1"/>
              <a:t>Optimise</a:t>
            </a:r>
            <a:r>
              <a:rPr lang="en-US" dirty="0"/>
              <a:t> beam transport from ELENA to traps …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/>
              <a:t>Follow-up constant consolidation needs, often unique systems</a:t>
            </a:r>
          </a:p>
          <a:p>
            <a:pPr marL="990900" lvl="2" indent="-342900"/>
            <a:r>
              <a:rPr lang="en-US" dirty="0"/>
              <a:t>E.g. electron and stochastic cooling consolidations …</a:t>
            </a:r>
          </a:p>
          <a:p>
            <a:endParaRPr lang="en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4126305-266B-AB29-430C-48580266C6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Facility Challenges: </a:t>
            </a:r>
            <a:r>
              <a:rPr lang="en-US" u="sng" dirty="0"/>
              <a:t>Beam Control</a:t>
            </a:r>
            <a:endParaRPr lang="en-CH" u="sng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5230C5-984D-5C2F-1DEC-C87507CB3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A0F5DD-F756-5834-B049-75E68E4818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8A19C47-59BF-D7B8-F0D6-518BAEE760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A07390F5-CF04-C598-0143-CA643A90FF68}"/>
              </a:ext>
            </a:extLst>
          </p:cNvPr>
          <p:cNvGrpSpPr/>
          <p:nvPr/>
        </p:nvGrpSpPr>
        <p:grpSpPr>
          <a:xfrm>
            <a:off x="8127057" y="3790701"/>
            <a:ext cx="3656954" cy="2634292"/>
            <a:chOff x="8127057" y="3790701"/>
            <a:chExt cx="3656954" cy="2634292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836E84-DBD4-3139-F69B-A3B0C260362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27057" y="4001627"/>
              <a:ext cx="3656954" cy="2423366"/>
            </a:xfrm>
            <a:prstGeom prst="rect">
              <a:avLst/>
            </a:prstGeom>
          </p:spPr>
        </p:pic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52A9464C-A65B-923D-479C-BD7D056B09E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10957339" y="4639570"/>
              <a:ext cx="0" cy="35351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006405"/>
              </a:solidFill>
              <a:prstDash val="solid"/>
              <a:round/>
              <a:headEnd type="triangle" w="med" len="med"/>
              <a:tailEnd type="none" w="med" len="med"/>
            </a:ln>
            <a:effectLst/>
          </p:spPr>
        </p:cxn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F51B7279-2E1A-E557-F7E7-67A9BEE48477}"/>
                </a:ext>
              </a:extLst>
            </p:cNvPr>
            <p:cNvSpPr txBox="1"/>
            <p:nvPr/>
          </p:nvSpPr>
          <p:spPr>
            <a:xfrm>
              <a:off x="10348169" y="5184059"/>
              <a:ext cx="1218339" cy="738664"/>
            </a:xfrm>
            <a:prstGeom prst="rect">
              <a:avLst/>
            </a:prstGeom>
          </p:spPr>
          <p:txBody>
            <a:bodyPr wrap="square" rtlCol="0">
              <a:spAutoFit/>
            </a:bodyPr>
            <a:lstStyle/>
            <a:p>
              <a:pPr marL="14288"/>
              <a:r>
                <a:rPr lang="en-US" sz="1400" b="1" kern="0" dirty="0">
                  <a:solidFill>
                    <a:srgbClr val="006405"/>
                  </a:solidFill>
                </a:rPr>
                <a:t>About x</a:t>
              </a:r>
              <a:r>
                <a:rPr lang="en-CH" sz="1400" b="1" kern="0" dirty="0">
                  <a:solidFill>
                    <a:srgbClr val="006405"/>
                  </a:solidFill>
                </a:rPr>
                <a:t>2 emittance reduction!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9A1137EA-5DA5-AA83-DC03-DB337C9DC58C}"/>
                </a:ext>
              </a:extLst>
            </p:cNvPr>
            <p:cNvGrpSpPr/>
            <p:nvPr/>
          </p:nvGrpSpPr>
          <p:grpSpPr>
            <a:xfrm>
              <a:off x="8589492" y="4935796"/>
              <a:ext cx="1107678" cy="1107679"/>
              <a:chOff x="9875838" y="4762126"/>
              <a:chExt cx="1722279" cy="1722280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7C251FC1-34EF-1AFD-80C0-5F4DDC7302C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alphaModFix/>
              </a:blip>
              <a:stretch>
                <a:fillRect/>
              </a:stretch>
            </p:blipFill>
            <p:spPr>
              <a:xfrm>
                <a:off x="9875838" y="4762126"/>
                <a:ext cx="1722279" cy="1722280"/>
              </a:xfrm>
              <a:prstGeom prst="rect">
                <a:avLst/>
              </a:prstGeom>
            </p:spPr>
          </p:pic>
          <p:cxnSp>
            <p:nvCxnSpPr>
              <p:cNvPr id="11" name="Straight Arrow Connector 10">
                <a:extLst>
                  <a:ext uri="{FF2B5EF4-FFF2-40B4-BE49-F238E27FC236}">
                    <a16:creationId xmlns:a16="http://schemas.microsoft.com/office/drawing/2014/main" id="{1D43EFA9-3B5A-DD3C-9C00-20ECB8A00220}"/>
                  </a:ext>
                </a:extLst>
              </p:cNvPr>
              <p:cNvCxnSpPr>
                <a:cxnSpLocks/>
              </p:cNvCxnSpPr>
              <p:nvPr/>
            </p:nvCxnSpPr>
            <p:spPr bwMode="auto">
              <a:xfrm flipH="1">
                <a:off x="10956312" y="5225013"/>
                <a:ext cx="272586" cy="150528"/>
              </a:xfrm>
              <a:prstGeom prst="straightConnector1">
                <a:avLst/>
              </a:prstGeom>
              <a:solidFill>
                <a:schemeClr val="accent1"/>
              </a:solidFill>
              <a:ln w="12700" cap="flat" cmpd="sng" algn="ctr">
                <a:solidFill>
                  <a:srgbClr val="7030A0"/>
                </a:solidFill>
                <a:prstDash val="solid"/>
                <a:round/>
                <a:headEnd type="none" w="sm" len="sm"/>
                <a:tailEnd type="triangle"/>
              </a:ln>
              <a:effectLst/>
            </p:spPr>
          </p:cxnSp>
        </p:grp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DD0989E-7D43-B46B-8800-E5F1264E677C}"/>
                </a:ext>
              </a:extLst>
            </p:cNvPr>
            <p:cNvSpPr txBox="1"/>
            <p:nvPr/>
          </p:nvSpPr>
          <p:spPr>
            <a:xfrm>
              <a:off x="8339328" y="3790701"/>
              <a:ext cx="3373872" cy="2462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US" sz="1600" b="1" dirty="0"/>
                <a:t>T</a:t>
              </a:r>
              <a:r>
                <a:rPr lang="en-CH" sz="1600" b="1" dirty="0"/>
                <a:t>oward ELENA design emittances!</a:t>
              </a:r>
            </a:p>
          </p:txBody>
        </p:sp>
      </p:grpSp>
      <p:pic>
        <p:nvPicPr>
          <p:cNvPr id="21" name="Google Shape;120;p17">
            <a:extLst>
              <a:ext uri="{FF2B5EF4-FFF2-40B4-BE49-F238E27FC236}">
                <a16:creationId xmlns:a16="http://schemas.microsoft.com/office/drawing/2014/main" id="{6A546EE1-C2F3-2920-CAE9-103E8ECD8224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 t="9372"/>
          <a:stretch/>
        </p:blipFill>
        <p:spPr>
          <a:xfrm>
            <a:off x="-23349" y="7888529"/>
            <a:ext cx="4382925" cy="1364335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122;p17">
            <a:extLst>
              <a:ext uri="{FF2B5EF4-FFF2-40B4-BE49-F238E27FC236}">
                <a16:creationId xmlns:a16="http://schemas.microsoft.com/office/drawing/2014/main" id="{3758E9C9-64C8-1D4C-437A-D29EC9784862}"/>
              </a:ext>
            </a:extLst>
          </p:cNvPr>
          <p:cNvSpPr txBox="1"/>
          <p:nvPr/>
        </p:nvSpPr>
        <p:spPr>
          <a:xfrm>
            <a:off x="4537033" y="8556244"/>
            <a:ext cx="3295393" cy="9096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121900" rIns="121900" bIns="121900" anchor="t" anchorCtr="0">
            <a:noAutofit/>
          </a:bodyPr>
          <a:lstStyle/>
          <a:p>
            <a:pPr marL="0" marR="0" lvl="0" indent="0" algn="l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Tx/>
              <a:buNone/>
              <a:tabLst/>
              <a:defRPr/>
            </a:pP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First optics measurements in ELENA show </a:t>
            </a:r>
            <a:r>
              <a:rPr kumimoji="0" lang="en" sz="14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large beta-beating</a:t>
            </a:r>
            <a:r>
              <a:rPr kumimoji="0" lang="en" sz="1400" b="0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Arial"/>
                <a:sym typeface="Arial"/>
              </a:rPr>
              <a:t>, to be further studied.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Arial"/>
              <a:sym typeface="Arial"/>
            </a:endParaRPr>
          </a:p>
        </p:txBody>
      </p:sp>
      <p:pic>
        <p:nvPicPr>
          <p:cNvPr id="16" name="Content Placeholder 6" descr="A screenshot of a computer&#10;&#10;Description automatically generated">
            <a:extLst>
              <a:ext uri="{FF2B5EF4-FFF2-40B4-BE49-F238E27FC236}">
                <a16:creationId xmlns:a16="http://schemas.microsoft.com/office/drawing/2014/main" id="{515D6CA0-2E16-6491-678E-2840D14C5A4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162" r="59990" b="44293"/>
          <a:stretch/>
        </p:blipFill>
        <p:spPr>
          <a:xfrm>
            <a:off x="8417509" y="1350074"/>
            <a:ext cx="3373871" cy="228642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4C78280D-E4CE-233F-F9FA-767A5B341B33}"/>
              </a:ext>
            </a:extLst>
          </p:cNvPr>
          <p:cNvSpPr txBox="1"/>
          <p:nvPr/>
        </p:nvSpPr>
        <p:spPr>
          <a:xfrm>
            <a:off x="8214160" y="1077458"/>
            <a:ext cx="3765839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600" b="1" dirty="0"/>
              <a:t>Schottky and Intensity (BCCCA) in AD</a:t>
            </a:r>
            <a:endParaRPr lang="en-CH" sz="1600" b="1" dirty="0"/>
          </a:p>
        </p:txBody>
      </p:sp>
    </p:spTree>
    <p:extLst>
      <p:ext uri="{BB962C8B-B14F-4D97-AF65-F5344CB8AC3E}">
        <p14:creationId xmlns:p14="http://schemas.microsoft.com/office/powerpoint/2010/main" val="161657355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00AAA5-AE5D-94C1-849A-7B164FCF8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Users Helium Consumption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D69A89-3BBD-2123-D133-ADF1B9C0A2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16121-3DC3-5D11-D4B5-E1C92E25FA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537642-4A43-D9D1-F1C5-A0F4F18E8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CDB34C8-5FE2-4507-9B7D-0321751EE5A7}"/>
              </a:ext>
            </a:extLst>
          </p:cNvPr>
          <p:cNvGrpSpPr/>
          <p:nvPr/>
        </p:nvGrpSpPr>
        <p:grpSpPr>
          <a:xfrm>
            <a:off x="3670423" y="3473227"/>
            <a:ext cx="8319899" cy="2857407"/>
            <a:chOff x="3670423" y="3473227"/>
            <a:chExt cx="8319899" cy="2857407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37F330C-E21D-683B-1978-FE3110F34CC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761354" y="3724854"/>
              <a:ext cx="4228968" cy="2529702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7A6CE2D8-E81F-1010-C19E-13FF7665047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670423" y="3473227"/>
              <a:ext cx="3392042" cy="2857407"/>
            </a:xfrm>
            <a:prstGeom prst="rect">
              <a:avLst/>
            </a:prstGeom>
          </p:spPr>
        </p:pic>
        <p:sp>
          <p:nvSpPr>
            <p:cNvPr id="9" name="Right Arrow 8">
              <a:extLst>
                <a:ext uri="{FF2B5EF4-FFF2-40B4-BE49-F238E27FC236}">
                  <a16:creationId xmlns:a16="http://schemas.microsoft.com/office/drawing/2014/main" id="{465EBC52-9539-5B9A-62E0-7F48B73F7F98}"/>
                </a:ext>
              </a:extLst>
            </p:cNvPr>
            <p:cNvSpPr/>
            <p:nvPr/>
          </p:nvSpPr>
          <p:spPr>
            <a:xfrm>
              <a:off x="7159169" y="4598355"/>
              <a:ext cx="396784" cy="657922"/>
            </a:xfrm>
            <a:prstGeom prst="rightArrow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pic>
        <p:nvPicPr>
          <p:cNvPr id="16" name="Picture 15" descr="A pie chart with text&#10;&#10;Description automatically generated">
            <a:extLst>
              <a:ext uri="{FF2B5EF4-FFF2-40B4-BE49-F238E27FC236}">
                <a16:creationId xmlns:a16="http://schemas.microsoft.com/office/drawing/2014/main" id="{72AED51B-0A84-53D1-A0CC-3F6A9A93E15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236" r="10745"/>
          <a:stretch/>
        </p:blipFill>
        <p:spPr>
          <a:xfrm>
            <a:off x="110238" y="3465576"/>
            <a:ext cx="3738981" cy="285551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5ACDDA0-6677-756F-9AB6-D1A7DF4168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17710"/>
            <a:ext cx="11076875" cy="251583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000" dirty="0"/>
              <a:t>CERN cost in 2022: ~2 MCHF for ~700x500L dewars of L</a:t>
            </a:r>
            <a:r>
              <a:rPr lang="en-US" sz="2000" dirty="0"/>
              <a:t>H</a:t>
            </a:r>
            <a:r>
              <a:rPr lang="en-CH" sz="2000" dirty="0"/>
              <a:t>e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1600" dirty="0"/>
              <a:t>“Constantly” at 20 dewars/week delivery (CERN max capacity: 25 </a:t>
            </a:r>
            <a:r>
              <a:rPr lang="en-US" sz="1600" dirty="0"/>
              <a:t>Dewars/week)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dirty="0"/>
              <a:t>~3140 m3/year of </a:t>
            </a:r>
            <a:r>
              <a:rPr lang="en-US" sz="1600" dirty="0" err="1"/>
              <a:t>gHe</a:t>
            </a:r>
            <a:r>
              <a:rPr lang="en-US" sz="1600" dirty="0"/>
              <a:t> (roughly 88 </a:t>
            </a:r>
            <a:r>
              <a:rPr lang="en-US" sz="1600" dirty="0" err="1"/>
              <a:t>kCHF</a:t>
            </a:r>
            <a:r>
              <a:rPr lang="en-US" sz="1600" dirty="0"/>
              <a:t>), mainly needed for pressurize Dewars for </a:t>
            </a:r>
            <a:r>
              <a:rPr lang="en-US" sz="1600" dirty="0" err="1"/>
              <a:t>lHe</a:t>
            </a:r>
            <a:r>
              <a:rPr lang="en-US" sz="1600" dirty="0"/>
              <a:t> transfer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Alternative cooling methods</a:t>
            </a:r>
            <a:r>
              <a:rPr lang="en-US" sz="2000" b="0" dirty="0"/>
              <a:t>, e.g. cryocoolers, </a:t>
            </a:r>
            <a:r>
              <a:rPr lang="en-US" sz="2000" dirty="0"/>
              <a:t>will require </a:t>
            </a:r>
            <a:r>
              <a:rPr lang="en-US" sz="2000" b="1" dirty="0"/>
              <a:t>long/costly RD program</a:t>
            </a:r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/>
              <a:t>Closed circuit system with local liquefier: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b="1" dirty="0"/>
              <a:t>Addresses distribution </a:t>
            </a:r>
            <a:r>
              <a:rPr lang="en-US" sz="1600" dirty="0"/>
              <a:t>and</a:t>
            </a:r>
            <a:r>
              <a:rPr lang="en-US" sz="1600" b="1" dirty="0"/>
              <a:t> safety concerns, </a:t>
            </a:r>
            <a:r>
              <a:rPr lang="en-US" sz="1600" dirty="0"/>
              <a:t>offering a </a:t>
            </a:r>
            <a:r>
              <a:rPr lang="en-US" sz="1600" b="1" dirty="0"/>
              <a:t>more eco-friendly </a:t>
            </a:r>
            <a:r>
              <a:rPr lang="en-US" sz="1600" dirty="0"/>
              <a:t>solution!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3"/>
                </a:solidFill>
              </a:rPr>
              <a:t>Cost</a:t>
            </a:r>
            <a:r>
              <a:rPr lang="en-US" sz="1600" dirty="0">
                <a:solidFill>
                  <a:schemeClr val="accent3"/>
                </a:solidFill>
              </a:rPr>
              <a:t> </a:t>
            </a:r>
            <a:r>
              <a:rPr lang="en-US" sz="1600" b="1" dirty="0">
                <a:solidFill>
                  <a:schemeClr val="accent3"/>
                </a:solidFill>
              </a:rPr>
              <a:t>8.3 MCHF </a:t>
            </a:r>
            <a:r>
              <a:rPr lang="en-US" sz="1600" dirty="0"/>
              <a:t>+ 8.5 FTE (only possible </a:t>
            </a:r>
            <a:r>
              <a:rPr lang="en-US" sz="1600" b="1" dirty="0"/>
              <a:t>after LS3</a:t>
            </a:r>
            <a:r>
              <a:rPr lang="en-US" sz="1600" dirty="0"/>
              <a:t>), </a:t>
            </a:r>
            <a:r>
              <a:rPr lang="en-US" sz="1600" b="1" dirty="0">
                <a:solidFill>
                  <a:srgbClr val="00B050"/>
                </a:solidFill>
              </a:rPr>
              <a:t>savings 0.6 MCHF/year</a:t>
            </a:r>
            <a:r>
              <a:rPr lang="en-US" sz="1600" b="1" dirty="0"/>
              <a:t>! </a:t>
            </a:r>
          </a:p>
        </p:txBody>
      </p:sp>
    </p:spTree>
    <p:extLst>
      <p:ext uri="{BB962C8B-B14F-4D97-AF65-F5344CB8AC3E}">
        <p14:creationId xmlns:p14="http://schemas.microsoft.com/office/powerpoint/2010/main" val="20474918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033DC1-4F36-CBBA-2576-6EE5CE7D7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AD/ELENA: a Unique pbar Facility!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6A9F8D-DA9B-7691-B6AC-651D51BB2F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5134CCA-044D-0F3C-00D2-07A293F6C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D11EB8-34E3-560A-910B-48981DD584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2" name="Content Placeholder 3">
            <a:extLst>
              <a:ext uri="{FF2B5EF4-FFF2-40B4-BE49-F238E27FC236}">
                <a16:creationId xmlns:a16="http://schemas.microsoft.com/office/drawing/2014/main" id="{0849F728-7623-2798-B059-E7F9E21676F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995" y="63472"/>
            <a:ext cx="511874" cy="37380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0AD49CC-7416-7EF9-3AB2-4F46363847C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11315" y="63473"/>
            <a:ext cx="346368" cy="37572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BFDA80D-8220-5E8C-94BF-E233600E882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75726" y="16358"/>
            <a:ext cx="422836" cy="422836"/>
          </a:xfrm>
          <a:prstGeom prst="rect">
            <a:avLst/>
          </a:prstGeom>
        </p:spPr>
      </p:pic>
      <p:grpSp>
        <p:nvGrpSpPr>
          <p:cNvPr id="27" name="Group 26">
            <a:extLst>
              <a:ext uri="{FF2B5EF4-FFF2-40B4-BE49-F238E27FC236}">
                <a16:creationId xmlns:a16="http://schemas.microsoft.com/office/drawing/2014/main" id="{378B9B3C-2999-C88D-2AC7-B8C9D76BD5CD}"/>
              </a:ext>
            </a:extLst>
          </p:cNvPr>
          <p:cNvGrpSpPr/>
          <p:nvPr/>
        </p:nvGrpSpPr>
        <p:grpSpPr>
          <a:xfrm>
            <a:off x="10797233" y="69984"/>
            <a:ext cx="291989" cy="347598"/>
            <a:chOff x="9906675" y="244869"/>
            <a:chExt cx="422836" cy="503364"/>
          </a:xfrm>
        </p:grpSpPr>
        <p:pic>
          <p:nvPicPr>
            <p:cNvPr id="13" name="Picture 2">
              <a:extLst>
                <a:ext uri="{FF2B5EF4-FFF2-40B4-BE49-F238E27FC236}">
                  <a16:creationId xmlns:a16="http://schemas.microsoft.com/office/drawing/2014/main" id="{0513F810-51B4-BABC-DFF3-AB9623F1045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06675" y="244869"/>
              <a:ext cx="422836" cy="2702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Grafik 7">
              <a:extLst>
                <a:ext uri="{FF2B5EF4-FFF2-40B4-BE49-F238E27FC236}">
                  <a16:creationId xmlns:a16="http://schemas.microsoft.com/office/drawing/2014/main" id="{246EF606-689A-9D33-0CD7-81FA6136754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/>
          </p:blipFill>
          <p:spPr bwMode="auto">
            <a:xfrm>
              <a:off x="9906675" y="513193"/>
              <a:ext cx="422836" cy="235040"/>
            </a:xfrm>
            <a:prstGeom prst="rect">
              <a:avLst/>
            </a:prstGeom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1C5E2D28-0E1D-721C-B435-B3D53463FBC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0062" y="150331"/>
            <a:ext cx="784872" cy="22192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149333B1-F57B-672E-9516-27DF5DC7F62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685066" y="83300"/>
            <a:ext cx="423417" cy="288953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12A6DEB7-1FDC-0231-F56A-81CBDDC4DEB3}"/>
              </a:ext>
            </a:extLst>
          </p:cNvPr>
          <p:cNvGrpSpPr/>
          <p:nvPr/>
        </p:nvGrpSpPr>
        <p:grpSpPr>
          <a:xfrm>
            <a:off x="1230547" y="1905417"/>
            <a:ext cx="6944168" cy="4289632"/>
            <a:chOff x="1617992" y="1721384"/>
            <a:chExt cx="7224088" cy="4462547"/>
          </a:xfrm>
        </p:grpSpPr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25B325F1-9F9C-60E2-DF82-5E112E55BC2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b="6751"/>
            <a:stretch/>
          </p:blipFill>
          <p:spPr>
            <a:xfrm>
              <a:off x="3349920" y="1779557"/>
              <a:ext cx="5492160" cy="4404374"/>
            </a:xfrm>
            <a:prstGeom prst="rect">
              <a:avLst/>
            </a:prstGeom>
          </p:spPr>
        </p:pic>
        <p:pic>
          <p:nvPicPr>
            <p:cNvPr id="23" name="Picture 22" descr="ADmachine2010.pdf">
              <a:extLst>
                <a:ext uri="{FF2B5EF4-FFF2-40B4-BE49-F238E27FC236}">
                  <a16:creationId xmlns:a16="http://schemas.microsoft.com/office/drawing/2014/main" id="{F07C1673-BAB9-4209-3E82-8EFE98DD9D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>
              <a:biLevel thresh="75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633" t="49246" r="75333" b="6080"/>
            <a:stretch/>
          </p:blipFill>
          <p:spPr>
            <a:xfrm rot="5400000">
              <a:off x="3264054" y="75322"/>
              <a:ext cx="774000" cy="4066124"/>
            </a:xfrm>
            <a:custGeom>
              <a:avLst/>
              <a:gdLst>
                <a:gd name="connsiteX0" fmla="*/ 0 w 774000"/>
                <a:gd name="connsiteY0" fmla="*/ 4066124 h 4066124"/>
                <a:gd name="connsiteX1" fmla="*/ 0 w 774000"/>
                <a:gd name="connsiteY1" fmla="*/ 3691610 h 4066124"/>
                <a:gd name="connsiteX2" fmla="*/ 57932 w 774000"/>
                <a:gd name="connsiteY2" fmla="*/ 3526706 h 4066124"/>
                <a:gd name="connsiteX3" fmla="*/ 196625 w 774000"/>
                <a:gd name="connsiteY3" fmla="*/ 3147216 h 4066124"/>
                <a:gd name="connsiteX4" fmla="*/ 402922 w 774000"/>
                <a:gd name="connsiteY4" fmla="*/ 2444689 h 4066124"/>
                <a:gd name="connsiteX5" fmla="*/ 408498 w 774000"/>
                <a:gd name="connsiteY5" fmla="*/ 2104577 h 4066124"/>
                <a:gd name="connsiteX6" fmla="*/ 386195 w 774000"/>
                <a:gd name="connsiteY6" fmla="*/ 844489 h 4066124"/>
                <a:gd name="connsiteX7" fmla="*/ 440890 w 774000"/>
                <a:gd name="connsiteY7" fmla="*/ 35813 h 4066124"/>
                <a:gd name="connsiteX8" fmla="*/ 450920 w 774000"/>
                <a:gd name="connsiteY8" fmla="*/ 0 h 4066124"/>
                <a:gd name="connsiteX9" fmla="*/ 774000 w 774000"/>
                <a:gd name="connsiteY9" fmla="*/ 0 h 4066124"/>
                <a:gd name="connsiteX10" fmla="*/ 774000 w 774000"/>
                <a:gd name="connsiteY10" fmla="*/ 288183 h 4066124"/>
                <a:gd name="connsiteX11" fmla="*/ 771958 w 774000"/>
                <a:gd name="connsiteY11" fmla="*/ 300867 h 4066124"/>
                <a:gd name="connsiteX12" fmla="*/ 687278 w 774000"/>
                <a:gd name="connsiteY12" fmla="*/ 939274 h 4066124"/>
                <a:gd name="connsiteX13" fmla="*/ 609220 w 774000"/>
                <a:gd name="connsiteY13" fmla="*/ 2807104 h 4066124"/>
                <a:gd name="connsiteX14" fmla="*/ 475405 w 774000"/>
                <a:gd name="connsiteY14" fmla="*/ 2979947 h 4066124"/>
                <a:gd name="connsiteX15" fmla="*/ 453103 w 774000"/>
                <a:gd name="connsiteY15" fmla="*/ 3219699 h 4066124"/>
                <a:gd name="connsiteX16" fmla="*/ 330439 w 774000"/>
                <a:gd name="connsiteY16" fmla="*/ 3933377 h 4066124"/>
                <a:gd name="connsiteX17" fmla="*/ 267801 w 774000"/>
                <a:gd name="connsiteY17" fmla="*/ 4046022 h 4066124"/>
                <a:gd name="connsiteX18" fmla="*/ 249983 w 774000"/>
                <a:gd name="connsiteY18" fmla="*/ 4066124 h 40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74000" h="4066124">
                  <a:moveTo>
                    <a:pt x="0" y="4066124"/>
                  </a:moveTo>
                  <a:lnTo>
                    <a:pt x="0" y="3691610"/>
                  </a:lnTo>
                  <a:lnTo>
                    <a:pt x="57932" y="3526706"/>
                  </a:lnTo>
                  <a:cubicBezTo>
                    <a:pt x="105557" y="3399745"/>
                    <a:pt x="159454" y="3265233"/>
                    <a:pt x="196625" y="3147216"/>
                  </a:cubicBezTo>
                  <a:cubicBezTo>
                    <a:pt x="270966" y="2911182"/>
                    <a:pt x="367610" y="2618462"/>
                    <a:pt x="402922" y="2444689"/>
                  </a:cubicBezTo>
                  <a:cubicBezTo>
                    <a:pt x="438234" y="2270916"/>
                    <a:pt x="411286" y="2371277"/>
                    <a:pt x="408498" y="2104577"/>
                  </a:cubicBezTo>
                  <a:lnTo>
                    <a:pt x="386195" y="844489"/>
                  </a:lnTo>
                  <a:cubicBezTo>
                    <a:pt x="386195" y="844489"/>
                    <a:pt x="392599" y="281715"/>
                    <a:pt x="440890" y="35813"/>
                  </a:cubicBezTo>
                  <a:lnTo>
                    <a:pt x="450920" y="0"/>
                  </a:lnTo>
                  <a:lnTo>
                    <a:pt x="774000" y="0"/>
                  </a:lnTo>
                  <a:lnTo>
                    <a:pt x="774000" y="288183"/>
                  </a:lnTo>
                  <a:lnTo>
                    <a:pt x="771958" y="300867"/>
                  </a:lnTo>
                  <a:cubicBezTo>
                    <a:pt x="742105" y="479054"/>
                    <a:pt x="703540" y="697200"/>
                    <a:pt x="687278" y="939274"/>
                  </a:cubicBezTo>
                  <a:cubicBezTo>
                    <a:pt x="654754" y="1423423"/>
                    <a:pt x="633381" y="2623109"/>
                    <a:pt x="609220" y="2807104"/>
                  </a:cubicBezTo>
                  <a:cubicBezTo>
                    <a:pt x="585059" y="2991099"/>
                    <a:pt x="501424" y="2916757"/>
                    <a:pt x="475405" y="2979947"/>
                  </a:cubicBezTo>
                  <a:cubicBezTo>
                    <a:pt x="449386" y="3043137"/>
                    <a:pt x="477264" y="3060794"/>
                    <a:pt x="453103" y="3219699"/>
                  </a:cubicBezTo>
                  <a:cubicBezTo>
                    <a:pt x="428942" y="3378604"/>
                    <a:pt x="397346" y="3769826"/>
                    <a:pt x="330439" y="3933377"/>
                  </a:cubicBezTo>
                  <a:cubicBezTo>
                    <a:pt x="313712" y="3974265"/>
                    <a:pt x="291991" y="4012249"/>
                    <a:pt x="267801" y="4046022"/>
                  </a:cubicBezTo>
                  <a:lnTo>
                    <a:pt x="249983" y="4066124"/>
                  </a:lnTo>
                  <a:close/>
                </a:path>
              </a:pathLst>
            </a:custGeom>
            <a:noFill/>
          </p:spPr>
        </p:pic>
      </p:grpSp>
      <p:sp>
        <p:nvSpPr>
          <p:cNvPr id="24" name="Content Placeholder 52">
            <a:extLst>
              <a:ext uri="{FF2B5EF4-FFF2-40B4-BE49-F238E27FC236}">
                <a16:creationId xmlns:a16="http://schemas.microsoft.com/office/drawing/2014/main" id="{93061F52-805D-4676-B7EA-7B634A622C28}"/>
              </a:ext>
            </a:extLst>
          </p:cNvPr>
          <p:cNvSpPr txBox="1">
            <a:spLocks/>
          </p:cNvSpPr>
          <p:nvPr/>
        </p:nvSpPr>
        <p:spPr>
          <a:xfrm>
            <a:off x="407988" y="962282"/>
            <a:ext cx="11376024" cy="988106"/>
          </a:xfrm>
          <a:prstGeom prst="rect">
            <a:avLst/>
          </a:prstGeom>
        </p:spPr>
        <p:txBody>
          <a:bodyPr vert="horz" lIns="0" tIns="0" rIns="0" bIns="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 </a:t>
            </a:r>
            <a:r>
              <a:rPr lang="en-US" dirty="0">
                <a:solidFill>
                  <a:schemeClr val="tx1"/>
                </a:solidFill>
              </a:rPr>
              <a:t>only place in the world </a:t>
            </a:r>
            <a:r>
              <a:rPr lang="en-US" dirty="0"/>
              <a:t>with </a:t>
            </a:r>
            <a:r>
              <a:rPr lang="en-US" dirty="0">
                <a:solidFill>
                  <a:schemeClr val="tx1"/>
                </a:solidFill>
              </a:rPr>
              <a:t>low energy pbars </a:t>
            </a:r>
            <a:r>
              <a:rPr lang="en-US" dirty="0"/>
              <a:t>in a synchrotron!</a:t>
            </a:r>
          </a:p>
          <a:p>
            <a:pPr lvl="1"/>
            <a:r>
              <a:rPr lang="en-US" dirty="0"/>
              <a:t>It seems unlikely to have similar capabilities elsewhere for the next 10-20 years</a:t>
            </a:r>
          </a:p>
          <a:p>
            <a:r>
              <a:rPr lang="en-US" dirty="0"/>
              <a:t>Serving 60 Research Institutes/Universities – 350 Scientists – 6 Active Collaborations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A2ABA1-1FDD-3DD2-F415-14F90F626E59}"/>
              </a:ext>
            </a:extLst>
          </p:cNvPr>
          <p:cNvSpPr txBox="1"/>
          <p:nvPr/>
        </p:nvSpPr>
        <p:spPr>
          <a:xfrm>
            <a:off x="161405" y="2494994"/>
            <a:ext cx="177189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26 GeV protons</a:t>
            </a:r>
            <a:br>
              <a:rPr lang="en-CH" sz="1600" b="1"/>
            </a:br>
            <a:r>
              <a:rPr lang="en-CH" sz="1600" b="1"/>
              <a:t>on iridium target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3ABC7CAD-D9C8-4208-F849-5880AEA028CA}"/>
              </a:ext>
            </a:extLst>
          </p:cNvPr>
          <p:cNvGrpSpPr/>
          <p:nvPr/>
        </p:nvGrpSpPr>
        <p:grpSpPr>
          <a:xfrm>
            <a:off x="8326944" y="4394324"/>
            <a:ext cx="3423835" cy="1755666"/>
            <a:chOff x="8238044" y="1981324"/>
            <a:chExt cx="3423835" cy="1755666"/>
          </a:xfrm>
        </p:grpSpPr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9017B593-040D-9063-7257-FBD2914F53B2}"/>
                </a:ext>
              </a:extLst>
            </p:cNvPr>
            <p:cNvSpPr txBox="1"/>
            <p:nvPr/>
          </p:nvSpPr>
          <p:spPr>
            <a:xfrm>
              <a:off x="8615474" y="1981324"/>
              <a:ext cx="3046405" cy="1754326"/>
            </a:xfrm>
            <a:prstGeom prst="rect">
              <a:avLst/>
            </a:prstGeom>
            <a:solidFill>
              <a:schemeClr val="accent2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ALPHA,</a:t>
              </a:r>
            </a:p>
            <a:p>
              <a:r>
                <a:rPr lang="en-GB" sz="1200" dirty="0"/>
                <a:t>Spectroscopy of 1S-2S in antihydrogen</a:t>
              </a:r>
            </a:p>
            <a:p>
              <a:endParaRPr lang="en-GB" sz="1200" dirty="0"/>
            </a:p>
            <a:p>
              <a:r>
                <a:rPr lang="en-GB" sz="1200" b="1" dirty="0"/>
                <a:t>ASACUSA, ALPHA</a:t>
              </a:r>
            </a:p>
            <a:p>
              <a:r>
                <a:rPr lang="en-GB" sz="1200" dirty="0"/>
                <a:t>Spectroscopy of GS-HFS in antihydrogen</a:t>
              </a:r>
            </a:p>
            <a:p>
              <a:endParaRPr lang="en-GB" sz="1200" dirty="0"/>
            </a:p>
            <a:p>
              <a:r>
                <a:rPr lang="en-GB" sz="1200" b="1" dirty="0"/>
                <a:t>ALPHA, AEgIS, GBAR</a:t>
              </a:r>
            </a:p>
            <a:p>
              <a:r>
                <a:rPr lang="en-GB" sz="1200" dirty="0"/>
                <a:t>Test free fall weak equivalence principle with antihydrogen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B235B7A0-70CC-31E3-744F-751952EFACD3}"/>
                </a:ext>
              </a:extLst>
            </p:cNvPr>
            <p:cNvSpPr/>
            <p:nvPr/>
          </p:nvSpPr>
          <p:spPr>
            <a:xfrm rot="16200000">
              <a:off x="7547541" y="2673166"/>
              <a:ext cx="1754327" cy="373322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antihydrogen</a:t>
              </a: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9D7BA27-FE98-17B7-936C-DFD33402E138}"/>
              </a:ext>
            </a:extLst>
          </p:cNvPr>
          <p:cNvGrpSpPr/>
          <p:nvPr/>
        </p:nvGrpSpPr>
        <p:grpSpPr>
          <a:xfrm>
            <a:off x="8326944" y="1944012"/>
            <a:ext cx="3419727" cy="2309664"/>
            <a:chOff x="8238044" y="3865461"/>
            <a:chExt cx="3419727" cy="2309664"/>
          </a:xfrm>
        </p:grpSpPr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A7368A02-8059-5C15-AD37-926D96BF9A97}"/>
                </a:ext>
              </a:extLst>
            </p:cNvPr>
            <p:cNvSpPr txBox="1"/>
            <p:nvPr/>
          </p:nvSpPr>
          <p:spPr>
            <a:xfrm>
              <a:off x="8611366" y="3865461"/>
              <a:ext cx="3046405" cy="2308324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en-GB" sz="1200" b="1" dirty="0"/>
                <a:t>ASACUSA </a:t>
              </a:r>
            </a:p>
            <a:p>
              <a:r>
                <a:rPr lang="en-GB" sz="1200" dirty="0"/>
                <a:t>Antiprotonic helium spectroscopy</a:t>
              </a:r>
            </a:p>
            <a:p>
              <a:endParaRPr lang="en-GB" sz="1200" dirty="0"/>
            </a:p>
            <a:p>
              <a:r>
                <a:rPr lang="en-GB" sz="1200" b="1" dirty="0"/>
                <a:t>BASE, BASE-STEP</a:t>
              </a:r>
            </a:p>
            <a:p>
              <a:r>
                <a:rPr lang="en-GB" sz="1200" dirty="0"/>
                <a:t>Fundamental properties </a:t>
              </a:r>
              <a:br>
                <a:rPr lang="en-GB" sz="1200" dirty="0"/>
              </a:br>
              <a:r>
                <a:rPr lang="en-GB" sz="1200" dirty="0"/>
                <a:t>of the proton/antiproton, tests of clock WEP / tests of exotic physics / antimatter-dark matter interaction, etc...</a:t>
              </a:r>
            </a:p>
            <a:p>
              <a:endParaRPr lang="en-GB" sz="1200" dirty="0"/>
            </a:p>
            <a:p>
              <a:r>
                <a:rPr lang="en-GB" sz="1200" b="1" dirty="0"/>
                <a:t>PUMA</a:t>
              </a:r>
            </a:p>
            <a:p>
              <a:r>
                <a:rPr lang="en-GB" sz="1200" dirty="0"/>
                <a:t>Antiproton/nuclei scattering to study neutron skins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BCC6DBB-68A5-6AE4-FDAA-EFD5898A6399}"/>
                </a:ext>
              </a:extLst>
            </p:cNvPr>
            <p:cNvSpPr/>
            <p:nvPr/>
          </p:nvSpPr>
          <p:spPr>
            <a:xfrm rot="16200000">
              <a:off x="7270543" y="4834303"/>
              <a:ext cx="2308323" cy="373322"/>
            </a:xfrm>
            <a:prstGeom prst="rect">
              <a:avLst/>
            </a:prstGeom>
            <a:solidFill>
              <a:schemeClr val="accent3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antiprotons</a:t>
              </a:r>
            </a:p>
          </p:txBody>
        </p:sp>
      </p:grp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DD82D12-72CF-8EAD-9873-CB2415D980F9}"/>
              </a:ext>
            </a:extLst>
          </p:cNvPr>
          <p:cNvCxnSpPr>
            <a:cxnSpLocks/>
          </p:cNvCxnSpPr>
          <p:nvPr/>
        </p:nvCxnSpPr>
        <p:spPr>
          <a:xfrm flipV="1">
            <a:off x="1390292" y="2157413"/>
            <a:ext cx="195621" cy="328612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DC16D11F-AF10-5225-C3BD-D23DCBFF540B}"/>
              </a:ext>
            </a:extLst>
          </p:cNvPr>
          <p:cNvSpPr txBox="1"/>
          <p:nvPr/>
        </p:nvSpPr>
        <p:spPr>
          <a:xfrm>
            <a:off x="546293" y="3228186"/>
            <a:ext cx="2463110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 dirty="0"/>
              <a:t>Momentum selection</a:t>
            </a:r>
            <a:br>
              <a:rPr lang="en-CH" sz="1600" b="1" dirty="0"/>
            </a:br>
            <a:r>
              <a:rPr lang="en-CH" sz="1600" b="1" dirty="0"/>
              <a:t>(3.57 GeV/c) chicane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95209BD8-8223-B267-31AB-2784B6035FC9}"/>
              </a:ext>
            </a:extLst>
          </p:cNvPr>
          <p:cNvCxnSpPr>
            <a:cxnSpLocks/>
            <a:stCxn id="32" idx="0"/>
          </p:cNvCxnSpPr>
          <p:nvPr/>
        </p:nvCxnSpPr>
        <p:spPr>
          <a:xfrm flipV="1">
            <a:off x="1777848" y="2486025"/>
            <a:ext cx="836765" cy="7421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4842BC5D-BA92-09BF-B199-07B70ADAEA24}"/>
              </a:ext>
            </a:extLst>
          </p:cNvPr>
          <p:cNvSpPr txBox="1"/>
          <p:nvPr/>
        </p:nvSpPr>
        <p:spPr>
          <a:xfrm>
            <a:off x="948730" y="3864399"/>
            <a:ext cx="1562836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AD deceleration </a:t>
            </a:r>
            <a:br>
              <a:rPr lang="en-CH" sz="1600" b="1"/>
            </a:br>
            <a:r>
              <a:rPr lang="en-CH" sz="1600" b="1"/>
              <a:t>(to 5.3 MeV)</a:t>
            </a:r>
          </a:p>
          <a:p>
            <a:pPr algn="ctr"/>
            <a:r>
              <a:rPr lang="en-US" sz="1600" b="1" dirty="0"/>
              <a:t>- s</a:t>
            </a:r>
            <a:r>
              <a:rPr lang="en-CH" sz="1600" b="1"/>
              <a:t>ince 1999 -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31E572F-60FE-0ABB-D033-AC8745CDE373}"/>
              </a:ext>
            </a:extLst>
          </p:cNvPr>
          <p:cNvSpPr txBox="1"/>
          <p:nvPr/>
        </p:nvSpPr>
        <p:spPr>
          <a:xfrm>
            <a:off x="800706" y="4728951"/>
            <a:ext cx="195428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CH" sz="1600" b="1"/>
              <a:t>ELENA </a:t>
            </a:r>
            <a:r>
              <a:rPr lang="en-US" sz="1600" b="1" dirty="0"/>
              <a:t>d</a:t>
            </a:r>
            <a:r>
              <a:rPr lang="en-CH" sz="1600" b="1"/>
              <a:t>ecelerator</a:t>
            </a:r>
          </a:p>
          <a:p>
            <a:pPr algn="ctr"/>
            <a:r>
              <a:rPr lang="en-CH" sz="1600" b="1"/>
              <a:t>(to 100 keV)</a:t>
            </a:r>
          </a:p>
          <a:p>
            <a:pPr algn="ctr"/>
            <a:r>
              <a:rPr lang="en-CH" sz="1600" b="1"/>
              <a:t>- since 2018 -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B996546-602C-38AA-8B0C-3948F522548A}"/>
              </a:ext>
            </a:extLst>
          </p:cNvPr>
          <p:cNvSpPr txBox="1"/>
          <p:nvPr/>
        </p:nvSpPr>
        <p:spPr>
          <a:xfrm>
            <a:off x="638633" y="5571357"/>
            <a:ext cx="227431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600" b="1" dirty="0"/>
              <a:t>Electrostatic transfer line to experiments</a:t>
            </a:r>
          </a:p>
          <a:p>
            <a:pPr algn="ctr"/>
            <a:r>
              <a:rPr lang="en-US" sz="1600" b="1" dirty="0"/>
              <a:t>- since 2021 -</a:t>
            </a:r>
            <a:endParaRPr lang="en-CH" sz="1600" b="1"/>
          </a:p>
        </p:txBody>
      </p:sp>
      <p:sp>
        <p:nvSpPr>
          <p:cNvPr id="60" name="Freeform 59">
            <a:extLst>
              <a:ext uri="{FF2B5EF4-FFF2-40B4-BE49-F238E27FC236}">
                <a16:creationId xmlns:a16="http://schemas.microsoft.com/office/drawing/2014/main" id="{52456F35-E566-6170-EDA8-926DFBED7207}"/>
              </a:ext>
            </a:extLst>
          </p:cNvPr>
          <p:cNvSpPr/>
          <p:nvPr/>
        </p:nvSpPr>
        <p:spPr>
          <a:xfrm>
            <a:off x="3752333" y="2821165"/>
            <a:ext cx="3689996" cy="2555169"/>
          </a:xfrm>
          <a:custGeom>
            <a:avLst/>
            <a:gdLst>
              <a:gd name="connsiteX0" fmla="*/ 97889 w 3784749"/>
              <a:gd name="connsiteY0" fmla="*/ 1215698 h 2741690"/>
              <a:gd name="connsiteX1" fmla="*/ 89797 w 3784749"/>
              <a:gd name="connsiteY1" fmla="*/ 1879245 h 2741690"/>
              <a:gd name="connsiteX2" fmla="*/ 542951 w 3784749"/>
              <a:gd name="connsiteY2" fmla="*/ 2550884 h 2741690"/>
              <a:gd name="connsiteX3" fmla="*/ 1384522 w 3784749"/>
              <a:gd name="connsiteY3" fmla="*/ 2397135 h 2741690"/>
              <a:gd name="connsiteX4" fmla="*/ 2493131 w 3784749"/>
              <a:gd name="connsiteY4" fmla="*/ 2397135 h 2741690"/>
              <a:gd name="connsiteX5" fmla="*/ 2509315 w 3784749"/>
              <a:gd name="connsiteY5" fmla="*/ 2656080 h 2741690"/>
              <a:gd name="connsiteX6" fmla="*/ 3269966 w 3784749"/>
              <a:gd name="connsiteY6" fmla="*/ 2720817 h 2741690"/>
              <a:gd name="connsiteX7" fmla="*/ 3690752 w 3784749"/>
              <a:gd name="connsiteY7" fmla="*/ 2324307 h 2741690"/>
              <a:gd name="connsiteX8" fmla="*/ 3698844 w 3784749"/>
              <a:gd name="connsiteY8" fmla="*/ 455047 h 2741690"/>
              <a:gd name="connsiteX9" fmla="*/ 2743984 w 3784749"/>
              <a:gd name="connsiteY9" fmla="*/ 1893 h 2741690"/>
              <a:gd name="connsiteX10" fmla="*/ 2881549 w 3784749"/>
              <a:gd name="connsiteY10" fmla="*/ 552151 h 2741690"/>
              <a:gd name="connsiteX11" fmla="*/ 2258462 w 3784749"/>
              <a:gd name="connsiteY11" fmla="*/ 552151 h 2741690"/>
              <a:gd name="connsiteX12" fmla="*/ 2234186 w 3784749"/>
              <a:gd name="connsiteY12" fmla="*/ 1239974 h 2741690"/>
              <a:gd name="connsiteX13" fmla="*/ 1182221 w 3784749"/>
              <a:gd name="connsiteY13" fmla="*/ 1215698 h 2741690"/>
              <a:gd name="connsiteX14" fmla="*/ 1109393 w 3784749"/>
              <a:gd name="connsiteY14" fmla="*/ 908201 h 2741690"/>
              <a:gd name="connsiteX15" fmla="*/ 97889 w 3784749"/>
              <a:gd name="connsiteY15" fmla="*/ 1215698 h 2741690"/>
              <a:gd name="connsiteX0" fmla="*/ 97889 w 3784749"/>
              <a:gd name="connsiteY0" fmla="*/ 1215698 h 2741690"/>
              <a:gd name="connsiteX1" fmla="*/ 89797 w 3784749"/>
              <a:gd name="connsiteY1" fmla="*/ 1879245 h 2741690"/>
              <a:gd name="connsiteX2" fmla="*/ 542951 w 3784749"/>
              <a:gd name="connsiteY2" fmla="*/ 2550884 h 2741690"/>
              <a:gd name="connsiteX3" fmla="*/ 1384522 w 3784749"/>
              <a:gd name="connsiteY3" fmla="*/ 2397135 h 2741690"/>
              <a:gd name="connsiteX4" fmla="*/ 2493131 w 3784749"/>
              <a:gd name="connsiteY4" fmla="*/ 2397135 h 2741690"/>
              <a:gd name="connsiteX5" fmla="*/ 2509315 w 3784749"/>
              <a:gd name="connsiteY5" fmla="*/ 2656080 h 2741690"/>
              <a:gd name="connsiteX6" fmla="*/ 3269966 w 3784749"/>
              <a:gd name="connsiteY6" fmla="*/ 2720817 h 2741690"/>
              <a:gd name="connsiteX7" fmla="*/ 3690752 w 3784749"/>
              <a:gd name="connsiteY7" fmla="*/ 2324307 h 2741690"/>
              <a:gd name="connsiteX8" fmla="*/ 3698844 w 3784749"/>
              <a:gd name="connsiteY8" fmla="*/ 455047 h 2741690"/>
              <a:gd name="connsiteX9" fmla="*/ 2743984 w 3784749"/>
              <a:gd name="connsiteY9" fmla="*/ 1893 h 2741690"/>
              <a:gd name="connsiteX10" fmla="*/ 2881549 w 3784749"/>
              <a:gd name="connsiteY10" fmla="*/ 552151 h 2741690"/>
              <a:gd name="connsiteX11" fmla="*/ 2258462 w 3784749"/>
              <a:gd name="connsiteY11" fmla="*/ 552151 h 2741690"/>
              <a:gd name="connsiteX12" fmla="*/ 2234186 w 3784749"/>
              <a:gd name="connsiteY12" fmla="*/ 1239974 h 2741690"/>
              <a:gd name="connsiteX13" fmla="*/ 1182221 w 3784749"/>
              <a:gd name="connsiteY13" fmla="*/ 1215698 h 2741690"/>
              <a:gd name="connsiteX14" fmla="*/ 1109393 w 3784749"/>
              <a:gd name="connsiteY14" fmla="*/ 908201 h 2741690"/>
              <a:gd name="connsiteX15" fmla="*/ 97889 w 3784749"/>
              <a:gd name="connsiteY15" fmla="*/ 1215698 h 2741690"/>
              <a:gd name="connsiteX0" fmla="*/ 97889 w 3784749"/>
              <a:gd name="connsiteY0" fmla="*/ 1215698 h 2741690"/>
              <a:gd name="connsiteX1" fmla="*/ 89797 w 3784749"/>
              <a:gd name="connsiteY1" fmla="*/ 1879245 h 2741690"/>
              <a:gd name="connsiteX2" fmla="*/ 542951 w 3784749"/>
              <a:gd name="connsiteY2" fmla="*/ 2550884 h 2741690"/>
              <a:gd name="connsiteX3" fmla="*/ 1384522 w 3784749"/>
              <a:gd name="connsiteY3" fmla="*/ 2397135 h 2741690"/>
              <a:gd name="connsiteX4" fmla="*/ 2493131 w 3784749"/>
              <a:gd name="connsiteY4" fmla="*/ 2397135 h 2741690"/>
              <a:gd name="connsiteX5" fmla="*/ 2509315 w 3784749"/>
              <a:gd name="connsiteY5" fmla="*/ 2656080 h 2741690"/>
              <a:gd name="connsiteX6" fmla="*/ 3269966 w 3784749"/>
              <a:gd name="connsiteY6" fmla="*/ 2720817 h 2741690"/>
              <a:gd name="connsiteX7" fmla="*/ 3690752 w 3784749"/>
              <a:gd name="connsiteY7" fmla="*/ 2324307 h 2741690"/>
              <a:gd name="connsiteX8" fmla="*/ 3698844 w 3784749"/>
              <a:gd name="connsiteY8" fmla="*/ 455047 h 2741690"/>
              <a:gd name="connsiteX9" fmla="*/ 2743984 w 3784749"/>
              <a:gd name="connsiteY9" fmla="*/ 1893 h 2741690"/>
              <a:gd name="connsiteX10" fmla="*/ 2881549 w 3784749"/>
              <a:gd name="connsiteY10" fmla="*/ 552151 h 2741690"/>
              <a:gd name="connsiteX11" fmla="*/ 2258462 w 3784749"/>
              <a:gd name="connsiteY11" fmla="*/ 552151 h 2741690"/>
              <a:gd name="connsiteX12" fmla="*/ 2234186 w 3784749"/>
              <a:gd name="connsiteY12" fmla="*/ 1239974 h 2741690"/>
              <a:gd name="connsiteX13" fmla="*/ 1182221 w 3784749"/>
              <a:gd name="connsiteY13" fmla="*/ 1215698 h 2741690"/>
              <a:gd name="connsiteX14" fmla="*/ 1109393 w 3784749"/>
              <a:gd name="connsiteY14" fmla="*/ 908201 h 2741690"/>
              <a:gd name="connsiteX15" fmla="*/ 97889 w 3784749"/>
              <a:gd name="connsiteY15" fmla="*/ 1215698 h 2741690"/>
              <a:gd name="connsiteX0" fmla="*/ 97889 w 3784749"/>
              <a:gd name="connsiteY0" fmla="*/ 1215698 h 2741690"/>
              <a:gd name="connsiteX1" fmla="*/ 89797 w 3784749"/>
              <a:gd name="connsiteY1" fmla="*/ 1879245 h 2741690"/>
              <a:gd name="connsiteX2" fmla="*/ 542951 w 3784749"/>
              <a:gd name="connsiteY2" fmla="*/ 2550884 h 2741690"/>
              <a:gd name="connsiteX3" fmla="*/ 1384522 w 3784749"/>
              <a:gd name="connsiteY3" fmla="*/ 2397135 h 2741690"/>
              <a:gd name="connsiteX4" fmla="*/ 2493131 w 3784749"/>
              <a:gd name="connsiteY4" fmla="*/ 2397135 h 2741690"/>
              <a:gd name="connsiteX5" fmla="*/ 2509315 w 3784749"/>
              <a:gd name="connsiteY5" fmla="*/ 2656080 h 2741690"/>
              <a:gd name="connsiteX6" fmla="*/ 3269966 w 3784749"/>
              <a:gd name="connsiteY6" fmla="*/ 2720817 h 2741690"/>
              <a:gd name="connsiteX7" fmla="*/ 3690752 w 3784749"/>
              <a:gd name="connsiteY7" fmla="*/ 2324307 h 2741690"/>
              <a:gd name="connsiteX8" fmla="*/ 3698844 w 3784749"/>
              <a:gd name="connsiteY8" fmla="*/ 455047 h 2741690"/>
              <a:gd name="connsiteX9" fmla="*/ 2743984 w 3784749"/>
              <a:gd name="connsiteY9" fmla="*/ 1893 h 2741690"/>
              <a:gd name="connsiteX10" fmla="*/ 2881549 w 3784749"/>
              <a:gd name="connsiteY10" fmla="*/ 552151 h 2741690"/>
              <a:gd name="connsiteX11" fmla="*/ 2258462 w 3784749"/>
              <a:gd name="connsiteY11" fmla="*/ 552151 h 2741690"/>
              <a:gd name="connsiteX12" fmla="*/ 2234186 w 3784749"/>
              <a:gd name="connsiteY12" fmla="*/ 1239974 h 2741690"/>
              <a:gd name="connsiteX13" fmla="*/ 1182221 w 3784749"/>
              <a:gd name="connsiteY13" fmla="*/ 1215698 h 2741690"/>
              <a:gd name="connsiteX14" fmla="*/ 1109393 w 3784749"/>
              <a:gd name="connsiteY14" fmla="*/ 908201 h 2741690"/>
              <a:gd name="connsiteX15" fmla="*/ 97889 w 3784749"/>
              <a:gd name="connsiteY15" fmla="*/ 1215698 h 2741690"/>
              <a:gd name="connsiteX0" fmla="*/ 97889 w 3784749"/>
              <a:gd name="connsiteY0" fmla="*/ 1215698 h 2743290"/>
              <a:gd name="connsiteX1" fmla="*/ 89797 w 3784749"/>
              <a:gd name="connsiteY1" fmla="*/ 1879245 h 2743290"/>
              <a:gd name="connsiteX2" fmla="*/ 542951 w 3784749"/>
              <a:gd name="connsiteY2" fmla="*/ 2550884 h 2743290"/>
              <a:gd name="connsiteX3" fmla="*/ 1384522 w 3784749"/>
              <a:gd name="connsiteY3" fmla="*/ 2397135 h 2743290"/>
              <a:gd name="connsiteX4" fmla="*/ 2493131 w 3784749"/>
              <a:gd name="connsiteY4" fmla="*/ 2397135 h 2743290"/>
              <a:gd name="connsiteX5" fmla="*/ 2577739 w 3784749"/>
              <a:gd name="connsiteY5" fmla="*/ 2662300 h 2743290"/>
              <a:gd name="connsiteX6" fmla="*/ 3269966 w 3784749"/>
              <a:gd name="connsiteY6" fmla="*/ 2720817 h 2743290"/>
              <a:gd name="connsiteX7" fmla="*/ 3690752 w 3784749"/>
              <a:gd name="connsiteY7" fmla="*/ 2324307 h 2743290"/>
              <a:gd name="connsiteX8" fmla="*/ 3698844 w 3784749"/>
              <a:gd name="connsiteY8" fmla="*/ 455047 h 2743290"/>
              <a:gd name="connsiteX9" fmla="*/ 2743984 w 3784749"/>
              <a:gd name="connsiteY9" fmla="*/ 1893 h 2743290"/>
              <a:gd name="connsiteX10" fmla="*/ 2881549 w 3784749"/>
              <a:gd name="connsiteY10" fmla="*/ 552151 h 2743290"/>
              <a:gd name="connsiteX11" fmla="*/ 2258462 w 3784749"/>
              <a:gd name="connsiteY11" fmla="*/ 552151 h 2743290"/>
              <a:gd name="connsiteX12" fmla="*/ 2234186 w 3784749"/>
              <a:gd name="connsiteY12" fmla="*/ 1239974 h 2743290"/>
              <a:gd name="connsiteX13" fmla="*/ 1182221 w 3784749"/>
              <a:gd name="connsiteY13" fmla="*/ 1215698 h 2743290"/>
              <a:gd name="connsiteX14" fmla="*/ 1109393 w 3784749"/>
              <a:gd name="connsiteY14" fmla="*/ 908201 h 2743290"/>
              <a:gd name="connsiteX15" fmla="*/ 97889 w 3784749"/>
              <a:gd name="connsiteY15" fmla="*/ 1215698 h 2743290"/>
              <a:gd name="connsiteX0" fmla="*/ 97889 w 3784749"/>
              <a:gd name="connsiteY0" fmla="*/ 1215698 h 2743290"/>
              <a:gd name="connsiteX1" fmla="*/ 89797 w 3784749"/>
              <a:gd name="connsiteY1" fmla="*/ 1879245 h 2743290"/>
              <a:gd name="connsiteX2" fmla="*/ 542951 w 3784749"/>
              <a:gd name="connsiteY2" fmla="*/ 2550884 h 2743290"/>
              <a:gd name="connsiteX3" fmla="*/ 1384522 w 3784749"/>
              <a:gd name="connsiteY3" fmla="*/ 2397135 h 2743290"/>
              <a:gd name="connsiteX4" fmla="*/ 2493131 w 3784749"/>
              <a:gd name="connsiteY4" fmla="*/ 2397135 h 2743290"/>
              <a:gd name="connsiteX5" fmla="*/ 2577739 w 3784749"/>
              <a:gd name="connsiteY5" fmla="*/ 2662300 h 2743290"/>
              <a:gd name="connsiteX6" fmla="*/ 3269966 w 3784749"/>
              <a:gd name="connsiteY6" fmla="*/ 2720817 h 2743290"/>
              <a:gd name="connsiteX7" fmla="*/ 3690752 w 3784749"/>
              <a:gd name="connsiteY7" fmla="*/ 2324307 h 2743290"/>
              <a:gd name="connsiteX8" fmla="*/ 3698844 w 3784749"/>
              <a:gd name="connsiteY8" fmla="*/ 455047 h 2743290"/>
              <a:gd name="connsiteX9" fmla="*/ 2743984 w 3784749"/>
              <a:gd name="connsiteY9" fmla="*/ 1893 h 2743290"/>
              <a:gd name="connsiteX10" fmla="*/ 2881549 w 3784749"/>
              <a:gd name="connsiteY10" fmla="*/ 552151 h 2743290"/>
              <a:gd name="connsiteX11" fmla="*/ 2258462 w 3784749"/>
              <a:gd name="connsiteY11" fmla="*/ 552151 h 2743290"/>
              <a:gd name="connsiteX12" fmla="*/ 2234186 w 3784749"/>
              <a:gd name="connsiteY12" fmla="*/ 1239974 h 2743290"/>
              <a:gd name="connsiteX13" fmla="*/ 1182221 w 3784749"/>
              <a:gd name="connsiteY13" fmla="*/ 1215698 h 2743290"/>
              <a:gd name="connsiteX14" fmla="*/ 1109393 w 3784749"/>
              <a:gd name="connsiteY14" fmla="*/ 908201 h 2743290"/>
              <a:gd name="connsiteX15" fmla="*/ 97889 w 3784749"/>
              <a:gd name="connsiteY15" fmla="*/ 1215698 h 2743290"/>
              <a:gd name="connsiteX0" fmla="*/ 97889 w 3784749"/>
              <a:gd name="connsiteY0" fmla="*/ 1215698 h 2743290"/>
              <a:gd name="connsiteX1" fmla="*/ 89797 w 3784749"/>
              <a:gd name="connsiteY1" fmla="*/ 1879245 h 2743290"/>
              <a:gd name="connsiteX2" fmla="*/ 542951 w 3784749"/>
              <a:gd name="connsiteY2" fmla="*/ 2550884 h 2743290"/>
              <a:gd name="connsiteX3" fmla="*/ 1384522 w 3784749"/>
              <a:gd name="connsiteY3" fmla="*/ 2397135 h 2743290"/>
              <a:gd name="connsiteX4" fmla="*/ 2493131 w 3784749"/>
              <a:gd name="connsiteY4" fmla="*/ 2397135 h 2743290"/>
              <a:gd name="connsiteX5" fmla="*/ 2577739 w 3784749"/>
              <a:gd name="connsiteY5" fmla="*/ 2662300 h 2743290"/>
              <a:gd name="connsiteX6" fmla="*/ 3269966 w 3784749"/>
              <a:gd name="connsiteY6" fmla="*/ 2720817 h 2743290"/>
              <a:gd name="connsiteX7" fmla="*/ 3690752 w 3784749"/>
              <a:gd name="connsiteY7" fmla="*/ 2324307 h 2743290"/>
              <a:gd name="connsiteX8" fmla="*/ 3698844 w 3784749"/>
              <a:gd name="connsiteY8" fmla="*/ 455047 h 2743290"/>
              <a:gd name="connsiteX9" fmla="*/ 2743984 w 3784749"/>
              <a:gd name="connsiteY9" fmla="*/ 1893 h 2743290"/>
              <a:gd name="connsiteX10" fmla="*/ 2881549 w 3784749"/>
              <a:gd name="connsiteY10" fmla="*/ 552151 h 2743290"/>
              <a:gd name="connsiteX11" fmla="*/ 2258462 w 3784749"/>
              <a:gd name="connsiteY11" fmla="*/ 552151 h 2743290"/>
              <a:gd name="connsiteX12" fmla="*/ 2234186 w 3784749"/>
              <a:gd name="connsiteY12" fmla="*/ 1239974 h 2743290"/>
              <a:gd name="connsiteX13" fmla="*/ 1182221 w 3784749"/>
              <a:gd name="connsiteY13" fmla="*/ 1215698 h 2743290"/>
              <a:gd name="connsiteX14" fmla="*/ 1109393 w 3784749"/>
              <a:gd name="connsiteY14" fmla="*/ 908201 h 2743290"/>
              <a:gd name="connsiteX15" fmla="*/ 97889 w 3784749"/>
              <a:gd name="connsiteY15" fmla="*/ 1215698 h 2743290"/>
              <a:gd name="connsiteX0" fmla="*/ 97889 w 3784749"/>
              <a:gd name="connsiteY0" fmla="*/ 1215698 h 2751061"/>
              <a:gd name="connsiteX1" fmla="*/ 89797 w 3784749"/>
              <a:gd name="connsiteY1" fmla="*/ 1879245 h 2751061"/>
              <a:gd name="connsiteX2" fmla="*/ 542951 w 3784749"/>
              <a:gd name="connsiteY2" fmla="*/ 2550884 h 2751061"/>
              <a:gd name="connsiteX3" fmla="*/ 1384522 w 3784749"/>
              <a:gd name="connsiteY3" fmla="*/ 2397135 h 2751061"/>
              <a:gd name="connsiteX4" fmla="*/ 2493131 w 3784749"/>
              <a:gd name="connsiteY4" fmla="*/ 2397135 h 2751061"/>
              <a:gd name="connsiteX5" fmla="*/ 2708368 w 3784749"/>
              <a:gd name="connsiteY5" fmla="*/ 2687182 h 2751061"/>
              <a:gd name="connsiteX6" fmla="*/ 3269966 w 3784749"/>
              <a:gd name="connsiteY6" fmla="*/ 2720817 h 2751061"/>
              <a:gd name="connsiteX7" fmla="*/ 3690752 w 3784749"/>
              <a:gd name="connsiteY7" fmla="*/ 2324307 h 2751061"/>
              <a:gd name="connsiteX8" fmla="*/ 3698844 w 3784749"/>
              <a:gd name="connsiteY8" fmla="*/ 455047 h 2751061"/>
              <a:gd name="connsiteX9" fmla="*/ 2743984 w 3784749"/>
              <a:gd name="connsiteY9" fmla="*/ 1893 h 2751061"/>
              <a:gd name="connsiteX10" fmla="*/ 2881549 w 3784749"/>
              <a:gd name="connsiteY10" fmla="*/ 552151 h 2751061"/>
              <a:gd name="connsiteX11" fmla="*/ 2258462 w 3784749"/>
              <a:gd name="connsiteY11" fmla="*/ 552151 h 2751061"/>
              <a:gd name="connsiteX12" fmla="*/ 2234186 w 3784749"/>
              <a:gd name="connsiteY12" fmla="*/ 1239974 h 2751061"/>
              <a:gd name="connsiteX13" fmla="*/ 1182221 w 3784749"/>
              <a:gd name="connsiteY13" fmla="*/ 1215698 h 2751061"/>
              <a:gd name="connsiteX14" fmla="*/ 1109393 w 3784749"/>
              <a:gd name="connsiteY14" fmla="*/ 908201 h 2751061"/>
              <a:gd name="connsiteX15" fmla="*/ 97889 w 3784749"/>
              <a:gd name="connsiteY15" fmla="*/ 1215698 h 2751061"/>
              <a:gd name="connsiteX0" fmla="*/ 97889 w 3784749"/>
              <a:gd name="connsiteY0" fmla="*/ 1215698 h 2744593"/>
              <a:gd name="connsiteX1" fmla="*/ 89797 w 3784749"/>
              <a:gd name="connsiteY1" fmla="*/ 1879245 h 2744593"/>
              <a:gd name="connsiteX2" fmla="*/ 542951 w 3784749"/>
              <a:gd name="connsiteY2" fmla="*/ 2550884 h 2744593"/>
              <a:gd name="connsiteX3" fmla="*/ 1384522 w 3784749"/>
              <a:gd name="connsiteY3" fmla="*/ 2397135 h 2744593"/>
              <a:gd name="connsiteX4" fmla="*/ 2493131 w 3784749"/>
              <a:gd name="connsiteY4" fmla="*/ 2397135 h 2744593"/>
              <a:gd name="connsiteX5" fmla="*/ 2708368 w 3784749"/>
              <a:gd name="connsiteY5" fmla="*/ 2687182 h 2744593"/>
              <a:gd name="connsiteX6" fmla="*/ 3269966 w 3784749"/>
              <a:gd name="connsiteY6" fmla="*/ 2720817 h 2744593"/>
              <a:gd name="connsiteX7" fmla="*/ 3690752 w 3784749"/>
              <a:gd name="connsiteY7" fmla="*/ 2324307 h 2744593"/>
              <a:gd name="connsiteX8" fmla="*/ 3698844 w 3784749"/>
              <a:gd name="connsiteY8" fmla="*/ 455047 h 2744593"/>
              <a:gd name="connsiteX9" fmla="*/ 2743984 w 3784749"/>
              <a:gd name="connsiteY9" fmla="*/ 1893 h 2744593"/>
              <a:gd name="connsiteX10" fmla="*/ 2881549 w 3784749"/>
              <a:gd name="connsiteY10" fmla="*/ 552151 h 2744593"/>
              <a:gd name="connsiteX11" fmla="*/ 2258462 w 3784749"/>
              <a:gd name="connsiteY11" fmla="*/ 552151 h 2744593"/>
              <a:gd name="connsiteX12" fmla="*/ 2234186 w 3784749"/>
              <a:gd name="connsiteY12" fmla="*/ 1239974 h 2744593"/>
              <a:gd name="connsiteX13" fmla="*/ 1182221 w 3784749"/>
              <a:gd name="connsiteY13" fmla="*/ 1215698 h 2744593"/>
              <a:gd name="connsiteX14" fmla="*/ 1109393 w 3784749"/>
              <a:gd name="connsiteY14" fmla="*/ 908201 h 2744593"/>
              <a:gd name="connsiteX15" fmla="*/ 97889 w 3784749"/>
              <a:gd name="connsiteY15" fmla="*/ 1215698 h 2744593"/>
              <a:gd name="connsiteX0" fmla="*/ 97889 w 3783269"/>
              <a:gd name="connsiteY0" fmla="*/ 1215698 h 2710817"/>
              <a:gd name="connsiteX1" fmla="*/ 89797 w 3783269"/>
              <a:gd name="connsiteY1" fmla="*/ 1879245 h 2710817"/>
              <a:gd name="connsiteX2" fmla="*/ 542951 w 3783269"/>
              <a:gd name="connsiteY2" fmla="*/ 2550884 h 2710817"/>
              <a:gd name="connsiteX3" fmla="*/ 1384522 w 3783269"/>
              <a:gd name="connsiteY3" fmla="*/ 2397135 h 2710817"/>
              <a:gd name="connsiteX4" fmla="*/ 2493131 w 3783269"/>
              <a:gd name="connsiteY4" fmla="*/ 2397135 h 2710817"/>
              <a:gd name="connsiteX5" fmla="*/ 2708368 w 3783269"/>
              <a:gd name="connsiteY5" fmla="*/ 2687182 h 2710817"/>
              <a:gd name="connsiteX6" fmla="*/ 3301068 w 3783269"/>
              <a:gd name="connsiteY6" fmla="*/ 2652392 h 2710817"/>
              <a:gd name="connsiteX7" fmla="*/ 3690752 w 3783269"/>
              <a:gd name="connsiteY7" fmla="*/ 2324307 h 2710817"/>
              <a:gd name="connsiteX8" fmla="*/ 3698844 w 3783269"/>
              <a:gd name="connsiteY8" fmla="*/ 455047 h 2710817"/>
              <a:gd name="connsiteX9" fmla="*/ 2743984 w 3783269"/>
              <a:gd name="connsiteY9" fmla="*/ 1893 h 2710817"/>
              <a:gd name="connsiteX10" fmla="*/ 2881549 w 3783269"/>
              <a:gd name="connsiteY10" fmla="*/ 552151 h 2710817"/>
              <a:gd name="connsiteX11" fmla="*/ 2258462 w 3783269"/>
              <a:gd name="connsiteY11" fmla="*/ 552151 h 2710817"/>
              <a:gd name="connsiteX12" fmla="*/ 2234186 w 3783269"/>
              <a:gd name="connsiteY12" fmla="*/ 1239974 h 2710817"/>
              <a:gd name="connsiteX13" fmla="*/ 1182221 w 3783269"/>
              <a:gd name="connsiteY13" fmla="*/ 1215698 h 2710817"/>
              <a:gd name="connsiteX14" fmla="*/ 1109393 w 3783269"/>
              <a:gd name="connsiteY14" fmla="*/ 908201 h 2710817"/>
              <a:gd name="connsiteX15" fmla="*/ 97889 w 3783269"/>
              <a:gd name="connsiteY15" fmla="*/ 1215698 h 2710817"/>
              <a:gd name="connsiteX0" fmla="*/ 97889 w 3775877"/>
              <a:gd name="connsiteY0" fmla="*/ 1215194 h 2723535"/>
              <a:gd name="connsiteX1" fmla="*/ 89797 w 3775877"/>
              <a:gd name="connsiteY1" fmla="*/ 1878741 h 2723535"/>
              <a:gd name="connsiteX2" fmla="*/ 542951 w 3775877"/>
              <a:gd name="connsiteY2" fmla="*/ 2550380 h 2723535"/>
              <a:gd name="connsiteX3" fmla="*/ 1384522 w 3775877"/>
              <a:gd name="connsiteY3" fmla="*/ 2396631 h 2723535"/>
              <a:gd name="connsiteX4" fmla="*/ 2493131 w 3775877"/>
              <a:gd name="connsiteY4" fmla="*/ 2396631 h 2723535"/>
              <a:gd name="connsiteX5" fmla="*/ 2708368 w 3775877"/>
              <a:gd name="connsiteY5" fmla="*/ 2686678 h 2723535"/>
              <a:gd name="connsiteX6" fmla="*/ 3301068 w 3775877"/>
              <a:gd name="connsiteY6" fmla="*/ 2651888 h 2723535"/>
              <a:gd name="connsiteX7" fmla="*/ 3672091 w 3775877"/>
              <a:gd name="connsiteY7" fmla="*/ 2074986 h 2723535"/>
              <a:gd name="connsiteX8" fmla="*/ 3698844 w 3775877"/>
              <a:gd name="connsiteY8" fmla="*/ 454543 h 2723535"/>
              <a:gd name="connsiteX9" fmla="*/ 2743984 w 3775877"/>
              <a:gd name="connsiteY9" fmla="*/ 1389 h 2723535"/>
              <a:gd name="connsiteX10" fmla="*/ 2881549 w 3775877"/>
              <a:gd name="connsiteY10" fmla="*/ 551647 h 2723535"/>
              <a:gd name="connsiteX11" fmla="*/ 2258462 w 3775877"/>
              <a:gd name="connsiteY11" fmla="*/ 551647 h 2723535"/>
              <a:gd name="connsiteX12" fmla="*/ 2234186 w 3775877"/>
              <a:gd name="connsiteY12" fmla="*/ 1239470 h 2723535"/>
              <a:gd name="connsiteX13" fmla="*/ 1182221 w 3775877"/>
              <a:gd name="connsiteY13" fmla="*/ 1215194 h 2723535"/>
              <a:gd name="connsiteX14" fmla="*/ 1109393 w 3775877"/>
              <a:gd name="connsiteY14" fmla="*/ 907697 h 2723535"/>
              <a:gd name="connsiteX15" fmla="*/ 97889 w 3775877"/>
              <a:gd name="connsiteY15" fmla="*/ 1215194 h 2723535"/>
              <a:gd name="connsiteX0" fmla="*/ 97889 w 3771311"/>
              <a:gd name="connsiteY0" fmla="*/ 1213925 h 2722266"/>
              <a:gd name="connsiteX1" fmla="*/ 89797 w 3771311"/>
              <a:gd name="connsiteY1" fmla="*/ 1877472 h 2722266"/>
              <a:gd name="connsiteX2" fmla="*/ 542951 w 3771311"/>
              <a:gd name="connsiteY2" fmla="*/ 2549111 h 2722266"/>
              <a:gd name="connsiteX3" fmla="*/ 1384522 w 3771311"/>
              <a:gd name="connsiteY3" fmla="*/ 2395362 h 2722266"/>
              <a:gd name="connsiteX4" fmla="*/ 2493131 w 3771311"/>
              <a:gd name="connsiteY4" fmla="*/ 2395362 h 2722266"/>
              <a:gd name="connsiteX5" fmla="*/ 2708368 w 3771311"/>
              <a:gd name="connsiteY5" fmla="*/ 2685409 h 2722266"/>
              <a:gd name="connsiteX6" fmla="*/ 3301068 w 3771311"/>
              <a:gd name="connsiteY6" fmla="*/ 2650619 h 2722266"/>
              <a:gd name="connsiteX7" fmla="*/ 3672091 w 3771311"/>
              <a:gd name="connsiteY7" fmla="*/ 2073717 h 2722266"/>
              <a:gd name="connsiteX8" fmla="*/ 3692624 w 3771311"/>
              <a:gd name="connsiteY8" fmla="*/ 602564 h 2722266"/>
              <a:gd name="connsiteX9" fmla="*/ 2743984 w 3771311"/>
              <a:gd name="connsiteY9" fmla="*/ 120 h 2722266"/>
              <a:gd name="connsiteX10" fmla="*/ 2881549 w 3771311"/>
              <a:gd name="connsiteY10" fmla="*/ 550378 h 2722266"/>
              <a:gd name="connsiteX11" fmla="*/ 2258462 w 3771311"/>
              <a:gd name="connsiteY11" fmla="*/ 550378 h 2722266"/>
              <a:gd name="connsiteX12" fmla="*/ 2234186 w 3771311"/>
              <a:gd name="connsiteY12" fmla="*/ 1238201 h 2722266"/>
              <a:gd name="connsiteX13" fmla="*/ 1182221 w 3771311"/>
              <a:gd name="connsiteY13" fmla="*/ 1213925 h 2722266"/>
              <a:gd name="connsiteX14" fmla="*/ 1109393 w 3771311"/>
              <a:gd name="connsiteY14" fmla="*/ 906428 h 2722266"/>
              <a:gd name="connsiteX15" fmla="*/ 97889 w 3771311"/>
              <a:gd name="connsiteY15" fmla="*/ 1213925 h 2722266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234186 w 3771311"/>
              <a:gd name="connsiteY12" fmla="*/ 1238716 h 2722781"/>
              <a:gd name="connsiteX13" fmla="*/ 1182221 w 3771311"/>
              <a:gd name="connsiteY13" fmla="*/ 121444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103557 w 3771311"/>
              <a:gd name="connsiteY12" fmla="*/ 1244936 h 2722781"/>
              <a:gd name="connsiteX13" fmla="*/ 1182221 w 3771311"/>
              <a:gd name="connsiteY13" fmla="*/ 121444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103557 w 3771311"/>
              <a:gd name="connsiteY12" fmla="*/ 1244936 h 2722781"/>
              <a:gd name="connsiteX13" fmla="*/ 1343952 w 3771311"/>
              <a:gd name="connsiteY13" fmla="*/ 122688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103557 w 3771311"/>
              <a:gd name="connsiteY12" fmla="*/ 1244936 h 2722781"/>
              <a:gd name="connsiteX13" fmla="*/ 1343952 w 3771311"/>
              <a:gd name="connsiteY13" fmla="*/ 122688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7889 w 3771311"/>
              <a:gd name="connsiteY0" fmla="*/ 1214440 h 2722781"/>
              <a:gd name="connsiteX1" fmla="*/ 89797 w 3771311"/>
              <a:gd name="connsiteY1" fmla="*/ 1877987 h 2722781"/>
              <a:gd name="connsiteX2" fmla="*/ 542951 w 3771311"/>
              <a:gd name="connsiteY2" fmla="*/ 2549626 h 2722781"/>
              <a:gd name="connsiteX3" fmla="*/ 1384522 w 3771311"/>
              <a:gd name="connsiteY3" fmla="*/ 2395877 h 2722781"/>
              <a:gd name="connsiteX4" fmla="*/ 2493131 w 3771311"/>
              <a:gd name="connsiteY4" fmla="*/ 2395877 h 2722781"/>
              <a:gd name="connsiteX5" fmla="*/ 2708368 w 3771311"/>
              <a:gd name="connsiteY5" fmla="*/ 2685924 h 2722781"/>
              <a:gd name="connsiteX6" fmla="*/ 3301068 w 3771311"/>
              <a:gd name="connsiteY6" fmla="*/ 2651134 h 2722781"/>
              <a:gd name="connsiteX7" fmla="*/ 3672091 w 3771311"/>
              <a:gd name="connsiteY7" fmla="*/ 2074232 h 2722781"/>
              <a:gd name="connsiteX8" fmla="*/ 3692624 w 3771311"/>
              <a:gd name="connsiteY8" fmla="*/ 603079 h 2722781"/>
              <a:gd name="connsiteX9" fmla="*/ 2743984 w 3771311"/>
              <a:gd name="connsiteY9" fmla="*/ 635 h 2722781"/>
              <a:gd name="connsiteX10" fmla="*/ 2775802 w 3771311"/>
              <a:gd name="connsiteY10" fmla="*/ 488689 h 2722781"/>
              <a:gd name="connsiteX11" fmla="*/ 2258462 w 3771311"/>
              <a:gd name="connsiteY11" fmla="*/ 550893 h 2722781"/>
              <a:gd name="connsiteX12" fmla="*/ 2134659 w 3771311"/>
              <a:gd name="connsiteY12" fmla="*/ 1151630 h 2722781"/>
              <a:gd name="connsiteX13" fmla="*/ 1343952 w 3771311"/>
              <a:gd name="connsiteY13" fmla="*/ 1226880 h 2722781"/>
              <a:gd name="connsiteX14" fmla="*/ 1109393 w 3771311"/>
              <a:gd name="connsiteY14" fmla="*/ 906943 h 2722781"/>
              <a:gd name="connsiteX15" fmla="*/ 97889 w 3771311"/>
              <a:gd name="connsiteY15" fmla="*/ 1214440 h 2722781"/>
              <a:gd name="connsiteX0" fmla="*/ 94837 w 3768259"/>
              <a:gd name="connsiteY0" fmla="*/ 1214440 h 2722781"/>
              <a:gd name="connsiteX1" fmla="*/ 86745 w 3768259"/>
              <a:gd name="connsiteY1" fmla="*/ 1877987 h 2722781"/>
              <a:gd name="connsiteX2" fmla="*/ 539899 w 3768259"/>
              <a:gd name="connsiteY2" fmla="*/ 2549626 h 2722781"/>
              <a:gd name="connsiteX3" fmla="*/ 1381470 w 3768259"/>
              <a:gd name="connsiteY3" fmla="*/ 2395877 h 2722781"/>
              <a:gd name="connsiteX4" fmla="*/ 2490079 w 3768259"/>
              <a:gd name="connsiteY4" fmla="*/ 2395877 h 2722781"/>
              <a:gd name="connsiteX5" fmla="*/ 2705316 w 3768259"/>
              <a:gd name="connsiteY5" fmla="*/ 2685924 h 2722781"/>
              <a:gd name="connsiteX6" fmla="*/ 3298016 w 3768259"/>
              <a:gd name="connsiteY6" fmla="*/ 2651134 h 2722781"/>
              <a:gd name="connsiteX7" fmla="*/ 3669039 w 3768259"/>
              <a:gd name="connsiteY7" fmla="*/ 2074232 h 2722781"/>
              <a:gd name="connsiteX8" fmla="*/ 3689572 w 3768259"/>
              <a:gd name="connsiteY8" fmla="*/ 603079 h 2722781"/>
              <a:gd name="connsiteX9" fmla="*/ 2740932 w 3768259"/>
              <a:gd name="connsiteY9" fmla="*/ 635 h 2722781"/>
              <a:gd name="connsiteX10" fmla="*/ 2772750 w 3768259"/>
              <a:gd name="connsiteY10" fmla="*/ 488689 h 2722781"/>
              <a:gd name="connsiteX11" fmla="*/ 2255410 w 3768259"/>
              <a:gd name="connsiteY11" fmla="*/ 550893 h 2722781"/>
              <a:gd name="connsiteX12" fmla="*/ 2131607 w 3768259"/>
              <a:gd name="connsiteY12" fmla="*/ 1151630 h 2722781"/>
              <a:gd name="connsiteX13" fmla="*/ 1340900 w 3768259"/>
              <a:gd name="connsiteY13" fmla="*/ 1226880 h 2722781"/>
              <a:gd name="connsiteX14" fmla="*/ 1062798 w 3768259"/>
              <a:gd name="connsiteY14" fmla="*/ 987808 h 2722781"/>
              <a:gd name="connsiteX15" fmla="*/ 94837 w 3768259"/>
              <a:gd name="connsiteY15" fmla="*/ 1214440 h 2722781"/>
              <a:gd name="connsiteX0" fmla="*/ 120817 w 3732035"/>
              <a:gd name="connsiteY0" fmla="*/ 1276645 h 2722781"/>
              <a:gd name="connsiteX1" fmla="*/ 50521 w 3732035"/>
              <a:gd name="connsiteY1" fmla="*/ 1877987 h 2722781"/>
              <a:gd name="connsiteX2" fmla="*/ 503675 w 3732035"/>
              <a:gd name="connsiteY2" fmla="*/ 2549626 h 2722781"/>
              <a:gd name="connsiteX3" fmla="*/ 1345246 w 3732035"/>
              <a:gd name="connsiteY3" fmla="*/ 2395877 h 2722781"/>
              <a:gd name="connsiteX4" fmla="*/ 2453855 w 3732035"/>
              <a:gd name="connsiteY4" fmla="*/ 2395877 h 2722781"/>
              <a:gd name="connsiteX5" fmla="*/ 2669092 w 3732035"/>
              <a:gd name="connsiteY5" fmla="*/ 2685924 h 2722781"/>
              <a:gd name="connsiteX6" fmla="*/ 3261792 w 3732035"/>
              <a:gd name="connsiteY6" fmla="*/ 2651134 h 2722781"/>
              <a:gd name="connsiteX7" fmla="*/ 3632815 w 3732035"/>
              <a:gd name="connsiteY7" fmla="*/ 2074232 h 2722781"/>
              <a:gd name="connsiteX8" fmla="*/ 3653348 w 3732035"/>
              <a:gd name="connsiteY8" fmla="*/ 603079 h 2722781"/>
              <a:gd name="connsiteX9" fmla="*/ 2704708 w 3732035"/>
              <a:gd name="connsiteY9" fmla="*/ 635 h 2722781"/>
              <a:gd name="connsiteX10" fmla="*/ 2736526 w 3732035"/>
              <a:gd name="connsiteY10" fmla="*/ 488689 h 2722781"/>
              <a:gd name="connsiteX11" fmla="*/ 2219186 w 3732035"/>
              <a:gd name="connsiteY11" fmla="*/ 550893 h 2722781"/>
              <a:gd name="connsiteX12" fmla="*/ 2095383 w 3732035"/>
              <a:gd name="connsiteY12" fmla="*/ 1151630 h 2722781"/>
              <a:gd name="connsiteX13" fmla="*/ 1304676 w 3732035"/>
              <a:gd name="connsiteY13" fmla="*/ 1226880 h 2722781"/>
              <a:gd name="connsiteX14" fmla="*/ 1026574 w 3732035"/>
              <a:gd name="connsiteY14" fmla="*/ 987808 h 2722781"/>
              <a:gd name="connsiteX15" fmla="*/ 120817 w 3732035"/>
              <a:gd name="connsiteY15" fmla="*/ 1276645 h 2722781"/>
              <a:gd name="connsiteX0" fmla="*/ 93103 w 3704321"/>
              <a:gd name="connsiteY0" fmla="*/ 1276645 h 2722781"/>
              <a:gd name="connsiteX1" fmla="*/ 72570 w 3704321"/>
              <a:gd name="connsiteY1" fmla="*/ 1971293 h 2722781"/>
              <a:gd name="connsiteX2" fmla="*/ 475961 w 3704321"/>
              <a:gd name="connsiteY2" fmla="*/ 2549626 h 2722781"/>
              <a:gd name="connsiteX3" fmla="*/ 1317532 w 3704321"/>
              <a:gd name="connsiteY3" fmla="*/ 2395877 h 2722781"/>
              <a:gd name="connsiteX4" fmla="*/ 2426141 w 3704321"/>
              <a:gd name="connsiteY4" fmla="*/ 2395877 h 2722781"/>
              <a:gd name="connsiteX5" fmla="*/ 2641378 w 3704321"/>
              <a:gd name="connsiteY5" fmla="*/ 2685924 h 2722781"/>
              <a:gd name="connsiteX6" fmla="*/ 3234078 w 3704321"/>
              <a:gd name="connsiteY6" fmla="*/ 2651134 h 2722781"/>
              <a:gd name="connsiteX7" fmla="*/ 3605101 w 3704321"/>
              <a:gd name="connsiteY7" fmla="*/ 2074232 h 2722781"/>
              <a:gd name="connsiteX8" fmla="*/ 3625634 w 3704321"/>
              <a:gd name="connsiteY8" fmla="*/ 603079 h 2722781"/>
              <a:gd name="connsiteX9" fmla="*/ 2676994 w 3704321"/>
              <a:gd name="connsiteY9" fmla="*/ 635 h 2722781"/>
              <a:gd name="connsiteX10" fmla="*/ 2708812 w 3704321"/>
              <a:gd name="connsiteY10" fmla="*/ 488689 h 2722781"/>
              <a:gd name="connsiteX11" fmla="*/ 2191472 w 3704321"/>
              <a:gd name="connsiteY11" fmla="*/ 550893 h 2722781"/>
              <a:gd name="connsiteX12" fmla="*/ 2067669 w 3704321"/>
              <a:gd name="connsiteY12" fmla="*/ 1151630 h 2722781"/>
              <a:gd name="connsiteX13" fmla="*/ 1276962 w 3704321"/>
              <a:gd name="connsiteY13" fmla="*/ 1226880 h 2722781"/>
              <a:gd name="connsiteX14" fmla="*/ 998860 w 3704321"/>
              <a:gd name="connsiteY14" fmla="*/ 987808 h 2722781"/>
              <a:gd name="connsiteX15" fmla="*/ 93103 w 3704321"/>
              <a:gd name="connsiteY15" fmla="*/ 1276645 h 2722781"/>
              <a:gd name="connsiteX0" fmla="*/ 96944 w 3708162"/>
              <a:gd name="connsiteY0" fmla="*/ 1276645 h 2722781"/>
              <a:gd name="connsiteX1" fmla="*/ 76411 w 3708162"/>
              <a:gd name="connsiteY1" fmla="*/ 1971293 h 2722781"/>
              <a:gd name="connsiteX2" fmla="*/ 548226 w 3708162"/>
              <a:gd name="connsiteY2" fmla="*/ 2524744 h 2722781"/>
              <a:gd name="connsiteX3" fmla="*/ 1321373 w 3708162"/>
              <a:gd name="connsiteY3" fmla="*/ 2395877 h 2722781"/>
              <a:gd name="connsiteX4" fmla="*/ 2429982 w 3708162"/>
              <a:gd name="connsiteY4" fmla="*/ 2395877 h 2722781"/>
              <a:gd name="connsiteX5" fmla="*/ 2645219 w 3708162"/>
              <a:gd name="connsiteY5" fmla="*/ 2685924 h 2722781"/>
              <a:gd name="connsiteX6" fmla="*/ 3237919 w 3708162"/>
              <a:gd name="connsiteY6" fmla="*/ 2651134 h 2722781"/>
              <a:gd name="connsiteX7" fmla="*/ 3608942 w 3708162"/>
              <a:gd name="connsiteY7" fmla="*/ 2074232 h 2722781"/>
              <a:gd name="connsiteX8" fmla="*/ 3629475 w 3708162"/>
              <a:gd name="connsiteY8" fmla="*/ 603079 h 2722781"/>
              <a:gd name="connsiteX9" fmla="*/ 2680835 w 3708162"/>
              <a:gd name="connsiteY9" fmla="*/ 635 h 2722781"/>
              <a:gd name="connsiteX10" fmla="*/ 2712653 w 3708162"/>
              <a:gd name="connsiteY10" fmla="*/ 488689 h 2722781"/>
              <a:gd name="connsiteX11" fmla="*/ 2195313 w 3708162"/>
              <a:gd name="connsiteY11" fmla="*/ 550893 h 2722781"/>
              <a:gd name="connsiteX12" fmla="*/ 2071510 w 3708162"/>
              <a:gd name="connsiteY12" fmla="*/ 1151630 h 2722781"/>
              <a:gd name="connsiteX13" fmla="*/ 1280803 w 3708162"/>
              <a:gd name="connsiteY13" fmla="*/ 1226880 h 2722781"/>
              <a:gd name="connsiteX14" fmla="*/ 1002701 w 3708162"/>
              <a:gd name="connsiteY14" fmla="*/ 987808 h 2722781"/>
              <a:gd name="connsiteX15" fmla="*/ 96944 w 3708162"/>
              <a:gd name="connsiteY15" fmla="*/ 1276645 h 2722781"/>
              <a:gd name="connsiteX0" fmla="*/ 96944 w 3693162"/>
              <a:gd name="connsiteY0" fmla="*/ 1183481 h 2629617"/>
              <a:gd name="connsiteX1" fmla="*/ 76411 w 3693162"/>
              <a:gd name="connsiteY1" fmla="*/ 1878129 h 2629617"/>
              <a:gd name="connsiteX2" fmla="*/ 548226 w 3693162"/>
              <a:gd name="connsiteY2" fmla="*/ 2431580 h 2629617"/>
              <a:gd name="connsiteX3" fmla="*/ 1321373 w 3693162"/>
              <a:gd name="connsiteY3" fmla="*/ 2302713 h 2629617"/>
              <a:gd name="connsiteX4" fmla="*/ 2429982 w 3693162"/>
              <a:gd name="connsiteY4" fmla="*/ 2302713 h 2629617"/>
              <a:gd name="connsiteX5" fmla="*/ 2645219 w 3693162"/>
              <a:gd name="connsiteY5" fmla="*/ 2592760 h 2629617"/>
              <a:gd name="connsiteX6" fmla="*/ 3237919 w 3693162"/>
              <a:gd name="connsiteY6" fmla="*/ 2557970 h 2629617"/>
              <a:gd name="connsiteX7" fmla="*/ 3608942 w 3693162"/>
              <a:gd name="connsiteY7" fmla="*/ 1981068 h 2629617"/>
              <a:gd name="connsiteX8" fmla="*/ 3629475 w 3693162"/>
              <a:gd name="connsiteY8" fmla="*/ 509915 h 2629617"/>
              <a:gd name="connsiteX9" fmla="*/ 2886109 w 3693162"/>
              <a:gd name="connsiteY9" fmla="*/ 777 h 2629617"/>
              <a:gd name="connsiteX10" fmla="*/ 2712653 w 3693162"/>
              <a:gd name="connsiteY10" fmla="*/ 395525 h 2629617"/>
              <a:gd name="connsiteX11" fmla="*/ 2195313 w 3693162"/>
              <a:gd name="connsiteY11" fmla="*/ 457729 h 2629617"/>
              <a:gd name="connsiteX12" fmla="*/ 2071510 w 3693162"/>
              <a:gd name="connsiteY12" fmla="*/ 1058466 h 2629617"/>
              <a:gd name="connsiteX13" fmla="*/ 1280803 w 3693162"/>
              <a:gd name="connsiteY13" fmla="*/ 1133716 h 2629617"/>
              <a:gd name="connsiteX14" fmla="*/ 1002701 w 3693162"/>
              <a:gd name="connsiteY14" fmla="*/ 894644 h 2629617"/>
              <a:gd name="connsiteX15" fmla="*/ 96944 w 3693162"/>
              <a:gd name="connsiteY15" fmla="*/ 1183481 h 2629617"/>
              <a:gd name="connsiteX0" fmla="*/ 96944 w 3689996"/>
              <a:gd name="connsiteY0" fmla="*/ 1109003 h 2555139"/>
              <a:gd name="connsiteX1" fmla="*/ 76411 w 3689996"/>
              <a:gd name="connsiteY1" fmla="*/ 1803651 h 2555139"/>
              <a:gd name="connsiteX2" fmla="*/ 548226 w 3689996"/>
              <a:gd name="connsiteY2" fmla="*/ 2357102 h 2555139"/>
              <a:gd name="connsiteX3" fmla="*/ 1321373 w 3689996"/>
              <a:gd name="connsiteY3" fmla="*/ 2228235 h 2555139"/>
              <a:gd name="connsiteX4" fmla="*/ 2429982 w 3689996"/>
              <a:gd name="connsiteY4" fmla="*/ 2228235 h 2555139"/>
              <a:gd name="connsiteX5" fmla="*/ 2645219 w 3689996"/>
              <a:gd name="connsiteY5" fmla="*/ 2518282 h 2555139"/>
              <a:gd name="connsiteX6" fmla="*/ 3237919 w 3689996"/>
              <a:gd name="connsiteY6" fmla="*/ 2483492 h 2555139"/>
              <a:gd name="connsiteX7" fmla="*/ 3608942 w 3689996"/>
              <a:gd name="connsiteY7" fmla="*/ 1906590 h 2555139"/>
              <a:gd name="connsiteX8" fmla="*/ 3629475 w 3689996"/>
              <a:gd name="connsiteY8" fmla="*/ 435437 h 2555139"/>
              <a:gd name="connsiteX9" fmla="*/ 2929651 w 3689996"/>
              <a:gd name="connsiteY9" fmla="*/ 944 h 2555139"/>
              <a:gd name="connsiteX10" fmla="*/ 2712653 w 3689996"/>
              <a:gd name="connsiteY10" fmla="*/ 321047 h 2555139"/>
              <a:gd name="connsiteX11" fmla="*/ 2195313 w 3689996"/>
              <a:gd name="connsiteY11" fmla="*/ 383251 h 2555139"/>
              <a:gd name="connsiteX12" fmla="*/ 2071510 w 3689996"/>
              <a:gd name="connsiteY12" fmla="*/ 983988 h 2555139"/>
              <a:gd name="connsiteX13" fmla="*/ 1280803 w 3689996"/>
              <a:gd name="connsiteY13" fmla="*/ 1059238 h 2555139"/>
              <a:gd name="connsiteX14" fmla="*/ 1002701 w 3689996"/>
              <a:gd name="connsiteY14" fmla="*/ 820166 h 2555139"/>
              <a:gd name="connsiteX15" fmla="*/ 96944 w 3689996"/>
              <a:gd name="connsiteY15" fmla="*/ 1109003 h 2555139"/>
              <a:gd name="connsiteX0" fmla="*/ 96944 w 3689996"/>
              <a:gd name="connsiteY0" fmla="*/ 1109033 h 2555169"/>
              <a:gd name="connsiteX1" fmla="*/ 76411 w 3689996"/>
              <a:gd name="connsiteY1" fmla="*/ 1803681 h 2555169"/>
              <a:gd name="connsiteX2" fmla="*/ 548226 w 3689996"/>
              <a:gd name="connsiteY2" fmla="*/ 2357132 h 2555169"/>
              <a:gd name="connsiteX3" fmla="*/ 1321373 w 3689996"/>
              <a:gd name="connsiteY3" fmla="*/ 2228265 h 2555169"/>
              <a:gd name="connsiteX4" fmla="*/ 2429982 w 3689996"/>
              <a:gd name="connsiteY4" fmla="*/ 2228265 h 2555169"/>
              <a:gd name="connsiteX5" fmla="*/ 2645219 w 3689996"/>
              <a:gd name="connsiteY5" fmla="*/ 2518312 h 2555169"/>
              <a:gd name="connsiteX6" fmla="*/ 3237919 w 3689996"/>
              <a:gd name="connsiteY6" fmla="*/ 2483522 h 2555169"/>
              <a:gd name="connsiteX7" fmla="*/ 3608942 w 3689996"/>
              <a:gd name="connsiteY7" fmla="*/ 1906620 h 2555169"/>
              <a:gd name="connsiteX8" fmla="*/ 3629475 w 3689996"/>
              <a:gd name="connsiteY8" fmla="*/ 435467 h 2555169"/>
              <a:gd name="connsiteX9" fmla="*/ 2929651 w 3689996"/>
              <a:gd name="connsiteY9" fmla="*/ 974 h 2555169"/>
              <a:gd name="connsiteX10" fmla="*/ 2712653 w 3689996"/>
              <a:gd name="connsiteY10" fmla="*/ 321077 h 2555169"/>
              <a:gd name="connsiteX11" fmla="*/ 2195313 w 3689996"/>
              <a:gd name="connsiteY11" fmla="*/ 439264 h 2555169"/>
              <a:gd name="connsiteX12" fmla="*/ 2071510 w 3689996"/>
              <a:gd name="connsiteY12" fmla="*/ 984018 h 2555169"/>
              <a:gd name="connsiteX13" fmla="*/ 1280803 w 3689996"/>
              <a:gd name="connsiteY13" fmla="*/ 1059268 h 2555169"/>
              <a:gd name="connsiteX14" fmla="*/ 1002701 w 3689996"/>
              <a:gd name="connsiteY14" fmla="*/ 820196 h 2555169"/>
              <a:gd name="connsiteX15" fmla="*/ 96944 w 3689996"/>
              <a:gd name="connsiteY15" fmla="*/ 1109033 h 2555169"/>
              <a:gd name="connsiteX0" fmla="*/ 96944 w 3689996"/>
              <a:gd name="connsiteY0" fmla="*/ 1109033 h 2555169"/>
              <a:gd name="connsiteX1" fmla="*/ 76411 w 3689996"/>
              <a:gd name="connsiteY1" fmla="*/ 1803681 h 2555169"/>
              <a:gd name="connsiteX2" fmla="*/ 548226 w 3689996"/>
              <a:gd name="connsiteY2" fmla="*/ 2357132 h 2555169"/>
              <a:gd name="connsiteX3" fmla="*/ 1321373 w 3689996"/>
              <a:gd name="connsiteY3" fmla="*/ 2228265 h 2555169"/>
              <a:gd name="connsiteX4" fmla="*/ 2429982 w 3689996"/>
              <a:gd name="connsiteY4" fmla="*/ 2228265 h 2555169"/>
              <a:gd name="connsiteX5" fmla="*/ 2645219 w 3689996"/>
              <a:gd name="connsiteY5" fmla="*/ 2518312 h 2555169"/>
              <a:gd name="connsiteX6" fmla="*/ 3237919 w 3689996"/>
              <a:gd name="connsiteY6" fmla="*/ 2483522 h 2555169"/>
              <a:gd name="connsiteX7" fmla="*/ 3608942 w 3689996"/>
              <a:gd name="connsiteY7" fmla="*/ 1906620 h 2555169"/>
              <a:gd name="connsiteX8" fmla="*/ 3629475 w 3689996"/>
              <a:gd name="connsiteY8" fmla="*/ 435467 h 2555169"/>
              <a:gd name="connsiteX9" fmla="*/ 2929651 w 3689996"/>
              <a:gd name="connsiteY9" fmla="*/ 974 h 2555169"/>
              <a:gd name="connsiteX10" fmla="*/ 2712653 w 3689996"/>
              <a:gd name="connsiteY10" fmla="*/ 321077 h 2555169"/>
              <a:gd name="connsiteX11" fmla="*/ 2195313 w 3689996"/>
              <a:gd name="connsiteY11" fmla="*/ 439264 h 2555169"/>
              <a:gd name="connsiteX12" fmla="*/ 2046628 w 3689996"/>
              <a:gd name="connsiteY12" fmla="*/ 990238 h 2555169"/>
              <a:gd name="connsiteX13" fmla="*/ 1280803 w 3689996"/>
              <a:gd name="connsiteY13" fmla="*/ 1059268 h 2555169"/>
              <a:gd name="connsiteX14" fmla="*/ 1002701 w 3689996"/>
              <a:gd name="connsiteY14" fmla="*/ 820196 h 2555169"/>
              <a:gd name="connsiteX15" fmla="*/ 96944 w 3689996"/>
              <a:gd name="connsiteY15" fmla="*/ 1109033 h 255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3689996" h="2555169">
                <a:moveTo>
                  <a:pt x="96944" y="1109033"/>
                </a:moveTo>
                <a:cubicBezTo>
                  <a:pt x="-57438" y="1272947"/>
                  <a:pt x="1197" y="1595665"/>
                  <a:pt x="76411" y="1803681"/>
                </a:cubicBezTo>
                <a:cubicBezTo>
                  <a:pt x="151625" y="2011698"/>
                  <a:pt x="340732" y="2286368"/>
                  <a:pt x="548226" y="2357132"/>
                </a:cubicBezTo>
                <a:cubicBezTo>
                  <a:pt x="755720" y="2427896"/>
                  <a:pt x="1007747" y="2249743"/>
                  <a:pt x="1321373" y="2228265"/>
                </a:cubicBezTo>
                <a:cubicBezTo>
                  <a:pt x="1634999" y="2206787"/>
                  <a:pt x="2209341" y="2179924"/>
                  <a:pt x="2429982" y="2228265"/>
                </a:cubicBezTo>
                <a:cubicBezTo>
                  <a:pt x="2650623" y="2276606"/>
                  <a:pt x="2510563" y="2475769"/>
                  <a:pt x="2645219" y="2518312"/>
                </a:cubicBezTo>
                <a:cubicBezTo>
                  <a:pt x="2779875" y="2560855"/>
                  <a:pt x="3077299" y="2585471"/>
                  <a:pt x="3237919" y="2483522"/>
                </a:cubicBezTo>
                <a:cubicBezTo>
                  <a:pt x="3398539" y="2381573"/>
                  <a:pt x="3543683" y="2247962"/>
                  <a:pt x="3608942" y="1906620"/>
                </a:cubicBezTo>
                <a:cubicBezTo>
                  <a:pt x="3674201" y="1565278"/>
                  <a:pt x="3742690" y="753074"/>
                  <a:pt x="3629475" y="435467"/>
                </a:cubicBezTo>
                <a:cubicBezTo>
                  <a:pt x="3516260" y="117860"/>
                  <a:pt x="3082455" y="20039"/>
                  <a:pt x="2929651" y="974"/>
                </a:cubicBezTo>
                <a:cubicBezTo>
                  <a:pt x="2776847" y="-18091"/>
                  <a:pt x="2835043" y="248029"/>
                  <a:pt x="2712653" y="321077"/>
                </a:cubicBezTo>
                <a:cubicBezTo>
                  <a:pt x="2590263" y="394125"/>
                  <a:pt x="2306317" y="327737"/>
                  <a:pt x="2195313" y="439264"/>
                </a:cubicBezTo>
                <a:cubicBezTo>
                  <a:pt x="2084309" y="550791"/>
                  <a:pt x="2199046" y="886904"/>
                  <a:pt x="2046628" y="990238"/>
                </a:cubicBezTo>
                <a:cubicBezTo>
                  <a:pt x="1894210" y="1093572"/>
                  <a:pt x="1480710" y="1071021"/>
                  <a:pt x="1280803" y="1059268"/>
                </a:cubicBezTo>
                <a:cubicBezTo>
                  <a:pt x="1093338" y="1003972"/>
                  <a:pt x="1200011" y="811902"/>
                  <a:pt x="1002701" y="820196"/>
                </a:cubicBezTo>
                <a:cubicBezTo>
                  <a:pt x="805391" y="828490"/>
                  <a:pt x="251326" y="945119"/>
                  <a:pt x="96944" y="1109033"/>
                </a:cubicBezTo>
                <a:close/>
              </a:path>
            </a:pathLst>
          </a:custGeom>
          <a:solidFill>
            <a:schemeClr val="accent5">
              <a:lumMod val="20000"/>
              <a:lumOff val="80000"/>
              <a:alpha val="29804"/>
            </a:schemeClr>
          </a:solidFill>
          <a:ln>
            <a:solidFill>
              <a:schemeClr val="accent5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506C000A-266A-BE40-EC92-5710647FA7AE}"/>
              </a:ext>
            </a:extLst>
          </p:cNvPr>
          <p:cNvCxnSpPr>
            <a:cxnSpLocks/>
          </p:cNvCxnSpPr>
          <p:nvPr/>
        </p:nvCxnSpPr>
        <p:spPr>
          <a:xfrm flipV="1">
            <a:off x="2698227" y="3772500"/>
            <a:ext cx="841039" cy="47983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69E964AE-BD27-EDBA-8558-1EB897C0F620}"/>
              </a:ext>
            </a:extLst>
          </p:cNvPr>
          <p:cNvCxnSpPr>
            <a:cxnSpLocks/>
            <a:stCxn id="42" idx="3"/>
          </p:cNvCxnSpPr>
          <p:nvPr/>
        </p:nvCxnSpPr>
        <p:spPr>
          <a:xfrm flipV="1">
            <a:off x="2754990" y="3552044"/>
            <a:ext cx="2135785" cy="1546239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583F392-58AE-22FA-B7CD-4F182229D9F2}"/>
              </a:ext>
            </a:extLst>
          </p:cNvPr>
          <p:cNvCxnSpPr>
            <a:cxnSpLocks/>
            <a:stCxn id="43" idx="3"/>
          </p:cNvCxnSpPr>
          <p:nvPr/>
        </p:nvCxnSpPr>
        <p:spPr>
          <a:xfrm flipV="1">
            <a:off x="2912952" y="3772500"/>
            <a:ext cx="3322478" cy="2168189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70DEABC6-E6C7-D34D-A31E-2CAF39F4191E}"/>
              </a:ext>
            </a:extLst>
          </p:cNvPr>
          <p:cNvCxnSpPr>
            <a:cxnSpLocks/>
            <a:stCxn id="43" idx="3"/>
          </p:cNvCxnSpPr>
          <p:nvPr/>
        </p:nvCxnSpPr>
        <p:spPr>
          <a:xfrm flipV="1">
            <a:off x="2912952" y="4007796"/>
            <a:ext cx="1873057" cy="1932893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CF302798-3AD6-B713-D087-F0BE2628826C}"/>
              </a:ext>
            </a:extLst>
          </p:cNvPr>
          <p:cNvCxnSpPr>
            <a:cxnSpLocks/>
            <a:stCxn id="9" idx="0"/>
          </p:cNvCxnSpPr>
          <p:nvPr/>
        </p:nvCxnSpPr>
        <p:spPr>
          <a:xfrm flipH="1">
            <a:off x="7442329" y="3099515"/>
            <a:ext cx="884615" cy="329485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82ACC2AA-811D-EE6C-6F5D-4882DA8D1BD9}"/>
              </a:ext>
            </a:extLst>
          </p:cNvPr>
          <p:cNvCxnSpPr>
            <a:cxnSpLocks/>
            <a:endCxn id="60" idx="7"/>
          </p:cNvCxnSpPr>
          <p:nvPr/>
        </p:nvCxnSpPr>
        <p:spPr>
          <a:xfrm flipH="1" flipV="1">
            <a:off x="7361275" y="4727785"/>
            <a:ext cx="965668" cy="659497"/>
          </a:xfrm>
          <a:prstGeom prst="straightConnector1">
            <a:avLst/>
          </a:prstGeom>
          <a:ln w="3810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156BEAF3-9CC0-5F7B-53FD-421DA9F3D0D1}"/>
              </a:ext>
            </a:extLst>
          </p:cNvPr>
          <p:cNvSpPr txBox="1"/>
          <p:nvPr/>
        </p:nvSpPr>
        <p:spPr>
          <a:xfrm>
            <a:off x="5184226" y="2303834"/>
            <a:ext cx="1062791" cy="12311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800" b="1" dirty="0">
                <a:solidFill>
                  <a:schemeClr val="tx2"/>
                </a:solidFill>
              </a:rPr>
              <a:t>AD ring length: 182 m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62679143-49F7-7455-FCCD-71595E2CD8C1}"/>
              </a:ext>
            </a:extLst>
          </p:cNvPr>
          <p:cNvSpPr txBox="1"/>
          <p:nvPr/>
        </p:nvSpPr>
        <p:spPr>
          <a:xfrm>
            <a:off x="5007896" y="3378280"/>
            <a:ext cx="176330" cy="9233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600" b="1" dirty="0">
                <a:solidFill>
                  <a:schemeClr val="tx2"/>
                </a:solidFill>
              </a:rPr>
              <a:t>30 m</a:t>
            </a:r>
          </a:p>
        </p:txBody>
      </p:sp>
    </p:spTree>
    <p:extLst>
      <p:ext uri="{BB962C8B-B14F-4D97-AF65-F5344CB8AC3E}">
        <p14:creationId xmlns:p14="http://schemas.microsoft.com/office/powerpoint/2010/main" val="946214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A8C6956-D8A8-85B5-0930-8A4728AD2F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09 April 2024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C3F9C03-8E22-6557-FECD-D89ABB0DC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Future opportunities at the CERN Antimatter Factory - FuPhy2024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9552CDC-1F4A-7BC4-6639-C01072B993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30</a:t>
            </a:fld>
            <a:endParaRPr lang="en-GB" noProof="0" dirty="0"/>
          </a:p>
        </p:txBody>
      </p:sp>
      <p:pic>
        <p:nvPicPr>
          <p:cNvPr id="6" name="Picture 5" descr="A screenshot of a graph&#10;&#10;Description automatically generated">
            <a:extLst>
              <a:ext uri="{FF2B5EF4-FFF2-40B4-BE49-F238E27FC236}">
                <a16:creationId xmlns:a16="http://schemas.microsoft.com/office/drawing/2014/main" id="{0D8CD92B-3897-FA6B-35CB-322AF14A89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275" y="597905"/>
            <a:ext cx="10075524" cy="5662190"/>
          </a:xfrm>
          <a:prstGeom prst="rect">
            <a:avLst/>
          </a:prstGeom>
        </p:spPr>
      </p:pic>
      <p:sp>
        <p:nvSpPr>
          <p:cNvPr id="7" name="Footer Placeholder 2">
            <a:extLst>
              <a:ext uri="{FF2B5EF4-FFF2-40B4-BE49-F238E27FC236}">
                <a16:creationId xmlns:a16="http://schemas.microsoft.com/office/drawing/2014/main" id="{AE251F7A-3487-14F2-E6BA-011196155411}"/>
              </a:ext>
            </a:extLst>
          </p:cNvPr>
          <p:cNvSpPr txBox="1">
            <a:spLocks/>
          </p:cNvSpPr>
          <p:nvPr/>
        </p:nvSpPr>
        <p:spPr>
          <a:xfrm>
            <a:off x="9056077" y="273606"/>
            <a:ext cx="2899949" cy="3242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b="1" dirty="0"/>
              <a:t>EDMS 2311633 V3.0</a:t>
            </a:r>
          </a:p>
        </p:txBody>
      </p:sp>
    </p:spTree>
    <p:extLst>
      <p:ext uri="{BB962C8B-B14F-4D97-AF65-F5344CB8AC3E}">
        <p14:creationId xmlns:p14="http://schemas.microsoft.com/office/powerpoint/2010/main" val="825535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Content Placeholder 52">
            <a:extLst>
              <a:ext uri="{FF2B5EF4-FFF2-40B4-BE49-F238E27FC236}">
                <a16:creationId xmlns:a16="http://schemas.microsoft.com/office/drawing/2014/main" id="{CE0769C3-496C-909A-5489-A89504A5A17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08259"/>
            <a:ext cx="11376024" cy="1238366"/>
          </a:xfrm>
        </p:spPr>
        <p:txBody>
          <a:bodyPr>
            <a:normAutofit fontScale="92500" lnSpcReduction="20000"/>
          </a:bodyPr>
          <a:lstStyle/>
          <a:p>
            <a:r>
              <a:rPr lang="en-CH" sz="2000" b="0" dirty="0"/>
              <a:t>Generating</a:t>
            </a:r>
            <a:r>
              <a:rPr lang="en-CH" sz="2000" dirty="0"/>
              <a:t> pbars from 26 GeV/c protons </a:t>
            </a:r>
            <a:r>
              <a:rPr lang="en-CH" sz="2000" b="0" dirty="0"/>
              <a:t>(yield of the order of 3e-6 pbar/p)</a:t>
            </a:r>
          </a:p>
          <a:p>
            <a:r>
              <a:rPr lang="en-US" sz="2000" b="0" dirty="0"/>
              <a:t>U</a:t>
            </a:r>
            <a:r>
              <a:rPr lang="en-CH" sz="2000" b="0" dirty="0"/>
              <a:t>p to </a:t>
            </a:r>
            <a:r>
              <a:rPr lang="en-CH" sz="2000" dirty="0"/>
              <a:t>80% deceleration efficiency from 2.75 GeV </a:t>
            </a:r>
            <a:r>
              <a:rPr lang="en-CH" sz="2000" b="0" dirty="0"/>
              <a:t>(3.57 GeV/c) </a:t>
            </a:r>
            <a:r>
              <a:rPr lang="en-CH" sz="2000" dirty="0"/>
              <a:t>to 100 keV </a:t>
            </a:r>
            <a:r>
              <a:rPr lang="en-CH" sz="2000" b="0" dirty="0"/>
              <a:t>(13.7 MeV/c)</a:t>
            </a:r>
          </a:p>
          <a:p>
            <a:pPr lvl="1"/>
            <a:r>
              <a:rPr lang="en-CH" sz="1700" b="0" dirty="0"/>
              <a:t>Thanks to </a:t>
            </a:r>
            <a:r>
              <a:rPr lang="en-CH" sz="1700" b="1" dirty="0"/>
              <a:t>several stochastic </a:t>
            </a:r>
            <a:r>
              <a:rPr lang="en-CH" sz="1700" dirty="0"/>
              <a:t>and</a:t>
            </a:r>
            <a:r>
              <a:rPr lang="en-CH" sz="1700" b="1" dirty="0"/>
              <a:t> electron cooling steps</a:t>
            </a:r>
          </a:p>
          <a:p>
            <a:r>
              <a:rPr lang="en-CH" sz="2000" b="0" dirty="0"/>
              <a:t>Up to </a:t>
            </a:r>
            <a:r>
              <a:rPr lang="en-CH" sz="2000" dirty="0"/>
              <a:t>4e7 pbars every 2 minutes </a:t>
            </a:r>
            <a:r>
              <a:rPr lang="en-CH" sz="2000" b="0" dirty="0"/>
              <a:t>delivered to experiments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BA6A24-C5A5-ED56-8DB0-E0BA32FC90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From 25 GeV p to 100 keV pbar: </a:t>
            </a:r>
            <a:r>
              <a:rPr lang="en-US" dirty="0" err="1"/>
              <a:t>4e7</a:t>
            </a:r>
            <a:r>
              <a:rPr lang="en-US" dirty="0"/>
              <a:t> </a:t>
            </a:r>
            <a:r>
              <a:rPr lang="en-US" dirty="0" err="1"/>
              <a:t>pbars</a:t>
            </a:r>
            <a:r>
              <a:rPr lang="en-US" dirty="0"/>
              <a:t>/2’</a:t>
            </a:r>
            <a:endParaRPr lang="en-CH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122DFFD-2FD4-F68E-5706-1E489F0065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09 April 2024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9CC865-D01F-9A0F-3861-65B5EDD6E0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Future opportunities at the CERN Antimatter Factory - FuPhy2024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F1B656-15E6-0A0B-5356-7928C5D0A5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4</a:t>
            </a:fld>
            <a:endParaRPr lang="en-GB" noProof="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4F97F50-0A5B-115B-A857-A971F16608E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1075"/>
          <a:stretch/>
        </p:blipFill>
        <p:spPr>
          <a:xfrm>
            <a:off x="2674043" y="3401154"/>
            <a:ext cx="3667768" cy="2786400"/>
          </a:xfrm>
          <a:prstGeom prst="rect">
            <a:avLst/>
          </a:prstGeom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2AF32206-36F5-B9C6-CB61-B1C129673A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91"/>
          <a:stretch/>
        </p:blipFill>
        <p:spPr bwMode="auto">
          <a:xfrm>
            <a:off x="6488573" y="3401154"/>
            <a:ext cx="3783327" cy="278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EE12B38-79A1-B696-8C15-A334D98CB17F}"/>
              </a:ext>
            </a:extLst>
          </p:cNvPr>
          <p:cNvSpPr txBox="1"/>
          <p:nvPr/>
        </p:nvSpPr>
        <p:spPr>
          <a:xfrm>
            <a:off x="3753507" y="2600958"/>
            <a:ext cx="154112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1400" b="1" kern="0">
                <a:solidFill>
                  <a:schemeClr val="tx2"/>
                </a:solidFill>
              </a:rPr>
              <a:t>AD Cooling and</a:t>
            </a:r>
          </a:p>
          <a:p>
            <a:pPr marL="14288" algn="ctr"/>
            <a:r>
              <a:rPr lang="en-CH" sz="1400" b="1" kern="0">
                <a:solidFill>
                  <a:schemeClr val="tx2"/>
                </a:solidFill>
              </a:rPr>
              <a:t>Deceleration</a:t>
            </a:r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4E1D9692-947E-58E2-372B-AD14543339FB}"/>
              </a:ext>
            </a:extLst>
          </p:cNvPr>
          <p:cNvSpPr/>
          <p:nvPr/>
        </p:nvSpPr>
        <p:spPr bwMode="auto">
          <a:xfrm>
            <a:off x="2377153" y="3066250"/>
            <a:ext cx="1034175" cy="742342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CF19F02-3D84-E6E9-C6AA-CEACDAA1FBC5}"/>
              </a:ext>
            </a:extLst>
          </p:cNvPr>
          <p:cNvSpPr txBox="1"/>
          <p:nvPr/>
        </p:nvSpPr>
        <p:spPr>
          <a:xfrm>
            <a:off x="2516412" y="2574333"/>
            <a:ext cx="755656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  <a:t>p-pbar</a:t>
            </a:r>
            <a:b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  <a:t>yield</a:t>
            </a:r>
            <a:endParaRPr lang="en-CH" sz="1400" b="1" kern="0" err="1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87F0D4B4-BC2F-B7F8-82D0-E2040924DBA3}"/>
              </a:ext>
            </a:extLst>
          </p:cNvPr>
          <p:cNvSpPr/>
          <p:nvPr/>
        </p:nvSpPr>
        <p:spPr bwMode="auto">
          <a:xfrm>
            <a:off x="1862747" y="3089017"/>
            <a:ext cx="440656" cy="471494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B66493B-243B-AB8B-CF0F-4513FB259FED}"/>
              </a:ext>
            </a:extLst>
          </p:cNvPr>
          <p:cNvSpPr txBox="1"/>
          <p:nvPr/>
        </p:nvSpPr>
        <p:spPr>
          <a:xfrm>
            <a:off x="1688569" y="2574333"/>
            <a:ext cx="757259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  <a:t>p from</a:t>
            </a:r>
          </a:p>
          <a:p>
            <a:pPr marL="14288" algn="ctr"/>
            <a:r>
              <a:rPr lang="en-US" sz="1400" b="1" kern="0" dirty="0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en-CH" sz="1400" b="1" kern="0" err="1">
              <a:solidFill>
                <a:schemeClr val="accent6">
                  <a:lumMod val="50000"/>
                </a:schemeClr>
              </a:solidFill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A4909B4-D159-B00F-35EC-EAE3C81580A1}"/>
              </a:ext>
            </a:extLst>
          </p:cNvPr>
          <p:cNvGrpSpPr/>
          <p:nvPr/>
        </p:nvGrpSpPr>
        <p:grpSpPr>
          <a:xfrm>
            <a:off x="3421166" y="3656317"/>
            <a:ext cx="1302281" cy="1062855"/>
            <a:chOff x="2153273" y="3672653"/>
            <a:chExt cx="1302281" cy="106285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CAAB81D-A539-7DFE-E502-D96205F56472}"/>
                </a:ext>
              </a:extLst>
            </p:cNvPr>
            <p:cNvSpPr txBox="1"/>
            <p:nvPr/>
          </p:nvSpPr>
          <p:spPr>
            <a:xfrm>
              <a:off x="2153273" y="4427731"/>
              <a:ext cx="1302281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/>
                <a:t>AD s</a:t>
              </a:r>
              <a:r>
                <a:rPr lang="en-CH" sz="1400" b="1" kern="0" dirty="0"/>
                <a:t>-cooling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F73928D4-2C68-73E7-A988-38EC74D6E92D}"/>
                </a:ext>
              </a:extLst>
            </p:cNvPr>
            <p:cNvCxnSpPr>
              <a:cxnSpLocks/>
              <a:stCxn id="19" idx="0"/>
            </p:cNvCxnSpPr>
            <p:nvPr/>
          </p:nvCxnSpPr>
          <p:spPr bwMode="auto">
            <a:xfrm flipH="1" flipV="1">
              <a:off x="2590021" y="3672653"/>
              <a:ext cx="214393" cy="755078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8E39819-0555-EFE9-5735-7AE04F0312B5}"/>
                </a:ext>
              </a:extLst>
            </p:cNvPr>
            <p:cNvCxnSpPr>
              <a:cxnSpLocks/>
              <a:stCxn id="19" idx="0"/>
            </p:cNvCxnSpPr>
            <p:nvPr/>
          </p:nvCxnSpPr>
          <p:spPr bwMode="auto">
            <a:xfrm flipV="1">
              <a:off x="2804414" y="3896885"/>
              <a:ext cx="346369" cy="5308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09D10104-BC7E-5FC6-9F66-C4955D0E8CA4}"/>
              </a:ext>
            </a:extLst>
          </p:cNvPr>
          <p:cNvGrpSpPr/>
          <p:nvPr/>
        </p:nvGrpSpPr>
        <p:grpSpPr>
          <a:xfrm>
            <a:off x="4733395" y="4649245"/>
            <a:ext cx="1302280" cy="1021759"/>
            <a:chOff x="3361795" y="4645335"/>
            <a:chExt cx="1302280" cy="1021759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3DA4EE8-35BE-6713-71DC-5A8FDA9ECA55}"/>
                </a:ext>
              </a:extLst>
            </p:cNvPr>
            <p:cNvSpPr txBox="1"/>
            <p:nvPr/>
          </p:nvSpPr>
          <p:spPr>
            <a:xfrm>
              <a:off x="3361795" y="5359317"/>
              <a:ext cx="1302280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/>
                <a:t>AD e</a:t>
              </a:r>
              <a:r>
                <a:rPr lang="en-CH" sz="1400" b="1" kern="0"/>
                <a:t>-cooling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13577F7B-2018-BF50-7721-43BB07D4EB3C}"/>
                </a:ext>
              </a:extLst>
            </p:cNvPr>
            <p:cNvCxnSpPr>
              <a:cxnSpLocks/>
              <a:stCxn id="23" idx="0"/>
            </p:cNvCxnSpPr>
            <p:nvPr/>
          </p:nvCxnSpPr>
          <p:spPr bwMode="auto">
            <a:xfrm flipV="1">
              <a:off x="4012935" y="4645335"/>
              <a:ext cx="0" cy="713982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788EFA80-4471-4E4A-0BEF-A0E57081DCA4}"/>
                </a:ext>
              </a:extLst>
            </p:cNvPr>
            <p:cNvCxnSpPr>
              <a:cxnSpLocks/>
              <a:stCxn id="23" idx="0"/>
            </p:cNvCxnSpPr>
            <p:nvPr/>
          </p:nvCxnSpPr>
          <p:spPr bwMode="auto">
            <a:xfrm flipV="1">
              <a:off x="4012935" y="4988671"/>
              <a:ext cx="579518" cy="3706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16C81C2-9787-DA07-D777-EF0E1B5DC598}"/>
              </a:ext>
            </a:extLst>
          </p:cNvPr>
          <p:cNvGrpSpPr/>
          <p:nvPr/>
        </p:nvGrpSpPr>
        <p:grpSpPr>
          <a:xfrm>
            <a:off x="7713399" y="4565799"/>
            <a:ext cx="1651734" cy="1084423"/>
            <a:chOff x="6341799" y="4561889"/>
            <a:chExt cx="1651734" cy="1084423"/>
          </a:xfrm>
        </p:grpSpPr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8F03458E-38E2-4B6A-3DBD-8F404FF9CE1B}"/>
                </a:ext>
              </a:extLst>
            </p:cNvPr>
            <p:cNvSpPr txBox="1"/>
            <p:nvPr/>
          </p:nvSpPr>
          <p:spPr>
            <a:xfrm>
              <a:off x="6341799" y="4561889"/>
              <a:ext cx="1651734" cy="307777"/>
            </a:xfrm>
            <a:prstGeom prst="rect">
              <a:avLst/>
            </a:prstGeom>
            <a:solidFill>
              <a:schemeClr val="accent6">
                <a:lumMod val="40000"/>
                <a:lumOff val="60000"/>
              </a:schemeClr>
            </a:solidFill>
          </p:spPr>
          <p:txBody>
            <a:bodyPr wrap="none" rtlCol="0">
              <a:spAutoFit/>
            </a:bodyPr>
            <a:lstStyle/>
            <a:p>
              <a:pPr marL="14288" algn="ctr"/>
              <a:r>
                <a:rPr lang="en-US" sz="1400" b="1" kern="0" dirty="0"/>
                <a:t>ELENA e</a:t>
              </a:r>
              <a:r>
                <a:rPr lang="en-CH" sz="1400" b="1" kern="0" dirty="0"/>
                <a:t>-cooling</a:t>
              </a:r>
            </a:p>
          </p:txBody>
        </p: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F9613509-D622-EE52-23DB-EEBB7EACF588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 flipH="1">
              <a:off x="6636774" y="4869666"/>
              <a:ext cx="530892" cy="41663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DD753F1A-640C-B584-1350-3EDCBEFAA94A}"/>
                </a:ext>
              </a:extLst>
            </p:cNvPr>
            <p:cNvCxnSpPr>
              <a:cxnSpLocks/>
              <a:stCxn id="27" idx="2"/>
            </p:cNvCxnSpPr>
            <p:nvPr/>
          </p:nvCxnSpPr>
          <p:spPr bwMode="auto">
            <a:xfrm>
              <a:off x="7167666" y="4869666"/>
              <a:ext cx="555601" cy="776646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chemeClr val="accent6"/>
              </a:solidFill>
              <a:prstDash val="solid"/>
              <a:round/>
              <a:headEnd type="none" w="sm" len="sm"/>
              <a:tailEnd type="triangle"/>
            </a:ln>
            <a:effectLst/>
          </p:spPr>
        </p:cxnSp>
      </p:grpSp>
      <p:sp>
        <p:nvSpPr>
          <p:cNvPr id="30" name="TextBox 29">
            <a:extLst>
              <a:ext uri="{FF2B5EF4-FFF2-40B4-BE49-F238E27FC236}">
                <a16:creationId xmlns:a16="http://schemas.microsoft.com/office/drawing/2014/main" id="{1F0A816E-5C62-39E0-A55E-97FD8DC26F0B}"/>
              </a:ext>
            </a:extLst>
          </p:cNvPr>
          <p:cNvSpPr txBox="1"/>
          <p:nvPr/>
        </p:nvSpPr>
        <p:spPr>
          <a:xfrm>
            <a:off x="7328529" y="2600958"/>
            <a:ext cx="1890581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1400" b="1" kern="0">
                <a:solidFill>
                  <a:schemeClr val="tx2"/>
                </a:solidFill>
              </a:rPr>
              <a:t>ELENA Cooling and</a:t>
            </a:r>
            <a:br>
              <a:rPr lang="en-CH" sz="1400" b="1" kern="0">
                <a:solidFill>
                  <a:schemeClr val="tx2"/>
                </a:solidFill>
              </a:rPr>
            </a:br>
            <a:r>
              <a:rPr lang="en-CH" sz="1400" b="1" kern="0">
                <a:solidFill>
                  <a:schemeClr val="tx2"/>
                </a:solidFill>
              </a:rPr>
              <a:t>Deceleration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8C3F079F-9D31-F8B8-A2D5-0A2A6612A470}"/>
              </a:ext>
            </a:extLst>
          </p:cNvPr>
          <p:cNvGrpSpPr/>
          <p:nvPr/>
        </p:nvGrpSpPr>
        <p:grpSpPr>
          <a:xfrm>
            <a:off x="9735712" y="2643988"/>
            <a:ext cx="1267117" cy="2005257"/>
            <a:chOff x="9735712" y="2643988"/>
            <a:chExt cx="1267117" cy="2005257"/>
          </a:xfrm>
        </p:grpSpPr>
        <p:sp>
          <p:nvSpPr>
            <p:cNvPr id="39" name="Freeform 38">
              <a:extLst>
                <a:ext uri="{FF2B5EF4-FFF2-40B4-BE49-F238E27FC236}">
                  <a16:creationId xmlns:a16="http://schemas.microsoft.com/office/drawing/2014/main" id="{B06D779C-F1D4-CB01-F237-0A34E921A393}"/>
                </a:ext>
              </a:extLst>
            </p:cNvPr>
            <p:cNvSpPr/>
            <p:nvPr/>
          </p:nvSpPr>
          <p:spPr bwMode="auto">
            <a:xfrm>
              <a:off x="9735712" y="3066250"/>
              <a:ext cx="1267117" cy="1582995"/>
            </a:xfrm>
            <a:custGeom>
              <a:avLst/>
              <a:gdLst>
                <a:gd name="connsiteX0" fmla="*/ 0 w 2409986"/>
                <a:gd name="connsiteY0" fmla="*/ 778523 h 1057493"/>
                <a:gd name="connsiteX1" fmla="*/ 1270861 w 2409986"/>
                <a:gd name="connsiteY1" fmla="*/ 3608 h 1057493"/>
                <a:gd name="connsiteX2" fmla="*/ 2409986 w 2409986"/>
                <a:gd name="connsiteY2" fmla="*/ 1057493 h 1057493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3466 h 1212436"/>
                <a:gd name="connsiteX1" fmla="*/ 1270861 w 2409986"/>
                <a:gd name="connsiteY1" fmla="*/ 2688 h 1212436"/>
                <a:gd name="connsiteX2" fmla="*/ 2409986 w 2409986"/>
                <a:gd name="connsiteY2" fmla="*/ 1212436 h 1212436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10 h 1209780"/>
                <a:gd name="connsiteX1" fmla="*/ 1270861 w 2409986"/>
                <a:gd name="connsiteY1" fmla="*/ 32 h 1209780"/>
                <a:gd name="connsiteX2" fmla="*/ 2409986 w 2409986"/>
                <a:gd name="connsiteY2" fmla="*/ 1209780 h 1209780"/>
                <a:gd name="connsiteX0" fmla="*/ 0 w 2409986"/>
                <a:gd name="connsiteY0" fmla="*/ 930834 h 1209804"/>
                <a:gd name="connsiteX1" fmla="*/ 1270861 w 2409986"/>
                <a:gd name="connsiteY1" fmla="*/ 56 h 1209804"/>
                <a:gd name="connsiteX2" fmla="*/ 2409986 w 2409986"/>
                <a:gd name="connsiteY2" fmla="*/ 1209804 h 1209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09986" h="1209804">
                  <a:moveTo>
                    <a:pt x="0" y="930834"/>
                  </a:moveTo>
                  <a:cubicBezTo>
                    <a:pt x="341079" y="291529"/>
                    <a:pt x="661379" y="5516"/>
                    <a:pt x="1270861" y="56"/>
                  </a:cubicBezTo>
                  <a:cubicBezTo>
                    <a:pt x="1880343" y="-5404"/>
                    <a:pt x="2197119" y="383991"/>
                    <a:pt x="2409986" y="1209804"/>
                  </a:cubicBezTo>
                </a:path>
              </a:pathLst>
            </a:custGeom>
            <a:noFill/>
            <a:ln w="38100" cap="flat" cmpd="sng" algn="ctr">
              <a:solidFill>
                <a:srgbClr val="303030"/>
              </a:solidFill>
              <a:prstDash val="sysDash"/>
              <a:round/>
              <a:headEnd type="none" w="med" len="med"/>
              <a:tailEnd type="triangl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D86188F-D513-47CA-07D9-DC8631FB1CEA}"/>
                </a:ext>
              </a:extLst>
            </p:cNvPr>
            <p:cNvSpPr txBox="1"/>
            <p:nvPr/>
          </p:nvSpPr>
          <p:spPr>
            <a:xfrm>
              <a:off x="9972270" y="2643988"/>
              <a:ext cx="794000" cy="30777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US" sz="1400" b="1" dirty="0">
                  <a:solidFill>
                    <a:schemeClr val="accent6">
                      <a:lumMod val="50000"/>
                    </a:schemeClr>
                  </a:solidFill>
                </a:rPr>
                <a:t>to users</a:t>
              </a:r>
              <a:endParaRPr lang="en-CH" sz="1400" b="1" kern="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E21866C9-6066-4529-6DCC-3CFE0659B0DC}"/>
              </a:ext>
            </a:extLst>
          </p:cNvPr>
          <p:cNvCxnSpPr>
            <a:cxnSpLocks/>
          </p:cNvCxnSpPr>
          <p:nvPr/>
        </p:nvCxnSpPr>
        <p:spPr bwMode="auto">
          <a:xfrm>
            <a:off x="1514387" y="5816144"/>
            <a:ext cx="1013868" cy="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03030"/>
            </a:solidFill>
            <a:prstDash val="solid"/>
            <a:round/>
            <a:headEnd type="none" w="sm" len="sm"/>
            <a:tailEnd type="triangle"/>
          </a:ln>
          <a:effectLst/>
        </p:spPr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1DD8B13E-90C9-DE53-B8F7-0A83389966B4}"/>
              </a:ext>
            </a:extLst>
          </p:cNvPr>
          <p:cNvCxnSpPr>
            <a:cxnSpLocks/>
          </p:cNvCxnSpPr>
          <p:nvPr/>
        </p:nvCxnSpPr>
        <p:spPr bwMode="auto">
          <a:xfrm flipV="1">
            <a:off x="1622533" y="3273676"/>
            <a:ext cx="0" cy="2694868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303030"/>
            </a:solidFill>
            <a:prstDash val="solid"/>
            <a:round/>
            <a:headEnd type="none" w="sm" len="sm"/>
            <a:tailEnd type="triangle"/>
          </a:ln>
          <a:effectLst/>
        </p:spPr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ED58BDC2-C527-E7D2-E76E-087282546003}"/>
              </a:ext>
            </a:extLst>
          </p:cNvPr>
          <p:cNvSpPr/>
          <p:nvPr/>
        </p:nvSpPr>
        <p:spPr bwMode="auto">
          <a:xfrm>
            <a:off x="2219674" y="3834935"/>
            <a:ext cx="108000" cy="1980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FB2BE719-7C2E-AEC9-19FC-38F0C80ED938}"/>
              </a:ext>
            </a:extLst>
          </p:cNvPr>
          <p:cNvSpPr txBox="1"/>
          <p:nvPr/>
        </p:nvSpPr>
        <p:spPr>
          <a:xfrm>
            <a:off x="1358344" y="3103239"/>
            <a:ext cx="324448" cy="338554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600" b="1" kern="0">
                <a:solidFill>
                  <a:schemeClr val="tx2"/>
                </a:solidFill>
              </a:rPr>
              <a:t>p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DE2F33E5-B7FA-16D9-AE46-79DB1FDD194D}"/>
              </a:ext>
            </a:extLst>
          </p:cNvPr>
          <p:cNvSpPr/>
          <p:nvPr/>
        </p:nvSpPr>
        <p:spPr bwMode="auto">
          <a:xfrm>
            <a:off x="1822567" y="3560510"/>
            <a:ext cx="108000" cy="2255633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05E28C5-16A8-5CDE-1024-9DCBF474AE3A}"/>
              </a:ext>
            </a:extLst>
          </p:cNvPr>
          <p:cNvSpPr txBox="1"/>
          <p:nvPr/>
        </p:nvSpPr>
        <p:spPr>
          <a:xfrm rot="19039530">
            <a:off x="1502561" y="5857369"/>
            <a:ext cx="545662" cy="2308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900" b="1" kern="0">
                <a:solidFill>
                  <a:schemeClr val="tx2"/>
                </a:solidFill>
              </a:rPr>
              <a:t>PS eje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B1717F1-E0DB-E86A-D0E0-7D66EB21F82D}"/>
              </a:ext>
            </a:extLst>
          </p:cNvPr>
          <p:cNvSpPr txBox="1"/>
          <p:nvPr/>
        </p:nvSpPr>
        <p:spPr>
          <a:xfrm rot="19039530">
            <a:off x="1768005" y="5861971"/>
            <a:ext cx="795731" cy="369332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/>
            <a:r>
              <a:rPr lang="en-CH" sz="900" b="1" kern="0">
                <a:solidFill>
                  <a:schemeClr val="tx2"/>
                </a:solidFill>
              </a:rPr>
              <a:t>FTA9053</a:t>
            </a:r>
          </a:p>
          <a:p>
            <a:pPr marL="14288"/>
            <a:r>
              <a:rPr lang="en-CH" sz="900" b="1" kern="0">
                <a:solidFill>
                  <a:schemeClr val="tx2"/>
                </a:solidFill>
              </a:rPr>
              <a:t>(AD target)</a:t>
            </a:r>
          </a:p>
        </p:txBody>
      </p:sp>
      <p:sp>
        <p:nvSpPr>
          <p:cNvPr id="49" name="Freeform 48">
            <a:extLst>
              <a:ext uri="{FF2B5EF4-FFF2-40B4-BE49-F238E27FC236}">
                <a16:creationId xmlns:a16="http://schemas.microsoft.com/office/drawing/2014/main" id="{6F1443E9-040A-FF35-B4AA-0E4B97F09015}"/>
              </a:ext>
            </a:extLst>
          </p:cNvPr>
          <p:cNvSpPr/>
          <p:nvPr/>
        </p:nvSpPr>
        <p:spPr bwMode="auto">
          <a:xfrm>
            <a:off x="3473752" y="3138207"/>
            <a:ext cx="2589859" cy="742342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50" name="Freeform 49">
            <a:extLst>
              <a:ext uri="{FF2B5EF4-FFF2-40B4-BE49-F238E27FC236}">
                <a16:creationId xmlns:a16="http://schemas.microsoft.com/office/drawing/2014/main" id="{560E868B-38E6-4DD5-2227-6CFD6A214501}"/>
              </a:ext>
            </a:extLst>
          </p:cNvPr>
          <p:cNvSpPr/>
          <p:nvPr/>
        </p:nvSpPr>
        <p:spPr bwMode="auto">
          <a:xfrm>
            <a:off x="6647923" y="3395353"/>
            <a:ext cx="3026275" cy="742342"/>
          </a:xfrm>
          <a:custGeom>
            <a:avLst/>
            <a:gdLst>
              <a:gd name="connsiteX0" fmla="*/ 0 w 154983"/>
              <a:gd name="connsiteY0" fmla="*/ 63084 h 109579"/>
              <a:gd name="connsiteX1" fmla="*/ 85240 w 154983"/>
              <a:gd name="connsiteY1" fmla="*/ 1091 h 109579"/>
              <a:gd name="connsiteX2" fmla="*/ 154983 w 154983"/>
              <a:gd name="connsiteY2" fmla="*/ 109579 h 109579"/>
              <a:gd name="connsiteX0" fmla="*/ 0 w 154983"/>
              <a:gd name="connsiteY0" fmla="*/ 726084 h 772579"/>
              <a:gd name="connsiteX1" fmla="*/ 63468 w 154983"/>
              <a:gd name="connsiteY1" fmla="*/ 63 h 772579"/>
              <a:gd name="connsiteX2" fmla="*/ 154983 w 154983"/>
              <a:gd name="connsiteY2" fmla="*/ 772579 h 772579"/>
              <a:gd name="connsiteX0" fmla="*/ 0 w 198526"/>
              <a:gd name="connsiteY0" fmla="*/ 731527 h 772579"/>
              <a:gd name="connsiteX1" fmla="*/ 107011 w 198526"/>
              <a:gd name="connsiteY1" fmla="*/ 63 h 772579"/>
              <a:gd name="connsiteX2" fmla="*/ 198526 w 198526"/>
              <a:gd name="connsiteY2" fmla="*/ 772579 h 772579"/>
              <a:gd name="connsiteX0" fmla="*/ 75 w 198601"/>
              <a:gd name="connsiteY0" fmla="*/ 731547 h 772599"/>
              <a:gd name="connsiteX1" fmla="*/ 107086 w 198601"/>
              <a:gd name="connsiteY1" fmla="*/ 83 h 772599"/>
              <a:gd name="connsiteX2" fmla="*/ 198601 w 198601"/>
              <a:gd name="connsiteY2" fmla="*/ 772599 h 772599"/>
              <a:gd name="connsiteX0" fmla="*/ 75 w 199260"/>
              <a:gd name="connsiteY0" fmla="*/ 731547 h 772599"/>
              <a:gd name="connsiteX1" fmla="*/ 107086 w 199260"/>
              <a:gd name="connsiteY1" fmla="*/ 83 h 772599"/>
              <a:gd name="connsiteX2" fmla="*/ 198601 w 199260"/>
              <a:gd name="connsiteY2" fmla="*/ 772599 h 772599"/>
              <a:gd name="connsiteX0" fmla="*/ 61 w 219218"/>
              <a:gd name="connsiteY0" fmla="*/ 426853 h 772705"/>
              <a:gd name="connsiteX1" fmla="*/ 127044 w 219218"/>
              <a:gd name="connsiteY1" fmla="*/ 189 h 772705"/>
              <a:gd name="connsiteX2" fmla="*/ 218559 w 219218"/>
              <a:gd name="connsiteY2" fmla="*/ 772705 h 772705"/>
              <a:gd name="connsiteX0" fmla="*/ 113 w 219270"/>
              <a:gd name="connsiteY0" fmla="*/ 426664 h 772516"/>
              <a:gd name="connsiteX1" fmla="*/ 127096 w 219270"/>
              <a:gd name="connsiteY1" fmla="*/ 0 h 772516"/>
              <a:gd name="connsiteX2" fmla="*/ 218611 w 219270"/>
              <a:gd name="connsiteY2" fmla="*/ 772516 h 772516"/>
              <a:gd name="connsiteX0" fmla="*/ 62 w 219219"/>
              <a:gd name="connsiteY0" fmla="*/ 426853 h 772705"/>
              <a:gd name="connsiteX1" fmla="*/ 127045 w 219219"/>
              <a:gd name="connsiteY1" fmla="*/ 189 h 772705"/>
              <a:gd name="connsiteX2" fmla="*/ 218560 w 219219"/>
              <a:gd name="connsiteY2" fmla="*/ 772705 h 772705"/>
              <a:gd name="connsiteX0" fmla="*/ 120 w 220321"/>
              <a:gd name="connsiteY0" fmla="*/ 426853 h 772705"/>
              <a:gd name="connsiteX1" fmla="*/ 127103 w 220321"/>
              <a:gd name="connsiteY1" fmla="*/ 189 h 772705"/>
              <a:gd name="connsiteX2" fmla="*/ 218618 w 220321"/>
              <a:gd name="connsiteY2" fmla="*/ 772705 h 772705"/>
              <a:gd name="connsiteX0" fmla="*/ 179 w 219784"/>
              <a:gd name="connsiteY0" fmla="*/ 416703 h 762555"/>
              <a:gd name="connsiteX1" fmla="*/ 109006 w 219784"/>
              <a:gd name="connsiteY1" fmla="*/ 199 h 762555"/>
              <a:gd name="connsiteX2" fmla="*/ 218677 w 219784"/>
              <a:gd name="connsiteY2" fmla="*/ 762555 h 762555"/>
              <a:gd name="connsiteX0" fmla="*/ 179 w 218677"/>
              <a:gd name="connsiteY0" fmla="*/ 416703 h 762555"/>
              <a:gd name="connsiteX1" fmla="*/ 109006 w 218677"/>
              <a:gd name="connsiteY1" fmla="*/ 199 h 762555"/>
              <a:gd name="connsiteX2" fmla="*/ 218677 w 218677"/>
              <a:gd name="connsiteY2" fmla="*/ 762555 h 762555"/>
              <a:gd name="connsiteX0" fmla="*/ 269 w 218767"/>
              <a:gd name="connsiteY0" fmla="*/ 396402 h 742254"/>
              <a:gd name="connsiteX1" fmla="*/ 96387 w 218767"/>
              <a:gd name="connsiteY1" fmla="*/ 218 h 742254"/>
              <a:gd name="connsiteX2" fmla="*/ 218767 w 218767"/>
              <a:gd name="connsiteY2" fmla="*/ 742254 h 742254"/>
              <a:gd name="connsiteX0" fmla="*/ 126 w 218624"/>
              <a:gd name="connsiteY0" fmla="*/ 396202 h 742054"/>
              <a:gd name="connsiteX1" fmla="*/ 96244 w 218624"/>
              <a:gd name="connsiteY1" fmla="*/ 18 h 742054"/>
              <a:gd name="connsiteX2" fmla="*/ 218624 w 218624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2 h 742054"/>
              <a:gd name="connsiteX1" fmla="*/ 96118 w 218498"/>
              <a:gd name="connsiteY1" fmla="*/ 18 h 742054"/>
              <a:gd name="connsiteX2" fmla="*/ 218498 w 218498"/>
              <a:gd name="connsiteY2" fmla="*/ 742054 h 742054"/>
              <a:gd name="connsiteX0" fmla="*/ 0 w 218498"/>
              <a:gd name="connsiteY0" fmla="*/ 396200 h 742052"/>
              <a:gd name="connsiteX1" fmla="*/ 96118 w 218498"/>
              <a:gd name="connsiteY1" fmla="*/ 16 h 742052"/>
              <a:gd name="connsiteX2" fmla="*/ 218498 w 218498"/>
              <a:gd name="connsiteY2" fmla="*/ 742052 h 742052"/>
              <a:gd name="connsiteX0" fmla="*/ 0 w 218498"/>
              <a:gd name="connsiteY0" fmla="*/ 396490 h 742342"/>
              <a:gd name="connsiteX1" fmla="*/ 96118 w 218498"/>
              <a:gd name="connsiteY1" fmla="*/ 306 h 742342"/>
              <a:gd name="connsiteX2" fmla="*/ 218498 w 218498"/>
              <a:gd name="connsiteY2" fmla="*/ 742342 h 7423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18498" h="742342">
                <a:moveTo>
                  <a:pt x="0" y="396490"/>
                </a:moveTo>
                <a:cubicBezTo>
                  <a:pt x="31545" y="131930"/>
                  <a:pt x="59393" y="-7443"/>
                  <a:pt x="96118" y="306"/>
                </a:cubicBezTo>
                <a:cubicBezTo>
                  <a:pt x="132843" y="8055"/>
                  <a:pt x="194211" y="270050"/>
                  <a:pt x="218498" y="742342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bg2">
                  <a:lumMod val="20000"/>
                  <a:lumOff val="80000"/>
                </a:schemeClr>
              </a:solidFill>
              <a:effectLst/>
              <a:latin typeface="Garamond" pitchFamily="-65" charset="0"/>
            </a:endParaRPr>
          </a:p>
        </p:txBody>
      </p:sp>
      <p:sp>
        <p:nvSpPr>
          <p:cNvPr id="51" name="Freeform 50">
            <a:extLst>
              <a:ext uri="{FF2B5EF4-FFF2-40B4-BE49-F238E27FC236}">
                <a16:creationId xmlns:a16="http://schemas.microsoft.com/office/drawing/2014/main" id="{84939D62-CDF7-C4E4-15BF-F7A3FAA4154C}"/>
              </a:ext>
            </a:extLst>
          </p:cNvPr>
          <p:cNvSpPr/>
          <p:nvPr/>
        </p:nvSpPr>
        <p:spPr bwMode="auto">
          <a:xfrm>
            <a:off x="6096001" y="3231949"/>
            <a:ext cx="501600" cy="514779"/>
          </a:xfrm>
          <a:custGeom>
            <a:avLst/>
            <a:gdLst>
              <a:gd name="connsiteX0" fmla="*/ 0 w 2409986"/>
              <a:gd name="connsiteY0" fmla="*/ 778523 h 1057493"/>
              <a:gd name="connsiteX1" fmla="*/ 1270861 w 2409986"/>
              <a:gd name="connsiteY1" fmla="*/ 3608 h 1057493"/>
              <a:gd name="connsiteX2" fmla="*/ 2409986 w 2409986"/>
              <a:gd name="connsiteY2" fmla="*/ 1057493 h 1057493"/>
              <a:gd name="connsiteX0" fmla="*/ 0 w 2409986"/>
              <a:gd name="connsiteY0" fmla="*/ 933466 h 1212436"/>
              <a:gd name="connsiteX1" fmla="*/ 1270861 w 2409986"/>
              <a:gd name="connsiteY1" fmla="*/ 2688 h 1212436"/>
              <a:gd name="connsiteX2" fmla="*/ 2409986 w 2409986"/>
              <a:gd name="connsiteY2" fmla="*/ 1212436 h 1212436"/>
              <a:gd name="connsiteX0" fmla="*/ 0 w 2409986"/>
              <a:gd name="connsiteY0" fmla="*/ 933466 h 1212436"/>
              <a:gd name="connsiteX1" fmla="*/ 1270861 w 2409986"/>
              <a:gd name="connsiteY1" fmla="*/ 2688 h 1212436"/>
              <a:gd name="connsiteX2" fmla="*/ 2409986 w 2409986"/>
              <a:gd name="connsiteY2" fmla="*/ 1212436 h 1212436"/>
              <a:gd name="connsiteX0" fmla="*/ 0 w 2409986"/>
              <a:gd name="connsiteY0" fmla="*/ 930810 h 1209780"/>
              <a:gd name="connsiteX1" fmla="*/ 1270861 w 2409986"/>
              <a:gd name="connsiteY1" fmla="*/ 32 h 1209780"/>
              <a:gd name="connsiteX2" fmla="*/ 2409986 w 2409986"/>
              <a:gd name="connsiteY2" fmla="*/ 1209780 h 1209780"/>
              <a:gd name="connsiteX0" fmla="*/ 0 w 2409986"/>
              <a:gd name="connsiteY0" fmla="*/ 930810 h 1209780"/>
              <a:gd name="connsiteX1" fmla="*/ 1270861 w 2409986"/>
              <a:gd name="connsiteY1" fmla="*/ 32 h 1209780"/>
              <a:gd name="connsiteX2" fmla="*/ 2409986 w 2409986"/>
              <a:gd name="connsiteY2" fmla="*/ 1209780 h 1209780"/>
              <a:gd name="connsiteX0" fmla="*/ 0 w 2409986"/>
              <a:gd name="connsiteY0" fmla="*/ 930834 h 1209804"/>
              <a:gd name="connsiteX1" fmla="*/ 1270861 w 2409986"/>
              <a:gd name="connsiteY1" fmla="*/ 56 h 1209804"/>
              <a:gd name="connsiteX2" fmla="*/ 2409986 w 2409986"/>
              <a:gd name="connsiteY2" fmla="*/ 1209804 h 1209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409986" h="1209804">
                <a:moveTo>
                  <a:pt x="0" y="930834"/>
                </a:moveTo>
                <a:cubicBezTo>
                  <a:pt x="341079" y="291529"/>
                  <a:pt x="661379" y="5516"/>
                  <a:pt x="1270861" y="56"/>
                </a:cubicBezTo>
                <a:cubicBezTo>
                  <a:pt x="1880343" y="-5404"/>
                  <a:pt x="2197119" y="383991"/>
                  <a:pt x="2409986" y="1209804"/>
                </a:cubicBezTo>
              </a:path>
            </a:pathLst>
          </a:custGeom>
          <a:noFill/>
          <a:ln w="38100" cap="flat" cmpd="sng" algn="ctr">
            <a:solidFill>
              <a:srgbClr val="303030"/>
            </a:solidFill>
            <a:prstDash val="sysDash"/>
            <a:round/>
            <a:headEnd type="none" w="med" len="med"/>
            <a:tailEnd type="triangl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5CE7891-AAE4-EFF4-3767-88D60E0EC7AE}"/>
              </a:ext>
            </a:extLst>
          </p:cNvPr>
          <p:cNvSpPr txBox="1"/>
          <p:nvPr/>
        </p:nvSpPr>
        <p:spPr>
          <a:xfrm>
            <a:off x="5762675" y="2600958"/>
            <a:ext cx="1183657" cy="523220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ctr"/>
            <a:r>
              <a:rPr lang="en-CH" sz="1400" b="1" kern="0" dirty="0">
                <a:solidFill>
                  <a:schemeClr val="tx2"/>
                </a:solidFill>
              </a:rPr>
              <a:t>Transfer to </a:t>
            </a:r>
          </a:p>
          <a:p>
            <a:pPr marL="14288" algn="ctr"/>
            <a:r>
              <a:rPr lang="en-CH" sz="1400" b="1" kern="0" dirty="0">
                <a:solidFill>
                  <a:schemeClr val="tx2"/>
                </a:solidFill>
              </a:rPr>
              <a:t>ELENA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47E1CFD-9838-44CC-EC2A-C5D1A05EC221}"/>
              </a:ext>
            </a:extLst>
          </p:cNvPr>
          <p:cNvSpPr txBox="1"/>
          <p:nvPr/>
        </p:nvSpPr>
        <p:spPr>
          <a:xfrm>
            <a:off x="1101447" y="3422010"/>
            <a:ext cx="548125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r"/>
            <a:r>
              <a:rPr lang="en-CH" sz="1100" b="1" kern="0">
                <a:solidFill>
                  <a:schemeClr val="tx2"/>
                </a:solidFill>
              </a:rPr>
              <a:t>2e13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8E16FD1-3743-894D-FE55-77322DC94F69}"/>
              </a:ext>
            </a:extLst>
          </p:cNvPr>
          <p:cNvSpPr txBox="1"/>
          <p:nvPr/>
        </p:nvSpPr>
        <p:spPr>
          <a:xfrm>
            <a:off x="971666" y="3709024"/>
            <a:ext cx="679927" cy="261610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r"/>
            <a:r>
              <a:rPr lang="en-CH" sz="1100" b="1" kern="0">
                <a:solidFill>
                  <a:schemeClr val="tx2"/>
                </a:solidFill>
              </a:rPr>
              <a:t>1.8e13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A4A65B57-C139-4B95-FE88-CFB7A06DAECF}"/>
              </a:ext>
            </a:extLst>
          </p:cNvPr>
          <p:cNvCxnSpPr/>
          <p:nvPr/>
        </p:nvCxnSpPr>
        <p:spPr>
          <a:xfrm>
            <a:off x="1587554" y="3548837"/>
            <a:ext cx="72000" cy="0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6974DBC4-07F3-4D73-1433-F0145AB9270D}"/>
              </a:ext>
            </a:extLst>
          </p:cNvPr>
          <p:cNvCxnSpPr/>
          <p:nvPr/>
        </p:nvCxnSpPr>
        <p:spPr>
          <a:xfrm>
            <a:off x="1588205" y="3838105"/>
            <a:ext cx="72000" cy="0"/>
          </a:xfrm>
          <a:prstGeom prst="line">
            <a:avLst/>
          </a:prstGeom>
          <a:ln w="1270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09864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Content Placeholder 7" descr="A map of a train&#10;&#10;Description automatically generated">
            <a:extLst>
              <a:ext uri="{FF2B5EF4-FFF2-40B4-BE49-F238E27FC236}">
                <a16:creationId xmlns:a16="http://schemas.microsoft.com/office/drawing/2014/main" id="{8DE02C92-310D-2B44-8E7C-6AE181B1445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48" t="-101" r="8504" b="22732"/>
          <a:stretch/>
        </p:blipFill>
        <p:spPr>
          <a:xfrm>
            <a:off x="502856" y="1461747"/>
            <a:ext cx="7574259" cy="4553700"/>
          </a:xfrm>
          <a:prstGeom prst="rect">
            <a:avLst/>
          </a:prstGeom>
          <a:noFill/>
        </p:spPr>
      </p:pic>
      <p:sp>
        <p:nvSpPr>
          <p:cNvPr id="45" name="Freeform 44">
            <a:extLst>
              <a:ext uri="{FF2B5EF4-FFF2-40B4-BE49-F238E27FC236}">
                <a16:creationId xmlns:a16="http://schemas.microsoft.com/office/drawing/2014/main" id="{4B881A57-784B-6C39-BD8F-BB05EC43D255}"/>
              </a:ext>
            </a:extLst>
          </p:cNvPr>
          <p:cNvSpPr/>
          <p:nvPr/>
        </p:nvSpPr>
        <p:spPr>
          <a:xfrm>
            <a:off x="3255818" y="1607127"/>
            <a:ext cx="1385455" cy="1080655"/>
          </a:xfrm>
          <a:custGeom>
            <a:avLst/>
            <a:gdLst>
              <a:gd name="connsiteX0" fmla="*/ 1385455 w 1385455"/>
              <a:gd name="connsiteY0" fmla="*/ 886691 h 1080655"/>
              <a:gd name="connsiteX1" fmla="*/ 429491 w 1385455"/>
              <a:gd name="connsiteY1" fmla="*/ 1080655 h 1080655"/>
              <a:gd name="connsiteX2" fmla="*/ 0 w 1385455"/>
              <a:gd name="connsiteY2" fmla="*/ 803564 h 1080655"/>
              <a:gd name="connsiteX3" fmla="*/ 263237 w 1385455"/>
              <a:gd name="connsiteY3" fmla="*/ 138546 h 1080655"/>
              <a:gd name="connsiteX4" fmla="*/ 900546 w 1385455"/>
              <a:gd name="connsiteY4" fmla="*/ 0 h 1080655"/>
              <a:gd name="connsiteX5" fmla="*/ 1330037 w 1385455"/>
              <a:gd name="connsiteY5" fmla="*/ 387928 h 1080655"/>
              <a:gd name="connsiteX6" fmla="*/ 1385455 w 1385455"/>
              <a:gd name="connsiteY6" fmla="*/ 886691 h 10806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85455" h="1080655">
                <a:moveTo>
                  <a:pt x="1385455" y="886691"/>
                </a:moveTo>
                <a:lnTo>
                  <a:pt x="429491" y="1080655"/>
                </a:lnTo>
                <a:lnTo>
                  <a:pt x="0" y="803564"/>
                </a:lnTo>
                <a:lnTo>
                  <a:pt x="263237" y="138546"/>
                </a:lnTo>
                <a:lnTo>
                  <a:pt x="900546" y="0"/>
                </a:lnTo>
                <a:lnTo>
                  <a:pt x="1330037" y="387928"/>
                </a:lnTo>
                <a:lnTo>
                  <a:pt x="1385455" y="88669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2C3BDA23-25F8-226B-90A3-C70665FA5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503999"/>
          </a:xfrm>
        </p:spPr>
        <p:txBody>
          <a:bodyPr/>
          <a:lstStyle/>
          <a:p>
            <a:r>
              <a:rPr lang="en-US" dirty="0"/>
              <a:t>Serving 4 Users at a Time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EC916D-94E2-F2B1-673C-EE13AFFF3B2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01915" y="6424993"/>
            <a:ext cx="177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0C7E26-40AB-AF97-1C24-06EA2DC276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848814" y="6424993"/>
            <a:ext cx="6083923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580D5-D7BC-4BE4-4A0B-13B5FB54A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24993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EB94C20C-0BC5-5263-E048-68596F5309EF}"/>
              </a:ext>
            </a:extLst>
          </p:cNvPr>
          <p:cNvGrpSpPr/>
          <p:nvPr/>
        </p:nvGrpSpPr>
        <p:grpSpPr>
          <a:xfrm>
            <a:off x="407352" y="3108624"/>
            <a:ext cx="2816442" cy="2941739"/>
            <a:chOff x="407352" y="3108624"/>
            <a:chExt cx="2816442" cy="2941739"/>
          </a:xfrm>
        </p:grpSpPr>
        <p:sp>
          <p:nvSpPr>
            <p:cNvPr id="12" name="Freeform 11">
              <a:extLst>
                <a:ext uri="{FF2B5EF4-FFF2-40B4-BE49-F238E27FC236}">
                  <a16:creationId xmlns:a16="http://schemas.microsoft.com/office/drawing/2014/main" id="{8EB8E410-14D7-18E4-0C5A-31AE1DB0E0A2}"/>
                </a:ext>
              </a:extLst>
            </p:cNvPr>
            <p:cNvSpPr/>
            <p:nvPr/>
          </p:nvSpPr>
          <p:spPr>
            <a:xfrm rot="431550">
              <a:off x="1319785" y="3108624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4" name="Freeform 13">
              <a:extLst>
                <a:ext uri="{FF2B5EF4-FFF2-40B4-BE49-F238E27FC236}">
                  <a16:creationId xmlns:a16="http://schemas.microsoft.com/office/drawing/2014/main" id="{A167DD05-9088-45FE-ABA9-4B589FA2F9F7}"/>
                </a:ext>
              </a:extLst>
            </p:cNvPr>
            <p:cNvSpPr/>
            <p:nvPr/>
          </p:nvSpPr>
          <p:spPr>
            <a:xfrm rot="4032788">
              <a:off x="2661867" y="4184907"/>
              <a:ext cx="763717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3AD8EB65-A6AD-7DD3-01DF-0076C9708748}"/>
                </a:ext>
              </a:extLst>
            </p:cNvPr>
            <p:cNvSpPr/>
            <p:nvPr/>
          </p:nvSpPr>
          <p:spPr>
            <a:xfrm rot="14787975">
              <a:off x="205562" y="4651060"/>
              <a:ext cx="763717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17F20412-DCDD-92D3-4C1A-894AF33DE919}"/>
                </a:ext>
              </a:extLst>
            </p:cNvPr>
            <p:cNvSpPr/>
            <p:nvPr/>
          </p:nvSpPr>
          <p:spPr>
            <a:xfrm rot="11247399">
              <a:off x="1533917" y="5690226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5">
                <a:lumMod val="40000"/>
                <a:lumOff val="6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F56EAA4-B6E8-2909-89C2-AC17A61D726F}"/>
              </a:ext>
            </a:extLst>
          </p:cNvPr>
          <p:cNvGrpSpPr/>
          <p:nvPr/>
        </p:nvGrpSpPr>
        <p:grpSpPr>
          <a:xfrm>
            <a:off x="606697" y="2901286"/>
            <a:ext cx="6598172" cy="3268034"/>
            <a:chOff x="606697" y="2901286"/>
            <a:chExt cx="6598172" cy="3268034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D07ACA01-8C1D-9989-0CAD-DE49FD2221D5}"/>
                </a:ext>
              </a:extLst>
            </p:cNvPr>
            <p:cNvSpPr/>
            <p:nvPr/>
          </p:nvSpPr>
          <p:spPr>
            <a:xfrm rot="10352625">
              <a:off x="606697" y="5809183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8B9B2541-F311-BE04-0A1A-18E2ADB449B0}"/>
                </a:ext>
              </a:extLst>
            </p:cNvPr>
            <p:cNvSpPr/>
            <p:nvPr/>
          </p:nvSpPr>
          <p:spPr>
            <a:xfrm rot="21262390">
              <a:off x="3193200" y="2901286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4144F632-E4CE-2A19-7956-88302DEBCF7E}"/>
                </a:ext>
              </a:extLst>
            </p:cNvPr>
            <p:cNvSpPr/>
            <p:nvPr/>
          </p:nvSpPr>
          <p:spPr>
            <a:xfrm rot="2638223">
              <a:off x="4912136" y="3172183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CEF8FD21-16A4-EEE6-874E-ED3943AF99BB}"/>
                </a:ext>
              </a:extLst>
            </p:cNvPr>
            <p:cNvSpPr/>
            <p:nvPr/>
          </p:nvSpPr>
          <p:spPr>
            <a:xfrm rot="2322238">
              <a:off x="6441153" y="3392182"/>
              <a:ext cx="763716" cy="360137"/>
            </a:xfrm>
            <a:custGeom>
              <a:avLst/>
              <a:gdLst>
                <a:gd name="connsiteX0" fmla="*/ 0 w 1966587"/>
                <a:gd name="connsiteY0" fmla="*/ 1227625 h 1227625"/>
                <a:gd name="connsiteX1" fmla="*/ 651354 w 1966587"/>
                <a:gd name="connsiteY1" fmla="*/ 889422 h 1227625"/>
                <a:gd name="connsiteX2" fmla="*/ 1039660 w 1966587"/>
                <a:gd name="connsiteY2" fmla="*/ 74 h 1227625"/>
                <a:gd name="connsiteX3" fmla="*/ 1327759 w 1966587"/>
                <a:gd name="connsiteY3" fmla="*/ 939526 h 1227625"/>
                <a:gd name="connsiteX4" fmla="*/ 1966587 w 1966587"/>
                <a:gd name="connsiteY4" fmla="*/ 1215098 h 1227625"/>
                <a:gd name="connsiteX0" fmla="*/ 0 w 1966587"/>
                <a:gd name="connsiteY0" fmla="*/ 1220752 h 1220752"/>
                <a:gd name="connsiteX1" fmla="*/ 651354 w 1966587"/>
                <a:gd name="connsiteY1" fmla="*/ 882549 h 1220752"/>
                <a:gd name="connsiteX2" fmla="*/ 1005284 w 1966587"/>
                <a:gd name="connsiteY2" fmla="*/ 76 h 1220752"/>
                <a:gd name="connsiteX3" fmla="*/ 1327759 w 1966587"/>
                <a:gd name="connsiteY3" fmla="*/ 932653 h 1220752"/>
                <a:gd name="connsiteX4" fmla="*/ 1966587 w 1966587"/>
                <a:gd name="connsiteY4" fmla="*/ 1208225 h 1220752"/>
                <a:gd name="connsiteX0" fmla="*/ 0 w 1966587"/>
                <a:gd name="connsiteY0" fmla="*/ 1220706 h 1220706"/>
                <a:gd name="connsiteX1" fmla="*/ 651354 w 1966587"/>
                <a:gd name="connsiteY1" fmla="*/ 882503 h 1220706"/>
                <a:gd name="connsiteX2" fmla="*/ 1005284 w 1966587"/>
                <a:gd name="connsiteY2" fmla="*/ 30 h 1220706"/>
                <a:gd name="connsiteX3" fmla="*/ 1327759 w 1966587"/>
                <a:gd name="connsiteY3" fmla="*/ 932607 h 1220706"/>
                <a:gd name="connsiteX4" fmla="*/ 1966587 w 1966587"/>
                <a:gd name="connsiteY4" fmla="*/ 1208179 h 1220706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20691 h 1220691"/>
                <a:gd name="connsiteX1" fmla="*/ 651354 w 1966587"/>
                <a:gd name="connsiteY1" fmla="*/ 909988 h 1220691"/>
                <a:gd name="connsiteX2" fmla="*/ 1005284 w 1966587"/>
                <a:gd name="connsiteY2" fmla="*/ 15 h 1220691"/>
                <a:gd name="connsiteX3" fmla="*/ 1327759 w 1966587"/>
                <a:gd name="connsiteY3" fmla="*/ 932592 h 1220691"/>
                <a:gd name="connsiteX4" fmla="*/ 1966587 w 1966587"/>
                <a:gd name="connsiteY4" fmla="*/ 1208164 h 1220691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17 h 1213817"/>
                <a:gd name="connsiteX1" fmla="*/ 651354 w 1966587"/>
                <a:gd name="connsiteY1" fmla="*/ 903114 h 1213817"/>
                <a:gd name="connsiteX2" fmla="*/ 977784 w 1966587"/>
                <a:gd name="connsiteY2" fmla="*/ 16 h 1213817"/>
                <a:gd name="connsiteX3" fmla="*/ 1327759 w 1966587"/>
                <a:gd name="connsiteY3" fmla="*/ 925718 h 1213817"/>
                <a:gd name="connsiteX4" fmla="*/ 1966587 w 1966587"/>
                <a:gd name="connsiteY4" fmla="*/ 1201290 h 1213817"/>
                <a:gd name="connsiteX0" fmla="*/ 0 w 1966587"/>
                <a:gd name="connsiteY0" fmla="*/ 1213844 h 1213844"/>
                <a:gd name="connsiteX1" fmla="*/ 651354 w 1966587"/>
                <a:gd name="connsiteY1" fmla="*/ 965018 h 1213844"/>
                <a:gd name="connsiteX2" fmla="*/ 977784 w 1966587"/>
                <a:gd name="connsiteY2" fmla="*/ 43 h 1213844"/>
                <a:gd name="connsiteX3" fmla="*/ 1327759 w 1966587"/>
                <a:gd name="connsiteY3" fmla="*/ 925745 h 1213844"/>
                <a:gd name="connsiteX4" fmla="*/ 1966587 w 1966587"/>
                <a:gd name="connsiteY4" fmla="*/ 1201317 h 1213844"/>
                <a:gd name="connsiteX0" fmla="*/ 0 w 1966587"/>
                <a:gd name="connsiteY0" fmla="*/ 1213815 h 1213815"/>
                <a:gd name="connsiteX1" fmla="*/ 651354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15 h 1213815"/>
                <a:gd name="connsiteX1" fmla="*/ 665105 w 1966587"/>
                <a:gd name="connsiteY1" fmla="*/ 964989 h 1213815"/>
                <a:gd name="connsiteX2" fmla="*/ 977784 w 1966587"/>
                <a:gd name="connsiteY2" fmla="*/ 14 h 1213815"/>
                <a:gd name="connsiteX3" fmla="*/ 1307134 w 1966587"/>
                <a:gd name="connsiteY3" fmla="*/ 987593 h 1213815"/>
                <a:gd name="connsiteX4" fmla="*/ 1966587 w 1966587"/>
                <a:gd name="connsiteY4" fmla="*/ 1201288 h 1213815"/>
                <a:gd name="connsiteX0" fmla="*/ 0 w 1966587"/>
                <a:gd name="connsiteY0" fmla="*/ 1213802 h 1213802"/>
                <a:gd name="connsiteX1" fmla="*/ 665105 w 1966587"/>
                <a:gd name="connsiteY1" fmla="*/ 964976 h 1213802"/>
                <a:gd name="connsiteX2" fmla="*/ 977784 w 1966587"/>
                <a:gd name="connsiteY2" fmla="*/ 1 h 1213802"/>
                <a:gd name="connsiteX3" fmla="*/ 1300258 w 1966587"/>
                <a:gd name="connsiteY3" fmla="*/ 966954 h 1213802"/>
                <a:gd name="connsiteX4" fmla="*/ 1966587 w 1966587"/>
                <a:gd name="connsiteY4" fmla="*/ 1201275 h 1213802"/>
                <a:gd name="connsiteX0" fmla="*/ 0 w 1966587"/>
                <a:gd name="connsiteY0" fmla="*/ 1213807 h 1213807"/>
                <a:gd name="connsiteX1" fmla="*/ 644480 w 1966587"/>
                <a:gd name="connsiteY1" fmla="*/ 951231 h 1213807"/>
                <a:gd name="connsiteX2" fmla="*/ 977784 w 1966587"/>
                <a:gd name="connsiteY2" fmla="*/ 6 h 1213807"/>
                <a:gd name="connsiteX3" fmla="*/ 1300258 w 1966587"/>
                <a:gd name="connsiteY3" fmla="*/ 966959 h 1213807"/>
                <a:gd name="connsiteX4" fmla="*/ 1966587 w 1966587"/>
                <a:gd name="connsiteY4" fmla="*/ 1201280 h 1213807"/>
                <a:gd name="connsiteX0" fmla="*/ 0 w 1966587"/>
                <a:gd name="connsiteY0" fmla="*/ 1213804 h 1213804"/>
                <a:gd name="connsiteX1" fmla="*/ 678856 w 1966587"/>
                <a:gd name="connsiteY1" fmla="*/ 958103 h 1213804"/>
                <a:gd name="connsiteX2" fmla="*/ 977784 w 1966587"/>
                <a:gd name="connsiteY2" fmla="*/ 3 h 1213804"/>
                <a:gd name="connsiteX3" fmla="*/ 1300258 w 1966587"/>
                <a:gd name="connsiteY3" fmla="*/ 966956 h 1213804"/>
                <a:gd name="connsiteX4" fmla="*/ 1966587 w 1966587"/>
                <a:gd name="connsiteY4" fmla="*/ 1201277 h 12138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66587" h="1213804">
                  <a:moveTo>
                    <a:pt x="0" y="1213804"/>
                  </a:moveTo>
                  <a:cubicBezTo>
                    <a:pt x="342166" y="1201999"/>
                    <a:pt x="515892" y="1160403"/>
                    <a:pt x="678856" y="958103"/>
                  </a:cubicBezTo>
                  <a:cubicBezTo>
                    <a:pt x="841820" y="755803"/>
                    <a:pt x="874217" y="-1472"/>
                    <a:pt x="977784" y="3"/>
                  </a:cubicBezTo>
                  <a:cubicBezTo>
                    <a:pt x="1081351" y="1478"/>
                    <a:pt x="1145770" y="764452"/>
                    <a:pt x="1300258" y="966956"/>
                  </a:cubicBezTo>
                  <a:cubicBezTo>
                    <a:pt x="1454746" y="1169460"/>
                    <a:pt x="1644395" y="1205562"/>
                    <a:pt x="1966587" y="1201277"/>
                  </a:cubicBezTo>
                </a:path>
              </a:pathLst>
            </a:cu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</p:grpSp>
      <p:sp>
        <p:nvSpPr>
          <p:cNvPr id="21" name="Freeform 20">
            <a:extLst>
              <a:ext uri="{FF2B5EF4-FFF2-40B4-BE49-F238E27FC236}">
                <a16:creationId xmlns:a16="http://schemas.microsoft.com/office/drawing/2014/main" id="{6B693DA7-25AA-8846-E611-2E7DF7EFB3AC}"/>
              </a:ext>
            </a:extLst>
          </p:cNvPr>
          <p:cNvSpPr/>
          <p:nvPr/>
        </p:nvSpPr>
        <p:spPr>
          <a:xfrm rot="5280000">
            <a:off x="2787328" y="1831057"/>
            <a:ext cx="940687" cy="1068952"/>
          </a:xfrm>
          <a:custGeom>
            <a:avLst/>
            <a:gdLst>
              <a:gd name="connsiteX0" fmla="*/ 0 w 1966587"/>
              <a:gd name="connsiteY0" fmla="*/ 1227625 h 1227625"/>
              <a:gd name="connsiteX1" fmla="*/ 651354 w 1966587"/>
              <a:gd name="connsiteY1" fmla="*/ 889422 h 1227625"/>
              <a:gd name="connsiteX2" fmla="*/ 1039660 w 1966587"/>
              <a:gd name="connsiteY2" fmla="*/ 74 h 1227625"/>
              <a:gd name="connsiteX3" fmla="*/ 1327759 w 1966587"/>
              <a:gd name="connsiteY3" fmla="*/ 939526 h 1227625"/>
              <a:gd name="connsiteX4" fmla="*/ 1966587 w 1966587"/>
              <a:gd name="connsiteY4" fmla="*/ 1215098 h 1227625"/>
              <a:gd name="connsiteX0" fmla="*/ 0 w 1966587"/>
              <a:gd name="connsiteY0" fmla="*/ 1220752 h 1220752"/>
              <a:gd name="connsiteX1" fmla="*/ 651354 w 1966587"/>
              <a:gd name="connsiteY1" fmla="*/ 882549 h 1220752"/>
              <a:gd name="connsiteX2" fmla="*/ 1005284 w 1966587"/>
              <a:gd name="connsiteY2" fmla="*/ 76 h 1220752"/>
              <a:gd name="connsiteX3" fmla="*/ 1327759 w 1966587"/>
              <a:gd name="connsiteY3" fmla="*/ 932653 h 1220752"/>
              <a:gd name="connsiteX4" fmla="*/ 1966587 w 1966587"/>
              <a:gd name="connsiteY4" fmla="*/ 1208225 h 1220752"/>
              <a:gd name="connsiteX0" fmla="*/ 0 w 1966587"/>
              <a:gd name="connsiteY0" fmla="*/ 1220706 h 1220706"/>
              <a:gd name="connsiteX1" fmla="*/ 651354 w 1966587"/>
              <a:gd name="connsiteY1" fmla="*/ 882503 h 1220706"/>
              <a:gd name="connsiteX2" fmla="*/ 1005284 w 1966587"/>
              <a:gd name="connsiteY2" fmla="*/ 30 h 1220706"/>
              <a:gd name="connsiteX3" fmla="*/ 1327759 w 1966587"/>
              <a:gd name="connsiteY3" fmla="*/ 932607 h 1220706"/>
              <a:gd name="connsiteX4" fmla="*/ 1966587 w 1966587"/>
              <a:gd name="connsiteY4" fmla="*/ 1208179 h 1220706"/>
              <a:gd name="connsiteX0" fmla="*/ 0 w 1966587"/>
              <a:gd name="connsiteY0" fmla="*/ 1220691 h 1220691"/>
              <a:gd name="connsiteX1" fmla="*/ 651354 w 1966587"/>
              <a:gd name="connsiteY1" fmla="*/ 909988 h 1220691"/>
              <a:gd name="connsiteX2" fmla="*/ 1005284 w 1966587"/>
              <a:gd name="connsiteY2" fmla="*/ 15 h 1220691"/>
              <a:gd name="connsiteX3" fmla="*/ 1327759 w 1966587"/>
              <a:gd name="connsiteY3" fmla="*/ 932592 h 1220691"/>
              <a:gd name="connsiteX4" fmla="*/ 1966587 w 1966587"/>
              <a:gd name="connsiteY4" fmla="*/ 1208164 h 1220691"/>
              <a:gd name="connsiteX0" fmla="*/ 0 w 1966587"/>
              <a:gd name="connsiteY0" fmla="*/ 1220691 h 1220691"/>
              <a:gd name="connsiteX1" fmla="*/ 651354 w 1966587"/>
              <a:gd name="connsiteY1" fmla="*/ 909988 h 1220691"/>
              <a:gd name="connsiteX2" fmla="*/ 1005284 w 1966587"/>
              <a:gd name="connsiteY2" fmla="*/ 15 h 1220691"/>
              <a:gd name="connsiteX3" fmla="*/ 1327759 w 1966587"/>
              <a:gd name="connsiteY3" fmla="*/ 932592 h 1220691"/>
              <a:gd name="connsiteX4" fmla="*/ 1966587 w 1966587"/>
              <a:gd name="connsiteY4" fmla="*/ 1208164 h 1220691"/>
              <a:gd name="connsiteX0" fmla="*/ 0 w 1966587"/>
              <a:gd name="connsiteY0" fmla="*/ 1213817 h 1213817"/>
              <a:gd name="connsiteX1" fmla="*/ 651354 w 1966587"/>
              <a:gd name="connsiteY1" fmla="*/ 903114 h 1213817"/>
              <a:gd name="connsiteX2" fmla="*/ 977784 w 1966587"/>
              <a:gd name="connsiteY2" fmla="*/ 16 h 1213817"/>
              <a:gd name="connsiteX3" fmla="*/ 1327759 w 1966587"/>
              <a:gd name="connsiteY3" fmla="*/ 925718 h 1213817"/>
              <a:gd name="connsiteX4" fmla="*/ 1966587 w 1966587"/>
              <a:gd name="connsiteY4" fmla="*/ 1201290 h 1213817"/>
              <a:gd name="connsiteX0" fmla="*/ 0 w 1966587"/>
              <a:gd name="connsiteY0" fmla="*/ 1213817 h 1213817"/>
              <a:gd name="connsiteX1" fmla="*/ 651354 w 1966587"/>
              <a:gd name="connsiteY1" fmla="*/ 903114 h 1213817"/>
              <a:gd name="connsiteX2" fmla="*/ 977784 w 1966587"/>
              <a:gd name="connsiteY2" fmla="*/ 16 h 1213817"/>
              <a:gd name="connsiteX3" fmla="*/ 1327759 w 1966587"/>
              <a:gd name="connsiteY3" fmla="*/ 925718 h 1213817"/>
              <a:gd name="connsiteX4" fmla="*/ 1966587 w 1966587"/>
              <a:gd name="connsiteY4" fmla="*/ 1201290 h 1213817"/>
              <a:gd name="connsiteX0" fmla="*/ 0 w 1966587"/>
              <a:gd name="connsiteY0" fmla="*/ 1213844 h 1213844"/>
              <a:gd name="connsiteX1" fmla="*/ 651354 w 1966587"/>
              <a:gd name="connsiteY1" fmla="*/ 965018 h 1213844"/>
              <a:gd name="connsiteX2" fmla="*/ 977784 w 1966587"/>
              <a:gd name="connsiteY2" fmla="*/ 43 h 1213844"/>
              <a:gd name="connsiteX3" fmla="*/ 1327759 w 1966587"/>
              <a:gd name="connsiteY3" fmla="*/ 925745 h 1213844"/>
              <a:gd name="connsiteX4" fmla="*/ 1966587 w 1966587"/>
              <a:gd name="connsiteY4" fmla="*/ 1201317 h 1213844"/>
              <a:gd name="connsiteX0" fmla="*/ 0 w 1966587"/>
              <a:gd name="connsiteY0" fmla="*/ 1213815 h 1213815"/>
              <a:gd name="connsiteX1" fmla="*/ 651354 w 1966587"/>
              <a:gd name="connsiteY1" fmla="*/ 964989 h 1213815"/>
              <a:gd name="connsiteX2" fmla="*/ 977784 w 1966587"/>
              <a:gd name="connsiteY2" fmla="*/ 14 h 1213815"/>
              <a:gd name="connsiteX3" fmla="*/ 1307134 w 1966587"/>
              <a:gd name="connsiteY3" fmla="*/ 987593 h 1213815"/>
              <a:gd name="connsiteX4" fmla="*/ 1966587 w 1966587"/>
              <a:gd name="connsiteY4" fmla="*/ 1201288 h 1213815"/>
              <a:gd name="connsiteX0" fmla="*/ 0 w 1966587"/>
              <a:gd name="connsiteY0" fmla="*/ 1213815 h 1213815"/>
              <a:gd name="connsiteX1" fmla="*/ 665105 w 1966587"/>
              <a:gd name="connsiteY1" fmla="*/ 964989 h 1213815"/>
              <a:gd name="connsiteX2" fmla="*/ 977784 w 1966587"/>
              <a:gd name="connsiteY2" fmla="*/ 14 h 1213815"/>
              <a:gd name="connsiteX3" fmla="*/ 1307134 w 1966587"/>
              <a:gd name="connsiteY3" fmla="*/ 987593 h 1213815"/>
              <a:gd name="connsiteX4" fmla="*/ 1966587 w 1966587"/>
              <a:gd name="connsiteY4" fmla="*/ 1201288 h 1213815"/>
              <a:gd name="connsiteX0" fmla="*/ 0 w 1966587"/>
              <a:gd name="connsiteY0" fmla="*/ 1213815 h 1213815"/>
              <a:gd name="connsiteX1" fmla="*/ 665105 w 1966587"/>
              <a:gd name="connsiteY1" fmla="*/ 964989 h 1213815"/>
              <a:gd name="connsiteX2" fmla="*/ 977784 w 1966587"/>
              <a:gd name="connsiteY2" fmla="*/ 14 h 1213815"/>
              <a:gd name="connsiteX3" fmla="*/ 1307134 w 1966587"/>
              <a:gd name="connsiteY3" fmla="*/ 987593 h 1213815"/>
              <a:gd name="connsiteX4" fmla="*/ 1966587 w 1966587"/>
              <a:gd name="connsiteY4" fmla="*/ 1201288 h 1213815"/>
              <a:gd name="connsiteX0" fmla="*/ 0 w 1966587"/>
              <a:gd name="connsiteY0" fmla="*/ 1213802 h 1213802"/>
              <a:gd name="connsiteX1" fmla="*/ 665105 w 1966587"/>
              <a:gd name="connsiteY1" fmla="*/ 964976 h 1213802"/>
              <a:gd name="connsiteX2" fmla="*/ 977784 w 1966587"/>
              <a:gd name="connsiteY2" fmla="*/ 1 h 1213802"/>
              <a:gd name="connsiteX3" fmla="*/ 1300258 w 1966587"/>
              <a:gd name="connsiteY3" fmla="*/ 966954 h 1213802"/>
              <a:gd name="connsiteX4" fmla="*/ 1966587 w 1966587"/>
              <a:gd name="connsiteY4" fmla="*/ 1201275 h 1213802"/>
              <a:gd name="connsiteX0" fmla="*/ 0 w 1966587"/>
              <a:gd name="connsiteY0" fmla="*/ 1213807 h 1213807"/>
              <a:gd name="connsiteX1" fmla="*/ 644480 w 1966587"/>
              <a:gd name="connsiteY1" fmla="*/ 951231 h 1213807"/>
              <a:gd name="connsiteX2" fmla="*/ 977784 w 1966587"/>
              <a:gd name="connsiteY2" fmla="*/ 6 h 1213807"/>
              <a:gd name="connsiteX3" fmla="*/ 1300258 w 1966587"/>
              <a:gd name="connsiteY3" fmla="*/ 966959 h 1213807"/>
              <a:gd name="connsiteX4" fmla="*/ 1966587 w 1966587"/>
              <a:gd name="connsiteY4" fmla="*/ 1201280 h 1213807"/>
              <a:gd name="connsiteX0" fmla="*/ 0 w 1966587"/>
              <a:gd name="connsiteY0" fmla="*/ 1213804 h 1213804"/>
              <a:gd name="connsiteX1" fmla="*/ 678856 w 1966587"/>
              <a:gd name="connsiteY1" fmla="*/ 958103 h 1213804"/>
              <a:gd name="connsiteX2" fmla="*/ 977784 w 1966587"/>
              <a:gd name="connsiteY2" fmla="*/ 3 h 1213804"/>
              <a:gd name="connsiteX3" fmla="*/ 1300258 w 1966587"/>
              <a:gd name="connsiteY3" fmla="*/ 966956 h 1213804"/>
              <a:gd name="connsiteX4" fmla="*/ 1966587 w 1966587"/>
              <a:gd name="connsiteY4" fmla="*/ 1201277 h 12138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66587" h="1213804">
                <a:moveTo>
                  <a:pt x="0" y="1213804"/>
                </a:moveTo>
                <a:cubicBezTo>
                  <a:pt x="342166" y="1201999"/>
                  <a:pt x="515892" y="1160403"/>
                  <a:pt x="678856" y="958103"/>
                </a:cubicBezTo>
                <a:cubicBezTo>
                  <a:pt x="841820" y="755803"/>
                  <a:pt x="874217" y="-1472"/>
                  <a:pt x="977784" y="3"/>
                </a:cubicBezTo>
                <a:cubicBezTo>
                  <a:pt x="1081351" y="1478"/>
                  <a:pt x="1145770" y="764452"/>
                  <a:pt x="1300258" y="966956"/>
                </a:cubicBezTo>
                <a:cubicBezTo>
                  <a:pt x="1454746" y="1169460"/>
                  <a:pt x="1644395" y="1205562"/>
                  <a:pt x="1966587" y="1201277"/>
                </a:cubicBezTo>
              </a:path>
            </a:pathLst>
          </a:cu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0E10C53B-A675-F56E-CE26-1181B13C314B}"/>
              </a:ext>
            </a:extLst>
          </p:cNvPr>
          <p:cNvSpPr txBox="1"/>
          <p:nvPr/>
        </p:nvSpPr>
        <p:spPr>
          <a:xfrm rot="551042">
            <a:off x="912863" y="1265921"/>
            <a:ext cx="10699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b="1" dirty="0">
                <a:solidFill>
                  <a:schemeClr val="bg2">
                    <a:lumMod val="50000"/>
                  </a:schemeClr>
                </a:solidFill>
              </a:rPr>
              <a:t>P</a:t>
            </a:r>
            <a:r>
              <a:rPr lang="en-CH" sz="1200" b="1">
                <a:solidFill>
                  <a:schemeClr val="bg2">
                    <a:lumMod val="50000"/>
                  </a:schemeClr>
                </a:solidFill>
              </a:rPr>
              <a:t>bars from AD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75595ED4-9466-F2AD-C5A8-D984368076B1}"/>
              </a:ext>
            </a:extLst>
          </p:cNvPr>
          <p:cNvCxnSpPr>
            <a:cxnSpLocks/>
          </p:cNvCxnSpPr>
          <p:nvPr/>
        </p:nvCxnSpPr>
        <p:spPr>
          <a:xfrm flipH="1" flipV="1">
            <a:off x="658678" y="1347299"/>
            <a:ext cx="1773452" cy="311098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6" name="Picture 35">
            <a:extLst>
              <a:ext uri="{FF2B5EF4-FFF2-40B4-BE49-F238E27FC236}">
                <a16:creationId xmlns:a16="http://schemas.microsoft.com/office/drawing/2014/main" id="{639F4785-A11E-34EB-6019-62ACFD8202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3481" y="4194494"/>
            <a:ext cx="3301961" cy="2036740"/>
          </a:xfrm>
          <a:prstGeom prst="rect">
            <a:avLst/>
          </a:prstGeom>
        </p:spPr>
      </p:pic>
      <p:sp>
        <p:nvSpPr>
          <p:cNvPr id="41" name="TextBox 40">
            <a:extLst>
              <a:ext uri="{FF2B5EF4-FFF2-40B4-BE49-F238E27FC236}">
                <a16:creationId xmlns:a16="http://schemas.microsoft.com/office/drawing/2014/main" id="{64BDC4CE-6692-6403-49AA-5C2BDD55936A}"/>
              </a:ext>
            </a:extLst>
          </p:cNvPr>
          <p:cNvSpPr txBox="1"/>
          <p:nvPr/>
        </p:nvSpPr>
        <p:spPr>
          <a:xfrm rot="18511315">
            <a:off x="3133214" y="2607174"/>
            <a:ext cx="4488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600" b="1" dirty="0">
                <a:solidFill>
                  <a:schemeClr val="bg2">
                    <a:lumMod val="50000"/>
                  </a:schemeClr>
                </a:solidFill>
              </a:rPr>
              <a:t>H</a:t>
            </a:r>
            <a:r>
              <a:rPr lang="en-US" sz="600" b="1" baseline="30000" dirty="0">
                <a:solidFill>
                  <a:schemeClr val="bg2">
                    <a:lumMod val="50000"/>
                  </a:schemeClr>
                </a:solidFill>
              </a:rPr>
              <a:t>-</a:t>
            </a:r>
            <a:r>
              <a:rPr lang="en-CH" sz="600" b="1" dirty="0">
                <a:solidFill>
                  <a:schemeClr val="bg2">
                    <a:lumMod val="50000"/>
                  </a:schemeClr>
                </a:solidFill>
              </a:rPr>
              <a:t> from </a:t>
            </a:r>
            <a:br>
              <a:rPr lang="en-CH" sz="600" b="1" dirty="0">
                <a:solidFill>
                  <a:schemeClr val="bg2">
                    <a:lumMod val="50000"/>
                  </a:schemeClr>
                </a:solidFill>
              </a:rPr>
            </a:br>
            <a:r>
              <a:rPr lang="en-CH" sz="600" b="1" dirty="0">
                <a:solidFill>
                  <a:schemeClr val="bg2">
                    <a:lumMod val="50000"/>
                  </a:schemeClr>
                </a:solidFill>
              </a:rPr>
              <a:t>local source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E5711E54-5D43-06D8-BBD6-52FFDB9C0C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32296" y="604434"/>
            <a:ext cx="4076213" cy="5820559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AD produces 1 bunch at 5.3 MeV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1800" dirty="0"/>
              <a:t>ELENA: 4 bunches at 100 keV</a:t>
            </a:r>
          </a:p>
          <a:p>
            <a:pPr marL="492125" lvl="1" indent="-1682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&lt;150 ns FWHM</a:t>
            </a:r>
          </a:p>
          <a:p>
            <a:pPr marL="492125" lvl="1" indent="-1682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&lt;1e-3 RMS dp/p</a:t>
            </a:r>
          </a:p>
          <a:p>
            <a:pPr marL="492125" lvl="1" indent="-1682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CH" sz="1600" dirty="0"/>
              <a:t>&lt;4 um emittances (&lt;2 um in 2024?)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b="0" dirty="0"/>
              <a:t>Up to </a:t>
            </a:r>
            <a:r>
              <a:rPr lang="en-US" sz="1800" dirty="0"/>
              <a:t>4 experiments served at the same time </a:t>
            </a:r>
            <a:r>
              <a:rPr lang="en-US" sz="1800" b="0" dirty="0"/>
              <a:t>with 1e7 pbars/bunch</a:t>
            </a:r>
          </a:p>
          <a:p>
            <a:pPr marL="492125" lvl="1" indent="-168275">
              <a:buFont typeface="Arial" panose="020B0604020202020204" pitchFamily="34" charset="0"/>
              <a:buChar char="•"/>
            </a:pPr>
            <a:r>
              <a:rPr lang="en-US" sz="1700" b="1" dirty="0"/>
              <a:t>24/7 beam availability was the key game changer for AD users</a:t>
            </a:r>
            <a:r>
              <a:rPr lang="en-US" sz="1700" dirty="0"/>
              <a:t>! </a:t>
            </a:r>
          </a:p>
          <a:p>
            <a:pPr marL="492125" lvl="1" indent="-168275">
              <a:buFont typeface="Arial" panose="020B0604020202020204" pitchFamily="34" charset="0"/>
              <a:buChar char="•"/>
            </a:pPr>
            <a:r>
              <a:rPr lang="en-US" sz="1700" b="1" dirty="0"/>
              <a:t>~30% of bunches “wasted”, </a:t>
            </a:r>
            <a:r>
              <a:rPr lang="en-US" sz="1700" dirty="0"/>
              <a:t>but comfortable for (most) experiments present “ELENA R&amp;D” phase…</a:t>
            </a:r>
          </a:p>
        </p:txBody>
      </p:sp>
      <p:sp>
        <p:nvSpPr>
          <p:cNvPr id="44" name="Freeform 43">
            <a:extLst>
              <a:ext uri="{FF2B5EF4-FFF2-40B4-BE49-F238E27FC236}">
                <a16:creationId xmlns:a16="http://schemas.microsoft.com/office/drawing/2014/main" id="{680B7269-6846-54B8-A343-47A48CB1ABFB}"/>
              </a:ext>
            </a:extLst>
          </p:cNvPr>
          <p:cNvSpPr/>
          <p:nvPr/>
        </p:nvSpPr>
        <p:spPr>
          <a:xfrm>
            <a:off x="6993082" y="2421082"/>
            <a:ext cx="1163782" cy="2015836"/>
          </a:xfrm>
          <a:custGeom>
            <a:avLst/>
            <a:gdLst>
              <a:gd name="connsiteX0" fmla="*/ 1153391 w 1163782"/>
              <a:gd name="connsiteY0" fmla="*/ 0 h 2015836"/>
              <a:gd name="connsiteX1" fmla="*/ 1163782 w 1163782"/>
              <a:gd name="connsiteY1" fmla="*/ 2015836 h 2015836"/>
              <a:gd name="connsiteX2" fmla="*/ 62345 w 1163782"/>
              <a:gd name="connsiteY2" fmla="*/ 1267691 h 2015836"/>
              <a:gd name="connsiteX3" fmla="*/ 0 w 1163782"/>
              <a:gd name="connsiteY3" fmla="*/ 872836 h 2015836"/>
              <a:gd name="connsiteX4" fmla="*/ 124691 w 1163782"/>
              <a:gd name="connsiteY4" fmla="*/ 602673 h 2015836"/>
              <a:gd name="connsiteX5" fmla="*/ 1153391 w 1163782"/>
              <a:gd name="connsiteY5" fmla="*/ 0 h 2015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63782" h="2015836">
                <a:moveTo>
                  <a:pt x="1153391" y="0"/>
                </a:moveTo>
                <a:cubicBezTo>
                  <a:pt x="1156855" y="671945"/>
                  <a:pt x="1160318" y="1343891"/>
                  <a:pt x="1163782" y="2015836"/>
                </a:cubicBezTo>
                <a:lnTo>
                  <a:pt x="62345" y="1267691"/>
                </a:lnTo>
                <a:lnTo>
                  <a:pt x="0" y="872836"/>
                </a:lnTo>
                <a:lnTo>
                  <a:pt x="124691" y="602673"/>
                </a:lnTo>
                <a:lnTo>
                  <a:pt x="1153391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7F9826E9-0D96-9778-DDCD-E10672929B50}"/>
              </a:ext>
            </a:extLst>
          </p:cNvPr>
          <p:cNvGrpSpPr/>
          <p:nvPr/>
        </p:nvGrpSpPr>
        <p:grpSpPr>
          <a:xfrm>
            <a:off x="3176069" y="1049881"/>
            <a:ext cx="4410997" cy="1711171"/>
            <a:chOff x="3176069" y="1049881"/>
            <a:chExt cx="4410997" cy="1711171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6CDC58E2-C77D-D790-5803-E9D6145206E4}"/>
                </a:ext>
              </a:extLst>
            </p:cNvPr>
            <p:cNvSpPr txBox="1"/>
            <p:nvPr/>
          </p:nvSpPr>
          <p:spPr>
            <a:xfrm>
              <a:off x="3994452" y="1049881"/>
              <a:ext cx="3592614" cy="1231106"/>
            </a:xfrm>
            <a:prstGeom prst="rect">
              <a:avLst/>
            </a:prstGeom>
            <a:noFill/>
            <a:ln w="28575">
              <a:solidFill>
                <a:schemeClr val="accent3"/>
              </a:solidFill>
            </a:ln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CH" sz="2000" b="1" dirty="0"/>
                <a:t>ELENA can use H</a:t>
              </a:r>
              <a:r>
                <a:rPr lang="en-CH" sz="2000" b="1" baseline="30000" dirty="0"/>
                <a:t>-</a:t>
              </a:r>
              <a:r>
                <a:rPr lang="en-CH" sz="2000" b="1" dirty="0"/>
                <a:t> from a local source: instrumental for commissioning, but also used for physics (GBAR)</a:t>
              </a:r>
            </a:p>
          </p:txBody>
        </p: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99907AF6-7EAB-B71F-E7CE-1DF95567763D}"/>
                </a:ext>
              </a:extLst>
            </p:cNvPr>
            <p:cNvCxnSpPr>
              <a:cxnSpLocks/>
              <a:stCxn id="46" idx="1"/>
            </p:cNvCxnSpPr>
            <p:nvPr/>
          </p:nvCxnSpPr>
          <p:spPr>
            <a:xfrm flipH="1">
              <a:off x="3176069" y="1665434"/>
              <a:ext cx="818383" cy="1095618"/>
            </a:xfrm>
            <a:prstGeom prst="straightConnector1">
              <a:avLst/>
            </a:prstGeom>
            <a:ln w="28575">
              <a:solidFill>
                <a:schemeClr val="accent3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2" name="Content Placeholder 3">
            <a:extLst>
              <a:ext uri="{FF2B5EF4-FFF2-40B4-BE49-F238E27FC236}">
                <a16:creationId xmlns:a16="http://schemas.microsoft.com/office/drawing/2014/main" id="{A43C1410-9324-ED79-37EB-9FD27CD8B4E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0824" y="4891166"/>
            <a:ext cx="511874" cy="373802"/>
          </a:xfrm>
          <a:prstGeom prst="rect">
            <a:avLst/>
          </a:prstGeom>
        </p:spPr>
      </p:pic>
      <p:pic>
        <p:nvPicPr>
          <p:cNvPr id="53" name="Picture 52">
            <a:extLst>
              <a:ext uri="{FF2B5EF4-FFF2-40B4-BE49-F238E27FC236}">
                <a16:creationId xmlns:a16="http://schemas.microsoft.com/office/drawing/2014/main" id="{67B223A1-5896-CDF7-7493-78B444FF996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6049" y="5020531"/>
            <a:ext cx="346368" cy="375722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E2E4D2C8-636F-B1EA-DEE3-79C650FFABE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14" y="5642192"/>
            <a:ext cx="422836" cy="422836"/>
          </a:xfrm>
          <a:prstGeom prst="rect">
            <a:avLst/>
          </a:prstGeom>
        </p:spPr>
      </p:pic>
      <p:pic>
        <p:nvPicPr>
          <p:cNvPr id="56" name="Picture 2">
            <a:extLst>
              <a:ext uri="{FF2B5EF4-FFF2-40B4-BE49-F238E27FC236}">
                <a16:creationId xmlns:a16="http://schemas.microsoft.com/office/drawing/2014/main" id="{D240447A-CA80-8C42-947C-F8F1DCB08D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164" y="4797858"/>
            <a:ext cx="348408" cy="2226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Grafik 7">
            <a:extLst>
              <a:ext uri="{FF2B5EF4-FFF2-40B4-BE49-F238E27FC236}">
                <a16:creationId xmlns:a16="http://schemas.microsoft.com/office/drawing/2014/main" id="{E43F6B6E-04D3-3122-6B9D-37134CF78A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 bwMode="auto">
          <a:xfrm>
            <a:off x="6993082" y="3669111"/>
            <a:ext cx="373616" cy="207681"/>
          </a:xfrm>
          <a:prstGeom prst="rect">
            <a:avLst/>
          </a:prstGeom>
        </p:spPr>
      </p:pic>
      <p:pic>
        <p:nvPicPr>
          <p:cNvPr id="58" name="Picture 57">
            <a:extLst>
              <a:ext uri="{FF2B5EF4-FFF2-40B4-BE49-F238E27FC236}">
                <a16:creationId xmlns:a16="http://schemas.microsoft.com/office/drawing/2014/main" id="{BB185F3C-7EE5-A009-6709-6BA1BE757B42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5284" y="3062231"/>
            <a:ext cx="784872" cy="221922"/>
          </a:xfrm>
          <a:prstGeom prst="rect">
            <a:avLst/>
          </a:prstGeom>
        </p:spPr>
      </p:pic>
      <p:pic>
        <p:nvPicPr>
          <p:cNvPr id="59" name="Picture 58">
            <a:extLst>
              <a:ext uri="{FF2B5EF4-FFF2-40B4-BE49-F238E27FC236}">
                <a16:creationId xmlns:a16="http://schemas.microsoft.com/office/drawing/2014/main" id="{0B642931-3C98-FFE5-610E-8D4DE4A691D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16737" y="6111452"/>
            <a:ext cx="423417" cy="288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767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7B923D-E75B-6789-4145-97F4C21134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sz="3200" dirty="0"/>
              <a:t>Toward x2 pbar Flux than Design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DB0190-837D-2450-E4C3-6D772EFE31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A720EA0-1065-97ED-778C-85B3A39176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678EF4-2FE4-9457-3463-14F887B3E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1642DD12-69FF-3CA2-D281-54B2FFA254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81" y="938754"/>
            <a:ext cx="7279132" cy="4510024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32A1EB0C-A9E6-6802-7A62-D7E616ACA3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581" y="938754"/>
            <a:ext cx="7279132" cy="4510024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1F23522A-AC6C-5D70-222A-7DF7764306B9}"/>
              </a:ext>
            </a:extLst>
          </p:cNvPr>
          <p:cNvGrpSpPr/>
          <p:nvPr/>
        </p:nvGrpSpPr>
        <p:grpSpPr>
          <a:xfrm>
            <a:off x="4290581" y="938754"/>
            <a:ext cx="7493432" cy="4510024"/>
            <a:chOff x="806400" y="1425600"/>
            <a:chExt cx="7493432" cy="4510024"/>
          </a:xfrm>
        </p:grpSpPr>
        <p:pic>
          <p:nvPicPr>
            <p:cNvPr id="9" name="Picture 6">
              <a:extLst>
                <a:ext uri="{FF2B5EF4-FFF2-40B4-BE49-F238E27FC236}">
                  <a16:creationId xmlns:a16="http://schemas.microsoft.com/office/drawing/2014/main" id="{A7298195-C01C-299D-220C-F6DF20E22D1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6400" y="1425600"/>
              <a:ext cx="7279132" cy="4510024"/>
            </a:xfrm>
            <a:prstGeom prst="rect">
              <a:avLst/>
            </a:prstGeom>
            <a:solidFill>
              <a:schemeClr val="bg1"/>
            </a:solidFill>
          </p:spPr>
        </p:pic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2579F650-CC7B-BDB6-B46A-EAE8147C5456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1464904" y="4259346"/>
              <a:ext cx="4993768" cy="0"/>
            </a:xfrm>
            <a:prstGeom prst="line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dash"/>
              <a:round/>
              <a:headEnd type="none" w="sm" len="sm"/>
              <a:tailEnd type="none" w="sm" len="sm"/>
            </a:ln>
            <a:effectLst/>
          </p:spPr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AE441A59-AB93-35EA-067B-A71D091573E3}"/>
                </a:ext>
              </a:extLst>
            </p:cNvPr>
            <p:cNvSpPr txBox="1"/>
            <p:nvPr/>
          </p:nvSpPr>
          <p:spPr>
            <a:xfrm>
              <a:off x="1527858" y="3974322"/>
              <a:ext cx="165637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14288" algn="l"/>
              <a:r>
                <a:rPr lang="en-CH" sz="1600" b="1" kern="0">
                  <a:solidFill>
                    <a:srgbClr val="FF0000"/>
                  </a:solidFill>
                </a:rPr>
                <a:t>ELENA Design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223CA7F4-5646-B56C-2530-9D5A9744114F}"/>
                </a:ext>
              </a:extLst>
            </p:cNvPr>
            <p:cNvSpPr txBox="1"/>
            <p:nvPr/>
          </p:nvSpPr>
          <p:spPr>
            <a:xfrm rot="20106057">
              <a:off x="6919005" y="2350813"/>
              <a:ext cx="1380827" cy="461665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marL="14288" algn="l"/>
              <a:r>
                <a:rPr lang="en-CH" sz="1200" b="1" kern="0">
                  <a:solidFill>
                    <a:srgbClr val="0068F6"/>
                  </a:solidFill>
                </a:rPr>
                <a:t>80% AD+ELENA</a:t>
              </a:r>
              <a:br>
                <a:rPr lang="en-CH" sz="1200" b="1" kern="0">
                  <a:solidFill>
                    <a:srgbClr val="0068F6"/>
                  </a:solidFill>
                </a:rPr>
              </a:br>
              <a:r>
                <a:rPr lang="en-CH" sz="1200" b="1" kern="0">
                  <a:solidFill>
                    <a:srgbClr val="0068F6"/>
                  </a:solidFill>
                </a:rPr>
                <a:t>transmission</a:t>
              </a:r>
            </a:p>
          </p:txBody>
        </p:sp>
      </p:grp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05AFB910-DD6A-27B3-2355-6B2C13A44522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9446414" y="1043881"/>
            <a:ext cx="15557" cy="3793792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3BB3BD1C-C979-8452-6BE5-86A228211C24}"/>
              </a:ext>
            </a:extLst>
          </p:cNvPr>
          <p:cNvSpPr txBox="1"/>
          <p:nvPr/>
        </p:nvSpPr>
        <p:spPr>
          <a:xfrm rot="16200000">
            <a:off x="8108230" y="2002534"/>
            <a:ext cx="2419817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r"/>
            <a:r>
              <a:rPr lang="en-US" sz="1600" b="1" kern="0" dirty="0">
                <a:solidFill>
                  <a:srgbClr val="FF0000"/>
                </a:solidFill>
              </a:rPr>
              <a:t>p</a:t>
            </a:r>
            <a:r>
              <a:rPr lang="en-CH" sz="1600" b="1" kern="0">
                <a:solidFill>
                  <a:srgbClr val="FF0000"/>
                </a:solidFill>
              </a:rPr>
              <a:t> on target pre-LS2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59E1AB3-308D-B96A-0CCB-68F6B1E96124}"/>
              </a:ext>
            </a:extLst>
          </p:cNvPr>
          <p:cNvSpPr txBox="1"/>
          <p:nvPr/>
        </p:nvSpPr>
        <p:spPr>
          <a:xfrm rot="19888467">
            <a:off x="10413215" y="1259172"/>
            <a:ext cx="972061" cy="276999"/>
          </a:xfrm>
          <a:prstGeom prst="rect">
            <a:avLst/>
          </a:prstGeom>
        </p:spPr>
        <p:txBody>
          <a:bodyPr wrap="none" rtlCol="0">
            <a:spAutoFit/>
          </a:bodyPr>
          <a:lstStyle/>
          <a:p>
            <a:pPr marL="14288" algn="l"/>
            <a:r>
              <a:rPr lang="en-CH" sz="1200" b="1" kern="0">
                <a:solidFill>
                  <a:srgbClr val="B0CBEE"/>
                </a:solidFill>
              </a:rPr>
              <a:t>3e-6 pbar/p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473B194-82F2-16BE-651B-B69C1B2E7D59}"/>
              </a:ext>
            </a:extLst>
          </p:cNvPr>
          <p:cNvGrpSpPr/>
          <p:nvPr/>
        </p:nvGrpSpPr>
        <p:grpSpPr>
          <a:xfrm>
            <a:off x="434144" y="1247676"/>
            <a:ext cx="3630006" cy="3936931"/>
            <a:chOff x="6656787" y="2025837"/>
            <a:chExt cx="2215033" cy="1802400"/>
          </a:xfrm>
        </p:grpSpPr>
        <p:pic>
          <p:nvPicPr>
            <p:cNvPr id="17" name="Picture 2">
              <a:extLst>
                <a:ext uri="{FF2B5EF4-FFF2-40B4-BE49-F238E27FC236}">
                  <a16:creationId xmlns:a16="http://schemas.microsoft.com/office/drawing/2014/main" id="{C7924347-26A8-2EDB-83BE-81C2AC1B5B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56787" y="2025837"/>
              <a:ext cx="2215033" cy="1802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887FF1F-A7AC-2DD3-E5B1-364C7D803E54}"/>
                </a:ext>
              </a:extLst>
            </p:cNvPr>
            <p:cNvSpPr/>
            <p:nvPr/>
          </p:nvSpPr>
          <p:spPr bwMode="auto">
            <a:xfrm>
              <a:off x="7611035" y="2105379"/>
              <a:ext cx="1197686" cy="288198"/>
            </a:xfrm>
            <a:prstGeom prst="rect">
              <a:avLst/>
            </a:prstGeom>
            <a:solidFill>
              <a:schemeClr val="bg1"/>
            </a:solidFill>
            <a:ln w="12700" cap="flat" cmpd="sng" algn="ctr">
              <a:noFill/>
              <a:prstDash val="solid"/>
              <a:round/>
              <a:headEnd type="none" w="sm" len="sm"/>
              <a:tailEnd type="none" w="sm" len="sm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CH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endParaRPr>
            </a:p>
          </p:txBody>
        </p:sp>
      </p:grpSp>
      <p:sp>
        <p:nvSpPr>
          <p:cNvPr id="19" name="Triangle 18">
            <a:extLst>
              <a:ext uri="{FF2B5EF4-FFF2-40B4-BE49-F238E27FC236}">
                <a16:creationId xmlns:a16="http://schemas.microsoft.com/office/drawing/2014/main" id="{E3F2799D-9F6E-D17F-4D67-A684C13D27C2}"/>
              </a:ext>
            </a:extLst>
          </p:cNvPr>
          <p:cNvSpPr/>
          <p:nvPr/>
        </p:nvSpPr>
        <p:spPr bwMode="auto">
          <a:xfrm>
            <a:off x="10718623" y="1655065"/>
            <a:ext cx="276343" cy="273846"/>
          </a:xfrm>
          <a:prstGeom prst="triangle">
            <a:avLst/>
          </a:prstGeom>
          <a:solidFill>
            <a:srgbClr val="00B050"/>
          </a:solidFill>
          <a:ln w="12700" cap="flat" cmpd="sng" algn="ctr">
            <a:solidFill>
              <a:schemeClr val="tx2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4EEE626-C298-DD5D-F0CA-82665EB5B3FF}"/>
              </a:ext>
            </a:extLst>
          </p:cNvPr>
          <p:cNvCxnSpPr>
            <a:cxnSpLocks/>
          </p:cNvCxnSpPr>
          <p:nvPr/>
        </p:nvCxnSpPr>
        <p:spPr bwMode="auto">
          <a:xfrm flipH="1" flipV="1">
            <a:off x="11165313" y="2397782"/>
            <a:ext cx="9923" cy="2419835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B050"/>
            </a:solidFill>
            <a:prstDash val="dash"/>
            <a:round/>
            <a:headEnd type="none" w="sm" len="sm"/>
            <a:tailEnd type="none" w="sm" len="sm"/>
          </a:ln>
          <a:effectLst/>
        </p:spPr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9AD6AC0F-7AFA-89DD-3A49-CA839EAB75A2}"/>
              </a:ext>
            </a:extLst>
          </p:cNvPr>
          <p:cNvSpPr txBox="1"/>
          <p:nvPr/>
        </p:nvSpPr>
        <p:spPr>
          <a:xfrm rot="16200000">
            <a:off x="10215060" y="3723254"/>
            <a:ext cx="2151098" cy="33855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14288" algn="ctr"/>
            <a:r>
              <a:rPr lang="en-CH" sz="1600" b="1" kern="0" dirty="0">
                <a:solidFill>
                  <a:srgbClr val="00B050"/>
                </a:solidFill>
              </a:rPr>
              <a:t>Max p in PS (2023)</a:t>
            </a:r>
          </a:p>
        </p:txBody>
      </p:sp>
      <p:sp>
        <p:nvSpPr>
          <p:cNvPr id="35" name="Content Placeholder 34">
            <a:extLst>
              <a:ext uri="{FF2B5EF4-FFF2-40B4-BE49-F238E27FC236}">
                <a16:creationId xmlns:a16="http://schemas.microsoft.com/office/drawing/2014/main" id="{1F90F9F3-000E-B572-A8CC-FC7B5E5567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5351190"/>
            <a:ext cx="11376024" cy="92334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CH" sz="1900" dirty="0"/>
              <a:t>With </a:t>
            </a:r>
            <a:r>
              <a:rPr lang="en-CH" sz="1900" dirty="0">
                <a:solidFill>
                  <a:schemeClr val="accent3"/>
                </a:solidFill>
              </a:rPr>
              <a:t>present hardware</a:t>
            </a:r>
            <a:r>
              <a:rPr lang="en-CH" sz="1900" dirty="0"/>
              <a:t> and </a:t>
            </a:r>
            <a:r>
              <a:rPr lang="en-CH" sz="1900" dirty="0">
                <a:solidFill>
                  <a:schemeClr val="tx1"/>
                </a:solidFill>
              </a:rPr>
              <a:t>ongoing optimisation efforts </a:t>
            </a:r>
            <a:r>
              <a:rPr lang="en-CH" sz="1900" dirty="0"/>
              <a:t>we could think of reaching:</a:t>
            </a:r>
          </a:p>
          <a:p>
            <a:r>
              <a:rPr lang="en-CH" sz="1800" dirty="0">
                <a:solidFill>
                  <a:srgbClr val="00B050"/>
                </a:solidFill>
              </a:rPr>
              <a:t>10-20% increase in beam intensity </a:t>
            </a:r>
            <a:r>
              <a:rPr lang="en-CH" sz="1800" b="0" dirty="0">
                <a:solidFill>
                  <a:schemeClr val="tx2"/>
                </a:solidFill>
              </a:rPr>
              <a:t>(</a:t>
            </a:r>
            <a:r>
              <a:rPr lang="en-CH" sz="1800" dirty="0">
                <a:solidFill>
                  <a:schemeClr val="accent3"/>
                </a:solidFill>
              </a:rPr>
              <a:t>stability to be improved </a:t>
            </a:r>
            <a:r>
              <a:rPr lang="en-CH" sz="1800" b="0" dirty="0">
                <a:solidFill>
                  <a:schemeClr val="tx2"/>
                </a:solidFill>
              </a:rPr>
              <a:t>with consolidated hardware/instrumentation)</a:t>
            </a:r>
          </a:p>
          <a:p>
            <a:r>
              <a:rPr lang="en-CH" sz="1800" dirty="0">
                <a:solidFill>
                  <a:srgbClr val="00B050"/>
                </a:solidFill>
              </a:rPr>
              <a:t>10-20% reduction in cycle length </a:t>
            </a:r>
            <a:r>
              <a:rPr lang="en-CH" sz="1800" b="0" dirty="0">
                <a:solidFill>
                  <a:schemeClr val="tx2"/>
                </a:solidFill>
              </a:rPr>
              <a:t>(stability mainly linked to p production scheduling)</a:t>
            </a:r>
          </a:p>
        </p:txBody>
      </p:sp>
      <p:sp>
        <p:nvSpPr>
          <p:cNvPr id="38" name="Freeform 37">
            <a:extLst>
              <a:ext uri="{FF2B5EF4-FFF2-40B4-BE49-F238E27FC236}">
                <a16:creationId xmlns:a16="http://schemas.microsoft.com/office/drawing/2014/main" id="{1C42F208-1D42-00DE-EBE0-FF72AEA5CD90}"/>
              </a:ext>
            </a:extLst>
          </p:cNvPr>
          <p:cNvSpPr/>
          <p:nvPr/>
        </p:nvSpPr>
        <p:spPr>
          <a:xfrm>
            <a:off x="1016765" y="1465224"/>
            <a:ext cx="2869772" cy="3072909"/>
          </a:xfrm>
          <a:custGeom>
            <a:avLst/>
            <a:gdLst>
              <a:gd name="connsiteX0" fmla="*/ 0 w 2545976"/>
              <a:gd name="connsiteY0" fmla="*/ 2026167 h 2026167"/>
              <a:gd name="connsiteX1" fmla="*/ 1004047 w 2545976"/>
              <a:gd name="connsiteY1" fmla="*/ 1470356 h 2026167"/>
              <a:gd name="connsiteX2" fmla="*/ 1398494 w 2545976"/>
              <a:gd name="connsiteY2" fmla="*/ 144 h 2026167"/>
              <a:gd name="connsiteX3" fmla="*/ 1667435 w 2545976"/>
              <a:gd name="connsiteY3" fmla="*/ 1560003 h 2026167"/>
              <a:gd name="connsiteX4" fmla="*/ 2545976 w 2545976"/>
              <a:gd name="connsiteY4" fmla="*/ 1918591 h 2026167"/>
              <a:gd name="connsiteX0" fmla="*/ 0 w 2545976"/>
              <a:gd name="connsiteY0" fmla="*/ 2008241 h 2008241"/>
              <a:gd name="connsiteX1" fmla="*/ 1004047 w 2545976"/>
              <a:gd name="connsiteY1" fmla="*/ 1452430 h 2008241"/>
              <a:gd name="connsiteX2" fmla="*/ 1272989 w 2545976"/>
              <a:gd name="connsiteY2" fmla="*/ 147 h 2008241"/>
              <a:gd name="connsiteX3" fmla="*/ 1667435 w 2545976"/>
              <a:gd name="connsiteY3" fmla="*/ 1542077 h 2008241"/>
              <a:gd name="connsiteX4" fmla="*/ 2545976 w 2545976"/>
              <a:gd name="connsiteY4" fmla="*/ 1900665 h 2008241"/>
              <a:gd name="connsiteX0" fmla="*/ 0 w 2545976"/>
              <a:gd name="connsiteY0" fmla="*/ 2008354 h 2008354"/>
              <a:gd name="connsiteX1" fmla="*/ 1004047 w 2545976"/>
              <a:gd name="connsiteY1" fmla="*/ 1452543 h 2008354"/>
              <a:gd name="connsiteX2" fmla="*/ 1272989 w 2545976"/>
              <a:gd name="connsiteY2" fmla="*/ 260 h 2008354"/>
              <a:gd name="connsiteX3" fmla="*/ 1667435 w 2545976"/>
              <a:gd name="connsiteY3" fmla="*/ 1542190 h 2008354"/>
              <a:gd name="connsiteX4" fmla="*/ 2545976 w 2545976"/>
              <a:gd name="connsiteY4" fmla="*/ 1900778 h 2008354"/>
              <a:gd name="connsiteX0" fmla="*/ 0 w 2545976"/>
              <a:gd name="connsiteY0" fmla="*/ 2008100 h 2008100"/>
              <a:gd name="connsiteX1" fmla="*/ 968189 w 2545976"/>
              <a:gd name="connsiteY1" fmla="*/ 1559865 h 2008100"/>
              <a:gd name="connsiteX2" fmla="*/ 1272989 w 2545976"/>
              <a:gd name="connsiteY2" fmla="*/ 6 h 2008100"/>
              <a:gd name="connsiteX3" fmla="*/ 1667435 w 2545976"/>
              <a:gd name="connsiteY3" fmla="*/ 1541936 h 2008100"/>
              <a:gd name="connsiteX4" fmla="*/ 2545976 w 2545976"/>
              <a:gd name="connsiteY4" fmla="*/ 1900524 h 2008100"/>
              <a:gd name="connsiteX0" fmla="*/ 0 w 2545976"/>
              <a:gd name="connsiteY0" fmla="*/ 2008180 h 2008180"/>
              <a:gd name="connsiteX1" fmla="*/ 968189 w 2545976"/>
              <a:gd name="connsiteY1" fmla="*/ 1559945 h 2008180"/>
              <a:gd name="connsiteX2" fmla="*/ 1272989 w 2545976"/>
              <a:gd name="connsiteY2" fmla="*/ 86 h 2008180"/>
              <a:gd name="connsiteX3" fmla="*/ 1577788 w 2545976"/>
              <a:gd name="connsiteY3" fmla="*/ 1631663 h 2008180"/>
              <a:gd name="connsiteX4" fmla="*/ 2545976 w 2545976"/>
              <a:gd name="connsiteY4" fmla="*/ 1900604 h 2008180"/>
              <a:gd name="connsiteX0" fmla="*/ 0 w 2259106"/>
              <a:gd name="connsiteY0" fmla="*/ 2008180 h 2008180"/>
              <a:gd name="connsiteX1" fmla="*/ 968189 w 2259106"/>
              <a:gd name="connsiteY1" fmla="*/ 1559945 h 2008180"/>
              <a:gd name="connsiteX2" fmla="*/ 1272989 w 2259106"/>
              <a:gd name="connsiteY2" fmla="*/ 86 h 2008180"/>
              <a:gd name="connsiteX3" fmla="*/ 1577788 w 2259106"/>
              <a:gd name="connsiteY3" fmla="*/ 1631663 h 2008180"/>
              <a:gd name="connsiteX4" fmla="*/ 2259106 w 2259106"/>
              <a:gd name="connsiteY4" fmla="*/ 1918534 h 2008180"/>
              <a:gd name="connsiteX0" fmla="*/ 0 w 1936376"/>
              <a:gd name="connsiteY0" fmla="*/ 1954391 h 1954391"/>
              <a:gd name="connsiteX1" fmla="*/ 645459 w 1936376"/>
              <a:gd name="connsiteY1" fmla="*/ 1559945 h 1954391"/>
              <a:gd name="connsiteX2" fmla="*/ 950259 w 1936376"/>
              <a:gd name="connsiteY2" fmla="*/ 86 h 1954391"/>
              <a:gd name="connsiteX3" fmla="*/ 1255058 w 1936376"/>
              <a:gd name="connsiteY3" fmla="*/ 1631663 h 1954391"/>
              <a:gd name="connsiteX4" fmla="*/ 1936376 w 1936376"/>
              <a:gd name="connsiteY4" fmla="*/ 1918534 h 1954391"/>
              <a:gd name="connsiteX0" fmla="*/ 0 w 1936376"/>
              <a:gd name="connsiteY0" fmla="*/ 1954391 h 1954391"/>
              <a:gd name="connsiteX1" fmla="*/ 645459 w 1936376"/>
              <a:gd name="connsiteY1" fmla="*/ 1559945 h 1954391"/>
              <a:gd name="connsiteX2" fmla="*/ 950259 w 1936376"/>
              <a:gd name="connsiteY2" fmla="*/ 86 h 1954391"/>
              <a:gd name="connsiteX3" fmla="*/ 1255058 w 1936376"/>
              <a:gd name="connsiteY3" fmla="*/ 1631663 h 1954391"/>
              <a:gd name="connsiteX4" fmla="*/ 1936376 w 1936376"/>
              <a:gd name="connsiteY4" fmla="*/ 1918534 h 1954391"/>
              <a:gd name="connsiteX0" fmla="*/ 0 w 1703293"/>
              <a:gd name="connsiteY0" fmla="*/ 1954391 h 1954391"/>
              <a:gd name="connsiteX1" fmla="*/ 645459 w 1703293"/>
              <a:gd name="connsiteY1" fmla="*/ 1559945 h 1954391"/>
              <a:gd name="connsiteX2" fmla="*/ 950259 w 1703293"/>
              <a:gd name="connsiteY2" fmla="*/ 86 h 1954391"/>
              <a:gd name="connsiteX3" fmla="*/ 1255058 w 1703293"/>
              <a:gd name="connsiteY3" fmla="*/ 1631663 h 1954391"/>
              <a:gd name="connsiteX4" fmla="*/ 1703293 w 1703293"/>
              <a:gd name="connsiteY4" fmla="*/ 1936463 h 1954391"/>
              <a:gd name="connsiteX0" fmla="*/ 0 w 1488140"/>
              <a:gd name="connsiteY0" fmla="*/ 1972321 h 1972321"/>
              <a:gd name="connsiteX1" fmla="*/ 430306 w 1488140"/>
              <a:gd name="connsiteY1" fmla="*/ 1559945 h 1972321"/>
              <a:gd name="connsiteX2" fmla="*/ 735106 w 1488140"/>
              <a:gd name="connsiteY2" fmla="*/ 86 h 1972321"/>
              <a:gd name="connsiteX3" fmla="*/ 1039905 w 1488140"/>
              <a:gd name="connsiteY3" fmla="*/ 1631663 h 1972321"/>
              <a:gd name="connsiteX4" fmla="*/ 1488140 w 1488140"/>
              <a:gd name="connsiteY4" fmla="*/ 1936463 h 1972321"/>
              <a:gd name="connsiteX0" fmla="*/ 0 w 1488140"/>
              <a:gd name="connsiteY0" fmla="*/ 1972283 h 1972283"/>
              <a:gd name="connsiteX1" fmla="*/ 519953 w 1488140"/>
              <a:gd name="connsiteY1" fmla="*/ 1577836 h 1972283"/>
              <a:gd name="connsiteX2" fmla="*/ 735106 w 1488140"/>
              <a:gd name="connsiteY2" fmla="*/ 48 h 1972283"/>
              <a:gd name="connsiteX3" fmla="*/ 1039905 w 1488140"/>
              <a:gd name="connsiteY3" fmla="*/ 1631625 h 1972283"/>
              <a:gd name="connsiteX4" fmla="*/ 1488140 w 1488140"/>
              <a:gd name="connsiteY4" fmla="*/ 1936425 h 1972283"/>
              <a:gd name="connsiteX0" fmla="*/ 0 w 1488140"/>
              <a:gd name="connsiteY0" fmla="*/ 1972241 h 1972241"/>
              <a:gd name="connsiteX1" fmla="*/ 519953 w 1488140"/>
              <a:gd name="connsiteY1" fmla="*/ 1577794 h 1972241"/>
              <a:gd name="connsiteX2" fmla="*/ 735106 w 1488140"/>
              <a:gd name="connsiteY2" fmla="*/ 6 h 1972241"/>
              <a:gd name="connsiteX3" fmla="*/ 932329 w 1488140"/>
              <a:gd name="connsiteY3" fmla="*/ 1559866 h 1972241"/>
              <a:gd name="connsiteX4" fmla="*/ 1488140 w 1488140"/>
              <a:gd name="connsiteY4" fmla="*/ 1936383 h 1972241"/>
              <a:gd name="connsiteX0" fmla="*/ 0 w 1488140"/>
              <a:gd name="connsiteY0" fmla="*/ 1972235 h 1972235"/>
              <a:gd name="connsiteX1" fmla="*/ 519953 w 1488140"/>
              <a:gd name="connsiteY1" fmla="*/ 1577788 h 1972235"/>
              <a:gd name="connsiteX2" fmla="*/ 735106 w 1488140"/>
              <a:gd name="connsiteY2" fmla="*/ 0 h 1972235"/>
              <a:gd name="connsiteX3" fmla="*/ 1021976 w 1488140"/>
              <a:gd name="connsiteY3" fmla="*/ 1577789 h 1972235"/>
              <a:gd name="connsiteX4" fmla="*/ 1488140 w 1488140"/>
              <a:gd name="connsiteY4" fmla="*/ 1936377 h 1972235"/>
              <a:gd name="connsiteX0" fmla="*/ 0 w 1488140"/>
              <a:gd name="connsiteY0" fmla="*/ 1972235 h 1972235"/>
              <a:gd name="connsiteX1" fmla="*/ 484094 w 1488140"/>
              <a:gd name="connsiteY1" fmla="*/ 1577788 h 1972235"/>
              <a:gd name="connsiteX2" fmla="*/ 735106 w 1488140"/>
              <a:gd name="connsiteY2" fmla="*/ 0 h 1972235"/>
              <a:gd name="connsiteX3" fmla="*/ 1021976 w 1488140"/>
              <a:gd name="connsiteY3" fmla="*/ 1577789 h 1972235"/>
              <a:gd name="connsiteX4" fmla="*/ 1488140 w 1488140"/>
              <a:gd name="connsiteY4" fmla="*/ 1936377 h 1972235"/>
              <a:gd name="connsiteX0" fmla="*/ 0 w 1488140"/>
              <a:gd name="connsiteY0" fmla="*/ 1972235 h 1972235"/>
              <a:gd name="connsiteX1" fmla="*/ 735106 w 1488140"/>
              <a:gd name="connsiteY1" fmla="*/ 0 h 1972235"/>
              <a:gd name="connsiteX2" fmla="*/ 1021976 w 1488140"/>
              <a:gd name="connsiteY2" fmla="*/ 1577789 h 1972235"/>
              <a:gd name="connsiteX3" fmla="*/ 1488140 w 1488140"/>
              <a:gd name="connsiteY3" fmla="*/ 1936377 h 1972235"/>
              <a:gd name="connsiteX0" fmla="*/ 0 w 986116"/>
              <a:gd name="connsiteY0" fmla="*/ 1992739 h 1992739"/>
              <a:gd name="connsiteX1" fmla="*/ 233082 w 986116"/>
              <a:gd name="connsiteY1" fmla="*/ 2575 h 1992739"/>
              <a:gd name="connsiteX2" fmla="*/ 519952 w 986116"/>
              <a:gd name="connsiteY2" fmla="*/ 1580364 h 1992739"/>
              <a:gd name="connsiteX3" fmla="*/ 986116 w 986116"/>
              <a:gd name="connsiteY3" fmla="*/ 1938952 h 1992739"/>
              <a:gd name="connsiteX0" fmla="*/ 0 w 1075763"/>
              <a:gd name="connsiteY0" fmla="*/ 2029043 h 2029043"/>
              <a:gd name="connsiteX1" fmla="*/ 322729 w 1075763"/>
              <a:gd name="connsiteY1" fmla="*/ 3020 h 2029043"/>
              <a:gd name="connsiteX2" fmla="*/ 609599 w 1075763"/>
              <a:gd name="connsiteY2" fmla="*/ 1580809 h 2029043"/>
              <a:gd name="connsiteX3" fmla="*/ 1075763 w 1075763"/>
              <a:gd name="connsiteY3" fmla="*/ 1939397 h 2029043"/>
              <a:gd name="connsiteX0" fmla="*/ 0 w 1075763"/>
              <a:gd name="connsiteY0" fmla="*/ 2029043 h 2029043"/>
              <a:gd name="connsiteX1" fmla="*/ 322729 w 1075763"/>
              <a:gd name="connsiteY1" fmla="*/ 3020 h 2029043"/>
              <a:gd name="connsiteX2" fmla="*/ 609599 w 1075763"/>
              <a:gd name="connsiteY2" fmla="*/ 1580809 h 2029043"/>
              <a:gd name="connsiteX3" fmla="*/ 1075763 w 1075763"/>
              <a:gd name="connsiteY3" fmla="*/ 1939397 h 2029043"/>
              <a:gd name="connsiteX0" fmla="*/ 0 w 1201269"/>
              <a:gd name="connsiteY0" fmla="*/ 2029043 h 2029043"/>
              <a:gd name="connsiteX1" fmla="*/ 322729 w 1201269"/>
              <a:gd name="connsiteY1" fmla="*/ 3020 h 2029043"/>
              <a:gd name="connsiteX2" fmla="*/ 609599 w 1201269"/>
              <a:gd name="connsiteY2" fmla="*/ 1580809 h 2029043"/>
              <a:gd name="connsiteX3" fmla="*/ 1201269 w 1201269"/>
              <a:gd name="connsiteY3" fmla="*/ 1957327 h 2029043"/>
              <a:gd name="connsiteX0" fmla="*/ 0 w 1201269"/>
              <a:gd name="connsiteY0" fmla="*/ 2029043 h 2029043"/>
              <a:gd name="connsiteX1" fmla="*/ 322729 w 1201269"/>
              <a:gd name="connsiteY1" fmla="*/ 3020 h 2029043"/>
              <a:gd name="connsiteX2" fmla="*/ 609599 w 1201269"/>
              <a:gd name="connsiteY2" fmla="*/ 1580809 h 2029043"/>
              <a:gd name="connsiteX3" fmla="*/ 1201269 w 1201269"/>
              <a:gd name="connsiteY3" fmla="*/ 1957327 h 2029043"/>
              <a:gd name="connsiteX0" fmla="*/ 0 w 2796135"/>
              <a:gd name="connsiteY0" fmla="*/ 2029043 h 2029043"/>
              <a:gd name="connsiteX1" fmla="*/ 322729 w 2796135"/>
              <a:gd name="connsiteY1" fmla="*/ 3020 h 2029043"/>
              <a:gd name="connsiteX2" fmla="*/ 609599 w 2796135"/>
              <a:gd name="connsiteY2" fmla="*/ 1580809 h 2029043"/>
              <a:gd name="connsiteX3" fmla="*/ 2796135 w 2796135"/>
              <a:gd name="connsiteY3" fmla="*/ 1968229 h 2029043"/>
              <a:gd name="connsiteX0" fmla="*/ 0 w 2796135"/>
              <a:gd name="connsiteY0" fmla="*/ 2027550 h 2027550"/>
              <a:gd name="connsiteX1" fmla="*/ 322729 w 2796135"/>
              <a:gd name="connsiteY1" fmla="*/ 1527 h 2027550"/>
              <a:gd name="connsiteX2" fmla="*/ 683208 w 2796135"/>
              <a:gd name="connsiteY2" fmla="*/ 1699227 h 2027550"/>
              <a:gd name="connsiteX3" fmla="*/ 2796135 w 2796135"/>
              <a:gd name="connsiteY3" fmla="*/ 1966736 h 2027550"/>
              <a:gd name="connsiteX0" fmla="*/ 0 w 3605836"/>
              <a:gd name="connsiteY0" fmla="*/ 2027550 h 2032142"/>
              <a:gd name="connsiteX1" fmla="*/ 322729 w 3605836"/>
              <a:gd name="connsiteY1" fmla="*/ 1527 h 2032142"/>
              <a:gd name="connsiteX2" fmla="*/ 683208 w 3605836"/>
              <a:gd name="connsiteY2" fmla="*/ 1699227 h 2032142"/>
              <a:gd name="connsiteX3" fmla="*/ 3605836 w 3605836"/>
              <a:gd name="connsiteY3" fmla="*/ 2032142 h 2032142"/>
              <a:gd name="connsiteX0" fmla="*/ 0 w 3605836"/>
              <a:gd name="connsiteY0" fmla="*/ 2016659 h 2021251"/>
              <a:gd name="connsiteX1" fmla="*/ 224585 w 3605836"/>
              <a:gd name="connsiteY1" fmla="*/ 1538 h 2021251"/>
              <a:gd name="connsiteX2" fmla="*/ 683208 w 3605836"/>
              <a:gd name="connsiteY2" fmla="*/ 1688336 h 2021251"/>
              <a:gd name="connsiteX3" fmla="*/ 3605836 w 3605836"/>
              <a:gd name="connsiteY3" fmla="*/ 2021251 h 2021251"/>
              <a:gd name="connsiteX0" fmla="*/ 0 w 3605836"/>
              <a:gd name="connsiteY0" fmla="*/ 2016947 h 2021539"/>
              <a:gd name="connsiteX1" fmla="*/ 224585 w 3605836"/>
              <a:gd name="connsiteY1" fmla="*/ 1826 h 2021539"/>
              <a:gd name="connsiteX2" fmla="*/ 683208 w 3605836"/>
              <a:gd name="connsiteY2" fmla="*/ 1688624 h 2021539"/>
              <a:gd name="connsiteX3" fmla="*/ 3605836 w 3605836"/>
              <a:gd name="connsiteY3" fmla="*/ 2021539 h 2021539"/>
              <a:gd name="connsiteX0" fmla="*/ 0 w 3605836"/>
              <a:gd name="connsiteY0" fmla="*/ 2016461 h 2021053"/>
              <a:gd name="connsiteX1" fmla="*/ 224585 w 3605836"/>
              <a:gd name="connsiteY1" fmla="*/ 1340 h 2021053"/>
              <a:gd name="connsiteX2" fmla="*/ 591365 w 3605836"/>
              <a:gd name="connsiteY2" fmla="*/ 1708540 h 2021053"/>
              <a:gd name="connsiteX3" fmla="*/ 3605836 w 3605836"/>
              <a:gd name="connsiteY3" fmla="*/ 2021053 h 2021053"/>
              <a:gd name="connsiteX0" fmla="*/ 0 w 3605836"/>
              <a:gd name="connsiteY0" fmla="*/ 2016414 h 2021006"/>
              <a:gd name="connsiteX1" fmla="*/ 224585 w 3605836"/>
              <a:gd name="connsiteY1" fmla="*/ 1293 h 2021006"/>
              <a:gd name="connsiteX2" fmla="*/ 683208 w 3605836"/>
              <a:gd name="connsiteY2" fmla="*/ 1713594 h 2021006"/>
              <a:gd name="connsiteX3" fmla="*/ 3605836 w 3605836"/>
              <a:gd name="connsiteY3" fmla="*/ 2021006 h 2021006"/>
              <a:gd name="connsiteX0" fmla="*/ 0 w 3605836"/>
              <a:gd name="connsiteY0" fmla="*/ 2011317 h 2015909"/>
              <a:gd name="connsiteX1" fmla="*/ 304947 w 3605836"/>
              <a:gd name="connsiteY1" fmla="*/ 1297 h 2015909"/>
              <a:gd name="connsiteX2" fmla="*/ 683208 w 3605836"/>
              <a:gd name="connsiteY2" fmla="*/ 1708497 h 2015909"/>
              <a:gd name="connsiteX3" fmla="*/ 3605836 w 3605836"/>
              <a:gd name="connsiteY3" fmla="*/ 2015909 h 2015909"/>
              <a:gd name="connsiteX0" fmla="*/ 0 w 3605836"/>
              <a:gd name="connsiteY0" fmla="*/ 2011271 h 2015863"/>
              <a:gd name="connsiteX1" fmla="*/ 304947 w 3605836"/>
              <a:gd name="connsiteY1" fmla="*/ 1251 h 2015863"/>
              <a:gd name="connsiteX2" fmla="*/ 591365 w 3605836"/>
              <a:gd name="connsiteY2" fmla="*/ 1713552 h 2015863"/>
              <a:gd name="connsiteX3" fmla="*/ 3605836 w 3605836"/>
              <a:gd name="connsiteY3" fmla="*/ 2015863 h 2015863"/>
              <a:gd name="connsiteX0" fmla="*/ 0 w 3605836"/>
              <a:gd name="connsiteY0" fmla="*/ 2011225 h 2015817"/>
              <a:gd name="connsiteX1" fmla="*/ 304947 w 3605836"/>
              <a:gd name="connsiteY1" fmla="*/ 1205 h 2015817"/>
              <a:gd name="connsiteX2" fmla="*/ 625806 w 3605836"/>
              <a:gd name="connsiteY2" fmla="*/ 1718606 h 2015817"/>
              <a:gd name="connsiteX3" fmla="*/ 3605836 w 3605836"/>
              <a:gd name="connsiteY3" fmla="*/ 2015817 h 2015817"/>
              <a:gd name="connsiteX0" fmla="*/ 0 w 3927286"/>
              <a:gd name="connsiteY0" fmla="*/ 2011225 h 2020917"/>
              <a:gd name="connsiteX1" fmla="*/ 304947 w 3927286"/>
              <a:gd name="connsiteY1" fmla="*/ 1205 h 2020917"/>
              <a:gd name="connsiteX2" fmla="*/ 625806 w 3927286"/>
              <a:gd name="connsiteY2" fmla="*/ 1718606 h 2020917"/>
              <a:gd name="connsiteX3" fmla="*/ 3927286 w 3927286"/>
              <a:gd name="connsiteY3" fmla="*/ 2020917 h 20209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27286" h="2020917">
                <a:moveTo>
                  <a:pt x="0" y="2011225"/>
                </a:moveTo>
                <a:cubicBezTo>
                  <a:pt x="314512" y="1636202"/>
                  <a:pt x="200646" y="49975"/>
                  <a:pt x="304947" y="1205"/>
                </a:cubicBezTo>
                <a:cubicBezTo>
                  <a:pt x="409248" y="-47565"/>
                  <a:pt x="434559" y="1398865"/>
                  <a:pt x="625806" y="1718606"/>
                </a:cubicBezTo>
                <a:cubicBezTo>
                  <a:pt x="817053" y="2038347"/>
                  <a:pt x="3565709" y="2019423"/>
                  <a:pt x="3927286" y="2020917"/>
                </a:cubicBezTo>
              </a:path>
            </a:pathLst>
          </a:custGeom>
          <a:noFill/>
          <a:ln w="57150"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E106A3F-7A07-1DFD-5FB2-13112C46AF64}"/>
              </a:ext>
            </a:extLst>
          </p:cNvPr>
          <p:cNvSpPr txBox="1"/>
          <p:nvPr/>
        </p:nvSpPr>
        <p:spPr>
          <a:xfrm>
            <a:off x="1240632" y="1144455"/>
            <a:ext cx="245785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accent4">
                    <a:lumMod val="75000"/>
                  </a:schemeClr>
                </a:solidFill>
              </a:rPr>
              <a:t>T</a:t>
            </a:r>
            <a:r>
              <a:rPr lang="en-CH" sz="1200" b="1" dirty="0">
                <a:solidFill>
                  <a:schemeClr val="accent4">
                    <a:lumMod val="75000"/>
                  </a:schemeClr>
                </a:solidFill>
              </a:rPr>
              <a:t>ime between consecutive cycles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28AFAEBA-B6FF-F3BD-42CD-5437F1E7FFD2}"/>
              </a:ext>
            </a:extLst>
          </p:cNvPr>
          <p:cNvGrpSpPr/>
          <p:nvPr/>
        </p:nvGrpSpPr>
        <p:grpSpPr>
          <a:xfrm>
            <a:off x="8529300" y="2397782"/>
            <a:ext cx="1840873" cy="1301382"/>
            <a:chOff x="8529300" y="2397782"/>
            <a:chExt cx="1840873" cy="1301382"/>
          </a:xfrm>
        </p:grpSpPr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34CAA315-7946-9FF8-7FC4-9F28D47FE74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97339" y="2397782"/>
              <a:ext cx="872834" cy="1301382"/>
            </a:xfrm>
            <a:prstGeom prst="straightConnector1">
              <a:avLst/>
            </a:prstGeom>
            <a:ln w="38100">
              <a:solidFill>
                <a:schemeClr val="accent5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DE2F5EB2-496D-3D7B-5367-799E287727B7}"/>
                </a:ext>
              </a:extLst>
            </p:cNvPr>
            <p:cNvSpPr txBox="1"/>
            <p:nvPr/>
          </p:nvSpPr>
          <p:spPr>
            <a:xfrm>
              <a:off x="8529300" y="3158114"/>
              <a:ext cx="1163780" cy="369332"/>
            </a:xfrm>
            <a:prstGeom prst="rect">
              <a:avLst/>
            </a:prstGeom>
            <a:solidFill>
              <a:srgbClr val="EDC8E9">
                <a:alpha val="60000"/>
              </a:srgbClr>
            </a:solidFill>
            <a:ln>
              <a:solidFill>
                <a:schemeClr val="accent5"/>
              </a:solidFill>
            </a:ln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200" b="1" dirty="0">
                  <a:solidFill>
                    <a:schemeClr val="accent5"/>
                  </a:solidFill>
                </a:rPr>
                <a:t>About x2 pbars </a:t>
              </a:r>
              <a:br>
                <a:rPr lang="en-CH" sz="1200" b="1" dirty="0">
                  <a:solidFill>
                    <a:schemeClr val="accent5"/>
                  </a:solidFill>
                </a:rPr>
              </a:br>
              <a:r>
                <a:rPr lang="en-CH" sz="1200" b="1" dirty="0">
                  <a:solidFill>
                    <a:schemeClr val="accent5"/>
                  </a:solidFill>
                </a:rPr>
                <a:t>than design!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574944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5" grpId="0" uiExpand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03B3294-4678-2C39-36BC-B017775C11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90862"/>
            <a:ext cx="11376024" cy="533413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CH" sz="2400" dirty="0">
                <a:solidFill>
                  <a:srgbClr val="00B050"/>
                </a:solidFill>
              </a:rPr>
              <a:t>Present users are happy</a:t>
            </a:r>
            <a:endParaRPr lang="en-CH" sz="2400" b="0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2100" b="1" dirty="0">
                <a:solidFill>
                  <a:srgbClr val="00B050"/>
                </a:solidFill>
              </a:rPr>
              <a:t>No strong request for “better” or “more” beam: </a:t>
            </a:r>
            <a:r>
              <a:rPr lang="en-CH" sz="2100" b="1" dirty="0"/>
              <a:t>still </a:t>
            </a:r>
            <a:r>
              <a:rPr lang="en-CH" sz="2000" b="1" dirty="0"/>
              <a:t>exploring </a:t>
            </a:r>
            <a:r>
              <a:rPr lang="en-CH" sz="2000" dirty="0"/>
              <a:t>the</a:t>
            </a:r>
            <a:r>
              <a:rPr lang="en-CH" sz="2000" b="1" dirty="0"/>
              <a:t> potential of ELENA</a:t>
            </a:r>
            <a:r>
              <a:rPr lang="en-CH" sz="2000" dirty="0"/>
              <a:t>!</a:t>
            </a:r>
          </a:p>
          <a:p>
            <a:pPr marL="666900" lvl="1" indent="-342900"/>
            <a:r>
              <a:rPr lang="en-CH" sz="2100" b="1" dirty="0">
                <a:solidFill>
                  <a:schemeClr val="tx1"/>
                </a:solidFill>
              </a:rPr>
              <a:t>Request</a:t>
            </a:r>
            <a:r>
              <a:rPr lang="en-CH" sz="2100" dirty="0"/>
              <a:t> for higher </a:t>
            </a:r>
            <a:r>
              <a:rPr lang="en-CH" sz="2100" b="1" dirty="0">
                <a:solidFill>
                  <a:schemeClr val="tx1"/>
                </a:solidFill>
              </a:rPr>
              <a:t>shot-to-shot repeatability, beam availability </a:t>
            </a:r>
            <a:r>
              <a:rPr lang="en-CH" sz="2100" dirty="0"/>
              <a:t>and</a:t>
            </a:r>
            <a:r>
              <a:rPr lang="en-CH" sz="2100" b="1" dirty="0">
                <a:solidFill>
                  <a:schemeClr val="tx1"/>
                </a:solidFill>
              </a:rPr>
              <a:t> continuity </a:t>
            </a:r>
          </a:p>
          <a:p>
            <a:pPr marL="990900" lvl="2" indent="-342900"/>
            <a:r>
              <a:rPr lang="en-US" sz="2100" dirty="0"/>
              <a:t>Investment in </a:t>
            </a:r>
            <a:r>
              <a:rPr lang="en-US" sz="2100" b="1" dirty="0">
                <a:solidFill>
                  <a:schemeClr val="tx1"/>
                </a:solidFill>
              </a:rPr>
              <a:t>modern technologies/techniques </a:t>
            </a:r>
            <a:r>
              <a:rPr lang="en-US" sz="2100" b="1" dirty="0"/>
              <a:t>crucial</a:t>
            </a:r>
            <a:r>
              <a:rPr lang="en-US" sz="2100" dirty="0"/>
              <a:t> for enhanced </a:t>
            </a:r>
            <a:r>
              <a:rPr lang="en-US" sz="2100" b="1" dirty="0"/>
              <a:t>beam</a:t>
            </a:r>
            <a:r>
              <a:rPr lang="en-US" sz="2100" dirty="0"/>
              <a:t> </a:t>
            </a:r>
            <a:r>
              <a:rPr lang="en-US" sz="2100" b="1" dirty="0"/>
              <a:t>stability</a:t>
            </a:r>
            <a:r>
              <a:rPr lang="en-US" sz="2100" dirty="0"/>
              <a:t> and </a:t>
            </a:r>
            <a:r>
              <a:rPr lang="en-US" sz="2100" b="1" dirty="0"/>
              <a:t>efficient operation </a:t>
            </a:r>
            <a:r>
              <a:rPr lang="en-CH" sz="2100" dirty="0"/>
              <a:t>(this includes optics, control, instrumentation, …)</a:t>
            </a:r>
          </a:p>
          <a:p>
            <a:pPr marL="990900" lvl="2" indent="-342900"/>
            <a:r>
              <a:rPr lang="en-CH" sz="2100" b="1" dirty="0"/>
              <a:t>Paramount</a:t>
            </a:r>
            <a:r>
              <a:rPr lang="en-CH" sz="2100" dirty="0"/>
              <a:t> to finalise/pursue </a:t>
            </a:r>
            <a:r>
              <a:rPr lang="en-CH" sz="2100" b="1" dirty="0">
                <a:solidFill>
                  <a:schemeClr val="tx1"/>
                </a:solidFill>
              </a:rPr>
              <a:t>AD consolidation </a:t>
            </a:r>
            <a:r>
              <a:rPr lang="en-CH" sz="2100" dirty="0"/>
              <a:t>efforts</a:t>
            </a:r>
          </a:p>
          <a:p>
            <a:pPr marL="1314900" lvl="3" indent="-342900"/>
            <a:r>
              <a:rPr lang="en-CH" sz="2100" b="1" dirty="0">
                <a:solidFill>
                  <a:srgbClr val="FF0000"/>
                </a:solidFill>
              </a:rPr>
              <a:t>This is an opportunity for AD-related upgrades, if requested !</a:t>
            </a:r>
          </a:p>
          <a:p>
            <a:pPr marL="990900" lvl="2" indent="-342900"/>
            <a:r>
              <a:rPr lang="en-CH" sz="2100" dirty="0"/>
              <a:t>Must ensure a </a:t>
            </a:r>
            <a:r>
              <a:rPr lang="en-CH" sz="2100" b="1" dirty="0">
                <a:solidFill>
                  <a:schemeClr val="tx1"/>
                </a:solidFill>
              </a:rPr>
              <a:t>long term pbar-facility lifespan </a:t>
            </a:r>
            <a:r>
              <a:rPr lang="en-CH" sz="2100" b="1" dirty="0"/>
              <a:t>(20+ years)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b="0" dirty="0"/>
              <a:t>Most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1"/>
                </a:solidFill>
              </a:rPr>
              <a:t>technological challenges </a:t>
            </a:r>
            <a:r>
              <a:rPr lang="en-US" sz="2400" b="0" dirty="0"/>
              <a:t>and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1"/>
                </a:solidFill>
              </a:rPr>
              <a:t>ambitions</a:t>
            </a:r>
            <a:r>
              <a:rPr lang="en-US" sz="2400" dirty="0"/>
              <a:t> </a:t>
            </a:r>
            <a:r>
              <a:rPr lang="en-US" sz="2400" b="0" dirty="0"/>
              <a:t>are</a:t>
            </a:r>
            <a:r>
              <a:rPr lang="en-US" sz="2400" dirty="0"/>
              <a:t> </a:t>
            </a:r>
            <a:r>
              <a:rPr lang="en-US" sz="2400" dirty="0">
                <a:solidFill>
                  <a:schemeClr val="tx1"/>
                </a:solidFill>
              </a:rPr>
              <a:t>after the handover point!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sz="2100" b="1" dirty="0"/>
              <a:t>See inspiring talk by S. Ulmer at </a:t>
            </a:r>
            <a:r>
              <a:rPr lang="en-US" sz="2100" b="1" dirty="0">
                <a:hlinkClick r:id="rId3"/>
              </a:rPr>
              <a:t>PBC annual workshop 2024</a:t>
            </a:r>
            <a:endParaRPr lang="en-CH" sz="2100" b="1" dirty="0"/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CH" sz="2100" b="1" dirty="0">
                <a:solidFill>
                  <a:schemeClr val="tx1"/>
                </a:solidFill>
              </a:rPr>
              <a:t>No clear direction </a:t>
            </a:r>
            <a:r>
              <a:rPr lang="en-CH" sz="2100" b="0" dirty="0"/>
              <a:t>for new/future (beam) requirements from AD/ELENA</a:t>
            </a:r>
            <a:endParaRPr lang="en-CH" sz="2100" dirty="0"/>
          </a:p>
          <a:p>
            <a:pPr marL="990900" lvl="2" indent="-342900"/>
            <a:r>
              <a:rPr lang="en-CH" sz="2100" dirty="0">
                <a:solidFill>
                  <a:srgbClr val="FF0000"/>
                </a:solidFill>
              </a:rPr>
              <a:t>can we </a:t>
            </a:r>
            <a:r>
              <a:rPr lang="en-CH" sz="2100" b="1" dirty="0">
                <a:solidFill>
                  <a:srgbClr val="FF0000"/>
                </a:solidFill>
              </a:rPr>
              <a:t>anticipate (your) future user wishes ?!</a:t>
            </a:r>
          </a:p>
          <a:p>
            <a:pPr marL="990900" lvl="2" indent="-342900"/>
            <a:r>
              <a:rPr lang="en-CH" sz="2100" b="1" dirty="0">
                <a:solidFill>
                  <a:srgbClr val="FF0000"/>
                </a:solidFill>
              </a:rPr>
              <a:t>Time for triggering upgrade studies is now !</a:t>
            </a:r>
          </a:p>
          <a:p>
            <a:pPr marL="342900" indent="-342900"/>
            <a:endParaRPr lang="en-CH" sz="2500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6D1D3C50-41B6-C25A-29A7-A5B8C1EC3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Happy Users with Ambitious Goals. </a:t>
            </a:r>
            <a:r>
              <a:rPr lang="en-CH" dirty="0">
                <a:solidFill>
                  <a:srgbClr val="FF0000"/>
                </a:solidFill>
              </a:rPr>
              <a:t>Future is Now !</a:t>
            </a:r>
            <a:r>
              <a:rPr lang="en-CH" dirty="0"/>
              <a:t> 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3BC442-47DE-3719-5FF3-6DADA2454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noProof="0"/>
              <a:t>09 April 2024</a:t>
            </a:r>
            <a:endParaRPr lang="en-GB" noProof="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F81F48-55C0-A0DA-7CD5-7F2D86BF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D. Gamba et al. | Future opportunities at the CERN Antimatter Factory - FuPhy2024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E97409-FDAD-75D6-AEA7-E0054F2C4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GB" noProof="0" smtClean="0"/>
              <a:pPr/>
              <a:t>7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18136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DD97D1C-A1A9-D05A-CEF9-040A5DFB40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69951"/>
            <a:ext cx="11376024" cy="76685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ELENA still has some un-explored potential at extraction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dirty="0"/>
              <a:t>E.g.: producing 1-to-5 bunches (instead of today’s 4), or other “exotic” configurations, e.g.: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BCA0F06-6654-B5AD-5093-2689ECCCA6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Short-Term Opportunities Leveraging on ELENA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CA7B0D-9F2B-D6C2-5B84-A765B742AD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09 April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44B458-3FA8-CA03-9B24-A45995990D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4B8DD7-8D90-C6E1-158D-A1DF5BD333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 descr="A screenshot of a computer&#10;&#10;Description automatically generated">
            <a:extLst>
              <a:ext uri="{FF2B5EF4-FFF2-40B4-BE49-F238E27FC236}">
                <a16:creationId xmlns:a16="http://schemas.microsoft.com/office/drawing/2014/main" id="{90A6116E-060C-AFF9-C764-1C1D2BEBE4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16" t="5292" r="20676" b="16577"/>
          <a:stretch/>
        </p:blipFill>
        <p:spPr>
          <a:xfrm>
            <a:off x="13272808" y="1935775"/>
            <a:ext cx="2693194" cy="2393157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7ABF0339-E2EE-274B-AE0F-98246A2351F2}"/>
              </a:ext>
            </a:extLst>
          </p:cNvPr>
          <p:cNvSpPr/>
          <p:nvPr/>
        </p:nvSpPr>
        <p:spPr>
          <a:xfrm>
            <a:off x="13315005" y="1969594"/>
            <a:ext cx="342167" cy="2162128"/>
          </a:xfrm>
          <a:prstGeom prst="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6EC202D0-D62F-0378-A9F0-0721D3C50E7E}"/>
              </a:ext>
            </a:extLst>
          </p:cNvPr>
          <p:cNvSpPr/>
          <p:nvPr/>
        </p:nvSpPr>
        <p:spPr>
          <a:xfrm>
            <a:off x="15623835" y="1969594"/>
            <a:ext cx="256899" cy="2162128"/>
          </a:xfrm>
          <a:prstGeom prst="rect">
            <a:avLst/>
          </a:prstGeom>
          <a:solidFill>
            <a:schemeClr val="tx2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745E3CB-2241-E115-21E3-6E1BB4901D17}"/>
              </a:ext>
            </a:extLst>
          </p:cNvPr>
          <p:cNvCxnSpPr>
            <a:cxnSpLocks/>
          </p:cNvCxnSpPr>
          <p:nvPr/>
        </p:nvCxnSpPr>
        <p:spPr>
          <a:xfrm flipV="1">
            <a:off x="13713417" y="1977477"/>
            <a:ext cx="0" cy="2029890"/>
          </a:xfrm>
          <a:prstGeom prst="straightConnector1">
            <a:avLst/>
          </a:prstGeom>
          <a:ln w="28575">
            <a:solidFill>
              <a:schemeClr val="tx1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A241B8E7-396B-91E1-8937-00E7AC4C762C}"/>
              </a:ext>
            </a:extLst>
          </p:cNvPr>
          <p:cNvSpPr txBox="1"/>
          <p:nvPr/>
        </p:nvSpPr>
        <p:spPr>
          <a:xfrm rot="5400000">
            <a:off x="13460047" y="2313937"/>
            <a:ext cx="7037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∆t=~500 </a:t>
            </a:r>
            <a:r>
              <a:rPr lang="en-GB" sz="1000" b="1" dirty="0" err="1">
                <a:solidFill>
                  <a:schemeClr val="tx1">
                    <a:lumMod val="60000"/>
                    <a:lumOff val="40000"/>
                  </a:schemeClr>
                </a:solidFill>
              </a:rPr>
              <a:t>ms</a:t>
            </a:r>
            <a:endParaRPr lang="en-GB" sz="1000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30D5CD2-56C7-A3D9-F0C1-224B542C6A3D}"/>
              </a:ext>
            </a:extLst>
          </p:cNvPr>
          <p:cNvCxnSpPr>
            <a:cxnSpLocks/>
          </p:cNvCxnSpPr>
          <p:nvPr/>
        </p:nvCxnSpPr>
        <p:spPr>
          <a:xfrm>
            <a:off x="13683514" y="4092327"/>
            <a:ext cx="1901816" cy="0"/>
          </a:xfrm>
          <a:prstGeom prst="straightConnector1">
            <a:avLst/>
          </a:prstGeom>
          <a:ln w="19050">
            <a:solidFill>
              <a:schemeClr val="tx1">
                <a:lumMod val="60000"/>
                <a:lumOff val="40000"/>
              </a:schemeClr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88889395-FF19-F1BE-B1EB-C02F10A0356C}"/>
              </a:ext>
            </a:extLst>
          </p:cNvPr>
          <p:cNvSpPr txBox="1"/>
          <p:nvPr/>
        </p:nvSpPr>
        <p:spPr>
          <a:xfrm>
            <a:off x="13767222" y="3930423"/>
            <a:ext cx="1024319" cy="15388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000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1 turn @ 100 keV</a:t>
            </a: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77C513C3-BE98-EA99-B128-D9C36DEAC111}"/>
              </a:ext>
            </a:extLst>
          </p:cNvPr>
          <p:cNvGrpSpPr/>
          <p:nvPr/>
        </p:nvGrpSpPr>
        <p:grpSpPr>
          <a:xfrm>
            <a:off x="4223069" y="1928924"/>
            <a:ext cx="3797912" cy="3384299"/>
            <a:chOff x="4223069" y="1928924"/>
            <a:chExt cx="3797912" cy="3384299"/>
          </a:xfrm>
        </p:grpSpPr>
        <p:pic>
          <p:nvPicPr>
            <p:cNvPr id="32" name="Picture 31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032BAE0-003C-8203-12BB-81F6BE0010C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2459" t="5756" r="21582" b="16859"/>
            <a:stretch/>
          </p:blipFill>
          <p:spPr>
            <a:xfrm>
              <a:off x="4223069" y="1928924"/>
              <a:ext cx="3797912" cy="3384299"/>
            </a:xfrm>
            <a:prstGeom prst="rect">
              <a:avLst/>
            </a:prstGeom>
          </p:spPr>
        </p:pic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04C5DFC2-B2C0-9F01-C93A-EB9F326EA913}"/>
                </a:ext>
              </a:extLst>
            </p:cNvPr>
            <p:cNvSpPr/>
            <p:nvPr/>
          </p:nvSpPr>
          <p:spPr>
            <a:xfrm>
              <a:off x="4283892" y="1951233"/>
              <a:ext cx="417629" cy="3090720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4C5F1D05-36E2-A71C-B13C-4EDC1E31D78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58015" y="1998485"/>
              <a:ext cx="0" cy="2905453"/>
            </a:xfrm>
            <a:prstGeom prst="straightConnector1">
              <a:avLst/>
            </a:prstGeom>
            <a:ln w="28575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E855686F-2E39-38D7-89A8-8A53F30C3D10}"/>
                </a:ext>
              </a:extLst>
            </p:cNvPr>
            <p:cNvSpPr txBox="1"/>
            <p:nvPr/>
          </p:nvSpPr>
          <p:spPr>
            <a:xfrm rot="5400000">
              <a:off x="4486708" y="2383638"/>
              <a:ext cx="796375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∆t=~100 </a:t>
              </a:r>
              <a:r>
                <a:rPr lang="en-GB" sz="1000" b="1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ms</a:t>
              </a:r>
              <a:endParaRPr lang="en-GB" sz="1000" b="1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BB6453F9-A070-3720-3A2F-96855015686C}"/>
                </a:ext>
              </a:extLst>
            </p:cNvPr>
            <p:cNvCxnSpPr>
              <a:cxnSpLocks/>
            </p:cNvCxnSpPr>
            <p:nvPr/>
          </p:nvCxnSpPr>
          <p:spPr>
            <a:xfrm>
              <a:off x="4738858" y="4991264"/>
              <a:ext cx="2447935" cy="0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799CD5E3-2D21-A90A-FDF0-53086B2C6AD8}"/>
                </a:ext>
              </a:extLst>
            </p:cNvPr>
            <p:cNvSpPr txBox="1"/>
            <p:nvPr/>
          </p:nvSpPr>
          <p:spPr>
            <a:xfrm>
              <a:off x="4875380" y="4817114"/>
              <a:ext cx="1159187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 turn @ 100 keV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2042CBE2-BA0E-F094-83A0-3F397ABD7EF1}"/>
                </a:ext>
              </a:extLst>
            </p:cNvPr>
            <p:cNvSpPr/>
            <p:nvPr/>
          </p:nvSpPr>
          <p:spPr>
            <a:xfrm>
              <a:off x="7203349" y="1951233"/>
              <a:ext cx="730799" cy="3090720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2AABC1A-ED62-B006-AFBB-557A73EDB8E2}"/>
                </a:ext>
              </a:extLst>
            </p:cNvPr>
            <p:cNvSpPr/>
            <p:nvPr/>
          </p:nvSpPr>
          <p:spPr>
            <a:xfrm>
              <a:off x="5359604" y="3047025"/>
              <a:ext cx="980333" cy="1002118"/>
            </a:xfrm>
            <a:custGeom>
              <a:avLst/>
              <a:gdLst>
                <a:gd name="connsiteX0" fmla="*/ 866274 w 866274"/>
                <a:gd name="connsiteY0" fmla="*/ 885525 h 885525"/>
                <a:gd name="connsiteX1" fmla="*/ 327259 w 866274"/>
                <a:gd name="connsiteY1" fmla="*/ 587142 h 885525"/>
                <a:gd name="connsiteX2" fmla="*/ 0 w 866274"/>
                <a:gd name="connsiteY2" fmla="*/ 0 h 885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66274" h="885525">
                  <a:moveTo>
                    <a:pt x="866274" y="885525"/>
                  </a:moveTo>
                  <a:cubicBezTo>
                    <a:pt x="668956" y="810127"/>
                    <a:pt x="471638" y="734729"/>
                    <a:pt x="327259" y="587142"/>
                  </a:cubicBezTo>
                  <a:cubicBezTo>
                    <a:pt x="182880" y="439555"/>
                    <a:pt x="19250" y="91440"/>
                    <a:pt x="0" y="0"/>
                  </a:cubicBezTo>
                </a:path>
              </a:pathLst>
            </a:custGeom>
            <a:noFill/>
            <a:ln>
              <a:prstDash val="dash"/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4CDA3EC6-5C3F-D283-9BB1-7EA4AEF79286}"/>
                </a:ext>
              </a:extLst>
            </p:cNvPr>
            <p:cNvSpPr txBox="1"/>
            <p:nvPr/>
          </p:nvSpPr>
          <p:spPr>
            <a:xfrm>
              <a:off x="4861826" y="3615026"/>
              <a:ext cx="1169624" cy="5224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Some beam </a:t>
              </a:r>
              <a:br>
                <a:rPr lang="en-GB" sz="1000" b="1" dirty="0">
                  <a:solidFill>
                    <a:schemeClr val="tx2"/>
                  </a:solidFill>
                </a:rPr>
              </a:br>
              <a:r>
                <a:rPr lang="en-GB" sz="1000" b="1" dirty="0">
                  <a:solidFill>
                    <a:schemeClr val="tx2"/>
                  </a:solidFill>
                </a:rPr>
                <a:t>go to populate nearby backet…</a:t>
              </a:r>
            </a:p>
          </p:txBody>
        </p:sp>
        <p:sp>
          <p:nvSpPr>
            <p:cNvPr id="69" name="TextBox 68">
              <a:extLst>
                <a:ext uri="{FF2B5EF4-FFF2-40B4-BE49-F238E27FC236}">
                  <a16:creationId xmlns:a16="http://schemas.microsoft.com/office/drawing/2014/main" id="{CD326637-B220-978E-49F5-4FCBF6DD58B0}"/>
                </a:ext>
              </a:extLst>
            </p:cNvPr>
            <p:cNvSpPr txBox="1"/>
            <p:nvPr/>
          </p:nvSpPr>
          <p:spPr>
            <a:xfrm>
              <a:off x="5363244" y="2121118"/>
              <a:ext cx="1169624" cy="696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Low intensity bunch ready to be extracted…</a:t>
              </a:r>
            </a:p>
            <a:p>
              <a:r>
                <a:rPr lang="en-GB" sz="1000" b="1" dirty="0">
                  <a:solidFill>
                    <a:schemeClr val="tx2"/>
                  </a:solidFill>
                </a:rPr>
                <a:t>… and repeat ...</a:t>
              </a:r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159AF0F2-D052-8C31-A044-86B108E60800}"/>
                </a:ext>
              </a:extLst>
            </p:cNvPr>
            <p:cNvCxnSpPr/>
            <p:nvPr/>
          </p:nvCxnSpPr>
          <p:spPr>
            <a:xfrm>
              <a:off x="5222200" y="2092244"/>
              <a:ext cx="231726" cy="0"/>
            </a:xfrm>
            <a:prstGeom prst="straightConnector1">
              <a:avLst/>
            </a:prstGeom>
            <a:ln w="19050"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>
              <a:extLst>
                <a:ext uri="{FF2B5EF4-FFF2-40B4-BE49-F238E27FC236}">
                  <a16:creationId xmlns:a16="http://schemas.microsoft.com/office/drawing/2014/main" id="{519A694E-F5E1-83DF-FABF-DB2B07971713}"/>
                </a:ext>
              </a:extLst>
            </p:cNvPr>
            <p:cNvCxnSpPr/>
            <p:nvPr/>
          </p:nvCxnSpPr>
          <p:spPr>
            <a:xfrm flipV="1">
              <a:off x="6609643" y="2072525"/>
              <a:ext cx="0" cy="2831413"/>
            </a:xfrm>
            <a:prstGeom prst="straightConnector1">
              <a:avLst/>
            </a:prstGeom>
            <a:ln w="19050">
              <a:solidFill>
                <a:schemeClr val="accent5">
                  <a:lumMod val="60000"/>
                  <a:lumOff val="40000"/>
                </a:schemeClr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230A90E4-74A3-851E-22E4-F0E3529E90FA}"/>
                </a:ext>
              </a:extLst>
            </p:cNvPr>
            <p:cNvSpPr txBox="1"/>
            <p:nvPr/>
          </p:nvSpPr>
          <p:spPr>
            <a:xfrm>
              <a:off x="6662747" y="3261453"/>
              <a:ext cx="1169624" cy="34830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accent5"/>
                  </a:solidFill>
                </a:rPr>
                <a:t>“Stack” staying in ELENA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F5C30B75-ADFF-8D9B-3B55-934FD9509A73}"/>
              </a:ext>
            </a:extLst>
          </p:cNvPr>
          <p:cNvGrpSpPr/>
          <p:nvPr/>
        </p:nvGrpSpPr>
        <p:grpSpPr>
          <a:xfrm>
            <a:off x="78416" y="1923537"/>
            <a:ext cx="3951455" cy="3406940"/>
            <a:chOff x="78416" y="1923537"/>
            <a:chExt cx="3951455" cy="3406940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1F494773-27F6-89CA-8994-F9FD4FDACC72}"/>
                </a:ext>
              </a:extLst>
            </p:cNvPr>
            <p:cNvGrpSpPr/>
            <p:nvPr/>
          </p:nvGrpSpPr>
          <p:grpSpPr>
            <a:xfrm>
              <a:off x="78416" y="1923537"/>
              <a:ext cx="3951455" cy="3406940"/>
              <a:chOff x="672071" y="3178969"/>
              <a:chExt cx="2891640" cy="2493169"/>
            </a:xfrm>
          </p:grpSpPr>
          <p:pic>
            <p:nvPicPr>
              <p:cNvPr id="12" name="Picture 11" descr="A screenshot of a computer&#10;&#10;Description automatically generated">
                <a:extLst>
                  <a:ext uri="{FF2B5EF4-FFF2-40B4-BE49-F238E27FC236}">
                    <a16:creationId xmlns:a16="http://schemas.microsoft.com/office/drawing/2014/main" id="{6E60D9F7-627D-B80C-13A5-79D2DB9510D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t="5150" r="20380" b="16366"/>
              <a:stretch/>
            </p:blipFill>
            <p:spPr>
              <a:xfrm>
                <a:off x="672071" y="3178969"/>
                <a:ext cx="2891640" cy="2493169"/>
              </a:xfrm>
              <a:prstGeom prst="rect">
                <a:avLst/>
              </a:prstGeom>
            </p:spPr>
          </p:pic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E737908-9800-9DB6-CC16-11EE52F59CDF}"/>
                  </a:ext>
                </a:extLst>
              </p:cNvPr>
              <p:cNvSpPr/>
              <p:nvPr/>
            </p:nvSpPr>
            <p:spPr>
              <a:xfrm>
                <a:off x="807524" y="3217767"/>
                <a:ext cx="381316" cy="2240923"/>
              </a:xfrm>
              <a:prstGeom prst="rect">
                <a:avLst/>
              </a:prstGeom>
              <a:solidFill>
                <a:schemeClr val="tx2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08B18297-E509-F226-62B1-F8AF9A17E710}"/>
                  </a:ext>
                </a:extLst>
              </p:cNvPr>
              <p:cNvSpPr/>
              <p:nvPr/>
            </p:nvSpPr>
            <p:spPr>
              <a:xfrm>
                <a:off x="3115895" y="3219765"/>
                <a:ext cx="342167" cy="2240923"/>
              </a:xfrm>
              <a:prstGeom prst="rect">
                <a:avLst/>
              </a:prstGeom>
              <a:solidFill>
                <a:schemeClr val="tx2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4DAE8E9F-9A42-A697-06DC-F2D390B10D9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7935" y="2135863"/>
              <a:ext cx="0" cy="2872653"/>
            </a:xfrm>
            <a:prstGeom prst="straightConnector1">
              <a:avLst/>
            </a:prstGeom>
            <a:ln w="28575">
              <a:solidFill>
                <a:schemeClr val="tx1">
                  <a:lumMod val="60000"/>
                  <a:lumOff val="4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8FD35185-A5AE-A9E9-05C8-314DC237DCC0}"/>
                </a:ext>
              </a:extLst>
            </p:cNvPr>
            <p:cNvSpPr txBox="1"/>
            <p:nvPr/>
          </p:nvSpPr>
          <p:spPr>
            <a:xfrm rot="5400000">
              <a:off x="568322" y="2626951"/>
              <a:ext cx="796375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∆t=~500 </a:t>
              </a:r>
              <a:r>
                <a:rPr lang="en-GB" sz="1000" b="1" dirty="0" err="1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ms</a:t>
              </a:r>
              <a:endParaRPr lang="en-GB" sz="1000" b="1" dirty="0">
                <a:solidFill>
                  <a:schemeClr val="tx1">
                    <a:lumMod val="60000"/>
                    <a:lumOff val="40000"/>
                  </a:schemeClr>
                </a:solidFill>
              </a:endParaRPr>
            </a:p>
          </p:txBody>
        </p: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BD75623B-3CA1-7D68-6A4E-9657D92B9D89}"/>
                </a:ext>
              </a:extLst>
            </p:cNvPr>
            <p:cNvCxnSpPr>
              <a:cxnSpLocks/>
            </p:cNvCxnSpPr>
            <p:nvPr/>
          </p:nvCxnSpPr>
          <p:spPr>
            <a:xfrm>
              <a:off x="784586" y="2039646"/>
              <a:ext cx="2569366" cy="0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3DED7866-A1D8-A6F7-A86A-5F4FC386CF25}"/>
                </a:ext>
              </a:extLst>
            </p:cNvPr>
            <p:cNvSpPr txBox="1"/>
            <p:nvPr/>
          </p:nvSpPr>
          <p:spPr>
            <a:xfrm>
              <a:off x="958070" y="2039645"/>
              <a:ext cx="1159187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 turn @ 100 keV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57AB727-E513-753A-7A98-BCE87DBA2C9D}"/>
                </a:ext>
              </a:extLst>
            </p:cNvPr>
            <p:cNvSpPr txBox="1"/>
            <p:nvPr/>
          </p:nvSpPr>
          <p:spPr>
            <a:xfrm>
              <a:off x="932649" y="4222219"/>
              <a:ext cx="1452825" cy="52245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”Standard bunch” extracted toward  standard experiment</a:t>
              </a:r>
            </a:p>
          </p:txBody>
        </p:sp>
        <p:cxnSp>
          <p:nvCxnSpPr>
            <p:cNvPr id="78" name="Straight Arrow Connector 77">
              <a:extLst>
                <a:ext uri="{FF2B5EF4-FFF2-40B4-BE49-F238E27FC236}">
                  <a16:creationId xmlns:a16="http://schemas.microsoft.com/office/drawing/2014/main" id="{EF2BE361-4A1C-500B-37B5-603B9EAFBE8C}"/>
                </a:ext>
              </a:extLst>
            </p:cNvPr>
            <p:cNvCxnSpPr/>
            <p:nvPr/>
          </p:nvCxnSpPr>
          <p:spPr>
            <a:xfrm flipH="1">
              <a:off x="1133788" y="4776349"/>
              <a:ext cx="154118" cy="203113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Right Brace 78">
              <a:extLst>
                <a:ext uri="{FF2B5EF4-FFF2-40B4-BE49-F238E27FC236}">
                  <a16:creationId xmlns:a16="http://schemas.microsoft.com/office/drawing/2014/main" id="{DCF775A8-10FB-D7AE-B1DF-C526749A7D78}"/>
                </a:ext>
              </a:extLst>
            </p:cNvPr>
            <p:cNvSpPr/>
            <p:nvPr/>
          </p:nvSpPr>
          <p:spPr>
            <a:xfrm rot="16200000">
              <a:off x="2342025" y="3193613"/>
              <a:ext cx="180135" cy="1816274"/>
            </a:xfrm>
            <a:prstGeom prst="rightBrace">
              <a:avLst/>
            </a:prstGeom>
            <a:ln w="190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E7783F94-99B2-5D3F-6A2F-AFFFD0A133F9}"/>
                </a:ext>
              </a:extLst>
            </p:cNvPr>
            <p:cNvSpPr txBox="1"/>
            <p:nvPr/>
          </p:nvSpPr>
          <p:spPr>
            <a:xfrm>
              <a:off x="932649" y="3400845"/>
              <a:ext cx="1452825" cy="6966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GB" sz="1000" b="1" dirty="0">
                  <a:solidFill>
                    <a:schemeClr val="tx2"/>
                  </a:solidFill>
                </a:rPr>
                <a:t>Leftover bunches merged into one</a:t>
              </a:r>
            </a:p>
            <a:p>
              <a:r>
                <a:rPr lang="en-GB" sz="1000" b="1" dirty="0">
                  <a:solidFill>
                    <a:schemeClr val="tx2"/>
                  </a:solidFill>
                </a:rPr>
                <a:t>(e.g. for PUMA filling?)</a:t>
              </a:r>
            </a:p>
          </p:txBody>
        </p:sp>
      </p:grp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2009421-50A5-D95F-E71C-D7AE4701EF20}"/>
              </a:ext>
            </a:extLst>
          </p:cNvPr>
          <p:cNvGrpSpPr/>
          <p:nvPr/>
        </p:nvGrpSpPr>
        <p:grpSpPr>
          <a:xfrm>
            <a:off x="8171517" y="1830096"/>
            <a:ext cx="3850331" cy="3483126"/>
            <a:chOff x="8171517" y="1830096"/>
            <a:chExt cx="3850331" cy="3483126"/>
          </a:xfrm>
        </p:grpSpPr>
        <p:pic>
          <p:nvPicPr>
            <p:cNvPr id="36" name="Picture 35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01154EC6-37A9-731C-1A46-54ED25C735D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17" t="19695" r="20573" b="41689"/>
            <a:stretch/>
          </p:blipFill>
          <p:spPr>
            <a:xfrm>
              <a:off x="8171517" y="3110816"/>
              <a:ext cx="3850331" cy="1717896"/>
            </a:xfrm>
            <a:prstGeom prst="rect">
              <a:avLst/>
            </a:prstGeom>
          </p:spPr>
        </p:pic>
        <p:pic>
          <p:nvPicPr>
            <p:cNvPr id="40" name="Picture 39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C126BE7F-79D3-293F-C31E-E34C793991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17" t="71797" r="20573" b="16400"/>
            <a:stretch/>
          </p:blipFill>
          <p:spPr>
            <a:xfrm>
              <a:off x="8171517" y="4788151"/>
              <a:ext cx="3850331" cy="525071"/>
            </a:xfrm>
            <a:prstGeom prst="rect">
              <a:avLst/>
            </a:prstGeom>
          </p:spPr>
        </p:pic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25B2F858-BC34-D4EB-2306-A77E71AA36F3}"/>
                </a:ext>
              </a:extLst>
            </p:cNvPr>
            <p:cNvSpPr/>
            <p:nvPr/>
          </p:nvSpPr>
          <p:spPr>
            <a:xfrm>
              <a:off x="10772467" y="2836496"/>
              <a:ext cx="1117532" cy="2202302"/>
            </a:xfrm>
            <a:prstGeom prst="rect">
              <a:avLst/>
            </a:prstGeom>
            <a:solidFill>
              <a:schemeClr val="tx2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8" name="Picture 37" descr="A screen shot of a computer&#10;&#10;Description automatically generated">
              <a:extLst>
                <a:ext uri="{FF2B5EF4-FFF2-40B4-BE49-F238E27FC236}">
                  <a16:creationId xmlns:a16="http://schemas.microsoft.com/office/drawing/2014/main" id="{7D2B4FB2-2A54-216E-6C40-2435F62D7BD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1607" t="8205" r="32042" b="9032"/>
            <a:stretch/>
          </p:blipFill>
          <p:spPr>
            <a:xfrm>
              <a:off x="8390974" y="1830096"/>
              <a:ext cx="3411416" cy="1886845"/>
            </a:xfrm>
            <a:prstGeom prst="rect">
              <a:avLst/>
            </a:prstGeom>
            <a:ln>
              <a:solidFill>
                <a:schemeClr val="tx1">
                  <a:lumMod val="60000"/>
                  <a:lumOff val="40000"/>
                </a:schemeClr>
              </a:solidFill>
            </a:ln>
          </p:spPr>
        </p:pic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E9F8B9D2-A376-18E3-3387-D3D55CCF7D04}"/>
                </a:ext>
              </a:extLst>
            </p:cNvPr>
            <p:cNvSpPr txBox="1"/>
            <p:nvPr/>
          </p:nvSpPr>
          <p:spPr>
            <a:xfrm>
              <a:off x="8521121" y="3303804"/>
              <a:ext cx="649435" cy="20898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b="1" dirty="0">
                  <a:solidFill>
                    <a:srgbClr val="FFFF00"/>
                  </a:solidFill>
                </a:rPr>
                <a:t>2 us/div</a:t>
              </a:r>
            </a:p>
          </p:txBody>
        </p:sp>
        <p:sp>
          <p:nvSpPr>
            <p:cNvPr id="42" name="Freeform 41">
              <a:extLst>
                <a:ext uri="{FF2B5EF4-FFF2-40B4-BE49-F238E27FC236}">
                  <a16:creationId xmlns:a16="http://schemas.microsoft.com/office/drawing/2014/main" id="{EE487C3C-03AE-FA56-0FFE-C53D26C7CAB4}"/>
                </a:ext>
              </a:extLst>
            </p:cNvPr>
            <p:cNvSpPr/>
            <p:nvPr/>
          </p:nvSpPr>
          <p:spPr>
            <a:xfrm>
              <a:off x="9972437" y="3100256"/>
              <a:ext cx="281449" cy="1045803"/>
            </a:xfrm>
            <a:custGeom>
              <a:avLst/>
              <a:gdLst>
                <a:gd name="connsiteX0" fmla="*/ 86498 w 248703"/>
                <a:gd name="connsiteY0" fmla="*/ 1285103 h 1285103"/>
                <a:gd name="connsiteX1" fmla="*/ 247136 w 248703"/>
                <a:gd name="connsiteY1" fmla="*/ 902043 h 1285103"/>
                <a:gd name="connsiteX2" fmla="*/ 0 w 248703"/>
                <a:gd name="connsiteY2" fmla="*/ 0 h 1285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8703" h="1285103">
                  <a:moveTo>
                    <a:pt x="86498" y="1285103"/>
                  </a:moveTo>
                  <a:cubicBezTo>
                    <a:pt x="174025" y="1200665"/>
                    <a:pt x="261552" y="1116227"/>
                    <a:pt x="247136" y="902043"/>
                  </a:cubicBezTo>
                  <a:cubicBezTo>
                    <a:pt x="232720" y="687859"/>
                    <a:pt x="116360" y="343929"/>
                    <a:pt x="0" y="0"/>
                  </a:cubicBezTo>
                </a:path>
              </a:pathLst>
            </a:custGeom>
            <a:noFill/>
            <a:ln w="38100">
              <a:solidFill>
                <a:srgbClr val="02FF00"/>
              </a:solidFill>
              <a:headEnd type="none" w="med" len="med"/>
              <a:tailEnd type="triangle" w="med" len="me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D2D431C-AE68-C18E-D3C7-48E9C579493B}"/>
                </a:ext>
              </a:extLst>
            </p:cNvPr>
            <p:cNvSpPr txBox="1"/>
            <p:nvPr/>
          </p:nvSpPr>
          <p:spPr>
            <a:xfrm>
              <a:off x="8683296" y="1903652"/>
              <a:ext cx="848981" cy="62694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200" dirty="0">
                  <a:solidFill>
                    <a:schemeClr val="bg2"/>
                  </a:solidFill>
                </a:rPr>
                <a:t>normal</a:t>
              </a:r>
            </a:p>
            <a:p>
              <a:pPr algn="ctr"/>
              <a:r>
                <a:rPr lang="en-GB" sz="1200" dirty="0">
                  <a:solidFill>
                    <a:schemeClr val="bg2"/>
                  </a:solidFill>
                </a:rPr>
                <a:t>bunch</a:t>
              </a:r>
            </a:p>
            <a:p>
              <a:pPr algn="ctr"/>
              <a:r>
                <a:rPr lang="en-GB" sz="1200" dirty="0">
                  <a:solidFill>
                    <a:schemeClr val="bg2"/>
                  </a:solidFill>
                </a:rPr>
                <a:t>(reference)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266410D8-BD9E-381C-6B70-5B3A0169BC27}"/>
                </a:ext>
              </a:extLst>
            </p:cNvPr>
            <p:cNvSpPr txBox="1"/>
            <p:nvPr/>
          </p:nvSpPr>
          <p:spPr>
            <a:xfrm>
              <a:off x="10898649" y="1922297"/>
              <a:ext cx="789119" cy="20898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200" dirty="0">
                  <a:solidFill>
                    <a:schemeClr val="bg2"/>
                  </a:solidFill>
                </a:rPr>
                <a:t>calibration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FB966761-67BD-128D-352E-324028CCED41}"/>
                </a:ext>
              </a:extLst>
            </p:cNvPr>
            <p:cNvSpPr txBox="1"/>
            <p:nvPr/>
          </p:nvSpPr>
          <p:spPr>
            <a:xfrm>
              <a:off x="9731937" y="2290060"/>
              <a:ext cx="529707" cy="41796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en-GB" sz="1200" dirty="0">
                  <a:solidFill>
                    <a:srgbClr val="02FF00"/>
                  </a:solidFill>
                </a:rPr>
                <a:t>square</a:t>
              </a:r>
            </a:p>
            <a:p>
              <a:pPr algn="ctr"/>
              <a:r>
                <a:rPr lang="en-GB" sz="1200" dirty="0">
                  <a:solidFill>
                    <a:srgbClr val="02FF00"/>
                  </a:solidFill>
                </a:rPr>
                <a:t>bunch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2B04A786-7BA2-B044-F7C6-421EA72D0888}"/>
                </a:ext>
              </a:extLst>
            </p:cNvPr>
            <p:cNvSpPr txBox="1"/>
            <p:nvPr/>
          </p:nvSpPr>
          <p:spPr>
            <a:xfrm>
              <a:off x="8222853" y="3913545"/>
              <a:ext cx="1649755" cy="46166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Particles staying </a:t>
              </a:r>
              <a:br>
                <a:rPr lang="en-GB" sz="1000" b="1" dirty="0">
                  <a:solidFill>
                    <a:schemeClr val="tx2"/>
                  </a:solidFill>
                </a:rPr>
              </a:br>
              <a:r>
                <a:rPr lang="en-GB" sz="1000" b="1" dirty="0">
                  <a:solidFill>
                    <a:schemeClr val="tx2"/>
                  </a:solidFill>
                </a:rPr>
                <a:t>inside ELENA</a:t>
              </a:r>
            </a:p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(seen till </a:t>
              </a:r>
              <a:r>
                <a:rPr lang="en-GB" sz="1000" b="1" dirty="0" err="1">
                  <a:solidFill>
                    <a:schemeClr val="tx2"/>
                  </a:solidFill>
                </a:rPr>
                <a:t>debunching</a:t>
              </a:r>
              <a:r>
                <a:rPr lang="en-GB" sz="1000" b="1" dirty="0">
                  <a:solidFill>
                    <a:schemeClr val="tx2"/>
                  </a:solidFill>
                </a:rPr>
                <a:t>)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B3053BC6-6792-0336-A80D-089D0C3C99D0}"/>
                </a:ext>
              </a:extLst>
            </p:cNvPr>
            <p:cNvSpPr/>
            <p:nvPr/>
          </p:nvSpPr>
          <p:spPr>
            <a:xfrm>
              <a:off x="8222854" y="4441916"/>
              <a:ext cx="2549613" cy="596881"/>
            </a:xfrm>
            <a:prstGeom prst="rect">
              <a:avLst/>
            </a:prstGeom>
            <a:solidFill>
              <a:srgbClr val="C4DAEF">
                <a:alpha val="60000"/>
              </a:srgb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000" b="1" dirty="0">
                  <a:solidFill>
                    <a:schemeClr val="tx2"/>
                  </a:solidFill>
                </a:rPr>
                <a:t>Coasting beam: </a:t>
              </a:r>
              <a:br>
                <a:rPr lang="en-GB" sz="1000" b="1" dirty="0">
                  <a:solidFill>
                    <a:schemeClr val="tx2"/>
                  </a:solidFill>
                </a:rPr>
              </a:br>
              <a:r>
                <a:rPr lang="en-GB" sz="1000" b="1" dirty="0">
                  <a:solidFill>
                    <a:schemeClr val="tx2"/>
                  </a:solidFill>
                </a:rPr>
                <a:t>monitor sees nothing</a:t>
              </a:r>
            </a:p>
          </p:txBody>
        </p:sp>
        <p:cxnSp>
          <p:nvCxnSpPr>
            <p:cNvPr id="83" name="Straight Arrow Connector 82">
              <a:extLst>
                <a:ext uri="{FF2B5EF4-FFF2-40B4-BE49-F238E27FC236}">
                  <a16:creationId xmlns:a16="http://schemas.microsoft.com/office/drawing/2014/main" id="{2335A0CC-0018-1A9F-8695-417E6BDF41E4}"/>
                </a:ext>
              </a:extLst>
            </p:cNvPr>
            <p:cNvCxnSpPr>
              <a:cxnSpLocks/>
            </p:cNvCxnSpPr>
            <p:nvPr/>
          </p:nvCxnSpPr>
          <p:spPr>
            <a:xfrm>
              <a:off x="8241144" y="5006503"/>
              <a:ext cx="2447935" cy="0"/>
            </a:xfrm>
            <a:prstGeom prst="straightConnector1">
              <a:avLst/>
            </a:prstGeom>
            <a:ln w="19050">
              <a:solidFill>
                <a:schemeClr val="tx1">
                  <a:lumMod val="60000"/>
                  <a:lumOff val="40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C39D2E32-C214-5A6B-77EB-0CFE3013C37B}"/>
                </a:ext>
              </a:extLst>
            </p:cNvPr>
            <p:cNvSpPr txBox="1"/>
            <p:nvPr/>
          </p:nvSpPr>
          <p:spPr>
            <a:xfrm>
              <a:off x="8377666" y="4832353"/>
              <a:ext cx="1159187" cy="17415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GB" sz="1000" b="1" dirty="0">
                  <a:solidFill>
                    <a:schemeClr val="tx1">
                      <a:lumMod val="60000"/>
                      <a:lumOff val="40000"/>
                    </a:schemeClr>
                  </a:solidFill>
                </a:rPr>
                <a:t>1 turn @ 100 keV</a:t>
              </a:r>
            </a:p>
          </p:txBody>
        </p:sp>
      </p:grpSp>
      <p:sp>
        <p:nvSpPr>
          <p:cNvPr id="85" name="Content Placeholder 1">
            <a:extLst>
              <a:ext uri="{FF2B5EF4-FFF2-40B4-BE49-F238E27FC236}">
                <a16:creationId xmlns:a16="http://schemas.microsoft.com/office/drawing/2014/main" id="{DC2B5813-2E34-DCC8-10F8-F304E480DB1E}"/>
              </a:ext>
            </a:extLst>
          </p:cNvPr>
          <p:cNvSpPr txBox="1">
            <a:spLocks/>
          </p:cNvSpPr>
          <p:nvPr/>
        </p:nvSpPr>
        <p:spPr>
          <a:xfrm>
            <a:off x="403200" y="5511141"/>
            <a:ext cx="11376024" cy="85157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Mostly requiring some minor modifications, new logic, tests, …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We need user (your!) requests well in advance (months) to allow to properly test those schemes!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22081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FE5FBFFB-05B0-E4ED-2F02-331EC37E133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58" t="3531" r="2496" b="3531"/>
          <a:stretch/>
        </p:blipFill>
        <p:spPr>
          <a:xfrm>
            <a:off x="7515862" y="1012967"/>
            <a:ext cx="4665320" cy="3244995"/>
          </a:xfrm>
          <a:prstGeom prst="rect">
            <a:avLst/>
          </a:prstGeom>
        </p:spPr>
      </p:pic>
      <p:pic>
        <p:nvPicPr>
          <p:cNvPr id="8" name="Picture 7" descr="A blueprint of a building&#10;&#10;Description automatically generated">
            <a:extLst>
              <a:ext uri="{FF2B5EF4-FFF2-40B4-BE49-F238E27FC236}">
                <a16:creationId xmlns:a16="http://schemas.microsoft.com/office/drawing/2014/main" id="{16C94B25-14DF-ED21-D1EA-56FE418444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13684" y="3827102"/>
            <a:ext cx="4665321" cy="288367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12C2518-8126-426E-A859-C96169187F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90862"/>
            <a:ext cx="6931275" cy="5206422"/>
          </a:xfrm>
        </p:spPr>
        <p:txBody>
          <a:bodyPr>
            <a:normAutofit/>
          </a:bodyPr>
          <a:lstStyle/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altLang="en-US" sz="2000" dirty="0"/>
              <a:t>Refurbishment </a:t>
            </a:r>
            <a:r>
              <a:rPr lang="en-US" altLang="en-US" sz="2000" b="0" dirty="0"/>
              <a:t>of the old </a:t>
            </a:r>
            <a:r>
              <a:rPr lang="en-US" altLang="en-US" sz="2000" dirty="0" err="1"/>
              <a:t>ATRAP2</a:t>
            </a:r>
            <a:r>
              <a:rPr lang="en-US" altLang="en-US" sz="2000" dirty="0"/>
              <a:t> area </a:t>
            </a:r>
            <a:r>
              <a:rPr lang="en-US" sz="2000" b="0" dirty="0"/>
              <a:t>and conversion</a:t>
            </a:r>
            <a:r>
              <a:rPr lang="en-US" sz="2000" dirty="0"/>
              <a:t> into a </a:t>
            </a:r>
            <a:r>
              <a:rPr lang="en-US" sz="2000" dirty="0" err="1"/>
              <a:t>TEst</a:t>
            </a:r>
            <a:r>
              <a:rPr lang="en-US" sz="2000" dirty="0"/>
              <a:t> Line for Machine And </a:t>
            </a:r>
            <a:r>
              <a:rPr lang="en-US" sz="2000" dirty="0" err="1"/>
              <a:t>eXperiments</a:t>
            </a:r>
            <a:r>
              <a:rPr lang="en-US" sz="2000" dirty="0"/>
              <a:t>: 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US" dirty="0"/>
              <a:t>For </a:t>
            </a:r>
            <a:r>
              <a:rPr lang="en-US" b="1" dirty="0"/>
              <a:t>accelerator equipment tests </a:t>
            </a:r>
            <a:r>
              <a:rPr lang="en-US" dirty="0"/>
              <a:t>(e.g. instrumentation)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US" dirty="0">
                <a:solidFill>
                  <a:srgbClr val="FF0000"/>
                </a:solidFill>
              </a:rPr>
              <a:t>For </a:t>
            </a:r>
            <a:r>
              <a:rPr lang="en-US" b="1" dirty="0">
                <a:solidFill>
                  <a:srgbClr val="FF0000"/>
                </a:solidFill>
              </a:rPr>
              <a:t>experimental equipment characterization </a:t>
            </a:r>
            <a:br>
              <a:rPr lang="en-US" b="1" dirty="0">
                <a:solidFill>
                  <a:srgbClr val="FF0000"/>
                </a:solidFill>
              </a:rPr>
            </a:br>
            <a:r>
              <a:rPr lang="en-US" dirty="0">
                <a:solidFill>
                  <a:srgbClr val="FF0000"/>
                </a:solidFill>
              </a:rPr>
              <a:t>(e.g. foils, detectors R&amp;D/calibration)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US" dirty="0"/>
              <a:t>…</a:t>
            </a:r>
          </a:p>
          <a:p>
            <a:pPr marL="342900" indent="-342900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The area reorganized to increase usable surface : 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US" b="1" dirty="0"/>
              <a:t>Standard services </a:t>
            </a:r>
            <a:r>
              <a:rPr lang="en-US" dirty="0"/>
              <a:t>will be provided (electricity plugs, demineralized water, compressed air, etc.…)</a:t>
            </a:r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US" b="1" dirty="0"/>
              <a:t>Changes</a:t>
            </a:r>
            <a:r>
              <a:rPr lang="en-US" dirty="0"/>
              <a:t> described in the ECR: </a:t>
            </a:r>
            <a:r>
              <a:rPr lang="en-US" b="1" dirty="0"/>
              <a:t>EDMS </a:t>
            </a:r>
            <a:r>
              <a:rPr lang="en-US" b="1" dirty="0">
                <a:hlinkClick r:id="rId4"/>
              </a:rPr>
              <a:t>2975107</a:t>
            </a:r>
            <a:endParaRPr lang="en-US" b="1" dirty="0"/>
          </a:p>
          <a:p>
            <a:pPr lvl="2">
              <a:spcBef>
                <a:spcPts val="200"/>
              </a:spcBef>
              <a:spcAft>
                <a:spcPts val="200"/>
              </a:spcAft>
            </a:pPr>
            <a:r>
              <a:rPr lang="en-US" b="1" dirty="0">
                <a:solidFill>
                  <a:srgbClr val="FF0000"/>
                </a:solidFill>
              </a:rPr>
              <a:t>Normally available by end of 2024 !</a:t>
            </a:r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US" dirty="0"/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accent3"/>
                </a:solidFill>
              </a:rPr>
              <a:t>Beam-time request strategy being formalized</a:t>
            </a:r>
          </a:p>
          <a:p>
            <a:pPr marL="666900" lvl="1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700" dirty="0"/>
              <a:t>will normally be a regulated by “standard” </a:t>
            </a:r>
            <a:r>
              <a:rPr lang="en-US" sz="1700" b="1" dirty="0" err="1"/>
              <a:t>SPSC</a:t>
            </a:r>
            <a:r>
              <a:rPr lang="en-US" sz="1700" b="1" dirty="0"/>
              <a:t> Beam Time Requests</a:t>
            </a:r>
            <a:r>
              <a:rPr lang="en-US" sz="1700" dirty="0"/>
              <a:t> as for other facilities</a:t>
            </a:r>
          </a:p>
          <a:p>
            <a:pPr marL="666900" lvl="1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b="1" dirty="0">
                <a:solidFill>
                  <a:srgbClr val="FF0000"/>
                </a:solidFill>
              </a:rPr>
              <a:t>Start expressing your interest now ! e.g. to </a:t>
            </a:r>
            <a:r>
              <a:rPr lang="en-GB" sz="1600" b="1" dirty="0">
                <a:solidFill>
                  <a:srgbClr val="FF0000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F. Butin</a:t>
            </a:r>
            <a:endParaRPr lang="en-US" sz="1700" dirty="0"/>
          </a:p>
          <a:p>
            <a:pPr marL="342900" indent="-34290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800" b="0" i="1" dirty="0"/>
              <a:t>PS: Possible to add standard CERN diagnostics in the future...</a:t>
            </a:r>
            <a:endParaRPr lang="en-GB" i="1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EC1490B-1BC1-4F75-9A73-32DDD8549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635623" cy="503999"/>
          </a:xfrm>
        </p:spPr>
        <p:txBody>
          <a:bodyPr/>
          <a:lstStyle/>
          <a:p>
            <a:r>
              <a:rPr lang="en-US" altLang="en-US" dirty="0" err="1"/>
              <a:t>TELMAX</a:t>
            </a:r>
            <a:r>
              <a:rPr lang="en-US" altLang="en-US" dirty="0"/>
              <a:t>: a new Test Area for new Ideas and Users 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F7E928-31C1-47AB-A853-A9A8FE830B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55A88B9-EC3D-E92A-54CF-5F292A6BEAB8}"/>
              </a:ext>
            </a:extLst>
          </p:cNvPr>
          <p:cNvCxnSpPr>
            <a:cxnSpLocks/>
          </p:cNvCxnSpPr>
          <p:nvPr/>
        </p:nvCxnSpPr>
        <p:spPr>
          <a:xfrm>
            <a:off x="7501254" y="3774332"/>
            <a:ext cx="4679928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Arrow: Curved Right 16">
            <a:extLst>
              <a:ext uri="{FF2B5EF4-FFF2-40B4-BE49-F238E27FC236}">
                <a16:creationId xmlns:a16="http://schemas.microsoft.com/office/drawing/2014/main" id="{CCC840D4-33AB-73DA-F125-13C953539B76}"/>
              </a:ext>
            </a:extLst>
          </p:cNvPr>
          <p:cNvSpPr/>
          <p:nvPr/>
        </p:nvSpPr>
        <p:spPr>
          <a:xfrm>
            <a:off x="7662781" y="2494562"/>
            <a:ext cx="787699" cy="2795081"/>
          </a:xfrm>
          <a:prstGeom prst="curved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EFF692-09E1-84E3-CD40-2B88D1C65D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D. Gamba et al. | Future opportunities at the CERN Antimatter Factory - FuPhy2024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D433E24-88F3-13B1-A9A4-45D972DF1D3A}"/>
              </a:ext>
            </a:extLst>
          </p:cNvPr>
          <p:cNvSpPr txBox="1"/>
          <p:nvPr/>
        </p:nvSpPr>
        <p:spPr>
          <a:xfrm>
            <a:off x="7511507" y="6469055"/>
            <a:ext cx="221438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Courtesy M.  </a:t>
            </a:r>
            <a:r>
              <a:rPr lang="en-GB" b="1" dirty="0" err="1"/>
              <a:t>Wehrle</a:t>
            </a:r>
            <a:endParaRPr lang="en-GB" b="1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574E0A5-2784-2510-3AD1-FD419292CAD8}"/>
              </a:ext>
            </a:extLst>
          </p:cNvPr>
          <p:cNvGrpSpPr/>
          <p:nvPr/>
        </p:nvGrpSpPr>
        <p:grpSpPr>
          <a:xfrm>
            <a:off x="7481848" y="836664"/>
            <a:ext cx="4710152" cy="4698189"/>
            <a:chOff x="7481848" y="836664"/>
            <a:chExt cx="4710152" cy="4698189"/>
          </a:xfrm>
        </p:grpSpPr>
        <p:pic>
          <p:nvPicPr>
            <p:cNvPr id="10" name="Picture 9" descr="A blueprint of a warehouse&#10;&#10;Description automatically generated">
              <a:extLst>
                <a:ext uri="{FF2B5EF4-FFF2-40B4-BE49-F238E27FC236}">
                  <a16:creationId xmlns:a16="http://schemas.microsoft.com/office/drawing/2014/main" id="{29B37962-FF0F-9254-644C-38DE031BC7F4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481848" y="836664"/>
              <a:ext cx="4710152" cy="3069895"/>
            </a:xfrm>
            <a:prstGeom prst="rect">
              <a:avLst/>
            </a:prstGeom>
          </p:spPr>
        </p:pic>
        <p:sp>
          <p:nvSpPr>
            <p:cNvPr id="12" name="Arrow: Curved Right 16">
              <a:extLst>
                <a:ext uri="{FF2B5EF4-FFF2-40B4-BE49-F238E27FC236}">
                  <a16:creationId xmlns:a16="http://schemas.microsoft.com/office/drawing/2014/main" id="{C9032897-6CE3-267A-A69A-7FED48626BD8}"/>
                </a:ext>
              </a:extLst>
            </p:cNvPr>
            <p:cNvSpPr/>
            <p:nvPr/>
          </p:nvSpPr>
          <p:spPr>
            <a:xfrm rot="10800000">
              <a:off x="9527043" y="2549013"/>
              <a:ext cx="787699" cy="2985840"/>
            </a:xfrm>
            <a:prstGeom prst="curvedRight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4E3A512-E042-C267-D7D3-B045C49E1C45}"/>
                </a:ext>
              </a:extLst>
            </p:cNvPr>
            <p:cNvSpPr txBox="1"/>
            <p:nvPr/>
          </p:nvSpPr>
          <p:spPr>
            <a:xfrm>
              <a:off x="9976549" y="3442351"/>
              <a:ext cx="2067061" cy="553998"/>
            </a:xfrm>
            <a:prstGeom prst="rect">
              <a:avLst/>
            </a:prstGeom>
            <a:solidFill>
              <a:srgbClr val="C4DAEF"/>
            </a:solidFill>
          </p:spPr>
          <p:txBody>
            <a:bodyPr wrap="square" lIns="0" tIns="0" rIns="0" bIns="0" rtlCol="0">
              <a:spAutoFit/>
            </a:bodyPr>
            <a:lstStyle/>
            <a:p>
              <a:pPr algn="l"/>
              <a:r>
                <a:rPr lang="en-GB" b="1" dirty="0">
                  <a:solidFill>
                    <a:srgbClr val="FF0000"/>
                  </a:solidFill>
                </a:rPr>
                <a:t>Example of a </a:t>
              </a:r>
              <a:br>
                <a:rPr lang="en-GB" b="1" dirty="0">
                  <a:solidFill>
                    <a:srgbClr val="FF0000"/>
                  </a:solidFill>
                </a:rPr>
              </a:br>
              <a:r>
                <a:rPr lang="en-GB" b="1" dirty="0">
                  <a:solidFill>
                    <a:srgbClr val="FF0000"/>
                  </a:solidFill>
                </a:rPr>
                <a:t>possible upgrade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51804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73958</TotalTime>
  <Words>4346</Words>
  <Application>Microsoft Macintosh PowerPoint</Application>
  <PresentationFormat>Widescreen</PresentationFormat>
  <Paragraphs>527</Paragraphs>
  <Slides>30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Garamond</vt:lpstr>
      <vt:lpstr>Wingdings</vt:lpstr>
      <vt:lpstr>Office Theme</vt:lpstr>
      <vt:lpstr>Future opportunities at the CERN Antimatter Factory</vt:lpstr>
      <vt:lpstr>Outline</vt:lpstr>
      <vt:lpstr>AD/ELENA: a Unique pbar Facility!</vt:lpstr>
      <vt:lpstr>From 25 GeV p to 100 keV pbar: 4e7 pbars/2’</vt:lpstr>
      <vt:lpstr>Serving 4 Users at a Time</vt:lpstr>
      <vt:lpstr>Toward x2 pbar Flux than Design</vt:lpstr>
      <vt:lpstr>Happy Users with Ambitious Goals. Future is Now ! </vt:lpstr>
      <vt:lpstr>Short-Term Opportunities Leveraging on ELENA</vt:lpstr>
      <vt:lpstr>TELMAX: a new Test Area for new Ideas and Users </vt:lpstr>
      <vt:lpstr>PowerPoint Presentation</vt:lpstr>
      <vt:lpstr>Higher Intensity? e.g x2?</vt:lpstr>
      <vt:lpstr>Higher Rep. Rate? e.g. x2?</vt:lpstr>
      <vt:lpstr>Different Energy? e.g. from 100 MeV to 50 keV?</vt:lpstr>
      <vt:lpstr>Slow Extraction from ELENA and/or AD?</vt:lpstr>
      <vt:lpstr>More Off-Site Traps? e.g. a common portable trap?</vt:lpstr>
      <vt:lpstr>Bigger Exp. Area? e.g. 1000m2 more?</vt:lpstr>
      <vt:lpstr>New Particle types? What about Antideuteron?</vt:lpstr>
      <vt:lpstr>Overview of “Independent” Upgrade Cases</vt:lpstr>
      <vt:lpstr>Overall Long-Term Timeline Proposal</vt:lpstr>
      <vt:lpstr>PBC Study Group at CERN is a Possible Partner</vt:lpstr>
      <vt:lpstr>Conclusions</vt:lpstr>
      <vt:lpstr>PowerPoint Presentation</vt:lpstr>
      <vt:lpstr>Timeline</vt:lpstr>
      <vt:lpstr>How did we get here?</vt:lpstr>
      <vt:lpstr>Current Facility Challenges: Infrastructure</vt:lpstr>
      <vt:lpstr>Hardware: Most Critical/Aged Items</vt:lpstr>
      <vt:lpstr>Main user requirements: stability and reproducibility!</vt:lpstr>
      <vt:lpstr>Current Facility Challenges: Beam Control</vt:lpstr>
      <vt:lpstr>Users Helium Consumption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Davide Gamba</dc:creator>
  <cp:lastModifiedBy>Davide Gamba</cp:lastModifiedBy>
  <cp:revision>485</cp:revision>
  <dcterms:created xsi:type="dcterms:W3CDTF">2023-12-15T14:13:54Z</dcterms:created>
  <dcterms:modified xsi:type="dcterms:W3CDTF">2024-04-09T12:55:04Z</dcterms:modified>
</cp:coreProperties>
</file>