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256" r:id="rId2"/>
    <p:sldId id="283" r:id="rId3"/>
    <p:sldId id="291" r:id="rId4"/>
    <p:sldId id="731" r:id="rId5"/>
    <p:sldId id="732" r:id="rId6"/>
    <p:sldId id="733" r:id="rId7"/>
    <p:sldId id="258" r:id="rId8"/>
    <p:sldId id="259" r:id="rId9"/>
    <p:sldId id="260" r:id="rId10"/>
    <p:sldId id="294" r:id="rId11"/>
    <p:sldId id="295" r:id="rId12"/>
    <p:sldId id="264" r:id="rId13"/>
    <p:sldId id="265" r:id="rId14"/>
    <p:sldId id="284" r:id="rId15"/>
    <p:sldId id="261" r:id="rId16"/>
    <p:sldId id="734" r:id="rId17"/>
    <p:sldId id="263" r:id="rId18"/>
    <p:sldId id="285" r:id="rId19"/>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8AB"/>
    <a:srgbClr val="FF8609"/>
    <a:srgbClr val="B3C6E7"/>
    <a:srgbClr val="A2B9E2"/>
    <a:srgbClr val="41AE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3D2"/>
          </a:solidFill>
        </a:fill>
      </a:tcStyle>
    </a:wholeTbl>
    <a:band2H>
      <a:tcTxStyle/>
      <a:tcStyle>
        <a:tcBdr/>
        <a:fill>
          <a:solidFill>
            <a:srgbClr val="E6EAE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D9D8"/>
          </a:solidFill>
        </a:fill>
      </a:tcStyle>
    </a:wholeTbl>
    <a:band2H>
      <a:tcTxStyle/>
      <a:tcStyle>
        <a:tcBdr/>
        <a:fill>
          <a:solidFill>
            <a:srgbClr val="E7EDED"/>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BE4D2"/>
          </a:solidFill>
        </a:fill>
      </a:tcStyle>
    </a:wholeTbl>
    <a:band2H>
      <a:tcTxStyle/>
      <a:tcStyle>
        <a:tcBdr/>
        <a:fill>
          <a:solidFill>
            <a:srgbClr val="FDF2EA"/>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70952" autoAdjust="0"/>
  </p:normalViewPr>
  <p:slideViewPr>
    <p:cSldViewPr snapToGrid="0">
      <p:cViewPr varScale="1">
        <p:scale>
          <a:sx n="44" d="100"/>
          <a:sy n="44" d="100"/>
        </p:scale>
        <p:origin x="2080"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4" name="Shape 224"/>
          <p:cNvSpPr>
            <a:spLocks noGrp="1" noRot="1" noChangeAspect="1"/>
          </p:cNvSpPr>
          <p:nvPr>
            <p:ph type="sldImg"/>
          </p:nvPr>
        </p:nvSpPr>
        <p:spPr>
          <a:xfrm>
            <a:off x="1143000" y="685800"/>
            <a:ext cx="4572000" cy="3429000"/>
          </a:xfrm>
          <a:prstGeom prst="rect">
            <a:avLst/>
          </a:prstGeom>
        </p:spPr>
        <p:txBody>
          <a:bodyPr/>
          <a:lstStyle/>
          <a:p>
            <a:endParaRPr/>
          </a:p>
        </p:txBody>
      </p:sp>
      <p:sp>
        <p:nvSpPr>
          <p:cNvPr id="225" name="Shape 22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828800" latinLnBrk="0">
      <a:defRPr sz="2400">
        <a:latin typeface="+mn-lt"/>
        <a:ea typeface="+mn-ea"/>
        <a:cs typeface="+mn-cs"/>
        <a:sym typeface="Calibri"/>
      </a:defRPr>
    </a:lvl1pPr>
    <a:lvl2pPr indent="228600" defTabSz="1828800" latinLnBrk="0">
      <a:defRPr sz="2400">
        <a:latin typeface="+mn-lt"/>
        <a:ea typeface="+mn-ea"/>
        <a:cs typeface="+mn-cs"/>
        <a:sym typeface="Calibri"/>
      </a:defRPr>
    </a:lvl2pPr>
    <a:lvl3pPr indent="457200" defTabSz="1828800" latinLnBrk="0">
      <a:defRPr sz="2400">
        <a:latin typeface="+mn-lt"/>
        <a:ea typeface="+mn-ea"/>
        <a:cs typeface="+mn-cs"/>
        <a:sym typeface="Calibri"/>
      </a:defRPr>
    </a:lvl3pPr>
    <a:lvl4pPr indent="685800" defTabSz="1828800" latinLnBrk="0">
      <a:defRPr sz="2400">
        <a:latin typeface="+mn-lt"/>
        <a:ea typeface="+mn-ea"/>
        <a:cs typeface="+mn-cs"/>
        <a:sym typeface="Calibri"/>
      </a:defRPr>
    </a:lvl4pPr>
    <a:lvl5pPr indent="914400" defTabSz="1828800" latinLnBrk="0">
      <a:defRPr sz="2400">
        <a:latin typeface="+mn-lt"/>
        <a:ea typeface="+mn-ea"/>
        <a:cs typeface="+mn-cs"/>
        <a:sym typeface="Calibri"/>
      </a:defRPr>
    </a:lvl5pPr>
    <a:lvl6pPr indent="1143000" defTabSz="1828800" latinLnBrk="0">
      <a:defRPr sz="2400">
        <a:latin typeface="+mn-lt"/>
        <a:ea typeface="+mn-ea"/>
        <a:cs typeface="+mn-cs"/>
        <a:sym typeface="Calibri"/>
      </a:defRPr>
    </a:lvl6pPr>
    <a:lvl7pPr indent="1371600" defTabSz="1828800" latinLnBrk="0">
      <a:defRPr sz="2400">
        <a:latin typeface="+mn-lt"/>
        <a:ea typeface="+mn-ea"/>
        <a:cs typeface="+mn-cs"/>
        <a:sym typeface="Calibri"/>
      </a:defRPr>
    </a:lvl7pPr>
    <a:lvl8pPr indent="1600200" defTabSz="1828800" latinLnBrk="0">
      <a:defRPr sz="2400">
        <a:latin typeface="+mn-lt"/>
        <a:ea typeface="+mn-ea"/>
        <a:cs typeface="+mn-cs"/>
        <a:sym typeface="Calibri"/>
      </a:defRPr>
    </a:lvl8pPr>
    <a:lvl9pPr indent="1828800" defTabSz="1828800" latinLnBrk="0">
      <a:defRPr sz="24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001" dirty="0"/>
          </a:p>
        </p:txBody>
      </p:sp>
    </p:spTree>
    <p:extLst>
      <p:ext uri="{BB962C8B-B14F-4D97-AF65-F5344CB8AC3E}">
        <p14:creationId xmlns:p14="http://schemas.microsoft.com/office/powerpoint/2010/main" val="3730575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get the positrons from a 22Na source </a:t>
            </a:r>
            <a:r>
              <a:rPr lang="en-US" dirty="0" err="1"/>
              <a:t>blabla</a:t>
            </a:r>
            <a:endParaRPr lang="en-US" dirty="0"/>
          </a:p>
          <a:p>
            <a:endParaRPr lang="en-US" dirty="0"/>
          </a:p>
          <a:p>
            <a:r>
              <a:rPr lang="en-US" dirty="0"/>
              <a:t>Why don’t we just trap by opening and closing the trap. In fact, the positrons are emitted through radioactive decay: it is a random process, so the trap has to be either always open or always closed</a:t>
            </a:r>
          </a:p>
          <a:p>
            <a:endParaRPr lang="en-US" dirty="0"/>
          </a:p>
          <a:p>
            <a:r>
              <a:rPr lang="en-US" dirty="0"/>
              <a:t>By leaving it open one can either</a:t>
            </a:r>
          </a:p>
          <a:p>
            <a:pPr marL="342900" indent="-342900">
              <a:buFontTx/>
              <a:buChar char="-"/>
            </a:pPr>
            <a:r>
              <a:rPr lang="en-US" dirty="0"/>
              <a:t>Make them lose energy within the trap</a:t>
            </a:r>
          </a:p>
          <a:p>
            <a:pPr marL="342900" indent="-342900">
              <a:buFontTx/>
              <a:buChar char="-"/>
            </a:pPr>
            <a:r>
              <a:rPr lang="en-US" dirty="0"/>
              <a:t>Construct a neutral system and ionize it at the right spot</a:t>
            </a:r>
          </a:p>
          <a:p>
            <a:pPr marL="0" indent="0">
              <a:buFontTx/>
              <a:buNone/>
            </a:pPr>
            <a:endParaRPr lang="en-US" dirty="0"/>
          </a:p>
          <a:p>
            <a:pPr marL="0" indent="0">
              <a:buFontTx/>
              <a:buNone/>
            </a:pPr>
            <a:r>
              <a:rPr lang="en-US" dirty="0"/>
              <a:t>We chose the second</a:t>
            </a:r>
          </a:p>
          <a:p>
            <a:pPr marL="0" indent="0">
              <a:buFontTx/>
              <a:buNone/>
            </a:pPr>
            <a:r>
              <a:rPr lang="en-US" dirty="0"/>
              <a:t>This technique was developed by the </a:t>
            </a:r>
            <a:r>
              <a:rPr lang="en-US" dirty="0" err="1"/>
              <a:t>Gabrielse</a:t>
            </a:r>
            <a:r>
              <a:rPr lang="en-US" dirty="0"/>
              <a:t> group in Harvard</a:t>
            </a:r>
          </a:p>
          <a:p>
            <a:pPr marL="0" marR="0" lvl="0" indent="0" defTabSz="1828800" eaLnBrk="1" fontAlgn="auto" latinLnBrk="0" hangingPunct="1">
              <a:lnSpc>
                <a:spcPct val="100000"/>
              </a:lnSpc>
              <a:spcBef>
                <a:spcPts val="0"/>
              </a:spcBef>
              <a:spcAft>
                <a:spcPts val="0"/>
              </a:spcAft>
              <a:buClrTx/>
              <a:buSzTx/>
              <a:buFontTx/>
              <a:buNone/>
              <a:tabLst/>
              <a:defRPr/>
            </a:pPr>
            <a:r>
              <a:rPr lang="en-US" dirty="0"/>
              <a:t>To trap the positron we will use a technique developed by the </a:t>
            </a:r>
            <a:r>
              <a:rPr lang="en-US" dirty="0" err="1"/>
              <a:t>gabrielse</a:t>
            </a:r>
            <a:r>
              <a:rPr lang="en-US" dirty="0"/>
              <a:t> group, which will work like this:</a:t>
            </a:r>
          </a:p>
          <a:p>
            <a:pPr marL="0" indent="0">
              <a:buFontTx/>
              <a:buNone/>
            </a:pPr>
            <a:endParaRPr lang="en-US" dirty="0"/>
          </a:p>
          <a:p>
            <a:pPr marL="0" indent="0">
              <a:buFontTx/>
              <a:buNone/>
            </a:pPr>
            <a:endParaRPr lang="en-US" dirty="0"/>
          </a:p>
          <a:p>
            <a:pPr marL="0" indent="0">
              <a:buFontTx/>
              <a:buNone/>
            </a:pPr>
            <a:r>
              <a:rPr lang="en-US" dirty="0"/>
              <a:t>Don’t want to use buffer gas cause that would ruin our perfect vacuum</a:t>
            </a:r>
          </a:p>
          <a:p>
            <a:endParaRPr lang="en-US" dirty="0"/>
          </a:p>
          <a:p>
            <a:r>
              <a:rPr lang="en-US" dirty="0"/>
              <a:t>This trapping technique is pretty straightforward but it’s in a sense blind, </a:t>
            </a:r>
          </a:p>
          <a:p>
            <a:r>
              <a:rPr lang="en-US" dirty="0"/>
              <a:t>meaning we only detect the positrons once we trap one</a:t>
            </a:r>
          </a:p>
          <a:p>
            <a:endParaRPr lang="en-US" dirty="0"/>
          </a:p>
          <a:p>
            <a:r>
              <a:rPr lang="en-US" dirty="0"/>
              <a:t>Test with LIONTRAP setup BECAUSE WE DON’T HAVE ONE YET </a:t>
            </a:r>
          </a:p>
          <a:p>
            <a:r>
              <a:rPr lang="en-US" dirty="0"/>
              <a:t>Swap some electrodes with the source &amp; holder</a:t>
            </a:r>
          </a:p>
          <a:p>
            <a:endParaRPr lang="en-US" dirty="0"/>
          </a:p>
        </p:txBody>
      </p:sp>
    </p:spTree>
    <p:extLst>
      <p:ext uri="{BB962C8B-B14F-4D97-AF65-F5344CB8AC3E}">
        <p14:creationId xmlns:p14="http://schemas.microsoft.com/office/powerpoint/2010/main" val="456401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001" dirty="0"/>
          </a:p>
        </p:txBody>
      </p:sp>
    </p:spTree>
    <p:extLst>
      <p:ext uri="{BB962C8B-B14F-4D97-AF65-F5344CB8AC3E}">
        <p14:creationId xmlns:p14="http://schemas.microsoft.com/office/powerpoint/2010/main" val="862850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need to get the positrons inside of the trap: we use a sodium22 source</a:t>
            </a:r>
          </a:p>
          <a:p>
            <a:r>
              <a:rPr lang="en-US" dirty="0"/>
              <a:t>When they are emitted they are fast so they have to be slowed down -&gt; moderation </a:t>
            </a:r>
          </a:p>
          <a:p>
            <a:endParaRPr lang="en-001" dirty="0"/>
          </a:p>
        </p:txBody>
      </p:sp>
    </p:spTree>
    <p:extLst>
      <p:ext uri="{BB962C8B-B14F-4D97-AF65-F5344CB8AC3E}">
        <p14:creationId xmlns:p14="http://schemas.microsoft.com/office/powerpoint/2010/main" val="3617554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need to get the positrons inside of the trap: we use a sodium22 source</a:t>
            </a:r>
          </a:p>
          <a:p>
            <a:r>
              <a:rPr lang="en-US" dirty="0"/>
              <a:t>When they are emitted they are fast so they have to be slowed down -&gt; moderation </a:t>
            </a:r>
          </a:p>
          <a:p>
            <a:endParaRPr lang="en-001" dirty="0"/>
          </a:p>
        </p:txBody>
      </p:sp>
    </p:spTree>
    <p:extLst>
      <p:ext uri="{BB962C8B-B14F-4D97-AF65-F5344CB8AC3E}">
        <p14:creationId xmlns:p14="http://schemas.microsoft.com/office/powerpoint/2010/main" val="3203290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For this reason we are preparing a test for this technique using the old LIONTRAP experiment setup we took from Mainz </a:t>
            </a:r>
          </a:p>
          <a:p>
            <a:endParaRPr lang="en-US" dirty="0"/>
          </a:p>
        </p:txBody>
      </p:sp>
    </p:spTree>
    <p:extLst>
      <p:ext uri="{BB962C8B-B14F-4D97-AF65-F5344CB8AC3E}">
        <p14:creationId xmlns:p14="http://schemas.microsoft.com/office/powerpoint/2010/main" val="4213744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t>
            </a:r>
          </a:p>
          <a:p>
            <a:endParaRPr lang="en-US" dirty="0"/>
          </a:p>
          <a:p>
            <a:r>
              <a:rPr lang="en-US" dirty="0"/>
              <a:t>This trapping technique is pretty straightforward but it’s in a sense blind</a:t>
            </a:r>
          </a:p>
          <a:p>
            <a:r>
              <a:rPr lang="en-US" dirty="0"/>
              <a:t>We only detect the positrons once we trap one</a:t>
            </a:r>
          </a:p>
          <a:p>
            <a:endParaRPr lang="en-US" dirty="0"/>
          </a:p>
          <a:p>
            <a:r>
              <a:rPr lang="en-US" dirty="0"/>
              <a:t>Test with LIONTRAP setup BECAUSE WE DON’T HAVE ONE YET</a:t>
            </a:r>
          </a:p>
        </p:txBody>
      </p:sp>
    </p:spTree>
    <p:extLst>
      <p:ext uri="{BB962C8B-B14F-4D97-AF65-F5344CB8AC3E}">
        <p14:creationId xmlns:p14="http://schemas.microsoft.com/office/powerpoint/2010/main" val="1965392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main goal of the experiment is to investigate CPT violation in the lepton sector of the standard model</a:t>
            </a:r>
          </a:p>
          <a:p>
            <a:r>
              <a:rPr lang="en-US" dirty="0"/>
              <a:t>CPT violation search is a very active research field, there have been many successful experiments, for example the baryon/antibaryon experiments at the CERN antimatter factory</a:t>
            </a:r>
          </a:p>
          <a:p>
            <a:r>
              <a:rPr lang="en-US" dirty="0"/>
              <a:t>We can distinguish between baryon/antibaryon experiments and lepton/antilepton experiments.</a:t>
            </a:r>
          </a:p>
          <a:p>
            <a:r>
              <a:rPr lang="en-US" dirty="0"/>
              <a:t>The first ones require an accelerator in order to produce the antimatter particles, while lepton/antilepton experiments usually don’t.</a:t>
            </a:r>
          </a:p>
          <a:p>
            <a:endParaRPr lang="en-US" dirty="0"/>
          </a:p>
          <a:p>
            <a:r>
              <a:rPr lang="en-US" dirty="0" err="1"/>
              <a:t>LSym</a:t>
            </a:r>
            <a:r>
              <a:rPr lang="en-US" dirty="0"/>
              <a:t> is in this second category: this is how it would insert in the picture</a:t>
            </a:r>
          </a:p>
          <a:p>
            <a:r>
              <a:rPr lang="en-US" dirty="0"/>
              <a:t>It is a lepton/antilepton experiment that’s being designed currently in Heidelberg as the “successor” of the LIONTRAP experiment</a:t>
            </a:r>
          </a:p>
        </p:txBody>
      </p:sp>
    </p:spTree>
    <p:extLst>
      <p:ext uri="{BB962C8B-B14F-4D97-AF65-F5344CB8AC3E}">
        <p14:creationId xmlns:p14="http://schemas.microsoft.com/office/powerpoint/2010/main" val="2792334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the </a:t>
            </a:r>
            <a:r>
              <a:rPr lang="en-US" dirty="0" err="1"/>
              <a:t>lsym</a:t>
            </a:r>
            <a:r>
              <a:rPr lang="en-US" dirty="0"/>
              <a:t> Penning trap we plan to trap a single positron</a:t>
            </a:r>
          </a:p>
          <a:p>
            <a:endParaRPr lang="en-US" dirty="0"/>
          </a:p>
          <a:p>
            <a:r>
              <a:rPr lang="en-US" dirty="0"/>
              <a:t>charged particles get trapped by a superposition of electro and magnetostatic fields.</a:t>
            </a:r>
          </a:p>
          <a:p>
            <a:r>
              <a:rPr lang="en-US" dirty="0"/>
              <a:t>A strong magnetic field and an harmonic electrostatic potential</a:t>
            </a:r>
          </a:p>
          <a:p>
            <a:endParaRPr lang="en-US" dirty="0"/>
          </a:p>
          <a:p>
            <a:r>
              <a:rPr lang="en-US" dirty="0"/>
              <a:t>The superposition of these fields causes the charged particle to follow a peculiar motion, which can be separated into 3 different motions (axial, magnetron, cyclotron), each of which has a specific frequency.</a:t>
            </a:r>
          </a:p>
          <a:p>
            <a:endParaRPr lang="en-US" dirty="0"/>
          </a:p>
          <a:p>
            <a:r>
              <a:rPr lang="en-US" dirty="0"/>
              <a:t>Helium ax 19MHz</a:t>
            </a:r>
          </a:p>
          <a:p>
            <a:r>
              <a:rPr lang="en-US" dirty="0" err="1"/>
              <a:t>Magn</a:t>
            </a:r>
            <a:r>
              <a:rPr lang="en-US" dirty="0"/>
              <a:t> drift 10kHz</a:t>
            </a:r>
          </a:p>
          <a:p>
            <a:r>
              <a:rPr lang="en-US" dirty="0"/>
              <a:t>Axial 600kHz</a:t>
            </a:r>
          </a:p>
          <a:p>
            <a:endParaRPr lang="en-US" dirty="0"/>
          </a:p>
          <a:p>
            <a:endParaRPr lang="en-US" dirty="0"/>
          </a:p>
          <a:p>
            <a:r>
              <a:rPr lang="en-US" dirty="0"/>
              <a:t>10^-8 voltage source stability REL</a:t>
            </a:r>
          </a:p>
          <a:p>
            <a:r>
              <a:rPr lang="en-US" dirty="0"/>
              <a:t>10^11 magnetic field stability REL</a:t>
            </a:r>
          </a:p>
        </p:txBody>
      </p:sp>
    </p:spTree>
    <p:extLst>
      <p:ext uri="{BB962C8B-B14F-4D97-AF65-F5344CB8AC3E}">
        <p14:creationId xmlns:p14="http://schemas.microsoft.com/office/powerpoint/2010/main" val="2282114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We will look at the detection technique for the AXIAL frequency:</a:t>
            </a:r>
          </a:p>
          <a:p>
            <a:r>
              <a:rPr lang="en-US" dirty="0"/>
              <a:t>The positron oscillating in the trap, induces image current in the trap electrodes.</a:t>
            </a:r>
          </a:p>
          <a:p>
            <a:r>
              <a:rPr lang="en-US" dirty="0"/>
              <a:t>By connecting a high impedance tank circuit to the electrodes one can pick up this signal, which will have the frequency of the oscillating ion.</a:t>
            </a:r>
          </a:p>
          <a:p>
            <a:r>
              <a:rPr lang="en-US" dirty="0"/>
              <a:t>The signal is then amplified with a cryogenic low noise amplifier, and analyzed using a FFT to find the frequency.</a:t>
            </a:r>
          </a:p>
          <a:p>
            <a:r>
              <a:rPr lang="en-US" dirty="0"/>
              <a:t>Using this technique the positron is resistively cooled until it reaches thermal equilibrium with the tank circuit.</a:t>
            </a:r>
          </a:p>
          <a:p>
            <a:endParaRPr lang="en-US" dirty="0"/>
          </a:p>
          <a:p>
            <a:endParaRPr lang="en-US" dirty="0"/>
          </a:p>
          <a:p>
            <a:endParaRPr lang="en-US" dirty="0"/>
          </a:p>
          <a:p>
            <a:r>
              <a:rPr lang="en-US" dirty="0"/>
              <a:t>Dip width: ~1Hz, positron slightly few hertz</a:t>
            </a:r>
          </a:p>
          <a:p>
            <a:endParaRPr lang="en-US" dirty="0"/>
          </a:p>
          <a:p>
            <a:endParaRPr lang="en-US" dirty="0"/>
          </a:p>
          <a:p>
            <a:r>
              <a:rPr lang="en-US" dirty="0"/>
              <a:t>GOAL</a:t>
            </a:r>
          </a:p>
          <a:p>
            <a:r>
              <a:rPr lang="en-US" dirty="0"/>
              <a:t>Amp:</a:t>
            </a:r>
          </a:p>
          <a:p>
            <a:r>
              <a:rPr lang="en-US" dirty="0"/>
              <a:t>1. </a:t>
            </a:r>
            <a:r>
              <a:rPr lang="en-US" dirty="0" err="1"/>
              <a:t>e_n</a:t>
            </a:r>
            <a:r>
              <a:rPr lang="en-US" dirty="0"/>
              <a:t> &lt; 0.5nV/sqrt(Hz)</a:t>
            </a:r>
          </a:p>
          <a:p>
            <a:r>
              <a:rPr lang="en-US" dirty="0"/>
              <a:t>2. </a:t>
            </a:r>
            <a:r>
              <a:rPr lang="en-US" dirty="0" err="1"/>
              <a:t>i_n</a:t>
            </a:r>
            <a:r>
              <a:rPr lang="en-US" dirty="0"/>
              <a:t> &lt; 165 </a:t>
            </a:r>
            <a:r>
              <a:rPr lang="en-US" dirty="0" err="1"/>
              <a:t>fA</a:t>
            </a:r>
            <a:r>
              <a:rPr lang="en-US" dirty="0"/>
              <a:t>/sqrt(HZ)</a:t>
            </a:r>
          </a:p>
          <a:p>
            <a:r>
              <a:rPr lang="en-US" dirty="0"/>
              <a:t>Res:</a:t>
            </a:r>
          </a:p>
          <a:p>
            <a:r>
              <a:rPr lang="en-US" dirty="0"/>
              <a:t>Q&gt;1500</a:t>
            </a:r>
          </a:p>
        </p:txBody>
      </p:sp>
    </p:spTree>
    <p:extLst>
      <p:ext uri="{BB962C8B-B14F-4D97-AF65-F5344CB8AC3E}">
        <p14:creationId xmlns:p14="http://schemas.microsoft.com/office/powerpoint/2010/main" val="3337049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Since positron and electron are particles with spin, their spin will follow a precession (Larmor) motion around the magnetic field lines.</a:t>
            </a:r>
          </a:p>
          <a:p>
            <a:r>
              <a:rPr lang="en-US" dirty="0"/>
              <a:t>We are interested in measuring this frequency and the technique that we will use employs the CONTINUOUS STERN GERLACH EFFECT:</a:t>
            </a:r>
          </a:p>
          <a:p>
            <a:endParaRPr lang="en-US" dirty="0"/>
          </a:p>
          <a:p>
            <a:r>
              <a:rPr lang="en-US" dirty="0"/>
              <a:t>In order to use this technique, we first have to produce a gradient in the magnetic field: this is done by inserting a ferromagnetic ring in the so called “analysis trap”</a:t>
            </a:r>
          </a:p>
          <a:p>
            <a:endParaRPr lang="en-US" dirty="0"/>
          </a:p>
          <a:p>
            <a:r>
              <a:rPr lang="en-US" dirty="0"/>
              <a:t>While oscillating in this gradient, whether the particle is in spin up or down, it will experience a different effective potential, therefore its axial frequency will offset from the value it would have if it had no spin. </a:t>
            </a:r>
          </a:p>
          <a:p>
            <a:r>
              <a:rPr lang="en-US" dirty="0"/>
              <a:t>The difference in axial frequency between state up and state down is given by this formula and is of the order of couple hundreds of </a:t>
            </a:r>
            <a:r>
              <a:rPr lang="en-US" dirty="0" err="1"/>
              <a:t>mHz</a:t>
            </a:r>
            <a:r>
              <a:rPr lang="en-US" dirty="0"/>
              <a:t> for ions (that have been measured previously).</a:t>
            </a:r>
          </a:p>
          <a:p>
            <a:endParaRPr lang="en-US" dirty="0"/>
          </a:p>
          <a:p>
            <a:r>
              <a:rPr lang="en-US" dirty="0"/>
              <a:t>INHOMOGENEITY</a:t>
            </a:r>
          </a:p>
          <a:p>
            <a:r>
              <a:rPr lang="en-US" sz="2400" dirty="0"/>
              <a:t>B</a:t>
            </a:r>
            <a:r>
              <a:rPr lang="en-US" sz="2400" baseline="-25000" dirty="0"/>
              <a:t>2</a:t>
            </a:r>
            <a:r>
              <a:rPr lang="en-US" sz="2400" dirty="0"/>
              <a:t>≈10mT/mm</a:t>
            </a:r>
            <a:r>
              <a:rPr lang="en-US" sz="2400" baseline="30000" dirty="0"/>
              <a:t>2</a:t>
            </a:r>
          </a:p>
          <a:p>
            <a:r>
              <a:rPr lang="en-US" sz="2400" baseline="0" dirty="0"/>
              <a:t>B2 = 10.5e3T/m2</a:t>
            </a:r>
          </a:p>
        </p:txBody>
      </p:sp>
    </p:spTree>
    <p:extLst>
      <p:ext uri="{BB962C8B-B14F-4D97-AF65-F5344CB8AC3E}">
        <p14:creationId xmlns:p14="http://schemas.microsoft.com/office/powerpoint/2010/main" val="3587087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Our trap will look something like this:</a:t>
            </a:r>
          </a:p>
          <a:p>
            <a:r>
              <a:rPr lang="en-US" dirty="0"/>
              <a:t>It will be composed of 2 main sections: </a:t>
            </a:r>
          </a:p>
          <a:p>
            <a:pPr marL="457200" indent="-457200">
              <a:buAutoNum type="arabicPeriod"/>
            </a:pPr>
            <a:r>
              <a:rPr lang="en-US" dirty="0"/>
              <a:t>A resonant cavity trap, with a very homogeneous B field</a:t>
            </a:r>
          </a:p>
          <a:p>
            <a:pPr marL="457200" indent="-457200">
              <a:buAutoNum type="arabicPeriod"/>
            </a:pPr>
            <a:r>
              <a:rPr lang="en-US" dirty="0"/>
              <a:t>An analysis trap, which will present the B field inhomogeneity </a:t>
            </a:r>
          </a:p>
          <a:p>
            <a:pPr marL="457200" indent="-457200">
              <a:buAutoNum type="arabicPeriod"/>
            </a:pPr>
            <a:endParaRPr lang="en-US" dirty="0"/>
          </a:p>
          <a:p>
            <a:pPr marL="0" indent="0">
              <a:buNone/>
            </a:pPr>
            <a:r>
              <a:rPr lang="en-US" dirty="0"/>
              <a:t>The measurement cycle works like this: we will have the particles trapped in the Cavity Trap, where we will inject a microwave with the corresponding Larmor frequency. If we hit the particle at the correct Larmor frequency, we can cause a spin flip of the state of particle.</a:t>
            </a:r>
          </a:p>
          <a:p>
            <a:pPr marL="0" indent="0">
              <a:buNone/>
            </a:pPr>
            <a:r>
              <a:rPr lang="en-US" dirty="0"/>
              <a:t>Then with the transport electrodes we’ll move the particle to the analysis trap, without loss of the spin state </a:t>
            </a:r>
          </a:p>
          <a:p>
            <a:pPr marL="0" indent="0">
              <a:buNone/>
            </a:pPr>
            <a:r>
              <a:rPr lang="en-US" dirty="0"/>
              <a:t>Here we measure the axial frequency offset due to the continuous stern Gerlach effect, and finally determine the spin state of the particle</a:t>
            </a:r>
          </a:p>
          <a:p>
            <a:pPr marL="0" indent="0">
              <a:buNone/>
            </a:pPr>
            <a:r>
              <a:rPr lang="en-US" dirty="0"/>
              <a:t>The measured value of the Larmor frequency of the particle is then given by the frequency that successfully flips the spin.</a:t>
            </a:r>
          </a:p>
          <a:p>
            <a:pPr marL="0" indent="0">
              <a:buNone/>
            </a:pPr>
            <a:endParaRPr lang="en-US" dirty="0"/>
          </a:p>
          <a:p>
            <a:pPr marL="0" indent="0">
              <a:buNone/>
            </a:pPr>
            <a:r>
              <a:rPr lang="en-US" dirty="0"/>
              <a:t>Note that we don’t know the initial spin state before performing a successful spin flip</a:t>
            </a:r>
            <a:endParaRPr lang="en-001" dirty="0"/>
          </a:p>
        </p:txBody>
      </p:sp>
    </p:spTree>
    <p:extLst>
      <p:ext uri="{BB962C8B-B14F-4D97-AF65-F5344CB8AC3E}">
        <p14:creationId xmlns:p14="http://schemas.microsoft.com/office/powerpoint/2010/main" val="427703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With the use of these various techniques we aim to eventually measure the magnetic moment of electron and positron.</a:t>
            </a:r>
          </a:p>
          <a:p>
            <a:endParaRPr lang="en-US" dirty="0"/>
          </a:p>
          <a:p>
            <a:r>
              <a:rPr lang="en-US" dirty="0"/>
              <a:t>The novelty of the experiments consists in simultaneously trapping electron and positron in the same trap.  </a:t>
            </a:r>
          </a:p>
          <a:p>
            <a:r>
              <a:rPr lang="en-US" dirty="0"/>
              <a:t>Since they have opposite charge, we use a little trick, and the electron will be bound to a Helium nucleus</a:t>
            </a:r>
          </a:p>
          <a:p>
            <a:endParaRPr lang="en-US" dirty="0"/>
          </a:p>
          <a:p>
            <a:r>
              <a:rPr lang="en-US" dirty="0"/>
              <a:t>It’s a different type of measurement when compared to a typical g-2 experiment: in a g-2 the spin anomaly frequency is measured separately for each particle and then compared to the cyclotron frequency</a:t>
            </a:r>
          </a:p>
          <a:p>
            <a:r>
              <a:rPr lang="en-US" dirty="0"/>
              <a:t>In our experiment we test CPT by directly comparing their spin precession frequency in the same magnetic field</a:t>
            </a:r>
          </a:p>
          <a:p>
            <a:r>
              <a:rPr lang="en-US" dirty="0"/>
              <a:t>The plan is to measure and compare the g-factor and q/m at 10^-14 precision</a:t>
            </a:r>
          </a:p>
          <a:p>
            <a:endParaRPr lang="en-US" dirty="0"/>
          </a:p>
          <a:p>
            <a:r>
              <a:rPr lang="en-US" dirty="0"/>
              <a:t>The way we achieve this result is by measuring the coherent difference between the frequencies, and lower the uncertainty due to the magnetic field instability (usually this limits the precision to 10^-11).</a:t>
            </a:r>
          </a:p>
          <a:p>
            <a:endParaRPr lang="en-US" dirty="0"/>
          </a:p>
          <a:p>
            <a:r>
              <a:rPr lang="en-US" dirty="0"/>
              <a:t>This technique has been developed previously at the ALPHATRAP experiment by Tim </a:t>
            </a:r>
            <a:r>
              <a:rPr lang="en-US" dirty="0" err="1"/>
              <a:t>Sailer</a:t>
            </a:r>
            <a:r>
              <a:rPr lang="en-US" dirty="0"/>
              <a:t> (neon isotopes)</a:t>
            </a:r>
          </a:p>
          <a:p>
            <a:endParaRPr lang="en-US" dirty="0"/>
          </a:p>
          <a:p>
            <a:r>
              <a:rPr lang="en-US" dirty="0"/>
              <a:t>N OTE:</a:t>
            </a:r>
          </a:p>
          <a:p>
            <a:r>
              <a:rPr lang="en-US" dirty="0" err="1"/>
              <a:t>Rcyc</a:t>
            </a:r>
            <a:r>
              <a:rPr lang="en-US" dirty="0"/>
              <a:t> = 50 micron</a:t>
            </a:r>
          </a:p>
          <a:p>
            <a:endParaRPr lang="en-US" dirty="0"/>
          </a:p>
          <a:p>
            <a:endParaRPr lang="en-US" dirty="0"/>
          </a:p>
          <a:p>
            <a:r>
              <a:rPr lang="en-US" dirty="0"/>
              <a:t>Spin anomaly frequency goes from nu+=1 state down -&gt; nu+=0 state up</a:t>
            </a:r>
            <a:endParaRPr lang="en-001" dirty="0"/>
          </a:p>
        </p:txBody>
      </p:sp>
    </p:spTree>
    <p:extLst>
      <p:ext uri="{BB962C8B-B14F-4D97-AF65-F5344CB8AC3E}">
        <p14:creationId xmlns:p14="http://schemas.microsoft.com/office/powerpoint/2010/main" val="1455519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this graph we see spin precession frequencies of electron and positron as a function of time: </a:t>
            </a:r>
          </a:p>
          <a:p>
            <a:r>
              <a:rPr lang="en-US" dirty="0"/>
              <a:t>If CPT holds, these two would be exactly the same, while if we imagine CPT break they would have slightly different values</a:t>
            </a:r>
          </a:p>
          <a:p>
            <a:endParaRPr lang="en-US" dirty="0"/>
          </a:p>
          <a:p>
            <a:r>
              <a:rPr lang="en-US" dirty="0"/>
              <a:t>The fluctuations of the B field influence the Larmor frequencies  of the two particles, but by measuring simultaneously the difference between the frequencies, such fluctuations are cancelled out</a:t>
            </a:r>
          </a:p>
          <a:p>
            <a:r>
              <a:rPr lang="en-US" dirty="0"/>
              <a:t>We then get two values from this measurements</a:t>
            </a:r>
          </a:p>
          <a:p>
            <a:r>
              <a:rPr lang="en-US" dirty="0"/>
              <a:t>q/m</a:t>
            </a:r>
          </a:p>
          <a:p>
            <a:r>
              <a:rPr lang="en-US" dirty="0"/>
              <a:t>Delta g</a:t>
            </a:r>
          </a:p>
          <a:p>
            <a:r>
              <a:rPr lang="en-US" dirty="0"/>
              <a:t>Both should be =0 if either is not, that would mean CPT break</a:t>
            </a:r>
          </a:p>
          <a:p>
            <a:endParaRPr lang="en-US" dirty="0"/>
          </a:p>
          <a:p>
            <a:r>
              <a:rPr lang="en-US" dirty="0"/>
              <a:t>The way we perform this measurement is basically through a dual Ramsey measurement of the positron and the Helium ion</a:t>
            </a:r>
          </a:p>
          <a:p>
            <a:pPr marL="0" indent="0">
              <a:buNone/>
            </a:pPr>
            <a:r>
              <a:rPr lang="en-US" dirty="0"/>
              <a:t>1) We prepare the two particles in let’s say spin up state</a:t>
            </a:r>
          </a:p>
          <a:p>
            <a:pPr algn="l"/>
            <a:r>
              <a:rPr lang="en-US" sz="2400" b="0" i="0" u="none" strike="noStrike" baseline="0" dirty="0">
                <a:latin typeface="CMR8"/>
              </a:rPr>
              <a:t>2) The first </a:t>
            </a:r>
            <a:r>
              <a:rPr lang="en-US" sz="2400" b="0" i="0" u="none" strike="noStrike" baseline="0" dirty="0">
                <a:latin typeface="CMMI8"/>
              </a:rPr>
              <a:t>π/</a:t>
            </a:r>
            <a:r>
              <a:rPr lang="en-US" sz="2400" b="0" i="0" u="none" strike="noStrike" baseline="0" dirty="0">
                <a:latin typeface="CMR8"/>
              </a:rPr>
              <a:t>2 pulses rotates them onto the equator of the Bloch sphere (A), where they begin the rapid precession with </a:t>
            </a:r>
            <a:r>
              <a:rPr lang="en-US" sz="2400" b="0" i="0" u="none" strike="noStrike" baseline="0" dirty="0" err="1">
                <a:latin typeface="CMMI8"/>
              </a:rPr>
              <a:t>ω</a:t>
            </a:r>
            <a:r>
              <a:rPr lang="en-US" sz="2400" b="0" i="0" u="none" strike="noStrike" baseline="0" dirty="0" err="1">
                <a:latin typeface="CMMI5"/>
              </a:rPr>
              <a:t>L</a:t>
            </a:r>
            <a:endParaRPr lang="en-US" sz="2400" b="0" i="0" u="none" strike="noStrike" baseline="0" dirty="0">
              <a:latin typeface="CMMI5"/>
            </a:endParaRPr>
          </a:p>
          <a:p>
            <a:pPr algn="l"/>
            <a:r>
              <a:rPr lang="en-US" sz="2400" b="0" i="0" u="none" strike="noStrike" baseline="0" dirty="0">
                <a:latin typeface="CMMI5"/>
              </a:rPr>
              <a:t>NOTE: if their Larmor frequencies were the exact same, they would rotate together. In other words, by putting ourselves in the co-rotating frame, the spin vectors would “stand still”</a:t>
            </a:r>
          </a:p>
          <a:p>
            <a:pPr algn="l"/>
            <a:r>
              <a:rPr lang="en-US" sz="2400" b="0" i="0" u="none" strike="noStrike" baseline="0" dirty="0">
                <a:latin typeface="CMMI5"/>
              </a:rPr>
              <a:t>3) Any small difference between the two frequencies, either due to the binding effect of the helium or to a potential CPT break causes a slow relative rotation of the spin vectors</a:t>
            </a:r>
          </a:p>
          <a:p>
            <a:pPr algn="l"/>
            <a:r>
              <a:rPr lang="en-US" sz="2400" b="0" i="0" u="none" strike="noStrike" baseline="0" dirty="0">
                <a:latin typeface="CMMI5"/>
              </a:rPr>
              <a:t>4) The second pi/2 pulse then projects the spins either on same or opposite spin-states, depending on their relative phase</a:t>
            </a:r>
            <a:endParaRPr lang="en-US" dirty="0"/>
          </a:p>
          <a:p>
            <a:pPr marL="0" indent="0">
              <a:buNone/>
            </a:pPr>
            <a:endParaRPr lang="en-US" dirty="0"/>
          </a:p>
          <a:p>
            <a:pPr marL="0" indent="0">
              <a:buNone/>
            </a:pPr>
            <a:r>
              <a:rPr lang="en-US" dirty="0"/>
              <a:t>Looking at the top graphs, the colored plots represent the probability of finding either particle in the down state </a:t>
            </a:r>
          </a:p>
          <a:p>
            <a:pPr marL="0" indent="0">
              <a:buNone/>
            </a:pPr>
            <a:r>
              <a:rPr lang="en-US" dirty="0"/>
              <a:t>They show loss of coherence due to the B field fluctuations (dotted)</a:t>
            </a:r>
          </a:p>
          <a:p>
            <a:pPr marL="0" indent="0">
              <a:buNone/>
            </a:pPr>
            <a:endParaRPr lang="en-US" dirty="0"/>
          </a:p>
          <a:p>
            <a:pPr marL="0" indent="0">
              <a:buNone/>
            </a:pPr>
            <a:r>
              <a:rPr lang="en-US" dirty="0"/>
              <a:t>The grey plot is the combined probability of finding both particles in the up state, and the slow beat is independent of the B-field fluctuations, </a:t>
            </a:r>
          </a:p>
          <a:p>
            <a:pPr marL="0" indent="0">
              <a:buNone/>
            </a:pPr>
            <a:r>
              <a:rPr lang="en-US" dirty="0"/>
              <a:t>If CPT holds, this difference in frequencies is only due to the binding effect of the helium on the electron, which is well known and can be subtracted.</a:t>
            </a:r>
          </a:p>
          <a:p>
            <a:pPr marL="0" indent="0">
              <a:buNone/>
            </a:pPr>
            <a:endParaRPr lang="en-US" dirty="0"/>
          </a:p>
          <a:p>
            <a:pPr marL="0" indent="0">
              <a:buNone/>
            </a:pPr>
            <a:r>
              <a:rPr lang="en-US" dirty="0"/>
              <a:t>If whatever value is left after the subtraction is different from 0, we have found CPT break!</a:t>
            </a:r>
          </a:p>
        </p:txBody>
      </p:sp>
    </p:spTree>
    <p:extLst>
      <p:ext uri="{BB962C8B-B14F-4D97-AF65-F5344CB8AC3E}">
        <p14:creationId xmlns:p14="http://schemas.microsoft.com/office/powerpoint/2010/main" val="1836855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The setup of the experiment has a superconducting magnet producing a 5T B field</a:t>
            </a:r>
          </a:p>
          <a:p>
            <a:r>
              <a:rPr lang="en-US" dirty="0"/>
              <a:t>The trap chamber containing the experiment is inserted in this strong stable field</a:t>
            </a:r>
          </a:p>
          <a:p>
            <a:r>
              <a:rPr lang="en-US" dirty="0"/>
              <a:t>This setup has different T stages</a:t>
            </a:r>
          </a:p>
          <a:p>
            <a:pPr marL="342900" indent="-342900">
              <a:buFontTx/>
              <a:buChar char="-"/>
            </a:pPr>
            <a:r>
              <a:rPr lang="en-US" dirty="0"/>
              <a:t>A room temperature 300 K stage</a:t>
            </a:r>
          </a:p>
          <a:p>
            <a:pPr marL="342900" indent="-342900">
              <a:buFontTx/>
              <a:buChar char="-"/>
            </a:pPr>
            <a:r>
              <a:rPr lang="en-US" dirty="0"/>
              <a:t>A 4K helium cooled stage</a:t>
            </a:r>
          </a:p>
          <a:p>
            <a:pPr marL="342900" indent="-342900">
              <a:buFontTx/>
              <a:buChar char="-"/>
            </a:pPr>
            <a:r>
              <a:rPr lang="en-US" dirty="0"/>
              <a:t>A 300mK stage</a:t>
            </a:r>
          </a:p>
          <a:p>
            <a:r>
              <a:rPr lang="en-US" dirty="0"/>
              <a:t>This is necessary in order to ensure that the positron is in its motional ground state. </a:t>
            </a:r>
          </a:p>
          <a:p>
            <a:r>
              <a:rPr lang="en-US" dirty="0"/>
              <a:t>Since the e+ has a very small mass it is very sensitive to relativistic shifts, and wanting to be at the -14 precision we need to stay under 500mK</a:t>
            </a:r>
          </a:p>
          <a:p>
            <a:endParaRPr lang="en-US" dirty="0"/>
          </a:p>
          <a:p>
            <a:pPr marL="0" marR="0" lvl="0" indent="0" defTabSz="1828800" eaLnBrk="1" fontAlgn="auto" latinLnBrk="0" hangingPunct="1">
              <a:lnSpc>
                <a:spcPct val="100000"/>
              </a:lnSpc>
              <a:spcBef>
                <a:spcPts val="0"/>
              </a:spcBef>
              <a:spcAft>
                <a:spcPts val="0"/>
              </a:spcAft>
              <a:buClrTx/>
              <a:buSzTx/>
              <a:buFontTx/>
              <a:buNone/>
              <a:tabLst/>
              <a:defRPr/>
            </a:pPr>
            <a:r>
              <a:rPr lang="en-US" dirty="0"/>
              <a:t>4K section is connected to the 3He sorption cooler which allows us to reach 300mK </a:t>
            </a:r>
          </a:p>
          <a:p>
            <a:endParaRPr lang="en-US" dirty="0"/>
          </a:p>
          <a:p>
            <a:endParaRPr lang="en-US" dirty="0"/>
          </a:p>
          <a:p>
            <a:r>
              <a:rPr lang="en-US" dirty="0"/>
              <a:t>Chase cryogenics commercial device</a:t>
            </a:r>
          </a:p>
        </p:txBody>
      </p:sp>
    </p:spTree>
    <p:extLst>
      <p:ext uri="{BB962C8B-B14F-4D97-AF65-F5344CB8AC3E}">
        <p14:creationId xmlns:p14="http://schemas.microsoft.com/office/powerpoint/2010/main" val="9508576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elfoli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2" name="Title Text"/>
          <p:cNvSpPr txBox="1">
            <a:spLocks noGrp="1"/>
          </p:cNvSpPr>
          <p:nvPr>
            <p:ph type="title"/>
          </p:nvPr>
        </p:nvSpPr>
        <p:spPr>
          <a:xfrm>
            <a:off x="2858398" y="4392000"/>
            <a:ext cx="18000004" cy="4320002"/>
          </a:xfrm>
          <a:prstGeom prst="rect">
            <a:avLst/>
          </a:prstGeom>
        </p:spPr>
        <p:txBody>
          <a:bodyPr/>
          <a:lstStyle>
            <a:lvl1pPr>
              <a:defRPr>
                <a:solidFill>
                  <a:srgbClr val="FFFFFF"/>
                </a:solidFill>
              </a:defRPr>
            </a:lvl1pPr>
          </a:lstStyle>
          <a:p>
            <a:r>
              <a:t>Title Text</a:t>
            </a:r>
          </a:p>
        </p:txBody>
      </p:sp>
      <p:sp>
        <p:nvSpPr>
          <p:cNvPr id="13" name="Body Level One…"/>
          <p:cNvSpPr txBox="1">
            <a:spLocks noGrp="1"/>
          </p:cNvSpPr>
          <p:nvPr>
            <p:ph type="body" sz="half" idx="1"/>
          </p:nvPr>
        </p:nvSpPr>
        <p:spPr>
          <a:xfrm>
            <a:off x="2879999" y="7488000"/>
            <a:ext cx="18288002" cy="4320002"/>
          </a:xfrm>
          <a:prstGeom prst="rect">
            <a:avLst/>
          </a:prstGeom>
        </p:spPr>
        <p:txBody>
          <a:bodyPr anchor="b"/>
          <a:lstStyle>
            <a:lvl1pPr>
              <a:spcBef>
                <a:spcPts val="4600"/>
              </a:spcBef>
              <a:tabLst/>
              <a:defRPr sz="3800" spc="380">
                <a:solidFill>
                  <a:srgbClr val="FFFFFF"/>
                </a:solidFill>
              </a:defRPr>
            </a:lvl1pPr>
            <a:lvl2pPr marL="736615" indent="-736615">
              <a:spcBef>
                <a:spcPts val="4600"/>
              </a:spcBef>
              <a:buSzPct val="110000"/>
              <a:buChar char="↘"/>
              <a:tabLst/>
              <a:defRPr sz="3800" spc="380">
                <a:solidFill>
                  <a:srgbClr val="FFFFFF"/>
                </a:solidFill>
              </a:defRPr>
            </a:lvl2pPr>
            <a:lvl3pPr marL="0" indent="0">
              <a:spcBef>
                <a:spcPts val="4600"/>
              </a:spcBef>
              <a:buSzTx/>
              <a:buNone/>
              <a:tabLst/>
              <a:defRPr sz="3800" spc="380">
                <a:solidFill>
                  <a:srgbClr val="FFFFFF"/>
                </a:solidFill>
              </a:defRPr>
            </a:lvl3pPr>
            <a:lvl4pPr marL="0" indent="0">
              <a:spcBef>
                <a:spcPts val="4600"/>
              </a:spcBef>
              <a:buSzTx/>
              <a:buNone/>
              <a:tabLst/>
              <a:defRPr sz="3800" spc="380">
                <a:solidFill>
                  <a:srgbClr val="FFFFFF"/>
                </a:solidFill>
              </a:defRPr>
            </a:lvl4pPr>
            <a:lvl5pPr marL="0" indent="0">
              <a:spcBef>
                <a:spcPts val="4600"/>
              </a:spcBef>
              <a:buSzTx/>
              <a:buNone/>
              <a:tabLst/>
              <a:defRPr sz="3800" spc="38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2 Felder (Text/Bild)">
    <p:spTree>
      <p:nvGrpSpPr>
        <p:cNvPr id="1" name=""/>
        <p:cNvGrpSpPr/>
        <p:nvPr/>
      </p:nvGrpSpPr>
      <p:grpSpPr>
        <a:xfrm>
          <a:off x="0" y="0"/>
          <a:ext cx="0" cy="0"/>
          <a:chOff x="0" y="0"/>
          <a:chExt cx="0" cy="0"/>
        </a:xfrm>
      </p:grpSpPr>
      <p:sp>
        <p:nvSpPr>
          <p:cNvPr id="103" name="Body Level One…"/>
          <p:cNvSpPr txBox="1">
            <a:spLocks noGrp="1"/>
          </p:cNvSpPr>
          <p:nvPr>
            <p:ph type="body" sz="half" idx="1"/>
          </p:nvPr>
        </p:nvSpPr>
        <p:spPr>
          <a:xfrm>
            <a:off x="1895476" y="4194176"/>
            <a:ext cx="9720003" cy="8621826"/>
          </a:xfrm>
          <a:prstGeom prst="rect">
            <a:avLst/>
          </a:prstGeom>
        </p:spPr>
        <p:txBody>
          <a:bodyPr/>
          <a:lstStyle>
            <a:lvl1pPr>
              <a:spcBef>
                <a:spcPts val="2000"/>
              </a:spcBef>
              <a:tabLst/>
            </a:lvl1pPr>
            <a:lvl2pPr>
              <a:spcBef>
                <a:spcPts val="2000"/>
              </a:spcBef>
              <a:tabLst/>
            </a:lvl2pPr>
            <a:lvl3pPr>
              <a:spcBef>
                <a:spcPts val="2000"/>
              </a:spcBef>
              <a:tabLst/>
            </a:lvl3pPr>
            <a:lvl4pPr>
              <a:spcBef>
                <a:spcPts val="2000"/>
              </a:spcBef>
              <a:tabLst/>
            </a:lvl4pPr>
            <a:lvl5pPr>
              <a:spcBef>
                <a:spcPts val="2000"/>
              </a:spcBef>
              <a:tabLst/>
            </a:lvl5pPr>
          </a:lstStyle>
          <a:p>
            <a:r>
              <a:t>Body Level One</a:t>
            </a:r>
          </a:p>
          <a:p>
            <a:pPr lvl="1"/>
            <a:r>
              <a:t>Body Level Two</a:t>
            </a:r>
          </a:p>
          <a:p>
            <a:pPr lvl="2"/>
            <a:r>
              <a:t>Body Level Three</a:t>
            </a:r>
          </a:p>
          <a:p>
            <a:pPr lvl="3"/>
            <a:r>
              <a:t>Body Level Four</a:t>
            </a:r>
          </a:p>
          <a:p>
            <a:pPr lvl="4"/>
            <a:r>
              <a:t>Body Level Five</a:t>
            </a:r>
          </a:p>
        </p:txBody>
      </p:sp>
      <p:sp>
        <p:nvSpPr>
          <p:cNvPr id="104" name="Title Text"/>
          <p:cNvSpPr txBox="1">
            <a:spLocks noGrp="1"/>
          </p:cNvSpPr>
          <p:nvPr>
            <p:ph type="title"/>
          </p:nvPr>
        </p:nvSpPr>
        <p:spPr>
          <a:prstGeom prst="rect">
            <a:avLst/>
          </a:prstGeom>
        </p:spPr>
        <p:txBody>
          <a:bodyPr/>
          <a:lstStyle/>
          <a:p>
            <a:r>
              <a:t>Title Text</a:t>
            </a: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ext (2-spaltig)">
    <p:spTree>
      <p:nvGrpSpPr>
        <p:cNvPr id="1" name=""/>
        <p:cNvGrpSpPr/>
        <p:nvPr/>
      </p:nvGrpSpPr>
      <p:grpSpPr>
        <a:xfrm>
          <a:off x="0" y="0"/>
          <a:ext cx="0" cy="0"/>
          <a:chOff x="0" y="0"/>
          <a:chExt cx="0" cy="0"/>
        </a:xfrm>
      </p:grpSpPr>
      <p:pic>
        <p:nvPicPr>
          <p:cNvPr id="112" name="Grafik 8" descr="Grafik 8"/>
          <p:cNvPicPr>
            <a:picLocks noChangeAspect="1"/>
          </p:cNvPicPr>
          <p:nvPr/>
        </p:nvPicPr>
        <p:blipFill>
          <a:blip r:embed="rId2"/>
          <a:stretch>
            <a:fillRect/>
          </a:stretch>
        </p:blipFill>
        <p:spPr>
          <a:xfrm>
            <a:off x="22715999" y="323998"/>
            <a:ext cx="1307696" cy="1303202"/>
          </a:xfrm>
          <a:prstGeom prst="rect">
            <a:avLst/>
          </a:prstGeom>
          <a:ln w="12700">
            <a:miter lim="400000"/>
          </a:ln>
        </p:spPr>
      </p:pic>
      <p:sp>
        <p:nvSpPr>
          <p:cNvPr id="113" name="Body Level One…"/>
          <p:cNvSpPr txBox="1">
            <a:spLocks noGrp="1"/>
          </p:cNvSpPr>
          <p:nvPr>
            <p:ph type="body" idx="1"/>
          </p:nvPr>
        </p:nvSpPr>
        <p:spPr>
          <a:xfrm>
            <a:off x="1895476" y="4194176"/>
            <a:ext cx="20593051" cy="8621826"/>
          </a:xfrm>
          <a:prstGeom prst="rect">
            <a:avLst/>
          </a:prstGeom>
        </p:spPr>
        <p:txBody>
          <a:bodyPr numCol="2" spcCol="1079999"/>
          <a:lstStyle>
            <a:lvl1pPr>
              <a:spcBef>
                <a:spcPts val="2000"/>
              </a:spcBef>
              <a:tabLst/>
            </a:lvl1pPr>
            <a:lvl2pPr>
              <a:spcBef>
                <a:spcPts val="2000"/>
              </a:spcBef>
              <a:tabLst/>
            </a:lvl2pPr>
            <a:lvl3pPr>
              <a:spcBef>
                <a:spcPts val="2000"/>
              </a:spcBef>
              <a:tabLst/>
            </a:lvl3pPr>
            <a:lvl4pPr>
              <a:spcBef>
                <a:spcPts val="2000"/>
              </a:spcBef>
              <a:tabLst/>
            </a:lvl4pPr>
            <a:lvl5pPr>
              <a:spcBef>
                <a:spcPts val="2000"/>
              </a:spcBef>
              <a:tabLst/>
            </a:lvl5pPr>
          </a:lstStyle>
          <a:p>
            <a:r>
              <a:t>Body Level One</a:t>
            </a:r>
          </a:p>
          <a:p>
            <a:pPr lvl="1"/>
            <a:r>
              <a:t>Body Level Two</a:t>
            </a:r>
          </a:p>
          <a:p>
            <a:pPr lvl="2"/>
            <a:r>
              <a:t>Body Level Three</a:t>
            </a:r>
          </a:p>
          <a:p>
            <a:pPr lvl="3"/>
            <a:r>
              <a:t>Body Level Four</a:t>
            </a:r>
          </a:p>
          <a:p>
            <a:pPr lvl="4"/>
            <a:r>
              <a:t>Body Level Five</a:t>
            </a:r>
          </a:p>
        </p:txBody>
      </p:sp>
      <p:sp>
        <p:nvSpPr>
          <p:cNvPr id="114" name="Title Text"/>
          <p:cNvSpPr txBox="1">
            <a:spLocks noGrp="1"/>
          </p:cNvSpPr>
          <p:nvPr>
            <p:ph type="title"/>
          </p:nvPr>
        </p:nvSpPr>
        <p:spPr>
          <a:prstGeom prst="rect">
            <a:avLst/>
          </a:prstGeom>
        </p:spPr>
        <p:txBody>
          <a:bodyPr/>
          <a:lstStyle/>
          <a:p>
            <a:r>
              <a:t>Title Text</a:t>
            </a:r>
          </a:p>
        </p:txBody>
      </p:sp>
      <p:sp>
        <p:nvSpPr>
          <p:cNvPr id="1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3 Felder (Text/Bild)">
    <p:spTree>
      <p:nvGrpSpPr>
        <p:cNvPr id="1" name=""/>
        <p:cNvGrpSpPr/>
        <p:nvPr/>
      </p:nvGrpSpPr>
      <p:grpSpPr>
        <a:xfrm>
          <a:off x="0" y="0"/>
          <a:ext cx="0" cy="0"/>
          <a:chOff x="0" y="0"/>
          <a:chExt cx="0" cy="0"/>
        </a:xfrm>
      </p:grpSpPr>
      <p:pic>
        <p:nvPicPr>
          <p:cNvPr id="122" name="Grafik 8" descr="Grafik 8"/>
          <p:cNvPicPr>
            <a:picLocks noChangeAspect="1"/>
          </p:cNvPicPr>
          <p:nvPr/>
        </p:nvPicPr>
        <p:blipFill>
          <a:blip r:embed="rId2"/>
          <a:stretch>
            <a:fillRect/>
          </a:stretch>
        </p:blipFill>
        <p:spPr>
          <a:xfrm>
            <a:off x="22715999" y="323998"/>
            <a:ext cx="1307696" cy="1303202"/>
          </a:xfrm>
          <a:prstGeom prst="rect">
            <a:avLst/>
          </a:prstGeom>
          <a:ln w="12700">
            <a:miter lim="400000"/>
          </a:ln>
        </p:spPr>
      </p:pic>
      <p:sp>
        <p:nvSpPr>
          <p:cNvPr id="123" name="Body Level One…"/>
          <p:cNvSpPr txBox="1">
            <a:spLocks noGrp="1"/>
          </p:cNvSpPr>
          <p:nvPr>
            <p:ph type="body" sz="quarter" idx="1"/>
          </p:nvPr>
        </p:nvSpPr>
        <p:spPr>
          <a:xfrm>
            <a:off x="1895476" y="4194176"/>
            <a:ext cx="6120002" cy="8621826"/>
          </a:xfrm>
          <a:prstGeom prst="rect">
            <a:avLst/>
          </a:prstGeom>
        </p:spPr>
        <p:txBody>
          <a:bodyPr/>
          <a:lstStyle>
            <a:lvl1pPr>
              <a:spcBef>
                <a:spcPts val="2000"/>
              </a:spcBef>
              <a:tabLst/>
            </a:lvl1pPr>
            <a:lvl2pPr>
              <a:spcBef>
                <a:spcPts val="2000"/>
              </a:spcBef>
              <a:tabLst/>
            </a:lvl2pPr>
            <a:lvl3pPr>
              <a:spcBef>
                <a:spcPts val="2000"/>
              </a:spcBef>
              <a:tabLst/>
            </a:lvl3pPr>
            <a:lvl4pPr>
              <a:spcBef>
                <a:spcPts val="2000"/>
              </a:spcBef>
              <a:tabLst/>
            </a:lvl4pPr>
            <a:lvl5pPr>
              <a:spcBef>
                <a:spcPts val="2000"/>
              </a:spcBef>
              <a:tabLst/>
            </a:lvl5pPr>
          </a:lstStyle>
          <a:p>
            <a:r>
              <a:t>Body Level One</a:t>
            </a:r>
          </a:p>
          <a:p>
            <a:pPr lvl="1"/>
            <a:r>
              <a:t>Body Level Two</a:t>
            </a:r>
          </a:p>
          <a:p>
            <a:pPr lvl="2"/>
            <a:r>
              <a:t>Body Level Three</a:t>
            </a:r>
          </a:p>
          <a:p>
            <a:pPr lvl="3"/>
            <a:r>
              <a:t>Body Level Four</a:t>
            </a:r>
          </a:p>
          <a:p>
            <a:pPr lvl="4"/>
            <a:r>
              <a:t>Body Level Five</a:t>
            </a:r>
          </a:p>
        </p:txBody>
      </p:sp>
      <p:sp>
        <p:nvSpPr>
          <p:cNvPr id="124" name="Title Text"/>
          <p:cNvSpPr txBox="1">
            <a:spLocks noGrp="1"/>
          </p:cNvSpPr>
          <p:nvPr>
            <p:ph type="title"/>
          </p:nvPr>
        </p:nvSpPr>
        <p:spPr>
          <a:prstGeom prst="rect">
            <a:avLst/>
          </a:prstGeom>
        </p:spPr>
        <p:txBody>
          <a:bodyPr/>
          <a:lstStyle/>
          <a:p>
            <a:r>
              <a:t>Title Text</a:t>
            </a:r>
          </a:p>
        </p:txBody>
      </p:sp>
      <p:sp>
        <p:nvSpPr>
          <p:cNvPr id="1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ext (3-spaltig)">
    <p:spTree>
      <p:nvGrpSpPr>
        <p:cNvPr id="1" name=""/>
        <p:cNvGrpSpPr/>
        <p:nvPr/>
      </p:nvGrpSpPr>
      <p:grpSpPr>
        <a:xfrm>
          <a:off x="0" y="0"/>
          <a:ext cx="0" cy="0"/>
          <a:chOff x="0" y="0"/>
          <a:chExt cx="0" cy="0"/>
        </a:xfrm>
      </p:grpSpPr>
      <p:pic>
        <p:nvPicPr>
          <p:cNvPr id="132" name="Grafik 8" descr="Grafik 8"/>
          <p:cNvPicPr>
            <a:picLocks noChangeAspect="1"/>
          </p:cNvPicPr>
          <p:nvPr/>
        </p:nvPicPr>
        <p:blipFill>
          <a:blip r:embed="rId2"/>
          <a:stretch>
            <a:fillRect/>
          </a:stretch>
        </p:blipFill>
        <p:spPr>
          <a:xfrm>
            <a:off x="22715999" y="323998"/>
            <a:ext cx="1307696" cy="1303202"/>
          </a:xfrm>
          <a:prstGeom prst="rect">
            <a:avLst/>
          </a:prstGeom>
          <a:ln w="12700">
            <a:miter lim="400000"/>
          </a:ln>
        </p:spPr>
      </p:pic>
      <p:sp>
        <p:nvSpPr>
          <p:cNvPr id="133" name="Body Level One…"/>
          <p:cNvSpPr txBox="1">
            <a:spLocks noGrp="1"/>
          </p:cNvSpPr>
          <p:nvPr>
            <p:ph type="body" idx="1"/>
          </p:nvPr>
        </p:nvSpPr>
        <p:spPr>
          <a:xfrm>
            <a:off x="1895476" y="4194176"/>
            <a:ext cx="20593051" cy="8621826"/>
          </a:xfrm>
          <a:prstGeom prst="rect">
            <a:avLst/>
          </a:prstGeom>
        </p:spPr>
        <p:txBody>
          <a:bodyPr numCol="3" spcCol="179999"/>
          <a:lstStyle>
            <a:lvl1pPr>
              <a:spcBef>
                <a:spcPts val="2000"/>
              </a:spcBef>
              <a:tabLst/>
            </a:lvl1pPr>
            <a:lvl2pPr>
              <a:spcBef>
                <a:spcPts val="2000"/>
              </a:spcBef>
              <a:tabLst/>
            </a:lvl2pPr>
            <a:lvl3pPr>
              <a:spcBef>
                <a:spcPts val="2000"/>
              </a:spcBef>
              <a:tabLst/>
            </a:lvl3pPr>
            <a:lvl4pPr>
              <a:spcBef>
                <a:spcPts val="2000"/>
              </a:spcBef>
              <a:tabLst/>
            </a:lvl4pPr>
            <a:lvl5pPr>
              <a:spcBef>
                <a:spcPts val="2000"/>
              </a:spcBef>
              <a:tabLst/>
            </a:lvl5pPr>
          </a:lstStyle>
          <a:p>
            <a:r>
              <a:t>Body Level One</a:t>
            </a:r>
          </a:p>
          <a:p>
            <a:pPr lvl="1"/>
            <a:r>
              <a:t>Body Level Two</a:t>
            </a:r>
          </a:p>
          <a:p>
            <a:pPr lvl="2"/>
            <a:r>
              <a:t>Body Level Three</a:t>
            </a:r>
          </a:p>
          <a:p>
            <a:pPr lvl="3"/>
            <a:r>
              <a:t>Body Level Four</a:t>
            </a:r>
          </a:p>
          <a:p>
            <a:pPr lvl="4"/>
            <a:r>
              <a:t>Body Level Five</a:t>
            </a:r>
          </a:p>
        </p:txBody>
      </p:sp>
      <p:sp>
        <p:nvSpPr>
          <p:cNvPr id="134" name="Title Text"/>
          <p:cNvSpPr txBox="1">
            <a:spLocks noGrp="1"/>
          </p:cNvSpPr>
          <p:nvPr>
            <p:ph type="title"/>
          </p:nvPr>
        </p:nvSpPr>
        <p:spPr>
          <a:prstGeom prst="rect">
            <a:avLst/>
          </a:prstGeom>
        </p:spPr>
        <p:txBody>
          <a:bodyPr/>
          <a:lstStyle/>
          <a:p>
            <a:r>
              <a:t>Title Text</a:t>
            </a:r>
          </a:p>
        </p:txBody>
      </p:sp>
      <p:sp>
        <p:nvSpPr>
          <p:cNvPr id="1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4 Felder (Text/Bild)">
    <p:spTree>
      <p:nvGrpSpPr>
        <p:cNvPr id="1" name=""/>
        <p:cNvGrpSpPr/>
        <p:nvPr/>
      </p:nvGrpSpPr>
      <p:grpSpPr>
        <a:xfrm>
          <a:off x="0" y="0"/>
          <a:ext cx="0" cy="0"/>
          <a:chOff x="0" y="0"/>
          <a:chExt cx="0" cy="0"/>
        </a:xfrm>
      </p:grpSpPr>
      <p:pic>
        <p:nvPicPr>
          <p:cNvPr id="142" name="Grafik 8" descr="Grafik 8"/>
          <p:cNvPicPr>
            <a:picLocks noChangeAspect="1"/>
          </p:cNvPicPr>
          <p:nvPr/>
        </p:nvPicPr>
        <p:blipFill>
          <a:blip r:embed="rId2"/>
          <a:stretch>
            <a:fillRect/>
          </a:stretch>
        </p:blipFill>
        <p:spPr>
          <a:xfrm>
            <a:off x="22715999" y="323998"/>
            <a:ext cx="1307696" cy="1303202"/>
          </a:xfrm>
          <a:prstGeom prst="rect">
            <a:avLst/>
          </a:prstGeom>
          <a:ln w="12700">
            <a:miter lim="400000"/>
          </a:ln>
        </p:spPr>
      </p:pic>
      <p:sp>
        <p:nvSpPr>
          <p:cNvPr id="143" name="Body Level One…"/>
          <p:cNvSpPr txBox="1">
            <a:spLocks noGrp="1"/>
          </p:cNvSpPr>
          <p:nvPr>
            <p:ph type="body" sz="quarter" idx="1"/>
          </p:nvPr>
        </p:nvSpPr>
        <p:spPr>
          <a:xfrm>
            <a:off x="1895476" y="4194176"/>
            <a:ext cx="4680003" cy="8621826"/>
          </a:xfrm>
          <a:prstGeom prst="rect">
            <a:avLst/>
          </a:prstGeom>
        </p:spPr>
        <p:txBody>
          <a:bodyPr/>
          <a:lstStyle>
            <a:lvl1pPr>
              <a:spcBef>
                <a:spcPts val="2000"/>
              </a:spcBef>
              <a:tabLst/>
            </a:lvl1pPr>
            <a:lvl2pPr>
              <a:spcBef>
                <a:spcPts val="2000"/>
              </a:spcBef>
              <a:tabLst/>
            </a:lvl2pPr>
            <a:lvl3pPr>
              <a:spcBef>
                <a:spcPts val="2000"/>
              </a:spcBef>
              <a:tabLst/>
            </a:lvl3pPr>
            <a:lvl4pPr>
              <a:spcBef>
                <a:spcPts val="2000"/>
              </a:spcBef>
              <a:tabLst/>
            </a:lvl4pPr>
            <a:lvl5pPr>
              <a:spcBef>
                <a:spcPts val="2000"/>
              </a:spcBef>
              <a:tabLst/>
            </a:lvl5pPr>
          </a:lstStyle>
          <a:p>
            <a:r>
              <a:t>Body Level One</a:t>
            </a:r>
          </a:p>
          <a:p>
            <a:pPr lvl="1"/>
            <a:r>
              <a:t>Body Level Two</a:t>
            </a:r>
          </a:p>
          <a:p>
            <a:pPr lvl="2"/>
            <a:r>
              <a:t>Body Level Three</a:t>
            </a:r>
          </a:p>
          <a:p>
            <a:pPr lvl="3"/>
            <a:r>
              <a:t>Body Level Four</a:t>
            </a:r>
          </a:p>
          <a:p>
            <a:pPr lvl="4"/>
            <a:r>
              <a:t>Body Level Five</a:t>
            </a:r>
          </a:p>
        </p:txBody>
      </p:sp>
      <p:sp>
        <p:nvSpPr>
          <p:cNvPr id="144" name="Title Text"/>
          <p:cNvSpPr txBox="1">
            <a:spLocks noGrp="1"/>
          </p:cNvSpPr>
          <p:nvPr>
            <p:ph type="title"/>
          </p:nvPr>
        </p:nvSpPr>
        <p:spPr>
          <a:prstGeom prst="rect">
            <a:avLst/>
          </a:prstGeom>
        </p:spPr>
        <p:txBody>
          <a:bodyPr/>
          <a:lstStyle/>
          <a:p>
            <a:r>
              <a:t>Title Text</a:t>
            </a:r>
          </a:p>
        </p:txBody>
      </p:sp>
      <p:sp>
        <p:nvSpPr>
          <p:cNvPr id="1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ext (4-spaltig)">
    <p:spTree>
      <p:nvGrpSpPr>
        <p:cNvPr id="1" name=""/>
        <p:cNvGrpSpPr/>
        <p:nvPr/>
      </p:nvGrpSpPr>
      <p:grpSpPr>
        <a:xfrm>
          <a:off x="0" y="0"/>
          <a:ext cx="0" cy="0"/>
          <a:chOff x="0" y="0"/>
          <a:chExt cx="0" cy="0"/>
        </a:xfrm>
      </p:grpSpPr>
      <p:pic>
        <p:nvPicPr>
          <p:cNvPr id="152" name="Grafik 8" descr="Grafik 8"/>
          <p:cNvPicPr>
            <a:picLocks noChangeAspect="1"/>
          </p:cNvPicPr>
          <p:nvPr/>
        </p:nvPicPr>
        <p:blipFill>
          <a:blip r:embed="rId2"/>
          <a:stretch>
            <a:fillRect/>
          </a:stretch>
        </p:blipFill>
        <p:spPr>
          <a:xfrm>
            <a:off x="22715999" y="323998"/>
            <a:ext cx="1307696" cy="1303202"/>
          </a:xfrm>
          <a:prstGeom prst="rect">
            <a:avLst/>
          </a:prstGeom>
          <a:ln w="12700">
            <a:miter lim="400000"/>
          </a:ln>
        </p:spPr>
      </p:pic>
      <p:sp>
        <p:nvSpPr>
          <p:cNvPr id="153" name="Body Level One…"/>
          <p:cNvSpPr txBox="1">
            <a:spLocks noGrp="1"/>
          </p:cNvSpPr>
          <p:nvPr>
            <p:ph type="body" idx="1"/>
          </p:nvPr>
        </p:nvSpPr>
        <p:spPr>
          <a:xfrm>
            <a:off x="1895476" y="4194176"/>
            <a:ext cx="20593051" cy="8621826"/>
          </a:xfrm>
          <a:prstGeom prst="rect">
            <a:avLst/>
          </a:prstGeom>
        </p:spPr>
        <p:txBody>
          <a:bodyPr numCol="4" spcCol="63999"/>
          <a:lstStyle>
            <a:lvl1pPr>
              <a:spcBef>
                <a:spcPts val="2000"/>
              </a:spcBef>
              <a:tabLst/>
            </a:lvl1pPr>
            <a:lvl2pPr>
              <a:spcBef>
                <a:spcPts val="2000"/>
              </a:spcBef>
              <a:tabLst/>
            </a:lvl2pPr>
            <a:lvl3pPr>
              <a:spcBef>
                <a:spcPts val="2000"/>
              </a:spcBef>
              <a:tabLst/>
            </a:lvl3pPr>
            <a:lvl4pPr>
              <a:spcBef>
                <a:spcPts val="2000"/>
              </a:spcBef>
              <a:tabLst/>
            </a:lvl4pPr>
            <a:lvl5pPr>
              <a:spcBef>
                <a:spcPts val="2000"/>
              </a:spcBef>
              <a:tabLst/>
            </a:lvl5pPr>
          </a:lstStyle>
          <a:p>
            <a:r>
              <a:t>Body Level One</a:t>
            </a:r>
          </a:p>
          <a:p>
            <a:pPr lvl="1"/>
            <a:r>
              <a:t>Body Level Two</a:t>
            </a:r>
          </a:p>
          <a:p>
            <a:pPr lvl="2"/>
            <a:r>
              <a:t>Body Level Three</a:t>
            </a:r>
          </a:p>
          <a:p>
            <a:pPr lvl="3"/>
            <a:r>
              <a:t>Body Level Four</a:t>
            </a:r>
          </a:p>
          <a:p>
            <a:pPr lvl="4"/>
            <a:r>
              <a:t>Body Level Five</a:t>
            </a:r>
          </a:p>
        </p:txBody>
      </p:sp>
      <p:sp>
        <p:nvSpPr>
          <p:cNvPr id="154" name="Title Text"/>
          <p:cNvSpPr txBox="1">
            <a:spLocks noGrp="1"/>
          </p:cNvSpPr>
          <p:nvPr>
            <p:ph type="title"/>
          </p:nvPr>
        </p:nvSpPr>
        <p:spPr>
          <a:prstGeom prst="rect">
            <a:avLst/>
          </a:prstGeom>
        </p:spPr>
        <p:txBody>
          <a:bodyPr/>
          <a:lstStyle/>
          <a:p>
            <a:r>
              <a:t>Title Text</a:t>
            </a:r>
          </a:p>
        </p:txBody>
      </p:sp>
      <p:sp>
        <p:nvSpPr>
          <p:cNvPr id="1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2 Spalten">
    <p:spTree>
      <p:nvGrpSpPr>
        <p:cNvPr id="1" name=""/>
        <p:cNvGrpSpPr/>
        <p:nvPr/>
      </p:nvGrpSpPr>
      <p:grpSpPr>
        <a:xfrm>
          <a:off x="0" y="0"/>
          <a:ext cx="0" cy="0"/>
          <a:chOff x="0" y="0"/>
          <a:chExt cx="0" cy="0"/>
        </a:xfrm>
      </p:grpSpPr>
      <p:pic>
        <p:nvPicPr>
          <p:cNvPr id="162" name="Grafik 8" descr="Grafik 8"/>
          <p:cNvPicPr>
            <a:picLocks noChangeAspect="1"/>
          </p:cNvPicPr>
          <p:nvPr/>
        </p:nvPicPr>
        <p:blipFill>
          <a:blip r:embed="rId2"/>
          <a:stretch>
            <a:fillRect/>
          </a:stretch>
        </p:blipFill>
        <p:spPr>
          <a:xfrm>
            <a:off x="22715999" y="323998"/>
            <a:ext cx="1307696" cy="1303202"/>
          </a:xfrm>
          <a:prstGeom prst="rect">
            <a:avLst/>
          </a:prstGeom>
          <a:ln w="12700">
            <a:miter lim="400000"/>
          </a:ln>
        </p:spPr>
      </p:pic>
      <p:sp>
        <p:nvSpPr>
          <p:cNvPr id="163" name="Body Level One…"/>
          <p:cNvSpPr txBox="1">
            <a:spLocks noGrp="1"/>
          </p:cNvSpPr>
          <p:nvPr>
            <p:ph type="body" sz="quarter" idx="1"/>
          </p:nvPr>
        </p:nvSpPr>
        <p:spPr>
          <a:xfrm>
            <a:off x="1895476" y="4194176"/>
            <a:ext cx="6120002" cy="8621826"/>
          </a:xfrm>
          <a:prstGeom prst="rect">
            <a:avLst/>
          </a:prstGeom>
        </p:spPr>
        <p:txBody>
          <a:bodyPr/>
          <a:lstStyle>
            <a:lvl1pPr>
              <a:spcBef>
                <a:spcPts val="2000"/>
              </a:spcBef>
              <a:tabLst/>
            </a:lvl1pPr>
            <a:lvl2pPr>
              <a:spcBef>
                <a:spcPts val="2000"/>
              </a:spcBef>
              <a:tabLst/>
            </a:lvl2pPr>
            <a:lvl3pPr>
              <a:spcBef>
                <a:spcPts val="2000"/>
              </a:spcBef>
              <a:tabLst/>
            </a:lvl3pPr>
            <a:lvl4pPr>
              <a:spcBef>
                <a:spcPts val="2000"/>
              </a:spcBef>
              <a:tabLst/>
            </a:lvl4pPr>
            <a:lvl5pPr>
              <a:spcBef>
                <a:spcPts val="2000"/>
              </a:spcBef>
              <a:tabLst/>
            </a:lvl5pPr>
          </a:lstStyle>
          <a:p>
            <a:r>
              <a:t>Body Level One</a:t>
            </a:r>
          </a:p>
          <a:p>
            <a:pPr lvl="1"/>
            <a:r>
              <a:t>Body Level Two</a:t>
            </a:r>
          </a:p>
          <a:p>
            <a:pPr lvl="2"/>
            <a:r>
              <a:t>Body Level Three</a:t>
            </a:r>
          </a:p>
          <a:p>
            <a:pPr lvl="3"/>
            <a:r>
              <a:t>Body Level Four</a:t>
            </a:r>
          </a:p>
          <a:p>
            <a:pPr lvl="4"/>
            <a:r>
              <a:t>Body Level Five</a:t>
            </a:r>
          </a:p>
        </p:txBody>
      </p:sp>
      <p:sp>
        <p:nvSpPr>
          <p:cNvPr id="164" name="Title Text"/>
          <p:cNvSpPr txBox="1">
            <a:spLocks noGrp="1"/>
          </p:cNvSpPr>
          <p:nvPr>
            <p:ph type="title"/>
          </p:nvPr>
        </p:nvSpPr>
        <p:spPr>
          <a:prstGeom prst="rect">
            <a:avLst/>
          </a:prstGeom>
        </p:spPr>
        <p:txBody>
          <a:bodyPr/>
          <a:lstStyle/>
          <a:p>
            <a:r>
              <a:t>Title Text</a:t>
            </a:r>
          </a:p>
        </p:txBody>
      </p:sp>
      <p:sp>
        <p:nvSpPr>
          <p:cNvPr id="1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1 Spalten">
    <p:spTree>
      <p:nvGrpSpPr>
        <p:cNvPr id="1" name=""/>
        <p:cNvGrpSpPr/>
        <p:nvPr/>
      </p:nvGrpSpPr>
      <p:grpSpPr>
        <a:xfrm>
          <a:off x="0" y="0"/>
          <a:ext cx="0" cy="0"/>
          <a:chOff x="0" y="0"/>
          <a:chExt cx="0" cy="0"/>
        </a:xfrm>
      </p:grpSpPr>
      <p:pic>
        <p:nvPicPr>
          <p:cNvPr id="172" name="Grafik 8" descr="Grafik 8"/>
          <p:cNvPicPr>
            <a:picLocks noChangeAspect="1"/>
          </p:cNvPicPr>
          <p:nvPr/>
        </p:nvPicPr>
        <p:blipFill>
          <a:blip r:embed="rId2"/>
          <a:stretch>
            <a:fillRect/>
          </a:stretch>
        </p:blipFill>
        <p:spPr>
          <a:xfrm>
            <a:off x="22715999" y="323998"/>
            <a:ext cx="1307696" cy="1303202"/>
          </a:xfrm>
          <a:prstGeom prst="rect">
            <a:avLst/>
          </a:prstGeom>
          <a:ln w="12700">
            <a:miter lim="400000"/>
          </a:ln>
        </p:spPr>
      </p:pic>
      <p:sp>
        <p:nvSpPr>
          <p:cNvPr id="173" name="Body Level One…"/>
          <p:cNvSpPr txBox="1">
            <a:spLocks noGrp="1"/>
          </p:cNvSpPr>
          <p:nvPr>
            <p:ph type="body" sz="quarter" idx="1"/>
          </p:nvPr>
        </p:nvSpPr>
        <p:spPr>
          <a:xfrm>
            <a:off x="16414340" y="4194176"/>
            <a:ext cx="6074188" cy="8621826"/>
          </a:xfrm>
          <a:prstGeom prst="rect">
            <a:avLst/>
          </a:prstGeom>
        </p:spPr>
        <p:txBody>
          <a:bodyPr/>
          <a:lstStyle>
            <a:lvl1pPr>
              <a:spcBef>
                <a:spcPts val="2000"/>
              </a:spcBef>
              <a:tabLst/>
            </a:lvl1pPr>
            <a:lvl2pPr>
              <a:spcBef>
                <a:spcPts val="2000"/>
              </a:spcBef>
              <a:tabLst/>
            </a:lvl2pPr>
            <a:lvl3pPr>
              <a:spcBef>
                <a:spcPts val="2000"/>
              </a:spcBef>
              <a:tabLst/>
            </a:lvl3pPr>
            <a:lvl4pPr>
              <a:spcBef>
                <a:spcPts val="2000"/>
              </a:spcBef>
              <a:tabLst/>
            </a:lvl4pPr>
            <a:lvl5pPr>
              <a:spcBef>
                <a:spcPts val="2000"/>
              </a:spcBef>
              <a:tabLst/>
            </a:lvl5pPr>
          </a:lstStyle>
          <a:p>
            <a:r>
              <a:t>Body Level One</a:t>
            </a:r>
          </a:p>
          <a:p>
            <a:pPr lvl="1"/>
            <a:r>
              <a:t>Body Level Two</a:t>
            </a:r>
          </a:p>
          <a:p>
            <a:pPr lvl="2"/>
            <a:r>
              <a:t>Body Level Three</a:t>
            </a:r>
          </a:p>
          <a:p>
            <a:pPr lvl="3"/>
            <a:r>
              <a:t>Body Level Four</a:t>
            </a:r>
          </a:p>
          <a:p>
            <a:pPr lvl="4"/>
            <a:r>
              <a:t>Body Level Five</a:t>
            </a:r>
          </a:p>
        </p:txBody>
      </p:sp>
      <p:sp>
        <p:nvSpPr>
          <p:cNvPr id="174" name="Title Text"/>
          <p:cNvSpPr txBox="1">
            <a:spLocks noGrp="1"/>
          </p:cNvSpPr>
          <p:nvPr>
            <p:ph type="title"/>
          </p:nvPr>
        </p:nvSpPr>
        <p:spPr>
          <a:prstGeom prst="rect">
            <a:avLst/>
          </a:prstGeom>
        </p:spPr>
        <p:txBody>
          <a:bodyPr/>
          <a:lstStyle/>
          <a:p>
            <a:r>
              <a:t>Title Text</a:t>
            </a:r>
          </a:p>
        </p:txBody>
      </p:sp>
      <p:sp>
        <p:nvSpPr>
          <p:cNvPr id="1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ext (nur Text ohne Titel)">
    <p:spTree>
      <p:nvGrpSpPr>
        <p:cNvPr id="1" name=""/>
        <p:cNvGrpSpPr/>
        <p:nvPr/>
      </p:nvGrpSpPr>
      <p:grpSpPr>
        <a:xfrm>
          <a:off x="0" y="0"/>
          <a:ext cx="0" cy="0"/>
          <a:chOff x="0" y="0"/>
          <a:chExt cx="0" cy="0"/>
        </a:xfrm>
      </p:grpSpPr>
      <p:pic>
        <p:nvPicPr>
          <p:cNvPr id="182" name="Grafik 8" descr="Grafik 8"/>
          <p:cNvPicPr>
            <a:picLocks noChangeAspect="1"/>
          </p:cNvPicPr>
          <p:nvPr/>
        </p:nvPicPr>
        <p:blipFill>
          <a:blip r:embed="rId2"/>
          <a:stretch>
            <a:fillRect/>
          </a:stretch>
        </p:blipFill>
        <p:spPr>
          <a:xfrm>
            <a:off x="22715999" y="323998"/>
            <a:ext cx="1307696" cy="1303202"/>
          </a:xfrm>
          <a:prstGeom prst="rect">
            <a:avLst/>
          </a:prstGeom>
          <a:ln w="12700">
            <a:miter lim="400000"/>
          </a:ln>
        </p:spPr>
      </p:pic>
      <p:sp>
        <p:nvSpPr>
          <p:cNvPr id="183" name="Body Level One…"/>
          <p:cNvSpPr txBox="1">
            <a:spLocks noGrp="1"/>
          </p:cNvSpPr>
          <p:nvPr>
            <p:ph type="body" idx="1" hasCustomPrompt="1"/>
          </p:nvPr>
        </p:nvSpPr>
        <p:spPr>
          <a:xfrm>
            <a:off x="1895476" y="1384300"/>
            <a:ext cx="20593051" cy="11431700"/>
          </a:xfrm>
          <a:prstGeom prst="rect">
            <a:avLst/>
          </a:prstGeom>
        </p:spPr>
        <p:txBody>
          <a:bodyPr/>
          <a:lstStyle>
            <a:lvl1pPr>
              <a:spcBef>
                <a:spcPts val="2000"/>
              </a:spcBef>
              <a:tabLst/>
            </a:lvl1pPr>
            <a:lvl2pPr>
              <a:spcBef>
                <a:spcPts val="2000"/>
              </a:spcBef>
              <a:tabLst/>
            </a:lvl2pPr>
            <a:lvl3pPr>
              <a:spcBef>
                <a:spcPts val="2000"/>
              </a:spcBef>
              <a:tabLst/>
            </a:lvl3pPr>
            <a:lvl4pPr>
              <a:spcBef>
                <a:spcPts val="2000"/>
              </a:spcBef>
              <a:tabLst/>
            </a:lvl4pPr>
            <a:lvl5pPr marL="530226" indent="-352425">
              <a:spcBef>
                <a:spcPts val="2000"/>
              </a:spcBef>
              <a:tabLst/>
            </a:lvl5pPr>
          </a:lstStyle>
          <a:p>
            <a:r>
              <a:t>FOLIE OHNE TITEL (Ausnahme)</a:t>
            </a:r>
          </a:p>
          <a:p>
            <a:pPr lvl="1"/>
            <a:endParaRPr/>
          </a:p>
          <a:p>
            <a:pPr lvl="2"/>
            <a:endParaRPr/>
          </a:p>
          <a:p>
            <a:pPr lvl="3"/>
            <a:endParaRPr/>
          </a:p>
          <a:p>
            <a:pPr lvl="4"/>
            <a:endParaRPr/>
          </a:p>
        </p:txBody>
      </p:sp>
      <p:sp>
        <p:nvSpPr>
          <p:cNvPr id="1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elfolie dunkelgrün">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1" name="Title Text"/>
          <p:cNvSpPr txBox="1">
            <a:spLocks noGrp="1"/>
          </p:cNvSpPr>
          <p:nvPr>
            <p:ph type="title"/>
          </p:nvPr>
        </p:nvSpPr>
        <p:spPr>
          <a:xfrm>
            <a:off x="2858398" y="4392000"/>
            <a:ext cx="18000004" cy="4320002"/>
          </a:xfrm>
          <a:prstGeom prst="rect">
            <a:avLst/>
          </a:prstGeom>
        </p:spPr>
        <p:txBody>
          <a:bodyPr/>
          <a:lstStyle>
            <a:lvl1pPr>
              <a:defRPr>
                <a:solidFill>
                  <a:srgbClr val="FFFFFF"/>
                </a:solidFill>
              </a:defRPr>
            </a:lvl1pPr>
          </a:lstStyle>
          <a:p>
            <a:r>
              <a:t>Title Text</a:t>
            </a:r>
          </a:p>
        </p:txBody>
      </p:sp>
      <p:sp>
        <p:nvSpPr>
          <p:cNvPr id="22" name="Body Level One…"/>
          <p:cNvSpPr txBox="1">
            <a:spLocks noGrp="1"/>
          </p:cNvSpPr>
          <p:nvPr>
            <p:ph type="body" sz="half" idx="1"/>
          </p:nvPr>
        </p:nvSpPr>
        <p:spPr>
          <a:xfrm>
            <a:off x="2879999" y="7488000"/>
            <a:ext cx="18288002" cy="4320002"/>
          </a:xfrm>
          <a:prstGeom prst="rect">
            <a:avLst/>
          </a:prstGeom>
        </p:spPr>
        <p:txBody>
          <a:bodyPr anchor="b"/>
          <a:lstStyle>
            <a:lvl1pPr>
              <a:spcBef>
                <a:spcPts val="4600"/>
              </a:spcBef>
              <a:tabLst/>
              <a:defRPr sz="3800" spc="380">
                <a:solidFill>
                  <a:srgbClr val="FFFFFF"/>
                </a:solidFill>
              </a:defRPr>
            </a:lvl1pPr>
            <a:lvl2pPr marL="736615" indent="-736615">
              <a:spcBef>
                <a:spcPts val="4600"/>
              </a:spcBef>
              <a:buSzPct val="110000"/>
              <a:buChar char="↘"/>
              <a:tabLst/>
              <a:defRPr sz="3800" spc="380">
                <a:solidFill>
                  <a:srgbClr val="FFFFFF"/>
                </a:solidFill>
              </a:defRPr>
            </a:lvl2pPr>
            <a:lvl3pPr marL="0" indent="0">
              <a:spcBef>
                <a:spcPts val="4600"/>
              </a:spcBef>
              <a:buSzTx/>
              <a:buNone/>
              <a:tabLst/>
              <a:defRPr sz="3800" spc="380">
                <a:solidFill>
                  <a:srgbClr val="FFFFFF"/>
                </a:solidFill>
              </a:defRPr>
            </a:lvl3pPr>
            <a:lvl4pPr marL="0" indent="0">
              <a:spcBef>
                <a:spcPts val="4600"/>
              </a:spcBef>
              <a:buSzTx/>
              <a:buNone/>
              <a:tabLst/>
              <a:defRPr sz="3800" spc="380">
                <a:solidFill>
                  <a:srgbClr val="FFFFFF"/>
                </a:solidFill>
              </a:defRPr>
            </a:lvl4pPr>
            <a:lvl5pPr marL="0" indent="0">
              <a:spcBef>
                <a:spcPts val="4600"/>
              </a:spcBef>
              <a:buSzTx/>
              <a:buNone/>
              <a:tabLst/>
              <a:defRPr sz="3800" spc="38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Kapiteltrenner 1">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07" name="Title Text"/>
          <p:cNvSpPr txBox="1">
            <a:spLocks noGrp="1"/>
          </p:cNvSpPr>
          <p:nvPr>
            <p:ph type="title"/>
          </p:nvPr>
        </p:nvSpPr>
        <p:spPr>
          <a:xfrm>
            <a:off x="2015994" y="5975999"/>
            <a:ext cx="21434403" cy="6930378"/>
          </a:xfrm>
          <a:prstGeom prst="rect">
            <a:avLst/>
          </a:prstGeom>
        </p:spPr>
        <p:txBody>
          <a:bodyPr/>
          <a:lstStyle>
            <a:lvl1pPr>
              <a:defRPr spc="460"/>
            </a:lvl1pPr>
          </a:lstStyle>
          <a:p>
            <a:r>
              <a:t>Title Text</a:t>
            </a: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Schlussfolie">
    <p:bg>
      <p:bgPr>
        <a:blipFill rotWithShape="1">
          <a:blip r:embed="rId2"/>
          <a:srcRect/>
          <a:stretch>
            <a:fillRect/>
          </a:stretch>
        </a:blipFill>
        <a:effectLst/>
      </p:bgPr>
    </p:bg>
    <p:spTree>
      <p:nvGrpSpPr>
        <p:cNvPr id="1" name=""/>
        <p:cNvGrpSpPr/>
        <p:nvPr/>
      </p:nvGrpSpPr>
      <p:grpSpPr>
        <a:xfrm>
          <a:off x="0" y="0"/>
          <a:ext cx="0" cy="0"/>
          <a:chOff x="0" y="0"/>
          <a:chExt cx="0" cy="0"/>
        </a:xfrm>
      </p:grpSpPr>
      <p:pic>
        <p:nvPicPr>
          <p:cNvPr id="215" name="Grafik 8" descr="Grafik 8"/>
          <p:cNvPicPr>
            <a:picLocks noChangeAspect="1"/>
          </p:cNvPicPr>
          <p:nvPr/>
        </p:nvPicPr>
        <p:blipFill>
          <a:blip r:embed="rId3"/>
          <a:stretch>
            <a:fillRect/>
          </a:stretch>
        </p:blipFill>
        <p:spPr>
          <a:xfrm>
            <a:off x="22715999" y="323998"/>
            <a:ext cx="1307696" cy="1303202"/>
          </a:xfrm>
          <a:prstGeom prst="rect">
            <a:avLst/>
          </a:prstGeom>
          <a:ln w="12700">
            <a:miter lim="400000"/>
          </a:ln>
        </p:spPr>
      </p:pic>
      <p:sp>
        <p:nvSpPr>
          <p:cNvPr id="216"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17" name="Title Text"/>
          <p:cNvSpPr txBox="1">
            <a:spLocks noGrp="1"/>
          </p:cNvSpPr>
          <p:nvPr>
            <p:ph type="title"/>
          </p:nvPr>
        </p:nvSpPr>
        <p:spPr>
          <a:prstGeom prst="rect">
            <a:avLst/>
          </a:prstGeom>
        </p:spPr>
        <p:txBody>
          <a:bodyPr/>
          <a:lstStyle/>
          <a:p>
            <a:r>
              <a:t>Title Text</a:t>
            </a:r>
          </a:p>
        </p:txBody>
      </p:sp>
      <p:sp>
        <p:nvSpPr>
          <p:cNvPr id="21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estFolieLSym">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BEA22302-518F-4887-A5A8-3EAC00409F26}"/>
              </a:ext>
            </a:extLst>
          </p:cNvPr>
          <p:cNvSpPr>
            <a:spLocks noGrp="1"/>
          </p:cNvSpPr>
          <p:nvPr>
            <p:ph type="subTitle" idx="1"/>
          </p:nvPr>
        </p:nvSpPr>
        <p:spPr>
          <a:xfrm>
            <a:off x="3048000" y="7204076"/>
            <a:ext cx="18288000" cy="3311524"/>
          </a:xfrm>
        </p:spPr>
        <p:txBody>
          <a:bodyPr>
            <a:normAutofit/>
          </a:bodyPr>
          <a:lstStyle>
            <a:lvl1pPr marL="0" indent="0" algn="ctr">
              <a:buNone/>
              <a:defRPr sz="4400" i="0">
                <a:solidFill>
                  <a:schemeClr val="tx1">
                    <a:lumMod val="65000"/>
                    <a:lumOff val="35000"/>
                  </a:schemeClr>
                </a:solidFill>
                <a:latin typeface="Arial Rounded MT Bold" panose="020F0704030504030204" pitchFamily="34" charset="0"/>
              </a:defRPr>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de-DE" dirty="0"/>
              <a:t>Master-Untertitelformat bearbeiten</a:t>
            </a:r>
          </a:p>
        </p:txBody>
      </p:sp>
      <p:sp>
        <p:nvSpPr>
          <p:cNvPr id="4" name="Datumsplatzhalter 3">
            <a:extLst>
              <a:ext uri="{FF2B5EF4-FFF2-40B4-BE49-F238E27FC236}">
                <a16:creationId xmlns:a16="http://schemas.microsoft.com/office/drawing/2014/main" id="{F4B87022-3F2D-4525-9453-A5D3B735F366}"/>
              </a:ext>
            </a:extLst>
          </p:cNvPr>
          <p:cNvSpPr>
            <a:spLocks noGrp="1"/>
          </p:cNvSpPr>
          <p:nvPr>
            <p:ph type="dt" sz="half" idx="10"/>
          </p:nvPr>
        </p:nvSpPr>
        <p:spPr>
          <a:xfrm>
            <a:off x="1676400" y="12712709"/>
            <a:ext cx="5486400" cy="730250"/>
          </a:xfrm>
          <a:prstGeom prst="rect">
            <a:avLst/>
          </a:prstGeom>
        </p:spPr>
        <p:txBody>
          <a:bodyPr/>
          <a:lstStyle/>
          <a:p>
            <a:fld id="{77C577A0-2DB2-4FC8-B249-D8033A037A23}" type="datetime1">
              <a:rPr lang="en-US" smtClean="0"/>
              <a:t>8/29/24</a:t>
            </a:fld>
            <a:endParaRPr lang="de-DE"/>
          </a:p>
        </p:txBody>
      </p:sp>
      <p:sp>
        <p:nvSpPr>
          <p:cNvPr id="5" name="Fußzeilenplatzhalter 4">
            <a:extLst>
              <a:ext uri="{FF2B5EF4-FFF2-40B4-BE49-F238E27FC236}">
                <a16:creationId xmlns:a16="http://schemas.microsoft.com/office/drawing/2014/main" id="{A624F985-52CC-413D-99C5-FC7CA1182071}"/>
              </a:ext>
            </a:extLst>
          </p:cNvPr>
          <p:cNvSpPr>
            <a:spLocks noGrp="1"/>
          </p:cNvSpPr>
          <p:nvPr>
            <p:ph type="ftr" sz="quarter" idx="11"/>
          </p:nvPr>
        </p:nvSpPr>
        <p:spPr/>
        <p:txBody>
          <a:bodyPr/>
          <a:lstStyle>
            <a:lvl1pPr>
              <a:defRPr sz="3000" cap="small" baseline="0">
                <a:solidFill>
                  <a:schemeClr val="accent5">
                    <a:lumMod val="75000"/>
                  </a:schemeClr>
                </a:solidFill>
                <a:latin typeface="Arial Rounded MT Bold" panose="020F0704030504030204" pitchFamily="34" charset="0"/>
              </a:defRPr>
            </a:lvl1pPr>
          </a:lstStyle>
          <a:p>
            <a:r>
              <a:rPr lang="de-DE" dirty="0"/>
              <a:t>Lsym</a:t>
            </a:r>
          </a:p>
        </p:txBody>
      </p:sp>
      <p:sp>
        <p:nvSpPr>
          <p:cNvPr id="6" name="Foliennummernplatzhalter 5">
            <a:extLst>
              <a:ext uri="{FF2B5EF4-FFF2-40B4-BE49-F238E27FC236}">
                <a16:creationId xmlns:a16="http://schemas.microsoft.com/office/drawing/2014/main" id="{0894399C-187A-4F2E-93A5-D9F03DE92DBF}"/>
              </a:ext>
            </a:extLst>
          </p:cNvPr>
          <p:cNvSpPr>
            <a:spLocks noGrp="1"/>
          </p:cNvSpPr>
          <p:nvPr>
            <p:ph type="sldNum" sz="quarter" idx="12"/>
          </p:nvPr>
        </p:nvSpPr>
        <p:spPr>
          <a:xfrm>
            <a:off x="16796813" y="12389537"/>
            <a:ext cx="678388" cy="646327"/>
          </a:xfrm>
        </p:spPr>
        <p:txBody>
          <a:bodyPr/>
          <a:lstStyle>
            <a:lvl1pPr>
              <a:defRPr sz="3000">
                <a:solidFill>
                  <a:schemeClr val="accent5">
                    <a:lumMod val="75000"/>
                  </a:schemeClr>
                </a:solidFill>
                <a:latin typeface="Arial Rounded MT Bold" panose="020F0704030504030204" pitchFamily="34" charset="0"/>
              </a:defRPr>
            </a:lvl1pPr>
          </a:lstStyle>
          <a:p>
            <a:fld id="{F2F77516-621F-4158-8962-EFAF68DF278D}" type="slidenum">
              <a:rPr lang="de-DE" smtClean="0"/>
              <a:pPr/>
              <a:t>‹#›</a:t>
            </a:fld>
            <a:endParaRPr lang="de-DE" dirty="0"/>
          </a:p>
        </p:txBody>
      </p:sp>
      <p:sp>
        <p:nvSpPr>
          <p:cNvPr id="7" name="Titel 6">
            <a:extLst>
              <a:ext uri="{FF2B5EF4-FFF2-40B4-BE49-F238E27FC236}">
                <a16:creationId xmlns:a16="http://schemas.microsoft.com/office/drawing/2014/main" id="{59ED89B9-38E4-4393-A4DC-F212793445D9}"/>
              </a:ext>
            </a:extLst>
          </p:cNvPr>
          <p:cNvSpPr>
            <a:spLocks noGrp="1"/>
          </p:cNvSpPr>
          <p:nvPr>
            <p:ph type="title"/>
          </p:nvPr>
        </p:nvSpPr>
        <p:spPr>
          <a:xfrm>
            <a:off x="0" y="3"/>
            <a:ext cx="24384000" cy="1791854"/>
          </a:xfrm>
        </p:spPr>
        <p:txBody>
          <a:bodyPr>
            <a:normAutofit/>
          </a:bodyPr>
          <a:lstStyle>
            <a:lvl1pPr algn="ctr">
              <a:defRPr sz="7200" cap="small" baseline="0">
                <a:solidFill>
                  <a:schemeClr val="accent5">
                    <a:lumMod val="75000"/>
                  </a:schemeClr>
                </a:solidFill>
                <a:latin typeface="Arial Rounded MT Bold" panose="020F0704030504030204" pitchFamily="34" charset="0"/>
              </a:defRPr>
            </a:lvl1pPr>
          </a:lstStyle>
          <a:p>
            <a:r>
              <a:rPr lang="de-DE" dirty="0"/>
              <a:t>Mastertitelformat bearbeiten</a:t>
            </a:r>
          </a:p>
        </p:txBody>
      </p:sp>
    </p:spTree>
    <p:extLst>
      <p:ext uri="{BB962C8B-B14F-4D97-AF65-F5344CB8AC3E}">
        <p14:creationId xmlns:p14="http://schemas.microsoft.com/office/powerpoint/2010/main" val="37105621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elfolie grün">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0" name="Title Text"/>
          <p:cNvSpPr txBox="1">
            <a:spLocks noGrp="1"/>
          </p:cNvSpPr>
          <p:nvPr>
            <p:ph type="title"/>
          </p:nvPr>
        </p:nvSpPr>
        <p:spPr>
          <a:xfrm>
            <a:off x="2858398" y="4392000"/>
            <a:ext cx="18000004" cy="4320002"/>
          </a:xfrm>
          <a:prstGeom prst="rect">
            <a:avLst/>
          </a:prstGeom>
        </p:spPr>
        <p:txBody>
          <a:bodyPr/>
          <a:lstStyle>
            <a:lvl1pPr>
              <a:defRPr>
                <a:solidFill>
                  <a:srgbClr val="FFFFFF"/>
                </a:solidFill>
              </a:defRPr>
            </a:lvl1pPr>
          </a:lstStyle>
          <a:p>
            <a:r>
              <a:t>Title Text</a:t>
            </a:r>
          </a:p>
        </p:txBody>
      </p:sp>
      <p:sp>
        <p:nvSpPr>
          <p:cNvPr id="31" name="Body Level One…"/>
          <p:cNvSpPr txBox="1">
            <a:spLocks noGrp="1"/>
          </p:cNvSpPr>
          <p:nvPr>
            <p:ph type="body" sz="half" idx="1"/>
          </p:nvPr>
        </p:nvSpPr>
        <p:spPr>
          <a:xfrm>
            <a:off x="2879999" y="7488000"/>
            <a:ext cx="18288002" cy="4320002"/>
          </a:xfrm>
          <a:prstGeom prst="rect">
            <a:avLst/>
          </a:prstGeom>
        </p:spPr>
        <p:txBody>
          <a:bodyPr anchor="b"/>
          <a:lstStyle>
            <a:lvl1pPr>
              <a:spcBef>
                <a:spcPts val="4600"/>
              </a:spcBef>
              <a:tabLst/>
              <a:defRPr sz="3800" spc="380">
                <a:solidFill>
                  <a:srgbClr val="FFFFFF"/>
                </a:solidFill>
              </a:defRPr>
            </a:lvl1pPr>
            <a:lvl2pPr marL="736615" indent="-736615">
              <a:spcBef>
                <a:spcPts val="4600"/>
              </a:spcBef>
              <a:buSzPct val="110000"/>
              <a:buChar char="↘"/>
              <a:tabLst/>
              <a:defRPr sz="3800" spc="380">
                <a:solidFill>
                  <a:srgbClr val="FFFFFF"/>
                </a:solidFill>
              </a:defRPr>
            </a:lvl2pPr>
            <a:lvl3pPr marL="0" indent="0">
              <a:spcBef>
                <a:spcPts val="4600"/>
              </a:spcBef>
              <a:buSzTx/>
              <a:buNone/>
              <a:tabLst/>
              <a:defRPr sz="3800" spc="380">
                <a:solidFill>
                  <a:srgbClr val="FFFFFF"/>
                </a:solidFill>
              </a:defRPr>
            </a:lvl3pPr>
            <a:lvl4pPr marL="0" indent="0">
              <a:spcBef>
                <a:spcPts val="4600"/>
              </a:spcBef>
              <a:buSzTx/>
              <a:buNone/>
              <a:tabLst/>
              <a:defRPr sz="3800" spc="380">
                <a:solidFill>
                  <a:srgbClr val="FFFFFF"/>
                </a:solidFill>
              </a:defRPr>
            </a:lvl4pPr>
            <a:lvl5pPr marL="0" indent="0">
              <a:spcBef>
                <a:spcPts val="4600"/>
              </a:spcBef>
              <a:buSzTx/>
              <a:buNone/>
              <a:tabLst/>
              <a:defRPr sz="3800" spc="38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3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elfolie hellblau">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9" name="Title Text"/>
          <p:cNvSpPr txBox="1">
            <a:spLocks noGrp="1"/>
          </p:cNvSpPr>
          <p:nvPr>
            <p:ph type="title"/>
          </p:nvPr>
        </p:nvSpPr>
        <p:spPr>
          <a:xfrm>
            <a:off x="2858398" y="4392000"/>
            <a:ext cx="18000004" cy="4320002"/>
          </a:xfrm>
          <a:prstGeom prst="rect">
            <a:avLst/>
          </a:prstGeom>
        </p:spPr>
        <p:txBody>
          <a:bodyPr/>
          <a:lstStyle>
            <a:lvl1pPr>
              <a:defRPr>
                <a:solidFill>
                  <a:srgbClr val="FFFFFF"/>
                </a:solidFill>
              </a:defRPr>
            </a:lvl1pPr>
          </a:lstStyle>
          <a:p>
            <a:r>
              <a:t>Title Text</a:t>
            </a:r>
          </a:p>
        </p:txBody>
      </p:sp>
      <p:sp>
        <p:nvSpPr>
          <p:cNvPr id="40" name="Body Level One…"/>
          <p:cNvSpPr txBox="1">
            <a:spLocks noGrp="1"/>
          </p:cNvSpPr>
          <p:nvPr>
            <p:ph type="body" sz="half" idx="1"/>
          </p:nvPr>
        </p:nvSpPr>
        <p:spPr>
          <a:xfrm>
            <a:off x="2879999" y="7488000"/>
            <a:ext cx="18288002" cy="4320002"/>
          </a:xfrm>
          <a:prstGeom prst="rect">
            <a:avLst/>
          </a:prstGeom>
        </p:spPr>
        <p:txBody>
          <a:bodyPr anchor="b"/>
          <a:lstStyle>
            <a:lvl1pPr>
              <a:spcBef>
                <a:spcPts val="4600"/>
              </a:spcBef>
              <a:tabLst/>
              <a:defRPr sz="3800" spc="380">
                <a:solidFill>
                  <a:srgbClr val="FFFFFF"/>
                </a:solidFill>
              </a:defRPr>
            </a:lvl1pPr>
            <a:lvl2pPr marL="736615" indent="-736615">
              <a:spcBef>
                <a:spcPts val="4600"/>
              </a:spcBef>
              <a:buSzPct val="110000"/>
              <a:buChar char="↘"/>
              <a:tabLst/>
              <a:defRPr sz="3800" spc="380">
                <a:solidFill>
                  <a:srgbClr val="FFFFFF"/>
                </a:solidFill>
              </a:defRPr>
            </a:lvl2pPr>
            <a:lvl3pPr marL="0" indent="0">
              <a:spcBef>
                <a:spcPts val="4600"/>
              </a:spcBef>
              <a:buSzTx/>
              <a:buNone/>
              <a:tabLst/>
              <a:defRPr sz="3800" spc="380">
                <a:solidFill>
                  <a:srgbClr val="FFFFFF"/>
                </a:solidFill>
              </a:defRPr>
            </a:lvl3pPr>
            <a:lvl4pPr marL="0" indent="0">
              <a:spcBef>
                <a:spcPts val="4600"/>
              </a:spcBef>
              <a:buSzTx/>
              <a:buNone/>
              <a:tabLst/>
              <a:defRPr sz="3800" spc="380">
                <a:solidFill>
                  <a:srgbClr val="FFFFFF"/>
                </a:solidFill>
              </a:defRPr>
            </a:lvl4pPr>
            <a:lvl5pPr marL="0" indent="0">
              <a:spcBef>
                <a:spcPts val="4600"/>
              </a:spcBef>
              <a:buSzTx/>
              <a:buNone/>
              <a:tabLst/>
              <a:defRPr sz="3800" spc="38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elfolie grau">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8" name="Title Text"/>
          <p:cNvSpPr txBox="1">
            <a:spLocks noGrp="1"/>
          </p:cNvSpPr>
          <p:nvPr>
            <p:ph type="title"/>
          </p:nvPr>
        </p:nvSpPr>
        <p:spPr>
          <a:xfrm>
            <a:off x="2858398" y="4392000"/>
            <a:ext cx="18000004" cy="4320002"/>
          </a:xfrm>
          <a:prstGeom prst="rect">
            <a:avLst/>
          </a:prstGeom>
        </p:spPr>
        <p:txBody>
          <a:bodyPr/>
          <a:lstStyle>
            <a:lvl1pPr>
              <a:defRPr>
                <a:solidFill>
                  <a:srgbClr val="FFFFFF"/>
                </a:solidFill>
              </a:defRPr>
            </a:lvl1pPr>
          </a:lstStyle>
          <a:p>
            <a:r>
              <a:t>Title Text</a:t>
            </a:r>
          </a:p>
        </p:txBody>
      </p:sp>
      <p:sp>
        <p:nvSpPr>
          <p:cNvPr id="49" name="Body Level One…"/>
          <p:cNvSpPr txBox="1">
            <a:spLocks noGrp="1"/>
          </p:cNvSpPr>
          <p:nvPr>
            <p:ph type="body" sz="half" idx="1"/>
          </p:nvPr>
        </p:nvSpPr>
        <p:spPr>
          <a:xfrm>
            <a:off x="2879999" y="7488000"/>
            <a:ext cx="18288002" cy="4320002"/>
          </a:xfrm>
          <a:prstGeom prst="rect">
            <a:avLst/>
          </a:prstGeom>
        </p:spPr>
        <p:txBody>
          <a:bodyPr anchor="b"/>
          <a:lstStyle>
            <a:lvl1pPr>
              <a:spcBef>
                <a:spcPts val="4600"/>
              </a:spcBef>
              <a:tabLst/>
              <a:defRPr sz="3800" spc="380">
                <a:solidFill>
                  <a:srgbClr val="FFFFFF"/>
                </a:solidFill>
              </a:defRPr>
            </a:lvl1pPr>
            <a:lvl2pPr marL="736615" indent="-736615">
              <a:spcBef>
                <a:spcPts val="4600"/>
              </a:spcBef>
              <a:buSzPct val="110000"/>
              <a:buChar char="↘"/>
              <a:tabLst/>
              <a:defRPr sz="3800" spc="380">
                <a:solidFill>
                  <a:srgbClr val="FFFFFF"/>
                </a:solidFill>
              </a:defRPr>
            </a:lvl2pPr>
            <a:lvl3pPr marL="0" indent="0">
              <a:spcBef>
                <a:spcPts val="4600"/>
              </a:spcBef>
              <a:buSzTx/>
              <a:buNone/>
              <a:tabLst/>
              <a:defRPr sz="3800" spc="380">
                <a:solidFill>
                  <a:srgbClr val="FFFFFF"/>
                </a:solidFill>
              </a:defRPr>
            </a:lvl3pPr>
            <a:lvl4pPr marL="0" indent="0">
              <a:spcBef>
                <a:spcPts val="4600"/>
              </a:spcBef>
              <a:buSzTx/>
              <a:buNone/>
              <a:tabLst/>
              <a:defRPr sz="3800" spc="380">
                <a:solidFill>
                  <a:srgbClr val="FFFFFF"/>
                </a:solidFill>
              </a:defRPr>
            </a:lvl4pPr>
            <a:lvl5pPr marL="0" indent="0">
              <a:spcBef>
                <a:spcPts val="4600"/>
              </a:spcBef>
              <a:buSzTx/>
              <a:buNone/>
              <a:tabLst/>
              <a:defRPr sz="3800" spc="38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elfolie farbig + grün">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7" name="Title Text"/>
          <p:cNvSpPr txBox="1">
            <a:spLocks noGrp="1"/>
          </p:cNvSpPr>
          <p:nvPr>
            <p:ph type="title"/>
          </p:nvPr>
        </p:nvSpPr>
        <p:spPr>
          <a:xfrm>
            <a:off x="1625600" y="4470400"/>
            <a:ext cx="12179304" cy="4064000"/>
          </a:xfrm>
          <a:prstGeom prst="rect">
            <a:avLst/>
          </a:prstGeom>
          <a:solidFill>
            <a:srgbClr val="005555"/>
          </a:solidFill>
        </p:spPr>
        <p:txBody>
          <a:bodyPr lIns="215999" tIns="215999" rIns="215999" bIns="215999"/>
          <a:lstStyle>
            <a:lvl1pPr>
              <a:defRPr>
                <a:solidFill>
                  <a:srgbClr val="FFFFFF"/>
                </a:solidFill>
              </a:defRPr>
            </a:lvl1pPr>
          </a:lstStyle>
          <a:p>
            <a:r>
              <a:t>Title Text</a:t>
            </a:r>
          </a:p>
        </p:txBody>
      </p:sp>
      <p:sp>
        <p:nvSpPr>
          <p:cNvPr id="58" name="Body Level One…"/>
          <p:cNvSpPr txBox="1">
            <a:spLocks noGrp="1"/>
          </p:cNvSpPr>
          <p:nvPr>
            <p:ph type="body" sz="quarter" idx="1"/>
          </p:nvPr>
        </p:nvSpPr>
        <p:spPr>
          <a:xfrm>
            <a:off x="12998450" y="10166350"/>
            <a:ext cx="9740898" cy="2438400"/>
          </a:xfrm>
          <a:prstGeom prst="rect">
            <a:avLst/>
          </a:prstGeom>
          <a:solidFill>
            <a:srgbClr val="005555"/>
          </a:solidFill>
        </p:spPr>
        <p:txBody>
          <a:bodyPr lIns="215999" tIns="215999" rIns="215999" bIns="215999" anchor="b"/>
          <a:lstStyle>
            <a:lvl1pPr>
              <a:spcBef>
                <a:spcPts val="4600"/>
              </a:spcBef>
              <a:tabLst/>
              <a:defRPr sz="3800" spc="380">
                <a:solidFill>
                  <a:srgbClr val="FFFFFF"/>
                </a:solidFill>
              </a:defRPr>
            </a:lvl1pPr>
            <a:lvl2pPr marL="736615" indent="-736615">
              <a:spcBef>
                <a:spcPts val="4600"/>
              </a:spcBef>
              <a:buSzPct val="110000"/>
              <a:buChar char="↘"/>
              <a:tabLst/>
              <a:defRPr sz="3800" spc="380">
                <a:solidFill>
                  <a:srgbClr val="FFFFFF"/>
                </a:solidFill>
              </a:defRPr>
            </a:lvl2pPr>
            <a:lvl3pPr marL="0" indent="0">
              <a:spcBef>
                <a:spcPts val="4600"/>
              </a:spcBef>
              <a:buSzTx/>
              <a:buNone/>
              <a:tabLst/>
              <a:defRPr sz="3800" spc="380">
                <a:solidFill>
                  <a:srgbClr val="FFFFFF"/>
                </a:solidFill>
              </a:defRPr>
            </a:lvl3pPr>
            <a:lvl4pPr marL="0" indent="0">
              <a:spcBef>
                <a:spcPts val="4600"/>
              </a:spcBef>
              <a:buSzTx/>
              <a:buNone/>
              <a:tabLst/>
              <a:defRPr sz="3800" spc="380">
                <a:solidFill>
                  <a:srgbClr val="FFFFFF"/>
                </a:solidFill>
              </a:defRPr>
            </a:lvl4pPr>
            <a:lvl5pPr marL="0" indent="0">
              <a:spcBef>
                <a:spcPts val="4600"/>
              </a:spcBef>
              <a:buSzTx/>
              <a:buNone/>
              <a:tabLst/>
              <a:defRPr sz="3800" spc="38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Titelfolie farbig + blau">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6" name="Title Text"/>
          <p:cNvSpPr txBox="1">
            <a:spLocks noGrp="1"/>
          </p:cNvSpPr>
          <p:nvPr>
            <p:ph type="title"/>
          </p:nvPr>
        </p:nvSpPr>
        <p:spPr>
          <a:xfrm>
            <a:off x="1625600" y="4470400"/>
            <a:ext cx="12179304" cy="4064000"/>
          </a:xfrm>
          <a:prstGeom prst="rect">
            <a:avLst/>
          </a:prstGeom>
          <a:solidFill>
            <a:srgbClr val="29485D"/>
          </a:solidFill>
        </p:spPr>
        <p:txBody>
          <a:bodyPr lIns="215999" tIns="215999" rIns="215999" bIns="215999"/>
          <a:lstStyle>
            <a:lvl1pPr>
              <a:defRPr>
                <a:solidFill>
                  <a:srgbClr val="FFFFFF"/>
                </a:solidFill>
              </a:defRPr>
            </a:lvl1pPr>
          </a:lstStyle>
          <a:p>
            <a:r>
              <a:t>Title Text</a:t>
            </a:r>
          </a:p>
        </p:txBody>
      </p:sp>
      <p:sp>
        <p:nvSpPr>
          <p:cNvPr id="67" name="Body Level One…"/>
          <p:cNvSpPr txBox="1">
            <a:spLocks noGrp="1"/>
          </p:cNvSpPr>
          <p:nvPr>
            <p:ph type="body" sz="quarter" idx="1"/>
          </p:nvPr>
        </p:nvSpPr>
        <p:spPr>
          <a:xfrm>
            <a:off x="12998450" y="10166350"/>
            <a:ext cx="9740898" cy="2438400"/>
          </a:xfrm>
          <a:prstGeom prst="rect">
            <a:avLst/>
          </a:prstGeom>
          <a:solidFill>
            <a:srgbClr val="29485D"/>
          </a:solidFill>
        </p:spPr>
        <p:txBody>
          <a:bodyPr lIns="215999" tIns="215999" rIns="215999" bIns="215999" anchor="b"/>
          <a:lstStyle>
            <a:lvl1pPr>
              <a:spcBef>
                <a:spcPts val="4600"/>
              </a:spcBef>
              <a:tabLst/>
              <a:defRPr sz="3800" spc="380">
                <a:solidFill>
                  <a:srgbClr val="FFFFFF"/>
                </a:solidFill>
              </a:defRPr>
            </a:lvl1pPr>
            <a:lvl2pPr marL="736615" indent="-736615">
              <a:spcBef>
                <a:spcPts val="4600"/>
              </a:spcBef>
              <a:buSzPct val="110000"/>
              <a:buChar char="↘"/>
              <a:tabLst/>
              <a:defRPr sz="3800" spc="380">
                <a:solidFill>
                  <a:srgbClr val="FFFFFF"/>
                </a:solidFill>
              </a:defRPr>
            </a:lvl2pPr>
            <a:lvl3pPr marL="0" indent="0">
              <a:spcBef>
                <a:spcPts val="4600"/>
              </a:spcBef>
              <a:buSzTx/>
              <a:buNone/>
              <a:tabLst/>
              <a:defRPr sz="3800" spc="380">
                <a:solidFill>
                  <a:srgbClr val="FFFFFF"/>
                </a:solidFill>
              </a:defRPr>
            </a:lvl3pPr>
            <a:lvl4pPr marL="0" indent="0">
              <a:spcBef>
                <a:spcPts val="4600"/>
              </a:spcBef>
              <a:buSzTx/>
              <a:buNone/>
              <a:tabLst/>
              <a:defRPr sz="3800" spc="380">
                <a:solidFill>
                  <a:srgbClr val="FFFFFF"/>
                </a:solidFill>
              </a:defRPr>
            </a:lvl4pPr>
            <a:lvl5pPr marL="0" indent="0">
              <a:spcBef>
                <a:spcPts val="4600"/>
              </a:spcBef>
              <a:buSzTx/>
              <a:buNone/>
              <a:tabLst/>
              <a:defRPr sz="3800" spc="38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itelfolie mit Bild">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5" name="Bildplatzhalter 7"/>
          <p:cNvSpPr>
            <a:spLocks noGrp="1"/>
          </p:cNvSpPr>
          <p:nvPr>
            <p:ph type="pic" idx="21"/>
          </p:nvPr>
        </p:nvSpPr>
        <p:spPr>
          <a:xfrm>
            <a:off x="2432050" y="3663951"/>
            <a:ext cx="19494499" cy="8940801"/>
          </a:xfrm>
          <a:prstGeom prst="rect">
            <a:avLst/>
          </a:prstGeom>
        </p:spPr>
        <p:txBody>
          <a:bodyPr lIns="91439" tIns="45719" rIns="91439" bIns="45719">
            <a:noAutofit/>
          </a:bodyPr>
          <a:lstStyle/>
          <a:p>
            <a:endParaRPr/>
          </a:p>
        </p:txBody>
      </p:sp>
      <p:sp>
        <p:nvSpPr>
          <p:cNvPr id="76" name="Title Text"/>
          <p:cNvSpPr txBox="1">
            <a:spLocks noGrp="1"/>
          </p:cNvSpPr>
          <p:nvPr>
            <p:ph type="title"/>
          </p:nvPr>
        </p:nvSpPr>
        <p:spPr>
          <a:xfrm>
            <a:off x="1625600" y="2032000"/>
            <a:ext cx="6902450" cy="4464050"/>
          </a:xfrm>
          <a:prstGeom prst="rect">
            <a:avLst/>
          </a:prstGeom>
          <a:solidFill>
            <a:srgbClr val="29485D"/>
          </a:solidFill>
        </p:spPr>
        <p:txBody>
          <a:bodyPr lIns="215999" tIns="215999" rIns="215999" bIns="215999"/>
          <a:lstStyle>
            <a:lvl1pPr>
              <a:defRPr>
                <a:solidFill>
                  <a:srgbClr val="FFFFFF"/>
                </a:solidFill>
              </a:defRPr>
            </a:lvl1pPr>
          </a:lstStyle>
          <a:p>
            <a:r>
              <a:t>Title Text</a:t>
            </a: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8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Text"/>
          <p:cNvSpPr txBox="1">
            <a:spLocks noGrp="1"/>
          </p:cNvSpPr>
          <p:nvPr>
            <p:ph type="title"/>
          </p:nvPr>
        </p:nvSpPr>
        <p:spPr>
          <a:prstGeom prst="rect">
            <a:avLst/>
          </a:prstGeom>
        </p:spPr>
        <p:txBody>
          <a:bodyPr/>
          <a:lstStyle/>
          <a:p>
            <a:r>
              <a:t>Title Text</a:t>
            </a: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Grafik 8" descr="Grafik 8"/>
          <p:cNvPicPr>
            <a:picLocks noChangeAspect="1"/>
          </p:cNvPicPr>
          <p:nvPr/>
        </p:nvPicPr>
        <p:blipFill>
          <a:blip r:embed="rId24"/>
          <a:stretch>
            <a:fillRect/>
          </a:stretch>
        </p:blipFill>
        <p:spPr>
          <a:xfrm>
            <a:off x="22715999" y="323998"/>
            <a:ext cx="1307696" cy="1303202"/>
          </a:xfrm>
          <a:prstGeom prst="rect">
            <a:avLst/>
          </a:prstGeom>
          <a:ln w="12700">
            <a:miter lim="400000"/>
          </a:ln>
        </p:spPr>
      </p:pic>
      <p:sp>
        <p:nvSpPr>
          <p:cNvPr id="3" name="Body Level One…"/>
          <p:cNvSpPr txBox="1">
            <a:spLocks noGrp="1"/>
          </p:cNvSpPr>
          <p:nvPr>
            <p:ph type="body" idx="1"/>
          </p:nvPr>
        </p:nvSpPr>
        <p:spPr>
          <a:xfrm>
            <a:off x="1895476" y="4194173"/>
            <a:ext cx="20593051" cy="86391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4" name="Title Text"/>
          <p:cNvSpPr txBox="1">
            <a:spLocks noGrp="1"/>
          </p:cNvSpPr>
          <p:nvPr>
            <p:ph type="title"/>
          </p:nvPr>
        </p:nvSpPr>
        <p:spPr>
          <a:xfrm>
            <a:off x="1895476" y="1384296"/>
            <a:ext cx="20593051" cy="28098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Title Text</a:t>
            </a:r>
          </a:p>
        </p:txBody>
      </p:sp>
      <p:sp>
        <p:nvSpPr>
          <p:cNvPr id="5" name="Slide Number"/>
          <p:cNvSpPr txBox="1">
            <a:spLocks noGrp="1"/>
          </p:cNvSpPr>
          <p:nvPr>
            <p:ph type="sldNum" sz="quarter" idx="2"/>
          </p:nvPr>
        </p:nvSpPr>
        <p:spPr>
          <a:xfrm>
            <a:off x="16940591" y="12448447"/>
            <a:ext cx="534610" cy="528507"/>
          </a:xfrm>
          <a:prstGeom prst="rect">
            <a:avLst/>
          </a:prstGeom>
          <a:ln w="12700">
            <a:miter lim="400000"/>
          </a:ln>
        </p:spPr>
        <p:txBody>
          <a:bodyPr wrap="none" lIns="91438" tIns="91438" rIns="91438" bIns="91438" anchor="ctr">
            <a:spAutoFit/>
          </a:bodyPr>
          <a:lstStyle>
            <a:lvl1pPr algn="r">
              <a:defRPr sz="2400">
                <a:latin typeface="Arial"/>
                <a:ea typeface="Arial"/>
                <a:cs typeface="Arial"/>
                <a:sym typeface="Aria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70" r:id="rId20"/>
    <p:sldLayoutId id="2147483671" r:id="rId21"/>
    <p:sldLayoutId id="2147483672" r:id="rId2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1pPr>
      <a:lvl2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2pPr>
      <a:lvl3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3pPr>
      <a:lvl4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4pPr>
      <a:lvl5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5pPr>
      <a:lvl6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6pPr>
      <a:lvl7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7pPr>
      <a:lvl8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8pPr>
      <a:lvl9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9pPr>
    </p:titleStyle>
    <p:bodyStyle>
      <a:lvl1pPr marL="0" marR="0" indent="0" algn="l" defTabSz="1828800" rtl="0" latinLnBrk="0">
        <a:lnSpc>
          <a:spcPts val="4600"/>
        </a:lnSpc>
        <a:spcBef>
          <a:spcPts val="2200"/>
        </a:spcBef>
        <a:spcAft>
          <a:spcPts val="0"/>
        </a:spcAft>
        <a:buClrTx/>
        <a:buSzTx/>
        <a:buFontTx/>
        <a:buNone/>
        <a:tabLst>
          <a:tab pos="355600" algn="l"/>
          <a:tab pos="711200" algn="l"/>
          <a:tab pos="1143000" algn="l"/>
        </a:tabLst>
        <a:defRPr sz="3200" b="1" i="0" u="none" strike="noStrike" cap="none" spc="80" baseline="0">
          <a:solidFill>
            <a:srgbClr val="005555"/>
          </a:solidFill>
          <a:uFillTx/>
          <a:latin typeface="Arial"/>
          <a:ea typeface="Arial"/>
          <a:cs typeface="Arial"/>
          <a:sym typeface="Arial"/>
        </a:defRPr>
      </a:lvl1pPr>
      <a:lvl2pPr marL="0" marR="0" indent="0" algn="l" defTabSz="1828800" rtl="0" latinLnBrk="0">
        <a:lnSpc>
          <a:spcPts val="4600"/>
        </a:lnSpc>
        <a:spcBef>
          <a:spcPts val="2200"/>
        </a:spcBef>
        <a:spcAft>
          <a:spcPts val="0"/>
        </a:spcAft>
        <a:buClrTx/>
        <a:buSzTx/>
        <a:buFontTx/>
        <a:buNone/>
        <a:tabLst>
          <a:tab pos="355600" algn="l"/>
          <a:tab pos="711200" algn="l"/>
          <a:tab pos="1143000" algn="l"/>
        </a:tabLst>
        <a:defRPr sz="3200" b="1" i="0" u="none" strike="noStrike" cap="none" spc="80" baseline="0">
          <a:solidFill>
            <a:srgbClr val="005555"/>
          </a:solidFill>
          <a:uFillTx/>
          <a:latin typeface="Arial"/>
          <a:ea typeface="Arial"/>
          <a:cs typeface="Arial"/>
          <a:sym typeface="Arial"/>
        </a:defRPr>
      </a:lvl2pPr>
      <a:lvl3pPr marL="358775" marR="0" indent="-358775" algn="l" defTabSz="1828800" rtl="0" latinLnBrk="0">
        <a:lnSpc>
          <a:spcPts val="4600"/>
        </a:lnSpc>
        <a:spcBef>
          <a:spcPts val="2200"/>
        </a:spcBef>
        <a:spcAft>
          <a:spcPts val="0"/>
        </a:spcAft>
        <a:buClrTx/>
        <a:buSzPct val="100000"/>
        <a:buFontTx/>
        <a:buChar char="•"/>
        <a:tabLst>
          <a:tab pos="355600" algn="l"/>
          <a:tab pos="711200" algn="l"/>
          <a:tab pos="1143000" algn="l"/>
        </a:tabLst>
        <a:defRPr sz="3200" b="1" i="0" u="none" strike="noStrike" cap="none" spc="80" baseline="0">
          <a:solidFill>
            <a:srgbClr val="005555"/>
          </a:solidFill>
          <a:uFillTx/>
          <a:latin typeface="Arial"/>
          <a:ea typeface="Arial"/>
          <a:cs typeface="Arial"/>
          <a:sym typeface="Arial"/>
        </a:defRPr>
      </a:lvl3pPr>
      <a:lvl4pPr marL="358775" marR="0" indent="-358775" algn="l" defTabSz="1828800" rtl="0" latinLnBrk="0">
        <a:lnSpc>
          <a:spcPts val="4600"/>
        </a:lnSpc>
        <a:spcBef>
          <a:spcPts val="2200"/>
        </a:spcBef>
        <a:spcAft>
          <a:spcPts val="0"/>
        </a:spcAft>
        <a:buClrTx/>
        <a:buSzPct val="100000"/>
        <a:buFontTx/>
        <a:buChar char="•"/>
        <a:tabLst>
          <a:tab pos="355600" algn="l"/>
          <a:tab pos="711200" algn="l"/>
          <a:tab pos="1143000" algn="l"/>
        </a:tabLst>
        <a:defRPr sz="3200" b="1" i="0" u="none" strike="noStrike" cap="none" spc="80" baseline="0">
          <a:solidFill>
            <a:srgbClr val="005555"/>
          </a:solidFill>
          <a:uFillTx/>
          <a:latin typeface="Arial"/>
          <a:ea typeface="Arial"/>
          <a:cs typeface="Arial"/>
          <a:sym typeface="Arial"/>
        </a:defRPr>
      </a:lvl4pPr>
      <a:lvl5pPr marL="536576" marR="0" indent="-358775" algn="l" defTabSz="1828800" rtl="0" latinLnBrk="0">
        <a:lnSpc>
          <a:spcPts val="4600"/>
        </a:lnSpc>
        <a:spcBef>
          <a:spcPts val="2200"/>
        </a:spcBef>
        <a:spcAft>
          <a:spcPts val="0"/>
        </a:spcAft>
        <a:buClrTx/>
        <a:buSzPct val="100000"/>
        <a:buFontTx/>
        <a:buChar char="•"/>
        <a:tabLst>
          <a:tab pos="355600" algn="l"/>
          <a:tab pos="711200" algn="l"/>
          <a:tab pos="1143000" algn="l"/>
        </a:tabLst>
        <a:defRPr sz="3200" b="1" i="0" u="none" strike="noStrike" cap="none" spc="80" baseline="0">
          <a:solidFill>
            <a:srgbClr val="005555"/>
          </a:solidFill>
          <a:uFillTx/>
          <a:latin typeface="Arial"/>
          <a:ea typeface="Arial"/>
          <a:cs typeface="Arial"/>
          <a:sym typeface="Arial"/>
        </a:defRPr>
      </a:lvl5pPr>
      <a:lvl6pPr marL="931500" marR="0" indent="-571500" algn="l" defTabSz="1828800" rtl="0" latinLnBrk="0">
        <a:lnSpc>
          <a:spcPts val="4600"/>
        </a:lnSpc>
        <a:spcBef>
          <a:spcPts val="2200"/>
        </a:spcBef>
        <a:spcAft>
          <a:spcPts val="0"/>
        </a:spcAft>
        <a:buClrTx/>
        <a:buSzPct val="110000"/>
        <a:buFontTx/>
        <a:buChar char="−"/>
        <a:tabLst>
          <a:tab pos="355600" algn="l"/>
          <a:tab pos="711200" algn="l"/>
          <a:tab pos="1143000" algn="l"/>
        </a:tabLst>
        <a:defRPr sz="3200" b="1" i="0" u="none" strike="noStrike" cap="none" spc="80" baseline="0">
          <a:solidFill>
            <a:srgbClr val="005555"/>
          </a:solidFill>
          <a:uFillTx/>
          <a:latin typeface="Arial"/>
          <a:ea typeface="Arial"/>
          <a:cs typeface="Arial"/>
          <a:sym typeface="Arial"/>
        </a:defRPr>
      </a:lvl6pPr>
      <a:lvl7pPr marL="531446" marR="0" indent="-531446" algn="l" defTabSz="1828800" rtl="0" latinLnBrk="0">
        <a:lnSpc>
          <a:spcPts val="4600"/>
        </a:lnSpc>
        <a:spcBef>
          <a:spcPts val="2200"/>
        </a:spcBef>
        <a:spcAft>
          <a:spcPts val="0"/>
        </a:spcAft>
        <a:buClrTx/>
        <a:buSzPct val="100000"/>
        <a:buFontTx/>
        <a:buChar char="Ø"/>
        <a:tabLst>
          <a:tab pos="355600" algn="l"/>
          <a:tab pos="711200" algn="l"/>
          <a:tab pos="1143000" algn="l"/>
        </a:tabLst>
        <a:defRPr sz="3200" b="1" i="0" u="none" strike="noStrike" cap="none" spc="80" baseline="0">
          <a:solidFill>
            <a:srgbClr val="005555"/>
          </a:solidFill>
          <a:uFillTx/>
          <a:latin typeface="Arial"/>
          <a:ea typeface="Arial"/>
          <a:cs typeface="Arial"/>
          <a:sym typeface="Arial"/>
        </a:defRPr>
      </a:lvl7pPr>
      <a:lvl8pPr marL="0" marR="0" indent="0" algn="l" defTabSz="1828800" rtl="0" latinLnBrk="0">
        <a:lnSpc>
          <a:spcPts val="4600"/>
        </a:lnSpc>
        <a:spcBef>
          <a:spcPts val="2200"/>
        </a:spcBef>
        <a:spcAft>
          <a:spcPts val="0"/>
        </a:spcAft>
        <a:buClrTx/>
        <a:buSzTx/>
        <a:buFontTx/>
        <a:buNone/>
        <a:tabLst>
          <a:tab pos="355600" algn="l"/>
          <a:tab pos="711200" algn="l"/>
          <a:tab pos="1143000" algn="l"/>
        </a:tabLst>
        <a:defRPr sz="3200" b="1" i="0" u="none" strike="noStrike" cap="none" spc="80" baseline="0">
          <a:solidFill>
            <a:srgbClr val="005555"/>
          </a:solidFill>
          <a:uFillTx/>
          <a:latin typeface="Arial"/>
          <a:ea typeface="Arial"/>
          <a:cs typeface="Arial"/>
          <a:sym typeface="Arial"/>
        </a:defRPr>
      </a:lvl8pPr>
      <a:lvl9pPr marL="0" marR="0" indent="0" algn="l" defTabSz="1828800" rtl="0" latinLnBrk="0">
        <a:lnSpc>
          <a:spcPts val="4600"/>
        </a:lnSpc>
        <a:spcBef>
          <a:spcPts val="2200"/>
        </a:spcBef>
        <a:spcAft>
          <a:spcPts val="0"/>
        </a:spcAft>
        <a:buClrTx/>
        <a:buSzTx/>
        <a:buFontTx/>
        <a:buNone/>
        <a:tabLst>
          <a:tab pos="355600" algn="l"/>
          <a:tab pos="711200" algn="l"/>
          <a:tab pos="1143000" algn="l"/>
        </a:tabLst>
        <a:defRPr sz="3200" b="1" i="0" u="none" strike="noStrike" cap="none" spc="80" baseline="0">
          <a:solidFill>
            <a:srgbClr val="005555"/>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9.xml"/><Relationship Id="rId5" Type="http://schemas.openxmlformats.org/officeDocument/2006/relationships/image" Target="../media/image13.pn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63.png"/><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66.png"/><Relationship Id="rId5" Type="http://schemas.openxmlformats.org/officeDocument/2006/relationships/image" Target="../media/image470.png"/><Relationship Id="rId4" Type="http://schemas.openxmlformats.org/officeDocument/2006/relationships/image" Target="../media/image64.png"/></Relationships>
</file>

<file path=ppt/slides/_rels/slide11.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66.jpeg"/><Relationship Id="rId4" Type="http://schemas.openxmlformats.org/officeDocument/2006/relationships/image" Target="../media/image68.png"/></Relationships>
</file>

<file path=ppt/slides/_rels/slide1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0.xml"/><Relationship Id="rId6" Type="http://schemas.openxmlformats.org/officeDocument/2006/relationships/image" Target="../media/image69.png"/><Relationship Id="rId5" Type="http://schemas.openxmlformats.org/officeDocument/2006/relationships/image" Target="../media/image13.png"/><Relationship Id="rId4" Type="http://schemas.openxmlformats.org/officeDocument/2006/relationships/image" Target="../media/image6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8" Type="http://schemas.openxmlformats.org/officeDocument/2006/relationships/image" Target="../media/image450.png"/><Relationship Id="rId3" Type="http://schemas.openxmlformats.org/officeDocument/2006/relationships/image" Target="../media/image410.png"/><Relationship Id="rId7" Type="http://schemas.openxmlformats.org/officeDocument/2006/relationships/image" Target="../media/image440.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72.png"/><Relationship Id="rId5" Type="http://schemas.openxmlformats.org/officeDocument/2006/relationships/image" Target="../media/image420.png"/><Relationship Id="rId4" Type="http://schemas.openxmlformats.org/officeDocument/2006/relationships/image" Target="../media/image70.tif"/></Relationships>
</file>

<file path=ppt/slides/_rels/slide1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4.xml"/><Relationship Id="rId1" Type="http://schemas.openxmlformats.org/officeDocument/2006/relationships/slideLayout" Target="../slideLayouts/slideLayout10.xml"/><Relationship Id="rId5" Type="http://schemas.openxmlformats.org/officeDocument/2006/relationships/image" Target="../media/image520.PNG"/><Relationship Id="rId4" Type="http://schemas.openxmlformats.org/officeDocument/2006/relationships/image" Target="../media/image64.pn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560.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45.png"/><Relationship Id="rId5" Type="http://schemas.openxmlformats.org/officeDocument/2006/relationships/image" Target="../media/image550.pn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notesSlide" Target="../notesSlides/notesSlide2.xml"/><Relationship Id="rId7" Type="http://schemas.openxmlformats.org/officeDocument/2006/relationships/image" Target="../media/image17.png"/><Relationship Id="rId2" Type="http://schemas.openxmlformats.org/officeDocument/2006/relationships/slideLayout" Target="../slideLayouts/slideLayout22.xml"/><Relationship Id="rId1" Type="http://schemas.openxmlformats.org/officeDocument/2006/relationships/tags" Target="../tags/tag1.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notesSlide" Target="../notesSlides/notesSlide3.xml"/><Relationship Id="rId7" Type="http://schemas.openxmlformats.org/officeDocument/2006/relationships/image" Target="../media/image24.png"/><Relationship Id="rId2" Type="http://schemas.openxmlformats.org/officeDocument/2006/relationships/slideLayout" Target="../slideLayouts/slideLayout22.xml"/><Relationship Id="rId1" Type="http://schemas.openxmlformats.org/officeDocument/2006/relationships/tags" Target="../tags/tag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4.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notesSlide" Target="../notesSlides/notesSlide4.xml"/><Relationship Id="rId7" Type="http://schemas.openxmlformats.org/officeDocument/2006/relationships/image" Target="../media/image31.png"/><Relationship Id="rId2" Type="http://schemas.openxmlformats.org/officeDocument/2006/relationships/slideLayout" Target="../slideLayouts/slideLayout22.xml"/><Relationship Id="rId1" Type="http://schemas.openxmlformats.org/officeDocument/2006/relationships/tags" Target="../tags/tag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notesSlide" Target="../notesSlides/notesSlide5.xml"/><Relationship Id="rId7" Type="http://schemas.openxmlformats.org/officeDocument/2006/relationships/image" Target="../media/image37.png"/><Relationship Id="rId12" Type="http://schemas.openxmlformats.org/officeDocument/2006/relationships/image" Target="../media/image40.png"/><Relationship Id="rId2" Type="http://schemas.openxmlformats.org/officeDocument/2006/relationships/slideLayout" Target="../slideLayouts/slideLayout22.xml"/><Relationship Id="rId1" Type="http://schemas.openxmlformats.org/officeDocument/2006/relationships/tags" Target="../tags/tag4.xml"/><Relationship Id="rId6" Type="http://schemas.openxmlformats.org/officeDocument/2006/relationships/image" Target="../media/image36.png"/><Relationship Id="rId11" Type="http://schemas.openxmlformats.org/officeDocument/2006/relationships/image" Target="../media/image39.png"/><Relationship Id="rId5" Type="http://schemas.openxmlformats.org/officeDocument/2006/relationships/image" Target="../media/image35.png"/><Relationship Id="rId4" Type="http://schemas.openxmlformats.org/officeDocument/2006/relationships/image" Target="../media/image3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2.xml"/><Relationship Id="rId5" Type="http://schemas.openxmlformats.org/officeDocument/2006/relationships/image" Target="../media/image37.png"/><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8" Type="http://schemas.openxmlformats.org/officeDocument/2006/relationships/image" Target="../media/image240.png"/><Relationship Id="rId13" Type="http://schemas.openxmlformats.org/officeDocument/2006/relationships/image" Target="../media/image43.png"/><Relationship Id="rId3" Type="http://schemas.openxmlformats.org/officeDocument/2006/relationships/image" Target="../media/image41.png"/><Relationship Id="rId7" Type="http://schemas.openxmlformats.org/officeDocument/2006/relationships/image" Target="../media/image210.png"/><Relationship Id="rId12" Type="http://schemas.openxmlformats.org/officeDocument/2006/relationships/image" Target="../media/image42.png"/><Relationship Id="rId2" Type="http://schemas.openxmlformats.org/officeDocument/2006/relationships/notesSlide" Target="../notesSlides/notesSlide7.xml"/><Relationship Id="rId16" Type="http://schemas.openxmlformats.org/officeDocument/2006/relationships/image" Target="../media/image46.png"/><Relationship Id="rId1" Type="http://schemas.openxmlformats.org/officeDocument/2006/relationships/slideLayout" Target="../slideLayouts/slideLayout10.xml"/><Relationship Id="rId11" Type="http://schemas.openxmlformats.org/officeDocument/2006/relationships/image" Target="../media/image250.png"/><Relationship Id="rId15" Type="http://schemas.openxmlformats.org/officeDocument/2006/relationships/image" Target="../media/image45.png"/><Relationship Id="rId10" Type="http://schemas.openxmlformats.org/officeDocument/2006/relationships/image" Target="../media/image230.png"/><Relationship Id="rId4" Type="http://schemas.openxmlformats.org/officeDocument/2006/relationships/image" Target="../media/image220.png"/><Relationship Id="rId9" Type="http://schemas.openxmlformats.org/officeDocument/2006/relationships/image" Target="../media/image231.png"/><Relationship Id="rId14" Type="http://schemas.openxmlformats.org/officeDocument/2006/relationships/image" Target="../media/image44.png"/></Relationships>
</file>

<file path=ppt/slides/_rels/slide8.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350.png"/><Relationship Id="rId3" Type="http://schemas.openxmlformats.org/officeDocument/2006/relationships/image" Target="../media/image260.png"/><Relationship Id="rId7" Type="http://schemas.openxmlformats.org/officeDocument/2006/relationships/image" Target="../media/image320.png"/><Relationship Id="rId12" Type="http://schemas.openxmlformats.org/officeDocument/2006/relationships/image" Target="../media/image340.PNG"/><Relationship Id="rId2" Type="http://schemas.openxmlformats.org/officeDocument/2006/relationships/notesSlide" Target="../notesSlides/notesSlide8.xml"/><Relationship Id="rId1" Type="http://schemas.openxmlformats.org/officeDocument/2006/relationships/slideLayout" Target="../slideLayouts/slideLayout10.xml"/><Relationship Id="rId11" Type="http://schemas.openxmlformats.org/officeDocument/2006/relationships/image" Target="../media/image330.png"/><Relationship Id="rId5" Type="http://schemas.openxmlformats.org/officeDocument/2006/relationships/image" Target="../media/image47.png"/><Relationship Id="rId10" Type="http://schemas.openxmlformats.org/officeDocument/2006/relationships/image" Target="../media/image310.png"/><Relationship Id="rId4" Type="http://schemas.openxmlformats.org/officeDocument/2006/relationships/image" Target="../media/image270.png"/><Relationship Id="rId9" Type="http://schemas.openxmlformats.org/officeDocument/2006/relationships/image" Target="../media/image49.png"/></Relationships>
</file>

<file path=ppt/slides/_rels/slide9.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43.png"/><Relationship Id="rId18" Type="http://schemas.openxmlformats.org/officeDocument/2006/relationships/image" Target="../media/image61.jpeg"/><Relationship Id="rId3" Type="http://schemas.openxmlformats.org/officeDocument/2006/relationships/image" Target="../media/image50.png"/><Relationship Id="rId7" Type="http://schemas.openxmlformats.org/officeDocument/2006/relationships/image" Target="../media/image54.png"/><Relationship Id="rId12" Type="http://schemas.openxmlformats.org/officeDocument/2006/relationships/image" Target="../media/image58.png"/><Relationship Id="rId17" Type="http://schemas.openxmlformats.org/officeDocument/2006/relationships/image" Target="../media/image62.png"/><Relationship Id="rId2" Type="http://schemas.openxmlformats.org/officeDocument/2006/relationships/notesSlide" Target="../notesSlides/notesSlide9.xml"/><Relationship Id="rId16" Type="http://schemas.openxmlformats.org/officeDocument/2006/relationships/image" Target="../media/image60.png"/><Relationship Id="rId1" Type="http://schemas.openxmlformats.org/officeDocument/2006/relationships/slideLayout" Target="../slideLayouts/slideLayout10.xml"/><Relationship Id="rId6" Type="http://schemas.openxmlformats.org/officeDocument/2006/relationships/image" Target="../media/image53.png"/><Relationship Id="rId11" Type="http://schemas.openxmlformats.org/officeDocument/2006/relationships/image" Target="../media/image52.tiff"/><Relationship Id="rId5" Type="http://schemas.openxmlformats.org/officeDocument/2006/relationships/image" Target="../media/image52.png"/><Relationship Id="rId15" Type="http://schemas.openxmlformats.org/officeDocument/2006/relationships/image" Target="../media/image59.pn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png"/><Relationship Id="rId14"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Slide Number"/>
          <p:cNvSpPr txBox="1">
            <a:spLocks noGrp="1"/>
          </p:cNvSpPr>
          <p:nvPr>
            <p:ph type="sldNum" sz="quarter" idx="4294967295"/>
          </p:nvPr>
        </p:nvSpPr>
        <p:spPr>
          <a:xfrm>
            <a:off x="17110106" y="12448447"/>
            <a:ext cx="365095" cy="52850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a:t>
            </a:fld>
            <a:endParaRPr/>
          </a:p>
        </p:txBody>
      </p:sp>
      <p:pic>
        <p:nvPicPr>
          <p:cNvPr id="229" name="Picture 2" descr="Picture 2"/>
          <p:cNvPicPr>
            <a:picLocks noChangeAspect="1"/>
          </p:cNvPicPr>
          <p:nvPr/>
        </p:nvPicPr>
        <p:blipFill>
          <a:blip r:embed="rId3"/>
          <a:stretch>
            <a:fillRect/>
          </a:stretch>
        </p:blipFill>
        <p:spPr>
          <a:xfrm>
            <a:off x="14438041" y="8679368"/>
            <a:ext cx="6074319" cy="4297586"/>
          </a:xfrm>
          <a:prstGeom prst="rect">
            <a:avLst/>
          </a:prstGeom>
          <a:ln w="12700">
            <a:miter lim="400000"/>
          </a:ln>
        </p:spPr>
      </p:pic>
      <p:pic>
        <p:nvPicPr>
          <p:cNvPr id="230" name="Grafik 16" descr="Grafik 16"/>
          <p:cNvPicPr>
            <a:picLocks noChangeAspect="1"/>
          </p:cNvPicPr>
          <p:nvPr/>
        </p:nvPicPr>
        <p:blipFill>
          <a:blip r:embed="rId4"/>
          <a:stretch>
            <a:fillRect/>
          </a:stretch>
        </p:blipFill>
        <p:spPr>
          <a:xfrm>
            <a:off x="3654745" y="9992865"/>
            <a:ext cx="5689600" cy="2036351"/>
          </a:xfrm>
          <a:prstGeom prst="rect">
            <a:avLst/>
          </a:prstGeom>
          <a:ln w="12700">
            <a:miter lim="400000"/>
          </a:ln>
        </p:spPr>
      </p:pic>
      <p:sp>
        <p:nvSpPr>
          <p:cNvPr id="2" name="TextBox 1">
            <a:extLst>
              <a:ext uri="{FF2B5EF4-FFF2-40B4-BE49-F238E27FC236}">
                <a16:creationId xmlns:a16="http://schemas.microsoft.com/office/drawing/2014/main" id="{4205869B-872D-4C94-B393-AD81F4288A1D}"/>
              </a:ext>
            </a:extLst>
          </p:cNvPr>
          <p:cNvSpPr txBox="1"/>
          <p:nvPr/>
        </p:nvSpPr>
        <p:spPr>
          <a:xfrm>
            <a:off x="9154837" y="6906389"/>
            <a:ext cx="6074319" cy="11079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7200" b="0" i="0" u="none" strike="noStrike" cap="none" spc="0" normalizeH="0" baseline="0" dirty="0">
                <a:ln>
                  <a:noFill/>
                </a:ln>
                <a:solidFill>
                  <a:schemeClr val="bg2">
                    <a:lumMod val="60000"/>
                    <a:lumOff val="40000"/>
                  </a:schemeClr>
                </a:solidFill>
                <a:effectLst/>
                <a:uFillTx/>
                <a:latin typeface="Arial" panose="020B0604020202020204" pitchFamily="34" charset="0"/>
                <a:cs typeface="Arial" panose="020B0604020202020204" pitchFamily="34" charset="0"/>
                <a:sym typeface="Calibri"/>
              </a:rPr>
              <a:t>Maria Pasinetti</a:t>
            </a:r>
            <a:endParaRPr kumimoji="0" lang="en-001" sz="7200" b="0" i="0" u="none" strike="noStrike" cap="none" spc="0" normalizeH="0" baseline="0" dirty="0">
              <a:ln>
                <a:noFill/>
              </a:ln>
              <a:solidFill>
                <a:schemeClr val="bg2">
                  <a:lumMod val="60000"/>
                  <a:lumOff val="40000"/>
                </a:schemeClr>
              </a:solidFill>
              <a:effectLst/>
              <a:uFillTx/>
              <a:latin typeface="Arial" panose="020B0604020202020204" pitchFamily="34" charset="0"/>
              <a:cs typeface="Arial" panose="020B0604020202020204" pitchFamily="34" charset="0"/>
              <a:sym typeface="Calibri"/>
            </a:endParaRPr>
          </a:p>
        </p:txBody>
      </p:sp>
      <p:sp>
        <p:nvSpPr>
          <p:cNvPr id="3" name="TextBox 2">
            <a:extLst>
              <a:ext uri="{FF2B5EF4-FFF2-40B4-BE49-F238E27FC236}">
                <a16:creationId xmlns:a16="http://schemas.microsoft.com/office/drawing/2014/main" id="{957FDC07-35D4-4224-B154-1C4BFA3EC982}"/>
              </a:ext>
            </a:extLst>
          </p:cNvPr>
          <p:cNvSpPr txBox="1"/>
          <p:nvPr/>
        </p:nvSpPr>
        <p:spPr>
          <a:xfrm>
            <a:off x="4447309" y="4083578"/>
            <a:ext cx="15489382" cy="18466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2000" b="1" i="0" u="none" strike="noStrike" cap="none" spc="0" normalizeH="0" baseline="0" dirty="0">
                <a:ln>
                  <a:noFill/>
                </a:ln>
                <a:solidFill>
                  <a:srgbClr val="0070C0"/>
                </a:solidFill>
                <a:effectLst/>
                <a:uFillTx/>
                <a:latin typeface="Arial" panose="020B0604020202020204" pitchFamily="34" charset="0"/>
                <a:cs typeface="Arial" panose="020B0604020202020204" pitchFamily="34" charset="0"/>
                <a:sym typeface="Calibri"/>
              </a:rPr>
              <a:t>The </a:t>
            </a:r>
            <a:r>
              <a:rPr kumimoji="0" lang="en-US" sz="12000" b="1" i="0" u="none" strike="noStrike" cap="small" spc="0" normalizeH="0" dirty="0" err="1">
                <a:ln>
                  <a:noFill/>
                </a:ln>
                <a:solidFill>
                  <a:srgbClr val="0070C0"/>
                </a:solidFill>
                <a:effectLst/>
                <a:uFillTx/>
                <a:latin typeface="Arial" panose="020B0604020202020204" pitchFamily="34" charset="0"/>
                <a:cs typeface="Arial" panose="020B0604020202020204" pitchFamily="34" charset="0"/>
                <a:sym typeface="Calibri"/>
              </a:rPr>
              <a:t>Lsym</a:t>
            </a:r>
            <a:r>
              <a:rPr kumimoji="0" lang="en-US" sz="12000" b="1" i="0" u="none" strike="noStrike" cap="none" spc="0" normalizeH="0" baseline="0" dirty="0">
                <a:ln>
                  <a:noFill/>
                </a:ln>
                <a:solidFill>
                  <a:srgbClr val="0070C0"/>
                </a:solidFill>
                <a:effectLst/>
                <a:uFillTx/>
                <a:latin typeface="Arial" panose="020B0604020202020204" pitchFamily="34" charset="0"/>
                <a:cs typeface="Arial" panose="020B0604020202020204" pitchFamily="34" charset="0"/>
                <a:sym typeface="Calibri"/>
              </a:rPr>
              <a:t> experiment </a:t>
            </a:r>
            <a:endParaRPr kumimoji="0" lang="en-001" sz="12000" b="1" i="0" u="none" strike="noStrike" cap="none" spc="0" normalizeH="0" baseline="0" dirty="0">
              <a:ln>
                <a:noFill/>
              </a:ln>
              <a:solidFill>
                <a:srgbClr val="0070C0"/>
              </a:solidFill>
              <a:effectLst/>
              <a:uFillTx/>
              <a:latin typeface="Arial" panose="020B0604020202020204" pitchFamily="34" charset="0"/>
              <a:cs typeface="Arial" panose="020B0604020202020204" pitchFamily="34" charset="0"/>
              <a:sym typeface="Calibri"/>
            </a:endParaRPr>
          </a:p>
        </p:txBody>
      </p:sp>
      <p:pic>
        <p:nvPicPr>
          <p:cNvPr id="14" name="Picture 13">
            <a:extLst>
              <a:ext uri="{FF2B5EF4-FFF2-40B4-BE49-F238E27FC236}">
                <a16:creationId xmlns:a16="http://schemas.microsoft.com/office/drawing/2014/main" id="{66BA208C-9C98-469D-9C40-CF5DD8A7B2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08915" y="9725017"/>
            <a:ext cx="4364556" cy="2182279"/>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Positron trapping technique"/>
          <p:cNvSpPr txBox="1">
            <a:spLocks noGrp="1"/>
          </p:cNvSpPr>
          <p:nvPr>
            <p:ph type="title"/>
          </p:nvPr>
        </p:nvSpPr>
        <p:spPr>
          <a:xfrm>
            <a:off x="1783832" y="1719114"/>
            <a:ext cx="20593051" cy="723101"/>
          </a:xfrm>
          <a:prstGeom prst="rect">
            <a:avLst/>
          </a:prstGeom>
        </p:spPr>
        <p:txBody>
          <a:bodyPr/>
          <a:lstStyle/>
          <a:p>
            <a:r>
              <a:rPr spc="0" dirty="0">
                <a:solidFill>
                  <a:srgbClr val="0070C0"/>
                </a:solidFill>
              </a:rPr>
              <a:t>Positron trapping technique</a:t>
            </a:r>
          </a:p>
        </p:txBody>
      </p:sp>
      <p:sp>
        <p:nvSpPr>
          <p:cNvPr id="382" name="Rectangle"/>
          <p:cNvSpPr/>
          <p:nvPr/>
        </p:nvSpPr>
        <p:spPr>
          <a:xfrm>
            <a:off x="15521202" y="510363"/>
            <a:ext cx="6739736" cy="11166579"/>
          </a:xfrm>
          <a:prstGeom prst="rect">
            <a:avLst/>
          </a:prstGeom>
          <a:noFill/>
          <a:ln w="127000" cap="flat">
            <a:solidFill>
              <a:srgbClr val="FF9300"/>
            </a:solidFill>
            <a:prstDash val="solid"/>
            <a:round/>
          </a:ln>
          <a:effectLst>
            <a:outerShdw blurRad="50800" dist="38100" dir="5400000" algn="t" rotWithShape="0">
              <a:prstClr val="black">
                <a:alpha val="40000"/>
              </a:prstClr>
            </a:outerShdw>
          </a:effectLst>
        </p:spPr>
        <p:txBody>
          <a:bodyPr wrap="square" lIns="215999" tIns="215999" rIns="215999" bIns="215999" numCol="1" anchor="t">
            <a:noAutofit/>
          </a:bodyPr>
          <a:lstStyle/>
          <a:p>
            <a:endParaRPr/>
          </a:p>
        </p:txBody>
      </p:sp>
      <p:sp>
        <p:nvSpPr>
          <p:cNvPr id="383" name="Rectangle"/>
          <p:cNvSpPr/>
          <p:nvPr/>
        </p:nvSpPr>
        <p:spPr>
          <a:xfrm>
            <a:off x="16139052" y="544157"/>
            <a:ext cx="5511122" cy="10475024"/>
          </a:xfrm>
          <a:prstGeom prst="rect">
            <a:avLst/>
          </a:prstGeom>
          <a:solidFill>
            <a:srgbClr val="FFFFFF"/>
          </a:solidFill>
          <a:ln w="127000" cap="flat">
            <a:solidFill>
              <a:srgbClr val="011993"/>
            </a:solidFill>
            <a:prstDash val="solid"/>
            <a:round/>
          </a:ln>
          <a:effectLst>
            <a:outerShdw blurRad="50800" dist="38100" dir="5400000" algn="t" rotWithShape="0">
              <a:prstClr val="black">
                <a:alpha val="40000"/>
              </a:prstClr>
            </a:outerShdw>
          </a:effectLst>
        </p:spPr>
        <p:txBody>
          <a:bodyPr wrap="square" lIns="215999" tIns="215999" rIns="215999" bIns="215999" numCol="1" anchor="t">
            <a:noAutofit/>
          </a:bodyPr>
          <a:lstStyle/>
          <a:p>
            <a:endParaRPr/>
          </a:p>
        </p:txBody>
      </p:sp>
      <p:sp>
        <p:nvSpPr>
          <p:cNvPr id="384" name="Rectangle"/>
          <p:cNvSpPr/>
          <p:nvPr/>
        </p:nvSpPr>
        <p:spPr>
          <a:xfrm>
            <a:off x="16932640" y="3729715"/>
            <a:ext cx="3916861" cy="6346431"/>
          </a:xfrm>
          <a:prstGeom prst="rect">
            <a:avLst/>
          </a:prstGeom>
          <a:solidFill>
            <a:srgbClr val="FFFFFF"/>
          </a:solidFill>
          <a:ln w="127000" cap="flat">
            <a:solidFill>
              <a:schemeClr val="accent1"/>
            </a:solidFill>
            <a:prstDash val="solid"/>
            <a:round/>
          </a:ln>
          <a:effectLst>
            <a:outerShdw blurRad="50800" dist="38100" dir="5400000" algn="t" rotWithShape="0">
              <a:prstClr val="black">
                <a:alpha val="40000"/>
              </a:prstClr>
            </a:outerShdw>
          </a:effectLst>
        </p:spPr>
        <p:txBody>
          <a:bodyPr wrap="square" lIns="215999" tIns="215999" rIns="215999" bIns="215999" numCol="1" anchor="t">
            <a:noAutofit/>
          </a:bodyPr>
          <a:lstStyle/>
          <a:p>
            <a:endParaRPr dirty="0"/>
          </a:p>
        </p:txBody>
      </p:sp>
      <p:pic>
        <p:nvPicPr>
          <p:cNvPr id="41" name="pasted-movie.png" descr="pasted-movie.png">
            <a:extLst>
              <a:ext uri="{FF2B5EF4-FFF2-40B4-BE49-F238E27FC236}">
                <a16:creationId xmlns:a16="http://schemas.microsoft.com/office/drawing/2014/main" id="{0900EED5-838F-4A57-809E-D9EBB6638C68}"/>
              </a:ext>
            </a:extLst>
          </p:cNvPr>
          <p:cNvPicPr>
            <a:picLocks noChangeAspect="1"/>
          </p:cNvPicPr>
          <p:nvPr/>
        </p:nvPicPr>
        <p:blipFill rotWithShape="1">
          <a:blip r:embed="rId3"/>
          <a:srcRect l="19171" t="11179" r="24422" b="13165"/>
          <a:stretch/>
        </p:blipFill>
        <p:spPr>
          <a:xfrm>
            <a:off x="17519492" y="4910295"/>
            <a:ext cx="2721237" cy="3688933"/>
          </a:xfrm>
          <a:prstGeom prst="rect">
            <a:avLst/>
          </a:prstGeom>
          <a:ln w="12700" cap="flat">
            <a:noFill/>
            <a:miter lim="400000"/>
          </a:ln>
          <a:effectLst/>
        </p:spPr>
      </p:pic>
      <p:sp>
        <p:nvSpPr>
          <p:cNvPr id="385" name="Rectangle"/>
          <p:cNvSpPr/>
          <p:nvPr/>
        </p:nvSpPr>
        <p:spPr>
          <a:xfrm>
            <a:off x="16648279" y="2502377"/>
            <a:ext cx="4485583" cy="1176202"/>
          </a:xfrm>
          <a:prstGeom prst="rect">
            <a:avLst/>
          </a:prstGeom>
          <a:solidFill>
            <a:schemeClr val="accent1">
              <a:satOff val="-61151"/>
              <a:lumOff val="19705"/>
            </a:schemeClr>
          </a:solidFill>
          <a:ln w="127000" cap="flat">
            <a:solidFill>
              <a:schemeClr val="accent1"/>
            </a:solidFill>
            <a:prstDash val="solid"/>
            <a:round/>
          </a:ln>
          <a:effectLst>
            <a:outerShdw blurRad="50800" dist="38100" dir="5400000" algn="t" rotWithShape="0">
              <a:prstClr val="black">
                <a:alpha val="40000"/>
              </a:prstClr>
            </a:outerShdw>
          </a:effectLst>
        </p:spPr>
        <p:txBody>
          <a:bodyPr wrap="square" lIns="215999" tIns="215999" rIns="215999" bIns="215999" numCol="1" anchor="t">
            <a:noAutofit/>
          </a:bodyPr>
          <a:lstStyle/>
          <a:p>
            <a:endParaRPr/>
          </a:p>
        </p:txBody>
      </p:sp>
      <p:sp>
        <p:nvSpPr>
          <p:cNvPr id="386" name="Rectangle"/>
          <p:cNvSpPr/>
          <p:nvPr/>
        </p:nvSpPr>
        <p:spPr>
          <a:xfrm>
            <a:off x="15163423" y="288603"/>
            <a:ext cx="7406266" cy="1617869"/>
          </a:xfrm>
          <a:prstGeom prst="rect">
            <a:avLst/>
          </a:prstGeom>
          <a:solidFill>
            <a:srgbClr val="FFFFFF"/>
          </a:solidFill>
          <a:ln w="12700" cap="flat">
            <a:noFill/>
            <a:miter lim="400000"/>
          </a:ln>
          <a:effectLst/>
        </p:spPr>
        <p:txBody>
          <a:bodyPr wrap="square" lIns="215999" tIns="215999" rIns="215999" bIns="215999" numCol="1" anchor="t">
            <a:noAutofit/>
          </a:bodyPr>
          <a:lstStyle/>
          <a:p>
            <a:endParaRPr/>
          </a:p>
        </p:txBody>
      </p:sp>
      <p:sp>
        <p:nvSpPr>
          <p:cNvPr id="387" name="Rectangle"/>
          <p:cNvSpPr/>
          <p:nvPr/>
        </p:nvSpPr>
        <p:spPr>
          <a:xfrm>
            <a:off x="18382428" y="9825121"/>
            <a:ext cx="1017286" cy="2592290"/>
          </a:xfrm>
          <a:prstGeom prst="rect">
            <a:avLst/>
          </a:prstGeom>
          <a:solidFill>
            <a:srgbClr val="FFFFFF"/>
          </a:solidFill>
          <a:ln w="12700" cap="flat">
            <a:noFill/>
            <a:miter lim="400000"/>
          </a:ln>
          <a:effectLst/>
        </p:spPr>
        <p:txBody>
          <a:bodyPr wrap="square" lIns="215999" tIns="215999" rIns="215999" bIns="215999" numCol="1" anchor="t">
            <a:noAutofit/>
          </a:bodyPr>
          <a:lstStyle/>
          <a:p>
            <a:endParaRPr/>
          </a:p>
        </p:txBody>
      </p:sp>
      <p:sp>
        <p:nvSpPr>
          <p:cNvPr id="388" name="Line"/>
          <p:cNvSpPr/>
          <p:nvPr/>
        </p:nvSpPr>
        <p:spPr>
          <a:xfrm>
            <a:off x="18385970" y="10077472"/>
            <a:ext cx="1017286" cy="1"/>
          </a:xfrm>
          <a:prstGeom prst="line">
            <a:avLst/>
          </a:prstGeom>
          <a:noFill/>
          <a:ln w="25400" cap="flat">
            <a:solidFill>
              <a:srgbClr val="FF2600"/>
            </a:solidFill>
            <a:prstDash val="solid"/>
            <a:round/>
          </a:ln>
          <a:effectLst/>
        </p:spPr>
        <p:txBody>
          <a:bodyPr wrap="square" lIns="45718" tIns="45718" rIns="45718" bIns="45718" numCol="1" anchor="t">
            <a:noAutofit/>
          </a:bodyPr>
          <a:lstStyle/>
          <a:p>
            <a:endParaRPr/>
          </a:p>
        </p:txBody>
      </p:sp>
      <p:sp>
        <p:nvSpPr>
          <p:cNvPr id="391" name="Equation"/>
          <p:cNvSpPr txBox="1"/>
          <p:nvPr/>
        </p:nvSpPr>
        <p:spPr>
          <a:xfrm>
            <a:off x="19183055" y="4826242"/>
            <a:ext cx="65" cy="553998"/>
          </a:xfrm>
          <a:prstGeom prst="rect">
            <a:avLst/>
          </a:prstGeom>
          <a:noFill/>
          <a:ln w="12700" cap="flat">
            <a:noFill/>
            <a:miter lim="400000"/>
          </a:ln>
          <a:effectLst/>
        </p:spPr>
        <p:txBody>
          <a:bodyPr wrap="none" lIns="0" tIns="0" rIns="0" bIns="0">
            <a:spAutoFit/>
          </a:bodyPr>
          <a:lstStyle/>
          <a:p>
            <a:pPr latinLnBrk="1">
              <a:defRPr sz="1800"/>
            </a:pPr>
            <a:endParaRPr sz="3600" dirty="0">
              <a:solidFill>
                <a:srgbClr val="0096FF"/>
              </a:solidFill>
            </a:endParaRPr>
          </a:p>
        </p:txBody>
      </p:sp>
      <p:sp>
        <p:nvSpPr>
          <p:cNvPr id="393" name="Content Placeholder 2"/>
          <p:cNvSpPr txBox="1"/>
          <p:nvPr/>
        </p:nvSpPr>
        <p:spPr>
          <a:xfrm>
            <a:off x="17843051" y="10207099"/>
            <a:ext cx="2477136" cy="3633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rmAutofit/>
          </a:bodyPr>
          <a:lstStyle>
            <a:lvl1pPr defTabSz="1828800">
              <a:spcBef>
                <a:spcPts val="2000"/>
              </a:spcBef>
              <a:defRPr sz="2000">
                <a:solidFill>
                  <a:srgbClr val="941100"/>
                </a:solidFill>
                <a:latin typeface="Arial"/>
                <a:ea typeface="Arial"/>
                <a:cs typeface="Arial"/>
                <a:sym typeface="Arial"/>
              </a:defRPr>
            </a:lvl1pPr>
          </a:lstStyle>
          <a:p>
            <a:r>
              <a:t>Moderator&amp;converter</a:t>
            </a:r>
          </a:p>
        </p:txBody>
      </p:sp>
      <p:sp>
        <p:nvSpPr>
          <p:cNvPr id="394" name="Content Placeholder 2"/>
          <p:cNvSpPr txBox="1"/>
          <p:nvPr/>
        </p:nvSpPr>
        <p:spPr>
          <a:xfrm>
            <a:off x="16599353" y="11962555"/>
            <a:ext cx="770432" cy="3633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rmAutofit lnSpcReduction="10000"/>
          </a:bodyPr>
          <a:lstStyle>
            <a:lvl1pPr defTabSz="1572768">
              <a:spcBef>
                <a:spcPts val="1700"/>
              </a:spcBef>
              <a:defRPr sz="2580">
                <a:solidFill>
                  <a:schemeClr val="accent5"/>
                </a:solidFill>
                <a:latin typeface="Arial"/>
                <a:ea typeface="Arial"/>
                <a:cs typeface="Arial"/>
                <a:sym typeface="Arial"/>
              </a:defRPr>
            </a:lvl1pPr>
          </a:lstStyle>
          <a:p>
            <a:r>
              <a:t>77 K</a:t>
            </a:r>
          </a:p>
        </p:txBody>
      </p:sp>
      <p:sp>
        <p:nvSpPr>
          <p:cNvPr id="395" name="Content Placeholder 2"/>
          <p:cNvSpPr txBox="1"/>
          <p:nvPr/>
        </p:nvSpPr>
        <p:spPr>
          <a:xfrm>
            <a:off x="16599353" y="11175756"/>
            <a:ext cx="770432" cy="3633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rmAutofit lnSpcReduction="10000"/>
          </a:bodyPr>
          <a:lstStyle>
            <a:lvl1pPr defTabSz="1572768">
              <a:spcBef>
                <a:spcPts val="1700"/>
              </a:spcBef>
              <a:defRPr sz="2580">
                <a:solidFill>
                  <a:srgbClr val="011993"/>
                </a:solidFill>
                <a:latin typeface="Arial"/>
                <a:ea typeface="Arial"/>
                <a:cs typeface="Arial"/>
                <a:sym typeface="Arial"/>
              </a:defRPr>
            </a:lvl1pPr>
          </a:lstStyle>
          <a:p>
            <a:r>
              <a:t>4 K</a:t>
            </a:r>
          </a:p>
        </p:txBody>
      </p:sp>
      <p:sp>
        <p:nvSpPr>
          <p:cNvPr id="396" name="Content Placeholder 2"/>
          <p:cNvSpPr txBox="1"/>
          <p:nvPr/>
        </p:nvSpPr>
        <p:spPr>
          <a:xfrm>
            <a:off x="16431481" y="10232499"/>
            <a:ext cx="1307697" cy="3633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rmAutofit lnSpcReduction="10000"/>
          </a:bodyPr>
          <a:lstStyle>
            <a:lvl1pPr defTabSz="1572768">
              <a:spcBef>
                <a:spcPts val="1700"/>
              </a:spcBef>
              <a:defRPr sz="2580">
                <a:solidFill>
                  <a:srgbClr val="008F00"/>
                </a:solidFill>
                <a:latin typeface="Arial"/>
                <a:ea typeface="Arial"/>
                <a:cs typeface="Arial"/>
                <a:sym typeface="Arial"/>
              </a:defRPr>
            </a:lvl1pPr>
          </a:lstStyle>
          <a:p>
            <a:r>
              <a:t>300 mK</a:t>
            </a:r>
          </a:p>
        </p:txBody>
      </p:sp>
      <p:pic>
        <p:nvPicPr>
          <p:cNvPr id="401" name="capsule15 copy.png" descr="capsule15 copy.png"/>
          <p:cNvPicPr>
            <a:picLocks noChangeAspect="1"/>
          </p:cNvPicPr>
          <p:nvPr/>
        </p:nvPicPr>
        <p:blipFill>
          <a:blip r:embed="rId4"/>
          <a:stretch>
            <a:fillRect/>
          </a:stretch>
        </p:blipFill>
        <p:spPr>
          <a:xfrm rot="192266">
            <a:off x="17327413" y="10331541"/>
            <a:ext cx="3458333" cy="4611108"/>
          </a:xfrm>
          <a:prstGeom prst="rect">
            <a:avLst/>
          </a:prstGeom>
          <a:ln w="12700" cap="flat">
            <a:noFill/>
            <a:miter lim="400000"/>
          </a:ln>
          <a:effectLst/>
        </p:spPr>
      </p:pic>
      <p:sp>
        <p:nvSpPr>
          <p:cNvPr id="402" name="Equation"/>
          <p:cNvSpPr txBox="1"/>
          <p:nvPr/>
        </p:nvSpPr>
        <p:spPr>
          <a:xfrm>
            <a:off x="19592842" y="12525946"/>
            <a:ext cx="692497" cy="461665"/>
          </a:xfrm>
          <a:prstGeom prst="rect">
            <a:avLst/>
          </a:prstGeom>
          <a:noFill/>
          <a:ln w="12700" cap="flat">
            <a:noFill/>
            <a:miter lim="400000"/>
          </a:ln>
          <a:effectLst/>
        </p:spPr>
        <p:txBody>
          <a:bodyPr wrap="none" lIns="0" tIns="0" rIns="0" bIns="0">
            <a:spAutoFit/>
          </a:bodyPr>
          <a:lstStyle/>
          <a:p>
            <a:pPr latinLnBrk="1">
              <a:defRPr sz="1800"/>
            </a:pPr>
            <a:r>
              <a:rPr lang="en-US" sz="3000" baseline="40000" dirty="0"/>
              <a:t>22</a:t>
            </a:r>
            <a:r>
              <a:rPr lang="en-US" sz="3000" dirty="0"/>
              <a:t>Na</a:t>
            </a:r>
            <a:endParaRPr sz="3000" dirty="0"/>
          </a:p>
        </p:txBody>
      </p:sp>
      <p:sp>
        <p:nvSpPr>
          <p:cNvPr id="404" name="Content Placeholder 2"/>
          <p:cNvSpPr txBox="1"/>
          <p:nvPr/>
        </p:nvSpPr>
        <p:spPr>
          <a:xfrm>
            <a:off x="1783832" y="3559477"/>
            <a:ext cx="12204775" cy="1981923"/>
          </a:xfrm>
          <a:prstGeom prst="rect">
            <a:avLst/>
          </a:prstGeom>
          <a:ln w="12700">
            <a:miter lim="400000"/>
          </a:ln>
          <a:extLst>
            <a:ext uri="{C572A759-6A51-4108-AA02-DFA0A04FC94B}">
              <ma14:wrappingTextBoxFlag xmlns:mc="http://schemas.openxmlformats.org/markup-compatibility/2006" xmlns:a14="http://schemas.microsoft.com/office/drawing/2010/main" xmlns="" xmlns:m="http://schemas.openxmlformats.org/officeDocument/2006/math" xmlns:ma14="http://schemas.microsoft.com/office/mac/drawingml/2011/main" val="1"/>
            </a:ext>
          </a:extLst>
        </p:spPr>
        <p:txBody>
          <a:bodyPr lIns="0" tIns="0" rIns="0" bIns="0">
            <a:normAutofit/>
          </a:bodyPr>
          <a:lstStyle/>
          <a:p>
            <a:pPr indent="403621" defTabSz="1828800">
              <a:spcBef>
                <a:spcPts val="2000"/>
              </a:spcBef>
              <a:defRPr>
                <a:solidFill>
                  <a:srgbClr val="535353"/>
                </a:solidFill>
                <a:latin typeface="Arial"/>
                <a:ea typeface="Arial"/>
                <a:cs typeface="Arial"/>
                <a:sym typeface="Arial"/>
              </a:defRPr>
            </a:pPr>
            <a:endParaRPr b="1" dirty="0">
              <a:solidFill>
                <a:schemeClr val="accent1">
                  <a:lumOff val="-4235"/>
                </a:schemeClr>
              </a:solidFill>
            </a:endParaRPr>
          </a:p>
        </p:txBody>
      </p:sp>
      <p:sp>
        <p:nvSpPr>
          <p:cNvPr id="405" name="Content Placeholder 2"/>
          <p:cNvSpPr txBox="1"/>
          <p:nvPr/>
        </p:nvSpPr>
        <p:spPr>
          <a:xfrm>
            <a:off x="1783832" y="3265491"/>
            <a:ext cx="12443357" cy="723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lvl1pPr defTabSz="1828800">
              <a:spcBef>
                <a:spcPts val="2000"/>
              </a:spcBef>
              <a:defRPr sz="3400">
                <a:solidFill>
                  <a:srgbClr val="535353"/>
                </a:solidFill>
                <a:latin typeface="Arial"/>
                <a:ea typeface="Arial"/>
                <a:cs typeface="Arial"/>
                <a:sym typeface="Arial"/>
              </a:defRPr>
            </a:lvl1pPr>
          </a:lstStyle>
          <a:p>
            <a:r>
              <a:rPr sz="4000" dirty="0"/>
              <a:t>Source</a:t>
            </a:r>
            <a:r>
              <a:rPr lang="en-US" sz="4000" dirty="0"/>
              <a:t> (</a:t>
            </a:r>
            <a:r>
              <a:rPr lang="en-US" sz="4000" baseline="30000" dirty="0"/>
              <a:t>22</a:t>
            </a:r>
            <a:r>
              <a:rPr lang="en-US" sz="4000" dirty="0"/>
              <a:t>Na, 15 MBq)</a:t>
            </a:r>
            <a:r>
              <a:rPr sz="4000" dirty="0"/>
              <a:t> at room temperature in the final setup (safely removable)</a:t>
            </a:r>
          </a:p>
        </p:txBody>
      </p:sp>
      <p:grpSp>
        <p:nvGrpSpPr>
          <p:cNvPr id="10" name="Group 9">
            <a:extLst>
              <a:ext uri="{FF2B5EF4-FFF2-40B4-BE49-F238E27FC236}">
                <a16:creationId xmlns:a16="http://schemas.microsoft.com/office/drawing/2014/main" id="{F5BD197A-69B4-4A47-89C1-14F1D4616280}"/>
              </a:ext>
            </a:extLst>
          </p:cNvPr>
          <p:cNvGrpSpPr/>
          <p:nvPr/>
        </p:nvGrpSpPr>
        <p:grpSpPr>
          <a:xfrm>
            <a:off x="18956260" y="3967789"/>
            <a:ext cx="550600" cy="1523145"/>
            <a:chOff x="19932608" y="6985000"/>
            <a:chExt cx="550600" cy="2577378"/>
          </a:xfrm>
        </p:grpSpPr>
        <p:sp>
          <p:nvSpPr>
            <p:cNvPr id="390" name="Line"/>
            <p:cNvSpPr/>
            <p:nvPr/>
          </p:nvSpPr>
          <p:spPr>
            <a:xfrm flipV="1">
              <a:off x="19932608" y="6985000"/>
              <a:ext cx="6392" cy="2577378"/>
            </a:xfrm>
            <a:prstGeom prst="line">
              <a:avLst/>
            </a:prstGeom>
            <a:noFill/>
            <a:ln w="76200" cap="flat">
              <a:solidFill>
                <a:srgbClr val="0096FF"/>
              </a:solidFill>
              <a:prstDash val="solid"/>
              <a:round/>
              <a:tailEnd type="triangle" w="med" len="med"/>
            </a:ln>
            <a:effectLst/>
          </p:spPr>
          <p:txBody>
            <a:bodyPr wrap="square" lIns="45718" tIns="45718" rIns="45718" bIns="45718" numCol="1" anchor="t">
              <a:noAutofit/>
            </a:bodyPr>
            <a:lstStyle/>
            <a:p>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6835F39-C854-4EF6-A30B-1BD1B8032F1D}"/>
                    </a:ext>
                  </a:extLst>
                </p:cNvPr>
                <p:cNvSpPr txBox="1"/>
                <p:nvPr/>
              </p:nvSpPr>
              <p:spPr>
                <a:xfrm>
                  <a:off x="20063671" y="7667905"/>
                  <a:ext cx="419537" cy="6213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acc>
                          <m:accPr>
                            <m:chr m:val="⃗"/>
                            <m:ctrlPr>
                              <a:rPr kumimoji="0" lang="en-US" sz="3600" b="0" i="1" u="none" strike="noStrike" cap="none" spc="0" normalizeH="0" baseline="0" smtClean="0">
                                <a:ln>
                                  <a:noFill/>
                                </a:ln>
                                <a:solidFill>
                                  <a:srgbClr val="0070C0"/>
                                </a:solidFill>
                                <a:effectLst/>
                                <a:uFillTx/>
                                <a:latin typeface="Cambria Math" panose="02040503050406030204" pitchFamily="18" charset="0"/>
                                <a:ea typeface="+mn-ea"/>
                                <a:cs typeface="+mn-cs"/>
                                <a:sym typeface="Calibri"/>
                              </a:rPr>
                            </m:ctrlPr>
                          </m:accPr>
                          <m:e>
                            <m:r>
                              <a:rPr kumimoji="0" lang="en-US" sz="3600" b="0" i="1" u="none" strike="noStrike" cap="none" spc="0" normalizeH="0" baseline="0" smtClean="0">
                                <a:ln>
                                  <a:noFill/>
                                </a:ln>
                                <a:solidFill>
                                  <a:srgbClr val="0070C0"/>
                                </a:solidFill>
                                <a:effectLst/>
                                <a:uFillTx/>
                                <a:latin typeface="Cambria Math" panose="02040503050406030204" pitchFamily="18" charset="0"/>
                                <a:ea typeface="+mn-ea"/>
                                <a:cs typeface="+mn-cs"/>
                                <a:sym typeface="Calibri"/>
                              </a:rPr>
                              <m:t>𝐵</m:t>
                            </m:r>
                          </m:e>
                        </m:acc>
                      </m:oMath>
                    </m:oMathPara>
                  </a14:m>
                  <a:endParaRPr kumimoji="0" lang="en-001" sz="3600" b="0" i="0" u="none" strike="noStrike" cap="none" spc="0" normalizeH="0" baseline="0" dirty="0">
                    <a:ln>
                      <a:noFill/>
                    </a:ln>
                    <a:solidFill>
                      <a:srgbClr val="0070C0"/>
                    </a:solidFill>
                    <a:effectLst/>
                    <a:uFillTx/>
                    <a:latin typeface="+mn-lt"/>
                    <a:ea typeface="+mn-ea"/>
                    <a:cs typeface="+mn-cs"/>
                    <a:sym typeface="Calibri"/>
                  </a:endParaRPr>
                </a:p>
              </p:txBody>
            </p:sp>
          </mc:Choice>
          <mc:Fallback xmlns="">
            <p:sp>
              <p:nvSpPr>
                <p:cNvPr id="3" name="TextBox 2">
                  <a:extLst>
                    <a:ext uri="{FF2B5EF4-FFF2-40B4-BE49-F238E27FC236}">
                      <a16:creationId xmlns:a16="http://schemas.microsoft.com/office/drawing/2014/main" id="{96835F39-C854-4EF6-A30B-1BD1B8032F1D}"/>
                    </a:ext>
                  </a:extLst>
                </p:cNvPr>
                <p:cNvSpPr txBox="1">
                  <a:spLocks noRot="1" noChangeAspect="1" noMove="1" noResize="1" noEditPoints="1" noAdjustHandles="1" noChangeArrowheads="1" noChangeShapeType="1" noTextEdit="1"/>
                </p:cNvSpPr>
                <p:nvPr/>
              </p:nvSpPr>
              <p:spPr>
                <a:xfrm>
                  <a:off x="20063671" y="7667905"/>
                  <a:ext cx="419537" cy="621324"/>
                </a:xfrm>
                <a:prstGeom prst="rect">
                  <a:avLst/>
                </a:prstGeom>
                <a:blipFill>
                  <a:blip r:embed="rId5"/>
                  <a:stretch>
                    <a:fillRect b="-38333"/>
                  </a:stretch>
                </a:blipFill>
                <a:ln w="12700" cap="flat">
                  <a:noFill/>
                  <a:miter lim="400000"/>
                </a:ln>
                <a:effectLst/>
              </p:spPr>
              <p:txBody>
                <a:bodyPr/>
                <a:lstStyle/>
                <a:p>
                  <a:r>
                    <a:rPr lang="en-001">
                      <a:noFill/>
                    </a:rPr>
                    <a:t> </a:t>
                  </a:r>
                </a:p>
              </p:txBody>
            </p:sp>
          </mc:Fallback>
        </mc:AlternateContent>
      </p:grpSp>
      <mc:AlternateContent xmlns:mc="http://schemas.openxmlformats.org/markup-compatibility/2006" xmlns:a14="http://schemas.microsoft.com/office/drawing/2010/main">
        <mc:Choice Requires="a14">
          <p:sp>
            <p:nvSpPr>
              <p:cNvPr id="381" name="Content Placeholder 2"/>
              <p:cNvSpPr txBox="1"/>
              <p:nvPr/>
            </p:nvSpPr>
            <p:spPr>
              <a:xfrm>
                <a:off x="1760985" y="4984355"/>
                <a:ext cx="12699132" cy="4877618"/>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0" tIns="0" rIns="0" bIns="0">
                <a:noAutofit/>
              </a:bodyPr>
              <a:lstStyle/>
              <a:p>
                <a:pPr defTabSz="1828800">
                  <a:spcBef>
                    <a:spcPts val="2000"/>
                  </a:spcBef>
                  <a:defRPr sz="3400">
                    <a:solidFill>
                      <a:srgbClr val="535353"/>
                    </a:solidFill>
                    <a:latin typeface="Arial"/>
                    <a:ea typeface="Arial"/>
                    <a:cs typeface="Arial"/>
                    <a:sym typeface="Arial"/>
                  </a:defRPr>
                </a:pPr>
                <a:r>
                  <a:rPr lang="en-US" sz="4000" dirty="0"/>
                  <a:t>Some slow </a:t>
                </a:r>
                <a14:m>
                  <m:oMath xmlns:m="http://schemas.openxmlformats.org/officeDocument/2006/math">
                    <m:sSup>
                      <m:sSupPr>
                        <m:ctrlPr>
                          <a:rPr lang="ar-AE" sz="4000" i="1">
                            <a:solidFill>
                              <a:srgbClr val="535353"/>
                            </a:solidFill>
                            <a:latin typeface="Cambria Math" panose="02040503050406030204" pitchFamily="18" charset="0"/>
                          </a:rPr>
                        </m:ctrlPr>
                      </m:sSupPr>
                      <m:e>
                        <m:r>
                          <a:rPr lang="ar-AE" sz="4000" i="1">
                            <a:solidFill>
                              <a:srgbClr val="535353"/>
                            </a:solidFill>
                            <a:latin typeface="Cambria Math" panose="02040503050406030204" pitchFamily="18" charset="0"/>
                          </a:rPr>
                          <m:t>𝑒</m:t>
                        </m:r>
                      </m:e>
                      <m:sup>
                        <m:r>
                          <a:rPr lang="ar-AE" sz="4000" i="1">
                            <a:solidFill>
                              <a:srgbClr val="535353"/>
                            </a:solidFill>
                            <a:latin typeface="Cambria Math" panose="02040503050406030204" pitchFamily="18" charset="0"/>
                          </a:rPr>
                          <m:t>+</m:t>
                        </m:r>
                      </m:sup>
                    </m:sSup>
                  </m:oMath>
                </a14:m>
                <a:r>
                  <a:rPr lang="ar-AE" sz="4000" dirty="0"/>
                  <a:t> </a:t>
                </a:r>
                <a:r>
                  <a:rPr lang="en-US" sz="4000" dirty="0"/>
                  <a:t>will pick up an </a:t>
                </a:r>
                <a14:m>
                  <m:oMath xmlns:m="http://schemas.openxmlformats.org/officeDocument/2006/math">
                    <m:sSup>
                      <m:sSupPr>
                        <m:ctrlPr>
                          <a:rPr lang="ar-AE" sz="4000" i="1">
                            <a:solidFill>
                              <a:srgbClr val="535353"/>
                            </a:solidFill>
                            <a:latin typeface="Cambria Math" panose="02040503050406030204" pitchFamily="18" charset="0"/>
                          </a:rPr>
                        </m:ctrlPr>
                      </m:sSupPr>
                      <m:e>
                        <m:r>
                          <a:rPr lang="ar-AE" sz="4000" i="1">
                            <a:solidFill>
                              <a:srgbClr val="535353"/>
                            </a:solidFill>
                            <a:latin typeface="Cambria Math" panose="02040503050406030204" pitchFamily="18" charset="0"/>
                          </a:rPr>
                          <m:t>𝑒</m:t>
                        </m:r>
                      </m:e>
                      <m:sup>
                        <m:r>
                          <a:rPr lang="ar-AE" sz="4000" i="1">
                            <a:solidFill>
                              <a:srgbClr val="535353"/>
                            </a:solidFill>
                            <a:latin typeface="Cambria Math" panose="02040503050406030204" pitchFamily="18" charset="0"/>
                          </a:rPr>
                          <m:t>−</m:t>
                        </m:r>
                      </m:sup>
                    </m:sSup>
                  </m:oMath>
                </a14:m>
                <a:r>
                  <a:rPr lang="ar-AE" sz="4000" dirty="0"/>
                  <a:t> </a:t>
                </a:r>
                <a:r>
                  <a:rPr lang="en-US" sz="4000" dirty="0"/>
                  <a:t>close to the moderator surface:</a:t>
                </a:r>
              </a:p>
              <a:p>
                <a:pPr defTabSz="1828800">
                  <a:spcBef>
                    <a:spcPts val="2000"/>
                  </a:spcBef>
                  <a:defRPr sz="3400">
                    <a:solidFill>
                      <a:srgbClr val="535353"/>
                    </a:solidFill>
                    <a:latin typeface="Arial"/>
                    <a:ea typeface="Arial"/>
                    <a:cs typeface="Arial"/>
                    <a:sym typeface="Arial"/>
                  </a:defRPr>
                </a:pPr>
                <a14:m>
                  <m:oMath xmlns:m="http://schemas.openxmlformats.org/officeDocument/2006/math">
                    <m:r>
                      <a:rPr lang="en-US" sz="4000" i="1">
                        <a:solidFill>
                          <a:srgbClr val="535353"/>
                        </a:solidFill>
                        <a:latin typeface="Cambria Math" panose="02040503050406030204" pitchFamily="18" charset="0"/>
                      </a:rPr>
                      <m:t>→</m:t>
                    </m:r>
                  </m:oMath>
                </a14:m>
                <a:r>
                  <a:rPr lang="en-US" sz="4000" dirty="0"/>
                  <a:t> </a:t>
                </a:r>
                <a:r>
                  <a:rPr lang="en-US" sz="4000" dirty="0">
                    <a:solidFill>
                      <a:srgbClr val="0070C0"/>
                    </a:solidFill>
                  </a:rPr>
                  <a:t>Positronium atom </a:t>
                </a:r>
                <a:r>
                  <a:rPr lang="en-US" sz="4000" dirty="0"/>
                  <a:t>(Ps*) in a high Rydberg state </a:t>
                </a:r>
                <a14:m>
                  <m:oMath xmlns:m="http://schemas.openxmlformats.org/officeDocument/2006/math">
                    <m:r>
                      <a:rPr lang="en-US" sz="4000" i="1">
                        <a:solidFill>
                          <a:srgbClr val="535353"/>
                        </a:solidFill>
                        <a:latin typeface="Cambria Math" panose="02040503050406030204" pitchFamily="18" charset="0"/>
                      </a:rPr>
                      <m:t>→</m:t>
                    </m:r>
                  </m:oMath>
                </a14:m>
                <a:r>
                  <a:rPr lang="en-US" sz="4000" dirty="0"/>
                  <a:t> </a:t>
                </a:r>
                <a14:m>
                  <m:oMath xmlns:m="http://schemas.openxmlformats.org/officeDocument/2006/math">
                    <m:sSup>
                      <m:sSupPr>
                        <m:ctrlPr>
                          <a:rPr lang="ar-AE" sz="4000" i="1">
                            <a:solidFill>
                              <a:srgbClr val="535353"/>
                            </a:solidFill>
                            <a:latin typeface="Cambria Math" panose="02040503050406030204" pitchFamily="18" charset="0"/>
                          </a:rPr>
                        </m:ctrlPr>
                      </m:sSupPr>
                      <m:e>
                        <m:r>
                          <a:rPr lang="ar-AE" sz="4000" i="1">
                            <a:solidFill>
                              <a:srgbClr val="535353"/>
                            </a:solidFill>
                            <a:latin typeface="Cambria Math" panose="02040503050406030204" pitchFamily="18" charset="0"/>
                          </a:rPr>
                          <m:t>𝑒</m:t>
                        </m:r>
                      </m:e>
                      <m:sup>
                        <m:r>
                          <a:rPr lang="ar-AE" sz="4000" i="1">
                            <a:solidFill>
                              <a:srgbClr val="535353"/>
                            </a:solidFill>
                            <a:latin typeface="Cambria Math" panose="02040503050406030204" pitchFamily="18" charset="0"/>
                          </a:rPr>
                          <m:t>+</m:t>
                        </m:r>
                      </m:sup>
                    </m:sSup>
                  </m:oMath>
                </a14:m>
                <a:r>
                  <a:rPr lang="ar-AE" sz="4000" dirty="0"/>
                  <a:t> </a:t>
                </a:r>
                <a:r>
                  <a:rPr lang="en-US" sz="4000" dirty="0"/>
                  <a:t>and </a:t>
                </a:r>
                <a14:m>
                  <m:oMath xmlns:m="http://schemas.openxmlformats.org/officeDocument/2006/math">
                    <m:sSup>
                      <m:sSupPr>
                        <m:ctrlPr>
                          <a:rPr lang="ar-AE" sz="4000" i="1">
                            <a:solidFill>
                              <a:srgbClr val="535353"/>
                            </a:solidFill>
                            <a:latin typeface="Cambria Math" panose="02040503050406030204" pitchFamily="18" charset="0"/>
                          </a:rPr>
                        </m:ctrlPr>
                      </m:sSupPr>
                      <m:e>
                        <m:r>
                          <a:rPr lang="ar-AE" sz="4000" i="1">
                            <a:solidFill>
                              <a:srgbClr val="535353"/>
                            </a:solidFill>
                            <a:latin typeface="Cambria Math" panose="02040503050406030204" pitchFamily="18" charset="0"/>
                          </a:rPr>
                          <m:t>𝑒</m:t>
                        </m:r>
                      </m:e>
                      <m:sup>
                        <m:r>
                          <a:rPr lang="ar-AE" sz="4000" i="1">
                            <a:solidFill>
                              <a:srgbClr val="535353"/>
                            </a:solidFill>
                            <a:latin typeface="Cambria Math" panose="02040503050406030204" pitchFamily="18" charset="0"/>
                          </a:rPr>
                          <m:t>−</m:t>
                        </m:r>
                      </m:sup>
                    </m:sSup>
                  </m:oMath>
                </a14:m>
                <a:r>
                  <a:rPr lang="ar-AE" sz="4000" dirty="0"/>
                  <a:t> </a:t>
                </a:r>
                <a:r>
                  <a:rPr lang="en-US" sz="4000" dirty="0"/>
                  <a:t>are very weakly bound and will follow the </a:t>
                </a:r>
                <a14:m>
                  <m:oMath xmlns:m="http://schemas.openxmlformats.org/officeDocument/2006/math">
                    <m:acc>
                      <m:accPr>
                        <m:chr m:val="⃗"/>
                        <m:ctrlPr>
                          <a:rPr lang="ar-AE" sz="4000" i="1">
                            <a:latin typeface="Cambria Math" panose="02040503050406030204" pitchFamily="18" charset="0"/>
                          </a:rPr>
                        </m:ctrlPr>
                      </m:accPr>
                      <m:e>
                        <m:r>
                          <a:rPr lang="ar-AE" sz="4000" i="1">
                            <a:latin typeface="Cambria Math" panose="02040503050406030204" pitchFamily="18" charset="0"/>
                          </a:rPr>
                          <m:t>𝐵</m:t>
                        </m:r>
                      </m:e>
                    </m:acc>
                    <m:r>
                      <a:rPr lang="ar-AE" sz="4000" i="1">
                        <a:latin typeface="Cambria Math" panose="02040503050406030204" pitchFamily="18" charset="0"/>
                      </a:rPr>
                      <m:t> </m:t>
                    </m:r>
                  </m:oMath>
                </a14:m>
                <a:r>
                  <a:rPr lang="ar-AE" sz="4000" dirty="0"/>
                  <a:t> </a:t>
                </a:r>
                <a:r>
                  <a:rPr lang="en-US" sz="4000" dirty="0"/>
                  <a:t>field lines</a:t>
                </a:r>
              </a:p>
              <a:p>
                <a:pPr defTabSz="1828800">
                  <a:spcBef>
                    <a:spcPts val="2000"/>
                  </a:spcBef>
                  <a:defRPr sz="3400">
                    <a:solidFill>
                      <a:srgbClr val="535353"/>
                    </a:solidFill>
                    <a:latin typeface="Arial"/>
                    <a:ea typeface="Arial"/>
                    <a:cs typeface="Arial"/>
                    <a:sym typeface="Arial"/>
                  </a:defRPr>
                </a:pPr>
                <a:r>
                  <a:rPr lang="en-US" sz="4000" dirty="0"/>
                  <a:t>The </a:t>
                </a:r>
                <a:r>
                  <a:rPr lang="en-US" sz="4000" dirty="0">
                    <a:solidFill>
                      <a:srgbClr val="0070C0"/>
                    </a:solidFill>
                  </a:rPr>
                  <a:t>Ps* atom </a:t>
                </a:r>
                <a:r>
                  <a:rPr lang="en-US" sz="4000" dirty="0"/>
                  <a:t>is ionized by the </a:t>
                </a:r>
                <a14:m>
                  <m:oMath xmlns:m="http://schemas.openxmlformats.org/officeDocument/2006/math">
                    <m:acc>
                      <m:accPr>
                        <m:chr m:val="⃗"/>
                        <m:ctrlPr>
                          <a:rPr lang="en-US" sz="4000" b="0" i="1" smtClean="0">
                            <a:latin typeface="Cambria Math" panose="02040503050406030204" pitchFamily="18" charset="0"/>
                          </a:rPr>
                        </m:ctrlPr>
                      </m:accPr>
                      <m:e>
                        <m:r>
                          <a:rPr lang="en-US" sz="4000" b="0" i="1" smtClean="0">
                            <a:latin typeface="Cambria Math" panose="02040503050406030204" pitchFamily="18" charset="0"/>
                          </a:rPr>
                          <m:t>𝐸</m:t>
                        </m:r>
                      </m:e>
                    </m:acc>
                  </m:oMath>
                </a14:m>
                <a:r>
                  <a:rPr lang="en-US" sz="4000" dirty="0"/>
                  <a:t> within the trapping well</a:t>
                </a:r>
              </a:p>
            </p:txBody>
          </p:sp>
        </mc:Choice>
        <mc:Fallback xmlns="">
          <p:sp>
            <p:nvSpPr>
              <p:cNvPr id="381" name="Content Placeholder 2"/>
              <p:cNvSpPr txBox="1">
                <a:spLocks noRot="1" noChangeAspect="1" noMove="1" noResize="1" noEditPoints="1" noAdjustHandles="1" noChangeArrowheads="1" noChangeShapeType="1" noTextEdit="1"/>
              </p:cNvSpPr>
              <p:nvPr/>
            </p:nvSpPr>
            <p:spPr>
              <a:xfrm>
                <a:off x="1760985" y="4984355"/>
                <a:ext cx="12699132" cy="4877618"/>
              </a:xfrm>
              <a:prstGeom prst="rect">
                <a:avLst/>
              </a:prstGeom>
              <a:blipFill>
                <a:blip r:embed="rId6"/>
                <a:stretch>
                  <a:fillRect l="-2448" t="-3250" r="-2592"/>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001">
                    <a:noFill/>
                  </a:rPr>
                  <a:t> </a:t>
                </a:r>
              </a:p>
            </p:txBody>
          </p:sp>
        </mc:Fallback>
      </mc:AlternateContent>
      <p:sp>
        <p:nvSpPr>
          <p:cNvPr id="8" name="Oval 7">
            <a:extLst>
              <a:ext uri="{FF2B5EF4-FFF2-40B4-BE49-F238E27FC236}">
                <a16:creationId xmlns:a16="http://schemas.microsoft.com/office/drawing/2014/main" id="{4CE21A17-CD61-4EC5-9F53-047B47F68BEA}"/>
              </a:ext>
            </a:extLst>
          </p:cNvPr>
          <p:cNvSpPr/>
          <p:nvPr/>
        </p:nvSpPr>
        <p:spPr>
          <a:xfrm>
            <a:off x="18527822" y="9734550"/>
            <a:ext cx="714375" cy="265697"/>
          </a:xfrm>
          <a:prstGeom prst="ellipse">
            <a:avLst/>
          </a:prstGeom>
          <a:noFill/>
          <a:ln w="25400" cap="flat">
            <a:solidFill>
              <a:schemeClr val="bg1">
                <a:lumMod val="50000"/>
              </a:schemeClr>
            </a:solidFill>
            <a:prstDash val="dash"/>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pic>
        <p:nvPicPr>
          <p:cNvPr id="36" name="Grafik 10">
            <a:extLst>
              <a:ext uri="{FF2B5EF4-FFF2-40B4-BE49-F238E27FC236}">
                <a16:creationId xmlns:a16="http://schemas.microsoft.com/office/drawing/2014/main" id="{4480F5CE-34E1-421E-82C5-53BAAF8A3884}"/>
              </a:ext>
            </a:extLst>
          </p:cNvPr>
          <p:cNvPicPr>
            <a:picLocks noChangeAspect="1"/>
          </p:cNvPicPr>
          <p:nvPr/>
        </p:nvPicPr>
        <p:blipFill>
          <a:blip r:embed="rId7"/>
          <a:stretch>
            <a:fillRect/>
          </a:stretch>
        </p:blipFill>
        <p:spPr>
          <a:xfrm>
            <a:off x="19029950" y="9594073"/>
            <a:ext cx="432097" cy="535801"/>
          </a:xfrm>
          <a:prstGeom prst="rect">
            <a:avLst/>
          </a:prstGeom>
        </p:spPr>
      </p:pic>
      <p:pic>
        <p:nvPicPr>
          <p:cNvPr id="35" name="Grafik 63">
            <a:extLst>
              <a:ext uri="{FF2B5EF4-FFF2-40B4-BE49-F238E27FC236}">
                <a16:creationId xmlns:a16="http://schemas.microsoft.com/office/drawing/2014/main" id="{FB558FDC-E36D-4E5E-9335-28783521F97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690734" y="11545831"/>
            <a:ext cx="423292" cy="460842"/>
          </a:xfrm>
          <a:prstGeom prst="rect">
            <a:avLst/>
          </a:prstGeom>
        </p:spPr>
      </p:pic>
      <p:sp>
        <p:nvSpPr>
          <p:cNvPr id="29" name="Slide Number">
            <a:extLst>
              <a:ext uri="{FF2B5EF4-FFF2-40B4-BE49-F238E27FC236}">
                <a16:creationId xmlns:a16="http://schemas.microsoft.com/office/drawing/2014/main" id="{67F72E8F-D2D1-42AD-9B16-82AECF9C01C4}"/>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10</a:t>
            </a:fld>
            <a:endParaRPr lang="en-001" dirty="0"/>
          </a:p>
        </p:txBody>
      </p:sp>
      <p:sp>
        <p:nvSpPr>
          <p:cNvPr id="32" name="TextBox 31">
            <a:extLst>
              <a:ext uri="{FF2B5EF4-FFF2-40B4-BE49-F238E27FC236}">
                <a16:creationId xmlns:a16="http://schemas.microsoft.com/office/drawing/2014/main" id="{1EF09F8D-01FA-411A-9304-DCBC2FA469BE}"/>
              </a:ext>
            </a:extLst>
          </p:cNvPr>
          <p:cNvSpPr txBox="1"/>
          <p:nvPr/>
        </p:nvSpPr>
        <p:spPr>
          <a:xfrm>
            <a:off x="1783832" y="11585240"/>
            <a:ext cx="13303315" cy="86177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2500" dirty="0">
                <a:solidFill>
                  <a:schemeClr val="bg2"/>
                </a:solidFill>
              </a:rPr>
              <a:t>[Estrada, J., et al. "Field ionization of strongly magnetized </a:t>
            </a:r>
            <a:r>
              <a:rPr lang="en-US" sz="2500" dirty="0" err="1">
                <a:solidFill>
                  <a:schemeClr val="bg2"/>
                </a:solidFill>
              </a:rPr>
              <a:t>rydberg</a:t>
            </a:r>
            <a:r>
              <a:rPr lang="en-US" sz="2500" dirty="0">
                <a:solidFill>
                  <a:schemeClr val="bg2"/>
                </a:solidFill>
              </a:rPr>
              <a:t> positronium: A new physical mechanism for positron accumulation." </a:t>
            </a:r>
            <a:r>
              <a:rPr lang="en-US" sz="2500" i="1" dirty="0">
                <a:solidFill>
                  <a:schemeClr val="bg2"/>
                </a:solidFill>
              </a:rPr>
              <a:t>Physical review letters</a:t>
            </a:r>
            <a:r>
              <a:rPr lang="en-US" sz="2500" dirty="0">
                <a:solidFill>
                  <a:schemeClr val="bg2"/>
                </a:solidFill>
              </a:rPr>
              <a:t> 84.5 (2000): 859.]</a:t>
            </a:r>
            <a:endParaRPr lang="en-001" sz="2500" dirty="0">
              <a:solidFill>
                <a:schemeClr val="bg2"/>
              </a:solidFill>
            </a:endParaRPr>
          </a:p>
        </p:txBody>
      </p:sp>
      <p:sp>
        <p:nvSpPr>
          <p:cNvPr id="30" name="Footer Placeholder 4">
            <a:extLst>
              <a:ext uri="{FF2B5EF4-FFF2-40B4-BE49-F238E27FC236}">
                <a16:creationId xmlns:a16="http://schemas.microsoft.com/office/drawing/2014/main" id="{F04A9B3B-11B8-423E-987B-720143A5D2DF}"/>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6875E-6 -0.12719 L 4.6875E-6 -4.81481E-6 " pathEditMode="relative" rAng="0" ptsTypes="AA">
                                      <p:cBhvr>
                                        <p:cTn id="6" dur="2000" spd="-100000" fill="hold"/>
                                        <p:tgtEl>
                                          <p:spTgt spid="35"/>
                                        </p:tgtEl>
                                        <p:attrNameLst>
                                          <p:attrName>ppt_x</p:attrName>
                                          <p:attrName>ppt_y</p:attrName>
                                        </p:attrNameLst>
                                      </p:cBhvr>
                                      <p:rCtr x="0" y="6354"/>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childTnLst>
                    </p:cTn>
                  </p:par>
                  <p:par>
                    <p:cTn id="12" fill="hold">
                      <p:stCondLst>
                        <p:cond delay="indefinite"/>
                      </p:stCondLst>
                      <p:childTnLst>
                        <p:par>
                          <p:cTn id="13" fill="hold">
                            <p:stCondLst>
                              <p:cond delay="0"/>
                            </p:stCondLst>
                            <p:childTnLst>
                              <p:par>
                                <p:cTn id="14" presetID="50" presetClass="path" presetSubtype="0" accel="50000" decel="50000" fill="hold" nodeType="clickEffect">
                                  <p:stCondLst>
                                    <p:cond delay="0"/>
                                  </p:stCondLst>
                                  <p:childTnLst>
                                    <p:animMotion origin="layout" path="M 0.00045 -0.12719 L -0.00638 -0.12719 C -0.00931 -0.12719 -0.01296 -0.13043 -0.01296 -0.13298 L -0.01296 -0.13842 " pathEditMode="relative" rAng="0" ptsTypes="AAAA">
                                      <p:cBhvr>
                                        <p:cTn id="15" dur="2000" fill="hold"/>
                                        <p:tgtEl>
                                          <p:spTgt spid="35"/>
                                        </p:tgtEl>
                                        <p:attrNameLst>
                                          <p:attrName>ppt_x</p:attrName>
                                          <p:attrName>ppt_y</p:attrName>
                                        </p:attrNameLst>
                                      </p:cBhvr>
                                      <p:rCtr x="-671" y="-567"/>
                                    </p:animMotion>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nodeType="clickEffect">
                                  <p:stCondLst>
                                    <p:cond delay="0"/>
                                  </p:stCondLst>
                                  <p:childTnLst>
                                    <p:animMotion origin="layout" path="M -0.01296 -0.13842 L -0.01303 -0.35856 " pathEditMode="relative" rAng="0" ptsTypes="AA">
                                      <p:cBhvr>
                                        <p:cTn id="24" dur="2000" fill="hold"/>
                                        <p:tgtEl>
                                          <p:spTgt spid="35"/>
                                        </p:tgtEl>
                                        <p:attrNameLst>
                                          <p:attrName>ppt_x</p:attrName>
                                          <p:attrName>ppt_y</p:attrName>
                                        </p:attrNameLst>
                                      </p:cBhvr>
                                      <p:rCtr x="-7" y="-11007"/>
                                    </p:animMotion>
                                  </p:childTnLst>
                                </p:cTn>
                              </p:par>
                              <p:par>
                                <p:cTn id="25" presetID="64" presetClass="path" presetSubtype="0" accel="50000" decel="50000" fill="hold" nodeType="withEffect">
                                  <p:stCondLst>
                                    <p:cond delay="0"/>
                                  </p:stCondLst>
                                  <p:childTnLst>
                                    <p:animMotion origin="layout" path="M 2.1875E-6 -1.48148E-6 L -0.00013 -0.21898 " pathEditMode="relative" rAng="0" ptsTypes="AA">
                                      <p:cBhvr>
                                        <p:cTn id="26" dur="2000" fill="hold"/>
                                        <p:tgtEl>
                                          <p:spTgt spid="36"/>
                                        </p:tgtEl>
                                        <p:attrNameLst>
                                          <p:attrName>ppt_x</p:attrName>
                                          <p:attrName>ppt_y</p:attrName>
                                        </p:attrNameLst>
                                      </p:cBhvr>
                                      <p:rCtr x="-7" y="-10949"/>
                                    </p:animMotion>
                                  </p:childTnLst>
                                </p:cTn>
                              </p:par>
                              <p:par>
                                <p:cTn id="27" presetID="64" presetClass="path" presetSubtype="0" accel="50000" decel="50000" fill="hold" grpId="1" nodeType="withEffect">
                                  <p:stCondLst>
                                    <p:cond delay="0"/>
                                  </p:stCondLst>
                                  <p:childTnLst>
                                    <p:animMotion origin="layout" path="M 8.33333E-7 1.2963E-6 L 0.00117 -0.21933 " pathEditMode="relative" rAng="0" ptsTypes="AA">
                                      <p:cBhvr>
                                        <p:cTn id="28" dur="2000" fill="hold"/>
                                        <p:tgtEl>
                                          <p:spTgt spid="8"/>
                                        </p:tgtEl>
                                        <p:attrNameLst>
                                          <p:attrName>ppt_x</p:attrName>
                                          <p:attrName>ppt_y</p:attrName>
                                        </p:attrNameLst>
                                      </p:cBhvr>
                                      <p:rCtr x="59" y="-10972"/>
                                    </p:animMotion>
                                  </p:childTnLst>
                                </p:cTn>
                              </p:par>
                            </p:childTnLst>
                          </p:cTn>
                        </p:par>
                      </p:childTnLst>
                    </p:cTn>
                  </p:par>
                  <p:par>
                    <p:cTn id="29" fill="hold">
                      <p:stCondLst>
                        <p:cond delay="indefinite"/>
                      </p:stCondLst>
                      <p:childTnLst>
                        <p:par>
                          <p:cTn id="30" fill="hold">
                            <p:stCondLst>
                              <p:cond delay="0"/>
                            </p:stCondLst>
                            <p:childTnLst>
                              <p:par>
                                <p:cTn id="31" presetID="42" presetClass="path" presetSubtype="0" accel="50000" decel="50000" fill="hold" nodeType="clickEffect">
                                  <p:stCondLst>
                                    <p:cond delay="0"/>
                                  </p:stCondLst>
                                  <p:childTnLst>
                                    <p:animMotion origin="layout" path="M -0.00013 -0.21898 L 0.05866 0.23912 " pathEditMode="relative" rAng="0" ptsTypes="AA">
                                      <p:cBhvr>
                                        <p:cTn id="32" dur="2000" fill="hold"/>
                                        <p:tgtEl>
                                          <p:spTgt spid="36"/>
                                        </p:tgtEl>
                                        <p:attrNameLst>
                                          <p:attrName>ppt_x</p:attrName>
                                          <p:attrName>ppt_y</p:attrName>
                                        </p:attrNameLst>
                                      </p:cBhvr>
                                      <p:rCtr x="2936" y="22905"/>
                                    </p:animMotion>
                                  </p:childTnLst>
                                </p:cTn>
                              </p:par>
                              <p:par>
                                <p:cTn id="33" presetID="10" presetClass="exit" presetSubtype="0" fill="hold" grpId="2" nodeType="withEffect">
                                  <p:stCondLst>
                                    <p:cond delay="0"/>
                                  </p:stCondLst>
                                  <p:childTnLst>
                                    <p:animEffect transition="out" filter="fade">
                                      <p:cBhvr>
                                        <p:cTn id="34" dur="500"/>
                                        <p:tgtEl>
                                          <p:spTgt spid="8"/>
                                        </p:tgtEl>
                                      </p:cBhvr>
                                    </p:animEffect>
                                    <p:set>
                                      <p:cBhvr>
                                        <p:cTn id="35" dur="1" fill="hold">
                                          <p:stCondLst>
                                            <p:cond delay="499"/>
                                          </p:stCondLst>
                                        </p:cTn>
                                        <p:tgtEl>
                                          <p:spTgt spid="8"/>
                                        </p:tgtEl>
                                        <p:attrNameLst>
                                          <p:attrName>style.visibility</p:attrName>
                                        </p:attrNameLst>
                                      </p:cBhvr>
                                      <p:to>
                                        <p:strVal val="hidden"/>
                                      </p:to>
                                    </p:set>
                                  </p:childTnLst>
                                </p:cTn>
                              </p:par>
                              <p:par>
                                <p:cTn id="36" presetID="42" presetClass="path" presetSubtype="0" accel="50000" decel="50000" fill="hold" nodeType="withEffect">
                                  <p:stCondLst>
                                    <p:cond delay="0"/>
                                  </p:stCondLst>
                                  <p:childTnLst>
                                    <p:animMotion origin="layout" path="M -0.01302 -0.35856 L 0.00071 -0.37013 " pathEditMode="relative" rAng="0" ptsTypes="AA">
                                      <p:cBhvr>
                                        <p:cTn id="37" dur="2000" fill="hold"/>
                                        <p:tgtEl>
                                          <p:spTgt spid="35"/>
                                        </p:tgtEl>
                                        <p:attrNameLst>
                                          <p:attrName>ppt_x</p:attrName>
                                          <p:attrName>ppt_y</p:attrName>
                                        </p:attrNameLst>
                                      </p:cBhvr>
                                      <p:rCtr x="625" y="-579"/>
                                    </p:animMotion>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36"/>
                                        </p:tgtEl>
                                      </p:cBhvr>
                                    </p:animEffect>
                                    <p:set>
                                      <p:cBhvr>
                                        <p:cTn id="42"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98F7888-55CD-4199-8352-9300A21732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31492" y="0"/>
            <a:ext cx="8257032" cy="13716000"/>
          </a:xfrm>
          <a:prstGeom prst="rect">
            <a:avLst/>
          </a:prstGeom>
        </p:spPr>
      </p:pic>
      <p:sp>
        <p:nvSpPr>
          <p:cNvPr id="6" name="Positron trapping technique">
            <a:extLst>
              <a:ext uri="{FF2B5EF4-FFF2-40B4-BE49-F238E27FC236}">
                <a16:creationId xmlns:a16="http://schemas.microsoft.com/office/drawing/2014/main" id="{BB80B7F1-56F2-48A1-8E14-A7167E68B865}"/>
              </a:ext>
            </a:extLst>
          </p:cNvPr>
          <p:cNvSpPr txBox="1">
            <a:spLocks noGrp="1"/>
          </p:cNvSpPr>
          <p:nvPr>
            <p:ph type="title"/>
          </p:nvPr>
        </p:nvSpPr>
        <p:spPr>
          <a:xfrm>
            <a:off x="1895475" y="1384301"/>
            <a:ext cx="10906125" cy="685132"/>
          </a:xfrm>
          <a:prstGeom prst="rect">
            <a:avLst/>
          </a:prstGeom>
        </p:spPr>
        <p:txBody>
          <a:bodyPr>
            <a:normAutofit fontScale="90000"/>
          </a:bodyPr>
          <a:lstStyle/>
          <a:p>
            <a:r>
              <a:rPr spc="0" dirty="0">
                <a:solidFill>
                  <a:srgbClr val="0070C0"/>
                </a:solidFill>
              </a:rPr>
              <a:t>Positron trapping technique</a:t>
            </a:r>
            <a:r>
              <a:rPr lang="en-US" spc="0" dirty="0">
                <a:solidFill>
                  <a:srgbClr val="0070C0"/>
                </a:solidFill>
              </a:rPr>
              <a:t> - TEST</a:t>
            </a:r>
            <a:endParaRPr spc="0" dirty="0">
              <a:solidFill>
                <a:srgbClr val="0070C0"/>
              </a:solidFill>
            </a:endParaRPr>
          </a:p>
        </p:txBody>
      </p:sp>
      <mc:AlternateContent xmlns:mc="http://schemas.openxmlformats.org/markup-compatibility/2006" xmlns:a14="http://schemas.microsoft.com/office/drawing/2010/main">
        <mc:Choice Requires="a14">
          <p:sp>
            <p:nvSpPr>
              <p:cNvPr id="8" name="Content Placeholder 2">
                <a:extLst>
                  <a:ext uri="{FF2B5EF4-FFF2-40B4-BE49-F238E27FC236}">
                    <a16:creationId xmlns:a16="http://schemas.microsoft.com/office/drawing/2014/main" id="{8FE0B384-2D3D-4155-9B66-C6B5727B885A}"/>
                  </a:ext>
                </a:extLst>
              </p:cNvPr>
              <p:cNvSpPr txBox="1"/>
              <p:nvPr/>
            </p:nvSpPr>
            <p:spPr>
              <a:xfrm>
                <a:off x="1895475" y="3392981"/>
                <a:ext cx="10906125" cy="875891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lIns="0" tIns="0" rIns="0" bIns="0">
                <a:noAutofit/>
              </a:bodyPr>
              <a:lstStyle/>
              <a:p>
                <a:pPr defTabSz="1828800">
                  <a:spcBef>
                    <a:spcPts val="2000"/>
                  </a:spcBef>
                  <a:defRPr sz="3400">
                    <a:solidFill>
                      <a:srgbClr val="535353"/>
                    </a:solidFill>
                    <a:latin typeface="Arial"/>
                    <a:ea typeface="Arial"/>
                    <a:cs typeface="Arial"/>
                    <a:sym typeface="Arial"/>
                  </a:defRPr>
                </a:pPr>
                <a:r>
                  <a:rPr lang="en-US" b="1" dirty="0"/>
                  <a:t>LIONTRAP</a:t>
                </a:r>
                <a:r>
                  <a:rPr lang="en-US" dirty="0"/>
                  <a:t> test setup:</a:t>
                </a:r>
              </a:p>
              <a:p>
                <a:pPr defTabSz="1828800">
                  <a:spcBef>
                    <a:spcPts val="2000"/>
                  </a:spcBef>
                  <a:defRPr sz="3400">
                    <a:solidFill>
                      <a:srgbClr val="535353"/>
                    </a:solidFill>
                    <a:latin typeface="Arial"/>
                    <a:ea typeface="Arial"/>
                    <a:cs typeface="Arial"/>
                    <a:sym typeface="Arial"/>
                  </a:defRPr>
                </a:pPr>
                <a:r>
                  <a:rPr lang="en-US" dirty="0"/>
                  <a:t>Swapped some electrodes with the adaptor piece;</a:t>
                </a:r>
              </a:p>
              <a:p>
                <a:pPr defTabSz="1828800">
                  <a:spcBef>
                    <a:spcPts val="2000"/>
                  </a:spcBef>
                  <a:defRPr sz="3400">
                    <a:solidFill>
                      <a:srgbClr val="535353"/>
                    </a:solidFill>
                    <a:latin typeface="Arial"/>
                    <a:ea typeface="Arial"/>
                    <a:cs typeface="Arial"/>
                    <a:sym typeface="Arial"/>
                  </a:defRPr>
                </a:pPr>
                <a:r>
                  <a:rPr lang="en-US" dirty="0"/>
                  <a:t>Source stays permanently in the trap stack at </a:t>
                </a:r>
                <a14:m>
                  <m:oMath xmlns:m="http://schemas.openxmlformats.org/officeDocument/2006/math">
                    <m:r>
                      <a:rPr lang="en-US" b="0" i="1" smtClean="0">
                        <a:latin typeface="Cambria Math" panose="02040503050406030204" pitchFamily="18" charset="0"/>
                      </a:rPr>
                      <m:t>𝑇</m:t>
                    </m:r>
                    <m:r>
                      <a:rPr lang="en-US" b="0" i="1" smtClean="0">
                        <a:latin typeface="Cambria Math" panose="02040503050406030204" pitchFamily="18" charset="0"/>
                      </a:rPr>
                      <m:t>=4 </m:t>
                    </m:r>
                    <m:r>
                      <m:rPr>
                        <m:sty m:val="p"/>
                      </m:rPr>
                      <a:rPr lang="en-US" b="0" i="0" smtClean="0">
                        <a:latin typeface="Cambria Math" panose="02040503050406030204" pitchFamily="18" charset="0"/>
                      </a:rPr>
                      <m:t>K</m:t>
                    </m:r>
                  </m:oMath>
                </a14:m>
                <a:r>
                  <a:rPr lang="en-US" dirty="0"/>
                  <a:t>, in a holder, locked in the adaptor piece.</a:t>
                </a:r>
              </a:p>
              <a:p>
                <a:pPr defTabSz="1828800">
                  <a:spcBef>
                    <a:spcPts val="2000"/>
                  </a:spcBef>
                  <a:defRPr sz="3400">
                    <a:solidFill>
                      <a:srgbClr val="535353"/>
                    </a:solidFill>
                    <a:latin typeface="Arial"/>
                    <a:ea typeface="Arial"/>
                    <a:cs typeface="Arial"/>
                    <a:sym typeface="Arial"/>
                  </a:defRPr>
                </a:pPr>
                <a:r>
                  <a:rPr lang="en-US" b="1" dirty="0"/>
                  <a:t>Detection system </a:t>
                </a:r>
                <a:r>
                  <a:rPr lang="en-US" dirty="0"/>
                  <a:t>for axial frequency of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sup>
                    </m:sSup>
                  </m:oMath>
                </a14:m>
                <a:r>
                  <a:rPr lang="en-US" dirty="0"/>
                  <a:t>: </a:t>
                </a:r>
              </a:p>
              <a:p>
                <a:pPr marL="457200" indent="-457200" defTabSz="1828800">
                  <a:spcBef>
                    <a:spcPts val="2000"/>
                  </a:spcBef>
                  <a:buFontTx/>
                  <a:buChar char="-"/>
                  <a:defRPr sz="3400">
                    <a:solidFill>
                      <a:srgbClr val="535353"/>
                    </a:solidFill>
                    <a:latin typeface="Arial"/>
                    <a:ea typeface="Arial"/>
                    <a:cs typeface="Arial"/>
                    <a:sym typeface="Arial"/>
                  </a:defRPr>
                </a:pPr>
                <a:r>
                  <a:rPr lang="en-US" dirty="0"/>
                  <a:t>Planar resonator;</a:t>
                </a:r>
              </a:p>
              <a:p>
                <a:pPr marL="457200" indent="-457200" defTabSz="1828800">
                  <a:spcBef>
                    <a:spcPts val="2000"/>
                  </a:spcBef>
                  <a:buFontTx/>
                  <a:buChar char="-"/>
                  <a:defRPr sz="3400">
                    <a:solidFill>
                      <a:srgbClr val="535353"/>
                    </a:solidFill>
                    <a:latin typeface="Arial"/>
                    <a:ea typeface="Arial"/>
                    <a:cs typeface="Arial"/>
                    <a:sym typeface="Arial"/>
                  </a:defRPr>
                </a:pPr>
                <a:r>
                  <a:rPr lang="en-US" dirty="0"/>
                  <a:t>Resonant amplifier;</a:t>
                </a:r>
              </a:p>
              <a:p>
                <a:pPr defTabSz="1828800">
                  <a:spcBef>
                    <a:spcPts val="2000"/>
                  </a:spcBef>
                  <a:defRPr sz="3400">
                    <a:solidFill>
                      <a:srgbClr val="535353"/>
                    </a:solidFill>
                    <a:latin typeface="Arial"/>
                    <a:ea typeface="Arial"/>
                    <a:cs typeface="Arial"/>
                    <a:sym typeface="Arial"/>
                  </a:defRPr>
                </a:pPr>
                <a:r>
                  <a:rPr lang="en-US" dirty="0"/>
                  <a:t>Resonance frequency </a:t>
                </a:r>
                <a14:m>
                  <m:oMath xmlns:m="http://schemas.openxmlformats.org/officeDocument/2006/math">
                    <m:r>
                      <a:rPr lang="en-US" b="0" i="1" smtClean="0">
                        <a:latin typeface="Cambria Math" panose="02040503050406030204" pitchFamily="18" charset="0"/>
                      </a:rPr>
                      <m:t>∼30 </m:t>
                    </m:r>
                    <m:r>
                      <m:rPr>
                        <m:sty m:val="p"/>
                      </m:rPr>
                      <a:rPr lang="en-US" b="0" i="0" smtClean="0">
                        <a:latin typeface="Cambria Math" panose="02040503050406030204" pitchFamily="18" charset="0"/>
                      </a:rPr>
                      <m:t>MHz</m:t>
                    </m:r>
                  </m:oMath>
                </a14:m>
                <a:r>
                  <a:rPr lang="en-US" dirty="0"/>
                  <a:t>.</a:t>
                </a:r>
              </a:p>
            </p:txBody>
          </p:sp>
        </mc:Choice>
        <mc:Fallback xmlns="">
          <p:sp>
            <p:nvSpPr>
              <p:cNvPr id="8" name="Content Placeholder 2">
                <a:extLst>
                  <a:ext uri="{FF2B5EF4-FFF2-40B4-BE49-F238E27FC236}">
                    <a16:creationId xmlns:a16="http://schemas.microsoft.com/office/drawing/2014/main" id="{8FE0B384-2D3D-4155-9B66-C6B5727B885A}"/>
                  </a:ext>
                </a:extLst>
              </p:cNvPr>
              <p:cNvSpPr txBox="1">
                <a:spLocks noRot="1" noChangeAspect="1" noMove="1" noResize="1" noEditPoints="1" noAdjustHandles="1" noChangeArrowheads="1" noChangeShapeType="1" noTextEdit="1"/>
              </p:cNvSpPr>
              <p:nvPr/>
            </p:nvSpPr>
            <p:spPr>
              <a:xfrm>
                <a:off x="1895475" y="3392981"/>
                <a:ext cx="10906125" cy="8758914"/>
              </a:xfrm>
              <a:prstGeom prst="rect">
                <a:avLst/>
              </a:prstGeom>
              <a:blipFill>
                <a:blip r:embed="rId4"/>
                <a:stretch>
                  <a:fillRect l="-2404" t="-1532" r="-2292"/>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001">
                    <a:noFill/>
                  </a:rPr>
                  <a:t> </a:t>
                </a:r>
              </a:p>
            </p:txBody>
          </p:sp>
        </mc:Fallback>
      </mc:AlternateContent>
      <p:pic>
        <p:nvPicPr>
          <p:cNvPr id="3" name="Picture 2">
            <a:extLst>
              <a:ext uri="{FF2B5EF4-FFF2-40B4-BE49-F238E27FC236}">
                <a16:creationId xmlns:a16="http://schemas.microsoft.com/office/drawing/2014/main" id="{5476140E-ECB5-479B-AFDC-BD63A9C3E3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38103" y="8017321"/>
            <a:ext cx="4789396" cy="3650320"/>
          </a:xfrm>
          <a:prstGeom prst="rect">
            <a:avLst/>
          </a:prstGeom>
        </p:spPr>
      </p:pic>
      <p:sp>
        <p:nvSpPr>
          <p:cNvPr id="10" name="Footer Placeholder 4">
            <a:extLst>
              <a:ext uri="{FF2B5EF4-FFF2-40B4-BE49-F238E27FC236}">
                <a16:creationId xmlns:a16="http://schemas.microsoft.com/office/drawing/2014/main" id="{4CAC1234-20DD-499C-BF7C-DA5D87B838AC}"/>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sp>
        <p:nvSpPr>
          <p:cNvPr id="7" name="Arrow: Right 6">
            <a:extLst>
              <a:ext uri="{FF2B5EF4-FFF2-40B4-BE49-F238E27FC236}">
                <a16:creationId xmlns:a16="http://schemas.microsoft.com/office/drawing/2014/main" id="{77157AB9-C316-4390-99F8-1547A0FB513D}"/>
              </a:ext>
            </a:extLst>
          </p:cNvPr>
          <p:cNvSpPr/>
          <p:nvPr/>
        </p:nvSpPr>
        <p:spPr>
          <a:xfrm rot="18727871">
            <a:off x="13751831" y="6139415"/>
            <a:ext cx="4989859" cy="921222"/>
          </a:xfrm>
          <a:prstGeom prst="rightArrow">
            <a:avLst>
              <a:gd name="adj1" fmla="val 36086"/>
              <a:gd name="adj2" fmla="val 90829"/>
            </a:avLst>
          </a:prstGeom>
          <a:solidFill>
            <a:schemeClr val="accent4">
              <a:lumMod val="40000"/>
              <a:lumOff val="60000"/>
            </a:schemeClr>
          </a:solidFill>
          <a:ln w="25400" cap="flat">
            <a:solidFill>
              <a:srgbClr val="0070C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42045820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a:extLst>
              <a:ext uri="{FF2B5EF4-FFF2-40B4-BE49-F238E27FC236}">
                <a16:creationId xmlns:a16="http://schemas.microsoft.com/office/drawing/2014/main" id="{057B6343-7208-4CED-8717-E7E3BCF15FB4}"/>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12</a:t>
            </a:fld>
            <a:endParaRPr lang="en-001" dirty="0"/>
          </a:p>
        </p:txBody>
      </p:sp>
      <p:sp>
        <p:nvSpPr>
          <p:cNvPr id="10" name="Footer Placeholder 4">
            <a:extLst>
              <a:ext uri="{FF2B5EF4-FFF2-40B4-BE49-F238E27FC236}">
                <a16:creationId xmlns:a16="http://schemas.microsoft.com/office/drawing/2014/main" id="{AC6DCA17-4B27-4AA9-9FEF-7326FF440F86}"/>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grpSp>
        <p:nvGrpSpPr>
          <p:cNvPr id="5" name="Group 4">
            <a:extLst>
              <a:ext uri="{FF2B5EF4-FFF2-40B4-BE49-F238E27FC236}">
                <a16:creationId xmlns:a16="http://schemas.microsoft.com/office/drawing/2014/main" id="{A6546C17-0245-4E82-A95C-9C81901979B4}"/>
              </a:ext>
            </a:extLst>
          </p:cNvPr>
          <p:cNvGrpSpPr/>
          <p:nvPr/>
        </p:nvGrpSpPr>
        <p:grpSpPr>
          <a:xfrm>
            <a:off x="1893600" y="7047043"/>
            <a:ext cx="20593051" cy="4839831"/>
            <a:chOff x="1893600" y="7047043"/>
            <a:chExt cx="20593051" cy="4839831"/>
          </a:xfrm>
        </p:grpSpPr>
        <p:sp>
          <p:nvSpPr>
            <p:cNvPr id="11" name="Title 3">
              <a:extLst>
                <a:ext uri="{FF2B5EF4-FFF2-40B4-BE49-F238E27FC236}">
                  <a16:creationId xmlns:a16="http://schemas.microsoft.com/office/drawing/2014/main" id="{E73CB2CF-6559-4F08-B59B-67AABBEBFEEF}"/>
                </a:ext>
              </a:extLst>
            </p:cNvPr>
            <p:cNvSpPr txBox="1">
              <a:spLocks/>
            </p:cNvSpPr>
            <p:nvPr/>
          </p:nvSpPr>
          <p:spPr>
            <a:xfrm>
              <a:off x="1893600" y="7047043"/>
              <a:ext cx="20593051" cy="7037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marL="0" marR="0" indent="0" algn="l" defTabSz="1828800" rtl="0" latinLnBrk="0">
                <a:lnSpc>
                  <a:spcPts val="5200"/>
                </a:lnSpc>
                <a:spcBef>
                  <a:spcPts val="3600"/>
                </a:spcBef>
                <a:spcAft>
                  <a:spcPts val="0"/>
                </a:spcAft>
                <a:buClrTx/>
                <a:buSzTx/>
                <a:buFontTx/>
                <a:buNone/>
                <a:tabLst/>
                <a:defRPr sz="4600" b="1" i="0" u="none" strike="noStrike" cap="all" spc="200" baseline="0">
                  <a:solidFill>
                    <a:srgbClr val="005555"/>
                  </a:solidFill>
                  <a:uFillTx/>
                  <a:latin typeface="Arial"/>
                  <a:ea typeface="Arial"/>
                  <a:cs typeface="Arial"/>
                  <a:sym typeface="Arial"/>
                </a:defRPr>
              </a:lvl1pPr>
              <a:lvl2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2pPr>
              <a:lvl3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3pPr>
              <a:lvl4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4pPr>
              <a:lvl5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5pPr>
              <a:lvl6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6pPr>
              <a:lvl7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7pPr>
              <a:lvl8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8pPr>
              <a:lvl9pPr marL="0" marR="0" indent="0" algn="l" defTabSz="1828800" rtl="0" latinLnBrk="0">
                <a:lnSpc>
                  <a:spcPts val="5200"/>
                </a:lnSpc>
                <a:spcBef>
                  <a:spcPts val="3600"/>
                </a:spcBef>
                <a:spcAft>
                  <a:spcPts val="0"/>
                </a:spcAft>
                <a:buClrTx/>
                <a:buSzTx/>
                <a:buFontTx/>
                <a:buNone/>
                <a:tabLst/>
                <a:defRPr sz="4600" b="1" i="0" u="none" strike="noStrike" cap="all" spc="280" baseline="0">
                  <a:solidFill>
                    <a:srgbClr val="005555"/>
                  </a:solidFill>
                  <a:uFillTx/>
                  <a:latin typeface="Arial"/>
                  <a:ea typeface="Arial"/>
                  <a:cs typeface="Arial"/>
                  <a:sym typeface="Arial"/>
                </a:defRPr>
              </a:lvl9pPr>
            </a:lstStyle>
            <a:p>
              <a:pPr hangingPunct="1"/>
              <a:r>
                <a:rPr lang="en-US" spc="0" dirty="0">
                  <a:solidFill>
                    <a:srgbClr val="0070C0"/>
                  </a:solidFill>
                </a:rPr>
                <a:t>In conclusion</a:t>
              </a:r>
            </a:p>
          </p:txBody>
        </p:sp>
        <mc:AlternateContent xmlns:mc="http://schemas.openxmlformats.org/markup-compatibility/2006" xmlns:a14="http://schemas.microsoft.com/office/drawing/2010/main">
          <mc:Choice Requires="a14">
            <p:sp>
              <p:nvSpPr>
                <p:cNvPr id="12" name="Content Placeholder 2">
                  <a:extLst>
                    <a:ext uri="{FF2B5EF4-FFF2-40B4-BE49-F238E27FC236}">
                      <a16:creationId xmlns:a16="http://schemas.microsoft.com/office/drawing/2014/main" id="{CC318095-468D-4DE1-8431-63D2DFF88F52}"/>
                    </a:ext>
                  </a:extLst>
                </p:cNvPr>
                <p:cNvSpPr txBox="1"/>
                <p:nvPr/>
              </p:nvSpPr>
              <p:spPr>
                <a:xfrm>
                  <a:off x="1915821" y="8233387"/>
                  <a:ext cx="18288635" cy="365348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0" tIns="0" rIns="0" bIns="0">
                  <a:normAutofit/>
                </a:bodyPr>
                <a:lstStyle/>
                <a:p>
                  <a:pPr defTabSz="1828800">
                    <a:spcBef>
                      <a:spcPts val="2000"/>
                    </a:spcBef>
                    <a:defRPr sz="3400">
                      <a:solidFill>
                        <a:srgbClr val="535353"/>
                      </a:solidFill>
                      <a:latin typeface="Arial"/>
                      <a:ea typeface="Arial"/>
                      <a:cs typeface="Arial"/>
                      <a:sym typeface="Arial"/>
                    </a:defRPr>
                  </a:pPr>
                  <a:r>
                    <a:rPr dirty="0"/>
                    <a:t>At </a:t>
                  </a:r>
                  <a:r>
                    <a:rPr cap="small" dirty="0" err="1"/>
                    <a:t>Lsym</a:t>
                  </a:r>
                  <a:r>
                    <a:rPr dirty="0"/>
                    <a:t> we will simultaneously trap a </a:t>
                  </a:r>
                  <a:r>
                    <a:rPr b="1" dirty="0">
                      <a:solidFill>
                        <a:srgbClr val="0070C0"/>
                      </a:solidFill>
                    </a:rPr>
                    <a:t>positron</a:t>
                  </a:r>
                  <a:r>
                    <a:rPr dirty="0"/>
                    <a:t> and an </a:t>
                  </a:r>
                  <a:r>
                    <a:rPr b="1" dirty="0">
                      <a:solidFill>
                        <a:schemeClr val="accent5"/>
                      </a:solidFill>
                    </a:rPr>
                    <a:t>electron </a:t>
                  </a:r>
                  <a:r>
                    <a:rPr dirty="0"/>
                    <a:t>to run a CPT test, comparing:</a:t>
                  </a:r>
                </a:p>
                <a:p>
                  <a:pPr marL="340894" indent="-340894" defTabSz="1828800">
                    <a:spcBef>
                      <a:spcPts val="2000"/>
                    </a:spcBef>
                    <a:buSzPct val="100000"/>
                    <a:buChar char="•"/>
                    <a:defRPr sz="3400">
                      <a:solidFill>
                        <a:srgbClr val="535353"/>
                      </a:solidFill>
                      <a:latin typeface="Arial"/>
                      <a:ea typeface="Arial"/>
                      <a:cs typeface="Arial"/>
                      <a:sym typeface="Arial"/>
                    </a:defRPr>
                  </a:pPr>
                  <a:r>
                    <a:rPr dirty="0"/>
                    <a:t>Charge-to-mass ratio</a:t>
                  </a:r>
                </a:p>
                <a:p>
                  <a:pPr marL="340894" indent="-340894" defTabSz="1828800">
                    <a:spcBef>
                      <a:spcPts val="2000"/>
                    </a:spcBef>
                    <a:buSzPct val="100000"/>
                    <a:buChar char="•"/>
                    <a:defRPr sz="3400">
                      <a:solidFill>
                        <a:srgbClr val="535353"/>
                      </a:solidFill>
                      <a:latin typeface="Arial"/>
                      <a:ea typeface="Arial"/>
                      <a:cs typeface="Arial"/>
                      <a:sym typeface="Arial"/>
                    </a:defRPr>
                  </a:pPr>
                  <a:r>
                    <a:rPr i="1" dirty="0"/>
                    <a:t>g</a:t>
                  </a:r>
                  <a:r>
                    <a:rPr dirty="0"/>
                    <a:t>-factor </a:t>
                  </a:r>
                </a:p>
                <a:p>
                  <a:pPr defTabSz="1828800">
                    <a:spcBef>
                      <a:spcPts val="2000"/>
                    </a:spcBef>
                    <a:defRPr sz="3400">
                      <a:solidFill>
                        <a:srgbClr val="535353"/>
                      </a:solidFill>
                      <a:latin typeface="Arial"/>
                      <a:ea typeface="Arial"/>
                      <a:cs typeface="Arial"/>
                      <a:sym typeface="Arial"/>
                    </a:defRPr>
                  </a:pPr>
                  <a:r>
                    <a:rPr dirty="0"/>
                    <a:t>Of </a:t>
                  </a:r>
                  <a14:m>
                    <m:oMath xmlns:m="http://schemas.openxmlformats.org/officeDocument/2006/math">
                      <m:sSup>
                        <m:sSupPr>
                          <m:ctrlPr>
                            <a:rPr lang="ar-AE" i="1" smtClean="0">
                              <a:solidFill>
                                <a:srgbClr val="0070C0"/>
                              </a:solidFill>
                              <a:latin typeface="Cambria Math" panose="02040503050406030204" pitchFamily="18" charset="0"/>
                            </a:rPr>
                          </m:ctrlPr>
                        </m:sSupPr>
                        <m:e>
                          <m:r>
                            <a:rPr lang="ar-AE" i="1">
                              <a:solidFill>
                                <a:srgbClr val="0070C0"/>
                              </a:solidFill>
                              <a:latin typeface="Cambria Math" panose="02040503050406030204" pitchFamily="18" charset="0"/>
                            </a:rPr>
                            <m:t>𝑒</m:t>
                          </m:r>
                        </m:e>
                        <m:sup>
                          <m:r>
                            <a:rPr lang="ar-AE" i="1">
                              <a:solidFill>
                                <a:srgbClr val="0070C0"/>
                              </a:solidFill>
                              <a:latin typeface="Cambria Math" panose="02040503050406030204" pitchFamily="18" charset="0"/>
                            </a:rPr>
                            <m:t>+</m:t>
                          </m:r>
                        </m:sup>
                      </m:sSup>
                    </m:oMath>
                  </a14:m>
                  <a:r>
                    <a:rPr lang="ar-AE" dirty="0">
                      <a:solidFill>
                        <a:srgbClr val="0070C0"/>
                      </a:solidFill>
                    </a:rPr>
                    <a:t> </a:t>
                  </a:r>
                  <a:r>
                    <a:rPr dirty="0"/>
                    <a:t>and </a:t>
                  </a:r>
                  <a14:m>
                    <m:oMath xmlns:m="http://schemas.openxmlformats.org/officeDocument/2006/math">
                      <m:sSup>
                        <m:sSupPr>
                          <m:ctrlPr>
                            <a:rPr i="1">
                              <a:solidFill>
                                <a:srgbClr val="EF7C00"/>
                              </a:solidFill>
                              <a:latin typeface="Cambria Math" panose="02040503050406030204" pitchFamily="18" charset="0"/>
                            </a:rPr>
                          </m:ctrlPr>
                        </m:sSupPr>
                        <m:e>
                          <m:r>
                            <a:rPr i="1">
                              <a:solidFill>
                                <a:srgbClr val="EF7C00"/>
                              </a:solidFill>
                              <a:latin typeface="Cambria Math" panose="02040503050406030204" pitchFamily="18" charset="0"/>
                            </a:rPr>
                            <m:t>𝑒</m:t>
                          </m:r>
                        </m:e>
                        <m:sup>
                          <m:r>
                            <a:rPr i="1">
                              <a:solidFill>
                                <a:srgbClr val="EF7C00"/>
                              </a:solidFill>
                              <a:latin typeface="Cambria Math" panose="02040503050406030204" pitchFamily="18" charset="0"/>
                            </a:rPr>
                            <m:t>−</m:t>
                          </m:r>
                        </m:sup>
                      </m:sSup>
                    </m:oMath>
                  </a14:m>
                  <a:r>
                    <a:rPr dirty="0"/>
                    <a:t> with 14 digit precision </a:t>
                  </a:r>
                  <a14:m>
                    <m:oMath xmlns:m="http://schemas.openxmlformats.org/officeDocument/2006/math">
                      <m:r>
                        <a:rPr i="1">
                          <a:solidFill>
                            <a:srgbClr val="535353"/>
                          </a:solidFill>
                          <a:latin typeface="Cambria Math" panose="02040503050406030204" pitchFamily="18" charset="0"/>
                        </a:rPr>
                        <m:t>→</m:t>
                      </m:r>
                    </m:oMath>
                  </a14:m>
                  <a:r>
                    <a:rPr dirty="0"/>
                    <a:t> thanks to novel </a:t>
                  </a:r>
                  <a:r>
                    <a:rPr i="1" dirty="0"/>
                    <a:t>decoherence-free</a:t>
                  </a:r>
                  <a:r>
                    <a:rPr dirty="0"/>
                    <a:t> type of measurement</a:t>
                  </a:r>
                </a:p>
              </p:txBody>
            </p:sp>
          </mc:Choice>
          <mc:Fallback xmlns="">
            <p:sp>
              <p:nvSpPr>
                <p:cNvPr id="12" name="Content Placeholder 2">
                  <a:extLst>
                    <a:ext uri="{FF2B5EF4-FFF2-40B4-BE49-F238E27FC236}">
                      <a16:creationId xmlns:a16="http://schemas.microsoft.com/office/drawing/2014/main" id="{CC318095-468D-4DE1-8431-63D2DFF88F52}"/>
                    </a:ext>
                  </a:extLst>
                </p:cNvPr>
                <p:cNvSpPr txBox="1">
                  <a:spLocks noRot="1" noChangeAspect="1" noMove="1" noResize="1" noEditPoints="1" noAdjustHandles="1" noChangeArrowheads="1" noChangeShapeType="1" noTextEdit="1"/>
                </p:cNvSpPr>
                <p:nvPr/>
              </p:nvSpPr>
              <p:spPr>
                <a:xfrm>
                  <a:off x="1915821" y="8233387"/>
                  <a:ext cx="18288635" cy="3653487"/>
                </a:xfrm>
                <a:prstGeom prst="rect">
                  <a:avLst/>
                </a:prstGeom>
                <a:blipFill>
                  <a:blip r:embed="rId2"/>
                  <a:stretch>
                    <a:fillRect l="-1433" t="-3673"/>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001">
                      <a:noFill/>
                    </a:rPr>
                    <a:t> </a:t>
                  </a:r>
                </a:p>
              </p:txBody>
            </p:sp>
          </mc:Fallback>
        </mc:AlternateContent>
      </p:grpSp>
      <p:grpSp>
        <p:nvGrpSpPr>
          <p:cNvPr id="4" name="Group 3">
            <a:extLst>
              <a:ext uri="{FF2B5EF4-FFF2-40B4-BE49-F238E27FC236}">
                <a16:creationId xmlns:a16="http://schemas.microsoft.com/office/drawing/2014/main" id="{C43D7AA8-74A6-4E46-B00B-0ACA4B89054C}"/>
              </a:ext>
            </a:extLst>
          </p:cNvPr>
          <p:cNvGrpSpPr/>
          <p:nvPr/>
        </p:nvGrpSpPr>
        <p:grpSpPr>
          <a:xfrm>
            <a:off x="13132801" y="1585376"/>
            <a:ext cx="9041154" cy="4358367"/>
            <a:chOff x="1893600" y="2278397"/>
            <a:chExt cx="18310856" cy="5105359"/>
          </a:xfrm>
        </p:grpSpPr>
        <mc:AlternateContent xmlns:mc="http://schemas.openxmlformats.org/markup-compatibility/2006" xmlns:a14="http://schemas.microsoft.com/office/drawing/2010/main">
          <mc:Choice Requires="a14">
            <p:sp>
              <p:nvSpPr>
                <p:cNvPr id="13" name="Content Placeholder 2">
                  <a:extLst>
                    <a:ext uri="{FF2B5EF4-FFF2-40B4-BE49-F238E27FC236}">
                      <a16:creationId xmlns:a16="http://schemas.microsoft.com/office/drawing/2014/main" id="{BC4F0329-5010-4FD1-B02F-EDCFF2A42626}"/>
                    </a:ext>
                  </a:extLst>
                </p:cNvPr>
                <p:cNvSpPr txBox="1"/>
                <p:nvPr/>
              </p:nvSpPr>
              <p:spPr>
                <a:xfrm>
                  <a:off x="1893600" y="3709797"/>
                  <a:ext cx="18288635" cy="3673959"/>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0" tIns="0" rIns="0" bIns="0">
                  <a:normAutofit/>
                </a:bodyPr>
                <a:lstStyle/>
                <a:p>
                  <a:pPr marL="340894" indent="-340894" defTabSz="1828800">
                    <a:spcBef>
                      <a:spcPts val="2000"/>
                    </a:spcBef>
                    <a:buSzPct val="100000"/>
                    <a:buChar char="•"/>
                    <a:defRPr sz="3400">
                      <a:solidFill>
                        <a:srgbClr val="535353"/>
                      </a:solidFill>
                      <a:latin typeface="Arial"/>
                      <a:ea typeface="Arial"/>
                      <a:cs typeface="Arial"/>
                      <a:sym typeface="Arial"/>
                    </a:defRPr>
                  </a:pPr>
                  <a:r>
                    <a:rPr dirty="0"/>
                    <a:t>Test the Rydberg positronium </a:t>
                  </a:r>
                  <a14:m>
                    <m:oMath xmlns:m="http://schemas.openxmlformats.org/officeDocument/2006/math">
                      <m:sSup>
                        <m:sSupPr>
                          <m:ctrlPr>
                            <a:rPr sz="4100" i="1">
                              <a:solidFill>
                                <a:srgbClr val="535353"/>
                              </a:solidFill>
                              <a:latin typeface="Cambria Math" panose="02040503050406030204" pitchFamily="18" charset="0"/>
                            </a:rPr>
                          </m:ctrlPr>
                        </m:sSupPr>
                        <m:e>
                          <m:r>
                            <a:rPr sz="4100" i="1">
                              <a:solidFill>
                                <a:srgbClr val="535353"/>
                              </a:solidFill>
                              <a:latin typeface="Cambria Math" panose="02040503050406030204" pitchFamily="18" charset="0"/>
                            </a:rPr>
                            <m:t>𝑒</m:t>
                          </m:r>
                        </m:e>
                        <m:sup>
                          <m:r>
                            <a:rPr sz="4100" i="1">
                              <a:solidFill>
                                <a:srgbClr val="535353"/>
                              </a:solidFill>
                              <a:latin typeface="Cambria Math" panose="02040503050406030204" pitchFamily="18" charset="0"/>
                            </a:rPr>
                            <m:t>+</m:t>
                          </m:r>
                        </m:sup>
                      </m:sSup>
                    </m:oMath>
                  </a14:m>
                  <a:r>
                    <a:rPr dirty="0"/>
                    <a:t> capture technique with old LIONTRAP setup</a:t>
                  </a:r>
                </a:p>
                <a:p>
                  <a:pPr marL="340894" indent="-340894" defTabSz="1828800">
                    <a:spcBef>
                      <a:spcPts val="2000"/>
                    </a:spcBef>
                    <a:buSzPct val="100000"/>
                    <a:buChar char="•"/>
                    <a:defRPr sz="3400">
                      <a:solidFill>
                        <a:srgbClr val="535353"/>
                      </a:solidFill>
                      <a:latin typeface="Arial"/>
                      <a:ea typeface="Arial"/>
                      <a:cs typeface="Arial"/>
                      <a:sym typeface="Arial"/>
                    </a:defRPr>
                  </a:pPr>
                  <a:r>
                    <a:rPr dirty="0"/>
                    <a:t>Develop and implement final setup for the room temperature positron source at </a:t>
                  </a:r>
                  <a:r>
                    <a:rPr b="1" cap="small" dirty="0" err="1"/>
                    <a:t>Lsym</a:t>
                  </a:r>
                  <a:endParaRPr b="1" cap="small" dirty="0"/>
                </a:p>
              </p:txBody>
            </p:sp>
          </mc:Choice>
          <mc:Fallback xmlns="">
            <p:sp>
              <p:nvSpPr>
                <p:cNvPr id="13" name="Content Placeholder 2">
                  <a:extLst>
                    <a:ext uri="{FF2B5EF4-FFF2-40B4-BE49-F238E27FC236}">
                      <a16:creationId xmlns:a16="http://schemas.microsoft.com/office/drawing/2014/main" id="{BC4F0329-5010-4FD1-B02F-EDCFF2A42626}"/>
                    </a:ext>
                  </a:extLst>
                </p:cNvPr>
                <p:cNvSpPr txBox="1">
                  <a:spLocks noRot="1" noChangeAspect="1" noMove="1" noResize="1" noEditPoints="1" noAdjustHandles="1" noChangeArrowheads="1" noChangeShapeType="1" noTextEdit="1"/>
                </p:cNvSpPr>
                <p:nvPr/>
              </p:nvSpPr>
              <p:spPr>
                <a:xfrm>
                  <a:off x="1893600" y="3709797"/>
                  <a:ext cx="18288635" cy="3673959"/>
                </a:xfrm>
                <a:prstGeom prst="rect">
                  <a:avLst/>
                </a:prstGeom>
                <a:blipFill>
                  <a:blip r:embed="rId3"/>
                  <a:stretch>
                    <a:fillRect l="-2699" t="-1946"/>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001">
                      <a:noFill/>
                    </a:rPr>
                    <a:t> </a:t>
                  </a:r>
                </a:p>
              </p:txBody>
            </p:sp>
          </mc:Fallback>
        </mc:AlternateContent>
        <p:sp>
          <p:nvSpPr>
            <p:cNvPr id="14" name="Title 3">
              <a:extLst>
                <a:ext uri="{FF2B5EF4-FFF2-40B4-BE49-F238E27FC236}">
                  <a16:creationId xmlns:a16="http://schemas.microsoft.com/office/drawing/2014/main" id="{6C6CE775-22BD-417E-9494-825928E2FA46}"/>
                </a:ext>
              </a:extLst>
            </p:cNvPr>
            <p:cNvSpPr txBox="1"/>
            <p:nvPr/>
          </p:nvSpPr>
          <p:spPr>
            <a:xfrm>
              <a:off x="1915821" y="2278397"/>
              <a:ext cx="18288635" cy="7037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77500" lnSpcReduction="20000"/>
            </a:bodyPr>
            <a:lstStyle>
              <a:lvl1pPr defTabSz="1828800">
                <a:lnSpc>
                  <a:spcPts val="5200"/>
                </a:lnSpc>
                <a:spcBef>
                  <a:spcPts val="3600"/>
                </a:spcBef>
                <a:defRPr sz="4600" b="1" cap="all" spc="200">
                  <a:solidFill>
                    <a:srgbClr val="005555"/>
                  </a:solidFill>
                  <a:latin typeface="Arial"/>
                  <a:ea typeface="Arial"/>
                  <a:cs typeface="Arial"/>
                  <a:sym typeface="Arial"/>
                </a:defRPr>
              </a:lvl1pPr>
            </a:lstStyle>
            <a:p>
              <a:r>
                <a:rPr spc="0" dirty="0">
                  <a:solidFill>
                    <a:srgbClr val="0070C0"/>
                  </a:solidFill>
                </a:rPr>
                <a:t>UP next</a:t>
              </a:r>
            </a:p>
          </p:txBody>
        </p:sp>
      </p:grpSp>
      <p:grpSp>
        <p:nvGrpSpPr>
          <p:cNvPr id="16" name="Group 15">
            <a:extLst>
              <a:ext uri="{FF2B5EF4-FFF2-40B4-BE49-F238E27FC236}">
                <a16:creationId xmlns:a16="http://schemas.microsoft.com/office/drawing/2014/main" id="{FFBEF05E-4CA3-4658-85AC-FBC916C3D365}"/>
              </a:ext>
            </a:extLst>
          </p:cNvPr>
          <p:cNvGrpSpPr/>
          <p:nvPr/>
        </p:nvGrpSpPr>
        <p:grpSpPr>
          <a:xfrm>
            <a:off x="1893600" y="1585376"/>
            <a:ext cx="9879300" cy="4358367"/>
            <a:chOff x="1893600" y="2278397"/>
            <a:chExt cx="18310856" cy="5105359"/>
          </a:xfrm>
        </p:grpSpPr>
        <p:sp>
          <p:nvSpPr>
            <p:cNvPr id="17" name="Content Placeholder 2">
              <a:extLst>
                <a:ext uri="{FF2B5EF4-FFF2-40B4-BE49-F238E27FC236}">
                  <a16:creationId xmlns:a16="http://schemas.microsoft.com/office/drawing/2014/main" id="{2EA5A9DD-17F9-4F31-8F6F-D7A689C279C3}"/>
                </a:ext>
              </a:extLst>
            </p:cNvPr>
            <p:cNvSpPr txBox="1"/>
            <p:nvPr/>
          </p:nvSpPr>
          <p:spPr>
            <a:xfrm>
              <a:off x="1893600" y="3709797"/>
              <a:ext cx="18288635" cy="3673959"/>
            </a:xfrm>
            <a:prstGeom prst="rect">
              <a:avLst/>
            </a:prstGeom>
            <a:ln w="12700">
              <a:miter lim="400000"/>
            </a:ln>
            <a:extLst>
              <a:ext uri="{C572A759-6A51-4108-AA02-DFA0A04FC94B}">
                <ma14:wrappingTextBoxFlag xmlns:mc="http://schemas.openxmlformats.org/markup-compatibility/2006" xmlns:a14="http://schemas.microsoft.com/office/drawing/2010/main" xmlns:ma14="http://schemas.microsoft.com/office/mac/drawingml/2011/main" xmlns:m="http://schemas.openxmlformats.org/officeDocument/2006/math" xmlns="" val="1"/>
              </a:ext>
            </a:extLst>
          </p:spPr>
          <p:txBody>
            <a:bodyPr lIns="0" tIns="0" rIns="0" bIns="0">
              <a:normAutofit lnSpcReduction="10000"/>
            </a:bodyPr>
            <a:lstStyle/>
            <a:p>
              <a:pPr marL="340894" indent="-340894" defTabSz="1828800">
                <a:spcBef>
                  <a:spcPts val="2000"/>
                </a:spcBef>
                <a:buSzPct val="100000"/>
                <a:buChar char="•"/>
                <a:defRPr sz="3400">
                  <a:solidFill>
                    <a:srgbClr val="535353"/>
                  </a:solidFill>
                  <a:latin typeface="Arial"/>
                  <a:ea typeface="Arial"/>
                  <a:cs typeface="Arial"/>
                  <a:sym typeface="Arial"/>
                </a:defRPr>
              </a:pPr>
              <a:r>
                <a:rPr lang="en-US" dirty="0"/>
                <a:t>Magnet is charged to 5T</a:t>
              </a:r>
            </a:p>
            <a:p>
              <a:pPr marL="340894" indent="-340894" defTabSz="1828800">
                <a:spcBef>
                  <a:spcPts val="2000"/>
                </a:spcBef>
                <a:buSzPct val="100000"/>
                <a:buChar char="•"/>
                <a:defRPr sz="3400">
                  <a:solidFill>
                    <a:srgbClr val="535353"/>
                  </a:solidFill>
                  <a:latin typeface="Arial"/>
                  <a:ea typeface="Arial"/>
                  <a:cs typeface="Arial"/>
                  <a:sym typeface="Arial"/>
                </a:defRPr>
              </a:pPr>
              <a:r>
                <a:rPr lang="en-US" dirty="0"/>
                <a:t>Radioactive source has arrived (15MBq)</a:t>
              </a:r>
            </a:p>
            <a:p>
              <a:pPr marL="340894" indent="-340894" defTabSz="1828800">
                <a:spcBef>
                  <a:spcPts val="2000"/>
                </a:spcBef>
                <a:buSzPct val="100000"/>
                <a:buChar char="•"/>
                <a:defRPr sz="3400">
                  <a:solidFill>
                    <a:srgbClr val="535353"/>
                  </a:solidFill>
                  <a:latin typeface="Arial"/>
                  <a:ea typeface="Arial"/>
                  <a:cs typeface="Arial"/>
                  <a:sym typeface="Arial"/>
                </a:defRPr>
              </a:pPr>
              <a:r>
                <a:rPr lang="en-US" dirty="0"/>
                <a:t>300 </a:t>
              </a:r>
              <a:r>
                <a:rPr lang="en-US" dirty="0" err="1"/>
                <a:t>mK</a:t>
              </a:r>
              <a:r>
                <a:rPr lang="en-US" dirty="0"/>
                <a:t> cooler has </a:t>
              </a:r>
              <a:r>
                <a:rPr lang="en-US"/>
                <a:t>been tested</a:t>
              </a:r>
              <a:endParaRPr lang="en-US" dirty="0"/>
            </a:p>
            <a:p>
              <a:pPr marL="340894" indent="-340894" defTabSz="1828800">
                <a:spcBef>
                  <a:spcPts val="2000"/>
                </a:spcBef>
                <a:buSzPct val="100000"/>
                <a:buChar char="•"/>
                <a:defRPr sz="3400">
                  <a:solidFill>
                    <a:srgbClr val="535353"/>
                  </a:solidFill>
                  <a:latin typeface="Arial"/>
                  <a:ea typeface="Arial"/>
                  <a:cs typeface="Arial"/>
                  <a:sym typeface="Arial"/>
                </a:defRPr>
              </a:pPr>
              <a:r>
                <a:rPr lang="en-US" dirty="0"/>
                <a:t>Detection system for </a:t>
              </a:r>
              <a:r>
                <a:rPr lang="en-US" dirty="0" err="1"/>
                <a:t>positron&amp;helium</a:t>
              </a:r>
              <a:r>
                <a:rPr lang="en-US" dirty="0"/>
                <a:t> axial frequency is being tested</a:t>
              </a:r>
            </a:p>
            <a:p>
              <a:pPr defTabSz="1828800">
                <a:spcBef>
                  <a:spcPts val="2000"/>
                </a:spcBef>
                <a:buSzPct val="100000"/>
                <a:defRPr sz="3400">
                  <a:solidFill>
                    <a:srgbClr val="535353"/>
                  </a:solidFill>
                  <a:latin typeface="Arial"/>
                  <a:ea typeface="Arial"/>
                  <a:cs typeface="Arial"/>
                  <a:sym typeface="Arial"/>
                </a:defRPr>
              </a:pPr>
              <a:endParaRPr lang="en-US" b="1" cap="small" dirty="0"/>
            </a:p>
            <a:p>
              <a:pPr defTabSz="1828800">
                <a:spcBef>
                  <a:spcPts val="2000"/>
                </a:spcBef>
                <a:buSzPct val="100000"/>
                <a:defRPr sz="3400">
                  <a:solidFill>
                    <a:srgbClr val="535353"/>
                  </a:solidFill>
                  <a:latin typeface="Arial"/>
                  <a:ea typeface="Arial"/>
                  <a:cs typeface="Arial"/>
                  <a:sym typeface="Arial"/>
                </a:defRPr>
              </a:pPr>
              <a:endParaRPr lang="en-US" b="1" cap="small" dirty="0"/>
            </a:p>
            <a:p>
              <a:pPr marL="340894" indent="-340894" defTabSz="1828800">
                <a:spcBef>
                  <a:spcPts val="2000"/>
                </a:spcBef>
                <a:buSzPct val="100000"/>
                <a:buChar char="•"/>
                <a:defRPr sz="3400">
                  <a:solidFill>
                    <a:srgbClr val="535353"/>
                  </a:solidFill>
                  <a:latin typeface="Arial"/>
                  <a:ea typeface="Arial"/>
                  <a:cs typeface="Arial"/>
                  <a:sym typeface="Arial"/>
                </a:defRPr>
              </a:pPr>
              <a:endParaRPr lang="en-US" dirty="0"/>
            </a:p>
          </p:txBody>
        </p:sp>
        <p:sp>
          <p:nvSpPr>
            <p:cNvPr id="18" name="Title 3">
              <a:extLst>
                <a:ext uri="{FF2B5EF4-FFF2-40B4-BE49-F238E27FC236}">
                  <a16:creationId xmlns:a16="http://schemas.microsoft.com/office/drawing/2014/main" id="{585AC970-2311-4F79-8806-E2F6BC385C7E}"/>
                </a:ext>
              </a:extLst>
            </p:cNvPr>
            <p:cNvSpPr txBox="1"/>
            <p:nvPr/>
          </p:nvSpPr>
          <p:spPr>
            <a:xfrm>
              <a:off x="1915821" y="2278397"/>
              <a:ext cx="18288635" cy="7037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77500" lnSpcReduction="20000"/>
            </a:bodyPr>
            <a:lstStyle>
              <a:lvl1pPr defTabSz="1828800">
                <a:lnSpc>
                  <a:spcPts val="5200"/>
                </a:lnSpc>
                <a:spcBef>
                  <a:spcPts val="3600"/>
                </a:spcBef>
                <a:defRPr sz="4600" b="1" cap="all" spc="200">
                  <a:solidFill>
                    <a:srgbClr val="005555"/>
                  </a:solidFill>
                  <a:latin typeface="Arial"/>
                  <a:ea typeface="Arial"/>
                  <a:cs typeface="Arial"/>
                  <a:sym typeface="Arial"/>
                </a:defRPr>
              </a:lvl1pPr>
            </a:lstStyle>
            <a:p>
              <a:r>
                <a:rPr lang="en-US" spc="0" dirty="0">
                  <a:solidFill>
                    <a:srgbClr val="0070C0"/>
                  </a:solidFill>
                </a:rPr>
                <a:t>Current status</a:t>
              </a:r>
              <a:endParaRPr spc="0" dirty="0">
                <a:solidFill>
                  <a:srgbClr val="0070C0"/>
                </a:solidFill>
              </a:endParaRPr>
            </a:p>
          </p:txBody>
        </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 name="Title 3"/>
          <p:cNvSpPr txBox="1">
            <a:spLocks noGrp="1"/>
          </p:cNvSpPr>
          <p:nvPr>
            <p:ph type="title"/>
          </p:nvPr>
        </p:nvSpPr>
        <p:spPr>
          <a:prstGeom prst="rect">
            <a:avLst/>
          </a:prstGeom>
        </p:spPr>
        <p:txBody>
          <a:bodyPr/>
          <a:lstStyle>
            <a:lvl1pPr>
              <a:defRPr spc="200"/>
            </a:lvl1pPr>
          </a:lstStyle>
          <a:p>
            <a:r>
              <a:rPr spc="0" dirty="0">
                <a:solidFill>
                  <a:srgbClr val="0070C0"/>
                </a:solidFill>
              </a:rPr>
              <a:t>Thank you</a:t>
            </a:r>
            <a:r>
              <a:rPr lang="en-US" spc="0" dirty="0">
                <a:solidFill>
                  <a:srgbClr val="0070C0"/>
                </a:solidFill>
              </a:rPr>
              <a:t> for the attention</a:t>
            </a:r>
            <a:endParaRPr spc="0" dirty="0">
              <a:solidFill>
                <a:srgbClr val="0070C0"/>
              </a:solidFill>
            </a:endParaRPr>
          </a:p>
        </p:txBody>
      </p:sp>
      <p:sp>
        <p:nvSpPr>
          <p:cNvPr id="431" name="ERC logo"/>
          <p:cNvSpPr txBox="1"/>
          <p:nvPr/>
        </p:nvSpPr>
        <p:spPr>
          <a:xfrm>
            <a:off x="1527667" y="4977983"/>
            <a:ext cx="5773189" cy="31393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defRPr>
                <a:latin typeface="Arial"/>
                <a:ea typeface="Arial"/>
                <a:cs typeface="Arial"/>
                <a:sym typeface="Arial"/>
              </a:defRPr>
            </a:lvl1pPr>
          </a:lstStyle>
          <a:p>
            <a:pPr algn="ctr"/>
            <a:r>
              <a:rPr sz="3400" dirty="0">
                <a:solidFill>
                  <a:schemeClr val="bg2"/>
                </a:solidFill>
              </a:rPr>
              <a:t>Thanks to the team!</a:t>
            </a:r>
            <a:endParaRPr lang="en-US" sz="3400" dirty="0">
              <a:solidFill>
                <a:schemeClr val="bg2"/>
              </a:solidFill>
            </a:endParaRPr>
          </a:p>
          <a:p>
            <a:pPr algn="ctr"/>
            <a:r>
              <a:rPr lang="en-US" sz="3400" dirty="0">
                <a:solidFill>
                  <a:schemeClr val="bg2"/>
                </a:solidFill>
              </a:rPr>
              <a:t>Sven Sturm, Fabian </a:t>
            </a:r>
            <a:r>
              <a:rPr lang="en-US" sz="3400" dirty="0" err="1">
                <a:solidFill>
                  <a:schemeClr val="bg2"/>
                </a:solidFill>
              </a:rPr>
              <a:t>Raab</a:t>
            </a:r>
            <a:r>
              <a:rPr lang="en-US" sz="3400" dirty="0">
                <a:solidFill>
                  <a:schemeClr val="bg2"/>
                </a:solidFill>
              </a:rPr>
              <a:t>,</a:t>
            </a:r>
          </a:p>
          <a:p>
            <a:pPr algn="ctr"/>
            <a:r>
              <a:rPr lang="en-US" sz="3400" dirty="0">
                <a:solidFill>
                  <a:schemeClr val="bg2"/>
                </a:solidFill>
              </a:rPr>
              <a:t>Sangeetha </a:t>
            </a:r>
            <a:r>
              <a:rPr lang="en-US" sz="3400" dirty="0" err="1">
                <a:solidFill>
                  <a:schemeClr val="bg2"/>
                </a:solidFill>
              </a:rPr>
              <a:t>Sasidharan</a:t>
            </a:r>
            <a:r>
              <a:rPr lang="en-US" sz="3400" dirty="0">
                <a:solidFill>
                  <a:schemeClr val="bg2"/>
                </a:solidFill>
              </a:rPr>
              <a:t>, Andreas </a:t>
            </a:r>
            <a:r>
              <a:rPr lang="en-US" sz="3400" dirty="0" err="1">
                <a:solidFill>
                  <a:schemeClr val="bg2"/>
                </a:solidFill>
              </a:rPr>
              <a:t>Thoma</a:t>
            </a:r>
            <a:r>
              <a:rPr lang="en-US" sz="3400" dirty="0">
                <a:solidFill>
                  <a:schemeClr val="bg2"/>
                </a:solidFill>
              </a:rPr>
              <a:t>, Lukas </a:t>
            </a:r>
            <a:r>
              <a:rPr lang="en-US" sz="3400" dirty="0" err="1">
                <a:solidFill>
                  <a:schemeClr val="bg2"/>
                </a:solidFill>
              </a:rPr>
              <a:t>Holtmann</a:t>
            </a:r>
            <a:r>
              <a:rPr lang="en-US" sz="3400" dirty="0">
                <a:solidFill>
                  <a:schemeClr val="bg2"/>
                </a:solidFill>
              </a:rPr>
              <a:t>, Benny Bauer, Paul </a:t>
            </a:r>
            <a:r>
              <a:rPr lang="en-US" sz="3400" dirty="0" err="1">
                <a:solidFill>
                  <a:schemeClr val="bg2"/>
                </a:solidFill>
              </a:rPr>
              <a:t>Holzenkamp</a:t>
            </a:r>
            <a:endParaRPr sz="3400" dirty="0">
              <a:solidFill>
                <a:schemeClr val="bg2"/>
              </a:solidFill>
            </a:endParaRPr>
          </a:p>
        </p:txBody>
      </p:sp>
      <p:pic>
        <p:nvPicPr>
          <p:cNvPr id="432" name="Picture 2" descr="Picture 2"/>
          <p:cNvPicPr>
            <a:picLocks noChangeAspect="1"/>
          </p:cNvPicPr>
          <p:nvPr/>
        </p:nvPicPr>
        <p:blipFill>
          <a:blip r:embed="rId2"/>
          <a:stretch>
            <a:fillRect/>
          </a:stretch>
        </p:blipFill>
        <p:spPr>
          <a:xfrm>
            <a:off x="16782014" y="7350752"/>
            <a:ext cx="6074319" cy="4297586"/>
          </a:xfrm>
          <a:prstGeom prst="rect">
            <a:avLst/>
          </a:prstGeom>
          <a:ln w="12700">
            <a:miter lim="400000"/>
          </a:ln>
        </p:spPr>
      </p:pic>
      <p:pic>
        <p:nvPicPr>
          <p:cNvPr id="433" name="Grafik 16" descr="Grafik 16"/>
          <p:cNvPicPr>
            <a:picLocks noChangeAspect="1"/>
          </p:cNvPicPr>
          <p:nvPr/>
        </p:nvPicPr>
        <p:blipFill>
          <a:blip r:embed="rId3"/>
          <a:stretch>
            <a:fillRect/>
          </a:stretch>
        </p:blipFill>
        <p:spPr>
          <a:xfrm>
            <a:off x="3457706" y="10295353"/>
            <a:ext cx="5689601" cy="2036351"/>
          </a:xfrm>
          <a:prstGeom prst="rect">
            <a:avLst/>
          </a:prstGeom>
          <a:ln w="12700">
            <a:miter lim="400000"/>
          </a:ln>
        </p:spPr>
      </p:pic>
      <p:sp>
        <p:nvSpPr>
          <p:cNvPr id="434" name="This project has received funding from the European Research Council (ERC) under the European Union's Horizon 2020 research and innovation programme under grant agreement No 101097850"/>
          <p:cNvSpPr txBox="1"/>
          <p:nvPr/>
        </p:nvSpPr>
        <p:spPr>
          <a:xfrm>
            <a:off x="14943221" y="10699502"/>
            <a:ext cx="8969837" cy="1686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lvl1pPr algn="ctr" defTabSz="1828800">
              <a:lnSpc>
                <a:spcPts val="4600"/>
              </a:lnSpc>
              <a:spcBef>
                <a:spcPts val="2200"/>
              </a:spcBef>
              <a:tabLst>
                <a:tab pos="355600" algn="l"/>
                <a:tab pos="711200" algn="l"/>
                <a:tab pos="1143000" algn="l"/>
              </a:tabLst>
              <a:defRPr sz="2500" spc="62">
                <a:solidFill>
                  <a:srgbClr val="535353"/>
                </a:solidFill>
                <a:latin typeface="Arial"/>
                <a:ea typeface="Arial"/>
                <a:cs typeface="Arial"/>
                <a:sym typeface="Arial"/>
              </a:defRPr>
            </a:lvl1pPr>
          </a:lstStyle>
          <a:p>
            <a:r>
              <a:rPr lang="en-US" sz="2200" dirty="0"/>
              <a:t>This project has received funding from the European Research Council (ERC) under the European Union's Horizon 2020 research and innovation </a:t>
            </a:r>
            <a:r>
              <a:rPr lang="en-US" sz="2200" dirty="0" err="1"/>
              <a:t>programme</a:t>
            </a:r>
            <a:r>
              <a:rPr lang="en-US" sz="2200" dirty="0"/>
              <a:t> under grant agreement No 101097850</a:t>
            </a:r>
            <a:endParaRPr sz="2200" dirty="0"/>
          </a:p>
        </p:txBody>
      </p:sp>
      <p:pic>
        <p:nvPicPr>
          <p:cNvPr id="3" name="Picture 2">
            <a:extLst>
              <a:ext uri="{FF2B5EF4-FFF2-40B4-BE49-F238E27FC236}">
                <a16:creationId xmlns:a16="http://schemas.microsoft.com/office/drawing/2014/main" id="{6F93CC32-1B33-4B75-8D8F-3D8446ECDE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7431" y="3094303"/>
            <a:ext cx="9223677" cy="61476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Slide Number">
            <a:extLst>
              <a:ext uri="{FF2B5EF4-FFF2-40B4-BE49-F238E27FC236}">
                <a16:creationId xmlns:a16="http://schemas.microsoft.com/office/drawing/2014/main" id="{A1ABB4B0-AB72-4AEC-B949-219D10CABF67}"/>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13</a:t>
            </a:fld>
            <a:endParaRPr lang="en-001" dirty="0"/>
          </a:p>
        </p:txBody>
      </p:sp>
      <p:sp>
        <p:nvSpPr>
          <p:cNvPr id="11" name="Textfeld 50">
            <a:extLst>
              <a:ext uri="{FF2B5EF4-FFF2-40B4-BE49-F238E27FC236}">
                <a16:creationId xmlns:a16="http://schemas.microsoft.com/office/drawing/2014/main" id="{7974FF86-AB33-42F6-AE84-55DF2AE842FA}"/>
              </a:ext>
            </a:extLst>
          </p:cNvPr>
          <p:cNvSpPr txBox="1"/>
          <p:nvPr/>
        </p:nvSpPr>
        <p:spPr>
          <a:xfrm>
            <a:off x="18118984" y="2656869"/>
            <a:ext cx="4606118" cy="1138773"/>
          </a:xfrm>
          <a:prstGeom prst="rect">
            <a:avLst/>
          </a:prstGeom>
          <a:noFill/>
        </p:spPr>
        <p:txBody>
          <a:bodyPr wrap="square" rtlCol="0">
            <a:spAutoFit/>
          </a:bodyPr>
          <a:lstStyle/>
          <a:p>
            <a:pPr algn="ctr"/>
            <a:r>
              <a:rPr lang="en-US" sz="3400" dirty="0">
                <a:solidFill>
                  <a:schemeClr val="bg2"/>
                </a:solidFill>
                <a:latin typeface="Arial" panose="020B0604020202020204" pitchFamily="34" charset="0"/>
                <a:cs typeface="Arial" panose="020B0604020202020204" pitchFamily="34" charset="0"/>
              </a:rPr>
              <a:t>We offer positions, feel free to contact us!</a:t>
            </a:r>
            <a:endParaRPr lang="en-DE" sz="3400" dirty="0">
              <a:solidFill>
                <a:schemeClr val="bg2"/>
              </a:solidFill>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E5A49021-382C-46AA-852C-B718A54688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60034" y="10130695"/>
            <a:ext cx="4364556" cy="2182279"/>
          </a:xfrm>
          <a:prstGeom prst="rect">
            <a:avLst/>
          </a:prstGeom>
        </p:spPr>
      </p:pic>
      <p:sp>
        <p:nvSpPr>
          <p:cNvPr id="15" name="Footer Placeholder 4">
            <a:extLst>
              <a:ext uri="{FF2B5EF4-FFF2-40B4-BE49-F238E27FC236}">
                <a16:creationId xmlns:a16="http://schemas.microsoft.com/office/drawing/2014/main" id="{1B1C01B7-0532-44A7-ADAE-6D67D6C16114}"/>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pic>
        <p:nvPicPr>
          <p:cNvPr id="4" name="Picture 3">
            <a:extLst>
              <a:ext uri="{FF2B5EF4-FFF2-40B4-BE49-F238E27FC236}">
                <a16:creationId xmlns:a16="http://schemas.microsoft.com/office/drawing/2014/main" id="{53BEF37E-6961-4075-8F14-C73D2DC3A5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642236" y="3722228"/>
            <a:ext cx="3559614" cy="357201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3BDB1EB-E0FE-4775-9D0B-78DBB3424CFC}"/>
              </a:ext>
            </a:extLst>
          </p:cNvPr>
          <p:cNvSpPr txBox="1">
            <a:spLocks noGrp="1"/>
          </p:cNvSpPr>
          <p:nvPr>
            <p:ph type="title"/>
          </p:nvPr>
        </p:nvSpPr>
        <p:spPr>
          <a:xfrm>
            <a:off x="6521053" y="5521323"/>
            <a:ext cx="11341894" cy="1336677"/>
          </a:xfrm>
          <a:prstGeom prst="rect">
            <a:avLst/>
          </a:prstGeom>
        </p:spPr>
        <p:txBody>
          <a:bodyPr>
            <a:normAutofit fontScale="90000"/>
          </a:bodyPr>
          <a:lstStyle>
            <a:lvl1pPr>
              <a:defRPr spc="200"/>
            </a:lvl1pPr>
          </a:lstStyle>
          <a:p>
            <a:br>
              <a:rPr lang="en-US" sz="12000" spc="0" dirty="0">
                <a:solidFill>
                  <a:srgbClr val="0070C0"/>
                </a:solidFill>
              </a:rPr>
            </a:br>
            <a:r>
              <a:rPr lang="en-US" sz="12000" spc="0" dirty="0">
                <a:solidFill>
                  <a:srgbClr val="0070C0"/>
                </a:solidFill>
              </a:rPr>
              <a:t>Backup slides</a:t>
            </a:r>
            <a:endParaRPr sz="12000" spc="0" dirty="0">
              <a:solidFill>
                <a:srgbClr val="0070C0"/>
              </a:solidFill>
            </a:endParaRPr>
          </a:p>
        </p:txBody>
      </p:sp>
    </p:spTree>
    <p:extLst>
      <p:ext uri="{BB962C8B-B14F-4D97-AF65-F5344CB8AC3E}">
        <p14:creationId xmlns:p14="http://schemas.microsoft.com/office/powerpoint/2010/main" val="30726526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Title 3"/>
          <p:cNvSpPr txBox="1">
            <a:spLocks noGrp="1"/>
          </p:cNvSpPr>
          <p:nvPr>
            <p:ph type="title"/>
          </p:nvPr>
        </p:nvSpPr>
        <p:spPr>
          <a:xfrm>
            <a:off x="1895476" y="1384296"/>
            <a:ext cx="20593051" cy="723102"/>
          </a:xfrm>
          <a:prstGeom prst="rect">
            <a:avLst/>
          </a:prstGeom>
        </p:spPr>
        <p:txBody>
          <a:bodyPr/>
          <a:lstStyle>
            <a:lvl1pPr algn="ctr">
              <a:defRPr spc="200"/>
            </a:lvl1pPr>
          </a:lstStyle>
          <a:p>
            <a:r>
              <a:rPr spc="0" dirty="0">
                <a:solidFill>
                  <a:srgbClr val="0070C0"/>
                </a:solidFill>
              </a:rPr>
              <a:t>The positron source</a:t>
            </a:r>
          </a:p>
        </p:txBody>
      </p:sp>
      <mc:AlternateContent xmlns:mc="http://schemas.openxmlformats.org/markup-compatibility/2006" xmlns:a14="http://schemas.microsoft.com/office/drawing/2010/main">
        <mc:Choice Requires="a14">
          <p:sp>
            <p:nvSpPr>
              <p:cNvPr id="368" name="Content Placeholder 2"/>
              <p:cNvSpPr txBox="1"/>
              <p:nvPr/>
            </p:nvSpPr>
            <p:spPr>
              <a:xfrm>
                <a:off x="3882299" y="2792180"/>
                <a:ext cx="16619402" cy="723102"/>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0" tIns="0" rIns="0" bIns="0">
                <a:normAutofit/>
              </a:bodyPr>
              <a:lstStyle/>
              <a:p>
                <a:pPr defTabSz="1828800">
                  <a:spcBef>
                    <a:spcPts val="2000"/>
                  </a:spcBef>
                  <a:defRPr>
                    <a:solidFill>
                      <a:srgbClr val="535353"/>
                    </a:solidFill>
                    <a:latin typeface="Arial"/>
                    <a:ea typeface="Arial"/>
                    <a:cs typeface="Arial"/>
                    <a:sym typeface="Arial"/>
                  </a:defRPr>
                </a:pPr>
                <a:r>
                  <a:rPr lang="en-US" baseline="40000" dirty="0"/>
                  <a:t>22</a:t>
                </a:r>
                <a:r>
                  <a:rPr lang="en-US" dirty="0"/>
                  <a:t>Na source: </a:t>
                </a:r>
                <a14:m>
                  <m:oMath xmlns:m="http://schemas.openxmlformats.org/officeDocument/2006/math">
                    <m:sSup>
                      <m:sSupPr>
                        <m:ctrlPr>
                          <a:rPr lang="ar-AE" sz="4350" i="1">
                            <a:solidFill>
                              <a:srgbClr val="535353"/>
                            </a:solidFill>
                            <a:latin typeface="Cambria Math" panose="02040503050406030204" pitchFamily="18" charset="0"/>
                          </a:rPr>
                        </m:ctrlPr>
                      </m:sSupPr>
                      <m:e>
                        <m:r>
                          <a:rPr lang="ar-AE" sz="4350" i="1">
                            <a:solidFill>
                              <a:srgbClr val="535353"/>
                            </a:solidFill>
                            <a:latin typeface="Cambria Math" panose="02040503050406030204" pitchFamily="18" charset="0"/>
                          </a:rPr>
                          <m:t>𝛽</m:t>
                        </m:r>
                      </m:e>
                      <m:sup>
                        <m:r>
                          <a:rPr lang="ar-AE" sz="4350" i="1">
                            <a:solidFill>
                              <a:srgbClr val="535353"/>
                            </a:solidFill>
                            <a:latin typeface="Cambria Math" panose="02040503050406030204" pitchFamily="18" charset="0"/>
                          </a:rPr>
                          <m:t>+</m:t>
                        </m:r>
                      </m:sup>
                    </m:sSup>
                  </m:oMath>
                </a14:m>
                <a:r>
                  <a:rPr lang="ar-AE" dirty="0"/>
                  <a:t> </a:t>
                </a:r>
                <a:r>
                  <a:rPr lang="en-US" dirty="0"/>
                  <a:t>decay with continuous, high energy spectrum </a:t>
                </a:r>
                <a14:m>
                  <m:oMath xmlns:m="http://schemas.openxmlformats.org/officeDocument/2006/math">
                    <m:r>
                      <a:rPr lang="en-US" sz="4350" i="1">
                        <a:solidFill>
                          <a:srgbClr val="535353"/>
                        </a:solidFill>
                        <a:latin typeface="Cambria Math" panose="02040503050406030204" pitchFamily="18" charset="0"/>
                      </a:rPr>
                      <m:t>→</m:t>
                    </m:r>
                  </m:oMath>
                </a14:m>
                <a:r>
                  <a:rPr lang="en-US" dirty="0"/>
                  <a:t> </a:t>
                </a:r>
                <a:r>
                  <a:rPr lang="en-US" b="1" dirty="0">
                    <a:solidFill>
                      <a:srgbClr val="0070C0"/>
                    </a:solidFill>
                  </a:rPr>
                  <a:t>moderation</a:t>
                </a:r>
                <a:endParaRPr b="1" dirty="0">
                  <a:solidFill>
                    <a:srgbClr val="0070C0"/>
                  </a:solidFill>
                </a:endParaRPr>
              </a:p>
            </p:txBody>
          </p:sp>
        </mc:Choice>
        <mc:Fallback xmlns="">
          <p:sp>
            <p:nvSpPr>
              <p:cNvPr id="368" name="Content Placeholder 2"/>
              <p:cNvSpPr txBox="1">
                <a:spLocks noRot="1" noChangeAspect="1" noMove="1" noResize="1" noEditPoints="1" noAdjustHandles="1" noChangeArrowheads="1" noChangeShapeType="1" noTextEdit="1"/>
              </p:cNvSpPr>
              <p:nvPr/>
            </p:nvSpPr>
            <p:spPr>
              <a:xfrm>
                <a:off x="3882299" y="2792180"/>
                <a:ext cx="16619402" cy="723102"/>
              </a:xfrm>
              <a:prstGeom prst="rect">
                <a:avLst/>
              </a:prstGeom>
              <a:blipFill>
                <a:blip r:embed="rId3"/>
                <a:stretch>
                  <a:fillRect l="-1137" t="-8403" b="-25210"/>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001">
                    <a:noFill/>
                  </a:rPr>
                  <a:t> </a:t>
                </a:r>
              </a:p>
            </p:txBody>
          </p:sp>
        </mc:Fallback>
      </mc:AlternateContent>
      <p:grpSp>
        <p:nvGrpSpPr>
          <p:cNvPr id="371" name="Group"/>
          <p:cNvGrpSpPr/>
          <p:nvPr/>
        </p:nvGrpSpPr>
        <p:grpSpPr>
          <a:xfrm>
            <a:off x="12192000" y="4007407"/>
            <a:ext cx="8542025" cy="6313991"/>
            <a:chOff x="0" y="0"/>
            <a:chExt cx="8542023" cy="6313989"/>
          </a:xfrm>
        </p:grpSpPr>
        <p:pic>
          <p:nvPicPr>
            <p:cNvPr id="369" name="Image" descr="Image"/>
            <p:cNvPicPr>
              <a:picLocks noChangeAspect="1"/>
            </p:cNvPicPr>
            <p:nvPr/>
          </p:nvPicPr>
          <p:blipFill>
            <a:blip r:embed="rId4"/>
            <a:stretch>
              <a:fillRect/>
            </a:stretch>
          </p:blipFill>
          <p:spPr>
            <a:xfrm>
              <a:off x="460118" y="0"/>
              <a:ext cx="8081906" cy="6313990"/>
            </a:xfrm>
            <a:prstGeom prst="rect">
              <a:avLst/>
            </a:prstGeom>
            <a:ln w="12700" cap="flat">
              <a:noFill/>
              <a:miter lim="400000"/>
            </a:ln>
            <a:effectLst/>
          </p:spPr>
        </p:pic>
        <mc:AlternateContent xmlns:mc="http://schemas.openxmlformats.org/markup-compatibility/2006" xmlns:a14="http://schemas.microsoft.com/office/drawing/2010/main">
          <mc:Choice Requires="a14">
            <p:sp>
              <p:nvSpPr>
                <p:cNvPr id="370" name="n° of   per eV"/>
                <p:cNvSpPr/>
                <p:nvPr/>
              </p:nvSpPr>
              <p:spPr>
                <a:xfrm rot="16200000">
                  <a:off x="-872465" y="2235701"/>
                  <a:ext cx="2632640" cy="887711"/>
                </a:xfrm>
                <a:prstGeom prst="rect">
                  <a:avLst/>
                </a:prstGeom>
                <a:solidFill>
                  <a:srgbClr val="FFFFFF"/>
                </a:solid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215999" tIns="215999" rIns="215999" bIns="215999" numCol="1" anchor="t">
                  <a:noAutofit/>
                </a:bodyPr>
                <a:lstStyle/>
                <a:p>
                  <a:pPr defTabSz="457200">
                    <a:defRPr sz="2200">
                      <a:latin typeface="+mj-lt"/>
                      <a:ea typeface="+mj-ea"/>
                      <a:cs typeface="+mj-cs"/>
                      <a:sym typeface="Helvetica"/>
                    </a:defRPr>
                  </a:pPr>
                  <a:r>
                    <a:t>n° of </a:t>
                  </a:r>
                  <a14:m>
                    <m:oMath xmlns:m="http://schemas.openxmlformats.org/officeDocument/2006/math">
                      <m:sSup>
                        <m:sSupPr>
                          <m:ctrlPr>
                            <a:rPr sz="2650" i="1">
                              <a:solidFill>
                                <a:srgbClr val="000000"/>
                              </a:solidFill>
                              <a:latin typeface="Cambria Math" panose="02040503050406030204" pitchFamily="18" charset="0"/>
                            </a:rPr>
                          </m:ctrlPr>
                        </m:sSupPr>
                        <m:e>
                          <m:r>
                            <a:rPr sz="2650" i="1">
                              <a:solidFill>
                                <a:srgbClr val="000000"/>
                              </a:solidFill>
                              <a:latin typeface="Cambria Math" panose="02040503050406030204" pitchFamily="18" charset="0"/>
                            </a:rPr>
                            <m:t>𝑒</m:t>
                          </m:r>
                        </m:e>
                        <m:sup>
                          <m:r>
                            <a:rPr sz="2650" i="1">
                              <a:solidFill>
                                <a:srgbClr val="000000"/>
                              </a:solidFill>
                              <a:latin typeface="Cambria Math" panose="02040503050406030204" pitchFamily="18" charset="0"/>
                            </a:rPr>
                            <m:t>+</m:t>
                          </m:r>
                        </m:sup>
                      </m:sSup>
                    </m:oMath>
                  </a14:m>
                  <a:r>
                    <a:t> per eV</a:t>
                  </a:r>
                </a:p>
              </p:txBody>
            </p:sp>
          </mc:Choice>
          <mc:Fallback xmlns="">
            <p:sp>
              <p:nvSpPr>
                <p:cNvPr id="370" name="n° of   per eV"/>
                <p:cNvSpPr>
                  <a:spLocks noRot="1" noChangeAspect="1" noMove="1" noResize="1" noEditPoints="1" noAdjustHandles="1" noChangeArrowheads="1" noChangeShapeType="1" noTextEdit="1"/>
                </p:cNvSpPr>
                <p:nvPr/>
              </p:nvSpPr>
              <p:spPr>
                <a:xfrm rot="16200000">
                  <a:off x="-872465" y="2235701"/>
                  <a:ext cx="2632640" cy="887711"/>
                </a:xfrm>
                <a:prstGeom prst="rect">
                  <a:avLst/>
                </a:prstGeom>
                <a:blipFill>
                  <a:blip r:embed="rId5"/>
                  <a:stretch>
                    <a:fillRect/>
                  </a:stretch>
                </a:blip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001">
                      <a:noFill/>
                    </a:rPr>
                    <a:t> </a:t>
                  </a:r>
                </a:p>
              </p:txBody>
            </p:sp>
          </mc:Fallback>
        </mc:AlternateContent>
      </p:grpSp>
      <p:grpSp>
        <p:nvGrpSpPr>
          <p:cNvPr id="374" name="Group"/>
          <p:cNvGrpSpPr/>
          <p:nvPr/>
        </p:nvGrpSpPr>
        <p:grpSpPr>
          <a:xfrm>
            <a:off x="4307557" y="4684352"/>
            <a:ext cx="7458800" cy="4651772"/>
            <a:chOff x="0" y="0"/>
            <a:chExt cx="7458798" cy="4651770"/>
          </a:xfrm>
        </p:grpSpPr>
        <p:pic>
          <p:nvPicPr>
            <p:cNvPr id="372" name="moderation.pdf" descr="moderation.pdf"/>
            <p:cNvPicPr>
              <a:picLocks noChangeAspect="1"/>
            </p:cNvPicPr>
            <p:nvPr/>
          </p:nvPicPr>
          <p:blipFill>
            <a:blip r:embed="rId6"/>
            <a:stretch>
              <a:fillRect/>
            </a:stretch>
          </p:blipFill>
          <p:spPr>
            <a:xfrm>
              <a:off x="0" y="0"/>
              <a:ext cx="6756497" cy="4651771"/>
            </a:xfrm>
            <a:prstGeom prst="rect">
              <a:avLst/>
            </a:prstGeom>
            <a:ln w="12700" cap="flat">
              <a:noFill/>
              <a:miter lim="400000"/>
            </a:ln>
            <a:effectLst/>
          </p:spPr>
        </p:pic>
        <p:sp>
          <p:nvSpPr>
            <p:cNvPr id="373" name="Oval"/>
            <p:cNvSpPr/>
            <p:nvPr/>
          </p:nvSpPr>
          <p:spPr>
            <a:xfrm>
              <a:off x="3921550" y="1665485"/>
              <a:ext cx="3537249" cy="1270001"/>
            </a:xfrm>
            <a:prstGeom prst="ellipse">
              <a:avLst/>
            </a:prstGeom>
            <a:noFill/>
            <a:ln w="190500" cap="flat">
              <a:solidFill>
                <a:schemeClr val="accent5"/>
              </a:solidFill>
              <a:prstDash val="solid"/>
              <a:round/>
            </a:ln>
            <a:effectLst/>
          </p:spPr>
          <p:txBody>
            <a:bodyPr wrap="square" lIns="215999" tIns="215999" rIns="215999" bIns="215999" numCol="1" anchor="t">
              <a:noAutofit/>
            </a:bodyPr>
            <a:lstStyle/>
            <a:p>
              <a:endParaRPr/>
            </a:p>
          </p:txBody>
        </p:sp>
      </p:grpSp>
      <p:sp>
        <p:nvSpPr>
          <p:cNvPr id="378" name="Footer Placeholder 4"/>
          <p:cNvSpPr txBox="1"/>
          <p:nvPr/>
        </p:nvSpPr>
        <p:spPr>
          <a:xfrm>
            <a:off x="1893600" y="13096785"/>
            <a:ext cx="22478402"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t>Max-Planck-Gesellschaft | Maria Pasinetti	</a:t>
            </a:r>
          </a:p>
        </p:txBody>
      </p:sp>
      <p:grpSp>
        <p:nvGrpSpPr>
          <p:cNvPr id="3" name="Group 2">
            <a:extLst>
              <a:ext uri="{FF2B5EF4-FFF2-40B4-BE49-F238E27FC236}">
                <a16:creationId xmlns:a16="http://schemas.microsoft.com/office/drawing/2014/main" id="{875B2492-043D-445D-9F9D-3F693CB96235}"/>
              </a:ext>
            </a:extLst>
          </p:cNvPr>
          <p:cNvGrpSpPr/>
          <p:nvPr/>
        </p:nvGrpSpPr>
        <p:grpSpPr>
          <a:xfrm>
            <a:off x="12224570" y="4957980"/>
            <a:ext cx="3963309" cy="3982660"/>
            <a:chOff x="12168096" y="5442402"/>
            <a:chExt cx="3963309" cy="3982660"/>
          </a:xfrm>
        </p:grpSpPr>
        <p:sp>
          <p:nvSpPr>
            <p:cNvPr id="376" name="Rectangle"/>
            <p:cNvSpPr/>
            <p:nvPr/>
          </p:nvSpPr>
          <p:spPr>
            <a:xfrm>
              <a:off x="14149751" y="6734284"/>
              <a:ext cx="112019" cy="2690778"/>
            </a:xfrm>
            <a:prstGeom prst="rect">
              <a:avLst/>
            </a:prstGeom>
            <a:solidFill>
              <a:schemeClr val="accent5">
                <a:satOff val="-11808"/>
                <a:lumOff val="26568"/>
              </a:schemeClr>
            </a:solidFill>
            <a:ln w="25400" cap="flat">
              <a:solidFill>
                <a:schemeClr val="accent1"/>
              </a:solidFill>
              <a:prstDash val="solid"/>
              <a:round/>
            </a:ln>
            <a:effectLst/>
          </p:spPr>
          <p:txBody>
            <a:bodyPr wrap="square" lIns="215999" tIns="215999" rIns="215999" bIns="215999" numCol="1" anchor="t">
              <a:noAutofit/>
            </a:bodyPr>
            <a:lstStyle/>
            <a:p>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36B6971-B40D-4297-A6AC-E0EEA4811A9E}"/>
                    </a:ext>
                  </a:extLst>
                </p:cNvPr>
                <p:cNvSpPr txBox="1"/>
                <p:nvPr/>
              </p:nvSpPr>
              <p:spPr>
                <a:xfrm>
                  <a:off x="12168096" y="5442402"/>
                  <a:ext cx="3963309" cy="861774"/>
                </a:xfrm>
                <a:prstGeom prst="rect">
                  <a:avLst/>
                </a:prstGeom>
                <a:solidFill>
                  <a:schemeClr val="bg1"/>
                </a:solidFill>
                <a:ln w="12700" cap="flat">
                  <a:solidFill>
                    <a:schemeClr val="bg2"/>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chemeClr val="bg2"/>
                      </a:solidFill>
                      <a:effectLst/>
                      <a:uFillTx/>
                      <a:latin typeface="+mn-lt"/>
                      <a:ea typeface="+mn-ea"/>
                      <a:cs typeface="+mn-cs"/>
                      <a:sym typeface="Calibri"/>
                    </a:rPr>
                    <a:t> Mono-energetic positrons (</a:t>
                  </a:r>
                  <a14:m>
                    <m:oMath xmlns:m="http://schemas.openxmlformats.org/officeDocument/2006/math">
                      <m:r>
                        <a:rPr kumimoji="0" lang="en-US" sz="28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m:t>
                      </m:r>
                    </m:oMath>
                  </a14:m>
                  <a:r>
                    <a:rPr kumimoji="0" lang="en-US" sz="2800" b="0" i="0" u="none" strike="noStrike" cap="none" spc="0" normalizeH="0" baseline="0" dirty="0">
                      <a:ln>
                        <a:noFill/>
                      </a:ln>
                      <a:solidFill>
                        <a:schemeClr val="bg2"/>
                      </a:solidFill>
                      <a:effectLst/>
                      <a:uFillTx/>
                      <a:latin typeface="+mn-lt"/>
                      <a:ea typeface="+mn-ea"/>
                      <a:cs typeface="+mn-cs"/>
                      <a:sym typeface="Calibri"/>
                    </a:rPr>
                    <a:t> 3 eV)</a:t>
                  </a:r>
                  <a:endParaRPr kumimoji="0" lang="en-001" sz="2800" b="0" i="0" u="none" strike="noStrike" cap="none" spc="0" normalizeH="0" baseline="0" dirty="0">
                    <a:ln>
                      <a:noFill/>
                    </a:ln>
                    <a:solidFill>
                      <a:schemeClr val="bg2"/>
                    </a:solidFill>
                    <a:effectLst/>
                    <a:uFillTx/>
                    <a:latin typeface="+mn-lt"/>
                    <a:ea typeface="+mn-ea"/>
                    <a:cs typeface="+mn-cs"/>
                    <a:sym typeface="Calibri"/>
                  </a:endParaRPr>
                </a:p>
              </p:txBody>
            </p:sp>
          </mc:Choice>
          <mc:Fallback xmlns="">
            <p:sp>
              <p:nvSpPr>
                <p:cNvPr id="2" name="TextBox 1">
                  <a:extLst>
                    <a:ext uri="{FF2B5EF4-FFF2-40B4-BE49-F238E27FC236}">
                      <a16:creationId xmlns:a16="http://schemas.microsoft.com/office/drawing/2014/main" id="{036B6971-B40D-4297-A6AC-E0EEA4811A9E}"/>
                    </a:ext>
                  </a:extLst>
                </p:cNvPr>
                <p:cNvSpPr txBox="1">
                  <a:spLocks noRot="1" noChangeAspect="1" noMove="1" noResize="1" noEditPoints="1" noAdjustHandles="1" noChangeArrowheads="1" noChangeShapeType="1" noTextEdit="1"/>
                </p:cNvSpPr>
                <p:nvPr/>
              </p:nvSpPr>
              <p:spPr>
                <a:xfrm>
                  <a:off x="12168096" y="5442402"/>
                  <a:ext cx="3963309" cy="861774"/>
                </a:xfrm>
                <a:prstGeom prst="rect">
                  <a:avLst/>
                </a:prstGeom>
                <a:blipFill>
                  <a:blip r:embed="rId7"/>
                  <a:stretch>
                    <a:fillRect l="-1687" t="-11189" r="-6135" b="-23776"/>
                  </a:stretch>
                </a:blipFill>
                <a:ln w="12700" cap="flat">
                  <a:solidFill>
                    <a:schemeClr val="bg2"/>
                  </a:solidFill>
                  <a:miter lim="400000"/>
                </a:ln>
                <a:effectLst/>
              </p:spPr>
              <p:txBody>
                <a:bodyPr/>
                <a:lstStyle/>
                <a:p>
                  <a:r>
                    <a:rPr lang="en-001">
                      <a:noFill/>
                    </a:rPr>
                    <a:t> </a:t>
                  </a:r>
                </a:p>
              </p:txBody>
            </p:sp>
          </mc:Fallback>
        </mc:AlternateContent>
      </p:grpSp>
      <p:sp>
        <p:nvSpPr>
          <p:cNvPr id="15" name="Slide Number">
            <a:extLst>
              <a:ext uri="{FF2B5EF4-FFF2-40B4-BE49-F238E27FC236}">
                <a16:creationId xmlns:a16="http://schemas.microsoft.com/office/drawing/2014/main" id="{42179118-5ACE-407D-BC40-89D33D4774AF}"/>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15</a:t>
            </a:fld>
            <a:endParaRPr lang="en-001" dirty="0"/>
          </a:p>
        </p:txBody>
      </p:sp>
      <p:sp>
        <p:nvSpPr>
          <p:cNvPr id="4" name="TextBox 3">
            <a:extLst>
              <a:ext uri="{FF2B5EF4-FFF2-40B4-BE49-F238E27FC236}">
                <a16:creationId xmlns:a16="http://schemas.microsoft.com/office/drawing/2014/main" id="{54011F24-01B4-48F2-8448-405C69B2F76C}"/>
              </a:ext>
            </a:extLst>
          </p:cNvPr>
          <p:cNvSpPr txBox="1"/>
          <p:nvPr/>
        </p:nvSpPr>
        <p:spPr>
          <a:xfrm>
            <a:off x="6323924" y="9520999"/>
            <a:ext cx="2152834" cy="4339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a:ln>
                  <a:noFill/>
                </a:ln>
                <a:solidFill>
                  <a:schemeClr val="bg2"/>
                </a:solidFill>
                <a:effectLst/>
                <a:uFillTx/>
                <a:latin typeface="+mn-lt"/>
                <a:ea typeface="+mn-ea"/>
                <a:cs typeface="+mn-cs"/>
                <a:sym typeface="Calibri"/>
              </a:rPr>
              <a:t>W moderator</a:t>
            </a:r>
            <a:endParaRPr kumimoji="0" lang="en-001" sz="2800" b="0" i="0" u="none" strike="noStrike" cap="none" spc="0" normalizeH="0" baseline="0" dirty="0">
              <a:ln>
                <a:noFill/>
              </a:ln>
              <a:solidFill>
                <a:schemeClr val="bg2"/>
              </a:solidFill>
              <a:effectLst/>
              <a:uFillTx/>
              <a:latin typeface="+mn-lt"/>
              <a:ea typeface="+mn-ea"/>
              <a:cs typeface="+mn-cs"/>
              <a:sym typeface="Calibri"/>
            </a:endParaRP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6FFE325-730E-4B2E-B939-814E399520F9}"/>
                  </a:ext>
                </a:extLst>
              </p:cNvPr>
              <p:cNvSpPr txBox="1"/>
              <p:nvPr/>
            </p:nvSpPr>
            <p:spPr>
              <a:xfrm>
                <a:off x="2609385" y="10679658"/>
                <a:ext cx="19278178" cy="120802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algn="ctr"/>
                <a:r>
                  <a:rPr lang="en-US" b="1" dirty="0">
                    <a:solidFill>
                      <a:schemeClr val="bg2"/>
                    </a:solidFill>
                    <a:latin typeface="Arial" panose="020B0604020202020204" pitchFamily="34" charset="0"/>
                    <a:cs typeface="Arial" panose="020B0604020202020204" pitchFamily="34" charset="0"/>
                  </a:rPr>
                  <a:t>Our source: </a:t>
                </a:r>
                <a:r>
                  <a:rPr lang="en-US" dirty="0">
                    <a:solidFill>
                      <a:schemeClr val="bg2"/>
                    </a:solidFill>
                    <a:latin typeface="Arial" panose="020B0604020202020204" pitchFamily="34" charset="0"/>
                    <a:cs typeface="Arial" panose="020B0604020202020204" pitchFamily="34" charset="0"/>
                  </a:rPr>
                  <a:t>Activity: </a:t>
                </a:r>
                <a14:m>
                  <m:oMath xmlns:m="http://schemas.openxmlformats.org/officeDocument/2006/math">
                    <m:r>
                      <a:rPr lang="en-US" sz="4350" i="1">
                        <a:solidFill>
                          <a:schemeClr val="bg2"/>
                        </a:solidFill>
                        <a:latin typeface="Cambria Math" panose="02040503050406030204" pitchFamily="18" charset="0"/>
                      </a:rPr>
                      <m:t>∼</m:t>
                    </m:r>
                  </m:oMath>
                </a14:m>
                <a:r>
                  <a:rPr lang="en-US" dirty="0">
                    <a:solidFill>
                      <a:schemeClr val="bg2"/>
                    </a:solidFill>
                    <a:latin typeface="Arial" panose="020B0604020202020204" pitchFamily="34" charset="0"/>
                    <a:cs typeface="Arial" panose="020B0604020202020204" pitchFamily="34" charset="0"/>
                  </a:rPr>
                  <a:t>15 MBq </a:t>
                </a:r>
                <a14:m>
                  <m:oMath xmlns:m="http://schemas.openxmlformats.org/officeDocument/2006/math">
                    <m:r>
                      <a:rPr lang="en-US" sz="4350" i="1">
                        <a:solidFill>
                          <a:schemeClr val="bg2"/>
                        </a:solidFill>
                        <a:latin typeface="Cambria Math" panose="02040503050406030204" pitchFamily="18" charset="0"/>
                      </a:rPr>
                      <m:t>→</m:t>
                    </m:r>
                  </m:oMath>
                </a14:m>
                <a:r>
                  <a:rPr lang="en-US" dirty="0">
                    <a:solidFill>
                      <a:schemeClr val="bg2"/>
                    </a:solidFill>
                    <a:latin typeface="Arial" panose="020B0604020202020204" pitchFamily="34" charset="0"/>
                    <a:cs typeface="Arial" panose="020B0604020202020204" pitchFamily="34" charset="0"/>
                  </a:rPr>
                  <a:t> rather weak compared to the other antimatter experiments: we only need to trap a </a:t>
                </a:r>
                <a:r>
                  <a:rPr lang="en-US" b="1" dirty="0">
                    <a:solidFill>
                      <a:srgbClr val="0070C0"/>
                    </a:solidFill>
                    <a:latin typeface="Arial" panose="020B0604020202020204" pitchFamily="34" charset="0"/>
                    <a:cs typeface="Arial" panose="020B0604020202020204" pitchFamily="34" charset="0"/>
                  </a:rPr>
                  <a:t>single positron</a:t>
                </a:r>
              </a:p>
            </p:txBody>
          </p:sp>
        </mc:Choice>
        <mc:Fallback xmlns="">
          <p:sp>
            <p:nvSpPr>
              <p:cNvPr id="16" name="TextBox 15">
                <a:extLst>
                  <a:ext uri="{FF2B5EF4-FFF2-40B4-BE49-F238E27FC236}">
                    <a16:creationId xmlns:a16="http://schemas.microsoft.com/office/drawing/2014/main" id="{76FFE325-730E-4B2E-B939-814E399520F9}"/>
                  </a:ext>
                </a:extLst>
              </p:cNvPr>
              <p:cNvSpPr txBox="1">
                <a:spLocks noRot="1" noChangeAspect="1" noMove="1" noResize="1" noEditPoints="1" noAdjustHandles="1" noChangeArrowheads="1" noChangeShapeType="1" noTextEdit="1"/>
              </p:cNvSpPr>
              <p:nvPr/>
            </p:nvSpPr>
            <p:spPr>
              <a:xfrm>
                <a:off x="2609385" y="10679658"/>
                <a:ext cx="19278178" cy="1208023"/>
              </a:xfrm>
              <a:prstGeom prst="rect">
                <a:avLst/>
              </a:prstGeom>
              <a:blipFill>
                <a:blip r:embed="rId8"/>
                <a:stretch>
                  <a:fillRect l="-727" t="-5051" r="-1360" b="-21717"/>
                </a:stretch>
              </a:blipFill>
              <a:ln w="12700" cap="flat">
                <a:noFill/>
                <a:miter lim="400000"/>
              </a:ln>
              <a:effectLst/>
            </p:spPr>
            <p:txBody>
              <a:bodyPr/>
              <a:lstStyle/>
              <a:p>
                <a:r>
                  <a:rPr lang="en-001">
                    <a:noFill/>
                  </a:rPr>
                  <a:t> </a:t>
                </a:r>
              </a:p>
            </p:txBody>
          </p:sp>
        </mc:Fallback>
      </mc:AlternateContent>
      <p:sp>
        <p:nvSpPr>
          <p:cNvPr id="18" name="Footer Placeholder 4">
            <a:extLst>
              <a:ext uri="{FF2B5EF4-FFF2-40B4-BE49-F238E27FC236}">
                <a16:creationId xmlns:a16="http://schemas.microsoft.com/office/drawing/2014/main" id="{3D79D9EF-1E3C-4B3B-96E4-C6F4A811568D}"/>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Footer Placeholder 4"/>
          <p:cNvSpPr txBox="1"/>
          <p:nvPr/>
        </p:nvSpPr>
        <p:spPr>
          <a:xfrm>
            <a:off x="1893600" y="13096785"/>
            <a:ext cx="22478402" cy="1728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t>Max-Planck-Gesellschaft | Maria Pasinetti	</a:t>
            </a:r>
          </a:p>
        </p:txBody>
      </p:sp>
      <p:sp>
        <p:nvSpPr>
          <p:cNvPr id="15" name="Slide Number">
            <a:extLst>
              <a:ext uri="{FF2B5EF4-FFF2-40B4-BE49-F238E27FC236}">
                <a16:creationId xmlns:a16="http://schemas.microsoft.com/office/drawing/2014/main" id="{42179118-5ACE-407D-BC40-89D33D4774AF}"/>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16</a:t>
            </a:fld>
            <a:endParaRPr lang="en-001" dirty="0"/>
          </a:p>
        </p:txBody>
      </p:sp>
      <p:sp>
        <p:nvSpPr>
          <p:cNvPr id="18" name="Footer Placeholder 4">
            <a:extLst>
              <a:ext uri="{FF2B5EF4-FFF2-40B4-BE49-F238E27FC236}">
                <a16:creationId xmlns:a16="http://schemas.microsoft.com/office/drawing/2014/main" id="{3D79D9EF-1E3C-4B3B-96E4-C6F4A811568D}"/>
              </a:ext>
            </a:extLst>
          </p:cNvPr>
          <p:cNvSpPr txBox="1"/>
          <p:nvPr/>
        </p:nvSpPr>
        <p:spPr>
          <a:xfrm>
            <a:off x="1893600" y="13084935"/>
            <a:ext cx="22478402" cy="184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pic>
        <p:nvPicPr>
          <p:cNvPr id="20" name="Grafik 52">
            <a:extLst>
              <a:ext uri="{FF2B5EF4-FFF2-40B4-BE49-F238E27FC236}">
                <a16:creationId xmlns:a16="http://schemas.microsoft.com/office/drawing/2014/main" id="{08999551-BC5C-419E-9599-B5519C7B0A4A}"/>
              </a:ext>
            </a:extLst>
          </p:cNvPr>
          <p:cNvPicPr>
            <a:picLocks noChangeAspect="1"/>
          </p:cNvPicPr>
          <p:nvPr/>
        </p:nvPicPr>
        <p:blipFill>
          <a:blip r:embed="rId3"/>
          <a:stretch>
            <a:fillRect/>
          </a:stretch>
        </p:blipFill>
        <p:spPr>
          <a:xfrm>
            <a:off x="7326912" y="2644198"/>
            <a:ext cx="13094688" cy="9576432"/>
          </a:xfrm>
          <a:prstGeom prst="rect">
            <a:avLst/>
          </a:prstGeom>
        </p:spPr>
      </p:pic>
      <p:sp>
        <p:nvSpPr>
          <p:cNvPr id="21" name="Title 3">
            <a:extLst>
              <a:ext uri="{FF2B5EF4-FFF2-40B4-BE49-F238E27FC236}">
                <a16:creationId xmlns:a16="http://schemas.microsoft.com/office/drawing/2014/main" id="{B9729C49-E6B7-4820-BABE-31F964F1728F}"/>
              </a:ext>
            </a:extLst>
          </p:cNvPr>
          <p:cNvSpPr txBox="1">
            <a:spLocks noGrp="1"/>
          </p:cNvSpPr>
          <p:nvPr>
            <p:ph type="title"/>
          </p:nvPr>
        </p:nvSpPr>
        <p:spPr>
          <a:xfrm>
            <a:off x="1895476" y="1384296"/>
            <a:ext cx="20593051" cy="723102"/>
          </a:xfrm>
          <a:prstGeom prst="rect">
            <a:avLst/>
          </a:prstGeom>
        </p:spPr>
        <p:txBody>
          <a:bodyPr/>
          <a:lstStyle>
            <a:lvl1pPr algn="ctr">
              <a:defRPr spc="200"/>
            </a:lvl1pPr>
          </a:lstStyle>
          <a:p>
            <a:r>
              <a:rPr lang="en-US" spc="0" dirty="0" err="1">
                <a:solidFill>
                  <a:srgbClr val="0070C0"/>
                </a:solidFill>
              </a:rPr>
              <a:t>Comprate</a:t>
            </a:r>
            <a:r>
              <a:rPr lang="en-US" spc="0" dirty="0">
                <a:solidFill>
                  <a:srgbClr val="0070C0"/>
                </a:solidFill>
              </a:rPr>
              <a:t> to g-2</a:t>
            </a:r>
            <a:endParaRPr spc="0" dirty="0">
              <a:solidFill>
                <a:srgbClr val="0070C0"/>
              </a:solidFill>
            </a:endParaRPr>
          </a:p>
        </p:txBody>
      </p:sp>
      <p:sp>
        <p:nvSpPr>
          <p:cNvPr id="22" name="Textfeld 53">
            <a:extLst>
              <a:ext uri="{FF2B5EF4-FFF2-40B4-BE49-F238E27FC236}">
                <a16:creationId xmlns:a16="http://schemas.microsoft.com/office/drawing/2014/main" id="{AABB1E83-925F-4EE9-8398-6F32D1A4056F}"/>
              </a:ext>
            </a:extLst>
          </p:cNvPr>
          <p:cNvSpPr txBox="1"/>
          <p:nvPr/>
        </p:nvSpPr>
        <p:spPr>
          <a:xfrm>
            <a:off x="1166736" y="2644198"/>
            <a:ext cx="7203541" cy="1200329"/>
          </a:xfrm>
          <a:prstGeom prst="rect">
            <a:avLst/>
          </a:prstGeom>
          <a:noFill/>
        </p:spPr>
        <p:txBody>
          <a:bodyPr wrap="square" rtlCol="0">
            <a:spAutoFit/>
          </a:bodyPr>
          <a:lstStyle/>
          <a:p>
            <a:r>
              <a:rPr lang="de-DE" dirty="0">
                <a:latin typeface="Arial" panose="020B0604020202020204" pitchFamily="34" charset="0"/>
                <a:cs typeface="Arial" panose="020B0604020202020204" pitchFamily="34" charset="0"/>
              </a:rPr>
              <a:t>Limit: </a:t>
            </a:r>
            <a:r>
              <a:rPr lang="de-DE" dirty="0" err="1">
                <a:latin typeface="Arial" panose="020B0604020202020204" pitchFamily="34" charset="0"/>
                <a:cs typeface="Arial" panose="020B0604020202020204" pitchFamily="34" charset="0"/>
              </a:rPr>
              <a:t>Cavity</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mode</a:t>
            </a:r>
            <a:r>
              <a:rPr lang="de-DE" dirty="0">
                <a:latin typeface="Arial" panose="020B0604020202020204" pitchFamily="34" charset="0"/>
                <a:cs typeface="Arial" panose="020B0604020202020204" pitchFamily="34" charset="0"/>
              </a:rPr>
              <a:t> </a:t>
            </a:r>
            <a:r>
              <a:rPr lang="de-DE" dirty="0" err="1">
                <a:latin typeface="Arial" panose="020B0604020202020204" pitchFamily="34" charset="0"/>
                <a:cs typeface="Arial" panose="020B0604020202020204" pitchFamily="34" charset="0"/>
              </a:rPr>
              <a:t>self-interaction</a:t>
            </a:r>
            <a:r>
              <a:rPr lang="de-DE" dirty="0">
                <a:latin typeface="Arial" panose="020B0604020202020204" pitchFamily="34" charset="0"/>
                <a:cs typeface="Arial" panose="020B0604020202020204" pitchFamily="34" charset="0"/>
              </a:rPr>
              <a:t> @ x10</a:t>
            </a:r>
            <a:r>
              <a:rPr lang="de-DE" baseline="30000" dirty="0">
                <a:latin typeface="Arial" panose="020B0604020202020204" pitchFamily="34" charset="0"/>
                <a:cs typeface="Arial" panose="020B0604020202020204" pitchFamily="34" charset="0"/>
              </a:rPr>
              <a:t>-13</a:t>
            </a:r>
          </a:p>
        </p:txBody>
      </p:sp>
    </p:spTree>
    <p:extLst>
      <p:ext uri="{BB962C8B-B14F-4D97-AF65-F5344CB8AC3E}">
        <p14:creationId xmlns:p14="http://schemas.microsoft.com/office/powerpoint/2010/main" val="2754517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Title 3"/>
          <p:cNvSpPr txBox="1">
            <a:spLocks noGrp="1"/>
          </p:cNvSpPr>
          <p:nvPr>
            <p:ph type="title"/>
          </p:nvPr>
        </p:nvSpPr>
        <p:spPr>
          <a:prstGeom prst="rect">
            <a:avLst/>
          </a:prstGeom>
        </p:spPr>
        <p:txBody>
          <a:bodyPr/>
          <a:lstStyle>
            <a:lvl1pPr>
              <a:defRPr spc="200"/>
            </a:lvl1pPr>
          </a:lstStyle>
          <a:p>
            <a:r>
              <a:rPr dirty="0">
                <a:solidFill>
                  <a:srgbClr val="0070C0"/>
                </a:solidFill>
              </a:rPr>
              <a:t>Setup for Rydberg positronium test</a:t>
            </a:r>
          </a:p>
        </p:txBody>
      </p:sp>
      <p:sp>
        <p:nvSpPr>
          <p:cNvPr id="410" name="Content Placeholder 2"/>
          <p:cNvSpPr txBox="1"/>
          <p:nvPr/>
        </p:nvSpPr>
        <p:spPr>
          <a:xfrm>
            <a:off x="1893600" y="3435463"/>
            <a:ext cx="12699132" cy="15559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defTabSz="1828800">
              <a:spcBef>
                <a:spcPts val="2000"/>
              </a:spcBef>
              <a:defRPr sz="3400">
                <a:solidFill>
                  <a:srgbClr val="535353"/>
                </a:solidFill>
                <a:latin typeface="Arial"/>
                <a:ea typeface="Arial"/>
                <a:cs typeface="Arial"/>
                <a:sym typeface="Arial"/>
              </a:defRPr>
            </a:pPr>
            <a:r>
              <a:rPr dirty="0"/>
              <a:t>Test this technique with LIONTRAP setup:</a:t>
            </a:r>
          </a:p>
          <a:p>
            <a:pPr defTabSz="1828800">
              <a:spcBef>
                <a:spcPts val="2000"/>
              </a:spcBef>
              <a:defRPr sz="3400">
                <a:solidFill>
                  <a:srgbClr val="535353"/>
                </a:solidFill>
                <a:latin typeface="Arial"/>
                <a:ea typeface="Arial"/>
                <a:cs typeface="Arial"/>
                <a:sym typeface="Arial"/>
              </a:defRPr>
            </a:pPr>
            <a:r>
              <a:rPr dirty="0"/>
              <a:t>Swap some electrodes with source holder (&amp; adaptor piece)</a:t>
            </a:r>
          </a:p>
        </p:txBody>
      </p:sp>
      <p:sp>
        <p:nvSpPr>
          <p:cNvPr id="419" name="Content Placeholder 2"/>
          <p:cNvSpPr txBox="1"/>
          <p:nvPr/>
        </p:nvSpPr>
        <p:spPr>
          <a:xfrm>
            <a:off x="19912656" y="7587796"/>
            <a:ext cx="2886061" cy="11820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fontScale="92500" lnSpcReduction="10000"/>
          </a:bodyPr>
          <a:lstStyle>
            <a:lvl1pPr defTabSz="1828800">
              <a:spcBef>
                <a:spcPts val="2000"/>
              </a:spcBef>
              <a:defRPr sz="3000">
                <a:solidFill>
                  <a:srgbClr val="535353"/>
                </a:solidFill>
                <a:latin typeface="Arial"/>
                <a:ea typeface="Arial"/>
                <a:cs typeface="Arial"/>
                <a:sym typeface="Arial"/>
              </a:defRPr>
            </a:lvl1pPr>
          </a:lstStyle>
          <a:p>
            <a:r>
              <a:rPr dirty="0"/>
              <a:t>Source will be in the 4K section for this test </a:t>
            </a:r>
          </a:p>
        </p:txBody>
      </p:sp>
      <p:grpSp>
        <p:nvGrpSpPr>
          <p:cNvPr id="14" name="Group 13">
            <a:extLst>
              <a:ext uri="{FF2B5EF4-FFF2-40B4-BE49-F238E27FC236}">
                <a16:creationId xmlns:a16="http://schemas.microsoft.com/office/drawing/2014/main" id="{8A1B8B28-66A5-4CD9-83A7-9B76EBC2C7E9}"/>
              </a:ext>
            </a:extLst>
          </p:cNvPr>
          <p:cNvGrpSpPr/>
          <p:nvPr/>
        </p:nvGrpSpPr>
        <p:grpSpPr>
          <a:xfrm>
            <a:off x="3443580" y="5250819"/>
            <a:ext cx="15979409" cy="7037969"/>
            <a:chOff x="1585283" y="5154870"/>
            <a:chExt cx="15979409" cy="7037969"/>
          </a:xfrm>
        </p:grpSpPr>
        <p:sp>
          <p:nvSpPr>
            <p:cNvPr id="9" name="Right Brace 8">
              <a:extLst>
                <a:ext uri="{FF2B5EF4-FFF2-40B4-BE49-F238E27FC236}">
                  <a16:creationId xmlns:a16="http://schemas.microsoft.com/office/drawing/2014/main" id="{CA528439-CA8B-4C42-BAF9-0A72D55EE767}"/>
                </a:ext>
              </a:extLst>
            </p:cNvPr>
            <p:cNvSpPr/>
            <p:nvPr/>
          </p:nvSpPr>
          <p:spPr>
            <a:xfrm rot="5400000">
              <a:off x="3462049" y="8700575"/>
              <a:ext cx="1249986" cy="4386884"/>
            </a:xfrm>
            <a:prstGeom prst="rightBrace">
              <a:avLst/>
            </a:prstGeom>
            <a:noFill/>
            <a:ln w="25400" cap="flat">
              <a:solidFill>
                <a:srgbClr val="0020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001" sz="1800" b="0" i="0" u="none" strike="noStrike" cap="none" spc="0" normalizeH="0" baseline="0">
                <a:ln>
                  <a:noFill/>
                </a:ln>
                <a:solidFill>
                  <a:srgbClr val="000000"/>
                </a:solidFill>
                <a:effectLst/>
                <a:uFillTx/>
              </a:endParaRPr>
            </a:p>
          </p:txBody>
        </p:sp>
        <p:grpSp>
          <p:nvGrpSpPr>
            <p:cNvPr id="13" name="Group 12">
              <a:extLst>
                <a:ext uri="{FF2B5EF4-FFF2-40B4-BE49-F238E27FC236}">
                  <a16:creationId xmlns:a16="http://schemas.microsoft.com/office/drawing/2014/main" id="{66156226-A5BD-4407-A37E-419E4DD84D59}"/>
                </a:ext>
              </a:extLst>
            </p:cNvPr>
            <p:cNvGrpSpPr/>
            <p:nvPr/>
          </p:nvGrpSpPr>
          <p:grpSpPr>
            <a:xfrm>
              <a:off x="1585283" y="5154870"/>
              <a:ext cx="15979409" cy="7037969"/>
              <a:chOff x="1585283" y="5154870"/>
              <a:chExt cx="15979409" cy="7037969"/>
            </a:xfrm>
          </p:grpSpPr>
          <p:grpSp>
            <p:nvGrpSpPr>
              <p:cNvPr id="10" name="Group 9">
                <a:extLst>
                  <a:ext uri="{FF2B5EF4-FFF2-40B4-BE49-F238E27FC236}">
                    <a16:creationId xmlns:a16="http://schemas.microsoft.com/office/drawing/2014/main" id="{BE13A811-D165-49B8-8E78-B293CCC36B3D}"/>
                  </a:ext>
                </a:extLst>
              </p:cNvPr>
              <p:cNvGrpSpPr/>
              <p:nvPr/>
            </p:nvGrpSpPr>
            <p:grpSpPr>
              <a:xfrm>
                <a:off x="1585283" y="5331040"/>
                <a:ext cx="15979409" cy="5258534"/>
                <a:chOff x="1585283" y="5331040"/>
                <a:chExt cx="15979409" cy="5258534"/>
              </a:xfrm>
            </p:grpSpPr>
            <p:pic>
              <p:nvPicPr>
                <p:cNvPr id="4" name="Picture 3">
                  <a:extLst>
                    <a:ext uri="{FF2B5EF4-FFF2-40B4-BE49-F238E27FC236}">
                      <a16:creationId xmlns:a16="http://schemas.microsoft.com/office/drawing/2014/main" id="{B91F2E7B-CF11-4F16-844C-EE08641C5E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5283" y="5331040"/>
                  <a:ext cx="15889918" cy="5258534"/>
                </a:xfrm>
                <a:prstGeom prst="rect">
                  <a:avLst/>
                </a:prstGeom>
              </p:spPr>
            </p:pic>
            <p:grpSp>
              <p:nvGrpSpPr>
                <p:cNvPr id="6" name="Group 5">
                  <a:extLst>
                    <a:ext uri="{FF2B5EF4-FFF2-40B4-BE49-F238E27FC236}">
                      <a16:creationId xmlns:a16="http://schemas.microsoft.com/office/drawing/2014/main" id="{88A4A6FC-6331-43A2-88AF-EF944004BDFA}"/>
                    </a:ext>
                  </a:extLst>
                </p:cNvPr>
                <p:cNvGrpSpPr/>
                <p:nvPr/>
              </p:nvGrpSpPr>
              <p:grpSpPr>
                <a:xfrm>
                  <a:off x="13388514" y="6239937"/>
                  <a:ext cx="4176178" cy="3171539"/>
                  <a:chOff x="14265257" y="5958852"/>
                  <a:chExt cx="4611109" cy="3458334"/>
                </a:xfrm>
              </p:grpSpPr>
              <p:grpSp>
                <p:nvGrpSpPr>
                  <p:cNvPr id="414" name="Group"/>
                  <p:cNvGrpSpPr/>
                  <p:nvPr/>
                </p:nvGrpSpPr>
                <p:grpSpPr>
                  <a:xfrm>
                    <a:off x="14265257" y="5958852"/>
                    <a:ext cx="4611109" cy="3458334"/>
                    <a:chOff x="25692" y="96034"/>
                    <a:chExt cx="4611107" cy="3458332"/>
                  </a:xfrm>
                </p:grpSpPr>
                <p:sp>
                  <p:nvSpPr>
                    <p:cNvPr id="412" name="Rectangle"/>
                    <p:cNvSpPr/>
                    <p:nvPr/>
                  </p:nvSpPr>
                  <p:spPr>
                    <a:xfrm>
                      <a:off x="254969" y="1370421"/>
                      <a:ext cx="2928516" cy="1227001"/>
                    </a:xfrm>
                    <a:prstGeom prst="rect">
                      <a:avLst/>
                    </a:prstGeom>
                    <a:solidFill>
                      <a:srgbClr val="DDDDDD"/>
                    </a:solidFill>
                    <a:ln w="76200" cap="flat">
                      <a:solidFill>
                        <a:srgbClr val="535353"/>
                      </a:solidFill>
                      <a:prstDash val="solid"/>
                      <a:round/>
                    </a:ln>
                    <a:effectLst/>
                  </p:spPr>
                  <p:txBody>
                    <a:bodyPr wrap="square" lIns="215999" tIns="215999" rIns="215999" bIns="215999" numCol="1" anchor="t">
                      <a:noAutofit/>
                    </a:bodyPr>
                    <a:lstStyle/>
                    <a:p>
                      <a:endParaRPr/>
                    </a:p>
                  </p:txBody>
                </p:sp>
                <p:pic>
                  <p:nvPicPr>
                    <p:cNvPr id="413" name="capsule15 copy.png" descr="capsule15 copy.png"/>
                    <p:cNvPicPr>
                      <a:picLocks noChangeAspect="1"/>
                    </p:cNvPicPr>
                    <p:nvPr/>
                  </p:nvPicPr>
                  <p:blipFill>
                    <a:blip r:embed="rId4"/>
                    <a:stretch>
                      <a:fillRect/>
                    </a:stretch>
                  </p:blipFill>
                  <p:spPr>
                    <a:xfrm rot="16320000">
                      <a:off x="602080" y="-480354"/>
                      <a:ext cx="3458332" cy="4611107"/>
                    </a:xfrm>
                    <a:prstGeom prst="rect">
                      <a:avLst/>
                    </a:prstGeom>
                    <a:ln w="12700" cap="flat">
                      <a:noFill/>
                      <a:miter lim="400000"/>
                    </a:ln>
                    <a:effectLst/>
                  </p:spPr>
                </p:pic>
              </p:grpSp>
              <p:sp>
                <p:nvSpPr>
                  <p:cNvPr id="416" name="Moderator"/>
                  <p:cNvSpPr txBox="1"/>
                  <p:nvPr/>
                </p:nvSpPr>
                <p:spPr>
                  <a:xfrm>
                    <a:off x="14642130" y="7285041"/>
                    <a:ext cx="851720" cy="18655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numCol="1" anchor="t">
                    <a:spAutoFit/>
                  </a:bodyPr>
                  <a:lstStyle>
                    <a:lvl1pPr>
                      <a:defRPr sz="1500">
                        <a:solidFill>
                          <a:srgbClr val="FF2600"/>
                        </a:solidFill>
                      </a:defRPr>
                    </a:lvl1pPr>
                  </a:lstStyle>
                  <a:p>
                    <a:r>
                      <a:rPr dirty="0"/>
                      <a:t>Moderator</a:t>
                    </a:r>
                  </a:p>
                </p:txBody>
              </p:sp>
              <p:sp>
                <p:nvSpPr>
                  <p:cNvPr id="16" name="TextBox 15">
                    <a:extLst>
                      <a:ext uri="{FF2B5EF4-FFF2-40B4-BE49-F238E27FC236}">
                        <a16:creationId xmlns:a16="http://schemas.microsoft.com/office/drawing/2014/main" id="{E9E39A90-3712-4F3F-A2C7-DBEADE30B4A2}"/>
                      </a:ext>
                    </a:extLst>
                  </p:cNvPr>
                  <p:cNvSpPr txBox="1"/>
                  <p:nvPr/>
                </p:nvSpPr>
                <p:spPr>
                  <a:xfrm>
                    <a:off x="15958792" y="6233675"/>
                    <a:ext cx="1317567"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baseline="40000" dirty="0"/>
                      <a:t>22</a:t>
                    </a:r>
                    <a:r>
                      <a:rPr lang="en-US" dirty="0"/>
                      <a:t>Na</a:t>
                    </a:r>
                    <a:endParaRPr lang="en-001" dirty="0"/>
                  </a:p>
                </p:txBody>
              </p:sp>
            </p:grpSp>
            <p:cxnSp>
              <p:nvCxnSpPr>
                <p:cNvPr id="8" name="Straight Connector 7">
                  <a:extLst>
                    <a:ext uri="{FF2B5EF4-FFF2-40B4-BE49-F238E27FC236}">
                      <a16:creationId xmlns:a16="http://schemas.microsoft.com/office/drawing/2014/main" id="{F4550A7D-4A94-479A-9FF5-A5D2AE6A9DE7}"/>
                    </a:ext>
                  </a:extLst>
                </p:cNvPr>
                <p:cNvCxnSpPr/>
                <p:nvPr/>
              </p:nvCxnSpPr>
              <p:spPr>
                <a:xfrm flipV="1">
                  <a:off x="13925550" y="7689850"/>
                  <a:ext cx="0" cy="488950"/>
                </a:xfrm>
                <a:prstGeom prst="line">
                  <a:avLst/>
                </a:prstGeom>
                <a:noFill/>
                <a:ln w="57150" cap="flat">
                  <a:solidFill>
                    <a:srgbClr val="FF0000"/>
                  </a:solidFill>
                  <a:prstDash val="solid"/>
                  <a:round/>
                </a:ln>
                <a:effectLst/>
                <a:sp3d/>
              </p:spPr>
              <p:style>
                <a:lnRef idx="0">
                  <a:scrgbClr r="0" g="0" b="0"/>
                </a:lnRef>
                <a:fillRef idx="0">
                  <a:scrgbClr r="0" g="0" b="0"/>
                </a:fillRef>
                <a:effectRef idx="0">
                  <a:scrgbClr r="0" g="0" b="0"/>
                </a:effectRef>
                <a:fontRef idx="none"/>
              </p:style>
            </p:cxnSp>
          </p:grpSp>
          <p:sp>
            <p:nvSpPr>
              <p:cNvPr id="25" name="Right Brace 24">
                <a:extLst>
                  <a:ext uri="{FF2B5EF4-FFF2-40B4-BE49-F238E27FC236}">
                    <a16:creationId xmlns:a16="http://schemas.microsoft.com/office/drawing/2014/main" id="{444F6D12-BE4F-42DE-B838-0040C2C65086}"/>
                  </a:ext>
                </a:extLst>
              </p:cNvPr>
              <p:cNvSpPr/>
              <p:nvPr/>
            </p:nvSpPr>
            <p:spPr>
              <a:xfrm rot="16200000">
                <a:off x="11773868" y="5052281"/>
                <a:ext cx="390689" cy="3080984"/>
              </a:xfrm>
              <a:prstGeom prst="rightBrace">
                <a:avLst/>
              </a:prstGeom>
              <a:noFill/>
              <a:ln w="25400" cap="flat">
                <a:solidFill>
                  <a:srgbClr val="0020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001" sz="1800" b="0" i="0" u="none" strike="noStrike" cap="none" spc="0" normalizeH="0" baseline="0">
                  <a:ln>
                    <a:noFill/>
                  </a:ln>
                  <a:solidFill>
                    <a:srgbClr val="000000"/>
                  </a:solidFill>
                  <a:effectLst/>
                  <a:uFillTx/>
                </a:endParaRPr>
              </a:p>
            </p:txBody>
          </p:sp>
          <p:sp>
            <p:nvSpPr>
              <p:cNvPr id="11" name="TextBox 10">
                <a:extLst>
                  <a:ext uri="{FF2B5EF4-FFF2-40B4-BE49-F238E27FC236}">
                    <a16:creationId xmlns:a16="http://schemas.microsoft.com/office/drawing/2014/main" id="{9B3BE69D-0A51-45F9-8ADB-337EFFCC4B46}"/>
                  </a:ext>
                </a:extLst>
              </p:cNvPr>
              <p:cNvSpPr txBox="1"/>
              <p:nvPr/>
            </p:nvSpPr>
            <p:spPr>
              <a:xfrm>
                <a:off x="10732281" y="5695165"/>
                <a:ext cx="2901306"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2"/>
                    </a:solidFill>
                    <a:effectLst/>
                    <a:uFillTx/>
                    <a:latin typeface="+mn-lt"/>
                    <a:ea typeface="+mn-ea"/>
                    <a:cs typeface="+mn-cs"/>
                    <a:sym typeface="Calibri"/>
                  </a:rPr>
                  <a:t>Precision Trap</a:t>
                </a:r>
                <a:endParaRPr kumimoji="0" lang="en-001" sz="3600" b="0" i="0" u="none" strike="noStrike" cap="none" spc="0" normalizeH="0" baseline="0" dirty="0">
                  <a:ln>
                    <a:noFill/>
                  </a:ln>
                  <a:solidFill>
                    <a:schemeClr val="bg2"/>
                  </a:solidFill>
                  <a:effectLst/>
                  <a:uFillTx/>
                  <a:latin typeface="+mn-lt"/>
                  <a:ea typeface="+mn-ea"/>
                  <a:cs typeface="+mn-cs"/>
                  <a:sym typeface="Calibri"/>
                </a:endParaRPr>
              </a:p>
            </p:txBody>
          </p:sp>
          <p:sp>
            <p:nvSpPr>
              <p:cNvPr id="27" name="TextBox 26">
                <a:extLst>
                  <a:ext uri="{FF2B5EF4-FFF2-40B4-BE49-F238E27FC236}">
                    <a16:creationId xmlns:a16="http://schemas.microsoft.com/office/drawing/2014/main" id="{81B0D4AF-4EC7-49BE-B0FD-3EFD1911C2CB}"/>
                  </a:ext>
                </a:extLst>
              </p:cNvPr>
              <p:cNvSpPr txBox="1"/>
              <p:nvPr/>
            </p:nvSpPr>
            <p:spPr>
              <a:xfrm>
                <a:off x="3191425" y="11638841"/>
                <a:ext cx="1791233"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a:solidFill>
                      <a:schemeClr val="bg2"/>
                    </a:solidFill>
                  </a:rPr>
                  <a:t>m</a:t>
                </a:r>
                <a:r>
                  <a:rPr kumimoji="0" lang="en-US" sz="3600" b="0" i="0" u="none" strike="noStrike" cap="none" spc="0" normalizeH="0" baseline="0" dirty="0">
                    <a:ln>
                      <a:noFill/>
                    </a:ln>
                    <a:solidFill>
                      <a:schemeClr val="bg2"/>
                    </a:solidFill>
                    <a:effectLst/>
                    <a:uFillTx/>
                    <a:latin typeface="+mn-lt"/>
                    <a:ea typeface="+mn-ea"/>
                    <a:cs typeface="+mn-cs"/>
                    <a:sym typeface="Calibri"/>
                  </a:rPr>
                  <a:t>ini-EBIT</a:t>
                </a:r>
                <a:endParaRPr kumimoji="0" lang="en-001" sz="3600" b="0" i="0" u="none" strike="noStrike" cap="none" spc="0" normalizeH="0" baseline="0" dirty="0">
                  <a:ln>
                    <a:noFill/>
                  </a:ln>
                  <a:solidFill>
                    <a:schemeClr val="bg2"/>
                  </a:solidFill>
                  <a:effectLst/>
                  <a:uFillTx/>
                  <a:latin typeface="+mn-lt"/>
                  <a:ea typeface="+mn-ea"/>
                  <a:cs typeface="+mn-cs"/>
                  <a:sym typeface="Calibri"/>
                </a:endParaRPr>
              </a:p>
            </p:txBody>
          </p:sp>
          <p:sp>
            <p:nvSpPr>
              <p:cNvPr id="12" name="Arrow: Right 11">
                <a:extLst>
                  <a:ext uri="{FF2B5EF4-FFF2-40B4-BE49-F238E27FC236}">
                    <a16:creationId xmlns:a16="http://schemas.microsoft.com/office/drawing/2014/main" id="{91524FB9-F5B7-44D2-8C37-883758CAA2D8}"/>
                  </a:ext>
                </a:extLst>
              </p:cNvPr>
              <p:cNvSpPr/>
              <p:nvPr/>
            </p:nvSpPr>
            <p:spPr>
              <a:xfrm>
                <a:off x="8879305" y="9865896"/>
                <a:ext cx="4754282" cy="343120"/>
              </a:xfrm>
              <a:prstGeom prst="rightArrow">
                <a:avLst>
                  <a:gd name="adj1" fmla="val 20852"/>
                  <a:gd name="adj2" fmla="val 166592"/>
                </a:avLst>
              </a:prstGeom>
              <a:solidFill>
                <a:srgbClr val="0070C0"/>
              </a:solidFill>
              <a:ln w="25400" cap="flat">
                <a:solidFill>
                  <a:srgbClr val="0070C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3CE242D4-BAE8-4773-8BB2-1FD0F283C358}"/>
                      </a:ext>
                    </a:extLst>
                  </p:cNvPr>
                  <p:cNvSpPr txBox="1"/>
                  <p:nvPr/>
                </p:nvSpPr>
                <p:spPr>
                  <a:xfrm>
                    <a:off x="10604311" y="10379355"/>
                    <a:ext cx="1193291" cy="7136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solidFill>
                                    <a:srgbClr val="0070C0"/>
                                  </a:solidFill>
                                  <a:latin typeface="Cambria Math" panose="02040503050406030204" pitchFamily="18" charset="0"/>
                                </a:rPr>
                              </m:ctrlPr>
                            </m:accPr>
                            <m:e>
                              <m:r>
                                <a:rPr lang="en-US" b="0" i="1" smtClean="0">
                                  <a:solidFill>
                                    <a:srgbClr val="0070C0"/>
                                  </a:solidFill>
                                  <a:latin typeface="Cambria Math" panose="02040503050406030204" pitchFamily="18" charset="0"/>
                                </a:rPr>
                                <m:t>𝐵</m:t>
                              </m:r>
                            </m:e>
                          </m:acc>
                        </m:oMath>
                      </m:oMathPara>
                    </a14:m>
                    <a:endParaRPr lang="en-001" dirty="0">
                      <a:solidFill>
                        <a:srgbClr val="0070C0"/>
                      </a:solidFill>
                    </a:endParaRPr>
                  </a:p>
                </p:txBody>
              </p:sp>
            </mc:Choice>
            <mc:Fallback xmlns="">
              <p:sp>
                <p:nvSpPr>
                  <p:cNvPr id="29" name="TextBox 28">
                    <a:extLst>
                      <a:ext uri="{FF2B5EF4-FFF2-40B4-BE49-F238E27FC236}">
                        <a16:creationId xmlns:a16="http://schemas.microsoft.com/office/drawing/2014/main" id="{3CE242D4-BAE8-4773-8BB2-1FD0F283C358}"/>
                      </a:ext>
                    </a:extLst>
                  </p:cNvPr>
                  <p:cNvSpPr txBox="1">
                    <a:spLocks noRot="1" noChangeAspect="1" noMove="1" noResize="1" noEditPoints="1" noAdjustHandles="1" noChangeArrowheads="1" noChangeShapeType="1" noTextEdit="1"/>
                  </p:cNvSpPr>
                  <p:nvPr/>
                </p:nvSpPr>
                <p:spPr>
                  <a:xfrm>
                    <a:off x="10604311" y="10379355"/>
                    <a:ext cx="1193291" cy="713657"/>
                  </a:xfrm>
                  <a:prstGeom prst="rect">
                    <a:avLst/>
                  </a:prstGeom>
                  <a:blipFill>
                    <a:blip r:embed="rId5"/>
                    <a:stretch>
                      <a:fillRect/>
                    </a:stretch>
                  </a:blipFill>
                  <a:ln w="12700" cap="flat">
                    <a:noFill/>
                    <a:miter lim="400000"/>
                  </a:ln>
                  <a:effectLst/>
                </p:spPr>
                <p:txBody>
                  <a:bodyPr/>
                  <a:lstStyle/>
                  <a:p>
                    <a:r>
                      <a:rPr lang="en-001">
                        <a:noFill/>
                      </a:rPr>
                      <a:t> </a:t>
                    </a:r>
                  </a:p>
                </p:txBody>
              </p:sp>
            </mc:Fallback>
          </mc:AlternateContent>
          <p:sp>
            <p:nvSpPr>
              <p:cNvPr id="30" name="Right Brace 29">
                <a:extLst>
                  <a:ext uri="{FF2B5EF4-FFF2-40B4-BE49-F238E27FC236}">
                    <a16:creationId xmlns:a16="http://schemas.microsoft.com/office/drawing/2014/main" id="{077D5CA7-13A1-4A20-9300-8A9164CC325F}"/>
                  </a:ext>
                </a:extLst>
              </p:cNvPr>
              <p:cNvSpPr/>
              <p:nvPr/>
            </p:nvSpPr>
            <p:spPr>
              <a:xfrm rot="16200000">
                <a:off x="4704686" y="4970647"/>
                <a:ext cx="386368" cy="1952231"/>
              </a:xfrm>
              <a:prstGeom prst="rightBrace">
                <a:avLst/>
              </a:prstGeom>
              <a:noFill/>
              <a:ln w="25400" cap="flat">
                <a:solidFill>
                  <a:srgbClr val="0020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en-001" sz="1800" b="0" i="0" u="none" strike="noStrike" cap="none" spc="0" normalizeH="0" baseline="0">
                  <a:ln>
                    <a:noFill/>
                  </a:ln>
                  <a:solidFill>
                    <a:srgbClr val="000000"/>
                  </a:solidFill>
                  <a:effectLst/>
                  <a:uFillTx/>
                </a:endParaRPr>
              </a:p>
            </p:txBody>
          </p:sp>
          <p:sp>
            <p:nvSpPr>
              <p:cNvPr id="31" name="TextBox 30">
                <a:extLst>
                  <a:ext uri="{FF2B5EF4-FFF2-40B4-BE49-F238E27FC236}">
                    <a16:creationId xmlns:a16="http://schemas.microsoft.com/office/drawing/2014/main" id="{30008636-4962-4DF2-8EEF-5A4F31962EDD}"/>
                  </a:ext>
                </a:extLst>
              </p:cNvPr>
              <p:cNvSpPr txBox="1"/>
              <p:nvPr/>
            </p:nvSpPr>
            <p:spPr>
              <a:xfrm>
                <a:off x="3992590" y="5154870"/>
                <a:ext cx="3076631"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2"/>
                    </a:solidFill>
                    <a:effectLst/>
                    <a:uFillTx/>
                    <a:latin typeface="+mn-lt"/>
                    <a:ea typeface="+mn-ea"/>
                    <a:cs typeface="+mn-cs"/>
                    <a:sym typeface="Calibri"/>
                  </a:rPr>
                  <a:t>Creation Trap</a:t>
                </a:r>
                <a:endParaRPr kumimoji="0" lang="en-001" sz="3600" b="0" i="0" u="none" strike="noStrike" cap="none" spc="0" normalizeH="0" baseline="0" dirty="0">
                  <a:ln>
                    <a:noFill/>
                  </a:ln>
                  <a:solidFill>
                    <a:schemeClr val="bg2"/>
                  </a:solidFill>
                  <a:effectLst/>
                  <a:uFillTx/>
                  <a:latin typeface="+mn-lt"/>
                  <a:ea typeface="+mn-ea"/>
                  <a:cs typeface="+mn-cs"/>
                  <a:sym typeface="Calibri"/>
                </a:endParaRPr>
              </a:p>
            </p:txBody>
          </p:sp>
        </p:grpSp>
      </p:grpSp>
      <p:sp>
        <p:nvSpPr>
          <p:cNvPr id="26" name="Slide Number">
            <a:extLst>
              <a:ext uri="{FF2B5EF4-FFF2-40B4-BE49-F238E27FC236}">
                <a16:creationId xmlns:a16="http://schemas.microsoft.com/office/drawing/2014/main" id="{43249DC0-8E62-4A15-9243-46F815E11C8C}"/>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17</a:t>
            </a:fld>
            <a:endParaRPr lang="en-001" dirty="0"/>
          </a:p>
        </p:txBody>
      </p:sp>
      <p:sp>
        <p:nvSpPr>
          <p:cNvPr id="32" name="Footer Placeholder 4">
            <a:extLst>
              <a:ext uri="{FF2B5EF4-FFF2-40B4-BE49-F238E27FC236}">
                <a16:creationId xmlns:a16="http://schemas.microsoft.com/office/drawing/2014/main" id="{1FBD0AF0-43A0-47DC-BD03-DA943E78FCBB}"/>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Positron trapping technique"/>
          <p:cNvSpPr txBox="1">
            <a:spLocks noGrp="1"/>
          </p:cNvSpPr>
          <p:nvPr>
            <p:ph type="title"/>
          </p:nvPr>
        </p:nvSpPr>
        <p:spPr>
          <a:xfrm>
            <a:off x="1783832" y="1719114"/>
            <a:ext cx="20593051" cy="723101"/>
          </a:xfrm>
          <a:prstGeom prst="rect">
            <a:avLst/>
          </a:prstGeom>
        </p:spPr>
        <p:txBody>
          <a:bodyPr/>
          <a:lstStyle/>
          <a:p>
            <a:r>
              <a:rPr spc="0" dirty="0">
                <a:solidFill>
                  <a:srgbClr val="0070C0"/>
                </a:solidFill>
              </a:rPr>
              <a:t>Positron trapping technique</a:t>
            </a:r>
            <a:r>
              <a:rPr lang="en-US" spc="0" dirty="0">
                <a:solidFill>
                  <a:srgbClr val="0070C0"/>
                </a:solidFill>
              </a:rPr>
              <a:t> – </a:t>
            </a:r>
            <a:r>
              <a:rPr lang="en-US" spc="0" dirty="0" err="1">
                <a:solidFill>
                  <a:srgbClr val="0070C0"/>
                </a:solidFill>
              </a:rPr>
              <a:t>PLAn</a:t>
            </a:r>
            <a:r>
              <a:rPr lang="en-US" spc="0" dirty="0">
                <a:solidFill>
                  <a:srgbClr val="0070C0"/>
                </a:solidFill>
              </a:rPr>
              <a:t> b</a:t>
            </a:r>
            <a:endParaRPr spc="0" dirty="0">
              <a:solidFill>
                <a:srgbClr val="0070C0"/>
              </a:solidFill>
            </a:endParaRPr>
          </a:p>
        </p:txBody>
      </p:sp>
      <p:sp>
        <p:nvSpPr>
          <p:cNvPr id="382" name="Rectangle"/>
          <p:cNvSpPr/>
          <p:nvPr/>
        </p:nvSpPr>
        <p:spPr>
          <a:xfrm>
            <a:off x="15521202" y="510363"/>
            <a:ext cx="6739736" cy="11166579"/>
          </a:xfrm>
          <a:prstGeom prst="rect">
            <a:avLst/>
          </a:prstGeom>
          <a:noFill/>
          <a:ln w="127000" cap="flat">
            <a:solidFill>
              <a:srgbClr val="FF9300"/>
            </a:solidFill>
            <a:prstDash val="solid"/>
            <a:round/>
          </a:ln>
          <a:effectLst>
            <a:outerShdw blurRad="50800" dist="38100" dir="5400000" algn="t" rotWithShape="0">
              <a:prstClr val="black">
                <a:alpha val="40000"/>
              </a:prstClr>
            </a:outerShdw>
          </a:effectLst>
        </p:spPr>
        <p:txBody>
          <a:bodyPr wrap="square" lIns="215999" tIns="215999" rIns="215999" bIns="215999" numCol="1" anchor="t">
            <a:noAutofit/>
          </a:bodyPr>
          <a:lstStyle/>
          <a:p>
            <a:endParaRPr/>
          </a:p>
        </p:txBody>
      </p:sp>
      <p:sp>
        <p:nvSpPr>
          <p:cNvPr id="383" name="Rectangle"/>
          <p:cNvSpPr/>
          <p:nvPr/>
        </p:nvSpPr>
        <p:spPr>
          <a:xfrm>
            <a:off x="16139052" y="544157"/>
            <a:ext cx="5511122" cy="10475024"/>
          </a:xfrm>
          <a:prstGeom prst="rect">
            <a:avLst/>
          </a:prstGeom>
          <a:solidFill>
            <a:srgbClr val="FFFFFF"/>
          </a:solidFill>
          <a:ln w="127000" cap="flat">
            <a:solidFill>
              <a:srgbClr val="011993"/>
            </a:solidFill>
            <a:prstDash val="solid"/>
            <a:round/>
          </a:ln>
          <a:effectLst>
            <a:outerShdw blurRad="50800" dist="38100" dir="5400000" algn="t" rotWithShape="0">
              <a:prstClr val="black">
                <a:alpha val="40000"/>
              </a:prstClr>
            </a:outerShdw>
          </a:effectLst>
        </p:spPr>
        <p:txBody>
          <a:bodyPr wrap="square" lIns="215999" tIns="215999" rIns="215999" bIns="215999" numCol="1" anchor="t">
            <a:noAutofit/>
          </a:bodyPr>
          <a:lstStyle/>
          <a:p>
            <a:endParaRPr/>
          </a:p>
        </p:txBody>
      </p:sp>
      <p:sp>
        <p:nvSpPr>
          <p:cNvPr id="384" name="Rectangle"/>
          <p:cNvSpPr/>
          <p:nvPr/>
        </p:nvSpPr>
        <p:spPr>
          <a:xfrm>
            <a:off x="16932640" y="3729715"/>
            <a:ext cx="3916861" cy="6346431"/>
          </a:xfrm>
          <a:prstGeom prst="rect">
            <a:avLst/>
          </a:prstGeom>
          <a:solidFill>
            <a:srgbClr val="FFFFFF"/>
          </a:solidFill>
          <a:ln w="127000" cap="flat">
            <a:solidFill>
              <a:schemeClr val="accent1"/>
            </a:solidFill>
            <a:prstDash val="solid"/>
            <a:round/>
          </a:ln>
          <a:effectLst>
            <a:outerShdw blurRad="50800" dist="38100" dir="5400000" algn="t" rotWithShape="0">
              <a:prstClr val="black">
                <a:alpha val="40000"/>
              </a:prstClr>
            </a:outerShdw>
          </a:effectLst>
        </p:spPr>
        <p:txBody>
          <a:bodyPr wrap="square" lIns="215999" tIns="215999" rIns="215999" bIns="215999" numCol="1" anchor="t">
            <a:noAutofit/>
          </a:bodyPr>
          <a:lstStyle/>
          <a:p>
            <a:endParaRPr dirty="0"/>
          </a:p>
        </p:txBody>
      </p:sp>
      <p:pic>
        <p:nvPicPr>
          <p:cNvPr id="41" name="pasted-movie.png" descr="pasted-movie.png">
            <a:extLst>
              <a:ext uri="{FF2B5EF4-FFF2-40B4-BE49-F238E27FC236}">
                <a16:creationId xmlns:a16="http://schemas.microsoft.com/office/drawing/2014/main" id="{0900EED5-838F-4A57-809E-D9EBB6638C68}"/>
              </a:ext>
            </a:extLst>
          </p:cNvPr>
          <p:cNvPicPr>
            <a:picLocks noChangeAspect="1"/>
          </p:cNvPicPr>
          <p:nvPr/>
        </p:nvPicPr>
        <p:blipFill rotWithShape="1">
          <a:blip r:embed="rId3"/>
          <a:srcRect l="19171" t="11179" r="24422" b="13165"/>
          <a:stretch/>
        </p:blipFill>
        <p:spPr>
          <a:xfrm>
            <a:off x="17519492" y="4910295"/>
            <a:ext cx="2721237" cy="3688933"/>
          </a:xfrm>
          <a:prstGeom prst="rect">
            <a:avLst/>
          </a:prstGeom>
          <a:ln w="12700" cap="flat">
            <a:noFill/>
            <a:miter lim="400000"/>
          </a:ln>
          <a:effectLst/>
        </p:spPr>
      </p:pic>
      <p:sp>
        <p:nvSpPr>
          <p:cNvPr id="385" name="Rectangle"/>
          <p:cNvSpPr/>
          <p:nvPr/>
        </p:nvSpPr>
        <p:spPr>
          <a:xfrm>
            <a:off x="16648279" y="2502377"/>
            <a:ext cx="4485583" cy="1176202"/>
          </a:xfrm>
          <a:prstGeom prst="rect">
            <a:avLst/>
          </a:prstGeom>
          <a:solidFill>
            <a:schemeClr val="accent1">
              <a:satOff val="-61151"/>
              <a:lumOff val="19705"/>
            </a:schemeClr>
          </a:solidFill>
          <a:ln w="127000" cap="flat">
            <a:solidFill>
              <a:schemeClr val="accent1"/>
            </a:solidFill>
            <a:prstDash val="solid"/>
            <a:round/>
          </a:ln>
          <a:effectLst>
            <a:outerShdw blurRad="50800" dist="38100" dir="5400000" algn="t" rotWithShape="0">
              <a:prstClr val="black">
                <a:alpha val="40000"/>
              </a:prstClr>
            </a:outerShdw>
          </a:effectLst>
        </p:spPr>
        <p:txBody>
          <a:bodyPr wrap="square" lIns="215999" tIns="215999" rIns="215999" bIns="215999" numCol="1" anchor="t">
            <a:noAutofit/>
          </a:bodyPr>
          <a:lstStyle/>
          <a:p>
            <a:endParaRPr/>
          </a:p>
        </p:txBody>
      </p:sp>
      <p:sp>
        <p:nvSpPr>
          <p:cNvPr id="386" name="Rectangle"/>
          <p:cNvSpPr/>
          <p:nvPr/>
        </p:nvSpPr>
        <p:spPr>
          <a:xfrm>
            <a:off x="15163423" y="288603"/>
            <a:ext cx="7406266" cy="1617869"/>
          </a:xfrm>
          <a:prstGeom prst="rect">
            <a:avLst/>
          </a:prstGeom>
          <a:solidFill>
            <a:srgbClr val="FFFFFF"/>
          </a:solidFill>
          <a:ln w="12700" cap="flat">
            <a:noFill/>
            <a:miter lim="400000"/>
          </a:ln>
          <a:effectLst/>
        </p:spPr>
        <p:txBody>
          <a:bodyPr wrap="square" lIns="215999" tIns="215999" rIns="215999" bIns="215999" numCol="1" anchor="t">
            <a:noAutofit/>
          </a:bodyPr>
          <a:lstStyle/>
          <a:p>
            <a:endParaRPr/>
          </a:p>
        </p:txBody>
      </p:sp>
      <p:sp>
        <p:nvSpPr>
          <p:cNvPr id="387" name="Rectangle"/>
          <p:cNvSpPr/>
          <p:nvPr/>
        </p:nvSpPr>
        <p:spPr>
          <a:xfrm>
            <a:off x="18382428" y="9825121"/>
            <a:ext cx="1017286" cy="2592290"/>
          </a:xfrm>
          <a:prstGeom prst="rect">
            <a:avLst/>
          </a:prstGeom>
          <a:solidFill>
            <a:srgbClr val="FFFFFF"/>
          </a:solidFill>
          <a:ln w="12700" cap="flat">
            <a:noFill/>
            <a:miter lim="400000"/>
          </a:ln>
          <a:effectLst/>
        </p:spPr>
        <p:txBody>
          <a:bodyPr wrap="square" lIns="215999" tIns="215999" rIns="215999" bIns="215999" numCol="1" anchor="t">
            <a:noAutofit/>
          </a:bodyPr>
          <a:lstStyle/>
          <a:p>
            <a:endParaRPr/>
          </a:p>
        </p:txBody>
      </p:sp>
      <p:sp>
        <p:nvSpPr>
          <p:cNvPr id="388" name="Line"/>
          <p:cNvSpPr/>
          <p:nvPr/>
        </p:nvSpPr>
        <p:spPr>
          <a:xfrm>
            <a:off x="18385970" y="10077472"/>
            <a:ext cx="1017286" cy="1"/>
          </a:xfrm>
          <a:prstGeom prst="line">
            <a:avLst/>
          </a:prstGeom>
          <a:noFill/>
          <a:ln w="25400" cap="flat">
            <a:solidFill>
              <a:srgbClr val="FF2600"/>
            </a:solidFill>
            <a:prstDash val="solid"/>
            <a:round/>
          </a:ln>
          <a:effectLst/>
        </p:spPr>
        <p:txBody>
          <a:bodyPr wrap="square" lIns="45718" tIns="45718" rIns="45718" bIns="45718" numCol="1" anchor="t">
            <a:noAutofit/>
          </a:bodyPr>
          <a:lstStyle/>
          <a:p>
            <a:endParaRPr/>
          </a:p>
        </p:txBody>
      </p:sp>
      <p:sp>
        <p:nvSpPr>
          <p:cNvPr id="391" name="Equation"/>
          <p:cNvSpPr txBox="1"/>
          <p:nvPr/>
        </p:nvSpPr>
        <p:spPr>
          <a:xfrm>
            <a:off x="19183055" y="4826242"/>
            <a:ext cx="65" cy="553998"/>
          </a:xfrm>
          <a:prstGeom prst="rect">
            <a:avLst/>
          </a:prstGeom>
          <a:noFill/>
          <a:ln w="12700" cap="flat">
            <a:noFill/>
            <a:miter lim="400000"/>
          </a:ln>
          <a:effectLst/>
        </p:spPr>
        <p:txBody>
          <a:bodyPr wrap="none" lIns="0" tIns="0" rIns="0" bIns="0">
            <a:spAutoFit/>
          </a:bodyPr>
          <a:lstStyle/>
          <a:p>
            <a:pPr latinLnBrk="1">
              <a:defRPr sz="1800"/>
            </a:pPr>
            <a:endParaRPr sz="3600" dirty="0">
              <a:solidFill>
                <a:srgbClr val="0096FF"/>
              </a:solidFill>
            </a:endParaRPr>
          </a:p>
        </p:txBody>
      </p:sp>
      <p:sp>
        <p:nvSpPr>
          <p:cNvPr id="393" name="Content Placeholder 2"/>
          <p:cNvSpPr txBox="1"/>
          <p:nvPr/>
        </p:nvSpPr>
        <p:spPr>
          <a:xfrm>
            <a:off x="18341064" y="10294082"/>
            <a:ext cx="1202187" cy="3633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1828800">
              <a:spcBef>
                <a:spcPts val="2000"/>
              </a:spcBef>
              <a:defRPr sz="2000">
                <a:solidFill>
                  <a:srgbClr val="941100"/>
                </a:solidFill>
                <a:latin typeface="Arial"/>
                <a:ea typeface="Arial"/>
                <a:cs typeface="Arial"/>
                <a:sym typeface="Arial"/>
              </a:defRPr>
            </a:lvl1pPr>
          </a:lstStyle>
          <a:p>
            <a:r>
              <a:rPr dirty="0"/>
              <a:t>Moderator</a:t>
            </a:r>
          </a:p>
        </p:txBody>
      </p:sp>
      <p:sp>
        <p:nvSpPr>
          <p:cNvPr id="394" name="Content Placeholder 2"/>
          <p:cNvSpPr txBox="1"/>
          <p:nvPr/>
        </p:nvSpPr>
        <p:spPr>
          <a:xfrm>
            <a:off x="16599353" y="11962555"/>
            <a:ext cx="770432" cy="3633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lnSpcReduction="10000"/>
          </a:bodyPr>
          <a:lstStyle>
            <a:lvl1pPr defTabSz="1572768">
              <a:spcBef>
                <a:spcPts val="1700"/>
              </a:spcBef>
              <a:defRPr sz="2580">
                <a:solidFill>
                  <a:schemeClr val="accent5"/>
                </a:solidFill>
                <a:latin typeface="Arial"/>
                <a:ea typeface="Arial"/>
                <a:cs typeface="Arial"/>
                <a:sym typeface="Arial"/>
              </a:defRPr>
            </a:lvl1pPr>
          </a:lstStyle>
          <a:p>
            <a:r>
              <a:t>77 K</a:t>
            </a:r>
          </a:p>
        </p:txBody>
      </p:sp>
      <p:sp>
        <p:nvSpPr>
          <p:cNvPr id="395" name="Content Placeholder 2"/>
          <p:cNvSpPr txBox="1"/>
          <p:nvPr/>
        </p:nvSpPr>
        <p:spPr>
          <a:xfrm>
            <a:off x="16599353" y="11175756"/>
            <a:ext cx="770432" cy="3633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lnSpcReduction="10000"/>
          </a:bodyPr>
          <a:lstStyle>
            <a:lvl1pPr defTabSz="1572768">
              <a:spcBef>
                <a:spcPts val="1700"/>
              </a:spcBef>
              <a:defRPr sz="2580">
                <a:solidFill>
                  <a:srgbClr val="011993"/>
                </a:solidFill>
                <a:latin typeface="Arial"/>
                <a:ea typeface="Arial"/>
                <a:cs typeface="Arial"/>
                <a:sym typeface="Arial"/>
              </a:defRPr>
            </a:lvl1pPr>
          </a:lstStyle>
          <a:p>
            <a:r>
              <a:t>4 K</a:t>
            </a:r>
          </a:p>
        </p:txBody>
      </p:sp>
      <p:sp>
        <p:nvSpPr>
          <p:cNvPr id="396" name="Content Placeholder 2"/>
          <p:cNvSpPr txBox="1"/>
          <p:nvPr/>
        </p:nvSpPr>
        <p:spPr>
          <a:xfrm>
            <a:off x="16431481" y="10232499"/>
            <a:ext cx="1307697" cy="3633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lnSpcReduction="10000"/>
          </a:bodyPr>
          <a:lstStyle>
            <a:lvl1pPr defTabSz="1572768">
              <a:spcBef>
                <a:spcPts val="1700"/>
              </a:spcBef>
              <a:defRPr sz="2580">
                <a:solidFill>
                  <a:srgbClr val="008F00"/>
                </a:solidFill>
                <a:latin typeface="Arial"/>
                <a:ea typeface="Arial"/>
                <a:cs typeface="Arial"/>
                <a:sym typeface="Arial"/>
              </a:defRPr>
            </a:lvl1pPr>
          </a:lstStyle>
          <a:p>
            <a:r>
              <a:t>300 mK</a:t>
            </a:r>
          </a:p>
        </p:txBody>
      </p:sp>
      <p:pic>
        <p:nvPicPr>
          <p:cNvPr id="401" name="capsule15 copy.png" descr="capsule15 copy.png"/>
          <p:cNvPicPr>
            <a:picLocks noChangeAspect="1"/>
          </p:cNvPicPr>
          <p:nvPr/>
        </p:nvPicPr>
        <p:blipFill>
          <a:blip r:embed="rId4"/>
          <a:stretch>
            <a:fillRect/>
          </a:stretch>
        </p:blipFill>
        <p:spPr>
          <a:xfrm rot="192266">
            <a:off x="17327413" y="10331541"/>
            <a:ext cx="3458333" cy="4611108"/>
          </a:xfrm>
          <a:prstGeom prst="rect">
            <a:avLst/>
          </a:prstGeom>
          <a:ln w="12700" cap="flat">
            <a:noFill/>
            <a:miter lim="400000"/>
          </a:ln>
          <a:effectLst/>
        </p:spPr>
      </p:pic>
      <p:sp>
        <p:nvSpPr>
          <p:cNvPr id="402" name="Equation"/>
          <p:cNvSpPr txBox="1"/>
          <p:nvPr/>
        </p:nvSpPr>
        <p:spPr>
          <a:xfrm>
            <a:off x="19592842" y="12525946"/>
            <a:ext cx="692497" cy="461665"/>
          </a:xfrm>
          <a:prstGeom prst="rect">
            <a:avLst/>
          </a:prstGeom>
          <a:noFill/>
          <a:ln w="12700" cap="flat">
            <a:noFill/>
            <a:miter lim="400000"/>
          </a:ln>
          <a:effectLst/>
        </p:spPr>
        <p:txBody>
          <a:bodyPr wrap="none" lIns="0" tIns="0" rIns="0" bIns="0">
            <a:spAutoFit/>
          </a:bodyPr>
          <a:lstStyle/>
          <a:p>
            <a:pPr latinLnBrk="1">
              <a:defRPr sz="1800"/>
            </a:pPr>
            <a:r>
              <a:rPr lang="en-US" sz="3000" baseline="40000" dirty="0"/>
              <a:t>22</a:t>
            </a:r>
            <a:r>
              <a:rPr lang="en-US" sz="3000" dirty="0"/>
              <a:t>Na</a:t>
            </a:r>
            <a:endParaRPr sz="3000" dirty="0"/>
          </a:p>
        </p:txBody>
      </p:sp>
      <p:sp>
        <p:nvSpPr>
          <p:cNvPr id="404" name="Content Placeholder 2"/>
          <p:cNvSpPr txBox="1"/>
          <p:nvPr/>
        </p:nvSpPr>
        <p:spPr>
          <a:xfrm>
            <a:off x="1783832" y="3559477"/>
            <a:ext cx="12204775" cy="1981923"/>
          </a:xfrm>
          <a:prstGeom prst="rect">
            <a:avLst/>
          </a:prstGeom>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xmlns:mc="http://schemas.openxmlformats.org/markup-compatibility/2006" val="1"/>
            </a:ext>
          </a:extLst>
        </p:spPr>
        <p:txBody>
          <a:bodyPr lIns="0" tIns="0" rIns="0" bIns="0">
            <a:normAutofit/>
          </a:bodyPr>
          <a:lstStyle/>
          <a:p>
            <a:pPr indent="403621" defTabSz="1828800">
              <a:spcBef>
                <a:spcPts val="2000"/>
              </a:spcBef>
              <a:defRPr>
                <a:solidFill>
                  <a:srgbClr val="535353"/>
                </a:solidFill>
                <a:latin typeface="Arial"/>
                <a:ea typeface="Arial"/>
                <a:cs typeface="Arial"/>
                <a:sym typeface="Arial"/>
              </a:defRPr>
            </a:pPr>
            <a:endParaRPr b="1" dirty="0">
              <a:solidFill>
                <a:schemeClr val="accent1">
                  <a:lumOff val="-4235"/>
                </a:schemeClr>
              </a:solidFill>
            </a:endParaRPr>
          </a:p>
        </p:txBody>
      </p:sp>
      <p:sp>
        <p:nvSpPr>
          <p:cNvPr id="390" name="Line"/>
          <p:cNvSpPr/>
          <p:nvPr/>
        </p:nvSpPr>
        <p:spPr>
          <a:xfrm flipV="1">
            <a:off x="18956260" y="3967789"/>
            <a:ext cx="6392" cy="1523145"/>
          </a:xfrm>
          <a:prstGeom prst="line">
            <a:avLst/>
          </a:prstGeom>
          <a:noFill/>
          <a:ln w="76200" cap="flat">
            <a:solidFill>
              <a:srgbClr val="0096FF"/>
            </a:solidFill>
            <a:prstDash val="solid"/>
            <a:round/>
            <a:tailEnd type="triangle" w="med" len="med"/>
          </a:ln>
          <a:effectLst/>
        </p:spPr>
        <p:txBody>
          <a:bodyPr wrap="square" lIns="45718" tIns="45718" rIns="45718" bIns="45718" numCol="1" anchor="t">
            <a:noAutofit/>
          </a:bodyPr>
          <a:lstStyle/>
          <a:p>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6835F39-C854-4EF6-A30B-1BD1B8032F1D}"/>
                  </a:ext>
                </a:extLst>
              </p:cNvPr>
              <p:cNvSpPr txBox="1"/>
              <p:nvPr/>
            </p:nvSpPr>
            <p:spPr>
              <a:xfrm>
                <a:off x="19087323" y="4371363"/>
                <a:ext cx="419537" cy="36718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acc>
                        <m:accPr>
                          <m:chr m:val="⃗"/>
                          <m:ctrlPr>
                            <a:rPr kumimoji="0" lang="en-US" sz="3600" b="0" i="1" u="none" strike="noStrike" cap="none" spc="0" normalizeH="0" baseline="0" smtClean="0">
                              <a:ln>
                                <a:noFill/>
                              </a:ln>
                              <a:solidFill>
                                <a:srgbClr val="0070C0"/>
                              </a:solidFill>
                              <a:effectLst/>
                              <a:uFillTx/>
                              <a:latin typeface="Cambria Math" panose="02040503050406030204" pitchFamily="18" charset="0"/>
                              <a:ea typeface="+mn-ea"/>
                              <a:cs typeface="+mn-cs"/>
                              <a:sym typeface="Calibri"/>
                            </a:rPr>
                          </m:ctrlPr>
                        </m:accPr>
                        <m:e>
                          <m:r>
                            <a:rPr kumimoji="0" lang="en-US" sz="3600" b="0" i="1" u="none" strike="noStrike" cap="none" spc="0" normalizeH="0" baseline="0" smtClean="0">
                              <a:ln>
                                <a:noFill/>
                              </a:ln>
                              <a:solidFill>
                                <a:srgbClr val="0070C0"/>
                              </a:solidFill>
                              <a:effectLst/>
                              <a:uFillTx/>
                              <a:latin typeface="Cambria Math" panose="02040503050406030204" pitchFamily="18" charset="0"/>
                              <a:ea typeface="+mn-ea"/>
                              <a:cs typeface="+mn-cs"/>
                              <a:sym typeface="Calibri"/>
                            </a:rPr>
                            <m:t>𝐵</m:t>
                          </m:r>
                        </m:e>
                      </m:acc>
                    </m:oMath>
                  </m:oMathPara>
                </a14:m>
                <a:endParaRPr kumimoji="0" lang="en-001" sz="3600" b="0" i="0" u="none" strike="noStrike" cap="none" spc="0" normalizeH="0" baseline="0" dirty="0">
                  <a:ln>
                    <a:noFill/>
                  </a:ln>
                  <a:solidFill>
                    <a:srgbClr val="0070C0"/>
                  </a:solidFill>
                  <a:effectLst/>
                  <a:uFillTx/>
                  <a:latin typeface="+mn-lt"/>
                  <a:ea typeface="+mn-ea"/>
                  <a:cs typeface="+mn-cs"/>
                  <a:sym typeface="Calibri"/>
                </a:endParaRPr>
              </a:p>
            </p:txBody>
          </p:sp>
        </mc:Choice>
        <mc:Fallback xmlns="">
          <p:sp>
            <p:nvSpPr>
              <p:cNvPr id="3" name="TextBox 2">
                <a:extLst>
                  <a:ext uri="{FF2B5EF4-FFF2-40B4-BE49-F238E27FC236}">
                    <a16:creationId xmlns:a16="http://schemas.microsoft.com/office/drawing/2014/main" id="{96835F39-C854-4EF6-A30B-1BD1B8032F1D}"/>
                  </a:ext>
                </a:extLst>
              </p:cNvPr>
              <p:cNvSpPr txBox="1">
                <a:spLocks noRot="1" noChangeAspect="1" noMove="1" noResize="1" noEditPoints="1" noAdjustHandles="1" noChangeArrowheads="1" noChangeShapeType="1" noTextEdit="1"/>
              </p:cNvSpPr>
              <p:nvPr/>
            </p:nvSpPr>
            <p:spPr>
              <a:xfrm>
                <a:off x="19087323" y="4371363"/>
                <a:ext cx="419537" cy="367182"/>
              </a:xfrm>
              <a:prstGeom prst="rect">
                <a:avLst/>
              </a:prstGeom>
              <a:blipFill>
                <a:blip r:embed="rId5"/>
                <a:stretch>
                  <a:fillRect b="-38333"/>
                </a:stretch>
              </a:blipFill>
              <a:ln w="12700" cap="flat">
                <a:noFill/>
                <a:miter lim="400000"/>
              </a:ln>
              <a:effectLst/>
            </p:spPr>
            <p:txBody>
              <a:bodyPr/>
              <a:lstStyle/>
              <a:p>
                <a:r>
                  <a:rPr lang="en-001">
                    <a:noFill/>
                  </a:rPr>
                  <a:t> </a:t>
                </a:r>
              </a:p>
            </p:txBody>
          </p:sp>
        </mc:Fallback>
      </mc:AlternateContent>
      <p:grpSp>
        <p:nvGrpSpPr>
          <p:cNvPr id="7" name="Group 6">
            <a:extLst>
              <a:ext uri="{FF2B5EF4-FFF2-40B4-BE49-F238E27FC236}">
                <a16:creationId xmlns:a16="http://schemas.microsoft.com/office/drawing/2014/main" id="{528EB7B9-609F-44C7-B400-88D6D4EC2609}"/>
              </a:ext>
            </a:extLst>
          </p:cNvPr>
          <p:cNvGrpSpPr/>
          <p:nvPr/>
        </p:nvGrpSpPr>
        <p:grpSpPr>
          <a:xfrm>
            <a:off x="13637146" y="3862058"/>
            <a:ext cx="5605051" cy="3821442"/>
            <a:chOff x="13637146" y="3862058"/>
            <a:chExt cx="5605051" cy="3821442"/>
          </a:xfrm>
        </p:grpSpPr>
        <p:sp>
          <p:nvSpPr>
            <p:cNvPr id="30" name="Ellipse 2">
              <a:extLst>
                <a:ext uri="{FF2B5EF4-FFF2-40B4-BE49-F238E27FC236}">
                  <a16:creationId xmlns:a16="http://schemas.microsoft.com/office/drawing/2014/main" id="{388A4D84-60ED-4F2F-9787-D8899E1F2785}"/>
                </a:ext>
              </a:extLst>
            </p:cNvPr>
            <p:cNvSpPr/>
            <p:nvPr/>
          </p:nvSpPr>
          <p:spPr>
            <a:xfrm>
              <a:off x="18706333" y="5779857"/>
              <a:ext cx="535864" cy="1903643"/>
            </a:xfrm>
            <a:prstGeom prst="ellipse">
              <a:avLst/>
            </a:prstGeom>
            <a:solidFill>
              <a:schemeClr val="accent3">
                <a:lumMod val="60000"/>
                <a:lumOff val="40000"/>
                <a:alpha val="29000"/>
              </a:schemeClr>
            </a:solidFill>
            <a:ln>
              <a:noFill/>
            </a:ln>
            <a:effectLst>
              <a:glow rad="393700">
                <a:schemeClr val="accent1">
                  <a:lumMod val="20000"/>
                  <a:lumOff val="80000"/>
                  <a:alpha val="42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extBox 1">
              <a:extLst>
                <a:ext uri="{FF2B5EF4-FFF2-40B4-BE49-F238E27FC236}">
                  <a16:creationId xmlns:a16="http://schemas.microsoft.com/office/drawing/2014/main" id="{31911847-2037-4D1F-B9B3-A57825DD32EC}"/>
                </a:ext>
              </a:extLst>
            </p:cNvPr>
            <p:cNvSpPr txBox="1"/>
            <p:nvPr/>
          </p:nvSpPr>
          <p:spPr>
            <a:xfrm>
              <a:off x="13637146" y="3862058"/>
              <a:ext cx="2872009" cy="553998"/>
            </a:xfrm>
            <a:prstGeom prst="rect">
              <a:avLst/>
            </a:prstGeom>
            <a:solidFill>
              <a:schemeClr val="bg1"/>
            </a:solidFill>
            <a:ln w="12700" cap="flat">
              <a:solidFill>
                <a:srgbClr val="0070C0"/>
              </a:solidFill>
              <a:miter lim="400000"/>
            </a:ln>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40000" dirty="0">
                  <a:ln>
                    <a:noFill/>
                  </a:ln>
                  <a:solidFill>
                    <a:schemeClr val="bg2"/>
                  </a:solidFill>
                  <a:effectLst/>
                  <a:uFillTx/>
                  <a:latin typeface="+mn-lt"/>
                  <a:ea typeface="+mn-ea"/>
                  <a:cs typeface="+mn-cs"/>
                  <a:sym typeface="Calibri"/>
                </a:rPr>
                <a:t>4</a:t>
              </a:r>
              <a:r>
                <a:rPr kumimoji="0" lang="en-US" sz="3600" b="0" i="0" u="none" strike="noStrike" cap="none" spc="0" normalizeH="0" baseline="0" dirty="0">
                  <a:ln>
                    <a:noFill/>
                  </a:ln>
                  <a:solidFill>
                    <a:schemeClr val="bg2"/>
                  </a:solidFill>
                  <a:effectLst/>
                  <a:uFillTx/>
                  <a:latin typeface="+mn-lt"/>
                  <a:ea typeface="+mn-ea"/>
                  <a:cs typeface="+mn-cs"/>
                  <a:sym typeface="Calibri"/>
                </a:rPr>
                <a:t>He gas cloud </a:t>
              </a:r>
              <a:endParaRPr kumimoji="0" lang="en-001" sz="3600" b="0" i="0" u="none" strike="noStrike" cap="none" spc="0" normalizeH="0" baseline="0" dirty="0">
                <a:ln>
                  <a:noFill/>
                </a:ln>
                <a:solidFill>
                  <a:schemeClr val="bg2"/>
                </a:solidFill>
                <a:effectLst/>
                <a:uFillTx/>
                <a:latin typeface="+mn-lt"/>
                <a:ea typeface="+mn-ea"/>
                <a:cs typeface="+mn-cs"/>
                <a:sym typeface="Calibri"/>
              </a:endParaRPr>
            </a:p>
          </p:txBody>
        </p:sp>
        <p:sp>
          <p:nvSpPr>
            <p:cNvPr id="4" name="Arrow: Right 3">
              <a:extLst>
                <a:ext uri="{FF2B5EF4-FFF2-40B4-BE49-F238E27FC236}">
                  <a16:creationId xmlns:a16="http://schemas.microsoft.com/office/drawing/2014/main" id="{46004886-BA24-49C6-B72A-EFB2647BABB6}"/>
                </a:ext>
              </a:extLst>
            </p:cNvPr>
            <p:cNvSpPr/>
            <p:nvPr/>
          </p:nvSpPr>
          <p:spPr>
            <a:xfrm rot="2096027">
              <a:off x="16303300" y="5095203"/>
              <a:ext cx="2750476" cy="475627"/>
            </a:xfrm>
            <a:prstGeom prst="rightArrow">
              <a:avLst>
                <a:gd name="adj1" fmla="val 31510"/>
                <a:gd name="adj2" fmla="val 102994"/>
              </a:avLst>
            </a:prstGeom>
            <a:solidFill>
              <a:srgbClr val="FFFFFF"/>
            </a:solidFill>
            <a:ln w="25400" cap="flat">
              <a:solidFill>
                <a:srgbClr val="0070C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dirty="0">
                <a:ln>
                  <a:noFill/>
                </a:ln>
                <a:solidFill>
                  <a:srgbClr val="000000"/>
                </a:solidFill>
                <a:effectLst/>
                <a:uFillTx/>
                <a:latin typeface="+mn-lt"/>
                <a:ea typeface="+mn-ea"/>
                <a:cs typeface="+mn-cs"/>
                <a:sym typeface="Calibri"/>
              </a:endParaRPr>
            </a:p>
          </p:txBody>
        </p:sp>
      </p:grpSp>
      <p:pic>
        <p:nvPicPr>
          <p:cNvPr id="35" name="Grafik 63">
            <a:extLst>
              <a:ext uri="{FF2B5EF4-FFF2-40B4-BE49-F238E27FC236}">
                <a16:creationId xmlns:a16="http://schemas.microsoft.com/office/drawing/2014/main" id="{FB558FDC-E36D-4E5E-9335-28783521F97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763706" y="6505079"/>
            <a:ext cx="423292" cy="460842"/>
          </a:xfrm>
          <a:prstGeom prst="rect">
            <a:avLst/>
          </a:prstGeom>
        </p:spPr>
      </p:pic>
      <p:sp>
        <p:nvSpPr>
          <p:cNvPr id="29" name="Slide Number">
            <a:extLst>
              <a:ext uri="{FF2B5EF4-FFF2-40B4-BE49-F238E27FC236}">
                <a16:creationId xmlns:a16="http://schemas.microsoft.com/office/drawing/2014/main" id="{67F72E8F-D2D1-42AD-9B16-82AECF9C01C4}"/>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18</a:t>
            </a:fld>
            <a:endParaRPr lang="en-001"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717C39D-5027-4ED2-A3B7-CA8EB0ABC228}"/>
                  </a:ext>
                </a:extLst>
              </p:cNvPr>
              <p:cNvSpPr txBox="1"/>
              <p:nvPr/>
            </p:nvSpPr>
            <p:spPr>
              <a:xfrm>
                <a:off x="1818748" y="3559477"/>
                <a:ext cx="12579071" cy="77559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30000" dirty="0">
                    <a:ln>
                      <a:noFill/>
                    </a:ln>
                    <a:solidFill>
                      <a:schemeClr val="bg2"/>
                    </a:solidFill>
                    <a:effectLst/>
                    <a:uFillTx/>
                    <a:latin typeface="+mn-lt"/>
                    <a:ea typeface="+mn-ea"/>
                    <a:cs typeface="+mn-cs"/>
                    <a:sym typeface="Calibri"/>
                  </a:rPr>
                  <a:t>4</a:t>
                </a:r>
                <a:r>
                  <a:rPr kumimoji="0" lang="en-US" sz="3600" b="0" i="0" u="none" strike="noStrike" cap="none" spc="0" normalizeH="0" baseline="0" dirty="0">
                    <a:ln>
                      <a:noFill/>
                    </a:ln>
                    <a:solidFill>
                      <a:schemeClr val="bg2"/>
                    </a:solidFill>
                    <a:effectLst/>
                    <a:uFillTx/>
                    <a:latin typeface="+mn-lt"/>
                    <a:ea typeface="+mn-ea"/>
                    <a:cs typeface="+mn-cs"/>
                    <a:sym typeface="Calibri"/>
                  </a:rPr>
                  <a:t>He already available for the </a:t>
                </a:r>
                <a14:m>
                  <m:oMath xmlns:m="http://schemas.openxmlformats.org/officeDocument/2006/math">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 </m:t>
                    </m:r>
                    <m:sSup>
                      <m:sSupPr>
                        <m:ctrlP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ctrlPr>
                      </m:sSupPr>
                      <m:e>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𝑒</m:t>
                        </m:r>
                      </m:e>
                      <m:sup>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m:t>
                        </m:r>
                      </m:sup>
                    </m:sSup>
                  </m:oMath>
                </a14:m>
                <a:endParaRPr lang="en-US" dirty="0">
                  <a:solidFill>
                    <a:schemeClr val="bg2"/>
                  </a:solidFill>
                </a:endParaRPr>
              </a:p>
              <a:p>
                <a:pPr marL="0" marR="0" indent="0" algn="l" defTabSz="914400" rtl="0" fontAlgn="auto" latinLnBrk="0" hangingPunct="0">
                  <a:lnSpc>
                    <a:spcPct val="100000"/>
                  </a:lnSpc>
                  <a:spcBef>
                    <a:spcPts val="0"/>
                  </a:spcBef>
                  <a:spcAft>
                    <a:spcPts val="0"/>
                  </a:spcAft>
                  <a:buClrTx/>
                  <a:buSzTx/>
                  <a:buFontTx/>
                  <a:buNone/>
                  <a:tabLst/>
                </a:pPr>
                <a:endParaRPr lang="en-US" dirty="0">
                  <a:solidFill>
                    <a:schemeClr val="bg2"/>
                  </a:solidFill>
                </a:endParaRPr>
              </a:p>
              <a:p>
                <a:pPr marL="0" marR="0" indent="0" algn="l" defTabSz="914400" rtl="0" fontAlgn="auto" latinLnBrk="0" hangingPunct="0">
                  <a:lnSpc>
                    <a:spcPct val="100000"/>
                  </a:lnSpc>
                  <a:spcBef>
                    <a:spcPts val="0"/>
                  </a:spcBef>
                  <a:spcAft>
                    <a:spcPts val="0"/>
                  </a:spcAft>
                  <a:buClrTx/>
                  <a:buSzTx/>
                  <a:buFontTx/>
                  <a:buNone/>
                  <a:tabLst/>
                </a:pPr>
                <a:endParaRPr lang="en-US" dirty="0">
                  <a:solidFill>
                    <a:schemeClr val="bg2"/>
                  </a:solidFill>
                </a:endParaRPr>
              </a:p>
              <a:p>
                <a:pPr marL="0" marR="0" indent="0" algn="l" defTabSz="914400" rtl="0" fontAlgn="auto" latinLnBrk="0" hangingPunct="0">
                  <a:lnSpc>
                    <a:spcPct val="100000"/>
                  </a:lnSpc>
                  <a:spcBef>
                    <a:spcPts val="0"/>
                  </a:spcBef>
                  <a:spcAft>
                    <a:spcPts val="0"/>
                  </a:spcAft>
                  <a:buClrTx/>
                  <a:buSzTx/>
                  <a:buFontTx/>
                  <a:buNone/>
                  <a:tabLst/>
                </a:pPr>
                <a:r>
                  <a:rPr lang="en-US" dirty="0">
                    <a:solidFill>
                      <a:schemeClr val="bg2"/>
                    </a:solidFill>
                  </a:rPr>
                  <a:t>Positron goes through moderator </a:t>
                </a:r>
                <a14:m>
                  <m:oMath xmlns:m="http://schemas.openxmlformats.org/officeDocument/2006/math">
                    <m:r>
                      <a:rPr lang="en-US" b="0" i="1" smtClean="0">
                        <a:solidFill>
                          <a:schemeClr val="bg2"/>
                        </a:solidFill>
                        <a:latin typeface="Cambria Math" panose="02040503050406030204" pitchFamily="18" charset="0"/>
                      </a:rPr>
                      <m:t>→</m:t>
                    </m:r>
                  </m:oMath>
                </a14:m>
                <a:r>
                  <a:rPr lang="en-US" dirty="0">
                    <a:solidFill>
                      <a:schemeClr val="bg2"/>
                    </a:solidFill>
                  </a:rPr>
                  <a:t> slows down;</a:t>
                </a:r>
              </a:p>
              <a:p>
                <a:r>
                  <a:rPr lang="en-US" dirty="0">
                    <a:solidFill>
                      <a:schemeClr val="bg2"/>
                    </a:solidFill>
                  </a:rPr>
                  <a:t>Slow positron enters the trap section with </a:t>
                </a:r>
                <a:r>
                  <a:rPr kumimoji="0" lang="en-US" sz="3600" b="0" i="0" u="none" strike="noStrike" cap="none" spc="0" normalizeH="0" baseline="30000" dirty="0">
                    <a:ln>
                      <a:noFill/>
                    </a:ln>
                    <a:solidFill>
                      <a:schemeClr val="bg2"/>
                    </a:solidFill>
                    <a:effectLst/>
                    <a:uFillTx/>
                    <a:latin typeface="+mn-lt"/>
                    <a:ea typeface="+mn-ea"/>
                    <a:cs typeface="+mn-cs"/>
                    <a:sym typeface="Calibri"/>
                  </a:rPr>
                  <a:t>4</a:t>
                </a:r>
                <a:r>
                  <a:rPr kumimoji="0" lang="en-US" sz="3600" b="0" i="0" u="none" strike="noStrike" cap="none" spc="0" normalizeH="0" baseline="0" dirty="0">
                    <a:ln>
                      <a:noFill/>
                    </a:ln>
                    <a:solidFill>
                      <a:schemeClr val="bg2"/>
                    </a:solidFill>
                    <a:effectLst/>
                    <a:uFillTx/>
                    <a:latin typeface="+mn-lt"/>
                    <a:ea typeface="+mn-ea"/>
                    <a:cs typeface="+mn-cs"/>
                    <a:sym typeface="Calibri"/>
                  </a:rPr>
                  <a:t>He </a:t>
                </a:r>
                <a14:m>
                  <m:oMath xmlns:m="http://schemas.openxmlformats.org/officeDocument/2006/math">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m:t>
                    </m:r>
                  </m:oMath>
                </a14:m>
                <a:r>
                  <a:rPr kumimoji="0" lang="en-US" sz="3600" b="0" i="0" u="none" strike="noStrike" cap="none" spc="0" normalizeH="0" baseline="0" dirty="0">
                    <a:ln>
                      <a:noFill/>
                    </a:ln>
                    <a:solidFill>
                      <a:schemeClr val="bg2"/>
                    </a:solidFill>
                    <a:effectLst/>
                    <a:uFillTx/>
                    <a:latin typeface="+mn-lt"/>
                    <a:ea typeface="+mn-ea"/>
                    <a:cs typeface="+mn-cs"/>
                    <a:sym typeface="Calibri"/>
                  </a:rPr>
                  <a:t>   slow down even further with collisions</a:t>
                </a:r>
              </a:p>
              <a:p>
                <a:endParaRPr lang="en-US" dirty="0">
                  <a:solidFill>
                    <a:schemeClr val="bg2"/>
                  </a:solidFill>
                </a:endParaRPr>
              </a:p>
              <a:p>
                <a:r>
                  <a:rPr kumimoji="0" lang="en-US" sz="3600" b="0" i="0" u="none" strike="noStrike" cap="none" spc="0" normalizeH="0" baseline="0" dirty="0">
                    <a:ln>
                      <a:noFill/>
                    </a:ln>
                    <a:solidFill>
                      <a:schemeClr val="bg2"/>
                    </a:solidFill>
                    <a:effectLst/>
                    <a:uFillTx/>
                    <a:latin typeface="+mn-lt"/>
                    <a:ea typeface="+mn-ea"/>
                    <a:cs typeface="+mn-cs"/>
                    <a:sym typeface="Calibri"/>
                  </a:rPr>
                  <a:t>Losing energy within the trap it is then trapped</a:t>
                </a:r>
                <a:endParaRPr lang="en-US" dirty="0">
                  <a:solidFill>
                    <a:schemeClr val="bg2"/>
                  </a:solidFill>
                </a:endParaRPr>
              </a:p>
              <a:p>
                <a:pPr marL="0" marR="0" indent="0" algn="l" defTabSz="914400" rtl="0" fontAlgn="auto" latinLnBrk="0" hangingPunct="0">
                  <a:lnSpc>
                    <a:spcPct val="100000"/>
                  </a:lnSpc>
                  <a:spcBef>
                    <a:spcPts val="0"/>
                  </a:spcBef>
                  <a:spcAft>
                    <a:spcPts val="0"/>
                  </a:spcAft>
                  <a:buClrTx/>
                  <a:buSzTx/>
                  <a:buFontTx/>
                  <a:buNone/>
                  <a:tabLst/>
                </a:pPr>
                <a:endParaRPr lang="en-US" dirty="0">
                  <a:solidFill>
                    <a:schemeClr val="bg2"/>
                  </a:solidFill>
                </a:endParaRPr>
              </a:p>
              <a:p>
                <a:pPr marL="0" marR="0" indent="0" algn="l" defTabSz="9144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chemeClr val="bg2"/>
                    </a:solidFill>
                    <a:effectLst/>
                    <a:uFillTx/>
                    <a:latin typeface="+mn-lt"/>
                    <a:ea typeface="+mn-ea"/>
                    <a:cs typeface="+mn-cs"/>
                    <a:sym typeface="Calibri"/>
                  </a:rPr>
                  <a:t>Advantage: </a:t>
                </a:r>
                <a:r>
                  <a:rPr kumimoji="0" lang="en-US" sz="3600" b="0" i="0" u="none" strike="noStrike" cap="none" spc="0" normalizeH="0" baseline="0" dirty="0">
                    <a:ln>
                      <a:noFill/>
                    </a:ln>
                    <a:solidFill>
                      <a:schemeClr val="bg2"/>
                    </a:solidFill>
                    <a:effectLst/>
                    <a:uFillTx/>
                    <a:latin typeface="+mn-lt"/>
                    <a:ea typeface="+mn-ea"/>
                    <a:cs typeface="+mn-cs"/>
                    <a:sym typeface="Calibri"/>
                  </a:rPr>
                  <a:t>more efficient (?)</a:t>
                </a:r>
              </a:p>
              <a:p>
                <a:pPr marL="0" marR="0" indent="0" algn="l" defTabSz="914400" rtl="0" fontAlgn="auto" latinLnBrk="0" hangingPunct="0">
                  <a:lnSpc>
                    <a:spcPct val="100000"/>
                  </a:lnSpc>
                  <a:spcBef>
                    <a:spcPts val="0"/>
                  </a:spcBef>
                  <a:spcAft>
                    <a:spcPts val="0"/>
                  </a:spcAft>
                  <a:buClrTx/>
                  <a:buSzTx/>
                  <a:buFontTx/>
                  <a:buNone/>
                  <a:tabLst/>
                </a:pPr>
                <a:r>
                  <a:rPr lang="en-US" b="1" dirty="0">
                    <a:solidFill>
                      <a:schemeClr val="bg2"/>
                    </a:solidFill>
                  </a:rPr>
                  <a:t>Disadvantage: </a:t>
                </a:r>
                <a:r>
                  <a:rPr lang="en-US" dirty="0">
                    <a:solidFill>
                      <a:schemeClr val="bg2"/>
                    </a:solidFill>
                  </a:rPr>
                  <a:t>needs intermediate detection to optimize (much more complicated setup)</a:t>
                </a:r>
              </a:p>
              <a:p>
                <a:pPr marL="0" marR="0" indent="0" algn="l" defTabSz="9144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chemeClr val="bg2"/>
                  </a:solidFill>
                  <a:effectLst/>
                  <a:uFillTx/>
                  <a:latin typeface="+mn-lt"/>
                  <a:ea typeface="+mn-ea"/>
                  <a:cs typeface="+mn-cs"/>
                  <a:sym typeface="Calibri"/>
                </a:endParaRPr>
              </a:p>
              <a:p>
                <a:pPr marL="0" marR="0" indent="0" algn="l" defTabSz="914400" rtl="0" fontAlgn="auto" latinLnBrk="0" hangingPunct="0">
                  <a:lnSpc>
                    <a:spcPct val="100000"/>
                  </a:lnSpc>
                  <a:spcBef>
                    <a:spcPts val="0"/>
                  </a:spcBef>
                  <a:spcAft>
                    <a:spcPts val="0"/>
                  </a:spcAft>
                  <a:buClrTx/>
                  <a:buSzTx/>
                  <a:buFontTx/>
                  <a:buNone/>
                  <a:tabLst/>
                </a:pPr>
                <a:r>
                  <a:rPr lang="en-US" dirty="0">
                    <a:solidFill>
                      <a:schemeClr val="bg2"/>
                    </a:solidFill>
                  </a:rPr>
                  <a:t>Moderated positron detection requires steering</a:t>
                </a:r>
                <a:endParaRPr kumimoji="0" lang="en-001" sz="3600" b="0" i="0" u="none" strike="noStrike" cap="none" spc="0" normalizeH="0" baseline="0" dirty="0">
                  <a:ln>
                    <a:noFill/>
                  </a:ln>
                  <a:solidFill>
                    <a:schemeClr val="bg2"/>
                  </a:solidFill>
                  <a:effectLst/>
                  <a:uFillTx/>
                  <a:latin typeface="+mn-lt"/>
                  <a:ea typeface="+mn-ea"/>
                  <a:cs typeface="+mn-cs"/>
                  <a:sym typeface="Calibri"/>
                </a:endParaRPr>
              </a:p>
            </p:txBody>
          </p:sp>
        </mc:Choice>
        <mc:Fallback xmlns="">
          <p:sp>
            <p:nvSpPr>
              <p:cNvPr id="6" name="TextBox 5">
                <a:extLst>
                  <a:ext uri="{FF2B5EF4-FFF2-40B4-BE49-F238E27FC236}">
                    <a16:creationId xmlns:a16="http://schemas.microsoft.com/office/drawing/2014/main" id="{F717C39D-5027-4ED2-A3B7-CA8EB0ABC228}"/>
                  </a:ext>
                </a:extLst>
              </p:cNvPr>
              <p:cNvSpPr txBox="1">
                <a:spLocks noRot="1" noChangeAspect="1" noMove="1" noResize="1" noEditPoints="1" noAdjustHandles="1" noChangeArrowheads="1" noChangeShapeType="1" noTextEdit="1"/>
              </p:cNvSpPr>
              <p:nvPr/>
            </p:nvSpPr>
            <p:spPr>
              <a:xfrm>
                <a:off x="1818748" y="3559477"/>
                <a:ext cx="12579071" cy="7755969"/>
              </a:xfrm>
              <a:prstGeom prst="rect">
                <a:avLst/>
              </a:prstGeom>
              <a:blipFill>
                <a:blip r:embed="rId7"/>
                <a:stretch>
                  <a:fillRect l="-2180" t="-1808" r="-1357" b="-2594"/>
                </a:stretch>
              </a:blipFill>
              <a:ln w="12700" cap="flat">
                <a:noFill/>
                <a:miter lim="400000"/>
              </a:ln>
              <a:effectLst/>
            </p:spPr>
            <p:txBody>
              <a:bodyPr/>
              <a:lstStyle/>
              <a:p>
                <a:r>
                  <a:rPr lang="en-001">
                    <a:noFill/>
                  </a:rPr>
                  <a:t> </a:t>
                </a:r>
              </a:p>
            </p:txBody>
          </p:sp>
        </mc:Fallback>
      </mc:AlternateContent>
      <p:sp>
        <p:nvSpPr>
          <p:cNvPr id="31" name="Footer Placeholder 4">
            <a:extLst>
              <a:ext uri="{FF2B5EF4-FFF2-40B4-BE49-F238E27FC236}">
                <a16:creationId xmlns:a16="http://schemas.microsoft.com/office/drawing/2014/main" id="{48BE7FE7-B8EA-4041-A123-0A4C5A2BB9F6}"/>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spTree>
    <p:extLst>
      <p:ext uri="{BB962C8B-B14F-4D97-AF65-F5344CB8AC3E}">
        <p14:creationId xmlns:p14="http://schemas.microsoft.com/office/powerpoint/2010/main" val="27529177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Grafik 35">
            <a:extLst>
              <a:ext uri="{FF2B5EF4-FFF2-40B4-BE49-F238E27FC236}">
                <a16:creationId xmlns:a16="http://schemas.microsoft.com/office/drawing/2014/main" id="{82DF6003-1F81-4319-9FFC-9DAEF836CC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103143" y="2312775"/>
            <a:ext cx="9388230" cy="7184215"/>
          </a:xfrm>
          <a:prstGeom prst="rect">
            <a:avLst/>
          </a:prstGeom>
        </p:spPr>
      </p:pic>
      <p:sp>
        <p:nvSpPr>
          <p:cNvPr id="4" name="Foliennummernplatzhalter 3">
            <a:extLst>
              <a:ext uri="{FF2B5EF4-FFF2-40B4-BE49-F238E27FC236}">
                <a16:creationId xmlns:a16="http://schemas.microsoft.com/office/drawing/2014/main" id="{5184DCE6-B9F6-46FF-BEE5-FE1C6CC93949}"/>
              </a:ext>
            </a:extLst>
          </p:cNvPr>
          <p:cNvSpPr>
            <a:spLocks noGrp="1"/>
          </p:cNvSpPr>
          <p:nvPr>
            <p:ph type="sldNum" sz="quarter" idx="12"/>
          </p:nvPr>
        </p:nvSpPr>
        <p:spPr>
          <a:xfrm>
            <a:off x="34461170" y="25025293"/>
            <a:ext cx="489232" cy="800215"/>
          </a:xfrm>
        </p:spPr>
        <p:txBody>
          <a:bodyPr/>
          <a:lstStyle/>
          <a:p>
            <a:fld id="{F2F77516-621F-4158-8962-EFAF68DF278D}" type="slidenum">
              <a:rPr lang="de-DE" sz="4000"/>
              <a:pPr/>
              <a:t>2</a:t>
            </a:fld>
            <a:endParaRPr lang="de-DE" sz="4000" dirty="0"/>
          </a:p>
        </p:txBody>
      </p:sp>
      <p:sp>
        <p:nvSpPr>
          <p:cNvPr id="5" name="Titel 4">
            <a:extLst>
              <a:ext uri="{FF2B5EF4-FFF2-40B4-BE49-F238E27FC236}">
                <a16:creationId xmlns:a16="http://schemas.microsoft.com/office/drawing/2014/main" id="{C49B3C3C-F7EC-448B-8FF0-8E0B39B91CF7}"/>
              </a:ext>
            </a:extLst>
          </p:cNvPr>
          <p:cNvSpPr>
            <a:spLocks noGrp="1"/>
          </p:cNvSpPr>
          <p:nvPr>
            <p:ph type="title"/>
          </p:nvPr>
        </p:nvSpPr>
        <p:spPr>
          <a:xfrm>
            <a:off x="688313" y="1398852"/>
            <a:ext cx="12614732" cy="750258"/>
          </a:xfrm>
        </p:spPr>
        <p:txBody>
          <a:bodyPr>
            <a:noAutofit/>
          </a:bodyPr>
          <a:lstStyle/>
          <a:p>
            <a:pPr>
              <a:lnSpc>
                <a:spcPct val="100000"/>
              </a:lnSpc>
            </a:pPr>
            <a:r>
              <a:rPr lang="de-DE" sz="4600" spc="0" dirty="0">
                <a:solidFill>
                  <a:srgbClr val="0070C0"/>
                </a:solidFill>
                <a:latin typeface="Arial" panose="020B0604020202020204" pitchFamily="34" charset="0"/>
                <a:cs typeface="Arial" panose="020B0604020202020204" pitchFamily="34" charset="0"/>
              </a:rPr>
              <a:t>Laboratory </a:t>
            </a:r>
            <a:r>
              <a:rPr lang="de-DE" sz="4600" spc="0" dirty="0" err="1">
                <a:solidFill>
                  <a:srgbClr val="0070C0"/>
                </a:solidFill>
                <a:latin typeface="Arial" panose="020B0604020202020204" pitchFamily="34" charset="0"/>
                <a:cs typeface="Arial" panose="020B0604020202020204" pitchFamily="34" charset="0"/>
              </a:rPr>
              <a:t>searches</a:t>
            </a:r>
            <a:r>
              <a:rPr lang="de-DE" sz="4600" spc="0" dirty="0">
                <a:solidFill>
                  <a:srgbClr val="0070C0"/>
                </a:solidFill>
                <a:latin typeface="Arial" panose="020B0604020202020204" pitchFamily="34" charset="0"/>
                <a:cs typeface="Arial" panose="020B0604020202020204" pitchFamily="34" charset="0"/>
              </a:rPr>
              <a:t> </a:t>
            </a:r>
            <a:r>
              <a:rPr lang="de-DE" sz="4600" spc="0" dirty="0" err="1">
                <a:solidFill>
                  <a:srgbClr val="0070C0"/>
                </a:solidFill>
                <a:latin typeface="Arial" panose="020B0604020202020204" pitchFamily="34" charset="0"/>
                <a:cs typeface="Arial" panose="020B0604020202020204" pitchFamily="34" charset="0"/>
              </a:rPr>
              <a:t>for</a:t>
            </a:r>
            <a:r>
              <a:rPr lang="de-DE" sz="4600" spc="0" dirty="0">
                <a:solidFill>
                  <a:srgbClr val="0070C0"/>
                </a:solidFill>
                <a:latin typeface="Arial" panose="020B0604020202020204" pitchFamily="34" charset="0"/>
                <a:cs typeface="Arial" panose="020B0604020202020204" pitchFamily="34" charset="0"/>
              </a:rPr>
              <a:t> CPT </a:t>
            </a:r>
            <a:r>
              <a:rPr lang="de-DE" sz="4600" spc="0" dirty="0" err="1">
                <a:solidFill>
                  <a:srgbClr val="0070C0"/>
                </a:solidFill>
                <a:latin typeface="Arial" panose="020B0604020202020204" pitchFamily="34" charset="0"/>
                <a:cs typeface="Arial" panose="020B0604020202020204" pitchFamily="34" charset="0"/>
              </a:rPr>
              <a:t>violation</a:t>
            </a:r>
            <a:endParaRPr lang="de-DE" sz="4600" spc="0" dirty="0">
              <a:solidFill>
                <a:srgbClr val="0070C0"/>
              </a:solidFill>
              <a:latin typeface="Arial" panose="020B0604020202020204" pitchFamily="34" charset="0"/>
              <a:cs typeface="Arial" panose="020B0604020202020204" pitchFamily="34" charset="0"/>
            </a:endParaRPr>
          </a:p>
        </p:txBody>
      </p:sp>
      <p:sp>
        <p:nvSpPr>
          <p:cNvPr id="21" name="Slide Number">
            <a:extLst>
              <a:ext uri="{FF2B5EF4-FFF2-40B4-BE49-F238E27FC236}">
                <a16:creationId xmlns:a16="http://schemas.microsoft.com/office/drawing/2014/main" id="{4474E0BE-8AE5-4BBF-A267-B16B70A370E0}"/>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2</a:t>
            </a:fld>
            <a:endParaRPr lang="en-001" dirty="0"/>
          </a:p>
        </p:txBody>
      </p:sp>
      <p:sp>
        <p:nvSpPr>
          <p:cNvPr id="22" name="Footer Placeholder 4">
            <a:extLst>
              <a:ext uri="{FF2B5EF4-FFF2-40B4-BE49-F238E27FC236}">
                <a16:creationId xmlns:a16="http://schemas.microsoft.com/office/drawing/2014/main" id="{5855F9CF-9C97-4830-94E1-CC8F58E8BD58}"/>
              </a:ext>
            </a:extLst>
          </p:cNvPr>
          <p:cNvSpPr txBox="1"/>
          <p:nvPr/>
        </p:nvSpPr>
        <p:spPr>
          <a:xfrm>
            <a:off x="1893600" y="13096785"/>
            <a:ext cx="22478402"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	</a:t>
            </a:r>
          </a:p>
        </p:txBody>
      </p:sp>
      <p:sp>
        <p:nvSpPr>
          <p:cNvPr id="14" name="Footer Placeholder 4">
            <a:extLst>
              <a:ext uri="{FF2B5EF4-FFF2-40B4-BE49-F238E27FC236}">
                <a16:creationId xmlns:a16="http://schemas.microsoft.com/office/drawing/2014/main" id="{F0FD1A0B-0A2B-47DE-9F7A-C8783ED27593}"/>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grpSp>
        <p:nvGrpSpPr>
          <p:cNvPr id="54" name="Group 53">
            <a:extLst>
              <a:ext uri="{FF2B5EF4-FFF2-40B4-BE49-F238E27FC236}">
                <a16:creationId xmlns:a16="http://schemas.microsoft.com/office/drawing/2014/main" id="{687EA9EB-104C-429B-BAA3-58036CF00A2E}"/>
              </a:ext>
            </a:extLst>
          </p:cNvPr>
          <p:cNvGrpSpPr/>
          <p:nvPr/>
        </p:nvGrpSpPr>
        <p:grpSpPr>
          <a:xfrm>
            <a:off x="1576967" y="2312775"/>
            <a:ext cx="21914406" cy="10557034"/>
            <a:chOff x="1576967" y="2312775"/>
            <a:chExt cx="21914406" cy="10557034"/>
          </a:xfrm>
        </p:grpSpPr>
        <p:grpSp>
          <p:nvGrpSpPr>
            <p:cNvPr id="9" name="Group 8">
              <a:extLst>
                <a:ext uri="{FF2B5EF4-FFF2-40B4-BE49-F238E27FC236}">
                  <a16:creationId xmlns:a16="http://schemas.microsoft.com/office/drawing/2014/main" id="{21BB4412-C4CF-43BD-9615-C71D9D6C6E68}"/>
                </a:ext>
              </a:extLst>
            </p:cNvPr>
            <p:cNvGrpSpPr/>
            <p:nvPr/>
          </p:nvGrpSpPr>
          <p:grpSpPr>
            <a:xfrm>
              <a:off x="1576967" y="2312775"/>
              <a:ext cx="21914406" cy="10557034"/>
              <a:chOff x="1576967" y="2312775"/>
              <a:chExt cx="21914406" cy="10557034"/>
            </a:xfrm>
          </p:grpSpPr>
          <p:grpSp>
            <p:nvGrpSpPr>
              <p:cNvPr id="6" name="Group 5">
                <a:extLst>
                  <a:ext uri="{FF2B5EF4-FFF2-40B4-BE49-F238E27FC236}">
                    <a16:creationId xmlns:a16="http://schemas.microsoft.com/office/drawing/2014/main" id="{7D9AA13F-77AD-4693-A7F2-6BADE4331F21}"/>
                  </a:ext>
                </a:extLst>
              </p:cNvPr>
              <p:cNvGrpSpPr/>
              <p:nvPr/>
            </p:nvGrpSpPr>
            <p:grpSpPr>
              <a:xfrm>
                <a:off x="1576967" y="2312775"/>
                <a:ext cx="21914406" cy="10557034"/>
                <a:chOff x="1576967" y="2312775"/>
                <a:chExt cx="21914406" cy="10557034"/>
              </a:xfrm>
            </p:grpSpPr>
            <p:pic>
              <p:nvPicPr>
                <p:cNvPr id="15" name="Grafik 8">
                  <a:extLst>
                    <a:ext uri="{FF2B5EF4-FFF2-40B4-BE49-F238E27FC236}">
                      <a16:creationId xmlns:a16="http://schemas.microsoft.com/office/drawing/2014/main" id="{97ADC6CB-ACAC-4BE0-92A1-817073BE0DA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101605" y="2312775"/>
                  <a:ext cx="9389768" cy="7185390"/>
                </a:xfrm>
                <a:prstGeom prst="rect">
                  <a:avLst/>
                </a:prstGeom>
                <a:solidFill>
                  <a:schemeClr val="bg1"/>
                </a:solidFill>
              </p:spPr>
            </p:pic>
            <p:grpSp>
              <p:nvGrpSpPr>
                <p:cNvPr id="23" name="Group">
                  <a:extLst>
                    <a:ext uri="{FF2B5EF4-FFF2-40B4-BE49-F238E27FC236}">
                      <a16:creationId xmlns:a16="http://schemas.microsoft.com/office/drawing/2014/main" id="{C2167150-FE52-4A34-87F1-0C8D158CE41A}"/>
                    </a:ext>
                  </a:extLst>
                </p:cNvPr>
                <p:cNvGrpSpPr/>
                <p:nvPr/>
              </p:nvGrpSpPr>
              <p:grpSpPr>
                <a:xfrm>
                  <a:off x="4668132" y="9683315"/>
                  <a:ext cx="18823241" cy="2923689"/>
                  <a:chOff x="2871586" y="287708"/>
                  <a:chExt cx="17886031" cy="5139928"/>
                </a:xfrm>
              </p:grpSpPr>
              <p:grpSp>
                <p:nvGrpSpPr>
                  <p:cNvPr id="25" name="Group">
                    <a:extLst>
                      <a:ext uri="{FF2B5EF4-FFF2-40B4-BE49-F238E27FC236}">
                        <a16:creationId xmlns:a16="http://schemas.microsoft.com/office/drawing/2014/main" id="{959A64D7-734B-45B5-956D-AC68E3D8D46D}"/>
                      </a:ext>
                    </a:extLst>
                  </p:cNvPr>
                  <p:cNvGrpSpPr/>
                  <p:nvPr/>
                </p:nvGrpSpPr>
                <p:grpSpPr>
                  <a:xfrm>
                    <a:off x="2871586" y="287708"/>
                    <a:ext cx="17886031" cy="5139928"/>
                    <a:chOff x="2871586" y="287708"/>
                    <a:chExt cx="17886030" cy="5139927"/>
                  </a:xfrm>
                </p:grpSpPr>
                <p:sp>
                  <p:nvSpPr>
                    <p:cNvPr id="28" name="TextBox 1055">
                      <a:extLst>
                        <a:ext uri="{FF2B5EF4-FFF2-40B4-BE49-F238E27FC236}">
                          <a16:creationId xmlns:a16="http://schemas.microsoft.com/office/drawing/2014/main" id="{B4ECC8A6-D9B7-4A3B-94E1-E6884815AA99}"/>
                        </a:ext>
                      </a:extLst>
                    </p:cNvPr>
                    <p:cNvSpPr txBox="1"/>
                    <p:nvPr/>
                  </p:nvSpPr>
                  <p:spPr>
                    <a:xfrm>
                      <a:off x="2871586" y="2323192"/>
                      <a:ext cx="65" cy="276999"/>
                    </a:xfrm>
                    <a:prstGeom prst="rect">
                      <a:avLst/>
                    </a:prstGeom>
                    <a:noFill/>
                    <a:ln w="12700" cap="flat">
                      <a:noFill/>
                      <a:miter lim="400000"/>
                    </a:ln>
                    <a:effectLst/>
                  </p:spPr>
                  <p:txBody>
                    <a:bodyPr wrap="none" lIns="0" tIns="0" rIns="0" bIns="0">
                      <a:spAutoFit/>
                    </a:bodyPr>
                    <a:lstStyle/>
                    <a:p>
                      <a:pPr latinLnBrk="1">
                        <a:defRPr sz="1800"/>
                      </a:pPr>
                      <a:endParaRPr dirty="0"/>
                    </a:p>
                  </p:txBody>
                </p:sp>
                <p:sp>
                  <p:nvSpPr>
                    <p:cNvPr id="29" name="Rectangle">
                      <a:extLst>
                        <a:ext uri="{FF2B5EF4-FFF2-40B4-BE49-F238E27FC236}">
                          <a16:creationId xmlns:a16="http://schemas.microsoft.com/office/drawing/2014/main" id="{B6BB26CA-5B7A-4494-9D98-50223FE61366}"/>
                        </a:ext>
                      </a:extLst>
                    </p:cNvPr>
                    <p:cNvSpPr/>
                    <p:nvPr/>
                  </p:nvSpPr>
                  <p:spPr>
                    <a:xfrm>
                      <a:off x="6382504" y="287708"/>
                      <a:ext cx="14375112" cy="5139927"/>
                    </a:xfrm>
                    <a:prstGeom prst="rect">
                      <a:avLst/>
                    </a:prstGeom>
                    <a:solidFill>
                      <a:srgbClr val="FFFFFF"/>
                    </a:solidFill>
                    <a:ln w="25400" cap="flat">
                      <a:solidFill>
                        <a:srgbClr val="0070C0"/>
                      </a:solidFill>
                      <a:prstDash val="solid"/>
                      <a:round/>
                    </a:ln>
                    <a:effectLst/>
                  </p:spPr>
                  <p:txBody>
                    <a:bodyPr wrap="square" lIns="215999" tIns="215999" rIns="215999" bIns="215999" numCol="1" anchor="t">
                      <a:noAutofit/>
                    </a:bodyPr>
                    <a:lstStyle/>
                    <a:p>
                      <a:endParaRPr dirty="0">
                        <a:solidFill>
                          <a:srgbClr val="0070C0"/>
                        </a:solidFill>
                      </a:endParaRPr>
                    </a:p>
                  </p:txBody>
                </p:sp>
              </p:grpSp>
              <p:sp>
                <p:nvSpPr>
                  <p:cNvPr id="26" name="The lsym project">
                    <a:extLst>
                      <a:ext uri="{FF2B5EF4-FFF2-40B4-BE49-F238E27FC236}">
                        <a16:creationId xmlns:a16="http://schemas.microsoft.com/office/drawing/2014/main" id="{C8A69FEA-21A0-4652-9B84-8E29CA044480}"/>
                      </a:ext>
                    </a:extLst>
                  </p:cNvPr>
                  <p:cNvSpPr txBox="1"/>
                  <p:nvPr/>
                </p:nvSpPr>
                <p:spPr>
                  <a:xfrm>
                    <a:off x="6722718" y="724418"/>
                    <a:ext cx="12314268" cy="66684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numCol="1" anchor="t">
                    <a:spAutoFit/>
                  </a:bodyPr>
                  <a:lstStyle>
                    <a:lvl1pPr defTabSz="1828800">
                      <a:lnSpc>
                        <a:spcPts val="5200"/>
                      </a:lnSpc>
                      <a:spcBef>
                        <a:spcPts val="3600"/>
                      </a:spcBef>
                      <a:defRPr sz="4600" b="1" cap="all" spc="280">
                        <a:solidFill>
                          <a:srgbClr val="005555"/>
                        </a:solidFill>
                        <a:latin typeface="Arial"/>
                        <a:ea typeface="Arial"/>
                        <a:cs typeface="Arial"/>
                        <a:sym typeface="Arial"/>
                      </a:defRPr>
                    </a:lvl1pPr>
                  </a:lstStyle>
                  <a:p>
                    <a:r>
                      <a:rPr dirty="0">
                        <a:solidFill>
                          <a:srgbClr val="0070C0"/>
                        </a:solidFill>
                      </a:rPr>
                      <a:t>The </a:t>
                    </a:r>
                    <a:r>
                      <a:rPr u="sng" dirty="0">
                        <a:solidFill>
                          <a:srgbClr val="0070C0"/>
                        </a:solidFill>
                      </a:rPr>
                      <a:t>l</a:t>
                    </a:r>
                    <a:r>
                      <a:rPr lang="en-US" dirty="0">
                        <a:solidFill>
                          <a:srgbClr val="0070C0"/>
                        </a:solidFill>
                      </a:rPr>
                      <a:t>epton </a:t>
                    </a:r>
                    <a:r>
                      <a:rPr lang="en-US" u="sng" dirty="0">
                        <a:solidFill>
                          <a:srgbClr val="0070C0"/>
                        </a:solidFill>
                      </a:rPr>
                      <a:t>sym</a:t>
                    </a:r>
                    <a:r>
                      <a:rPr lang="en-US" dirty="0">
                        <a:solidFill>
                          <a:srgbClr val="0070C0"/>
                        </a:solidFill>
                      </a:rPr>
                      <a:t>metry experiment</a:t>
                    </a:r>
                    <a:endParaRPr dirty="0">
                      <a:solidFill>
                        <a:srgbClr val="0070C0"/>
                      </a:solidFill>
                    </a:endParaRPr>
                  </a:p>
                </p:txBody>
              </p:sp>
            </p:grpSp>
            <p:grpSp>
              <p:nvGrpSpPr>
                <p:cNvPr id="3" name="Group 2">
                  <a:extLst>
                    <a:ext uri="{FF2B5EF4-FFF2-40B4-BE49-F238E27FC236}">
                      <a16:creationId xmlns:a16="http://schemas.microsoft.com/office/drawing/2014/main" id="{D08DE199-53C2-421B-869C-8AA04BED4562}"/>
                    </a:ext>
                  </a:extLst>
                </p:cNvPr>
                <p:cNvGrpSpPr/>
                <p:nvPr/>
              </p:nvGrpSpPr>
              <p:grpSpPr>
                <a:xfrm>
                  <a:off x="1576967" y="8587241"/>
                  <a:ext cx="6502631" cy="4282568"/>
                  <a:chOff x="1576967" y="7835470"/>
                  <a:chExt cx="7022081" cy="4748351"/>
                </a:xfrm>
              </p:grpSpPr>
              <p:pic>
                <p:nvPicPr>
                  <p:cNvPr id="33" name="Grafik 14">
                    <a:extLst>
                      <a:ext uri="{FF2B5EF4-FFF2-40B4-BE49-F238E27FC236}">
                        <a16:creationId xmlns:a16="http://schemas.microsoft.com/office/drawing/2014/main" id="{DD326C33-7340-48CD-9916-ED185090FD36}"/>
                      </a:ext>
                    </a:extLst>
                  </p:cNvPr>
                  <p:cNvPicPr>
                    <a:picLocks noChangeAspect="1"/>
                  </p:cNvPicPr>
                  <p:nvPr/>
                </p:nvPicPr>
                <p:blipFill>
                  <a:blip r:embed="rId6"/>
                  <a:stretch>
                    <a:fillRect/>
                  </a:stretch>
                </p:blipFill>
                <p:spPr>
                  <a:xfrm>
                    <a:off x="1576967" y="7835470"/>
                    <a:ext cx="7022081" cy="4748351"/>
                  </a:xfrm>
                  <a:prstGeom prst="rect">
                    <a:avLst/>
                  </a:prstGeom>
                </p:spPr>
              </p:pic>
              <p:sp>
                <p:nvSpPr>
                  <p:cNvPr id="34" name="Trapezoid 35">
                    <a:extLst>
                      <a:ext uri="{FF2B5EF4-FFF2-40B4-BE49-F238E27FC236}">
                        <a16:creationId xmlns:a16="http://schemas.microsoft.com/office/drawing/2014/main" id="{07E04EF6-BB28-4E11-A021-500196D6F17F}"/>
                      </a:ext>
                    </a:extLst>
                  </p:cNvPr>
                  <p:cNvSpPr/>
                  <p:nvPr/>
                </p:nvSpPr>
                <p:spPr>
                  <a:xfrm rot="16444239">
                    <a:off x="3912861" y="9187959"/>
                    <a:ext cx="1425932" cy="623972"/>
                  </a:xfrm>
                  <a:custGeom>
                    <a:avLst/>
                    <a:gdLst>
                      <a:gd name="connsiteX0" fmla="*/ 0 w 1406952"/>
                      <a:gd name="connsiteY0" fmla="*/ 519231 h 519231"/>
                      <a:gd name="connsiteX1" fmla="*/ 320667 w 1406952"/>
                      <a:gd name="connsiteY1" fmla="*/ 0 h 519231"/>
                      <a:gd name="connsiteX2" fmla="*/ 1086285 w 1406952"/>
                      <a:gd name="connsiteY2" fmla="*/ 0 h 519231"/>
                      <a:gd name="connsiteX3" fmla="*/ 1406952 w 1406952"/>
                      <a:gd name="connsiteY3" fmla="*/ 519231 h 519231"/>
                      <a:gd name="connsiteX4" fmla="*/ 0 w 1406952"/>
                      <a:gd name="connsiteY4" fmla="*/ 519231 h 519231"/>
                      <a:gd name="connsiteX0" fmla="*/ 0 w 1406952"/>
                      <a:gd name="connsiteY0" fmla="*/ 527203 h 527203"/>
                      <a:gd name="connsiteX1" fmla="*/ 320667 w 1406952"/>
                      <a:gd name="connsiteY1" fmla="*/ 7972 h 527203"/>
                      <a:gd name="connsiteX2" fmla="*/ 1327118 w 1406952"/>
                      <a:gd name="connsiteY2" fmla="*/ 0 h 527203"/>
                      <a:gd name="connsiteX3" fmla="*/ 1406952 w 1406952"/>
                      <a:gd name="connsiteY3" fmla="*/ 527203 h 527203"/>
                      <a:gd name="connsiteX4" fmla="*/ 0 w 1406952"/>
                      <a:gd name="connsiteY4" fmla="*/ 527203 h 527203"/>
                      <a:gd name="connsiteX0" fmla="*/ 0 w 1417895"/>
                      <a:gd name="connsiteY0" fmla="*/ 539775 h 539775"/>
                      <a:gd name="connsiteX1" fmla="*/ 320667 w 1417895"/>
                      <a:gd name="connsiteY1" fmla="*/ 20544 h 539775"/>
                      <a:gd name="connsiteX2" fmla="*/ 1417895 w 1417895"/>
                      <a:gd name="connsiteY2" fmla="*/ 0 h 539775"/>
                      <a:gd name="connsiteX3" fmla="*/ 1406952 w 1417895"/>
                      <a:gd name="connsiteY3" fmla="*/ 539775 h 539775"/>
                      <a:gd name="connsiteX4" fmla="*/ 0 w 1417895"/>
                      <a:gd name="connsiteY4" fmla="*/ 539775 h 539775"/>
                      <a:gd name="connsiteX0" fmla="*/ 0 w 1406952"/>
                      <a:gd name="connsiteY0" fmla="*/ 519231 h 519231"/>
                      <a:gd name="connsiteX1" fmla="*/ 320667 w 1406952"/>
                      <a:gd name="connsiteY1" fmla="*/ 0 h 519231"/>
                      <a:gd name="connsiteX2" fmla="*/ 1341928 w 1406952"/>
                      <a:gd name="connsiteY2" fmla="*/ 29 h 519231"/>
                      <a:gd name="connsiteX3" fmla="*/ 1406952 w 1406952"/>
                      <a:gd name="connsiteY3" fmla="*/ 519231 h 519231"/>
                      <a:gd name="connsiteX4" fmla="*/ 0 w 1406952"/>
                      <a:gd name="connsiteY4" fmla="*/ 519231 h 519231"/>
                      <a:gd name="connsiteX0" fmla="*/ 0 w 1543390"/>
                      <a:gd name="connsiteY0" fmla="*/ 519231 h 519231"/>
                      <a:gd name="connsiteX1" fmla="*/ 320667 w 1543390"/>
                      <a:gd name="connsiteY1" fmla="*/ 0 h 519231"/>
                      <a:gd name="connsiteX2" fmla="*/ 1543390 w 1543390"/>
                      <a:gd name="connsiteY2" fmla="*/ 1164 h 519231"/>
                      <a:gd name="connsiteX3" fmla="*/ 1406952 w 1543390"/>
                      <a:gd name="connsiteY3" fmla="*/ 519231 h 519231"/>
                      <a:gd name="connsiteX4" fmla="*/ 0 w 1543390"/>
                      <a:gd name="connsiteY4" fmla="*/ 519231 h 519231"/>
                      <a:gd name="connsiteX0" fmla="*/ 0 w 1577737"/>
                      <a:gd name="connsiteY0" fmla="*/ 519231 h 519231"/>
                      <a:gd name="connsiteX1" fmla="*/ 320667 w 1577737"/>
                      <a:gd name="connsiteY1" fmla="*/ 0 h 519231"/>
                      <a:gd name="connsiteX2" fmla="*/ 1577737 w 1577737"/>
                      <a:gd name="connsiteY2" fmla="*/ 4858 h 519231"/>
                      <a:gd name="connsiteX3" fmla="*/ 1406952 w 1577737"/>
                      <a:gd name="connsiteY3" fmla="*/ 519231 h 519231"/>
                      <a:gd name="connsiteX4" fmla="*/ 0 w 1577737"/>
                      <a:gd name="connsiteY4" fmla="*/ 519231 h 519231"/>
                      <a:gd name="connsiteX0" fmla="*/ 0 w 1577737"/>
                      <a:gd name="connsiteY0" fmla="*/ 514373 h 514373"/>
                      <a:gd name="connsiteX1" fmla="*/ 422808 w 1577737"/>
                      <a:gd name="connsiteY1" fmla="*/ 4887 h 514373"/>
                      <a:gd name="connsiteX2" fmla="*/ 1577737 w 1577737"/>
                      <a:gd name="connsiteY2" fmla="*/ 0 h 514373"/>
                      <a:gd name="connsiteX3" fmla="*/ 1406952 w 1577737"/>
                      <a:gd name="connsiteY3" fmla="*/ 514373 h 514373"/>
                      <a:gd name="connsiteX4" fmla="*/ 0 w 1577737"/>
                      <a:gd name="connsiteY4" fmla="*/ 514373 h 514373"/>
                      <a:gd name="connsiteX0" fmla="*/ 0 w 1577737"/>
                      <a:gd name="connsiteY0" fmla="*/ 514373 h 514373"/>
                      <a:gd name="connsiteX1" fmla="*/ 521706 w 1577737"/>
                      <a:gd name="connsiteY1" fmla="*/ 33811 h 514373"/>
                      <a:gd name="connsiteX2" fmla="*/ 1577737 w 1577737"/>
                      <a:gd name="connsiteY2" fmla="*/ 0 h 514373"/>
                      <a:gd name="connsiteX3" fmla="*/ 1406952 w 1577737"/>
                      <a:gd name="connsiteY3" fmla="*/ 514373 h 514373"/>
                      <a:gd name="connsiteX4" fmla="*/ 0 w 1577737"/>
                      <a:gd name="connsiteY4" fmla="*/ 514373 h 514373"/>
                      <a:gd name="connsiteX0" fmla="*/ 0 w 1676635"/>
                      <a:gd name="connsiteY0" fmla="*/ 485448 h 485448"/>
                      <a:gd name="connsiteX1" fmla="*/ 521706 w 1676635"/>
                      <a:gd name="connsiteY1" fmla="*/ 4886 h 485448"/>
                      <a:gd name="connsiteX2" fmla="*/ 1676634 w 1676635"/>
                      <a:gd name="connsiteY2" fmla="*/ 0 h 485448"/>
                      <a:gd name="connsiteX3" fmla="*/ 1406952 w 1676635"/>
                      <a:gd name="connsiteY3" fmla="*/ 485448 h 485448"/>
                      <a:gd name="connsiteX4" fmla="*/ 0 w 1676635"/>
                      <a:gd name="connsiteY4" fmla="*/ 485448 h 485448"/>
                      <a:gd name="connsiteX0" fmla="*/ 0 w 1676633"/>
                      <a:gd name="connsiteY0" fmla="*/ 486793 h 486793"/>
                      <a:gd name="connsiteX1" fmla="*/ 424957 w 1676633"/>
                      <a:gd name="connsiteY1" fmla="*/ 0 h 486793"/>
                      <a:gd name="connsiteX2" fmla="*/ 1676634 w 1676633"/>
                      <a:gd name="connsiteY2" fmla="*/ 1345 h 486793"/>
                      <a:gd name="connsiteX3" fmla="*/ 1406952 w 1676633"/>
                      <a:gd name="connsiteY3" fmla="*/ 486793 h 486793"/>
                      <a:gd name="connsiteX4" fmla="*/ 0 w 1676633"/>
                      <a:gd name="connsiteY4" fmla="*/ 486793 h 486793"/>
                      <a:gd name="connsiteX0" fmla="*/ 0 w 1747845"/>
                      <a:gd name="connsiteY0" fmla="*/ 486793 h 486793"/>
                      <a:gd name="connsiteX1" fmla="*/ 424957 w 1747845"/>
                      <a:gd name="connsiteY1" fmla="*/ 0 h 486793"/>
                      <a:gd name="connsiteX2" fmla="*/ 1747846 w 1747845"/>
                      <a:gd name="connsiteY2" fmla="*/ 5140 h 486793"/>
                      <a:gd name="connsiteX3" fmla="*/ 1406952 w 1747845"/>
                      <a:gd name="connsiteY3" fmla="*/ 486793 h 486793"/>
                      <a:gd name="connsiteX4" fmla="*/ 0 w 1747845"/>
                      <a:gd name="connsiteY4" fmla="*/ 486793 h 486793"/>
                      <a:gd name="connsiteX0" fmla="*/ 0 w 1747847"/>
                      <a:gd name="connsiteY0" fmla="*/ 481653 h 481653"/>
                      <a:gd name="connsiteX1" fmla="*/ 590390 w 1747847"/>
                      <a:gd name="connsiteY1" fmla="*/ 21028 h 481653"/>
                      <a:gd name="connsiteX2" fmla="*/ 1747846 w 1747847"/>
                      <a:gd name="connsiteY2" fmla="*/ 0 h 481653"/>
                      <a:gd name="connsiteX3" fmla="*/ 1406952 w 1747847"/>
                      <a:gd name="connsiteY3" fmla="*/ 481653 h 481653"/>
                      <a:gd name="connsiteX4" fmla="*/ 0 w 1747847"/>
                      <a:gd name="connsiteY4" fmla="*/ 481653 h 481653"/>
                      <a:gd name="connsiteX0" fmla="*/ 0 w 1886666"/>
                      <a:gd name="connsiteY0" fmla="*/ 465294 h 465294"/>
                      <a:gd name="connsiteX1" fmla="*/ 590390 w 1886666"/>
                      <a:gd name="connsiteY1" fmla="*/ 4669 h 465294"/>
                      <a:gd name="connsiteX2" fmla="*/ 1886667 w 1886666"/>
                      <a:gd name="connsiteY2" fmla="*/ 0 h 465294"/>
                      <a:gd name="connsiteX3" fmla="*/ 1406952 w 1886666"/>
                      <a:gd name="connsiteY3" fmla="*/ 465294 h 465294"/>
                      <a:gd name="connsiteX4" fmla="*/ 0 w 1886666"/>
                      <a:gd name="connsiteY4" fmla="*/ 465294 h 465294"/>
                      <a:gd name="connsiteX0" fmla="*/ 0 w 1718707"/>
                      <a:gd name="connsiteY0" fmla="*/ 472431 h 472431"/>
                      <a:gd name="connsiteX1" fmla="*/ 590390 w 1718707"/>
                      <a:gd name="connsiteY1" fmla="*/ 11806 h 472431"/>
                      <a:gd name="connsiteX2" fmla="*/ 1718708 w 1718707"/>
                      <a:gd name="connsiteY2" fmla="*/ 0 h 472431"/>
                      <a:gd name="connsiteX3" fmla="*/ 1406952 w 1718707"/>
                      <a:gd name="connsiteY3" fmla="*/ 472431 h 472431"/>
                      <a:gd name="connsiteX4" fmla="*/ 0 w 1718707"/>
                      <a:gd name="connsiteY4" fmla="*/ 472431 h 472431"/>
                      <a:gd name="connsiteX0" fmla="*/ 0 w 2038090"/>
                      <a:gd name="connsiteY0" fmla="*/ 468349 h 468349"/>
                      <a:gd name="connsiteX1" fmla="*/ 590390 w 2038090"/>
                      <a:gd name="connsiteY1" fmla="*/ 7724 h 468349"/>
                      <a:gd name="connsiteX2" fmla="*/ 2038090 w 2038090"/>
                      <a:gd name="connsiteY2" fmla="*/ 0 h 468349"/>
                      <a:gd name="connsiteX3" fmla="*/ 1406952 w 2038090"/>
                      <a:gd name="connsiteY3" fmla="*/ 468349 h 468349"/>
                      <a:gd name="connsiteX4" fmla="*/ 0 w 2038090"/>
                      <a:gd name="connsiteY4" fmla="*/ 468349 h 468349"/>
                      <a:gd name="connsiteX0" fmla="*/ 0 w 1851780"/>
                      <a:gd name="connsiteY0" fmla="*/ 461263 h 461263"/>
                      <a:gd name="connsiteX1" fmla="*/ 590390 w 1851780"/>
                      <a:gd name="connsiteY1" fmla="*/ 638 h 461263"/>
                      <a:gd name="connsiteX2" fmla="*/ 1851781 w 1851780"/>
                      <a:gd name="connsiteY2" fmla="*/ 0 h 461263"/>
                      <a:gd name="connsiteX3" fmla="*/ 1406952 w 1851780"/>
                      <a:gd name="connsiteY3" fmla="*/ 461263 h 461263"/>
                      <a:gd name="connsiteX4" fmla="*/ 0 w 1851780"/>
                      <a:gd name="connsiteY4" fmla="*/ 461263 h 461263"/>
                      <a:gd name="connsiteX0" fmla="*/ 0 w 1907888"/>
                      <a:gd name="connsiteY0" fmla="*/ 460625 h 460625"/>
                      <a:gd name="connsiteX1" fmla="*/ 590390 w 1907888"/>
                      <a:gd name="connsiteY1" fmla="*/ 0 h 460625"/>
                      <a:gd name="connsiteX2" fmla="*/ 1907888 w 1907888"/>
                      <a:gd name="connsiteY2" fmla="*/ 2638 h 460625"/>
                      <a:gd name="connsiteX3" fmla="*/ 1406952 w 1907888"/>
                      <a:gd name="connsiteY3" fmla="*/ 460625 h 460625"/>
                      <a:gd name="connsiteX4" fmla="*/ 0 w 1907888"/>
                      <a:gd name="connsiteY4" fmla="*/ 460625 h 460625"/>
                      <a:gd name="connsiteX0" fmla="*/ 0 w 2021493"/>
                      <a:gd name="connsiteY0" fmla="*/ 460625 h 460625"/>
                      <a:gd name="connsiteX1" fmla="*/ 590390 w 2021493"/>
                      <a:gd name="connsiteY1" fmla="*/ 0 h 460625"/>
                      <a:gd name="connsiteX2" fmla="*/ 2021492 w 2021493"/>
                      <a:gd name="connsiteY2" fmla="*/ 1499 h 460625"/>
                      <a:gd name="connsiteX3" fmla="*/ 1406952 w 2021493"/>
                      <a:gd name="connsiteY3" fmla="*/ 460625 h 460625"/>
                      <a:gd name="connsiteX4" fmla="*/ 0 w 2021493"/>
                      <a:gd name="connsiteY4" fmla="*/ 460625 h 460625"/>
                      <a:gd name="connsiteX0" fmla="*/ 0 w 2066773"/>
                      <a:gd name="connsiteY0" fmla="*/ 460658 h 460658"/>
                      <a:gd name="connsiteX1" fmla="*/ 590390 w 2066773"/>
                      <a:gd name="connsiteY1" fmla="*/ 33 h 460658"/>
                      <a:gd name="connsiteX2" fmla="*/ 2066772 w 2066773"/>
                      <a:gd name="connsiteY2" fmla="*/ 0 h 460658"/>
                      <a:gd name="connsiteX3" fmla="*/ 1406952 w 2066773"/>
                      <a:gd name="connsiteY3" fmla="*/ 460658 h 460658"/>
                      <a:gd name="connsiteX4" fmla="*/ 0 w 2066773"/>
                      <a:gd name="connsiteY4" fmla="*/ 460658 h 460658"/>
                      <a:gd name="connsiteX0" fmla="*/ 0 w 1979857"/>
                      <a:gd name="connsiteY0" fmla="*/ 471242 h 471242"/>
                      <a:gd name="connsiteX1" fmla="*/ 590390 w 1979857"/>
                      <a:gd name="connsiteY1" fmla="*/ 10617 h 471242"/>
                      <a:gd name="connsiteX2" fmla="*/ 1979857 w 1979857"/>
                      <a:gd name="connsiteY2" fmla="*/ 0 h 471242"/>
                      <a:gd name="connsiteX3" fmla="*/ 1406952 w 1979857"/>
                      <a:gd name="connsiteY3" fmla="*/ 471242 h 471242"/>
                      <a:gd name="connsiteX4" fmla="*/ 0 w 1979857"/>
                      <a:gd name="connsiteY4" fmla="*/ 471242 h 471242"/>
                      <a:gd name="connsiteX0" fmla="*/ 0 w 1954397"/>
                      <a:gd name="connsiteY0" fmla="*/ 489315 h 489315"/>
                      <a:gd name="connsiteX1" fmla="*/ 590390 w 1954397"/>
                      <a:gd name="connsiteY1" fmla="*/ 28690 h 489315"/>
                      <a:gd name="connsiteX2" fmla="*/ 1954397 w 1954397"/>
                      <a:gd name="connsiteY2" fmla="*/ 0 h 489315"/>
                      <a:gd name="connsiteX3" fmla="*/ 1406952 w 1954397"/>
                      <a:gd name="connsiteY3" fmla="*/ 489315 h 489315"/>
                      <a:gd name="connsiteX4" fmla="*/ 0 w 1954397"/>
                      <a:gd name="connsiteY4" fmla="*/ 489315 h 489315"/>
                      <a:gd name="connsiteX0" fmla="*/ 0 w 1934174"/>
                      <a:gd name="connsiteY0" fmla="*/ 472401 h 472401"/>
                      <a:gd name="connsiteX1" fmla="*/ 590390 w 1934174"/>
                      <a:gd name="connsiteY1" fmla="*/ 11776 h 472401"/>
                      <a:gd name="connsiteX2" fmla="*/ 1934174 w 1934174"/>
                      <a:gd name="connsiteY2" fmla="*/ 0 h 472401"/>
                      <a:gd name="connsiteX3" fmla="*/ 1406952 w 1934174"/>
                      <a:gd name="connsiteY3" fmla="*/ 472401 h 472401"/>
                      <a:gd name="connsiteX4" fmla="*/ 0 w 1934174"/>
                      <a:gd name="connsiteY4" fmla="*/ 472401 h 472401"/>
                      <a:gd name="connsiteX0" fmla="*/ 0 w 1918802"/>
                      <a:gd name="connsiteY0" fmla="*/ 461061 h 461061"/>
                      <a:gd name="connsiteX1" fmla="*/ 590390 w 1918802"/>
                      <a:gd name="connsiteY1" fmla="*/ 436 h 461061"/>
                      <a:gd name="connsiteX2" fmla="*/ 1918803 w 1918802"/>
                      <a:gd name="connsiteY2" fmla="*/ 0 h 461061"/>
                      <a:gd name="connsiteX3" fmla="*/ 1406952 w 1918802"/>
                      <a:gd name="connsiteY3" fmla="*/ 461061 h 461061"/>
                      <a:gd name="connsiteX4" fmla="*/ 0 w 1918802"/>
                      <a:gd name="connsiteY4" fmla="*/ 461061 h 461061"/>
                      <a:gd name="connsiteX0" fmla="*/ 0 w 1918804"/>
                      <a:gd name="connsiteY0" fmla="*/ 461061 h 461061"/>
                      <a:gd name="connsiteX1" fmla="*/ 653455 w 1918804"/>
                      <a:gd name="connsiteY1" fmla="*/ 3712 h 461061"/>
                      <a:gd name="connsiteX2" fmla="*/ 1918803 w 1918804"/>
                      <a:gd name="connsiteY2" fmla="*/ 0 h 461061"/>
                      <a:gd name="connsiteX3" fmla="*/ 1406952 w 1918804"/>
                      <a:gd name="connsiteY3" fmla="*/ 461061 h 461061"/>
                      <a:gd name="connsiteX4" fmla="*/ 0 w 1918804"/>
                      <a:gd name="connsiteY4" fmla="*/ 461061 h 461061"/>
                      <a:gd name="connsiteX0" fmla="*/ 0 w 1977013"/>
                      <a:gd name="connsiteY0" fmla="*/ 457349 h 457349"/>
                      <a:gd name="connsiteX1" fmla="*/ 653455 w 1977013"/>
                      <a:gd name="connsiteY1" fmla="*/ 0 h 457349"/>
                      <a:gd name="connsiteX2" fmla="*/ 1977013 w 1977013"/>
                      <a:gd name="connsiteY2" fmla="*/ 5138 h 457349"/>
                      <a:gd name="connsiteX3" fmla="*/ 1406952 w 1977013"/>
                      <a:gd name="connsiteY3" fmla="*/ 457349 h 457349"/>
                      <a:gd name="connsiteX4" fmla="*/ 0 w 1977013"/>
                      <a:gd name="connsiteY4" fmla="*/ 457349 h 457349"/>
                      <a:gd name="connsiteX0" fmla="*/ 0 w 1986320"/>
                      <a:gd name="connsiteY0" fmla="*/ 466051 h 466051"/>
                      <a:gd name="connsiteX1" fmla="*/ 653455 w 1986320"/>
                      <a:gd name="connsiteY1" fmla="*/ 8702 h 466051"/>
                      <a:gd name="connsiteX2" fmla="*/ 1986320 w 1986320"/>
                      <a:gd name="connsiteY2" fmla="*/ 0 h 466051"/>
                      <a:gd name="connsiteX3" fmla="*/ 1406952 w 1986320"/>
                      <a:gd name="connsiteY3" fmla="*/ 466051 h 466051"/>
                      <a:gd name="connsiteX4" fmla="*/ 0 w 1986320"/>
                      <a:gd name="connsiteY4" fmla="*/ 466051 h 466051"/>
                      <a:gd name="connsiteX0" fmla="*/ 0 w 1971756"/>
                      <a:gd name="connsiteY0" fmla="*/ 457349 h 457349"/>
                      <a:gd name="connsiteX1" fmla="*/ 653455 w 1971756"/>
                      <a:gd name="connsiteY1" fmla="*/ 0 h 457349"/>
                      <a:gd name="connsiteX2" fmla="*/ 1971757 w 1971756"/>
                      <a:gd name="connsiteY2" fmla="*/ 8021 h 457349"/>
                      <a:gd name="connsiteX3" fmla="*/ 1406952 w 1971756"/>
                      <a:gd name="connsiteY3" fmla="*/ 457349 h 457349"/>
                      <a:gd name="connsiteX4" fmla="*/ 0 w 1971756"/>
                      <a:gd name="connsiteY4" fmla="*/ 457349 h 457349"/>
                      <a:gd name="connsiteX0" fmla="*/ 0 w 1952382"/>
                      <a:gd name="connsiteY0" fmla="*/ 502773 h 502773"/>
                      <a:gd name="connsiteX1" fmla="*/ 653455 w 1952382"/>
                      <a:gd name="connsiteY1" fmla="*/ 45424 h 502773"/>
                      <a:gd name="connsiteX2" fmla="*/ 1952382 w 1952382"/>
                      <a:gd name="connsiteY2" fmla="*/ 0 h 502773"/>
                      <a:gd name="connsiteX3" fmla="*/ 1406952 w 1952382"/>
                      <a:gd name="connsiteY3" fmla="*/ 502773 h 502773"/>
                      <a:gd name="connsiteX4" fmla="*/ 0 w 1952382"/>
                      <a:gd name="connsiteY4" fmla="*/ 502773 h 502773"/>
                      <a:gd name="connsiteX0" fmla="*/ 0 w 1952382"/>
                      <a:gd name="connsiteY0" fmla="*/ 502773 h 502773"/>
                      <a:gd name="connsiteX1" fmla="*/ 653455 w 1952382"/>
                      <a:gd name="connsiteY1" fmla="*/ 45424 h 502773"/>
                      <a:gd name="connsiteX2" fmla="*/ 1952382 w 1952382"/>
                      <a:gd name="connsiteY2" fmla="*/ 0 h 502773"/>
                      <a:gd name="connsiteX3" fmla="*/ 1436078 w 1952382"/>
                      <a:gd name="connsiteY3" fmla="*/ 469326 h 502773"/>
                      <a:gd name="connsiteX4" fmla="*/ 0 w 1952382"/>
                      <a:gd name="connsiteY4" fmla="*/ 502773 h 502773"/>
                      <a:gd name="connsiteX0" fmla="*/ 0 w 1952382"/>
                      <a:gd name="connsiteY0" fmla="*/ 502773 h 502773"/>
                      <a:gd name="connsiteX1" fmla="*/ 653455 w 1952382"/>
                      <a:gd name="connsiteY1" fmla="*/ 45424 h 502773"/>
                      <a:gd name="connsiteX2" fmla="*/ 1952382 w 1952382"/>
                      <a:gd name="connsiteY2" fmla="*/ 0 h 502773"/>
                      <a:gd name="connsiteX3" fmla="*/ 1389991 w 1952382"/>
                      <a:gd name="connsiteY3" fmla="*/ 465476 h 502773"/>
                      <a:gd name="connsiteX4" fmla="*/ 0 w 1952382"/>
                      <a:gd name="connsiteY4" fmla="*/ 502773 h 502773"/>
                      <a:gd name="connsiteX0" fmla="*/ 0 w 1952382"/>
                      <a:gd name="connsiteY0" fmla="*/ 502773 h 502773"/>
                      <a:gd name="connsiteX1" fmla="*/ 653455 w 1952382"/>
                      <a:gd name="connsiteY1" fmla="*/ 45424 h 502773"/>
                      <a:gd name="connsiteX2" fmla="*/ 1952382 w 1952382"/>
                      <a:gd name="connsiteY2" fmla="*/ 0 h 502773"/>
                      <a:gd name="connsiteX3" fmla="*/ 1440529 w 1952382"/>
                      <a:gd name="connsiteY3" fmla="*/ 461060 h 502773"/>
                      <a:gd name="connsiteX4" fmla="*/ 0 w 1952382"/>
                      <a:gd name="connsiteY4" fmla="*/ 502773 h 502773"/>
                      <a:gd name="connsiteX0" fmla="*/ 0 w 1986341"/>
                      <a:gd name="connsiteY0" fmla="*/ 503923 h 503923"/>
                      <a:gd name="connsiteX1" fmla="*/ 653455 w 1986341"/>
                      <a:gd name="connsiteY1" fmla="*/ 46574 h 503923"/>
                      <a:gd name="connsiteX2" fmla="*/ 1986341 w 1986341"/>
                      <a:gd name="connsiteY2" fmla="*/ 0 h 503923"/>
                      <a:gd name="connsiteX3" fmla="*/ 1440529 w 1986341"/>
                      <a:gd name="connsiteY3" fmla="*/ 462210 h 503923"/>
                      <a:gd name="connsiteX4" fmla="*/ 0 w 1986341"/>
                      <a:gd name="connsiteY4" fmla="*/ 503923 h 503923"/>
                      <a:gd name="connsiteX0" fmla="*/ 0 w 1986341"/>
                      <a:gd name="connsiteY0" fmla="*/ 503923 h 503923"/>
                      <a:gd name="connsiteX1" fmla="*/ 653455 w 1986341"/>
                      <a:gd name="connsiteY1" fmla="*/ 46574 h 503923"/>
                      <a:gd name="connsiteX2" fmla="*/ 1986341 w 1986341"/>
                      <a:gd name="connsiteY2" fmla="*/ 0 h 503923"/>
                      <a:gd name="connsiteX3" fmla="*/ 1423549 w 1986341"/>
                      <a:gd name="connsiteY3" fmla="*/ 462784 h 503923"/>
                      <a:gd name="connsiteX4" fmla="*/ 0 w 1986341"/>
                      <a:gd name="connsiteY4" fmla="*/ 503923 h 503923"/>
                      <a:gd name="connsiteX0" fmla="*/ 0 w 1986341"/>
                      <a:gd name="connsiteY0" fmla="*/ 503923 h 503923"/>
                      <a:gd name="connsiteX1" fmla="*/ 653455 w 1986341"/>
                      <a:gd name="connsiteY1" fmla="*/ 46574 h 503923"/>
                      <a:gd name="connsiteX2" fmla="*/ 1986341 w 1986341"/>
                      <a:gd name="connsiteY2" fmla="*/ 0 h 503923"/>
                      <a:gd name="connsiteX3" fmla="*/ 1481360 w 1986341"/>
                      <a:gd name="connsiteY3" fmla="*/ 468942 h 503923"/>
                      <a:gd name="connsiteX4" fmla="*/ 0 w 1986341"/>
                      <a:gd name="connsiteY4" fmla="*/ 503923 h 503923"/>
                      <a:gd name="connsiteX0" fmla="*/ 0 w 1986341"/>
                      <a:gd name="connsiteY0" fmla="*/ 503923 h 503923"/>
                      <a:gd name="connsiteX1" fmla="*/ 653455 w 1986341"/>
                      <a:gd name="connsiteY1" fmla="*/ 46574 h 503923"/>
                      <a:gd name="connsiteX2" fmla="*/ 1986341 w 1986341"/>
                      <a:gd name="connsiteY2" fmla="*/ 0 h 503923"/>
                      <a:gd name="connsiteX3" fmla="*/ 1497936 w 1986341"/>
                      <a:gd name="connsiteY3" fmla="*/ 465676 h 503923"/>
                      <a:gd name="connsiteX4" fmla="*/ 0 w 1986341"/>
                      <a:gd name="connsiteY4" fmla="*/ 503923 h 503923"/>
                      <a:gd name="connsiteX0" fmla="*/ 0 w 1986341"/>
                      <a:gd name="connsiteY0" fmla="*/ 503923 h 503923"/>
                      <a:gd name="connsiteX1" fmla="*/ 653455 w 1986341"/>
                      <a:gd name="connsiteY1" fmla="*/ 46574 h 503923"/>
                      <a:gd name="connsiteX2" fmla="*/ 1986341 w 1986341"/>
                      <a:gd name="connsiteY2" fmla="*/ 0 h 503923"/>
                      <a:gd name="connsiteX3" fmla="*/ 1401712 w 1986341"/>
                      <a:gd name="connsiteY3" fmla="*/ 468932 h 503923"/>
                      <a:gd name="connsiteX4" fmla="*/ 0 w 1986341"/>
                      <a:gd name="connsiteY4" fmla="*/ 503923 h 503923"/>
                      <a:gd name="connsiteX0" fmla="*/ 0 w 1986341"/>
                      <a:gd name="connsiteY0" fmla="*/ 503923 h 503923"/>
                      <a:gd name="connsiteX1" fmla="*/ 653455 w 1986341"/>
                      <a:gd name="connsiteY1" fmla="*/ 46574 h 503923"/>
                      <a:gd name="connsiteX2" fmla="*/ 1986341 w 1986341"/>
                      <a:gd name="connsiteY2" fmla="*/ 0 h 503923"/>
                      <a:gd name="connsiteX3" fmla="*/ 1436074 w 1986341"/>
                      <a:gd name="connsiteY3" fmla="*/ 470474 h 503923"/>
                      <a:gd name="connsiteX4" fmla="*/ 0 w 1986341"/>
                      <a:gd name="connsiteY4" fmla="*/ 503923 h 503923"/>
                      <a:gd name="connsiteX0" fmla="*/ 0 w 1986341"/>
                      <a:gd name="connsiteY0" fmla="*/ 503923 h 503923"/>
                      <a:gd name="connsiteX1" fmla="*/ 832841 w 1986341"/>
                      <a:gd name="connsiteY1" fmla="*/ 67560 h 503923"/>
                      <a:gd name="connsiteX2" fmla="*/ 1986341 w 1986341"/>
                      <a:gd name="connsiteY2" fmla="*/ 0 h 503923"/>
                      <a:gd name="connsiteX3" fmla="*/ 1436074 w 1986341"/>
                      <a:gd name="connsiteY3" fmla="*/ 470474 h 503923"/>
                      <a:gd name="connsiteX4" fmla="*/ 0 w 1986341"/>
                      <a:gd name="connsiteY4" fmla="*/ 503923 h 503923"/>
                      <a:gd name="connsiteX0" fmla="*/ 0 w 1986341"/>
                      <a:gd name="connsiteY0" fmla="*/ 503923 h 503923"/>
                      <a:gd name="connsiteX1" fmla="*/ 808930 w 1986341"/>
                      <a:gd name="connsiteY1" fmla="*/ 53980 h 503923"/>
                      <a:gd name="connsiteX2" fmla="*/ 1986341 w 1986341"/>
                      <a:gd name="connsiteY2" fmla="*/ 0 h 503923"/>
                      <a:gd name="connsiteX3" fmla="*/ 1436074 w 1986341"/>
                      <a:gd name="connsiteY3" fmla="*/ 470474 h 503923"/>
                      <a:gd name="connsiteX4" fmla="*/ 0 w 1986341"/>
                      <a:gd name="connsiteY4" fmla="*/ 503923 h 503923"/>
                      <a:gd name="connsiteX0" fmla="*/ 0 w 2059777"/>
                      <a:gd name="connsiteY0" fmla="*/ 491664 h 491664"/>
                      <a:gd name="connsiteX1" fmla="*/ 808930 w 2059777"/>
                      <a:gd name="connsiteY1" fmla="*/ 41721 h 491664"/>
                      <a:gd name="connsiteX2" fmla="*/ 2059777 w 2059777"/>
                      <a:gd name="connsiteY2" fmla="*/ 0 h 491664"/>
                      <a:gd name="connsiteX3" fmla="*/ 1436074 w 2059777"/>
                      <a:gd name="connsiteY3" fmla="*/ 458215 h 491664"/>
                      <a:gd name="connsiteX4" fmla="*/ 0 w 2059777"/>
                      <a:gd name="connsiteY4" fmla="*/ 491664 h 491664"/>
                      <a:gd name="connsiteX0" fmla="*/ 0 w 2115194"/>
                      <a:gd name="connsiteY0" fmla="*/ 486922 h 486922"/>
                      <a:gd name="connsiteX1" fmla="*/ 808930 w 2115194"/>
                      <a:gd name="connsiteY1" fmla="*/ 36979 h 486922"/>
                      <a:gd name="connsiteX2" fmla="*/ 2115194 w 2115194"/>
                      <a:gd name="connsiteY2" fmla="*/ 0 h 486922"/>
                      <a:gd name="connsiteX3" fmla="*/ 1436074 w 2115194"/>
                      <a:gd name="connsiteY3" fmla="*/ 453473 h 486922"/>
                      <a:gd name="connsiteX4" fmla="*/ 0 w 2115194"/>
                      <a:gd name="connsiteY4" fmla="*/ 486922 h 486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5194" h="486922">
                        <a:moveTo>
                          <a:pt x="0" y="486922"/>
                        </a:moveTo>
                        <a:lnTo>
                          <a:pt x="808930" y="36979"/>
                        </a:lnTo>
                        <a:lnTo>
                          <a:pt x="2115194" y="0"/>
                        </a:lnTo>
                        <a:lnTo>
                          <a:pt x="1436074" y="453473"/>
                        </a:lnTo>
                        <a:lnTo>
                          <a:pt x="0" y="486922"/>
                        </a:lnTo>
                        <a:close/>
                      </a:path>
                    </a:pathLst>
                  </a:custGeom>
                  <a:gradFill>
                    <a:gsLst>
                      <a:gs pos="88000">
                        <a:schemeClr val="bg1">
                          <a:lumMod val="95000"/>
                        </a:schemeClr>
                      </a:gs>
                      <a:gs pos="74000">
                        <a:schemeClr val="bg1">
                          <a:lumMod val="65000"/>
                        </a:schemeClr>
                      </a:gs>
                      <a:gs pos="55000">
                        <a:schemeClr val="bg2"/>
                      </a:gs>
                      <a:gs pos="33000">
                        <a:srgbClr val="B0AFAF"/>
                      </a:gs>
                      <a:gs pos="100000">
                        <a:schemeClr val="tx1">
                          <a:lumMod val="50000"/>
                          <a:lumOff val="50000"/>
                        </a:schemeClr>
                      </a:gs>
                      <a:gs pos="0">
                        <a:schemeClr val="bg2"/>
                      </a:gs>
                    </a:gsLst>
                    <a:lin ang="10200000" scaled="0"/>
                  </a:gradFill>
                  <a:ln w="44450" cmpd="thickThin">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5" name="Textfeld 21">
                    <a:extLst>
                      <a:ext uri="{FF2B5EF4-FFF2-40B4-BE49-F238E27FC236}">
                        <a16:creationId xmlns:a16="http://schemas.microsoft.com/office/drawing/2014/main" id="{7ECD9A3C-4976-47E7-A20A-EA8E2CFF289E}"/>
                      </a:ext>
                    </a:extLst>
                  </p:cNvPr>
                  <p:cNvSpPr txBox="1"/>
                  <p:nvPr/>
                </p:nvSpPr>
                <p:spPr>
                  <a:xfrm rot="2513322">
                    <a:off x="4306327" y="8799777"/>
                    <a:ext cx="1124088" cy="341252"/>
                  </a:xfrm>
                  <a:prstGeom prst="rect">
                    <a:avLst/>
                  </a:prstGeom>
                  <a:noFill/>
                </p:spPr>
                <p:txBody>
                  <a:bodyPr wrap="square" rtlCol="0">
                    <a:spAutoFit/>
                  </a:bodyPr>
                  <a:lstStyle/>
                  <a:p>
                    <a:r>
                      <a:rPr lang="de-DE" sz="1400" dirty="0"/>
                      <a:t>Matter</a:t>
                    </a:r>
                  </a:p>
                </p:txBody>
              </p:sp>
              <p:pic>
                <p:nvPicPr>
                  <p:cNvPr id="37" name="Grafik 22">
                    <a:extLst>
                      <a:ext uri="{FF2B5EF4-FFF2-40B4-BE49-F238E27FC236}">
                        <a16:creationId xmlns:a16="http://schemas.microsoft.com/office/drawing/2014/main" id="{53375E13-D04B-4896-B99F-EB4E2377C7D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339004" y="9849142"/>
                    <a:ext cx="290673" cy="306372"/>
                  </a:xfrm>
                  <a:prstGeom prst="rect">
                    <a:avLst/>
                  </a:prstGeom>
                  <a:effectLst>
                    <a:outerShdw blurRad="50800" dist="38100" dir="2700000" algn="tl" rotWithShape="0">
                      <a:prstClr val="black">
                        <a:alpha val="40000"/>
                      </a:prstClr>
                    </a:outerShdw>
                  </a:effectLst>
                </p:spPr>
              </p:pic>
              <p:pic>
                <p:nvPicPr>
                  <p:cNvPr id="38" name="Grafik 23">
                    <a:extLst>
                      <a:ext uri="{FF2B5EF4-FFF2-40B4-BE49-F238E27FC236}">
                        <a16:creationId xmlns:a16="http://schemas.microsoft.com/office/drawing/2014/main" id="{B887756C-5515-407E-AA72-2AA42BB27811}"/>
                      </a:ext>
                    </a:extLst>
                  </p:cNvPr>
                  <p:cNvPicPr>
                    <a:picLocks noChangeAspect="1"/>
                  </p:cNvPicPr>
                  <p:nvPr/>
                </p:nvPicPr>
                <p:blipFill>
                  <a:blip r:embed="rId8"/>
                  <a:stretch>
                    <a:fillRect/>
                  </a:stretch>
                </p:blipFill>
                <p:spPr>
                  <a:xfrm>
                    <a:off x="4671795" y="9652278"/>
                    <a:ext cx="256770" cy="337406"/>
                  </a:xfrm>
                  <a:prstGeom prst="rect">
                    <a:avLst/>
                  </a:prstGeom>
                  <a:effectLst/>
                </p:spPr>
              </p:pic>
              <p:sp>
                <p:nvSpPr>
                  <p:cNvPr id="39" name="Textfeld 24">
                    <a:extLst>
                      <a:ext uri="{FF2B5EF4-FFF2-40B4-BE49-F238E27FC236}">
                        <a16:creationId xmlns:a16="http://schemas.microsoft.com/office/drawing/2014/main" id="{BC0FB85D-B86C-44FF-B665-A52C579A7F6C}"/>
                      </a:ext>
                    </a:extLst>
                  </p:cNvPr>
                  <p:cNvSpPr txBox="1"/>
                  <p:nvPr/>
                </p:nvSpPr>
                <p:spPr>
                  <a:xfrm rot="13396920">
                    <a:off x="3718545" y="8938003"/>
                    <a:ext cx="1335474" cy="341252"/>
                  </a:xfrm>
                  <a:prstGeom prst="rect">
                    <a:avLst/>
                  </a:prstGeom>
                  <a:noFill/>
                  <a:ln w="12700">
                    <a:noFill/>
                  </a:ln>
                  <a:effectLst/>
                </p:spPr>
                <p:txBody>
                  <a:bodyPr wrap="square" rtlCol="0">
                    <a:spAutoFit/>
                  </a:bodyPr>
                  <a:lstStyle/>
                  <a:p>
                    <a:r>
                      <a:rPr lang="de-DE" sz="1400" dirty="0">
                        <a:ln w="6350">
                          <a:solidFill>
                            <a:schemeClr val="tx1">
                              <a:lumMod val="50000"/>
                              <a:lumOff val="50000"/>
                            </a:schemeClr>
                          </a:solidFill>
                        </a:ln>
                        <a:solidFill>
                          <a:schemeClr val="bg1"/>
                        </a:solidFill>
                      </a:rPr>
                      <a:t>Antimatter</a:t>
                    </a:r>
                  </a:p>
                </p:txBody>
              </p:sp>
            </p:grpSp>
          </p:grpSp>
          <p:sp>
            <p:nvSpPr>
              <p:cNvPr id="46" name="TextBox 45">
                <a:extLst>
                  <a:ext uri="{FF2B5EF4-FFF2-40B4-BE49-F238E27FC236}">
                    <a16:creationId xmlns:a16="http://schemas.microsoft.com/office/drawing/2014/main" id="{D7BB9453-F800-4EFD-A9D1-C8534410B912}"/>
                  </a:ext>
                </a:extLst>
              </p:cNvPr>
              <p:cNvSpPr txBox="1"/>
              <p:nvPr/>
            </p:nvSpPr>
            <p:spPr>
              <a:xfrm>
                <a:off x="8721060" y="10845142"/>
                <a:ext cx="7403848"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spcAft>
                    <a:spcPts val="2400"/>
                  </a:spcAft>
                </a:pPr>
                <a:r>
                  <a:rPr lang="de-DE" sz="3600" b="1" cap="small" dirty="0">
                    <a:solidFill>
                      <a:schemeClr val="bg2"/>
                    </a:solidFill>
                    <a:latin typeface="Arial" panose="020B0604020202020204" pitchFamily="34" charset="0"/>
                    <a:cs typeface="Arial" panose="020B0604020202020204" pitchFamily="34" charset="0"/>
                  </a:rPr>
                  <a:t>Lsym</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new</a:t>
                </a:r>
                <a:r>
                  <a:rPr lang="de-DE" sz="3600" b="0" dirty="0">
                    <a:solidFill>
                      <a:schemeClr val="bg2"/>
                    </a:solidFill>
                    <a:latin typeface="Arial" panose="020B0604020202020204" pitchFamily="34" charset="0"/>
                    <a:cs typeface="Arial" panose="020B0604020202020204" pitchFamily="34" charset="0"/>
                  </a:rPr>
                  <a:t> </a:t>
                </a:r>
                <a:r>
                  <a:rPr lang="de-DE" b="1" dirty="0" err="1">
                    <a:solidFill>
                      <a:srgbClr val="0070C0"/>
                    </a:solidFill>
                    <a:latin typeface="Arial" panose="020B0604020202020204" pitchFamily="34" charset="0"/>
                    <a:cs typeface="Arial" panose="020B0604020202020204" pitchFamily="34" charset="0"/>
                  </a:rPr>
                  <a:t>electron</a:t>
                </a:r>
                <a:r>
                  <a:rPr lang="de-DE" sz="3600" b="0" dirty="0">
                    <a:solidFill>
                      <a:schemeClr val="bg2"/>
                    </a:solidFill>
                    <a:latin typeface="Arial" panose="020B0604020202020204" pitchFamily="34" charset="0"/>
                    <a:cs typeface="Arial" panose="020B0604020202020204" pitchFamily="34" charset="0"/>
                  </a:rPr>
                  <a:t>/</a:t>
                </a:r>
                <a:r>
                  <a:rPr lang="de-DE" sz="3600" b="1" dirty="0" err="1">
                    <a:solidFill>
                      <a:srgbClr val="FF8609"/>
                    </a:solidFill>
                    <a:latin typeface="Arial" panose="020B0604020202020204" pitchFamily="34" charset="0"/>
                    <a:cs typeface="Arial" panose="020B0604020202020204" pitchFamily="34" charset="0"/>
                  </a:rPr>
                  <a:t>positron</a:t>
                </a:r>
                <a:r>
                  <a:rPr lang="de-DE" sz="3600" b="0" dirty="0">
                    <a:solidFill>
                      <a:schemeClr val="bg2"/>
                    </a:solidFill>
                    <a:latin typeface="Arial" panose="020B0604020202020204" pitchFamily="34" charset="0"/>
                    <a:cs typeface="Arial" panose="020B0604020202020204" pitchFamily="34" charset="0"/>
                  </a:rPr>
                  <a:t> Penning Trap </a:t>
                </a:r>
                <a:r>
                  <a:rPr lang="de-DE" sz="3600" b="0" dirty="0" err="1">
                    <a:solidFill>
                      <a:schemeClr val="bg2"/>
                    </a:solidFill>
                    <a:latin typeface="Arial" panose="020B0604020202020204" pitchFamily="34" charset="0"/>
                    <a:cs typeface="Arial" panose="020B0604020202020204" pitchFamily="34" charset="0"/>
                  </a:rPr>
                  <a:t>experiment</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aiming</a:t>
                </a:r>
                <a:r>
                  <a:rPr lang="de-DE" sz="3600" b="0" dirty="0">
                    <a:solidFill>
                      <a:schemeClr val="bg2"/>
                    </a:solidFill>
                    <a:latin typeface="Arial" panose="020B0604020202020204" pitchFamily="34" charset="0"/>
                    <a:cs typeface="Arial" panose="020B0604020202020204" pitchFamily="34" charset="0"/>
                  </a:rPr>
                  <a:t> at</a:t>
                </a: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DA430496-B1F4-4135-B2C8-490EB471D116}"/>
                      </a:ext>
                    </a:extLst>
                  </p:cNvPr>
                  <p:cNvSpPr txBox="1"/>
                  <p:nvPr/>
                </p:nvSpPr>
                <p:spPr>
                  <a:xfrm>
                    <a:off x="17918240" y="10733867"/>
                    <a:ext cx="5350928" cy="1508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571500" indent="-571500" algn="l">
                      <a:spcAft>
                        <a:spcPts val="2400"/>
                      </a:spcAft>
                      <a:buFont typeface="Arial" panose="020B0604020202020204" pitchFamily="34" charset="0"/>
                      <a:buChar char="•"/>
                    </a:pPr>
                    <a14:m>
                      <m:oMath xmlns:m="http://schemas.openxmlformats.org/officeDocument/2006/math">
                        <m:r>
                          <m:rPr>
                            <m:sty m:val="p"/>
                          </m:rPr>
                          <a:rPr lang="en-US" sz="3600" b="0" i="0" smtClean="0">
                            <a:solidFill>
                              <a:schemeClr val="bg2"/>
                            </a:solidFill>
                            <a:latin typeface="Cambria Math" panose="02040503050406030204" pitchFamily="18" charset="0"/>
                            <a:cs typeface="Arial" panose="020B0604020202020204" pitchFamily="34" charset="0"/>
                          </a:rPr>
                          <m:t>Δ</m:t>
                        </m:r>
                        <m:r>
                          <a:rPr lang="en-US" sz="3600" b="0" i="1" smtClean="0">
                            <a:solidFill>
                              <a:schemeClr val="bg2"/>
                            </a:solidFill>
                            <a:latin typeface="Cambria Math" panose="02040503050406030204" pitchFamily="18" charset="0"/>
                            <a:cs typeface="Arial" panose="020B0604020202020204" pitchFamily="34" charset="0"/>
                          </a:rPr>
                          <m:t>𝑞</m:t>
                        </m:r>
                        <m:r>
                          <m:rPr>
                            <m:lit/>
                          </m:rPr>
                          <a:rPr lang="en-US" sz="3600" b="0" i="1" smtClean="0">
                            <a:solidFill>
                              <a:schemeClr val="bg2"/>
                            </a:solidFill>
                            <a:latin typeface="Cambria Math" panose="02040503050406030204" pitchFamily="18" charset="0"/>
                            <a:cs typeface="Arial" panose="020B0604020202020204" pitchFamily="34" charset="0"/>
                          </a:rPr>
                          <m:t>/</m:t>
                        </m:r>
                        <m:r>
                          <a:rPr lang="en-US" sz="3600" b="0" i="1" smtClean="0">
                            <a:solidFill>
                              <a:schemeClr val="bg2"/>
                            </a:solidFill>
                            <a:latin typeface="Cambria Math" panose="02040503050406030204" pitchFamily="18" charset="0"/>
                            <a:cs typeface="Arial" panose="020B0604020202020204" pitchFamily="34" charset="0"/>
                          </a:rPr>
                          <m:t>𝑚</m:t>
                        </m:r>
                        <m:r>
                          <a:rPr lang="en-US" sz="3600" b="0" i="1" smtClean="0">
                            <a:solidFill>
                              <a:schemeClr val="bg2"/>
                            </a:solidFill>
                            <a:latin typeface="Cambria Math" panose="02040503050406030204" pitchFamily="18" charset="0"/>
                            <a:cs typeface="Arial" panose="020B0604020202020204" pitchFamily="34" charset="0"/>
                          </a:rPr>
                          <m:t>→</m:t>
                        </m:r>
                        <m:sSup>
                          <m:sSupPr>
                            <m:ctrlPr>
                              <a:rPr lang="en-US" sz="3600" b="0" i="1" smtClean="0">
                                <a:solidFill>
                                  <a:schemeClr val="bg2"/>
                                </a:solidFill>
                                <a:latin typeface="Cambria Math" panose="02040503050406030204" pitchFamily="18" charset="0"/>
                                <a:cs typeface="Arial" panose="020B0604020202020204" pitchFamily="34" charset="0"/>
                              </a:rPr>
                            </m:ctrlPr>
                          </m:sSupPr>
                          <m:e>
                            <m:r>
                              <a:rPr lang="en-US" sz="3600" b="0" i="1" smtClean="0">
                                <a:solidFill>
                                  <a:schemeClr val="bg2"/>
                                </a:solidFill>
                                <a:latin typeface="Cambria Math" panose="02040503050406030204" pitchFamily="18" charset="0"/>
                                <a:cs typeface="Arial" panose="020B0604020202020204" pitchFamily="34" charset="0"/>
                              </a:rPr>
                              <m:t>10</m:t>
                            </m:r>
                          </m:e>
                          <m:sup>
                            <m:r>
                              <a:rPr lang="en-US" sz="3600" b="0" i="1" smtClean="0">
                                <a:solidFill>
                                  <a:schemeClr val="bg2"/>
                                </a:solidFill>
                                <a:latin typeface="Cambria Math" panose="02040503050406030204" pitchFamily="18" charset="0"/>
                                <a:cs typeface="Arial" panose="020B0604020202020204" pitchFamily="34" charset="0"/>
                              </a:rPr>
                              <m:t>6</m:t>
                            </m:r>
                          </m:sup>
                        </m:sSup>
                        <m:r>
                          <a:rPr lang="en-US" sz="3600" b="0" i="1" smtClean="0">
                            <a:solidFill>
                              <a:schemeClr val="bg2"/>
                            </a:solidFill>
                            <a:latin typeface="Cambria Math" panose="02040503050406030204" pitchFamily="18" charset="0"/>
                            <a:cs typeface="Arial" panose="020B0604020202020204" pitchFamily="34" charset="0"/>
                          </a:rPr>
                          <m:t>×</m:t>
                        </m:r>
                      </m:oMath>
                    </a14:m>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better</a:t>
                    </a:r>
                    <a:r>
                      <a:rPr lang="de-DE" sz="3600" b="0" dirty="0">
                        <a:solidFill>
                          <a:schemeClr val="bg2"/>
                        </a:solidFill>
                        <a:latin typeface="Arial" panose="020B0604020202020204" pitchFamily="34" charset="0"/>
                        <a:cs typeface="Arial" panose="020B0604020202020204" pitchFamily="34" charset="0"/>
                      </a:rPr>
                      <a:t>;</a:t>
                    </a:r>
                  </a:p>
                  <a:p>
                    <a:pPr marL="571500" indent="-571500" algn="l">
                      <a:spcAft>
                        <a:spcPts val="2400"/>
                      </a:spcAft>
                      <a:buFont typeface="Arial" panose="020B0604020202020204" pitchFamily="34" charset="0"/>
                      <a:buChar char="•"/>
                    </a:pPr>
                    <a14:m>
                      <m:oMath xmlns:m="http://schemas.openxmlformats.org/officeDocument/2006/math">
                        <m:r>
                          <m:rPr>
                            <m:sty m:val="p"/>
                          </m:rPr>
                          <a:rPr lang="en-US" sz="3600" b="0" i="0" smtClean="0">
                            <a:solidFill>
                              <a:schemeClr val="bg2"/>
                            </a:solidFill>
                            <a:latin typeface="Cambria Math" panose="02040503050406030204" pitchFamily="18" charset="0"/>
                            <a:cs typeface="Arial" panose="020B0604020202020204" pitchFamily="34" charset="0"/>
                          </a:rPr>
                          <m:t>Δ</m:t>
                        </m:r>
                        <m:r>
                          <a:rPr lang="en-US" sz="3600" b="0" i="1" smtClean="0">
                            <a:solidFill>
                              <a:schemeClr val="bg2"/>
                            </a:solidFill>
                            <a:latin typeface="Cambria Math" panose="02040503050406030204" pitchFamily="18" charset="0"/>
                            <a:cs typeface="Arial" panose="020B0604020202020204" pitchFamily="34" charset="0"/>
                          </a:rPr>
                          <m:t>𝑔</m:t>
                        </m:r>
                        <m:r>
                          <a:rPr lang="en-US" sz="3600" b="0" i="1" smtClean="0">
                            <a:solidFill>
                              <a:schemeClr val="bg2"/>
                            </a:solidFill>
                            <a:latin typeface="Cambria Math" panose="02040503050406030204" pitchFamily="18" charset="0"/>
                            <a:cs typeface="Arial" panose="020B0604020202020204" pitchFamily="34" charset="0"/>
                          </a:rPr>
                          <m:t>→50×</m:t>
                        </m:r>
                      </m:oMath>
                    </a14:m>
                    <a:r>
                      <a:rPr lang="de-DE" sz="3600" b="0" dirty="0">
                        <a:solidFill>
                          <a:schemeClr val="bg2"/>
                        </a:solidFill>
                        <a:latin typeface="Arial" panose="020B0604020202020204" pitchFamily="34" charset="0"/>
                        <a:cs typeface="Arial" panose="020B0604020202020204" pitchFamily="34" charset="0"/>
                      </a:rPr>
                      <a:t> better  </a:t>
                    </a:r>
                  </a:p>
                </p:txBody>
              </p:sp>
            </mc:Choice>
            <mc:Fallback xmlns="">
              <p:sp>
                <p:nvSpPr>
                  <p:cNvPr id="47" name="TextBox 46">
                    <a:extLst>
                      <a:ext uri="{FF2B5EF4-FFF2-40B4-BE49-F238E27FC236}">
                        <a16:creationId xmlns:a16="http://schemas.microsoft.com/office/drawing/2014/main" id="{DA430496-B1F4-4135-B2C8-490EB471D116}"/>
                      </a:ext>
                    </a:extLst>
                  </p:cNvPr>
                  <p:cNvSpPr txBox="1">
                    <a:spLocks noRot="1" noChangeAspect="1" noMove="1" noResize="1" noEditPoints="1" noAdjustHandles="1" noChangeArrowheads="1" noChangeShapeType="1" noTextEdit="1"/>
                  </p:cNvSpPr>
                  <p:nvPr/>
                </p:nvSpPr>
                <p:spPr>
                  <a:xfrm>
                    <a:off x="17918240" y="10733867"/>
                    <a:ext cx="5350928" cy="1508105"/>
                  </a:xfrm>
                  <a:prstGeom prst="rect">
                    <a:avLst/>
                  </a:prstGeom>
                  <a:blipFill>
                    <a:blip r:embed="rId9"/>
                    <a:stretch>
                      <a:fillRect t="-6478" b="-14575"/>
                    </a:stretch>
                  </a:blipFill>
                  <a:ln w="12700" cap="flat">
                    <a:noFill/>
                    <a:miter lim="400000"/>
                  </a:ln>
                  <a:effectLst/>
                </p:spPr>
                <p:txBody>
                  <a:bodyPr/>
                  <a:lstStyle/>
                  <a:p>
                    <a:r>
                      <a:rPr lang="en-001">
                        <a:noFill/>
                      </a:rPr>
                      <a:t> </a:t>
                    </a:r>
                  </a:p>
                </p:txBody>
              </p:sp>
            </mc:Fallback>
          </mc:AlternateContent>
        </p:grpSp>
        <p:cxnSp>
          <p:nvCxnSpPr>
            <p:cNvPr id="48" name="Straight Arrow Connector 47">
              <a:extLst>
                <a:ext uri="{FF2B5EF4-FFF2-40B4-BE49-F238E27FC236}">
                  <a16:creationId xmlns:a16="http://schemas.microsoft.com/office/drawing/2014/main" id="{707221A8-3458-42E9-9124-0A2CC8A186F9}"/>
                </a:ext>
              </a:extLst>
            </p:cNvPr>
            <p:cNvCxnSpPr>
              <a:cxnSpLocks/>
            </p:cNvCxnSpPr>
            <p:nvPr/>
          </p:nvCxnSpPr>
          <p:spPr>
            <a:xfrm flipV="1">
              <a:off x="16515178" y="11336248"/>
              <a:ext cx="1144027" cy="379317"/>
            </a:xfrm>
            <a:prstGeom prst="straightConnector1">
              <a:avLst/>
            </a:prstGeom>
            <a:noFill/>
            <a:ln w="57150" cap="flat">
              <a:solidFill>
                <a:schemeClr val="bg2"/>
              </a:solidFill>
              <a:prstDash val="solid"/>
              <a:round/>
              <a:tailEnd type="triangle"/>
            </a:ln>
            <a:effectLst/>
            <a:sp3d/>
          </p:spPr>
          <p:style>
            <a:lnRef idx="0">
              <a:scrgbClr r="0" g="0" b="0"/>
            </a:lnRef>
            <a:fillRef idx="0">
              <a:scrgbClr r="0" g="0" b="0"/>
            </a:fillRef>
            <a:effectRef idx="0">
              <a:scrgbClr r="0" g="0" b="0"/>
            </a:effectRef>
            <a:fontRef idx="none"/>
          </p:style>
        </p:cxnSp>
      </p:grpSp>
      <mc:AlternateContent xmlns:mc="http://schemas.openxmlformats.org/markup-compatibility/2006" xmlns:a14="http://schemas.microsoft.com/office/drawing/2010/main">
        <mc:Choice Requires="a14">
          <p:sp>
            <p:nvSpPr>
              <p:cNvPr id="2" name="Untertitel 1">
                <a:extLst>
                  <a:ext uri="{FF2B5EF4-FFF2-40B4-BE49-F238E27FC236}">
                    <a16:creationId xmlns:a16="http://schemas.microsoft.com/office/drawing/2014/main" id="{EDD9F291-A479-426F-A9BF-463F4ACB4B59}"/>
                  </a:ext>
                </a:extLst>
              </p:cNvPr>
              <p:cNvSpPr>
                <a:spLocks noGrp="1"/>
              </p:cNvSpPr>
              <p:nvPr>
                <p:ph type="subTitle" idx="1"/>
              </p:nvPr>
            </p:nvSpPr>
            <p:spPr>
              <a:xfrm>
                <a:off x="1397476" y="2850964"/>
                <a:ext cx="12190684" cy="5736278"/>
              </a:xfrm>
            </p:spPr>
            <p:txBody>
              <a:bodyPr>
                <a:noAutofit/>
              </a:bodyPr>
              <a:lstStyle/>
              <a:p>
                <a:pPr algn="l"/>
                <a:r>
                  <a:rPr lang="de-DE" sz="3600" b="0" dirty="0">
                    <a:solidFill>
                      <a:schemeClr val="bg2"/>
                    </a:solidFill>
                    <a:latin typeface="Arial" panose="020B0604020202020204" pitchFamily="34" charset="0"/>
                    <a:cs typeface="Arial" panose="020B0604020202020204" pitchFamily="34" charset="0"/>
                  </a:rPr>
                  <a:t>Extremely </a:t>
                </a:r>
                <a:r>
                  <a:rPr lang="de-DE" sz="3600" b="0" dirty="0" err="1">
                    <a:solidFill>
                      <a:schemeClr val="bg2"/>
                    </a:solidFill>
                    <a:latin typeface="Arial" panose="020B0604020202020204" pitchFamily="34" charset="0"/>
                    <a:cs typeface="Arial" panose="020B0604020202020204" pitchFamily="34" charset="0"/>
                  </a:rPr>
                  <a:t>active</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research</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field</a:t>
                </a:r>
                <a:endParaRPr lang="de-DE" sz="3600" b="0" dirty="0">
                  <a:solidFill>
                    <a:schemeClr val="bg2"/>
                  </a:solidFill>
                  <a:latin typeface="Arial" panose="020B0604020202020204" pitchFamily="34" charset="0"/>
                  <a:cs typeface="Arial" panose="020B0604020202020204" pitchFamily="34" charset="0"/>
                </a:endParaRPr>
              </a:p>
              <a:p>
                <a:pPr algn="l">
                  <a:spcAft>
                    <a:spcPts val="2400"/>
                  </a:spcAft>
                </a:pPr>
                <a:r>
                  <a:rPr lang="de-DE" sz="3600" b="0" dirty="0" err="1">
                    <a:solidFill>
                      <a:schemeClr val="bg2"/>
                    </a:solidFill>
                    <a:latin typeface="Arial" panose="020B0604020202020204" pitchFamily="34" charset="0"/>
                    <a:cs typeface="Arial" panose="020B0604020202020204" pitchFamily="34" charset="0"/>
                  </a:rPr>
                  <a:t>Successful</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baryon</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experiments</a:t>
                </a:r>
                <a:r>
                  <a:rPr lang="de-DE" sz="3600" b="0" dirty="0">
                    <a:solidFill>
                      <a:schemeClr val="bg2"/>
                    </a:solidFill>
                    <a:latin typeface="Arial" panose="020B0604020202020204" pitchFamily="34" charset="0"/>
                    <a:cs typeface="Arial" panose="020B0604020202020204" pitchFamily="34" charset="0"/>
                  </a:rPr>
                  <a:t> at </a:t>
                </a:r>
                <a:r>
                  <a:rPr lang="de-DE" sz="3600" b="0" dirty="0" err="1">
                    <a:solidFill>
                      <a:schemeClr val="bg2"/>
                    </a:solidFill>
                    <a:latin typeface="Arial" panose="020B0604020202020204" pitchFamily="34" charset="0"/>
                    <a:cs typeface="Arial" panose="020B0604020202020204" pitchFamily="34" charset="0"/>
                  </a:rPr>
                  <a:t>the</a:t>
                </a:r>
                <a:r>
                  <a:rPr lang="de-DE" sz="3600" b="0" dirty="0">
                    <a:solidFill>
                      <a:schemeClr val="bg2"/>
                    </a:solidFill>
                    <a:latin typeface="Arial" panose="020B0604020202020204" pitchFamily="34" charset="0"/>
                    <a:cs typeface="Arial" panose="020B0604020202020204" pitchFamily="34" charset="0"/>
                  </a:rPr>
                  <a:t> CERN/AD “antimatter </a:t>
                </a:r>
                <a:r>
                  <a:rPr lang="de-DE" sz="3600" b="0" dirty="0" err="1">
                    <a:solidFill>
                      <a:schemeClr val="bg2"/>
                    </a:solidFill>
                    <a:latin typeface="Arial" panose="020B0604020202020204" pitchFamily="34" charset="0"/>
                    <a:cs typeface="Arial" panose="020B0604020202020204" pitchFamily="34" charset="0"/>
                  </a:rPr>
                  <a:t>factory</a:t>
                </a:r>
                <a:r>
                  <a:rPr lang="de-DE" sz="3600" b="0" dirty="0">
                    <a:solidFill>
                      <a:schemeClr val="bg2"/>
                    </a:solidFill>
                    <a:latin typeface="Arial" panose="020B0604020202020204" pitchFamily="34" charset="0"/>
                    <a:cs typeface="Arial" panose="020B0604020202020204" pitchFamily="34" charset="0"/>
                  </a:rPr>
                  <a:t>“</a:t>
                </a:r>
              </a:p>
              <a:p>
                <a:pPr marL="571500" indent="-571500" algn="l">
                  <a:spcAft>
                    <a:spcPts val="2400"/>
                  </a:spcAft>
                  <a:buFont typeface="Arial" panose="020B0604020202020204" pitchFamily="34" charset="0"/>
                  <a:buChar char="•"/>
                </a:pPr>
                <a:r>
                  <a:rPr lang="de-DE" sz="3600" b="0" dirty="0" err="1">
                    <a:solidFill>
                      <a:schemeClr val="bg2"/>
                    </a:solidFill>
                    <a:latin typeface="Arial" panose="020B0604020202020204" pitchFamily="34" charset="0"/>
                    <a:cs typeface="Arial" panose="020B0604020202020204" pitchFamily="34" charset="0"/>
                  </a:rPr>
                  <a:t>For</a:t>
                </a:r>
                <a:r>
                  <a:rPr lang="de-DE" sz="3600" b="0" dirty="0">
                    <a:solidFill>
                      <a:schemeClr val="bg2"/>
                    </a:solidFill>
                    <a:latin typeface="Arial" panose="020B0604020202020204" pitchFamily="34" charset="0"/>
                    <a:cs typeface="Arial" panose="020B0604020202020204" pitchFamily="34" charset="0"/>
                  </a:rPr>
                  <a:t> </a:t>
                </a:r>
                <a:r>
                  <a:rPr lang="de-DE" sz="3600" dirty="0" err="1">
                    <a:solidFill>
                      <a:srgbClr val="0070C0"/>
                    </a:solidFill>
                    <a:latin typeface="Arial" panose="020B0604020202020204" pitchFamily="34" charset="0"/>
                    <a:cs typeface="Arial" panose="020B0604020202020204" pitchFamily="34" charset="0"/>
                  </a:rPr>
                  <a:t>baryon</a:t>
                </a:r>
                <a:r>
                  <a:rPr lang="de-DE" sz="3600" b="0" dirty="0">
                    <a:solidFill>
                      <a:schemeClr val="bg2"/>
                    </a:solidFill>
                    <a:latin typeface="Arial" panose="020B0604020202020204" pitchFamily="34" charset="0"/>
                    <a:cs typeface="Arial" panose="020B0604020202020204" pitchFamily="34" charset="0"/>
                  </a:rPr>
                  <a:t>/</a:t>
                </a:r>
                <a:r>
                  <a:rPr lang="de-DE" sz="3600" dirty="0" err="1">
                    <a:solidFill>
                      <a:schemeClr val="accent5"/>
                    </a:solidFill>
                    <a:latin typeface="Arial" panose="020B0604020202020204" pitchFamily="34" charset="0"/>
                    <a:cs typeface="Arial" panose="020B0604020202020204" pitchFamily="34" charset="0"/>
                  </a:rPr>
                  <a:t>antibaryon</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experiments</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you</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need</a:t>
                </a:r>
                <a:r>
                  <a:rPr lang="de-DE" sz="3600" b="0" dirty="0">
                    <a:solidFill>
                      <a:schemeClr val="bg2"/>
                    </a:solidFill>
                    <a:latin typeface="Arial" panose="020B0604020202020204" pitchFamily="34" charset="0"/>
                    <a:cs typeface="Arial" panose="020B0604020202020204" pitchFamily="34" charset="0"/>
                  </a:rPr>
                  <a:t> an </a:t>
                </a:r>
                <a:r>
                  <a:rPr lang="de-DE" sz="3600" b="0" dirty="0" err="1">
                    <a:solidFill>
                      <a:schemeClr val="bg2"/>
                    </a:solidFill>
                    <a:latin typeface="Arial" panose="020B0604020202020204" pitchFamily="34" charset="0"/>
                    <a:cs typeface="Arial" panose="020B0604020202020204" pitchFamily="34" charset="0"/>
                  </a:rPr>
                  <a:t>accelerator</a:t>
                </a:r>
                <a:r>
                  <a:rPr lang="de-DE" sz="3600" b="0" dirty="0">
                    <a:solidFill>
                      <a:schemeClr val="bg2"/>
                    </a:solidFill>
                    <a:latin typeface="Arial" panose="020B0604020202020204" pitchFamily="34" charset="0"/>
                    <a:cs typeface="Arial" panose="020B0604020202020204" pitchFamily="34" charset="0"/>
                  </a:rPr>
                  <a:t>;</a:t>
                </a:r>
              </a:p>
              <a:p>
                <a:pPr marL="571500" indent="-571500" algn="l">
                  <a:spcAft>
                    <a:spcPts val="2400"/>
                  </a:spcAft>
                  <a:buFont typeface="Arial" panose="020B0604020202020204" pitchFamily="34" charset="0"/>
                  <a:buChar char="•"/>
                </a:pPr>
                <a:r>
                  <a:rPr lang="de-DE" sz="3600" b="0" dirty="0" err="1">
                    <a:solidFill>
                      <a:schemeClr val="bg2"/>
                    </a:solidFill>
                    <a:latin typeface="Arial" panose="020B0604020202020204" pitchFamily="34" charset="0"/>
                    <a:cs typeface="Arial" panose="020B0604020202020204" pitchFamily="34" charset="0"/>
                  </a:rPr>
                  <a:t>For</a:t>
                </a:r>
                <a:r>
                  <a:rPr lang="de-DE" sz="3600" b="0" dirty="0">
                    <a:solidFill>
                      <a:schemeClr val="bg2"/>
                    </a:solidFill>
                    <a:latin typeface="Arial" panose="020B0604020202020204" pitchFamily="34" charset="0"/>
                    <a:cs typeface="Arial" panose="020B0604020202020204" pitchFamily="34" charset="0"/>
                  </a:rPr>
                  <a:t> </a:t>
                </a:r>
                <a:r>
                  <a:rPr lang="de-DE" sz="3600" dirty="0" err="1">
                    <a:solidFill>
                      <a:srgbClr val="0070C0"/>
                    </a:solidFill>
                    <a:latin typeface="Arial" panose="020B0604020202020204" pitchFamily="34" charset="0"/>
                    <a:cs typeface="Arial" panose="020B0604020202020204" pitchFamily="34" charset="0"/>
                  </a:rPr>
                  <a:t>lepton</a:t>
                </a:r>
                <a:r>
                  <a:rPr lang="de-DE" sz="3600" b="0" dirty="0">
                    <a:solidFill>
                      <a:schemeClr val="bg2"/>
                    </a:solidFill>
                    <a:latin typeface="Arial" panose="020B0604020202020204" pitchFamily="34" charset="0"/>
                    <a:cs typeface="Arial" panose="020B0604020202020204" pitchFamily="34" charset="0"/>
                  </a:rPr>
                  <a:t>/</a:t>
                </a:r>
                <a:r>
                  <a:rPr lang="de-DE" sz="3600" dirty="0" err="1">
                    <a:solidFill>
                      <a:schemeClr val="accent5"/>
                    </a:solidFill>
                    <a:latin typeface="Arial" panose="020B0604020202020204" pitchFamily="34" charset="0"/>
                    <a:cs typeface="Arial" panose="020B0604020202020204" pitchFamily="34" charset="0"/>
                  </a:rPr>
                  <a:t>antilepton</a:t>
                </a:r>
                <a:r>
                  <a:rPr lang="de-DE" sz="3600" dirty="0">
                    <a:solidFill>
                      <a:schemeClr val="accent5"/>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you</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don‘t</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necessarily</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positrons</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come</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from</a:t>
                </a:r>
                <a:r>
                  <a:rPr lang="de-DE" sz="3600" b="0" dirty="0">
                    <a:solidFill>
                      <a:schemeClr val="bg2"/>
                    </a:solidFill>
                    <a:latin typeface="Arial" panose="020B0604020202020204" pitchFamily="34" charset="0"/>
                    <a:cs typeface="Arial" panose="020B0604020202020204" pitchFamily="34" charset="0"/>
                  </a:rPr>
                  <a:t> </a:t>
                </a:r>
                <a14:m>
                  <m:oMath xmlns:m="http://schemas.openxmlformats.org/officeDocument/2006/math">
                    <m:sSup>
                      <m:sSupPr>
                        <m:ctrlPr>
                          <a:rPr lang="en-US" sz="3600" b="0" i="1" smtClean="0">
                            <a:solidFill>
                              <a:schemeClr val="bg2"/>
                            </a:solidFill>
                            <a:latin typeface="Cambria Math" panose="02040503050406030204" pitchFamily="18" charset="0"/>
                            <a:cs typeface="Arial" panose="020B0604020202020204" pitchFamily="34" charset="0"/>
                          </a:rPr>
                        </m:ctrlPr>
                      </m:sSupPr>
                      <m:e>
                        <m:r>
                          <a:rPr lang="en-US" sz="3600" b="0" i="1" smtClean="0">
                            <a:solidFill>
                              <a:schemeClr val="bg2"/>
                            </a:solidFill>
                            <a:latin typeface="Cambria Math" panose="02040503050406030204" pitchFamily="18" charset="0"/>
                            <a:cs typeface="Arial" panose="020B0604020202020204" pitchFamily="34" charset="0"/>
                          </a:rPr>
                          <m:t>𝛽</m:t>
                        </m:r>
                      </m:e>
                      <m:sup>
                        <m:r>
                          <a:rPr lang="en-US" sz="3600" b="0" i="1" smtClean="0">
                            <a:solidFill>
                              <a:schemeClr val="bg2"/>
                            </a:solidFill>
                            <a:latin typeface="Cambria Math" panose="02040503050406030204" pitchFamily="18" charset="0"/>
                            <a:cs typeface="Arial" panose="020B0604020202020204" pitchFamily="34" charset="0"/>
                          </a:rPr>
                          <m:t>+</m:t>
                        </m:r>
                      </m:sup>
                    </m:sSup>
                  </m:oMath>
                </a14:m>
                <a:r>
                  <a:rPr lang="de-DE" sz="3600" dirty="0">
                    <a:solidFill>
                      <a:schemeClr val="accent5"/>
                    </a:solidFill>
                    <a:latin typeface="Arial" panose="020B0604020202020204" pitchFamily="34" charset="0"/>
                    <a:cs typeface="Arial" panose="020B0604020202020204" pitchFamily="34" charset="0"/>
                  </a:rPr>
                  <a:t> </a:t>
                </a:r>
                <a:r>
                  <a:rPr lang="de-DE" sz="3600" b="0" dirty="0">
                    <a:solidFill>
                      <a:schemeClr val="bg2"/>
                    </a:solidFill>
                    <a:latin typeface="Arial" panose="020B0604020202020204" pitchFamily="34" charset="0"/>
                    <a:cs typeface="Arial" panose="020B0604020202020204" pitchFamily="34" charset="0"/>
                  </a:rPr>
                  <a:t>decay)</a:t>
                </a:r>
              </a:p>
            </p:txBody>
          </p:sp>
        </mc:Choice>
        <mc:Fallback xmlns="">
          <p:sp>
            <p:nvSpPr>
              <p:cNvPr id="2" name="Untertitel 1">
                <a:extLst>
                  <a:ext uri="{FF2B5EF4-FFF2-40B4-BE49-F238E27FC236}">
                    <a16:creationId xmlns:a16="http://schemas.microsoft.com/office/drawing/2014/main" id="{EDD9F291-A479-426F-A9BF-463F4ACB4B59}"/>
                  </a:ext>
                </a:extLst>
              </p:cNvPr>
              <p:cNvSpPr>
                <a:spLocks noGrp="1" noRot="1" noChangeAspect="1" noMove="1" noResize="1" noEditPoints="1" noAdjustHandles="1" noChangeArrowheads="1" noChangeShapeType="1" noTextEdit="1"/>
              </p:cNvSpPr>
              <p:nvPr>
                <p:ph type="subTitle" idx="1"/>
              </p:nvPr>
            </p:nvSpPr>
            <p:spPr>
              <a:xfrm>
                <a:off x="1397476" y="2850964"/>
                <a:ext cx="12190684" cy="5736278"/>
              </a:xfrm>
              <a:blipFill>
                <a:blip r:embed="rId10"/>
                <a:stretch>
                  <a:fillRect l="-2250" t="-2550" r="-2050" b="-531"/>
                </a:stretch>
              </a:blipFill>
            </p:spPr>
            <p:txBody>
              <a:bodyPr/>
              <a:lstStyle/>
              <a:p>
                <a:r>
                  <a:rPr lang="en-001">
                    <a:noFill/>
                  </a:rPr>
                  <a:t> </a:t>
                </a:r>
              </a:p>
            </p:txBody>
          </p:sp>
        </mc:Fallback>
      </mc:AlternateContent>
    </p:spTree>
    <p:custDataLst>
      <p:tags r:id="rId1"/>
    </p:custDataLst>
    <p:extLst>
      <p:ext uri="{BB962C8B-B14F-4D97-AF65-F5344CB8AC3E}">
        <p14:creationId xmlns:p14="http://schemas.microsoft.com/office/powerpoint/2010/main" val="1932793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184DCE6-B9F6-46FF-BEE5-FE1C6CC93949}"/>
              </a:ext>
            </a:extLst>
          </p:cNvPr>
          <p:cNvSpPr>
            <a:spLocks noGrp="1"/>
          </p:cNvSpPr>
          <p:nvPr>
            <p:ph type="sldNum" sz="quarter" idx="12"/>
          </p:nvPr>
        </p:nvSpPr>
        <p:spPr>
          <a:xfrm>
            <a:off x="34461170" y="25025293"/>
            <a:ext cx="489232" cy="800215"/>
          </a:xfrm>
        </p:spPr>
        <p:txBody>
          <a:bodyPr/>
          <a:lstStyle/>
          <a:p>
            <a:fld id="{F2F77516-621F-4158-8962-EFAF68DF278D}" type="slidenum">
              <a:rPr lang="de-DE" sz="4000"/>
              <a:pPr/>
              <a:t>3</a:t>
            </a:fld>
            <a:endParaRPr lang="de-DE" sz="4000" dirty="0"/>
          </a:p>
        </p:txBody>
      </p:sp>
      <p:sp>
        <p:nvSpPr>
          <p:cNvPr id="5" name="Titel 4">
            <a:extLst>
              <a:ext uri="{FF2B5EF4-FFF2-40B4-BE49-F238E27FC236}">
                <a16:creationId xmlns:a16="http://schemas.microsoft.com/office/drawing/2014/main" id="{C49B3C3C-F7EC-448B-8FF0-8E0B39B91CF7}"/>
              </a:ext>
            </a:extLst>
          </p:cNvPr>
          <p:cNvSpPr>
            <a:spLocks noGrp="1"/>
          </p:cNvSpPr>
          <p:nvPr>
            <p:ph type="title"/>
          </p:nvPr>
        </p:nvSpPr>
        <p:spPr>
          <a:xfrm>
            <a:off x="1185451" y="1240077"/>
            <a:ext cx="8230397" cy="1008853"/>
          </a:xfrm>
        </p:spPr>
        <p:txBody>
          <a:bodyPr>
            <a:noAutofit/>
          </a:bodyPr>
          <a:lstStyle/>
          <a:p>
            <a:pPr algn="l">
              <a:lnSpc>
                <a:spcPct val="100000"/>
              </a:lnSpc>
            </a:pPr>
            <a:r>
              <a:rPr lang="de-DE" sz="4600" spc="0" dirty="0">
                <a:solidFill>
                  <a:srgbClr val="0070C0"/>
                </a:solidFill>
                <a:latin typeface="Arial" panose="020B0604020202020204" pitchFamily="34" charset="0"/>
                <a:cs typeface="Arial" panose="020B0604020202020204" pitchFamily="34" charset="0"/>
              </a:rPr>
              <a:t>The </a:t>
            </a:r>
            <a:r>
              <a:rPr lang="de-DE" sz="4600" spc="0" dirty="0" err="1">
                <a:solidFill>
                  <a:srgbClr val="0070C0"/>
                </a:solidFill>
                <a:latin typeface="Arial" panose="020B0604020202020204" pitchFamily="34" charset="0"/>
                <a:cs typeface="Arial" panose="020B0604020202020204" pitchFamily="34" charset="0"/>
              </a:rPr>
              <a:t>Lsym</a:t>
            </a:r>
            <a:r>
              <a:rPr lang="de-DE" sz="4600" spc="0" dirty="0">
                <a:solidFill>
                  <a:srgbClr val="0070C0"/>
                </a:solidFill>
                <a:latin typeface="Arial" panose="020B0604020202020204" pitchFamily="34" charset="0"/>
                <a:cs typeface="Arial" panose="020B0604020202020204" pitchFamily="34" charset="0"/>
              </a:rPr>
              <a:t> Penning </a:t>
            </a:r>
            <a:r>
              <a:rPr lang="de-DE" sz="4600" spc="0" dirty="0" err="1">
                <a:solidFill>
                  <a:srgbClr val="0070C0"/>
                </a:solidFill>
                <a:latin typeface="Arial" panose="020B0604020202020204" pitchFamily="34" charset="0"/>
                <a:cs typeface="Arial" panose="020B0604020202020204" pitchFamily="34" charset="0"/>
              </a:rPr>
              <a:t>trap</a:t>
            </a:r>
            <a:endParaRPr lang="de-DE" sz="4600" spc="0" dirty="0">
              <a:solidFill>
                <a:srgbClr val="0070C0"/>
              </a:solidFill>
              <a:latin typeface="Arial" panose="020B0604020202020204" pitchFamily="34" charset="0"/>
              <a:cs typeface="Arial" panose="020B0604020202020204" pitchFamily="34" charset="0"/>
            </a:endParaRPr>
          </a:p>
        </p:txBody>
      </p:sp>
      <p:sp>
        <p:nvSpPr>
          <p:cNvPr id="21" name="Slide Number">
            <a:extLst>
              <a:ext uri="{FF2B5EF4-FFF2-40B4-BE49-F238E27FC236}">
                <a16:creationId xmlns:a16="http://schemas.microsoft.com/office/drawing/2014/main" id="{4474E0BE-8AE5-4BBF-A267-B16B70A370E0}"/>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3</a:t>
            </a:fld>
            <a:endParaRPr lang="en-001" dirty="0"/>
          </a:p>
        </p:txBody>
      </p:sp>
      <p:sp>
        <p:nvSpPr>
          <p:cNvPr id="22" name="Footer Placeholder 4">
            <a:extLst>
              <a:ext uri="{FF2B5EF4-FFF2-40B4-BE49-F238E27FC236}">
                <a16:creationId xmlns:a16="http://schemas.microsoft.com/office/drawing/2014/main" id="{5855F9CF-9C97-4830-94E1-CC8F58E8BD58}"/>
              </a:ext>
            </a:extLst>
          </p:cNvPr>
          <p:cNvSpPr txBox="1"/>
          <p:nvPr/>
        </p:nvSpPr>
        <p:spPr>
          <a:xfrm>
            <a:off x="1893600" y="13096785"/>
            <a:ext cx="22478402"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	</a:t>
            </a:r>
          </a:p>
        </p:txBody>
      </p:sp>
      <p:sp>
        <p:nvSpPr>
          <p:cNvPr id="16" name="Footer Placeholder 4">
            <a:extLst>
              <a:ext uri="{FF2B5EF4-FFF2-40B4-BE49-F238E27FC236}">
                <a16:creationId xmlns:a16="http://schemas.microsoft.com/office/drawing/2014/main" id="{FAB45D84-D13C-45A0-A16E-64DD549C8976}"/>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mc:AlternateContent xmlns:mc="http://schemas.openxmlformats.org/markup-compatibility/2006" xmlns:a14="http://schemas.microsoft.com/office/drawing/2010/main">
        <mc:Choice Requires="a14">
          <p:sp>
            <p:nvSpPr>
              <p:cNvPr id="26" name="Untertitel 1">
                <a:extLst>
                  <a:ext uri="{FF2B5EF4-FFF2-40B4-BE49-F238E27FC236}">
                    <a16:creationId xmlns:a16="http://schemas.microsoft.com/office/drawing/2014/main" id="{6B9C8A30-B99B-4451-8A8C-5CE82234EA06}"/>
                  </a:ext>
                </a:extLst>
              </p:cNvPr>
              <p:cNvSpPr>
                <a:spLocks noGrp="1"/>
              </p:cNvSpPr>
              <p:nvPr>
                <p:ph type="subTitle" idx="1"/>
              </p:nvPr>
            </p:nvSpPr>
            <p:spPr>
              <a:xfrm>
                <a:off x="1185452" y="2409817"/>
                <a:ext cx="11402111" cy="5745642"/>
              </a:xfrm>
            </p:spPr>
            <p:txBody>
              <a:bodyPr>
                <a:noAutofit/>
              </a:bodyPr>
              <a:lstStyle/>
              <a:p>
                <a:pPr algn="l"/>
                <a:r>
                  <a:rPr lang="de-DE" sz="3600" b="0" dirty="0">
                    <a:solidFill>
                      <a:schemeClr val="bg2"/>
                    </a:solidFill>
                    <a:latin typeface="Arial" panose="020B0604020202020204" pitchFamily="34" charset="0"/>
                    <a:cs typeface="Arial" panose="020B0604020202020204" pitchFamily="34" charset="0"/>
                  </a:rPr>
                  <a:t>Plan: </a:t>
                </a:r>
                <a:r>
                  <a:rPr lang="de-DE" sz="3600" b="0" dirty="0" err="1">
                    <a:solidFill>
                      <a:schemeClr val="bg2"/>
                    </a:solidFill>
                    <a:latin typeface="Arial" panose="020B0604020202020204" pitchFamily="34" charset="0"/>
                    <a:cs typeface="Arial" panose="020B0604020202020204" pitchFamily="34" charset="0"/>
                  </a:rPr>
                  <a:t>trap</a:t>
                </a:r>
                <a:r>
                  <a:rPr lang="de-DE" sz="3600" b="0" dirty="0">
                    <a:solidFill>
                      <a:schemeClr val="bg2"/>
                    </a:solidFill>
                    <a:latin typeface="Arial" panose="020B0604020202020204" pitchFamily="34" charset="0"/>
                    <a:cs typeface="Arial" panose="020B0604020202020204" pitchFamily="34" charset="0"/>
                  </a:rPr>
                  <a:t> a </a:t>
                </a:r>
                <a:r>
                  <a:rPr lang="de-DE" sz="3600" dirty="0" err="1">
                    <a:solidFill>
                      <a:schemeClr val="bg2"/>
                    </a:solidFill>
                    <a:latin typeface="Arial" panose="020B0604020202020204" pitchFamily="34" charset="0"/>
                    <a:cs typeface="Arial" panose="020B0604020202020204" pitchFamily="34" charset="0"/>
                  </a:rPr>
                  <a:t>single</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particle</a:t>
                </a:r>
                <a:r>
                  <a:rPr lang="de-DE" sz="3600" b="0" dirty="0">
                    <a:solidFill>
                      <a:schemeClr val="bg2"/>
                    </a:solidFill>
                    <a:latin typeface="Arial" panose="020B0604020202020204" pitchFamily="34" charset="0"/>
                    <a:cs typeface="Arial" panose="020B0604020202020204" pitchFamily="34" charset="0"/>
                  </a:rPr>
                  <a:t>.</a:t>
                </a:r>
              </a:p>
              <a:p>
                <a:pPr algn="l"/>
                <a:r>
                  <a:rPr lang="de-DE" sz="3600" b="0" dirty="0" err="1">
                    <a:solidFill>
                      <a:schemeClr val="bg2"/>
                    </a:solidFill>
                    <a:latin typeface="Arial" panose="020B0604020202020204" pitchFamily="34" charset="0"/>
                    <a:cs typeface="Arial" panose="020B0604020202020204" pitchFamily="34" charset="0"/>
                  </a:rPr>
                  <a:t>Charged</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particles</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are</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trapped</a:t>
                </a:r>
                <a:r>
                  <a:rPr lang="de-DE" sz="3600" b="0" dirty="0">
                    <a:solidFill>
                      <a:schemeClr val="bg2"/>
                    </a:solidFill>
                    <a:latin typeface="Arial" panose="020B0604020202020204" pitchFamily="34" charset="0"/>
                    <a:cs typeface="Arial" panose="020B0604020202020204" pitchFamily="34" charset="0"/>
                  </a:rPr>
                  <a:t> and </a:t>
                </a:r>
                <a:r>
                  <a:rPr lang="de-DE" sz="3600" b="0" dirty="0" err="1">
                    <a:solidFill>
                      <a:schemeClr val="bg2"/>
                    </a:solidFill>
                    <a:latin typeface="Arial" panose="020B0604020202020204" pitchFamily="34" charset="0"/>
                    <a:cs typeface="Arial" panose="020B0604020202020204" pitchFamily="34" charset="0"/>
                  </a:rPr>
                  <a:t>confined</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by</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superposition</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of</a:t>
                </a:r>
                <a:r>
                  <a:rPr lang="de-DE" sz="3600" b="0" dirty="0">
                    <a:solidFill>
                      <a:schemeClr val="bg2"/>
                    </a:solidFill>
                    <a:latin typeface="Arial" panose="020B0604020202020204" pitchFamily="34" charset="0"/>
                    <a:cs typeface="Arial" panose="020B0604020202020204" pitchFamily="34" charset="0"/>
                  </a:rPr>
                  <a:t>:</a:t>
                </a:r>
              </a:p>
              <a:p>
                <a:pPr algn="l"/>
                <a:r>
                  <a:rPr lang="de-DE" sz="3600" b="0" dirty="0">
                    <a:solidFill>
                      <a:schemeClr val="bg2"/>
                    </a:solidFill>
                    <a:latin typeface="Arial" panose="020B0604020202020204" pitchFamily="34" charset="0"/>
                    <a:cs typeface="Arial" panose="020B0604020202020204" pitchFamily="34" charset="0"/>
                  </a:rPr>
                  <a:t>1. </a:t>
                </a:r>
                <a:r>
                  <a:rPr lang="de-DE" sz="3600" b="0" dirty="0" err="1">
                    <a:solidFill>
                      <a:schemeClr val="bg2"/>
                    </a:solidFill>
                    <a:latin typeface="Arial" panose="020B0604020202020204" pitchFamily="34" charset="0"/>
                    <a:cs typeface="Arial" panose="020B0604020202020204" pitchFamily="34" charset="0"/>
                  </a:rPr>
                  <a:t>Homogeneus</a:t>
                </a:r>
                <a:r>
                  <a:rPr lang="de-DE" sz="3600" b="0" dirty="0">
                    <a:solidFill>
                      <a:schemeClr val="bg2"/>
                    </a:solidFill>
                    <a:latin typeface="Arial" panose="020B0604020202020204" pitchFamily="34" charset="0"/>
                    <a:cs typeface="Arial" panose="020B0604020202020204" pitchFamily="34" charset="0"/>
                  </a:rPr>
                  <a:t> </a:t>
                </a:r>
                <a:r>
                  <a:rPr lang="de-DE" sz="3600" dirty="0">
                    <a:solidFill>
                      <a:srgbClr val="0F58AB"/>
                    </a:solidFill>
                    <a:latin typeface="Arial" panose="020B0604020202020204" pitchFamily="34" charset="0"/>
                    <a:cs typeface="Arial" panose="020B0604020202020204" pitchFamily="34" charset="0"/>
                  </a:rPr>
                  <a:t>strong </a:t>
                </a:r>
                <a:r>
                  <a:rPr lang="de-DE" sz="3600" dirty="0" err="1">
                    <a:solidFill>
                      <a:srgbClr val="0F58AB"/>
                    </a:solidFill>
                    <a:latin typeface="Arial" panose="020B0604020202020204" pitchFamily="34" charset="0"/>
                    <a:cs typeface="Arial" panose="020B0604020202020204" pitchFamily="34" charset="0"/>
                  </a:rPr>
                  <a:t>magnetic</a:t>
                </a:r>
                <a:r>
                  <a:rPr lang="de-DE" sz="3600" dirty="0">
                    <a:solidFill>
                      <a:srgbClr val="0F58AB"/>
                    </a:solidFill>
                    <a:latin typeface="Arial" panose="020B0604020202020204" pitchFamily="34" charset="0"/>
                    <a:cs typeface="Arial" panose="020B0604020202020204" pitchFamily="34" charset="0"/>
                  </a:rPr>
                  <a:t> </a:t>
                </a:r>
                <a:r>
                  <a:rPr lang="de-DE" sz="3600" dirty="0" err="1">
                    <a:solidFill>
                      <a:srgbClr val="0F58AB"/>
                    </a:solidFill>
                    <a:latin typeface="Arial" panose="020B0604020202020204" pitchFamily="34" charset="0"/>
                    <a:cs typeface="Arial" panose="020B0604020202020204" pitchFamily="34" charset="0"/>
                  </a:rPr>
                  <a:t>field</a:t>
                </a:r>
                <a:r>
                  <a:rPr lang="de-DE" sz="3600" b="0" dirty="0">
                    <a:solidFill>
                      <a:srgbClr val="0070C0"/>
                    </a:solidFill>
                    <a:latin typeface="Arial" panose="020B0604020202020204" pitchFamily="34" charset="0"/>
                    <a:cs typeface="Arial" panose="020B0604020202020204" pitchFamily="34" charset="0"/>
                  </a:rPr>
                  <a:t> </a:t>
                </a:r>
                <a14:m>
                  <m:oMath xmlns:m="http://schemas.openxmlformats.org/officeDocument/2006/math">
                    <m:r>
                      <a:rPr lang="en-US" sz="3600" b="0" i="1">
                        <a:solidFill>
                          <a:schemeClr val="bg2"/>
                        </a:solidFill>
                        <a:latin typeface="Cambria Math" panose="02040503050406030204" pitchFamily="18" charset="0"/>
                        <a:cs typeface="Arial" panose="020B0604020202020204" pitchFamily="34" charset="0"/>
                      </a:rPr>
                      <m:t>𝐵</m:t>
                    </m:r>
                    <m:r>
                      <a:rPr lang="en-US" sz="3600" b="0" i="1">
                        <a:solidFill>
                          <a:schemeClr val="bg2"/>
                        </a:solidFill>
                        <a:latin typeface="Cambria Math" panose="02040503050406030204" pitchFamily="18" charset="0"/>
                        <a:cs typeface="Arial" panose="020B0604020202020204" pitchFamily="34" charset="0"/>
                      </a:rPr>
                      <m:t>=</m:t>
                    </m:r>
                    <m:r>
                      <a:rPr lang="en-US" sz="3600" b="0">
                        <a:solidFill>
                          <a:schemeClr val="bg2"/>
                        </a:solidFill>
                        <a:latin typeface="Cambria Math" panose="02040503050406030204" pitchFamily="18" charset="0"/>
                        <a:cs typeface="Arial" panose="020B0604020202020204" pitchFamily="34" charset="0"/>
                      </a:rPr>
                      <m:t>5</m:t>
                    </m:r>
                    <m:r>
                      <m:rPr>
                        <m:sty m:val="p"/>
                      </m:rPr>
                      <a:rPr lang="en-US" sz="3600" b="0">
                        <a:solidFill>
                          <a:schemeClr val="bg2"/>
                        </a:solidFill>
                        <a:latin typeface="Cambria Math" panose="02040503050406030204" pitchFamily="18" charset="0"/>
                        <a:cs typeface="Arial" panose="020B0604020202020204" pitchFamily="34" charset="0"/>
                      </a:rPr>
                      <m:t>T</m:t>
                    </m:r>
                  </m:oMath>
                </a14:m>
                <a:r>
                  <a:rPr lang="de-DE" sz="3600" b="0" dirty="0">
                    <a:solidFill>
                      <a:schemeClr val="bg2"/>
                    </a:solidFill>
                    <a:latin typeface="Arial" panose="020B0604020202020204" pitchFamily="34" charset="0"/>
                    <a:cs typeface="Arial" panose="020B0604020202020204" pitchFamily="34" charset="0"/>
                  </a:rPr>
                  <a:t>.</a:t>
                </a:r>
              </a:p>
              <a:p>
                <a:pPr algn="l"/>
                <a:r>
                  <a:rPr lang="de-DE" sz="3600" b="0" dirty="0">
                    <a:solidFill>
                      <a:schemeClr val="bg2"/>
                    </a:solidFill>
                    <a:latin typeface="Arial" panose="020B0604020202020204" pitchFamily="34" charset="0"/>
                    <a:cs typeface="Arial" panose="020B0604020202020204" pitchFamily="34" charset="0"/>
                  </a:rPr>
                  <a:t>2. Harmonic </a:t>
                </a:r>
                <a:r>
                  <a:rPr lang="de-DE" sz="3600" dirty="0" err="1">
                    <a:solidFill>
                      <a:srgbClr val="C00000"/>
                    </a:solidFill>
                    <a:latin typeface="Arial" panose="020B0604020202020204" pitchFamily="34" charset="0"/>
                    <a:cs typeface="Arial" panose="020B0604020202020204" pitchFamily="34" charset="0"/>
                  </a:rPr>
                  <a:t>electrostatic</a:t>
                </a:r>
                <a:r>
                  <a:rPr lang="de-DE" sz="3600" dirty="0">
                    <a:solidFill>
                      <a:srgbClr val="C00000"/>
                    </a:solidFill>
                    <a:latin typeface="Arial" panose="020B0604020202020204" pitchFamily="34" charset="0"/>
                    <a:cs typeface="Arial" panose="020B0604020202020204" pitchFamily="34" charset="0"/>
                  </a:rPr>
                  <a:t> potential </a:t>
                </a:r>
                <a14:m>
                  <m:oMath xmlns:m="http://schemas.openxmlformats.org/officeDocument/2006/math">
                    <m:r>
                      <a:rPr lang="en-US" sz="3600" b="0" i="1" dirty="0" smtClean="0">
                        <a:solidFill>
                          <a:schemeClr val="bg2"/>
                        </a:solidFill>
                        <a:latin typeface="Cambria Math" panose="02040503050406030204" pitchFamily="18" charset="0"/>
                        <a:cs typeface="Arial" panose="020B0604020202020204" pitchFamily="34" charset="0"/>
                      </a:rPr>
                      <m:t>𝑉</m:t>
                    </m:r>
                    <m:r>
                      <a:rPr lang="en-US" sz="3600" b="0" i="1" dirty="0" smtClean="0">
                        <a:solidFill>
                          <a:schemeClr val="bg2"/>
                        </a:solidFill>
                        <a:latin typeface="Cambria Math" panose="02040503050406030204" pitchFamily="18" charset="0"/>
                        <a:cs typeface="Arial" panose="020B0604020202020204" pitchFamily="34" charset="0"/>
                      </a:rPr>
                      <m:t>∼10 −100</m:t>
                    </m:r>
                    <m:r>
                      <m:rPr>
                        <m:sty m:val="p"/>
                      </m:rPr>
                      <a:rPr lang="en-US" sz="3600" b="0" i="0" dirty="0" smtClean="0">
                        <a:solidFill>
                          <a:schemeClr val="bg2"/>
                        </a:solidFill>
                        <a:latin typeface="Cambria Math" panose="02040503050406030204" pitchFamily="18" charset="0"/>
                        <a:cs typeface="Arial" panose="020B0604020202020204" pitchFamily="34" charset="0"/>
                      </a:rPr>
                      <m:t>V</m:t>
                    </m:r>
                  </m:oMath>
                </a14:m>
                <a:endParaRPr lang="de-DE" sz="3600" b="0" dirty="0">
                  <a:solidFill>
                    <a:schemeClr val="bg2"/>
                  </a:solidFill>
                  <a:latin typeface="Arial" panose="020B0604020202020204" pitchFamily="34" charset="0"/>
                  <a:cs typeface="Arial" panose="020B0604020202020204" pitchFamily="34" charset="0"/>
                </a:endParaRPr>
              </a:p>
              <a:p>
                <a:pPr algn="l"/>
                <a:endParaRPr lang="de-DE" sz="3600" b="0" dirty="0">
                  <a:solidFill>
                    <a:schemeClr val="bg2"/>
                  </a:solidFill>
                  <a:latin typeface="Arial" panose="020B0604020202020204" pitchFamily="34" charset="0"/>
                  <a:cs typeface="Arial" panose="020B0604020202020204" pitchFamily="34" charset="0"/>
                </a:endParaRPr>
              </a:p>
            </p:txBody>
          </p:sp>
        </mc:Choice>
        <mc:Fallback xmlns="">
          <p:sp>
            <p:nvSpPr>
              <p:cNvPr id="26" name="Untertitel 1">
                <a:extLst>
                  <a:ext uri="{FF2B5EF4-FFF2-40B4-BE49-F238E27FC236}">
                    <a16:creationId xmlns:a16="http://schemas.microsoft.com/office/drawing/2014/main" id="{6B9C8A30-B99B-4451-8A8C-5CE82234EA06}"/>
                  </a:ext>
                </a:extLst>
              </p:cNvPr>
              <p:cNvSpPr>
                <a:spLocks noGrp="1" noRot="1" noChangeAspect="1" noMove="1" noResize="1" noEditPoints="1" noAdjustHandles="1" noChangeArrowheads="1" noChangeShapeType="1" noTextEdit="1"/>
              </p:cNvSpPr>
              <p:nvPr>
                <p:ph type="subTitle" idx="1"/>
              </p:nvPr>
            </p:nvSpPr>
            <p:spPr>
              <a:xfrm>
                <a:off x="1185452" y="2409817"/>
                <a:ext cx="11402111" cy="5745642"/>
              </a:xfrm>
              <a:blipFill>
                <a:blip r:embed="rId4"/>
                <a:stretch>
                  <a:fillRect l="-2405" t="-2545"/>
                </a:stretch>
              </a:blipFill>
            </p:spPr>
            <p:txBody>
              <a:bodyPr/>
              <a:lstStyle/>
              <a:p>
                <a:r>
                  <a:rPr lang="en-001">
                    <a:noFill/>
                  </a:rPr>
                  <a:t> </a:t>
                </a:r>
              </a:p>
            </p:txBody>
          </p:sp>
        </mc:Fallback>
      </mc:AlternateContent>
      <p:grpSp>
        <p:nvGrpSpPr>
          <p:cNvPr id="28" name="Group 27">
            <a:extLst>
              <a:ext uri="{FF2B5EF4-FFF2-40B4-BE49-F238E27FC236}">
                <a16:creationId xmlns:a16="http://schemas.microsoft.com/office/drawing/2014/main" id="{54CAA998-9E98-47C4-A9F1-A894A7711D29}"/>
              </a:ext>
            </a:extLst>
          </p:cNvPr>
          <p:cNvGrpSpPr/>
          <p:nvPr/>
        </p:nvGrpSpPr>
        <p:grpSpPr>
          <a:xfrm>
            <a:off x="3241263" y="6769265"/>
            <a:ext cx="7290487" cy="5608530"/>
            <a:chOff x="13445397" y="4048101"/>
            <a:chExt cx="9143853" cy="7533839"/>
          </a:xfrm>
        </p:grpSpPr>
        <p:pic>
          <p:nvPicPr>
            <p:cNvPr id="18" name="Grafik 56">
              <a:extLst>
                <a:ext uri="{FF2B5EF4-FFF2-40B4-BE49-F238E27FC236}">
                  <a16:creationId xmlns:a16="http://schemas.microsoft.com/office/drawing/2014/main" id="{9F4F4ADD-7586-471C-B814-6BAFA07F7C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445397" y="4048101"/>
              <a:ext cx="9143853" cy="7533839"/>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3312718E-D813-4F65-B782-0FB1CBF2E484}"/>
                    </a:ext>
                  </a:extLst>
                </p:cNvPr>
                <p:cNvSpPr txBox="1"/>
                <p:nvPr/>
              </p:nvSpPr>
              <p:spPr>
                <a:xfrm>
                  <a:off x="15918548" y="7319635"/>
                  <a:ext cx="2110027" cy="8753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14:m>
                    <m:oMath xmlns:m="http://schemas.openxmlformats.org/officeDocument/2006/math">
                      <m:sSub>
                        <m:sSubPr>
                          <m:ctrlPr>
                            <a:rPr kumimoji="0" lang="en-US" sz="3600" b="0" i="1" u="none" strike="noStrike" cap="none" spc="0" normalizeH="0" baseline="0" smtClean="0">
                              <a:ln>
                                <a:noFill/>
                              </a:ln>
                              <a:solidFill>
                                <a:srgbClr val="41AE39"/>
                              </a:solidFill>
                              <a:effectLst/>
                              <a:uFillTx/>
                              <a:latin typeface="Cambria Math" panose="02040503050406030204" pitchFamily="18" charset="0"/>
                              <a:sym typeface="Calibri"/>
                            </a:rPr>
                          </m:ctrlPr>
                        </m:sSubPr>
                        <m:e>
                          <m:r>
                            <a:rPr kumimoji="0" lang="en-US" sz="3600" b="0" i="1" u="none" strike="noStrike" cap="none" spc="0" normalizeH="0" baseline="0" smtClean="0">
                              <a:ln>
                                <a:noFill/>
                              </a:ln>
                              <a:solidFill>
                                <a:srgbClr val="41AE39"/>
                              </a:solidFill>
                              <a:effectLst/>
                              <a:uFillTx/>
                              <a:latin typeface="Cambria Math" panose="02040503050406030204" pitchFamily="18" charset="0"/>
                              <a:sym typeface="Calibri"/>
                            </a:rPr>
                            <m:t>𝜈</m:t>
                          </m:r>
                        </m:e>
                        <m:sub>
                          <m:r>
                            <a:rPr kumimoji="0" lang="en-US" sz="3600" b="0" i="1" u="none" strike="noStrike" cap="none" spc="0" normalizeH="0" baseline="0" smtClean="0">
                              <a:ln>
                                <a:noFill/>
                              </a:ln>
                              <a:solidFill>
                                <a:srgbClr val="41AE39"/>
                              </a:solidFill>
                              <a:effectLst/>
                              <a:uFillTx/>
                              <a:latin typeface="Cambria Math" panose="02040503050406030204" pitchFamily="18" charset="0"/>
                              <a:sym typeface="Calibri"/>
                            </a:rPr>
                            <m:t>−</m:t>
                          </m:r>
                        </m:sub>
                      </m:sSub>
                    </m:oMath>
                  </a14:m>
                  <a:r>
                    <a:rPr kumimoji="0" lang="en-US" sz="3600" b="0" i="1" u="none" strike="noStrike" cap="none" spc="0" normalizeH="0" baseline="0" dirty="0">
                      <a:ln>
                        <a:noFill/>
                      </a:ln>
                      <a:solidFill>
                        <a:srgbClr val="41AE39"/>
                      </a:solidFill>
                      <a:effectLst/>
                      <a:uFillTx/>
                      <a:sym typeface="Calibri"/>
                    </a:rPr>
                    <a:t> </a:t>
                  </a:r>
                  <a:endParaRPr lang="en-001" dirty="0">
                    <a:solidFill>
                      <a:srgbClr val="41AE39"/>
                    </a:solidFill>
                  </a:endParaRPr>
                </a:p>
              </p:txBody>
            </p:sp>
          </mc:Choice>
          <mc:Fallback xmlns="">
            <p:sp>
              <p:nvSpPr>
                <p:cNvPr id="20" name="TextBox 19">
                  <a:extLst>
                    <a:ext uri="{FF2B5EF4-FFF2-40B4-BE49-F238E27FC236}">
                      <a16:creationId xmlns:a16="http://schemas.microsoft.com/office/drawing/2014/main" id="{3312718E-D813-4F65-B782-0FB1CBF2E484}"/>
                    </a:ext>
                  </a:extLst>
                </p:cNvPr>
                <p:cNvSpPr txBox="1">
                  <a:spLocks noRot="1" noChangeAspect="1" noMove="1" noResize="1" noEditPoints="1" noAdjustHandles="1" noChangeArrowheads="1" noChangeShapeType="1" noTextEdit="1"/>
                </p:cNvSpPr>
                <p:nvPr/>
              </p:nvSpPr>
              <p:spPr>
                <a:xfrm>
                  <a:off x="15918548" y="7319635"/>
                  <a:ext cx="2110027" cy="875341"/>
                </a:xfrm>
                <a:prstGeom prst="rect">
                  <a:avLst/>
                </a:prstGeom>
                <a:blipFill>
                  <a:blip r:embed="rId6"/>
                  <a:stretch>
                    <a:fillRect/>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D810FF8-0816-44E8-A889-78D951CFEFEA}"/>
                    </a:ext>
                  </a:extLst>
                </p:cNvPr>
                <p:cNvSpPr txBox="1"/>
                <p:nvPr/>
              </p:nvSpPr>
              <p:spPr>
                <a:xfrm>
                  <a:off x="21917965" y="9401406"/>
                  <a:ext cx="671285" cy="8753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FF8609"/>
                                </a:solidFill>
                                <a:latin typeface="Cambria Math" panose="02040503050406030204" pitchFamily="18" charset="0"/>
                              </a:rPr>
                            </m:ctrlPr>
                          </m:sSubPr>
                          <m:e>
                            <m:r>
                              <a:rPr lang="en-US" i="1">
                                <a:solidFill>
                                  <a:srgbClr val="FF8609"/>
                                </a:solidFill>
                                <a:latin typeface="Cambria Math" panose="02040503050406030204" pitchFamily="18" charset="0"/>
                              </a:rPr>
                              <m:t>𝜈</m:t>
                            </m:r>
                          </m:e>
                          <m:sub>
                            <m:r>
                              <a:rPr lang="en-US" b="0" i="1" smtClean="0">
                                <a:solidFill>
                                  <a:srgbClr val="FF8609"/>
                                </a:solidFill>
                                <a:latin typeface="Cambria Math" panose="02040503050406030204" pitchFamily="18" charset="0"/>
                              </a:rPr>
                              <m:t>𝑧</m:t>
                            </m:r>
                          </m:sub>
                        </m:sSub>
                      </m:oMath>
                    </m:oMathPara>
                  </a14:m>
                  <a:endParaRPr lang="en-001" dirty="0">
                    <a:solidFill>
                      <a:srgbClr val="FF8609"/>
                    </a:solidFill>
                  </a:endParaRPr>
                </a:p>
              </p:txBody>
            </p:sp>
          </mc:Choice>
          <mc:Fallback xmlns="">
            <p:sp>
              <p:nvSpPr>
                <p:cNvPr id="23" name="TextBox 22">
                  <a:extLst>
                    <a:ext uri="{FF2B5EF4-FFF2-40B4-BE49-F238E27FC236}">
                      <a16:creationId xmlns:a16="http://schemas.microsoft.com/office/drawing/2014/main" id="{0D810FF8-0816-44E8-A889-78D951CFEFEA}"/>
                    </a:ext>
                  </a:extLst>
                </p:cNvPr>
                <p:cNvSpPr txBox="1">
                  <a:spLocks noRot="1" noChangeAspect="1" noMove="1" noResize="1" noEditPoints="1" noAdjustHandles="1" noChangeArrowheads="1" noChangeShapeType="1" noTextEdit="1"/>
                </p:cNvSpPr>
                <p:nvPr/>
              </p:nvSpPr>
              <p:spPr>
                <a:xfrm>
                  <a:off x="21917965" y="9401406"/>
                  <a:ext cx="671285" cy="875341"/>
                </a:xfrm>
                <a:prstGeom prst="rect">
                  <a:avLst/>
                </a:prstGeom>
                <a:blipFill>
                  <a:blip r:embed="rId7"/>
                  <a:stretch>
                    <a:fillRect/>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B24A8DC0-CCC0-4EC8-A37F-9B80066443AE}"/>
                    </a:ext>
                  </a:extLst>
                </p:cNvPr>
                <p:cNvSpPr txBox="1"/>
                <p:nvPr/>
              </p:nvSpPr>
              <p:spPr>
                <a:xfrm>
                  <a:off x="19097171" y="10446435"/>
                  <a:ext cx="596476" cy="8753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rgbClr val="0F58AB"/>
                                </a:solidFill>
                                <a:latin typeface="Cambria Math" panose="02040503050406030204" pitchFamily="18" charset="0"/>
                              </a:rPr>
                            </m:ctrlPr>
                          </m:sSubPr>
                          <m:e>
                            <m:r>
                              <a:rPr lang="en-US" i="1">
                                <a:solidFill>
                                  <a:srgbClr val="0F58AB"/>
                                </a:solidFill>
                                <a:latin typeface="Cambria Math" panose="02040503050406030204" pitchFamily="18" charset="0"/>
                              </a:rPr>
                              <m:t>𝜈</m:t>
                            </m:r>
                          </m:e>
                          <m:sub>
                            <m:r>
                              <a:rPr lang="en-US" b="0" i="1" smtClean="0">
                                <a:solidFill>
                                  <a:srgbClr val="0F58AB"/>
                                </a:solidFill>
                                <a:latin typeface="Cambria Math" panose="02040503050406030204" pitchFamily="18" charset="0"/>
                              </a:rPr>
                              <m:t>+</m:t>
                            </m:r>
                          </m:sub>
                        </m:sSub>
                      </m:oMath>
                    </m:oMathPara>
                  </a14:m>
                  <a:endParaRPr lang="en-001" dirty="0">
                    <a:solidFill>
                      <a:srgbClr val="0F58AB"/>
                    </a:solidFill>
                  </a:endParaRPr>
                </a:p>
              </p:txBody>
            </p:sp>
          </mc:Choice>
          <mc:Fallback xmlns="">
            <p:sp>
              <p:nvSpPr>
                <p:cNvPr id="24" name="TextBox 23">
                  <a:extLst>
                    <a:ext uri="{FF2B5EF4-FFF2-40B4-BE49-F238E27FC236}">
                      <a16:creationId xmlns:a16="http://schemas.microsoft.com/office/drawing/2014/main" id="{B24A8DC0-CCC0-4EC8-A37F-9B80066443AE}"/>
                    </a:ext>
                  </a:extLst>
                </p:cNvPr>
                <p:cNvSpPr txBox="1">
                  <a:spLocks noRot="1" noChangeAspect="1" noMove="1" noResize="1" noEditPoints="1" noAdjustHandles="1" noChangeArrowheads="1" noChangeShapeType="1" noTextEdit="1"/>
                </p:cNvSpPr>
                <p:nvPr/>
              </p:nvSpPr>
              <p:spPr>
                <a:xfrm>
                  <a:off x="19097171" y="10446435"/>
                  <a:ext cx="596476" cy="875341"/>
                </a:xfrm>
                <a:prstGeom prst="rect">
                  <a:avLst/>
                </a:prstGeom>
                <a:blipFill>
                  <a:blip r:embed="rId8"/>
                  <a:stretch>
                    <a:fillRect r="-12821"/>
                  </a:stretch>
                </a:blipFill>
                <a:ln w="12700" cap="flat">
                  <a:noFill/>
                  <a:miter lim="400000"/>
                </a:ln>
                <a:effectLst/>
              </p:spPr>
              <p:txBody>
                <a:bodyPr/>
                <a:lstStyle/>
                <a:p>
                  <a:r>
                    <a:rPr lang="en-001">
                      <a:noFill/>
                    </a:rPr>
                    <a:t> </a:t>
                  </a:r>
                </a:p>
              </p:txBody>
            </p:sp>
          </mc:Fallback>
        </mc:AlternateContent>
        <p:sp>
          <p:nvSpPr>
            <p:cNvPr id="12" name="Rectangle 11">
              <a:extLst>
                <a:ext uri="{FF2B5EF4-FFF2-40B4-BE49-F238E27FC236}">
                  <a16:creationId xmlns:a16="http://schemas.microsoft.com/office/drawing/2014/main" id="{943C14D8-B218-42A8-A377-808673C4C8ED}"/>
                </a:ext>
              </a:extLst>
            </p:cNvPr>
            <p:cNvSpPr/>
            <p:nvPr/>
          </p:nvSpPr>
          <p:spPr>
            <a:xfrm>
              <a:off x="16373475" y="10772776"/>
              <a:ext cx="200025" cy="71438"/>
            </a:xfrm>
            <a:prstGeom prst="rect">
              <a:avLst/>
            </a:prstGeom>
            <a:solidFill>
              <a:srgbClr val="FFFFFF"/>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sp>
          <p:nvSpPr>
            <p:cNvPr id="27" name="Rectangle 26">
              <a:extLst>
                <a:ext uri="{FF2B5EF4-FFF2-40B4-BE49-F238E27FC236}">
                  <a16:creationId xmlns:a16="http://schemas.microsoft.com/office/drawing/2014/main" id="{73EC8319-163D-4324-B40E-39CD20527931}"/>
                </a:ext>
              </a:extLst>
            </p:cNvPr>
            <p:cNvSpPr/>
            <p:nvPr/>
          </p:nvSpPr>
          <p:spPr>
            <a:xfrm>
              <a:off x="16430616" y="10906124"/>
              <a:ext cx="61922" cy="186642"/>
            </a:xfrm>
            <a:prstGeom prst="rect">
              <a:avLst/>
            </a:prstGeom>
            <a:solidFill>
              <a:srgbClr val="FFFFFF"/>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sp>
          <p:nvSpPr>
            <p:cNvPr id="14" name="Isosceles Triangle 13">
              <a:extLst>
                <a:ext uri="{FF2B5EF4-FFF2-40B4-BE49-F238E27FC236}">
                  <a16:creationId xmlns:a16="http://schemas.microsoft.com/office/drawing/2014/main" id="{B4F9C819-25BA-4040-BCF8-5930FC997376}"/>
                </a:ext>
              </a:extLst>
            </p:cNvPr>
            <p:cNvSpPr/>
            <p:nvPr/>
          </p:nvSpPr>
          <p:spPr>
            <a:xfrm rot="10800000">
              <a:off x="16385278" y="10808393"/>
              <a:ext cx="64402" cy="54878"/>
            </a:xfrm>
            <a:prstGeom prst="triangle">
              <a:avLst/>
            </a:prstGeom>
            <a:solidFill>
              <a:srgbClr val="FFFFFF"/>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grpSp>
      <p:grpSp>
        <p:nvGrpSpPr>
          <p:cNvPr id="6" name="Group 5">
            <a:extLst>
              <a:ext uri="{FF2B5EF4-FFF2-40B4-BE49-F238E27FC236}">
                <a16:creationId xmlns:a16="http://schemas.microsoft.com/office/drawing/2014/main" id="{EF850333-8335-4FB8-949A-6DBE0132F790}"/>
              </a:ext>
            </a:extLst>
          </p:cNvPr>
          <p:cNvGrpSpPr/>
          <p:nvPr/>
        </p:nvGrpSpPr>
        <p:grpSpPr>
          <a:xfrm>
            <a:off x="13762828" y="2311656"/>
            <a:ext cx="9255546" cy="9723262"/>
            <a:chOff x="13762828" y="2311656"/>
            <a:chExt cx="9255546" cy="9723262"/>
          </a:xfrm>
        </p:grpSpPr>
        <p:grpSp>
          <p:nvGrpSpPr>
            <p:cNvPr id="2" name="Group 1">
              <a:extLst>
                <a:ext uri="{FF2B5EF4-FFF2-40B4-BE49-F238E27FC236}">
                  <a16:creationId xmlns:a16="http://schemas.microsoft.com/office/drawing/2014/main" id="{11D97037-560D-4F32-BE3C-F6D022BBE9F5}"/>
                </a:ext>
              </a:extLst>
            </p:cNvPr>
            <p:cNvGrpSpPr/>
            <p:nvPr/>
          </p:nvGrpSpPr>
          <p:grpSpPr>
            <a:xfrm>
              <a:off x="13762828" y="2311656"/>
              <a:ext cx="9255546" cy="9723262"/>
              <a:chOff x="195262" y="3315533"/>
              <a:chExt cx="4574385" cy="3188209"/>
            </a:xfrm>
          </p:grpSpPr>
          <p:sp>
            <p:nvSpPr>
              <p:cNvPr id="33" name="Text Box 10">
                <a:extLst>
                  <a:ext uri="{FF2B5EF4-FFF2-40B4-BE49-F238E27FC236}">
                    <a16:creationId xmlns:a16="http://schemas.microsoft.com/office/drawing/2014/main" id="{79A358A5-8384-4DEF-9978-C37A50E6F449}"/>
                  </a:ext>
                </a:extLst>
              </p:cNvPr>
              <p:cNvSpPr txBox="1">
                <a:spLocks noChangeArrowheads="1"/>
              </p:cNvSpPr>
              <p:nvPr/>
            </p:nvSpPr>
            <p:spPr bwMode="auto">
              <a:xfrm>
                <a:off x="765585" y="3835789"/>
                <a:ext cx="2615772" cy="393581"/>
              </a:xfrm>
              <a:prstGeom prst="rect">
                <a:avLst/>
              </a:prstGeom>
              <a:noFill/>
              <a:ln w="12700" algn="ctr">
                <a:noFill/>
                <a:miter lim="800000"/>
                <a:headEnd/>
                <a:tailEnd/>
              </a:ln>
            </p:spPr>
            <p:txBody>
              <a:bodyPr wrap="square">
                <a:spAutoFit/>
              </a:bodyPr>
              <a:lstStyle/>
              <a:p>
                <a:pPr>
                  <a:buFont typeface="Arial" pitchFamily="34" charset="0"/>
                  <a:buChar char="•"/>
                </a:pPr>
                <a:r>
                  <a:rPr lang="en-US" dirty="0">
                    <a:solidFill>
                      <a:schemeClr val="bg2"/>
                    </a:solidFill>
                    <a:latin typeface="Arial" panose="020B0604020202020204" pitchFamily="34" charset="0"/>
                    <a:cs typeface="Arial" panose="020B0604020202020204" pitchFamily="34" charset="0"/>
                  </a:rPr>
                  <a:t> Reduced cyclotron </a:t>
                </a:r>
              </a:p>
              <a:p>
                <a:r>
                  <a:rPr lang="en-US" dirty="0">
                    <a:solidFill>
                      <a:schemeClr val="bg2"/>
                    </a:solidFill>
                    <a:latin typeface="Arial" panose="020B0604020202020204" pitchFamily="34" charset="0"/>
                    <a:cs typeface="Arial" panose="020B0604020202020204" pitchFamily="34" charset="0"/>
                  </a:rPr>
                  <a:t>  frequency:</a:t>
                </a:r>
              </a:p>
            </p:txBody>
          </p:sp>
          <p:sp>
            <p:nvSpPr>
              <p:cNvPr id="34" name="Text Box 10">
                <a:extLst>
                  <a:ext uri="{FF2B5EF4-FFF2-40B4-BE49-F238E27FC236}">
                    <a16:creationId xmlns:a16="http://schemas.microsoft.com/office/drawing/2014/main" id="{83FB7CF6-B6D0-4F0A-B7BA-61479B8D4069}"/>
                  </a:ext>
                </a:extLst>
              </p:cNvPr>
              <p:cNvSpPr txBox="1">
                <a:spLocks noChangeArrowheads="1"/>
              </p:cNvSpPr>
              <p:nvPr/>
            </p:nvSpPr>
            <p:spPr bwMode="auto">
              <a:xfrm>
                <a:off x="765585" y="4309639"/>
                <a:ext cx="1768471" cy="393582"/>
              </a:xfrm>
              <a:prstGeom prst="rect">
                <a:avLst/>
              </a:prstGeom>
              <a:noFill/>
              <a:ln w="12700" algn="ctr">
                <a:noFill/>
                <a:miter lim="800000"/>
                <a:headEnd/>
                <a:tailEnd/>
              </a:ln>
            </p:spPr>
            <p:txBody>
              <a:bodyPr wrap="none">
                <a:spAutoFit/>
              </a:bodyPr>
              <a:lstStyle/>
              <a:p>
                <a:pPr>
                  <a:buFont typeface="Arial" pitchFamily="34" charset="0"/>
                  <a:buChar char="•"/>
                </a:pPr>
                <a:r>
                  <a:rPr lang="en-US" dirty="0">
                    <a:solidFill>
                      <a:schemeClr val="bg2"/>
                    </a:solidFill>
                    <a:latin typeface="Arial" panose="020B0604020202020204" pitchFamily="34" charset="0"/>
                    <a:cs typeface="Arial" panose="020B0604020202020204" pitchFamily="34" charset="0"/>
                  </a:rPr>
                  <a:t> Magnetron drift</a:t>
                </a:r>
              </a:p>
              <a:p>
                <a:r>
                  <a:rPr lang="en-US" dirty="0">
                    <a:solidFill>
                      <a:schemeClr val="bg2"/>
                    </a:solidFill>
                    <a:latin typeface="Arial" panose="020B0604020202020204" pitchFamily="34" charset="0"/>
                    <a:cs typeface="Arial" panose="020B0604020202020204" pitchFamily="34" charset="0"/>
                  </a:rPr>
                  <a:t>  frequency:</a:t>
                </a:r>
              </a:p>
            </p:txBody>
          </p:sp>
          <p:sp>
            <p:nvSpPr>
              <p:cNvPr id="35" name="Text Box 10">
                <a:extLst>
                  <a:ext uri="{FF2B5EF4-FFF2-40B4-BE49-F238E27FC236}">
                    <a16:creationId xmlns:a16="http://schemas.microsoft.com/office/drawing/2014/main" id="{81152417-1C29-4705-A485-F28D5FE9D749}"/>
                  </a:ext>
                </a:extLst>
              </p:cNvPr>
              <p:cNvSpPr txBox="1">
                <a:spLocks noChangeArrowheads="1"/>
              </p:cNvSpPr>
              <p:nvPr/>
            </p:nvSpPr>
            <p:spPr bwMode="auto">
              <a:xfrm>
                <a:off x="765585" y="4783490"/>
                <a:ext cx="1857203" cy="211929"/>
              </a:xfrm>
              <a:prstGeom prst="rect">
                <a:avLst/>
              </a:prstGeom>
              <a:noFill/>
              <a:ln w="12700" algn="ctr">
                <a:noFill/>
                <a:miter lim="800000"/>
                <a:headEnd/>
                <a:tailEnd/>
              </a:ln>
            </p:spPr>
            <p:txBody>
              <a:bodyPr wrap="none">
                <a:spAutoFit/>
              </a:bodyPr>
              <a:lstStyle/>
              <a:p>
                <a:pPr>
                  <a:buFont typeface="Arial" pitchFamily="34" charset="0"/>
                  <a:buChar char="•"/>
                </a:pPr>
                <a:r>
                  <a:rPr lang="en-US" dirty="0">
                    <a:solidFill>
                      <a:schemeClr val="bg2"/>
                    </a:solidFill>
                    <a:latin typeface="Arial" panose="020B0604020202020204" pitchFamily="34" charset="0"/>
                    <a:cs typeface="Arial" panose="020B0604020202020204" pitchFamily="34" charset="0"/>
                  </a:rPr>
                  <a:t> Axial frequency:</a:t>
                </a:r>
              </a:p>
            </p:txBody>
          </p:sp>
          <mc:AlternateContent xmlns:mc="http://schemas.openxmlformats.org/markup-compatibility/2006" xmlns:a14="http://schemas.microsoft.com/office/drawing/2010/main">
            <mc:Choice Requires="a14">
              <p:sp>
                <p:nvSpPr>
                  <p:cNvPr id="37" name="Text Box 10">
                    <a:extLst>
                      <a:ext uri="{FF2B5EF4-FFF2-40B4-BE49-F238E27FC236}">
                        <a16:creationId xmlns:a16="http://schemas.microsoft.com/office/drawing/2014/main" id="{9D6AEE6D-D9BD-4140-9F6C-AC5F4C1770E5}"/>
                      </a:ext>
                    </a:extLst>
                  </p:cNvPr>
                  <p:cNvSpPr txBox="1">
                    <a:spLocks noChangeArrowheads="1"/>
                  </p:cNvSpPr>
                  <p:nvPr/>
                </p:nvSpPr>
                <p:spPr bwMode="auto">
                  <a:xfrm>
                    <a:off x="195262" y="5536271"/>
                    <a:ext cx="4574385" cy="967471"/>
                  </a:xfrm>
                  <a:prstGeom prst="rect">
                    <a:avLst/>
                  </a:prstGeom>
                  <a:noFill/>
                  <a:ln w="12700" algn="ctr">
                    <a:noFill/>
                    <a:miter lim="800000"/>
                    <a:headEnd/>
                    <a:tailEnd/>
                  </a:ln>
                </p:spPr>
                <p:txBody>
                  <a:bodyPr wrap="none">
                    <a:spAutoFit/>
                  </a:bodyPr>
                  <a:lstStyle/>
                  <a:p>
                    <a:pPr algn="ctr"/>
                    <a:r>
                      <a:rPr lang="en-US" b="1" dirty="0">
                        <a:solidFill>
                          <a:schemeClr val="bg2"/>
                        </a:solidFill>
                        <a:latin typeface="Arial" panose="020B0604020202020204" pitchFamily="34" charset="0"/>
                        <a:cs typeface="Arial" panose="020B0604020202020204" pitchFamily="34" charset="0"/>
                      </a:rPr>
                      <a:t>Invariance theorem:</a:t>
                    </a:r>
                    <a:br>
                      <a:rPr lang="en-US" b="1" dirty="0">
                        <a:solidFill>
                          <a:schemeClr val="bg2"/>
                        </a:solidFill>
                        <a:latin typeface="Arial" panose="020B0604020202020204" pitchFamily="34" charset="0"/>
                        <a:cs typeface="Arial" panose="020B0604020202020204" pitchFamily="34" charset="0"/>
                      </a:rPr>
                    </a:br>
                    <a:br>
                      <a:rPr lang="en-US" dirty="0">
                        <a:solidFill>
                          <a:schemeClr val="bg2"/>
                        </a:solidFill>
                        <a:latin typeface="Arial" panose="020B0604020202020204" pitchFamily="34" charset="0"/>
                        <a:cs typeface="Arial" panose="020B0604020202020204" pitchFamily="34" charset="0"/>
                      </a:rPr>
                    </a:br>
                    <a:r>
                      <a:rPr lang="en-US" dirty="0">
                        <a:solidFill>
                          <a:schemeClr val="bg2"/>
                        </a:solidFill>
                        <a:latin typeface="Arial" panose="020B0604020202020204" pitchFamily="34" charset="0"/>
                        <a:cs typeface="Arial" panose="020B0604020202020204" pitchFamily="34" charset="0"/>
                      </a:rPr>
                      <a:t>Free cyclotron frequency: </a:t>
                    </a:r>
                    <a14:m>
                      <m:oMath xmlns:m="http://schemas.openxmlformats.org/officeDocument/2006/math">
                        <m:sSubSup>
                          <m:sSubSupPr>
                            <m:ctrlPr>
                              <a:rPr lang="en-US" b="0" i="1" smtClean="0">
                                <a:solidFill>
                                  <a:schemeClr val="bg2"/>
                                </a:solidFill>
                                <a:latin typeface="Cambria Math" panose="02040503050406030204" pitchFamily="18" charset="0"/>
                                <a:cs typeface="Arial" panose="020B0604020202020204" pitchFamily="34" charset="0"/>
                              </a:rPr>
                            </m:ctrlPr>
                          </m:sSubSupPr>
                          <m:e>
                            <m:r>
                              <a:rPr lang="en-US" b="0" i="1" smtClean="0">
                                <a:solidFill>
                                  <a:schemeClr val="bg2"/>
                                </a:solidFill>
                                <a:latin typeface="Cambria Math" panose="02040503050406030204" pitchFamily="18" charset="0"/>
                                <a:cs typeface="Arial" panose="020B0604020202020204" pitchFamily="34" charset="0"/>
                              </a:rPr>
                              <m:t>𝜈</m:t>
                            </m:r>
                          </m:e>
                          <m:sub>
                            <m:r>
                              <m:rPr>
                                <m:sty m:val="p"/>
                              </m:rPr>
                              <a:rPr lang="en-US" b="0" i="0" smtClean="0">
                                <a:solidFill>
                                  <a:schemeClr val="bg2"/>
                                </a:solidFill>
                                <a:latin typeface="Cambria Math" panose="02040503050406030204" pitchFamily="18" charset="0"/>
                                <a:cs typeface="Arial" panose="020B0604020202020204" pitchFamily="34" charset="0"/>
                              </a:rPr>
                              <m:t>cyc</m:t>
                            </m:r>
                          </m:sub>
                          <m:sup>
                            <m:r>
                              <a:rPr lang="en-US" b="0" i="1" smtClean="0">
                                <a:solidFill>
                                  <a:schemeClr val="bg2"/>
                                </a:solidFill>
                                <a:latin typeface="Cambria Math" panose="02040503050406030204" pitchFamily="18" charset="0"/>
                                <a:cs typeface="Arial" panose="020B0604020202020204" pitchFamily="34" charset="0"/>
                              </a:rPr>
                              <m:t>2</m:t>
                            </m:r>
                          </m:sup>
                        </m:sSubSup>
                        <m:r>
                          <a:rPr lang="en-US" b="0" i="1" smtClean="0">
                            <a:solidFill>
                              <a:schemeClr val="bg2"/>
                            </a:solidFill>
                            <a:latin typeface="Cambria Math" panose="02040503050406030204" pitchFamily="18" charset="0"/>
                            <a:cs typeface="Arial" panose="020B0604020202020204" pitchFamily="34" charset="0"/>
                          </a:rPr>
                          <m:t>=</m:t>
                        </m:r>
                        <m:sSubSup>
                          <m:sSubSupPr>
                            <m:ctrlPr>
                              <a:rPr lang="en-US" b="0" i="1" smtClean="0">
                                <a:solidFill>
                                  <a:srgbClr val="41AE39"/>
                                </a:solidFill>
                                <a:latin typeface="Cambria Math" panose="02040503050406030204" pitchFamily="18" charset="0"/>
                                <a:cs typeface="Arial" panose="020B0604020202020204" pitchFamily="34" charset="0"/>
                              </a:rPr>
                            </m:ctrlPr>
                          </m:sSubSupPr>
                          <m:e>
                            <m:r>
                              <a:rPr lang="en-US" b="0" i="1" smtClean="0">
                                <a:solidFill>
                                  <a:srgbClr val="41AE39"/>
                                </a:solidFill>
                                <a:latin typeface="Cambria Math" panose="02040503050406030204" pitchFamily="18" charset="0"/>
                                <a:cs typeface="Arial" panose="020B0604020202020204" pitchFamily="34" charset="0"/>
                              </a:rPr>
                              <m:t>𝜈</m:t>
                            </m:r>
                          </m:e>
                          <m:sub>
                            <m:r>
                              <a:rPr lang="en-US" b="0" i="1" smtClean="0">
                                <a:solidFill>
                                  <a:srgbClr val="41AE39"/>
                                </a:solidFill>
                                <a:latin typeface="Cambria Math" panose="02040503050406030204" pitchFamily="18" charset="0"/>
                                <a:cs typeface="Arial" panose="020B0604020202020204" pitchFamily="34" charset="0"/>
                              </a:rPr>
                              <m:t>−</m:t>
                            </m:r>
                          </m:sub>
                          <m:sup>
                            <m:r>
                              <a:rPr lang="en-US" b="0" i="1" smtClean="0">
                                <a:solidFill>
                                  <a:srgbClr val="41AE39"/>
                                </a:solidFill>
                                <a:latin typeface="Cambria Math" panose="02040503050406030204" pitchFamily="18" charset="0"/>
                                <a:cs typeface="Arial" panose="020B0604020202020204" pitchFamily="34" charset="0"/>
                              </a:rPr>
                              <m:t>2</m:t>
                            </m:r>
                          </m:sup>
                        </m:sSubSup>
                        <m:r>
                          <a:rPr lang="en-US" b="0" i="1" smtClean="0">
                            <a:solidFill>
                              <a:schemeClr val="bg2"/>
                            </a:solidFill>
                            <a:latin typeface="Cambria Math" panose="02040503050406030204" pitchFamily="18" charset="0"/>
                            <a:cs typeface="Arial" panose="020B0604020202020204" pitchFamily="34" charset="0"/>
                          </a:rPr>
                          <m:t>+</m:t>
                        </m:r>
                        <m:sSubSup>
                          <m:sSubSupPr>
                            <m:ctrlPr>
                              <a:rPr lang="en-US" i="1" smtClean="0">
                                <a:solidFill>
                                  <a:srgbClr val="FF8609"/>
                                </a:solidFill>
                                <a:latin typeface="Cambria Math" panose="02040503050406030204" pitchFamily="18" charset="0"/>
                                <a:cs typeface="Arial" panose="020B0604020202020204" pitchFamily="34" charset="0"/>
                              </a:rPr>
                            </m:ctrlPr>
                          </m:sSubSupPr>
                          <m:e>
                            <m:r>
                              <a:rPr lang="en-US" i="1">
                                <a:solidFill>
                                  <a:srgbClr val="FF8609"/>
                                </a:solidFill>
                                <a:latin typeface="Cambria Math" panose="02040503050406030204" pitchFamily="18" charset="0"/>
                                <a:cs typeface="Arial" panose="020B0604020202020204" pitchFamily="34" charset="0"/>
                              </a:rPr>
                              <m:t>𝜈</m:t>
                            </m:r>
                          </m:e>
                          <m:sub>
                            <m:r>
                              <a:rPr lang="en-US" b="0" i="1" smtClean="0">
                                <a:solidFill>
                                  <a:srgbClr val="FF8609"/>
                                </a:solidFill>
                                <a:latin typeface="Cambria Math" panose="02040503050406030204" pitchFamily="18" charset="0"/>
                                <a:cs typeface="Arial" panose="020B0604020202020204" pitchFamily="34" charset="0"/>
                              </a:rPr>
                              <m:t>𝑧</m:t>
                            </m:r>
                          </m:sub>
                          <m:sup>
                            <m:r>
                              <a:rPr lang="en-US" i="1">
                                <a:solidFill>
                                  <a:srgbClr val="FF8609"/>
                                </a:solidFill>
                                <a:latin typeface="Cambria Math" panose="02040503050406030204" pitchFamily="18" charset="0"/>
                                <a:cs typeface="Arial" panose="020B0604020202020204" pitchFamily="34" charset="0"/>
                              </a:rPr>
                              <m:t>2</m:t>
                            </m:r>
                          </m:sup>
                        </m:sSubSup>
                      </m:oMath>
                    </a14:m>
                    <a:r>
                      <a:rPr lang="en-US" dirty="0">
                        <a:solidFill>
                          <a:schemeClr val="bg2"/>
                        </a:solidFill>
                        <a:latin typeface="Arial" panose="020B0604020202020204" pitchFamily="34" charset="0"/>
                        <a:cs typeface="Arial" panose="020B0604020202020204" pitchFamily="34" charset="0"/>
                      </a:rPr>
                      <a:t>+</a:t>
                    </a:r>
                    <a:r>
                      <a:rPr lang="en-US" dirty="0">
                        <a:solidFill>
                          <a:schemeClr val="bg2"/>
                        </a:solidFill>
                        <a:cs typeface="Arial" panose="020B0604020202020204" pitchFamily="34" charset="0"/>
                      </a:rPr>
                      <a:t> </a:t>
                    </a:r>
                    <a14:m>
                      <m:oMath xmlns:m="http://schemas.openxmlformats.org/officeDocument/2006/math">
                        <m:sSubSup>
                          <m:sSubSupPr>
                            <m:ctrlPr>
                              <a:rPr lang="en-US" i="1" smtClean="0">
                                <a:solidFill>
                                  <a:srgbClr val="0F58AB"/>
                                </a:solidFill>
                                <a:latin typeface="Cambria Math" panose="02040503050406030204" pitchFamily="18" charset="0"/>
                                <a:cs typeface="Arial" panose="020B0604020202020204" pitchFamily="34" charset="0"/>
                              </a:rPr>
                            </m:ctrlPr>
                          </m:sSubSupPr>
                          <m:e>
                            <m:r>
                              <a:rPr lang="en-US" i="1">
                                <a:solidFill>
                                  <a:srgbClr val="0F58AB"/>
                                </a:solidFill>
                                <a:latin typeface="Cambria Math" panose="02040503050406030204" pitchFamily="18" charset="0"/>
                                <a:cs typeface="Arial" panose="020B0604020202020204" pitchFamily="34" charset="0"/>
                              </a:rPr>
                              <m:t>𝜈</m:t>
                            </m:r>
                          </m:e>
                          <m:sub>
                            <m:r>
                              <a:rPr lang="en-US" b="0" i="1" smtClean="0">
                                <a:solidFill>
                                  <a:srgbClr val="0F58AB"/>
                                </a:solidFill>
                                <a:latin typeface="Cambria Math" panose="02040503050406030204" pitchFamily="18" charset="0"/>
                                <a:cs typeface="Arial" panose="020B0604020202020204" pitchFamily="34" charset="0"/>
                              </a:rPr>
                              <m:t>+</m:t>
                            </m:r>
                          </m:sub>
                          <m:sup>
                            <m:r>
                              <a:rPr lang="en-US" i="1">
                                <a:solidFill>
                                  <a:srgbClr val="0F58AB"/>
                                </a:solidFill>
                                <a:latin typeface="Cambria Math" panose="02040503050406030204" pitchFamily="18" charset="0"/>
                                <a:cs typeface="Arial" panose="020B0604020202020204" pitchFamily="34" charset="0"/>
                              </a:rPr>
                              <m:t>2</m:t>
                            </m:r>
                          </m:sup>
                        </m:sSubSup>
                      </m:oMath>
                    </a14:m>
                    <a:endParaRPr lang="en-US" dirty="0">
                      <a:solidFill>
                        <a:schemeClr val="bg2"/>
                      </a:solidFill>
                      <a:latin typeface="Arial" panose="020B0604020202020204" pitchFamily="34" charset="0"/>
                      <a:cs typeface="Arial" panose="020B0604020202020204" pitchFamily="34" charset="0"/>
                    </a:endParaRPr>
                  </a:p>
                  <a:p>
                    <a:pPr algn="ctr"/>
                    <a14:m>
                      <m:oMathPara xmlns:m="http://schemas.openxmlformats.org/officeDocument/2006/math">
                        <m:oMathParaPr>
                          <m:jc m:val="centerGroup"/>
                        </m:oMathParaPr>
                        <m:oMath xmlns:m="http://schemas.openxmlformats.org/officeDocument/2006/math">
                          <m:sSub>
                            <m:sSubPr>
                              <m:ctrlPr>
                                <a:rPr lang="en-US" b="0" i="1" smtClean="0">
                                  <a:solidFill>
                                    <a:schemeClr val="bg2"/>
                                  </a:solidFill>
                                  <a:latin typeface="Cambria Math" panose="02040503050406030204" pitchFamily="18" charset="0"/>
                                  <a:cs typeface="Arial" panose="020B0604020202020204" pitchFamily="34" charset="0"/>
                                </a:rPr>
                              </m:ctrlPr>
                            </m:sSubPr>
                            <m:e>
                              <m:r>
                                <a:rPr lang="en-US" b="0" i="1" smtClean="0">
                                  <a:solidFill>
                                    <a:schemeClr val="bg2"/>
                                  </a:solidFill>
                                  <a:latin typeface="Cambria Math" panose="02040503050406030204" pitchFamily="18" charset="0"/>
                                  <a:cs typeface="Arial" panose="020B0604020202020204" pitchFamily="34" charset="0"/>
                                </a:rPr>
                                <m:t>𝜈</m:t>
                              </m:r>
                            </m:e>
                            <m:sub>
                              <m:r>
                                <m:rPr>
                                  <m:sty m:val="p"/>
                                </m:rPr>
                                <a:rPr lang="en-US" b="0" i="0" smtClean="0">
                                  <a:solidFill>
                                    <a:schemeClr val="bg2"/>
                                  </a:solidFill>
                                  <a:latin typeface="Cambria Math" panose="02040503050406030204" pitchFamily="18" charset="0"/>
                                  <a:cs typeface="Arial" panose="020B0604020202020204" pitchFamily="34" charset="0"/>
                                </a:rPr>
                                <m:t>cyc</m:t>
                              </m:r>
                            </m:sub>
                          </m:sSub>
                          <m:r>
                            <a:rPr lang="en-US" b="0" i="1" smtClean="0">
                              <a:solidFill>
                                <a:schemeClr val="bg2"/>
                              </a:solidFill>
                              <a:latin typeface="Cambria Math" panose="02040503050406030204" pitchFamily="18" charset="0"/>
                              <a:cs typeface="Arial" panose="020B0604020202020204" pitchFamily="34" charset="0"/>
                            </a:rPr>
                            <m:t>=</m:t>
                          </m:r>
                          <m:f>
                            <m:fPr>
                              <m:ctrlPr>
                                <a:rPr lang="en-US" b="0" i="1" smtClean="0">
                                  <a:solidFill>
                                    <a:schemeClr val="bg2"/>
                                  </a:solidFill>
                                  <a:latin typeface="Cambria Math" panose="02040503050406030204" pitchFamily="18" charset="0"/>
                                  <a:cs typeface="Arial" panose="020B0604020202020204" pitchFamily="34" charset="0"/>
                                </a:rPr>
                              </m:ctrlPr>
                            </m:fPr>
                            <m:num>
                              <m:r>
                                <a:rPr lang="en-US" b="0" i="1" smtClean="0">
                                  <a:solidFill>
                                    <a:schemeClr val="bg2"/>
                                  </a:solidFill>
                                  <a:latin typeface="Cambria Math" panose="02040503050406030204" pitchFamily="18" charset="0"/>
                                  <a:cs typeface="Arial" panose="020B0604020202020204" pitchFamily="34" charset="0"/>
                                </a:rPr>
                                <m:t>1</m:t>
                              </m:r>
                            </m:num>
                            <m:den>
                              <m:r>
                                <a:rPr lang="en-US" b="0" i="1" smtClean="0">
                                  <a:solidFill>
                                    <a:schemeClr val="bg2"/>
                                  </a:solidFill>
                                  <a:latin typeface="Cambria Math" panose="02040503050406030204" pitchFamily="18" charset="0"/>
                                  <a:cs typeface="Arial" panose="020B0604020202020204" pitchFamily="34" charset="0"/>
                                </a:rPr>
                                <m:t>2</m:t>
                              </m:r>
                              <m:r>
                                <a:rPr lang="en-US" b="0" i="1" smtClean="0">
                                  <a:solidFill>
                                    <a:schemeClr val="bg2"/>
                                  </a:solidFill>
                                  <a:latin typeface="Cambria Math" panose="02040503050406030204" pitchFamily="18" charset="0"/>
                                  <a:cs typeface="Arial" panose="020B0604020202020204" pitchFamily="34" charset="0"/>
                                </a:rPr>
                                <m:t>𝜋</m:t>
                              </m:r>
                            </m:den>
                          </m:f>
                          <m:f>
                            <m:fPr>
                              <m:ctrlPr>
                                <a:rPr lang="en-US" b="0" i="1" smtClean="0">
                                  <a:solidFill>
                                    <a:schemeClr val="bg2"/>
                                  </a:solidFill>
                                  <a:latin typeface="Cambria Math" panose="02040503050406030204" pitchFamily="18" charset="0"/>
                                  <a:cs typeface="Arial" panose="020B0604020202020204" pitchFamily="34" charset="0"/>
                                </a:rPr>
                              </m:ctrlPr>
                            </m:fPr>
                            <m:num>
                              <m:r>
                                <a:rPr lang="en-US" b="0" i="1" smtClean="0">
                                  <a:solidFill>
                                    <a:schemeClr val="bg2"/>
                                  </a:solidFill>
                                  <a:latin typeface="Cambria Math" panose="02040503050406030204" pitchFamily="18" charset="0"/>
                                  <a:cs typeface="Arial" panose="020B0604020202020204" pitchFamily="34" charset="0"/>
                                </a:rPr>
                                <m:t>𝑞</m:t>
                              </m:r>
                            </m:num>
                            <m:den>
                              <m:r>
                                <a:rPr lang="en-US" b="0" i="1" smtClean="0">
                                  <a:solidFill>
                                    <a:schemeClr val="bg2"/>
                                  </a:solidFill>
                                  <a:latin typeface="Cambria Math" panose="02040503050406030204" pitchFamily="18" charset="0"/>
                                  <a:cs typeface="Arial" panose="020B0604020202020204" pitchFamily="34" charset="0"/>
                                </a:rPr>
                                <m:t>𝑚</m:t>
                              </m:r>
                            </m:den>
                          </m:f>
                          <m:r>
                            <a:rPr lang="en-US" b="0" i="1" smtClean="0">
                              <a:solidFill>
                                <a:schemeClr val="bg2"/>
                              </a:solidFill>
                              <a:latin typeface="Cambria Math" panose="02040503050406030204" pitchFamily="18" charset="0"/>
                              <a:cs typeface="Arial" panose="020B0604020202020204" pitchFamily="34" charset="0"/>
                            </a:rPr>
                            <m:t>𝐵</m:t>
                          </m:r>
                        </m:oMath>
                      </m:oMathPara>
                    </a14:m>
                    <a:endParaRPr lang="en-US" dirty="0">
                      <a:solidFill>
                        <a:schemeClr val="bg2"/>
                      </a:solidFill>
                      <a:latin typeface="Arial" panose="020B0604020202020204" pitchFamily="34" charset="0"/>
                      <a:cs typeface="Arial" panose="020B0604020202020204" pitchFamily="34" charset="0"/>
                    </a:endParaRPr>
                  </a:p>
                </p:txBody>
              </p:sp>
            </mc:Choice>
            <mc:Fallback xmlns="">
              <p:sp>
                <p:nvSpPr>
                  <p:cNvPr id="37" name="Text Box 10">
                    <a:extLst>
                      <a:ext uri="{FF2B5EF4-FFF2-40B4-BE49-F238E27FC236}">
                        <a16:creationId xmlns:a16="http://schemas.microsoft.com/office/drawing/2014/main" id="{9D6AEE6D-D9BD-4140-9F6C-AC5F4C1770E5}"/>
                      </a:ext>
                    </a:extLst>
                  </p:cNvPr>
                  <p:cNvSpPr txBox="1">
                    <a:spLocks noRot="1" noChangeAspect="1" noMove="1" noResize="1" noEditPoints="1" noAdjustHandles="1" noChangeArrowheads="1" noChangeShapeType="1" noTextEdit="1"/>
                  </p:cNvSpPr>
                  <p:nvPr/>
                </p:nvSpPr>
                <p:spPr bwMode="auto">
                  <a:xfrm>
                    <a:off x="195262" y="5536271"/>
                    <a:ext cx="4574385" cy="967471"/>
                  </a:xfrm>
                  <a:prstGeom prst="rect">
                    <a:avLst/>
                  </a:prstGeom>
                  <a:blipFill>
                    <a:blip r:embed="rId9"/>
                    <a:stretch>
                      <a:fillRect l="-1581" t="-3099"/>
                    </a:stretch>
                  </a:blipFill>
                  <a:ln w="12700" algn="ctr">
                    <a:noFill/>
                    <a:miter lim="800000"/>
                    <a:headEnd/>
                    <a:tailEnd/>
                  </a:ln>
                </p:spPr>
                <p:txBody>
                  <a:bodyPr/>
                  <a:lstStyle/>
                  <a:p>
                    <a:r>
                      <a:rPr lang="en-001">
                        <a:noFill/>
                      </a:rPr>
                      <a:t> </a:t>
                    </a:r>
                  </a:p>
                </p:txBody>
              </p:sp>
            </mc:Fallback>
          </mc:AlternateContent>
          <p:sp>
            <p:nvSpPr>
              <p:cNvPr id="38" name="Textfeld 18">
                <a:extLst>
                  <a:ext uri="{FF2B5EF4-FFF2-40B4-BE49-F238E27FC236}">
                    <a16:creationId xmlns:a16="http://schemas.microsoft.com/office/drawing/2014/main" id="{67F80A33-6D4B-4BD5-BA8D-1BF491C06D3D}"/>
                  </a:ext>
                </a:extLst>
              </p:cNvPr>
              <p:cNvSpPr txBox="1"/>
              <p:nvPr/>
            </p:nvSpPr>
            <p:spPr>
              <a:xfrm>
                <a:off x="3097828" y="3875920"/>
                <a:ext cx="1124367" cy="211929"/>
              </a:xfrm>
              <a:prstGeom prst="rect">
                <a:avLst/>
              </a:prstGeom>
              <a:noFill/>
            </p:spPr>
            <p:txBody>
              <a:bodyPr wrap="square" rtlCol="0">
                <a:spAutoFit/>
              </a:bodyPr>
              <a:lstStyle/>
              <a:p>
                <a:r>
                  <a:rPr lang="en-US" i="1" dirty="0">
                    <a:solidFill>
                      <a:schemeClr val="bg2"/>
                    </a:solidFill>
                    <a:latin typeface="Arial" panose="020B0604020202020204" pitchFamily="34" charset="0"/>
                    <a:cs typeface="Arial" panose="020B0604020202020204" pitchFamily="34" charset="0"/>
                  </a:rPr>
                  <a:t>~149 </a:t>
                </a:r>
                <a:r>
                  <a:rPr lang="en-US" dirty="0">
                    <a:solidFill>
                      <a:schemeClr val="bg2"/>
                    </a:solidFill>
                    <a:latin typeface="Arial" panose="020B0604020202020204" pitchFamily="34" charset="0"/>
                    <a:cs typeface="Arial" panose="020B0604020202020204" pitchFamily="34" charset="0"/>
                  </a:rPr>
                  <a:t>GHz</a:t>
                </a:r>
                <a:endParaRPr lang="de-DE" i="1" dirty="0">
                  <a:solidFill>
                    <a:schemeClr val="bg2"/>
                  </a:solidFill>
                  <a:latin typeface="Arial" panose="020B0604020202020204" pitchFamily="34" charset="0"/>
                  <a:cs typeface="Arial" panose="020B0604020202020204" pitchFamily="34" charset="0"/>
                </a:endParaRPr>
              </a:p>
            </p:txBody>
          </p:sp>
          <p:sp>
            <p:nvSpPr>
              <p:cNvPr id="39" name="Textfeld 19">
                <a:extLst>
                  <a:ext uri="{FF2B5EF4-FFF2-40B4-BE49-F238E27FC236}">
                    <a16:creationId xmlns:a16="http://schemas.microsoft.com/office/drawing/2014/main" id="{3F10A61E-1D2E-42C3-A1AB-54A4306AF6B3}"/>
                  </a:ext>
                </a:extLst>
              </p:cNvPr>
              <p:cNvSpPr txBox="1"/>
              <p:nvPr/>
            </p:nvSpPr>
            <p:spPr>
              <a:xfrm>
                <a:off x="3097828" y="4306563"/>
                <a:ext cx="997607" cy="211929"/>
              </a:xfrm>
              <a:prstGeom prst="rect">
                <a:avLst/>
              </a:prstGeom>
              <a:noFill/>
            </p:spPr>
            <p:txBody>
              <a:bodyPr wrap="square" rtlCol="0">
                <a:spAutoFit/>
              </a:bodyPr>
              <a:lstStyle/>
              <a:p>
                <a:r>
                  <a:rPr lang="de-DE" i="1" dirty="0">
                    <a:solidFill>
                      <a:schemeClr val="bg2"/>
                    </a:solidFill>
                    <a:latin typeface="Arial" panose="020B0604020202020204" pitchFamily="34" charset="0"/>
                    <a:cs typeface="Arial" panose="020B0604020202020204" pitchFamily="34" charset="0"/>
                  </a:rPr>
                  <a:t>~ </a:t>
                </a:r>
                <a:r>
                  <a:rPr lang="en-US" i="1" dirty="0">
                    <a:solidFill>
                      <a:schemeClr val="bg2"/>
                    </a:solidFill>
                    <a:latin typeface="Arial" panose="020B0604020202020204" pitchFamily="34" charset="0"/>
                    <a:cs typeface="Arial" panose="020B0604020202020204" pitchFamily="34" charset="0"/>
                  </a:rPr>
                  <a:t>10 </a:t>
                </a:r>
                <a:r>
                  <a:rPr lang="en-US" dirty="0">
                    <a:solidFill>
                      <a:schemeClr val="bg2"/>
                    </a:solidFill>
                    <a:latin typeface="Arial" panose="020B0604020202020204" pitchFamily="34" charset="0"/>
                    <a:cs typeface="Arial" panose="020B0604020202020204" pitchFamily="34" charset="0"/>
                  </a:rPr>
                  <a:t>kHz</a:t>
                </a:r>
                <a:endParaRPr lang="de-DE" i="1" dirty="0">
                  <a:solidFill>
                    <a:schemeClr val="bg2"/>
                  </a:solidFill>
                  <a:latin typeface="Arial" panose="020B0604020202020204" pitchFamily="34" charset="0"/>
                  <a:cs typeface="Arial" panose="020B0604020202020204" pitchFamily="34" charset="0"/>
                </a:endParaRPr>
              </a:p>
            </p:txBody>
          </p:sp>
          <p:sp>
            <p:nvSpPr>
              <p:cNvPr id="40" name="Textfeld 20">
                <a:extLst>
                  <a:ext uri="{FF2B5EF4-FFF2-40B4-BE49-F238E27FC236}">
                    <a16:creationId xmlns:a16="http://schemas.microsoft.com/office/drawing/2014/main" id="{23FF6106-F727-4136-B7AD-8223AE353A69}"/>
                  </a:ext>
                </a:extLst>
              </p:cNvPr>
              <p:cNvSpPr txBox="1"/>
              <p:nvPr/>
            </p:nvSpPr>
            <p:spPr>
              <a:xfrm>
                <a:off x="3097828" y="4780415"/>
                <a:ext cx="1124367" cy="211928"/>
              </a:xfrm>
              <a:prstGeom prst="rect">
                <a:avLst/>
              </a:prstGeom>
              <a:noFill/>
            </p:spPr>
            <p:txBody>
              <a:bodyPr wrap="square" rtlCol="0">
                <a:spAutoFit/>
              </a:bodyPr>
              <a:lstStyle/>
              <a:p>
                <a:r>
                  <a:rPr lang="en-US" i="1" dirty="0">
                    <a:solidFill>
                      <a:schemeClr val="bg2"/>
                    </a:solidFill>
                    <a:latin typeface="Arial" panose="020B0604020202020204" pitchFamily="34" charset="0"/>
                    <a:cs typeface="Arial" panose="020B0604020202020204" pitchFamily="34" charset="0"/>
                  </a:rPr>
                  <a:t>~ 50 </a:t>
                </a:r>
                <a:r>
                  <a:rPr lang="en-US" dirty="0">
                    <a:solidFill>
                      <a:schemeClr val="bg2"/>
                    </a:solidFill>
                    <a:latin typeface="Arial" panose="020B0604020202020204" pitchFamily="34" charset="0"/>
                    <a:cs typeface="Arial" panose="020B0604020202020204" pitchFamily="34" charset="0"/>
                  </a:rPr>
                  <a:t>MHz</a:t>
                </a:r>
                <a:endParaRPr lang="de-DE" dirty="0">
                  <a:solidFill>
                    <a:schemeClr val="bg2"/>
                  </a:solidFill>
                  <a:latin typeface="Arial" panose="020B0604020202020204" pitchFamily="34" charset="0"/>
                  <a:cs typeface="Arial" panose="020B0604020202020204" pitchFamily="34" charset="0"/>
                </a:endParaRPr>
              </a:p>
            </p:txBody>
          </p:sp>
          <p:sp>
            <p:nvSpPr>
              <p:cNvPr id="41" name="Textfeld 21">
                <a:extLst>
                  <a:ext uri="{FF2B5EF4-FFF2-40B4-BE49-F238E27FC236}">
                    <a16:creationId xmlns:a16="http://schemas.microsoft.com/office/drawing/2014/main" id="{2107E94C-AE73-431B-B0D2-719D218DDFEE}"/>
                  </a:ext>
                </a:extLst>
              </p:cNvPr>
              <p:cNvSpPr txBox="1"/>
              <p:nvPr/>
            </p:nvSpPr>
            <p:spPr>
              <a:xfrm>
                <a:off x="656730" y="3315533"/>
                <a:ext cx="3754651" cy="211929"/>
              </a:xfrm>
              <a:prstGeom prst="rect">
                <a:avLst/>
              </a:prstGeom>
              <a:noFill/>
            </p:spPr>
            <p:txBody>
              <a:bodyPr wrap="none" rtlCol="0">
                <a:spAutoFit/>
              </a:bodyPr>
              <a:lstStyle/>
              <a:p>
                <a:r>
                  <a:rPr lang="de-DE" b="1" dirty="0" err="1">
                    <a:solidFill>
                      <a:schemeClr val="bg2"/>
                    </a:solidFill>
                    <a:latin typeface="Arial" panose="020B0604020202020204" pitchFamily="34" charset="0"/>
                    <a:cs typeface="Arial" panose="020B0604020202020204" pitchFamily="34" charset="0"/>
                  </a:rPr>
                  <a:t>Three</a:t>
                </a:r>
                <a:r>
                  <a:rPr lang="de-DE" b="1" dirty="0">
                    <a:solidFill>
                      <a:schemeClr val="bg2"/>
                    </a:solidFill>
                    <a:latin typeface="Arial" panose="020B0604020202020204" pitchFamily="34" charset="0"/>
                    <a:cs typeface="Arial" panose="020B0604020202020204" pitchFamily="34" charset="0"/>
                  </a:rPr>
                  <a:t> </a:t>
                </a:r>
                <a:r>
                  <a:rPr lang="de-DE" b="1" dirty="0" err="1">
                    <a:solidFill>
                      <a:schemeClr val="bg2"/>
                    </a:solidFill>
                    <a:latin typeface="Arial" panose="020B0604020202020204" pitchFamily="34" charset="0"/>
                    <a:cs typeface="Arial" panose="020B0604020202020204" pitchFamily="34" charset="0"/>
                  </a:rPr>
                  <a:t>independent</a:t>
                </a:r>
                <a:r>
                  <a:rPr lang="de-DE" b="1" dirty="0">
                    <a:solidFill>
                      <a:schemeClr val="bg2"/>
                    </a:solidFill>
                    <a:latin typeface="Arial" panose="020B0604020202020204" pitchFamily="34" charset="0"/>
                    <a:cs typeface="Arial" panose="020B0604020202020204" pitchFamily="34" charset="0"/>
                  </a:rPr>
                  <a:t> </a:t>
                </a:r>
                <a:r>
                  <a:rPr lang="de-DE" b="1" dirty="0" err="1">
                    <a:solidFill>
                      <a:schemeClr val="bg2"/>
                    </a:solidFill>
                    <a:latin typeface="Arial" panose="020B0604020202020204" pitchFamily="34" charset="0"/>
                    <a:cs typeface="Arial" panose="020B0604020202020204" pitchFamily="34" charset="0"/>
                  </a:rPr>
                  <a:t>eigenmotions</a:t>
                </a:r>
                <a:r>
                  <a:rPr lang="de-DE" b="1" dirty="0">
                    <a:solidFill>
                      <a:schemeClr val="bg2"/>
                    </a:solidFill>
                    <a:latin typeface="Arial" panose="020B0604020202020204" pitchFamily="34" charset="0"/>
                    <a:cs typeface="Arial" panose="020B0604020202020204" pitchFamily="34" charset="0"/>
                  </a:rPr>
                  <a:t>:</a:t>
                </a:r>
              </a:p>
            </p:txBody>
          </p:sp>
        </p:gr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886AC6F-C659-4C1F-9C0E-077638FAB330}"/>
                    </a:ext>
                  </a:extLst>
                </p:cNvPr>
                <p:cNvSpPr txBox="1"/>
                <p:nvPr/>
              </p:nvSpPr>
              <p:spPr>
                <a:xfrm>
                  <a:off x="20330992" y="3195102"/>
                  <a:ext cx="1323225" cy="5539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sSup>
                          <m:sSupPr>
                            <m:ctrlPr>
                              <a:rPr kumimoji="0" lang="en-US" sz="3600" b="1"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ctrlPr>
                          </m:sSupPr>
                          <m:e>
                            <m:r>
                              <a:rPr kumimoji="0" lang="en-US" sz="3600" b="1"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𝒆</m:t>
                            </m:r>
                          </m:e>
                          <m:sup>
                            <m:r>
                              <a:rPr kumimoji="0" lang="en-US" sz="3600" b="1"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m:t>
                            </m:r>
                          </m:sup>
                        </m:sSup>
                      </m:oMath>
                    </m:oMathPara>
                  </a14:m>
                  <a:endParaRPr kumimoji="0" lang="en-001" sz="3600" b="1" i="0" u="none" strike="noStrike" cap="none" spc="0" normalizeH="0" baseline="0" dirty="0">
                    <a:ln>
                      <a:noFill/>
                    </a:ln>
                    <a:solidFill>
                      <a:schemeClr val="bg2"/>
                    </a:solidFill>
                    <a:effectLst/>
                    <a:uFillTx/>
                    <a:ea typeface="+mn-ea"/>
                    <a:cs typeface="+mn-cs"/>
                    <a:sym typeface="Calibri"/>
                  </a:endParaRPr>
                </a:p>
              </p:txBody>
            </p:sp>
          </mc:Choice>
          <mc:Fallback xmlns="">
            <p:sp>
              <p:nvSpPr>
                <p:cNvPr id="3" name="TextBox 2">
                  <a:extLst>
                    <a:ext uri="{FF2B5EF4-FFF2-40B4-BE49-F238E27FC236}">
                      <a16:creationId xmlns:a16="http://schemas.microsoft.com/office/drawing/2014/main" id="{D886AC6F-C659-4C1F-9C0E-077638FAB330}"/>
                    </a:ext>
                  </a:extLst>
                </p:cNvPr>
                <p:cNvSpPr txBox="1">
                  <a:spLocks noRot="1" noChangeAspect="1" noMove="1" noResize="1" noEditPoints="1" noAdjustHandles="1" noChangeArrowheads="1" noChangeShapeType="1" noTextEdit="1"/>
                </p:cNvSpPr>
                <p:nvPr/>
              </p:nvSpPr>
              <p:spPr>
                <a:xfrm>
                  <a:off x="20330992" y="3195102"/>
                  <a:ext cx="1323225" cy="553998"/>
                </a:xfrm>
                <a:prstGeom prst="rect">
                  <a:avLst/>
                </a:prstGeom>
                <a:blipFill>
                  <a:blip r:embed="rId10"/>
                  <a:stretch>
                    <a:fillRect/>
                  </a:stretch>
                </a:blipFill>
                <a:ln w="12700" cap="flat">
                  <a:noFill/>
                  <a:miter lim="400000"/>
                </a:ln>
                <a:effectLst/>
              </p:spPr>
              <p:txBody>
                <a:bodyPr/>
                <a:lstStyle/>
                <a:p>
                  <a:r>
                    <a:rPr lang="en-001">
                      <a:noFill/>
                    </a:rPr>
                    <a:t> </a:t>
                  </a:r>
                </a:p>
              </p:txBody>
            </p:sp>
          </mc:Fallback>
        </mc:AlternateContent>
      </p:grpSp>
    </p:spTree>
    <p:custDataLst>
      <p:tags r:id="rId1"/>
    </p:custDataLst>
    <p:extLst>
      <p:ext uri="{BB962C8B-B14F-4D97-AF65-F5344CB8AC3E}">
        <p14:creationId xmlns:p14="http://schemas.microsoft.com/office/powerpoint/2010/main" val="17925213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C1059537-90EE-4365-865C-77760E4C7E57}"/>
                  </a:ext>
                </a:extLst>
              </p:cNvPr>
              <p:cNvSpPr/>
              <p:nvPr/>
            </p:nvSpPr>
            <p:spPr>
              <a:xfrm>
                <a:off x="3296652" y="8922328"/>
                <a:ext cx="7868653" cy="993164"/>
              </a:xfrm>
              <a:prstGeom prst="rect">
                <a:avLst/>
              </a:prstGeom>
              <a:solidFill>
                <a:srgbClr val="FFFFFF"/>
              </a:solidFill>
              <a:ln w="25400" cap="flat">
                <a:solidFill>
                  <a:srgbClr val="0070C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2"/>
                    </a:solidFill>
                    <a:effectLst/>
                    <a:uFillTx/>
                    <a:latin typeface="+mn-lt"/>
                    <a:ea typeface="+mn-ea"/>
                    <a:cs typeface="+mn-cs"/>
                    <a:sym typeface="Calibri"/>
                  </a:rPr>
                  <a:t>Positron axial frequency </a:t>
                </a:r>
                <a:r>
                  <a:rPr kumimoji="0" lang="en-US" sz="3600" b="0" i="0" u="none" strike="noStrike" cap="none" spc="0" normalizeH="0" dirty="0">
                    <a:ln>
                      <a:noFill/>
                    </a:ln>
                    <a:solidFill>
                      <a:schemeClr val="bg2"/>
                    </a:solidFill>
                    <a:effectLst/>
                    <a:uFillTx/>
                    <a:latin typeface="+mn-lt"/>
                    <a:ea typeface="+mn-ea"/>
                    <a:cs typeface="+mn-cs"/>
                    <a:sym typeface="Calibri"/>
                  </a:rPr>
                  <a:t>  </a:t>
                </a:r>
                <a14:m>
                  <m:oMath xmlns:m="http://schemas.openxmlformats.org/officeDocument/2006/math">
                    <m:sSub>
                      <m:sSubPr>
                        <m:ctrlP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ctrlPr>
                      </m:sSubPr>
                      <m:e>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𝜈</m:t>
                        </m:r>
                      </m:e>
                      <m:sub>
                        <m:sSup>
                          <m:sSupPr>
                            <m:ctrlP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ctrlPr>
                          </m:sSupPr>
                          <m:e>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𝑒</m:t>
                            </m:r>
                          </m:e>
                          <m:sup>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m:t>
                            </m:r>
                          </m:sup>
                        </m:sSup>
                      </m:sub>
                    </m:sSub>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 50 </m:t>
                    </m:r>
                    <m:r>
                      <m:rPr>
                        <m:sty m:val="p"/>
                      </m:rPr>
                      <a:rPr kumimoji="0" lang="en-US" sz="3600" b="0" i="0"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MHz</m:t>
                    </m:r>
                  </m:oMath>
                </a14:m>
                <a:endParaRPr kumimoji="0" lang="en-001" sz="3600" b="0" u="none" strike="noStrike" cap="none" spc="0" normalizeH="0" baseline="0" dirty="0">
                  <a:ln>
                    <a:noFill/>
                  </a:ln>
                  <a:solidFill>
                    <a:schemeClr val="bg2"/>
                  </a:solidFill>
                  <a:effectLst/>
                  <a:uFillTx/>
                  <a:ea typeface="+mn-ea"/>
                  <a:cs typeface="+mn-cs"/>
                  <a:sym typeface="Calibri"/>
                </a:endParaRPr>
              </a:p>
            </p:txBody>
          </p:sp>
        </mc:Choice>
        <mc:Fallback xmlns="">
          <p:sp>
            <p:nvSpPr>
              <p:cNvPr id="2" name="Rectangle 1">
                <a:extLst>
                  <a:ext uri="{FF2B5EF4-FFF2-40B4-BE49-F238E27FC236}">
                    <a16:creationId xmlns:a16="http://schemas.microsoft.com/office/drawing/2014/main" id="{C1059537-90EE-4365-865C-77760E4C7E57}"/>
                  </a:ext>
                </a:extLst>
              </p:cNvPr>
              <p:cNvSpPr>
                <a:spLocks noRot="1" noChangeAspect="1" noMove="1" noResize="1" noEditPoints="1" noAdjustHandles="1" noChangeArrowheads="1" noChangeShapeType="1" noTextEdit="1"/>
              </p:cNvSpPr>
              <p:nvPr/>
            </p:nvSpPr>
            <p:spPr>
              <a:xfrm>
                <a:off x="3296652" y="8922328"/>
                <a:ext cx="7868653" cy="993164"/>
              </a:xfrm>
              <a:prstGeom prst="rect">
                <a:avLst/>
              </a:prstGeom>
              <a:blipFill>
                <a:blip r:embed="rId4"/>
                <a:stretch>
                  <a:fillRect l="-618" b="-4192"/>
                </a:stretch>
              </a:blipFill>
              <a:ln w="25400" cap="flat">
                <a:solidFill>
                  <a:srgbClr val="0070C0"/>
                </a:solidFill>
                <a:prstDash val="solid"/>
                <a:round/>
              </a:ln>
              <a:effectLst/>
            </p:spPr>
            <p:txBody>
              <a:bodyPr/>
              <a:lstStyle/>
              <a:p>
                <a:r>
                  <a:rPr lang="en-001">
                    <a:noFill/>
                  </a:rPr>
                  <a:t> </a:t>
                </a:r>
              </a:p>
            </p:txBody>
          </p:sp>
        </mc:Fallback>
      </mc:AlternateContent>
      <p:sp>
        <p:nvSpPr>
          <p:cNvPr id="4" name="Foliennummernplatzhalter 3">
            <a:extLst>
              <a:ext uri="{FF2B5EF4-FFF2-40B4-BE49-F238E27FC236}">
                <a16:creationId xmlns:a16="http://schemas.microsoft.com/office/drawing/2014/main" id="{5184DCE6-B9F6-46FF-BEE5-FE1C6CC93949}"/>
              </a:ext>
            </a:extLst>
          </p:cNvPr>
          <p:cNvSpPr>
            <a:spLocks noGrp="1"/>
          </p:cNvSpPr>
          <p:nvPr>
            <p:ph type="sldNum" sz="quarter" idx="12"/>
          </p:nvPr>
        </p:nvSpPr>
        <p:spPr>
          <a:xfrm>
            <a:off x="34461170" y="25025293"/>
            <a:ext cx="489232" cy="800215"/>
          </a:xfrm>
        </p:spPr>
        <p:txBody>
          <a:bodyPr/>
          <a:lstStyle/>
          <a:p>
            <a:fld id="{F2F77516-621F-4158-8962-EFAF68DF278D}" type="slidenum">
              <a:rPr lang="de-DE" sz="4000"/>
              <a:pPr/>
              <a:t>4</a:t>
            </a:fld>
            <a:endParaRPr lang="de-DE" sz="4000" dirty="0"/>
          </a:p>
        </p:txBody>
      </p:sp>
      <p:sp>
        <p:nvSpPr>
          <p:cNvPr id="5" name="Titel 4">
            <a:extLst>
              <a:ext uri="{FF2B5EF4-FFF2-40B4-BE49-F238E27FC236}">
                <a16:creationId xmlns:a16="http://schemas.microsoft.com/office/drawing/2014/main" id="{C49B3C3C-F7EC-448B-8FF0-8E0B39B91CF7}"/>
              </a:ext>
            </a:extLst>
          </p:cNvPr>
          <p:cNvSpPr>
            <a:spLocks noGrp="1"/>
          </p:cNvSpPr>
          <p:nvPr>
            <p:ph type="title"/>
          </p:nvPr>
        </p:nvSpPr>
        <p:spPr>
          <a:xfrm>
            <a:off x="806003" y="1146762"/>
            <a:ext cx="7766497" cy="750258"/>
          </a:xfrm>
        </p:spPr>
        <p:txBody>
          <a:bodyPr>
            <a:noAutofit/>
          </a:bodyPr>
          <a:lstStyle/>
          <a:p>
            <a:pPr algn="l">
              <a:lnSpc>
                <a:spcPct val="100000"/>
              </a:lnSpc>
            </a:pPr>
            <a:r>
              <a:rPr lang="de-DE" sz="4600" spc="0" dirty="0" err="1">
                <a:solidFill>
                  <a:srgbClr val="0070C0"/>
                </a:solidFill>
                <a:latin typeface="Arial" panose="020B0604020202020204" pitchFamily="34" charset="0"/>
                <a:cs typeface="Arial" panose="020B0604020202020204" pitchFamily="34" charset="0"/>
              </a:rPr>
              <a:t>Detection</a:t>
            </a:r>
            <a:r>
              <a:rPr lang="de-DE" sz="4600" spc="0" dirty="0">
                <a:solidFill>
                  <a:srgbClr val="0070C0"/>
                </a:solidFill>
                <a:latin typeface="Arial" panose="020B0604020202020204" pitchFamily="34" charset="0"/>
                <a:cs typeface="Arial" panose="020B0604020202020204" pitchFamily="34" charset="0"/>
              </a:rPr>
              <a:t>: axial </a:t>
            </a:r>
            <a:r>
              <a:rPr lang="de-DE" sz="4600" spc="0" dirty="0" err="1">
                <a:solidFill>
                  <a:srgbClr val="0070C0"/>
                </a:solidFill>
                <a:latin typeface="Arial" panose="020B0604020202020204" pitchFamily="34" charset="0"/>
                <a:cs typeface="Arial" panose="020B0604020202020204" pitchFamily="34" charset="0"/>
              </a:rPr>
              <a:t>frequency</a:t>
            </a:r>
            <a:endParaRPr lang="de-DE" sz="4600" spc="0" dirty="0">
              <a:solidFill>
                <a:srgbClr val="0070C0"/>
              </a:solidFill>
              <a:latin typeface="Arial" panose="020B0604020202020204" pitchFamily="34" charset="0"/>
              <a:cs typeface="Arial" panose="020B0604020202020204" pitchFamily="34" charset="0"/>
            </a:endParaRPr>
          </a:p>
        </p:txBody>
      </p:sp>
      <p:sp>
        <p:nvSpPr>
          <p:cNvPr id="21" name="Slide Number">
            <a:extLst>
              <a:ext uri="{FF2B5EF4-FFF2-40B4-BE49-F238E27FC236}">
                <a16:creationId xmlns:a16="http://schemas.microsoft.com/office/drawing/2014/main" id="{4474E0BE-8AE5-4BBF-A267-B16B70A370E0}"/>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4</a:t>
            </a:fld>
            <a:endParaRPr lang="en-001" dirty="0"/>
          </a:p>
        </p:txBody>
      </p:sp>
      <p:sp>
        <p:nvSpPr>
          <p:cNvPr id="22" name="Footer Placeholder 4">
            <a:extLst>
              <a:ext uri="{FF2B5EF4-FFF2-40B4-BE49-F238E27FC236}">
                <a16:creationId xmlns:a16="http://schemas.microsoft.com/office/drawing/2014/main" id="{5855F9CF-9C97-4830-94E1-CC8F58E8BD58}"/>
              </a:ext>
            </a:extLst>
          </p:cNvPr>
          <p:cNvSpPr txBox="1"/>
          <p:nvPr/>
        </p:nvSpPr>
        <p:spPr>
          <a:xfrm>
            <a:off x="1893600" y="13096785"/>
            <a:ext cx="22478402" cy="17281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	</a:t>
            </a:r>
          </a:p>
        </p:txBody>
      </p:sp>
      <p:sp>
        <p:nvSpPr>
          <p:cNvPr id="14" name="Footer Placeholder 4">
            <a:extLst>
              <a:ext uri="{FF2B5EF4-FFF2-40B4-BE49-F238E27FC236}">
                <a16:creationId xmlns:a16="http://schemas.microsoft.com/office/drawing/2014/main" id="{F0FD1A0B-0A2B-47DE-9F7A-C8783ED27593}"/>
              </a:ext>
            </a:extLst>
          </p:cNvPr>
          <p:cNvSpPr txBox="1"/>
          <p:nvPr/>
        </p:nvSpPr>
        <p:spPr>
          <a:xfrm>
            <a:off x="1893600" y="13084935"/>
            <a:ext cx="22478402" cy="184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grpSp>
        <p:nvGrpSpPr>
          <p:cNvPr id="16" name="Group 15">
            <a:extLst>
              <a:ext uri="{FF2B5EF4-FFF2-40B4-BE49-F238E27FC236}">
                <a16:creationId xmlns:a16="http://schemas.microsoft.com/office/drawing/2014/main" id="{691860C1-9E25-4D1D-9D8F-0D5CFBE7FDE2}"/>
              </a:ext>
            </a:extLst>
          </p:cNvPr>
          <p:cNvGrpSpPr/>
          <p:nvPr/>
        </p:nvGrpSpPr>
        <p:grpSpPr>
          <a:xfrm>
            <a:off x="11360061" y="2185778"/>
            <a:ext cx="12552110" cy="8808719"/>
            <a:chOff x="3789150" y="932458"/>
            <a:chExt cx="15436186" cy="10383245"/>
          </a:xfrm>
        </p:grpSpPr>
        <p:grpSp>
          <p:nvGrpSpPr>
            <p:cNvPr id="18" name="Group 48">
              <a:extLst>
                <a:ext uri="{FF2B5EF4-FFF2-40B4-BE49-F238E27FC236}">
                  <a16:creationId xmlns:a16="http://schemas.microsoft.com/office/drawing/2014/main" id="{34F87758-C071-4DFB-A90B-EF8A767FC8FA}"/>
                </a:ext>
              </a:extLst>
            </p:cNvPr>
            <p:cNvGrpSpPr/>
            <p:nvPr/>
          </p:nvGrpSpPr>
          <p:grpSpPr>
            <a:xfrm>
              <a:off x="6648451" y="2280286"/>
              <a:ext cx="4476750" cy="9035417"/>
              <a:chOff x="1800225" y="1733551"/>
              <a:chExt cx="2238375" cy="4517708"/>
            </a:xfrm>
          </p:grpSpPr>
          <p:sp>
            <p:nvSpPr>
              <p:cNvPr id="35" name="Rectangle 34">
                <a:extLst>
                  <a:ext uri="{FF2B5EF4-FFF2-40B4-BE49-F238E27FC236}">
                    <a16:creationId xmlns:a16="http://schemas.microsoft.com/office/drawing/2014/main" id="{91F61CAD-1D8F-4344-BBB1-770A42CC60DA}"/>
                  </a:ext>
                </a:extLst>
              </p:cNvPr>
              <p:cNvSpPr/>
              <p:nvPr/>
            </p:nvSpPr>
            <p:spPr bwMode="auto">
              <a:xfrm>
                <a:off x="2352675" y="1733551"/>
                <a:ext cx="1685925" cy="4517708"/>
              </a:xfrm>
              <a:prstGeom prst="rect">
                <a:avLst/>
              </a:prstGeom>
              <a:solidFill>
                <a:schemeClr val="bg1">
                  <a:lumMod val="85000"/>
                </a:schemeClr>
              </a:solidFill>
              <a:ln w="25400" cap="flat" cmpd="sng" algn="ctr">
                <a:solidFill>
                  <a:schemeClr val="tx1">
                    <a:lumMod val="50000"/>
                    <a:lumOff val="50000"/>
                  </a:schemeClr>
                </a:solidFill>
                <a:prstDash val="sysDash"/>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38" name="Isosceles Triangle 37">
                <a:extLst>
                  <a:ext uri="{FF2B5EF4-FFF2-40B4-BE49-F238E27FC236}">
                    <a16:creationId xmlns:a16="http://schemas.microsoft.com/office/drawing/2014/main" id="{FDA83E18-2B8B-4491-B6ED-7E58D0304C83}"/>
                  </a:ext>
                </a:extLst>
              </p:cNvPr>
              <p:cNvSpPr/>
              <p:nvPr/>
            </p:nvSpPr>
            <p:spPr bwMode="auto">
              <a:xfrm rot="10800000">
                <a:off x="3207107" y="3646113"/>
                <a:ext cx="172270" cy="169136"/>
              </a:xfrm>
              <a:prstGeom prst="triangle">
                <a:avLst/>
              </a:prstGeom>
              <a:solidFill>
                <a:schemeClr val="tx1"/>
              </a:solidFill>
              <a:ln w="9525" cap="flat" cmpd="sng" algn="ctr">
                <a:no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grpSp>
            <p:nvGrpSpPr>
              <p:cNvPr id="39" name="Group 43">
                <a:extLst>
                  <a:ext uri="{FF2B5EF4-FFF2-40B4-BE49-F238E27FC236}">
                    <a16:creationId xmlns:a16="http://schemas.microsoft.com/office/drawing/2014/main" id="{2DB73D3A-8629-404E-ACF7-6D669899BF8F}"/>
                  </a:ext>
                </a:extLst>
              </p:cNvPr>
              <p:cNvGrpSpPr/>
              <p:nvPr/>
            </p:nvGrpSpPr>
            <p:grpSpPr>
              <a:xfrm>
                <a:off x="2546626" y="2399883"/>
                <a:ext cx="665386" cy="1027673"/>
                <a:chOff x="3116581" y="1554479"/>
                <a:chExt cx="561339" cy="889636"/>
              </a:xfrm>
            </p:grpSpPr>
            <p:sp>
              <p:nvSpPr>
                <p:cNvPr id="47" name="Oval 46">
                  <a:extLst>
                    <a:ext uri="{FF2B5EF4-FFF2-40B4-BE49-F238E27FC236}">
                      <a16:creationId xmlns:a16="http://schemas.microsoft.com/office/drawing/2014/main" id="{31D7893C-B761-4FF1-A886-214EC9579D53}"/>
                    </a:ext>
                  </a:extLst>
                </p:cNvPr>
                <p:cNvSpPr/>
                <p:nvPr/>
              </p:nvSpPr>
              <p:spPr bwMode="auto">
                <a:xfrm>
                  <a:off x="3118486" y="1554479"/>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48" name="Oval 47">
                  <a:extLst>
                    <a:ext uri="{FF2B5EF4-FFF2-40B4-BE49-F238E27FC236}">
                      <a16:creationId xmlns:a16="http://schemas.microsoft.com/office/drawing/2014/main" id="{5575D757-E2B8-4FF5-AD96-8CF3914988ED}"/>
                    </a:ext>
                  </a:extLst>
                </p:cNvPr>
                <p:cNvSpPr/>
                <p:nvPr/>
              </p:nvSpPr>
              <p:spPr bwMode="auto">
                <a:xfrm>
                  <a:off x="3116581" y="1623059"/>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49" name="Oval 48">
                  <a:extLst>
                    <a:ext uri="{FF2B5EF4-FFF2-40B4-BE49-F238E27FC236}">
                      <a16:creationId xmlns:a16="http://schemas.microsoft.com/office/drawing/2014/main" id="{0371E021-8F9E-47A5-84F9-E3E746CCCF7B}"/>
                    </a:ext>
                  </a:extLst>
                </p:cNvPr>
                <p:cNvSpPr/>
                <p:nvPr/>
              </p:nvSpPr>
              <p:spPr bwMode="auto">
                <a:xfrm>
                  <a:off x="3116581" y="1691639"/>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50" name="Oval 49">
                  <a:extLst>
                    <a:ext uri="{FF2B5EF4-FFF2-40B4-BE49-F238E27FC236}">
                      <a16:creationId xmlns:a16="http://schemas.microsoft.com/office/drawing/2014/main" id="{6B8A9286-4D40-4690-8D85-BBE8EBEBC9AF}"/>
                    </a:ext>
                  </a:extLst>
                </p:cNvPr>
                <p:cNvSpPr/>
                <p:nvPr/>
              </p:nvSpPr>
              <p:spPr bwMode="auto">
                <a:xfrm>
                  <a:off x="3118486" y="1754504"/>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51" name="Oval 50">
                  <a:extLst>
                    <a:ext uri="{FF2B5EF4-FFF2-40B4-BE49-F238E27FC236}">
                      <a16:creationId xmlns:a16="http://schemas.microsoft.com/office/drawing/2014/main" id="{871BCD81-80A5-41C6-8998-D70B9B9BF0C4}"/>
                    </a:ext>
                  </a:extLst>
                </p:cNvPr>
                <p:cNvSpPr/>
                <p:nvPr/>
              </p:nvSpPr>
              <p:spPr bwMode="auto">
                <a:xfrm>
                  <a:off x="3116581" y="1823084"/>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52" name="Oval 51">
                  <a:extLst>
                    <a:ext uri="{FF2B5EF4-FFF2-40B4-BE49-F238E27FC236}">
                      <a16:creationId xmlns:a16="http://schemas.microsoft.com/office/drawing/2014/main" id="{ACA6E6E4-55AF-45D9-9A8B-F79C4BECB4D4}"/>
                    </a:ext>
                  </a:extLst>
                </p:cNvPr>
                <p:cNvSpPr/>
                <p:nvPr/>
              </p:nvSpPr>
              <p:spPr bwMode="auto">
                <a:xfrm>
                  <a:off x="3116581" y="1891663"/>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53" name="Oval 52">
                  <a:extLst>
                    <a:ext uri="{FF2B5EF4-FFF2-40B4-BE49-F238E27FC236}">
                      <a16:creationId xmlns:a16="http://schemas.microsoft.com/office/drawing/2014/main" id="{060BE1F9-AA0F-4810-917F-3B0615FC776C}"/>
                    </a:ext>
                  </a:extLst>
                </p:cNvPr>
                <p:cNvSpPr/>
                <p:nvPr/>
              </p:nvSpPr>
              <p:spPr bwMode="auto">
                <a:xfrm>
                  <a:off x="3121660" y="1954529"/>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54" name="Oval 53">
                  <a:extLst>
                    <a:ext uri="{FF2B5EF4-FFF2-40B4-BE49-F238E27FC236}">
                      <a16:creationId xmlns:a16="http://schemas.microsoft.com/office/drawing/2014/main" id="{C09AD22B-E684-4760-BA90-85B011C226A1}"/>
                    </a:ext>
                  </a:extLst>
                </p:cNvPr>
                <p:cNvSpPr/>
                <p:nvPr/>
              </p:nvSpPr>
              <p:spPr bwMode="auto">
                <a:xfrm>
                  <a:off x="3119755" y="2023108"/>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55" name="Oval 54">
                  <a:extLst>
                    <a:ext uri="{FF2B5EF4-FFF2-40B4-BE49-F238E27FC236}">
                      <a16:creationId xmlns:a16="http://schemas.microsoft.com/office/drawing/2014/main" id="{AE0A9678-1DF4-47EF-B26A-DA34FABEBEAA}"/>
                    </a:ext>
                  </a:extLst>
                </p:cNvPr>
                <p:cNvSpPr/>
                <p:nvPr/>
              </p:nvSpPr>
              <p:spPr bwMode="auto">
                <a:xfrm>
                  <a:off x="3119754" y="2091688"/>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56" name="Oval 55">
                  <a:extLst>
                    <a:ext uri="{FF2B5EF4-FFF2-40B4-BE49-F238E27FC236}">
                      <a16:creationId xmlns:a16="http://schemas.microsoft.com/office/drawing/2014/main" id="{3439962A-B402-4C26-9316-64A1EBF75EA8}"/>
                    </a:ext>
                  </a:extLst>
                </p:cNvPr>
                <p:cNvSpPr/>
                <p:nvPr/>
              </p:nvSpPr>
              <p:spPr bwMode="auto">
                <a:xfrm>
                  <a:off x="3121659" y="2154553"/>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57" name="Oval 56">
                  <a:extLst>
                    <a:ext uri="{FF2B5EF4-FFF2-40B4-BE49-F238E27FC236}">
                      <a16:creationId xmlns:a16="http://schemas.microsoft.com/office/drawing/2014/main" id="{3D56057D-E1C9-417F-BF12-BDDB44EB53A7}"/>
                    </a:ext>
                  </a:extLst>
                </p:cNvPr>
                <p:cNvSpPr/>
                <p:nvPr/>
              </p:nvSpPr>
              <p:spPr bwMode="auto">
                <a:xfrm>
                  <a:off x="3119755" y="2223132"/>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58" name="Oval 57">
                  <a:extLst>
                    <a:ext uri="{FF2B5EF4-FFF2-40B4-BE49-F238E27FC236}">
                      <a16:creationId xmlns:a16="http://schemas.microsoft.com/office/drawing/2014/main" id="{2AF00B23-4AFA-4173-B4A6-106C06BABBC7}"/>
                    </a:ext>
                  </a:extLst>
                </p:cNvPr>
                <p:cNvSpPr/>
                <p:nvPr/>
              </p:nvSpPr>
              <p:spPr bwMode="auto">
                <a:xfrm>
                  <a:off x="3119755" y="2291715"/>
                  <a:ext cx="556260" cy="152400"/>
                </a:xfrm>
                <a:prstGeom prst="ellipse">
                  <a:avLst/>
                </a:prstGeom>
                <a:noFill/>
                <a:ln w="19050"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grpSp>
          <p:cxnSp>
            <p:nvCxnSpPr>
              <p:cNvPr id="40" name="Shape 45">
                <a:extLst>
                  <a:ext uri="{FF2B5EF4-FFF2-40B4-BE49-F238E27FC236}">
                    <a16:creationId xmlns:a16="http://schemas.microsoft.com/office/drawing/2014/main" id="{26FCAA53-D564-4F47-B604-10D67BB86302}"/>
                  </a:ext>
                </a:extLst>
              </p:cNvPr>
              <p:cNvCxnSpPr>
                <a:stCxn id="47" idx="0"/>
              </p:cNvCxnSpPr>
              <p:nvPr/>
            </p:nvCxnSpPr>
            <p:spPr bwMode="auto">
              <a:xfrm rot="16200000" flipV="1">
                <a:off x="2274120" y="1795436"/>
                <a:ext cx="130552" cy="1078341"/>
              </a:xfrm>
              <a:prstGeom prst="bentConnector2">
                <a:avLst/>
              </a:prstGeom>
              <a:solidFill>
                <a:schemeClr val="accent1"/>
              </a:solidFill>
              <a:ln w="19050" cap="flat" cmpd="sng" algn="ctr">
                <a:solidFill>
                  <a:schemeClr val="tx1"/>
                </a:solidFill>
                <a:prstDash val="solid"/>
                <a:round/>
                <a:headEnd type="none" w="med" len="med"/>
                <a:tailEnd type="none" w="med" len="med"/>
              </a:ln>
              <a:effectLst/>
            </p:spPr>
          </p:cxnSp>
          <p:cxnSp>
            <p:nvCxnSpPr>
              <p:cNvPr id="41" name="Elbow Connector 47">
                <a:extLst>
                  <a:ext uri="{FF2B5EF4-FFF2-40B4-BE49-F238E27FC236}">
                    <a16:creationId xmlns:a16="http://schemas.microsoft.com/office/drawing/2014/main" id="{DC719B1F-B9E0-4BB9-9222-7E4B543386D1}"/>
                  </a:ext>
                </a:extLst>
              </p:cNvPr>
              <p:cNvCxnSpPr>
                <a:stCxn id="38" idx="3"/>
                <a:endCxn id="58" idx="4"/>
              </p:cNvCxnSpPr>
              <p:nvPr/>
            </p:nvCxnSpPr>
            <p:spPr bwMode="auto">
              <a:xfrm rot="16200000" flipV="1">
                <a:off x="2977379" y="3330249"/>
                <a:ext cx="218557" cy="413171"/>
              </a:xfrm>
              <a:prstGeom prst="bentConnector3">
                <a:avLst>
                  <a:gd name="adj1" fmla="val 50000"/>
                </a:avLst>
              </a:prstGeom>
              <a:solidFill>
                <a:schemeClr val="accent1"/>
              </a:solidFill>
              <a:ln w="19050" cap="flat" cmpd="sng" algn="ctr">
                <a:solidFill>
                  <a:schemeClr val="tx1"/>
                </a:solidFill>
                <a:prstDash val="solid"/>
                <a:round/>
                <a:headEnd type="none" w="med" len="med"/>
                <a:tailEnd type="none" w="med" len="med"/>
              </a:ln>
              <a:effectLst/>
            </p:spPr>
          </p:cxnSp>
          <p:sp>
            <p:nvSpPr>
              <p:cNvPr id="42" name="Oval 41">
                <a:extLst>
                  <a:ext uri="{FF2B5EF4-FFF2-40B4-BE49-F238E27FC236}">
                    <a16:creationId xmlns:a16="http://schemas.microsoft.com/office/drawing/2014/main" id="{7C975819-B2E5-46DC-BA31-646B6FADE413}"/>
                  </a:ext>
                </a:extLst>
              </p:cNvPr>
              <p:cNvSpPr/>
              <p:nvPr/>
            </p:nvSpPr>
            <p:spPr bwMode="auto">
              <a:xfrm>
                <a:off x="2834311" y="2223525"/>
                <a:ext cx="86858" cy="94475"/>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43" name="Rectangle 42">
                <a:extLst>
                  <a:ext uri="{FF2B5EF4-FFF2-40B4-BE49-F238E27FC236}">
                    <a16:creationId xmlns:a16="http://schemas.microsoft.com/office/drawing/2014/main" id="{C13A5E07-4B4F-463E-A7E4-A91F3CC537C7}"/>
                  </a:ext>
                </a:extLst>
              </p:cNvPr>
              <p:cNvSpPr/>
              <p:nvPr/>
            </p:nvSpPr>
            <p:spPr bwMode="auto">
              <a:xfrm>
                <a:off x="3403076" y="2758911"/>
                <a:ext cx="339365" cy="65988"/>
              </a:xfrm>
              <a:prstGeom prst="rect">
                <a:avLst/>
              </a:prstGeom>
              <a:solidFill>
                <a:schemeClr val="tx1"/>
              </a:solidFill>
              <a:ln w="9525" cap="flat" cmpd="sng" algn="ctr">
                <a:no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44" name="Rectangle 43">
                <a:extLst>
                  <a:ext uri="{FF2B5EF4-FFF2-40B4-BE49-F238E27FC236}">
                    <a16:creationId xmlns:a16="http://schemas.microsoft.com/office/drawing/2014/main" id="{F31CA223-AAA1-471C-8382-2CE3F346C820}"/>
                  </a:ext>
                </a:extLst>
              </p:cNvPr>
              <p:cNvSpPr/>
              <p:nvPr/>
            </p:nvSpPr>
            <p:spPr bwMode="auto">
              <a:xfrm>
                <a:off x="3404644" y="2864176"/>
                <a:ext cx="339365" cy="65988"/>
              </a:xfrm>
              <a:prstGeom prst="rect">
                <a:avLst/>
              </a:prstGeom>
              <a:solidFill>
                <a:schemeClr val="tx1"/>
              </a:solidFill>
              <a:ln w="9525" cap="flat" cmpd="sng" algn="ctr">
                <a:no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cxnSp>
            <p:nvCxnSpPr>
              <p:cNvPr id="45" name="Elbow Connector 74">
                <a:extLst>
                  <a:ext uri="{FF2B5EF4-FFF2-40B4-BE49-F238E27FC236}">
                    <a16:creationId xmlns:a16="http://schemas.microsoft.com/office/drawing/2014/main" id="{C85EB89A-DDAF-4550-A93C-8E41FF803992}"/>
                  </a:ext>
                </a:extLst>
              </p:cNvPr>
              <p:cNvCxnSpPr>
                <a:stCxn id="38" idx="3"/>
                <a:endCxn id="44" idx="2"/>
              </p:cNvCxnSpPr>
              <p:nvPr/>
            </p:nvCxnSpPr>
            <p:spPr bwMode="auto">
              <a:xfrm rot="5400000" flipH="1" flipV="1">
                <a:off x="3075810" y="3147597"/>
                <a:ext cx="715949" cy="281085"/>
              </a:xfrm>
              <a:prstGeom prst="bentConnector3">
                <a:avLst>
                  <a:gd name="adj1" fmla="val 15410"/>
                </a:avLst>
              </a:prstGeom>
              <a:solidFill>
                <a:schemeClr val="accent1"/>
              </a:solidFill>
              <a:ln w="19050" cap="flat" cmpd="sng" algn="ctr">
                <a:solidFill>
                  <a:schemeClr val="tx1"/>
                </a:solidFill>
                <a:prstDash val="solid"/>
                <a:round/>
                <a:headEnd type="none" w="med" len="med"/>
                <a:tailEnd type="none" w="med" len="med"/>
              </a:ln>
              <a:effectLst/>
            </p:spPr>
          </p:cxnSp>
          <p:sp>
            <p:nvSpPr>
              <p:cNvPr id="46" name="Oval 45">
                <a:extLst>
                  <a:ext uri="{FF2B5EF4-FFF2-40B4-BE49-F238E27FC236}">
                    <a16:creationId xmlns:a16="http://schemas.microsoft.com/office/drawing/2014/main" id="{84E92902-E7B0-4AEE-8825-80D8CB055DDB}"/>
                  </a:ext>
                </a:extLst>
              </p:cNvPr>
              <p:cNvSpPr/>
              <p:nvPr/>
            </p:nvSpPr>
            <p:spPr bwMode="auto">
              <a:xfrm>
                <a:off x="3248648" y="3487965"/>
                <a:ext cx="86858" cy="94475"/>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grpSp>
        <p:cxnSp>
          <p:nvCxnSpPr>
            <p:cNvPr id="20" name="Shape 59">
              <a:extLst>
                <a:ext uri="{FF2B5EF4-FFF2-40B4-BE49-F238E27FC236}">
                  <a16:creationId xmlns:a16="http://schemas.microsoft.com/office/drawing/2014/main" id="{A716C119-7A7C-48CC-A190-AD6C58601C54}"/>
                </a:ext>
              </a:extLst>
            </p:cNvPr>
            <p:cNvCxnSpPr>
              <a:stCxn id="43" idx="0"/>
              <a:endCxn id="42" idx="6"/>
            </p:cNvCxnSpPr>
            <p:nvPr/>
          </p:nvCxnSpPr>
          <p:spPr bwMode="auto">
            <a:xfrm rot="16200000" flipV="1">
              <a:off x="9053780" y="3191268"/>
              <a:ext cx="976297" cy="1303180"/>
            </a:xfrm>
            <a:prstGeom prst="bentConnector2">
              <a:avLst/>
            </a:prstGeom>
            <a:solidFill>
              <a:schemeClr val="accent1"/>
            </a:solidFill>
            <a:ln w="19050" cap="flat" cmpd="sng" algn="ctr">
              <a:solidFill>
                <a:schemeClr val="tx1"/>
              </a:solidFill>
              <a:prstDash val="solid"/>
              <a:round/>
              <a:headEnd type="none" w="med" len="med"/>
              <a:tailEnd type="none" w="med" len="med"/>
            </a:ln>
            <a:effectLst/>
          </p:spPr>
        </p:cxnSp>
        <p:pic>
          <p:nvPicPr>
            <p:cNvPr id="23" name="Picture 6" descr="\\fs01\ankewag$\Dokumente\Diplomarbeit_MATS\Calcium\Setup\Zeichnungen Anke\Falle\PT3.png">
              <a:extLst>
                <a:ext uri="{FF2B5EF4-FFF2-40B4-BE49-F238E27FC236}">
                  <a16:creationId xmlns:a16="http://schemas.microsoft.com/office/drawing/2014/main" id="{12CED11B-87B2-4FBC-9E39-1DB1B9430EC9}"/>
                </a:ext>
              </a:extLst>
            </p:cNvPr>
            <p:cNvPicPr>
              <a:picLocks noChangeAspect="1" noChangeArrowheads="1"/>
            </p:cNvPicPr>
            <p:nvPr/>
          </p:nvPicPr>
          <p:blipFill>
            <a:blip r:embed="rId5" cstate="print"/>
            <a:srcRect/>
            <a:stretch>
              <a:fillRect/>
            </a:stretch>
          </p:blipFill>
          <p:spPr bwMode="auto">
            <a:xfrm flipH="1">
              <a:off x="3789150" y="932458"/>
              <a:ext cx="3661714" cy="5492571"/>
            </a:xfrm>
            <a:prstGeom prst="rect">
              <a:avLst/>
            </a:prstGeom>
            <a:noFill/>
          </p:spPr>
        </p:pic>
        <p:cxnSp>
          <p:nvCxnSpPr>
            <p:cNvPr id="25" name="Gerade Verbindung mit Pfeil 46">
              <a:extLst>
                <a:ext uri="{FF2B5EF4-FFF2-40B4-BE49-F238E27FC236}">
                  <a16:creationId xmlns:a16="http://schemas.microsoft.com/office/drawing/2014/main" id="{1AE48EA2-D72A-481E-992D-1956901C4899}"/>
                </a:ext>
              </a:extLst>
            </p:cNvPr>
            <p:cNvCxnSpPr>
              <a:cxnSpLocks/>
            </p:cNvCxnSpPr>
            <p:nvPr/>
          </p:nvCxnSpPr>
          <p:spPr bwMode="auto">
            <a:xfrm flipV="1">
              <a:off x="6035392" y="3553172"/>
              <a:ext cx="0" cy="29874"/>
            </a:xfrm>
            <a:prstGeom prst="straightConnector1">
              <a:avLst/>
            </a:prstGeom>
            <a:solidFill>
              <a:schemeClr val="accent1"/>
            </a:solidFill>
            <a:ln w="19050" cap="flat" cmpd="sng" algn="ctr">
              <a:solidFill>
                <a:srgbClr val="319F85"/>
              </a:solidFill>
              <a:prstDash val="solid"/>
              <a:round/>
              <a:headEnd type="stealth" w="med" len="med"/>
              <a:tailEnd type="stealth" w="med" len="med"/>
            </a:ln>
            <a:effectLst/>
          </p:spPr>
        </p:cxnSp>
        <p:sp>
          <p:nvSpPr>
            <p:cNvPr id="26" name="Rectangle 87">
              <a:extLst>
                <a:ext uri="{FF2B5EF4-FFF2-40B4-BE49-F238E27FC236}">
                  <a16:creationId xmlns:a16="http://schemas.microsoft.com/office/drawing/2014/main" id="{38138C49-E612-4EE1-B266-0E5F3D0ADDBD}"/>
                </a:ext>
              </a:extLst>
            </p:cNvPr>
            <p:cNvSpPr/>
            <p:nvPr/>
          </p:nvSpPr>
          <p:spPr bwMode="auto">
            <a:xfrm>
              <a:off x="11449052" y="2280286"/>
              <a:ext cx="3371850" cy="9016365"/>
            </a:xfrm>
            <a:prstGeom prst="rect">
              <a:avLst/>
            </a:prstGeom>
            <a:solidFill>
              <a:schemeClr val="bg1">
                <a:lumMod val="85000"/>
              </a:schemeClr>
            </a:solidFill>
            <a:ln w="25400" cap="flat" cmpd="sng" algn="ctr">
              <a:solidFill>
                <a:schemeClr val="tx1">
                  <a:lumMod val="50000"/>
                  <a:lumOff val="50000"/>
                </a:schemeClr>
              </a:solidFill>
              <a:prstDash val="sysDash"/>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sp>
          <p:nvSpPr>
            <p:cNvPr id="28" name="Isosceles Triangle 13">
              <a:extLst>
                <a:ext uri="{FF2B5EF4-FFF2-40B4-BE49-F238E27FC236}">
                  <a16:creationId xmlns:a16="http://schemas.microsoft.com/office/drawing/2014/main" id="{6B31BAF2-47D1-44C1-ABC5-08507948EAE9}"/>
                </a:ext>
              </a:extLst>
            </p:cNvPr>
            <p:cNvSpPr/>
            <p:nvPr/>
          </p:nvSpPr>
          <p:spPr bwMode="auto">
            <a:xfrm rot="5400000">
              <a:off x="11995007" y="2522154"/>
              <a:ext cx="1965070" cy="1768749"/>
            </a:xfrm>
            <a:prstGeom prst="triangle">
              <a:avLst/>
            </a:prstGeom>
            <a:solidFill>
              <a:schemeClr val="tx1"/>
            </a:solidFill>
            <a:ln w="25400" cap="flat" cmpd="sng" algn="ctr">
              <a:solidFill>
                <a:schemeClr val="tx1"/>
              </a:solidFill>
              <a:prstDash val="solid"/>
              <a:round/>
              <a:headEnd type="none" w="med" len="med"/>
              <a:tailEnd type="none" w="med" len="med"/>
            </a:ln>
            <a:effectLst/>
          </p:spPr>
          <p:txBody>
            <a:bodyPr vert="vert270"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7200" dirty="0">
                <a:solidFill>
                  <a:schemeClr val="tx1"/>
                </a:solidFill>
                <a:latin typeface="Arial" pitchFamily="34" charset="0"/>
              </a:endParaRPr>
            </a:p>
          </p:txBody>
        </p:sp>
        <p:sp>
          <p:nvSpPr>
            <p:cNvPr id="29" name="TextBox 64">
              <a:extLst>
                <a:ext uri="{FF2B5EF4-FFF2-40B4-BE49-F238E27FC236}">
                  <a16:creationId xmlns:a16="http://schemas.microsoft.com/office/drawing/2014/main" id="{DC66F590-FB79-43F2-ACF1-F577DFED9BED}"/>
                </a:ext>
              </a:extLst>
            </p:cNvPr>
            <p:cNvSpPr txBox="1"/>
            <p:nvPr/>
          </p:nvSpPr>
          <p:spPr>
            <a:xfrm>
              <a:off x="12137675" y="2799438"/>
              <a:ext cx="630300" cy="1015663"/>
            </a:xfrm>
            <a:prstGeom prst="rect">
              <a:avLst/>
            </a:prstGeom>
            <a:noFill/>
          </p:spPr>
          <p:txBody>
            <a:bodyPr wrap="square" rtlCol="0">
              <a:spAutoFit/>
            </a:bodyPr>
            <a:lstStyle/>
            <a:p>
              <a:r>
                <a:rPr lang="de-DE" sz="6000" dirty="0">
                  <a:solidFill>
                    <a:schemeClr val="bg1"/>
                  </a:solidFill>
                </a:rPr>
                <a:t>A</a:t>
              </a:r>
              <a:endParaRPr lang="en-US" sz="6000" dirty="0">
                <a:solidFill>
                  <a:schemeClr val="bg1"/>
                </a:solidFill>
              </a:endParaRPr>
            </a:p>
          </p:txBody>
        </p:sp>
        <p:cxnSp>
          <p:nvCxnSpPr>
            <p:cNvPr id="30" name="Shape 79">
              <a:extLst>
                <a:ext uri="{FF2B5EF4-FFF2-40B4-BE49-F238E27FC236}">
                  <a16:creationId xmlns:a16="http://schemas.microsoft.com/office/drawing/2014/main" id="{0B7533D6-2F92-4A5A-AB77-A5C1C2F8B42D}"/>
                </a:ext>
              </a:extLst>
            </p:cNvPr>
            <p:cNvCxnSpPr>
              <a:cxnSpLocks/>
            </p:cNvCxnSpPr>
            <p:nvPr/>
          </p:nvCxnSpPr>
          <p:spPr bwMode="auto">
            <a:xfrm rot="5400000" flipH="1" flipV="1">
              <a:off x="10676810" y="2870143"/>
              <a:ext cx="977572" cy="1944157"/>
            </a:xfrm>
            <a:prstGeom prst="bentConnector2">
              <a:avLst/>
            </a:prstGeom>
            <a:solidFill>
              <a:schemeClr val="accent1"/>
            </a:solidFill>
            <a:ln w="19050" cap="flat" cmpd="sng" algn="ctr">
              <a:solidFill>
                <a:schemeClr val="tx1"/>
              </a:solidFill>
              <a:prstDash val="solid"/>
              <a:round/>
              <a:headEnd type="none" w="med" len="med"/>
              <a:tailEnd type="none" w="med" len="med"/>
            </a:ln>
            <a:effectLst/>
          </p:spPr>
        </p:cxnSp>
        <p:sp>
          <p:nvSpPr>
            <p:cNvPr id="31" name="Oval 83">
              <a:extLst>
                <a:ext uri="{FF2B5EF4-FFF2-40B4-BE49-F238E27FC236}">
                  <a16:creationId xmlns:a16="http://schemas.microsoft.com/office/drawing/2014/main" id="{885D3C51-1B37-4932-896A-6A5623636F7F}"/>
                </a:ext>
              </a:extLst>
            </p:cNvPr>
            <p:cNvSpPr/>
            <p:nvPr/>
          </p:nvSpPr>
          <p:spPr bwMode="auto">
            <a:xfrm>
              <a:off x="10102511" y="3260236"/>
              <a:ext cx="173716" cy="188949"/>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en-US" sz="16400">
                <a:solidFill>
                  <a:schemeClr val="tx1"/>
                </a:solidFill>
                <a:latin typeface="Arial" pitchFamily="34" charset="0"/>
              </a:endParaRPr>
            </a:p>
          </p:txBody>
        </p:sp>
        <p:pic>
          <p:nvPicPr>
            <p:cNvPr id="32" name="Picture 3" descr="\\fs01\ankewag$\Dokumente\Diplomarbeit_MATS\Calcium\Ionendetektion\Ionendetektion1.png">
              <a:extLst>
                <a:ext uri="{FF2B5EF4-FFF2-40B4-BE49-F238E27FC236}">
                  <a16:creationId xmlns:a16="http://schemas.microsoft.com/office/drawing/2014/main" id="{72C3131C-F0E7-40B4-A121-23B34B63025C}"/>
                </a:ext>
              </a:extLst>
            </p:cNvPr>
            <p:cNvPicPr>
              <a:picLocks noChangeAspect="1" noChangeArrowheads="1"/>
            </p:cNvPicPr>
            <p:nvPr/>
          </p:nvPicPr>
          <p:blipFill>
            <a:blip r:embed="rId6" cstate="print"/>
            <a:srcRect l="84977" t="26875" b="25492"/>
            <a:stretch>
              <a:fillRect/>
            </a:stretch>
          </p:blipFill>
          <p:spPr bwMode="auto">
            <a:xfrm>
              <a:off x="15716251" y="2317751"/>
              <a:ext cx="1755776" cy="2076450"/>
            </a:xfrm>
            <a:prstGeom prst="rect">
              <a:avLst/>
            </a:prstGeom>
            <a:noFill/>
          </p:spPr>
        </p:pic>
        <p:cxnSp>
          <p:nvCxnSpPr>
            <p:cNvPr id="33" name="Gerade Verbindung 61">
              <a:extLst>
                <a:ext uri="{FF2B5EF4-FFF2-40B4-BE49-F238E27FC236}">
                  <a16:creationId xmlns:a16="http://schemas.microsoft.com/office/drawing/2014/main" id="{FD7F4EBC-F7A6-45E1-B81B-134AE627280E}"/>
                </a:ext>
              </a:extLst>
            </p:cNvPr>
            <p:cNvCxnSpPr>
              <a:stCxn id="28" idx="0"/>
            </p:cNvCxnSpPr>
            <p:nvPr/>
          </p:nvCxnSpPr>
          <p:spPr bwMode="auto">
            <a:xfrm flipV="1">
              <a:off x="13861916" y="3405190"/>
              <a:ext cx="1863860" cy="1341"/>
            </a:xfrm>
            <a:prstGeom prst="line">
              <a:avLst/>
            </a:prstGeom>
            <a:solidFill>
              <a:schemeClr val="accent1"/>
            </a:solidFill>
            <a:ln w="19050" cap="flat" cmpd="sng" algn="ctr">
              <a:solidFill>
                <a:schemeClr val="tx1"/>
              </a:solidFill>
              <a:prstDash val="solid"/>
              <a:round/>
              <a:headEnd type="none" w="med" len="med"/>
              <a:tailEnd type="none" w="med" len="med"/>
            </a:ln>
            <a:effectLst/>
          </p:spPr>
        </p:cxnSp>
        <p:pic>
          <p:nvPicPr>
            <p:cNvPr id="34" name="Picture 5" descr="\\fs01\ankewag$\Dokumente\Diplomarbeit_MATS\Mathematica\Dip_Axen.png">
              <a:extLst>
                <a:ext uri="{FF2B5EF4-FFF2-40B4-BE49-F238E27FC236}">
                  <a16:creationId xmlns:a16="http://schemas.microsoft.com/office/drawing/2014/main" id="{C2C0D418-7DCF-4DE1-BB49-1E05DD121686}"/>
                </a:ext>
              </a:extLst>
            </p:cNvPr>
            <p:cNvPicPr>
              <a:picLocks noChangeAspect="1" noChangeArrowheads="1"/>
            </p:cNvPicPr>
            <p:nvPr/>
          </p:nvPicPr>
          <p:blipFill>
            <a:blip r:embed="rId7" cstate="print"/>
            <a:srcRect/>
            <a:stretch>
              <a:fillRect/>
            </a:stretch>
          </p:blipFill>
          <p:spPr bwMode="auto">
            <a:xfrm>
              <a:off x="15307194" y="2114605"/>
              <a:ext cx="3918142" cy="2497187"/>
            </a:xfrm>
            <a:prstGeom prst="rect">
              <a:avLst/>
            </a:prstGeom>
            <a:noFill/>
          </p:spPr>
        </p:pic>
      </p:grpSp>
      <p:grpSp>
        <p:nvGrpSpPr>
          <p:cNvPr id="59" name="Gruppieren 8">
            <a:extLst>
              <a:ext uri="{FF2B5EF4-FFF2-40B4-BE49-F238E27FC236}">
                <a16:creationId xmlns:a16="http://schemas.microsoft.com/office/drawing/2014/main" id="{59081DEF-ABBA-4DB4-A7E6-09F660C325AA}"/>
              </a:ext>
            </a:extLst>
          </p:cNvPr>
          <p:cNvGrpSpPr/>
          <p:nvPr/>
        </p:nvGrpSpPr>
        <p:grpSpPr>
          <a:xfrm>
            <a:off x="12593853" y="4531001"/>
            <a:ext cx="385711" cy="393224"/>
            <a:chOff x="6308114" y="4224516"/>
            <a:chExt cx="234342" cy="236544"/>
          </a:xfrm>
        </p:grpSpPr>
        <p:grpSp>
          <p:nvGrpSpPr>
            <p:cNvPr id="60" name="Gruppieren 28">
              <a:extLst>
                <a:ext uri="{FF2B5EF4-FFF2-40B4-BE49-F238E27FC236}">
                  <a16:creationId xmlns:a16="http://schemas.microsoft.com/office/drawing/2014/main" id="{976F846A-E839-4BAC-A56B-958EB7769D88}"/>
                </a:ext>
              </a:extLst>
            </p:cNvPr>
            <p:cNvGrpSpPr/>
            <p:nvPr/>
          </p:nvGrpSpPr>
          <p:grpSpPr>
            <a:xfrm>
              <a:off x="6324697" y="4236841"/>
              <a:ext cx="217759" cy="224219"/>
              <a:chOff x="7343009" y="3293843"/>
              <a:chExt cx="847655" cy="814284"/>
            </a:xfrm>
          </p:grpSpPr>
          <p:sp>
            <p:nvSpPr>
              <p:cNvPr id="62" name="Ellipse 29">
                <a:extLst>
                  <a:ext uri="{FF2B5EF4-FFF2-40B4-BE49-F238E27FC236}">
                    <a16:creationId xmlns:a16="http://schemas.microsoft.com/office/drawing/2014/main" id="{8DD8746C-FE9D-47F1-8631-4DC3B3F0FD51}"/>
                  </a:ext>
                </a:extLst>
              </p:cNvPr>
              <p:cNvSpPr/>
              <p:nvPr/>
            </p:nvSpPr>
            <p:spPr>
              <a:xfrm>
                <a:off x="7343009" y="3293843"/>
                <a:ext cx="847655" cy="814284"/>
              </a:xfrm>
              <a:prstGeom prst="ellipse">
                <a:avLst/>
              </a:prstGeom>
              <a:solidFill>
                <a:srgbClr val="D65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DE" sz="7200">
                  <a:solidFill>
                    <a:schemeClr val="bg2"/>
                  </a:solidFill>
                </a:endParaRPr>
              </a:p>
            </p:txBody>
          </p:sp>
          <p:sp>
            <p:nvSpPr>
              <p:cNvPr id="63" name="Ellipse 30">
                <a:extLst>
                  <a:ext uri="{FF2B5EF4-FFF2-40B4-BE49-F238E27FC236}">
                    <a16:creationId xmlns:a16="http://schemas.microsoft.com/office/drawing/2014/main" id="{01859C7C-B8AE-4695-B529-04361A8FACE6}"/>
                  </a:ext>
                </a:extLst>
              </p:cNvPr>
              <p:cNvSpPr/>
              <p:nvPr/>
            </p:nvSpPr>
            <p:spPr>
              <a:xfrm>
                <a:off x="7766837" y="3457368"/>
                <a:ext cx="299237" cy="293677"/>
              </a:xfrm>
              <a:prstGeom prst="ellipse">
                <a:avLst/>
              </a:prstGeom>
              <a:solidFill>
                <a:srgbClr val="E86B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DE" sz="7200">
                  <a:solidFill>
                    <a:schemeClr val="bg2"/>
                  </a:solidFill>
                </a:endParaRPr>
              </a:p>
            </p:txBody>
          </p:sp>
        </p:grpSp>
        <p:sp>
          <p:nvSpPr>
            <p:cNvPr id="61" name="Textfeld 7">
              <a:extLst>
                <a:ext uri="{FF2B5EF4-FFF2-40B4-BE49-F238E27FC236}">
                  <a16:creationId xmlns:a16="http://schemas.microsoft.com/office/drawing/2014/main" id="{157324F6-7342-4F00-B0BF-DB0AEEE1188E}"/>
                </a:ext>
              </a:extLst>
            </p:cNvPr>
            <p:cNvSpPr txBox="1"/>
            <p:nvPr/>
          </p:nvSpPr>
          <p:spPr>
            <a:xfrm>
              <a:off x="6308114" y="4224516"/>
              <a:ext cx="186910" cy="215444"/>
            </a:xfrm>
            <a:prstGeom prst="rect">
              <a:avLst/>
            </a:prstGeom>
            <a:noFill/>
          </p:spPr>
          <p:txBody>
            <a:bodyPr wrap="none" rtlCol="0">
              <a:spAutoFit/>
            </a:bodyPr>
            <a:lstStyle/>
            <a:p>
              <a:r>
                <a:rPr lang="de-DE" sz="2200" dirty="0">
                  <a:solidFill>
                    <a:schemeClr val="bg2"/>
                  </a:solidFill>
                  <a:latin typeface="Maiandra GD" panose="020E0502030308020204" pitchFamily="34" charset="0"/>
                </a:rPr>
                <a:t>+</a:t>
              </a:r>
            </a:p>
          </p:txBody>
        </p:sp>
      </p:grpSp>
      <p:sp>
        <p:nvSpPr>
          <p:cNvPr id="64" name="Untertitel 1">
            <a:extLst>
              <a:ext uri="{FF2B5EF4-FFF2-40B4-BE49-F238E27FC236}">
                <a16:creationId xmlns:a16="http://schemas.microsoft.com/office/drawing/2014/main" id="{E43D7592-D42C-4322-8B29-1BFD27890D5F}"/>
              </a:ext>
            </a:extLst>
          </p:cNvPr>
          <p:cNvSpPr>
            <a:spLocks noGrp="1"/>
          </p:cNvSpPr>
          <p:nvPr>
            <p:ph type="subTitle" idx="1"/>
          </p:nvPr>
        </p:nvSpPr>
        <p:spPr>
          <a:xfrm>
            <a:off x="1205661" y="3315633"/>
            <a:ext cx="9270543" cy="4087089"/>
          </a:xfrm>
        </p:spPr>
        <p:txBody>
          <a:bodyPr>
            <a:noAutofit/>
          </a:bodyPr>
          <a:lstStyle/>
          <a:p>
            <a:pPr marL="571500" indent="-571500" algn="l">
              <a:buFont typeface="Arial" panose="020B0604020202020204" pitchFamily="34" charset="0"/>
              <a:buChar char="•"/>
            </a:pPr>
            <a:r>
              <a:rPr lang="de-DE" sz="3600" b="0" dirty="0" err="1">
                <a:solidFill>
                  <a:schemeClr val="bg2"/>
                </a:solidFill>
                <a:latin typeface="Arial" panose="020B0604020202020204" pitchFamily="34" charset="0"/>
                <a:cs typeface="Arial" panose="020B0604020202020204" pitchFamily="34" charset="0"/>
              </a:rPr>
              <a:t>Oscillating</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positron</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induces</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image</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charges</a:t>
            </a:r>
            <a:r>
              <a:rPr lang="de-DE" sz="3600" b="0" dirty="0">
                <a:solidFill>
                  <a:schemeClr val="bg2"/>
                </a:solidFill>
                <a:latin typeface="Arial" panose="020B0604020202020204" pitchFamily="34" charset="0"/>
                <a:cs typeface="Arial" panose="020B0604020202020204" pitchFamily="34" charset="0"/>
              </a:rPr>
              <a:t> in </a:t>
            </a:r>
            <a:r>
              <a:rPr lang="de-DE" sz="3600" b="0" dirty="0" err="1">
                <a:solidFill>
                  <a:schemeClr val="bg2"/>
                </a:solidFill>
                <a:latin typeface="Arial" panose="020B0604020202020204" pitchFamily="34" charset="0"/>
                <a:cs typeface="Arial" panose="020B0604020202020204" pitchFamily="34" charset="0"/>
              </a:rPr>
              <a:t>the</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electrodes</a:t>
            </a:r>
            <a:r>
              <a:rPr lang="de-DE" sz="3600" b="0" dirty="0">
                <a:solidFill>
                  <a:schemeClr val="bg2"/>
                </a:solidFill>
                <a:latin typeface="Arial" panose="020B0604020202020204" pitchFamily="34" charset="0"/>
                <a:cs typeface="Arial" panose="020B0604020202020204" pitchFamily="34" charset="0"/>
              </a:rPr>
              <a:t>;</a:t>
            </a:r>
          </a:p>
          <a:p>
            <a:pPr marL="571500" indent="-571500" algn="l">
              <a:buFont typeface="Arial" panose="020B0604020202020204" pitchFamily="34" charset="0"/>
              <a:buChar char="•"/>
            </a:pPr>
            <a:r>
              <a:rPr lang="de-DE" sz="3600" b="0" dirty="0">
                <a:solidFill>
                  <a:schemeClr val="bg2"/>
                </a:solidFill>
                <a:latin typeface="Arial" panose="020B0604020202020204" pitchFamily="34" charset="0"/>
                <a:cs typeface="Arial" panose="020B0604020202020204" pitchFamily="34" charset="0"/>
              </a:rPr>
              <a:t>Tank </a:t>
            </a:r>
            <a:r>
              <a:rPr lang="de-DE" sz="3600" b="0" dirty="0" err="1">
                <a:solidFill>
                  <a:schemeClr val="bg2"/>
                </a:solidFill>
                <a:latin typeface="Arial" panose="020B0604020202020204" pitchFamily="34" charset="0"/>
                <a:cs typeface="Arial" panose="020B0604020202020204" pitchFamily="34" charset="0"/>
              </a:rPr>
              <a:t>circuit</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with</a:t>
            </a:r>
            <a:r>
              <a:rPr lang="de-DE" sz="3600" b="0" dirty="0">
                <a:solidFill>
                  <a:schemeClr val="bg2"/>
                </a:solidFill>
                <a:latin typeface="Arial" panose="020B0604020202020204" pitchFamily="34" charset="0"/>
                <a:cs typeface="Arial" panose="020B0604020202020204" pitchFamily="34" charset="0"/>
              </a:rPr>
              <a:t> high </a:t>
            </a:r>
            <a:r>
              <a:rPr lang="de-DE" sz="3600" b="0" dirty="0" err="1">
                <a:solidFill>
                  <a:schemeClr val="bg2"/>
                </a:solidFill>
                <a:latin typeface="Arial" panose="020B0604020202020204" pitchFamily="34" charset="0"/>
                <a:cs typeface="Arial" panose="020B0604020202020204" pitchFamily="34" charset="0"/>
              </a:rPr>
              <a:t>impedance</a:t>
            </a:r>
            <a:r>
              <a:rPr lang="de-DE" sz="3600" b="0" dirty="0">
                <a:solidFill>
                  <a:schemeClr val="bg2"/>
                </a:solidFill>
                <a:latin typeface="Arial" panose="020B0604020202020204" pitchFamily="34" charset="0"/>
                <a:cs typeface="Arial" panose="020B0604020202020204" pitchFamily="34" charset="0"/>
              </a:rPr>
              <a:t>;</a:t>
            </a:r>
          </a:p>
          <a:p>
            <a:pPr marL="571500" indent="-571500" algn="l">
              <a:buFont typeface="Arial" panose="020B0604020202020204" pitchFamily="34" charset="0"/>
              <a:buChar char="•"/>
            </a:pPr>
            <a:r>
              <a:rPr lang="de-DE" sz="3600" b="0" dirty="0" err="1">
                <a:solidFill>
                  <a:schemeClr val="bg2"/>
                </a:solidFill>
                <a:latin typeface="Arial" panose="020B0604020202020204" pitchFamily="34" charset="0"/>
                <a:cs typeface="Arial" panose="020B0604020202020204" pitchFamily="34" charset="0"/>
              </a:rPr>
              <a:t>Cryogenic</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low</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noise</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amplifier</a:t>
            </a:r>
            <a:r>
              <a:rPr lang="de-DE" sz="3600" b="0" dirty="0">
                <a:solidFill>
                  <a:schemeClr val="bg2"/>
                </a:solidFill>
                <a:latin typeface="Arial" panose="020B0604020202020204" pitchFamily="34" charset="0"/>
                <a:cs typeface="Arial" panose="020B0604020202020204" pitchFamily="34" charset="0"/>
              </a:rPr>
              <a:t>;</a:t>
            </a:r>
          </a:p>
          <a:p>
            <a:pPr marL="571500" indent="-571500" algn="l">
              <a:buFont typeface="Arial" panose="020B0604020202020204" pitchFamily="34" charset="0"/>
              <a:buChar char="•"/>
            </a:pPr>
            <a:r>
              <a:rPr lang="de-DE" sz="3600" b="0" dirty="0">
                <a:solidFill>
                  <a:schemeClr val="bg2"/>
                </a:solidFill>
                <a:latin typeface="Arial" panose="020B0604020202020204" pitchFamily="34" charset="0"/>
                <a:cs typeface="Arial" panose="020B0604020202020204" pitchFamily="34" charset="0"/>
              </a:rPr>
              <a:t>FFT </a:t>
            </a:r>
            <a:r>
              <a:rPr lang="de-DE" sz="3600" b="0" dirty="0" err="1">
                <a:solidFill>
                  <a:schemeClr val="bg2"/>
                </a:solidFill>
                <a:latin typeface="Arial" panose="020B0604020202020204" pitchFamily="34" charset="0"/>
                <a:cs typeface="Arial" panose="020B0604020202020204" pitchFamily="34" charset="0"/>
              </a:rPr>
              <a:t>to</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obtain</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the</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frequency</a:t>
            </a:r>
            <a:r>
              <a:rPr lang="de-DE" sz="3600" b="0" dirty="0">
                <a:solidFill>
                  <a:schemeClr val="bg2"/>
                </a:solidFill>
                <a:latin typeface="Arial" panose="020B0604020202020204" pitchFamily="34" charset="0"/>
                <a:cs typeface="Arial" panose="020B0604020202020204" pitchFamily="34" charset="0"/>
              </a:rPr>
              <a:t>;</a:t>
            </a:r>
          </a:p>
        </p:txBody>
      </p:sp>
      <p:pic>
        <p:nvPicPr>
          <p:cNvPr id="3" name="Picture 2">
            <a:extLst>
              <a:ext uri="{FF2B5EF4-FFF2-40B4-BE49-F238E27FC236}">
                <a16:creationId xmlns:a16="http://schemas.microsoft.com/office/drawing/2014/main" id="{FF9153BC-0BFD-4AB7-86A3-0C432B9FD9F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585501" y="7402722"/>
            <a:ext cx="2741858" cy="2763351"/>
          </a:xfrm>
          <a:prstGeom prst="rect">
            <a:avLst/>
          </a:prstGeom>
        </p:spPr>
      </p:pic>
      <p:sp>
        <p:nvSpPr>
          <p:cNvPr id="67" name="Untertitel 1">
            <a:extLst>
              <a:ext uri="{FF2B5EF4-FFF2-40B4-BE49-F238E27FC236}">
                <a16:creationId xmlns:a16="http://schemas.microsoft.com/office/drawing/2014/main" id="{02313FEE-48E6-45E0-8DC2-EDA47A5953F3}"/>
              </a:ext>
            </a:extLst>
          </p:cNvPr>
          <p:cNvSpPr txBox="1">
            <a:spLocks/>
          </p:cNvSpPr>
          <p:nvPr/>
        </p:nvSpPr>
        <p:spPr>
          <a:xfrm>
            <a:off x="11602528" y="6746703"/>
            <a:ext cx="2491223" cy="3258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lvl1pPr marL="0" marR="0" indent="0" algn="ctr" defTabSz="1828800" rtl="0" latinLnBrk="0">
              <a:lnSpc>
                <a:spcPts val="4600"/>
              </a:lnSpc>
              <a:spcBef>
                <a:spcPts val="2200"/>
              </a:spcBef>
              <a:spcAft>
                <a:spcPts val="0"/>
              </a:spcAft>
              <a:buClrTx/>
              <a:buSzTx/>
              <a:buFontTx/>
              <a:buNone/>
              <a:tabLst>
                <a:tab pos="355600" algn="l"/>
                <a:tab pos="711200" algn="l"/>
                <a:tab pos="1143000" algn="l"/>
              </a:tabLst>
              <a:defRPr sz="4400" b="1" i="0" u="none" strike="noStrike" cap="none" spc="80" baseline="0">
                <a:solidFill>
                  <a:schemeClr val="tx1">
                    <a:lumMod val="65000"/>
                    <a:lumOff val="35000"/>
                  </a:schemeClr>
                </a:solidFill>
                <a:uFillTx/>
                <a:latin typeface="Arial Rounded MT Bold" panose="020F0704030504030204" pitchFamily="34" charset="0"/>
                <a:ea typeface="Arial"/>
                <a:cs typeface="Arial"/>
                <a:sym typeface="Arial"/>
              </a:defRPr>
            </a:lvl1pPr>
            <a:lvl2pPr marL="685800" marR="0" indent="0" algn="ctr" defTabSz="1828800" rtl="0" latinLnBrk="0">
              <a:lnSpc>
                <a:spcPts val="4600"/>
              </a:lnSpc>
              <a:spcBef>
                <a:spcPts val="2200"/>
              </a:spcBef>
              <a:spcAft>
                <a:spcPts val="0"/>
              </a:spcAft>
              <a:buClrTx/>
              <a:buSzTx/>
              <a:buFontTx/>
              <a:buNone/>
              <a:tabLst>
                <a:tab pos="355600" algn="l"/>
                <a:tab pos="711200" algn="l"/>
                <a:tab pos="1143000" algn="l"/>
              </a:tabLst>
              <a:defRPr sz="3000" b="1" i="0" u="none" strike="noStrike" cap="none" spc="80" baseline="0">
                <a:solidFill>
                  <a:srgbClr val="005555"/>
                </a:solidFill>
                <a:uFillTx/>
                <a:latin typeface="Arial"/>
                <a:ea typeface="Arial"/>
                <a:cs typeface="Arial"/>
                <a:sym typeface="Arial"/>
              </a:defRPr>
            </a:lvl2pPr>
            <a:lvl3pPr marL="13716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700" b="1" i="0" u="none" strike="noStrike" cap="none" spc="80" baseline="0">
                <a:solidFill>
                  <a:srgbClr val="005555"/>
                </a:solidFill>
                <a:uFillTx/>
                <a:latin typeface="Arial"/>
                <a:ea typeface="Arial"/>
                <a:cs typeface="Arial"/>
                <a:sym typeface="Arial"/>
              </a:defRPr>
            </a:lvl3pPr>
            <a:lvl4pPr marL="20574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4pPr>
            <a:lvl5pPr marL="27432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5pPr>
            <a:lvl6pPr marL="3429000" marR="0" indent="0" algn="ctr" defTabSz="1828800" rtl="0" latinLnBrk="0">
              <a:lnSpc>
                <a:spcPts val="4600"/>
              </a:lnSpc>
              <a:spcBef>
                <a:spcPts val="2200"/>
              </a:spcBef>
              <a:spcAft>
                <a:spcPts val="0"/>
              </a:spcAft>
              <a:buClrTx/>
              <a:buSzPct val="11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6pPr>
            <a:lvl7pPr marL="41148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7pPr>
            <a:lvl8pPr marL="48006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8pPr>
            <a:lvl9pPr marL="54864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9pPr>
          </a:lstStyle>
          <a:p>
            <a:pPr algn="l" hangingPunct="1">
              <a:lnSpc>
                <a:spcPct val="100000"/>
              </a:lnSpc>
              <a:spcBef>
                <a:spcPts val="2400"/>
              </a:spcBef>
            </a:pPr>
            <a:r>
              <a:rPr lang="en-US" sz="2000" b="0" dirty="0">
                <a:solidFill>
                  <a:schemeClr val="bg2"/>
                </a:solidFill>
                <a:latin typeface="Arial" panose="020B0604020202020204" pitchFamily="34" charset="0"/>
                <a:cs typeface="Arial" panose="020B0604020202020204" pitchFamily="34" charset="0"/>
              </a:rPr>
              <a:t>Oscillating positron </a:t>
            </a:r>
            <a:endParaRPr lang="de-DE" sz="2000" b="0" dirty="0">
              <a:solidFill>
                <a:schemeClr val="bg2"/>
              </a:solidFill>
              <a:latin typeface="Arial" panose="020B0604020202020204" pitchFamily="34" charset="0"/>
              <a:cs typeface="Arial" panose="020B0604020202020204" pitchFamily="34" charset="0"/>
            </a:endParaRPr>
          </a:p>
        </p:txBody>
      </p:sp>
      <p:sp>
        <p:nvSpPr>
          <p:cNvPr id="68" name="Untertitel 1">
            <a:extLst>
              <a:ext uri="{FF2B5EF4-FFF2-40B4-BE49-F238E27FC236}">
                <a16:creationId xmlns:a16="http://schemas.microsoft.com/office/drawing/2014/main" id="{7DAB3ACA-D5AF-4E15-BCD9-10E0C5B5A459}"/>
              </a:ext>
            </a:extLst>
          </p:cNvPr>
          <p:cNvSpPr txBox="1">
            <a:spLocks/>
          </p:cNvSpPr>
          <p:nvPr/>
        </p:nvSpPr>
        <p:spPr>
          <a:xfrm>
            <a:off x="14412412" y="11279442"/>
            <a:ext cx="3251171" cy="3541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lvl1pPr marL="0" marR="0" indent="0" algn="ctr" defTabSz="1828800" rtl="0" latinLnBrk="0">
              <a:lnSpc>
                <a:spcPts val="4600"/>
              </a:lnSpc>
              <a:spcBef>
                <a:spcPts val="2200"/>
              </a:spcBef>
              <a:spcAft>
                <a:spcPts val="0"/>
              </a:spcAft>
              <a:buClrTx/>
              <a:buSzTx/>
              <a:buFontTx/>
              <a:buNone/>
              <a:tabLst>
                <a:tab pos="355600" algn="l"/>
                <a:tab pos="711200" algn="l"/>
                <a:tab pos="1143000" algn="l"/>
              </a:tabLst>
              <a:defRPr sz="4400" b="1" i="0" u="none" strike="noStrike" cap="none" spc="80" baseline="0">
                <a:solidFill>
                  <a:schemeClr val="tx1">
                    <a:lumMod val="65000"/>
                    <a:lumOff val="35000"/>
                  </a:schemeClr>
                </a:solidFill>
                <a:uFillTx/>
                <a:latin typeface="Arial Rounded MT Bold" panose="020F0704030504030204" pitchFamily="34" charset="0"/>
                <a:ea typeface="Arial"/>
                <a:cs typeface="Arial"/>
                <a:sym typeface="Arial"/>
              </a:defRPr>
            </a:lvl1pPr>
            <a:lvl2pPr marL="685800" marR="0" indent="0" algn="ctr" defTabSz="1828800" rtl="0" latinLnBrk="0">
              <a:lnSpc>
                <a:spcPts val="4600"/>
              </a:lnSpc>
              <a:spcBef>
                <a:spcPts val="2200"/>
              </a:spcBef>
              <a:spcAft>
                <a:spcPts val="0"/>
              </a:spcAft>
              <a:buClrTx/>
              <a:buSzTx/>
              <a:buFontTx/>
              <a:buNone/>
              <a:tabLst>
                <a:tab pos="355600" algn="l"/>
                <a:tab pos="711200" algn="l"/>
                <a:tab pos="1143000" algn="l"/>
              </a:tabLst>
              <a:defRPr sz="3000" b="1" i="0" u="none" strike="noStrike" cap="none" spc="80" baseline="0">
                <a:solidFill>
                  <a:srgbClr val="005555"/>
                </a:solidFill>
                <a:uFillTx/>
                <a:latin typeface="Arial"/>
                <a:ea typeface="Arial"/>
                <a:cs typeface="Arial"/>
                <a:sym typeface="Arial"/>
              </a:defRPr>
            </a:lvl2pPr>
            <a:lvl3pPr marL="13716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700" b="1" i="0" u="none" strike="noStrike" cap="none" spc="80" baseline="0">
                <a:solidFill>
                  <a:srgbClr val="005555"/>
                </a:solidFill>
                <a:uFillTx/>
                <a:latin typeface="Arial"/>
                <a:ea typeface="Arial"/>
                <a:cs typeface="Arial"/>
                <a:sym typeface="Arial"/>
              </a:defRPr>
            </a:lvl3pPr>
            <a:lvl4pPr marL="20574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4pPr>
            <a:lvl5pPr marL="27432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5pPr>
            <a:lvl6pPr marL="3429000" marR="0" indent="0" algn="ctr" defTabSz="1828800" rtl="0" latinLnBrk="0">
              <a:lnSpc>
                <a:spcPts val="4600"/>
              </a:lnSpc>
              <a:spcBef>
                <a:spcPts val="2200"/>
              </a:spcBef>
              <a:spcAft>
                <a:spcPts val="0"/>
              </a:spcAft>
              <a:buClrTx/>
              <a:buSzPct val="11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6pPr>
            <a:lvl7pPr marL="41148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7pPr>
            <a:lvl8pPr marL="48006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8pPr>
            <a:lvl9pPr marL="54864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9pPr>
          </a:lstStyle>
          <a:p>
            <a:pPr algn="l" hangingPunct="1">
              <a:lnSpc>
                <a:spcPct val="100000"/>
              </a:lnSpc>
              <a:spcBef>
                <a:spcPts val="2400"/>
              </a:spcBef>
            </a:pPr>
            <a:r>
              <a:rPr lang="en-US" sz="2000" b="0" dirty="0">
                <a:solidFill>
                  <a:schemeClr val="bg2"/>
                </a:solidFill>
                <a:latin typeface="Arial" panose="020B0604020202020204" pitchFamily="34" charset="0"/>
                <a:cs typeface="Arial" panose="020B0604020202020204" pitchFamily="34" charset="0"/>
              </a:rPr>
              <a:t>Planar positron resonator</a:t>
            </a:r>
            <a:endParaRPr lang="de-DE" sz="2000" b="0" dirty="0">
              <a:solidFill>
                <a:schemeClr val="bg2"/>
              </a:solidFill>
              <a:latin typeface="Arial" panose="020B0604020202020204" pitchFamily="34" charset="0"/>
              <a:cs typeface="Arial" panose="020B0604020202020204" pitchFamily="34" charset="0"/>
            </a:endParaRPr>
          </a:p>
        </p:txBody>
      </p:sp>
      <p:sp>
        <p:nvSpPr>
          <p:cNvPr id="69" name="Untertitel 1">
            <a:extLst>
              <a:ext uri="{FF2B5EF4-FFF2-40B4-BE49-F238E27FC236}">
                <a16:creationId xmlns:a16="http://schemas.microsoft.com/office/drawing/2014/main" id="{F7B73E50-7901-4775-BE73-3967531B4B1B}"/>
              </a:ext>
            </a:extLst>
          </p:cNvPr>
          <p:cNvSpPr txBox="1">
            <a:spLocks/>
          </p:cNvSpPr>
          <p:nvPr/>
        </p:nvSpPr>
        <p:spPr>
          <a:xfrm>
            <a:off x="17815987" y="11276174"/>
            <a:ext cx="2457273" cy="3442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lvl1pPr marL="0" marR="0" indent="0" algn="ctr" defTabSz="1828800" rtl="0" latinLnBrk="0">
              <a:lnSpc>
                <a:spcPts val="4600"/>
              </a:lnSpc>
              <a:spcBef>
                <a:spcPts val="2200"/>
              </a:spcBef>
              <a:spcAft>
                <a:spcPts val="0"/>
              </a:spcAft>
              <a:buClrTx/>
              <a:buSzTx/>
              <a:buFontTx/>
              <a:buNone/>
              <a:tabLst>
                <a:tab pos="355600" algn="l"/>
                <a:tab pos="711200" algn="l"/>
                <a:tab pos="1143000" algn="l"/>
              </a:tabLst>
              <a:defRPr sz="4400" b="1" i="0" u="none" strike="noStrike" cap="none" spc="80" baseline="0">
                <a:solidFill>
                  <a:schemeClr val="tx1">
                    <a:lumMod val="65000"/>
                    <a:lumOff val="35000"/>
                  </a:schemeClr>
                </a:solidFill>
                <a:uFillTx/>
                <a:latin typeface="Arial Rounded MT Bold" panose="020F0704030504030204" pitchFamily="34" charset="0"/>
                <a:ea typeface="Arial"/>
                <a:cs typeface="Arial"/>
                <a:sym typeface="Arial"/>
              </a:defRPr>
            </a:lvl1pPr>
            <a:lvl2pPr marL="685800" marR="0" indent="0" algn="ctr" defTabSz="1828800" rtl="0" latinLnBrk="0">
              <a:lnSpc>
                <a:spcPts val="4600"/>
              </a:lnSpc>
              <a:spcBef>
                <a:spcPts val="2200"/>
              </a:spcBef>
              <a:spcAft>
                <a:spcPts val="0"/>
              </a:spcAft>
              <a:buClrTx/>
              <a:buSzTx/>
              <a:buFontTx/>
              <a:buNone/>
              <a:tabLst>
                <a:tab pos="355600" algn="l"/>
                <a:tab pos="711200" algn="l"/>
                <a:tab pos="1143000" algn="l"/>
              </a:tabLst>
              <a:defRPr sz="3000" b="1" i="0" u="none" strike="noStrike" cap="none" spc="80" baseline="0">
                <a:solidFill>
                  <a:srgbClr val="005555"/>
                </a:solidFill>
                <a:uFillTx/>
                <a:latin typeface="Arial"/>
                <a:ea typeface="Arial"/>
                <a:cs typeface="Arial"/>
                <a:sym typeface="Arial"/>
              </a:defRPr>
            </a:lvl2pPr>
            <a:lvl3pPr marL="13716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700" b="1" i="0" u="none" strike="noStrike" cap="none" spc="80" baseline="0">
                <a:solidFill>
                  <a:srgbClr val="005555"/>
                </a:solidFill>
                <a:uFillTx/>
                <a:latin typeface="Arial"/>
                <a:ea typeface="Arial"/>
                <a:cs typeface="Arial"/>
                <a:sym typeface="Arial"/>
              </a:defRPr>
            </a:lvl3pPr>
            <a:lvl4pPr marL="20574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4pPr>
            <a:lvl5pPr marL="27432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5pPr>
            <a:lvl6pPr marL="3429000" marR="0" indent="0" algn="ctr" defTabSz="1828800" rtl="0" latinLnBrk="0">
              <a:lnSpc>
                <a:spcPts val="4600"/>
              </a:lnSpc>
              <a:spcBef>
                <a:spcPts val="2200"/>
              </a:spcBef>
              <a:spcAft>
                <a:spcPts val="0"/>
              </a:spcAft>
              <a:buClrTx/>
              <a:buSzPct val="11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6pPr>
            <a:lvl7pPr marL="41148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7pPr>
            <a:lvl8pPr marL="48006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8pPr>
            <a:lvl9pPr marL="54864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9pPr>
          </a:lstStyle>
          <a:p>
            <a:pPr algn="l" hangingPunct="1">
              <a:lnSpc>
                <a:spcPct val="100000"/>
              </a:lnSpc>
              <a:spcBef>
                <a:spcPts val="2400"/>
              </a:spcBef>
            </a:pPr>
            <a:r>
              <a:rPr lang="en-US" sz="2000" b="0" dirty="0">
                <a:solidFill>
                  <a:schemeClr val="bg2"/>
                </a:solidFill>
                <a:latin typeface="Arial" panose="020B0604020202020204" pitchFamily="34" charset="0"/>
                <a:cs typeface="Arial" panose="020B0604020202020204" pitchFamily="34" charset="0"/>
              </a:rPr>
              <a:t>Cryogenic amplifier</a:t>
            </a:r>
            <a:endParaRPr lang="de-DE" sz="2000" b="0" dirty="0">
              <a:solidFill>
                <a:schemeClr val="bg2"/>
              </a:solidFill>
              <a:latin typeface="Arial" panose="020B0604020202020204" pitchFamily="34" charset="0"/>
              <a:cs typeface="Arial" panose="020B0604020202020204" pitchFamily="34" charset="0"/>
            </a:endParaRPr>
          </a:p>
        </p:txBody>
      </p:sp>
      <p:sp>
        <p:nvSpPr>
          <p:cNvPr id="70" name="Untertitel 1">
            <a:extLst>
              <a:ext uri="{FF2B5EF4-FFF2-40B4-BE49-F238E27FC236}">
                <a16:creationId xmlns:a16="http://schemas.microsoft.com/office/drawing/2014/main" id="{1228EF42-F036-4DA3-AD5C-D81CCBD1578D}"/>
              </a:ext>
            </a:extLst>
          </p:cNvPr>
          <p:cNvSpPr txBox="1">
            <a:spLocks/>
          </p:cNvSpPr>
          <p:nvPr/>
        </p:nvSpPr>
        <p:spPr>
          <a:xfrm>
            <a:off x="22066111" y="5396566"/>
            <a:ext cx="506037" cy="3125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lvl1pPr marL="0" marR="0" indent="0" algn="ctr" defTabSz="1828800" rtl="0" latinLnBrk="0">
              <a:lnSpc>
                <a:spcPts val="4600"/>
              </a:lnSpc>
              <a:spcBef>
                <a:spcPts val="2200"/>
              </a:spcBef>
              <a:spcAft>
                <a:spcPts val="0"/>
              </a:spcAft>
              <a:buClrTx/>
              <a:buSzTx/>
              <a:buFontTx/>
              <a:buNone/>
              <a:tabLst>
                <a:tab pos="355600" algn="l"/>
                <a:tab pos="711200" algn="l"/>
                <a:tab pos="1143000" algn="l"/>
              </a:tabLst>
              <a:defRPr sz="4400" b="1" i="0" u="none" strike="noStrike" cap="none" spc="80" baseline="0">
                <a:solidFill>
                  <a:schemeClr val="tx1">
                    <a:lumMod val="65000"/>
                    <a:lumOff val="35000"/>
                  </a:schemeClr>
                </a:solidFill>
                <a:uFillTx/>
                <a:latin typeface="Arial Rounded MT Bold" panose="020F0704030504030204" pitchFamily="34" charset="0"/>
                <a:ea typeface="Arial"/>
                <a:cs typeface="Arial"/>
                <a:sym typeface="Arial"/>
              </a:defRPr>
            </a:lvl1pPr>
            <a:lvl2pPr marL="685800" marR="0" indent="0" algn="ctr" defTabSz="1828800" rtl="0" latinLnBrk="0">
              <a:lnSpc>
                <a:spcPts val="4600"/>
              </a:lnSpc>
              <a:spcBef>
                <a:spcPts val="2200"/>
              </a:spcBef>
              <a:spcAft>
                <a:spcPts val="0"/>
              </a:spcAft>
              <a:buClrTx/>
              <a:buSzTx/>
              <a:buFontTx/>
              <a:buNone/>
              <a:tabLst>
                <a:tab pos="355600" algn="l"/>
                <a:tab pos="711200" algn="l"/>
                <a:tab pos="1143000" algn="l"/>
              </a:tabLst>
              <a:defRPr sz="3000" b="1" i="0" u="none" strike="noStrike" cap="none" spc="80" baseline="0">
                <a:solidFill>
                  <a:srgbClr val="005555"/>
                </a:solidFill>
                <a:uFillTx/>
                <a:latin typeface="Arial"/>
                <a:ea typeface="Arial"/>
                <a:cs typeface="Arial"/>
                <a:sym typeface="Arial"/>
              </a:defRPr>
            </a:lvl2pPr>
            <a:lvl3pPr marL="13716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700" b="1" i="0" u="none" strike="noStrike" cap="none" spc="80" baseline="0">
                <a:solidFill>
                  <a:srgbClr val="005555"/>
                </a:solidFill>
                <a:uFillTx/>
                <a:latin typeface="Arial"/>
                <a:ea typeface="Arial"/>
                <a:cs typeface="Arial"/>
                <a:sym typeface="Arial"/>
              </a:defRPr>
            </a:lvl3pPr>
            <a:lvl4pPr marL="20574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4pPr>
            <a:lvl5pPr marL="27432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5pPr>
            <a:lvl6pPr marL="3429000" marR="0" indent="0" algn="ctr" defTabSz="1828800" rtl="0" latinLnBrk="0">
              <a:lnSpc>
                <a:spcPts val="4600"/>
              </a:lnSpc>
              <a:spcBef>
                <a:spcPts val="2200"/>
              </a:spcBef>
              <a:spcAft>
                <a:spcPts val="0"/>
              </a:spcAft>
              <a:buClrTx/>
              <a:buSzPct val="11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6pPr>
            <a:lvl7pPr marL="41148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7pPr>
            <a:lvl8pPr marL="48006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8pPr>
            <a:lvl9pPr marL="54864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9pPr>
          </a:lstStyle>
          <a:p>
            <a:pPr algn="l" hangingPunct="1">
              <a:lnSpc>
                <a:spcPct val="100000"/>
              </a:lnSpc>
              <a:spcBef>
                <a:spcPts val="2400"/>
              </a:spcBef>
            </a:pPr>
            <a:r>
              <a:rPr lang="en-US" sz="2000" b="0" dirty="0">
                <a:solidFill>
                  <a:schemeClr val="bg2"/>
                </a:solidFill>
                <a:latin typeface="Arial" panose="020B0604020202020204" pitchFamily="34" charset="0"/>
                <a:cs typeface="Arial" panose="020B0604020202020204" pitchFamily="34" charset="0"/>
              </a:rPr>
              <a:t>FFT</a:t>
            </a:r>
            <a:endParaRPr lang="de-DE" sz="2000" b="0" dirty="0">
              <a:solidFill>
                <a:schemeClr val="bg2"/>
              </a:solidFill>
              <a:latin typeface="Arial" panose="020B0604020202020204" pitchFamily="34" charset="0"/>
              <a:cs typeface="Arial" panose="020B0604020202020204" pitchFamily="34" charset="0"/>
            </a:endParaRPr>
          </a:p>
        </p:txBody>
      </p:sp>
      <p:pic>
        <p:nvPicPr>
          <p:cNvPr id="6" name="Picture 5" descr="A close up of a circuit board&#10;&#10;Description automatically generated">
            <a:extLst>
              <a:ext uri="{FF2B5EF4-FFF2-40B4-BE49-F238E27FC236}">
                <a16:creationId xmlns:a16="http://schemas.microsoft.com/office/drawing/2014/main" id="{483B28C2-DBA6-F219-20E3-B65EB1CACDF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596715" y="6816156"/>
            <a:ext cx="2741858" cy="3678998"/>
          </a:xfrm>
          <a:prstGeom prst="rect">
            <a:avLst/>
          </a:prstGeom>
        </p:spPr>
      </p:pic>
    </p:spTree>
    <p:custDataLst>
      <p:tags r:id="rId1"/>
    </p:custDataLst>
    <p:extLst>
      <p:ext uri="{BB962C8B-B14F-4D97-AF65-F5344CB8AC3E}">
        <p14:creationId xmlns:p14="http://schemas.microsoft.com/office/powerpoint/2010/main" val="10051724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nodeType="afterEffect">
                                  <p:stCondLst>
                                    <p:cond delay="0"/>
                                  </p:stCondLst>
                                  <p:childTnLst>
                                    <p:animMotion origin="layout" path="M 0.00117 0.0272 L 0.00117 -0.0316 " pathEditMode="relative" rAng="0" ptsTypes="AA">
                                      <p:cBhvr>
                                        <p:cTn id="6" dur="2000" fill="hold"/>
                                        <p:tgtEl>
                                          <p:spTgt spid="59"/>
                                        </p:tgtEl>
                                        <p:attrNameLst>
                                          <p:attrName>ppt_x</p:attrName>
                                          <p:attrName>ppt_y</p:attrName>
                                        </p:attrNameLst>
                                      </p:cBhvr>
                                      <p:rCtr x="0" y="-294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5184DCE6-B9F6-46FF-BEE5-FE1C6CC93949}"/>
              </a:ext>
            </a:extLst>
          </p:cNvPr>
          <p:cNvSpPr>
            <a:spLocks noGrp="1"/>
          </p:cNvSpPr>
          <p:nvPr>
            <p:ph type="sldNum" sz="quarter" idx="12"/>
          </p:nvPr>
        </p:nvSpPr>
        <p:spPr>
          <a:xfrm>
            <a:off x="34461170" y="25025293"/>
            <a:ext cx="489232" cy="800215"/>
          </a:xfrm>
        </p:spPr>
        <p:txBody>
          <a:bodyPr/>
          <a:lstStyle/>
          <a:p>
            <a:fld id="{F2F77516-621F-4158-8962-EFAF68DF278D}" type="slidenum">
              <a:rPr lang="de-DE" sz="4000"/>
              <a:pPr/>
              <a:t>5</a:t>
            </a:fld>
            <a:endParaRPr lang="de-DE" sz="4000" dirty="0"/>
          </a:p>
        </p:txBody>
      </p:sp>
      <p:sp>
        <p:nvSpPr>
          <p:cNvPr id="5" name="Titel 4">
            <a:extLst>
              <a:ext uri="{FF2B5EF4-FFF2-40B4-BE49-F238E27FC236}">
                <a16:creationId xmlns:a16="http://schemas.microsoft.com/office/drawing/2014/main" id="{C49B3C3C-F7EC-448B-8FF0-8E0B39B91CF7}"/>
              </a:ext>
            </a:extLst>
          </p:cNvPr>
          <p:cNvSpPr>
            <a:spLocks noGrp="1"/>
          </p:cNvSpPr>
          <p:nvPr>
            <p:ph type="title"/>
          </p:nvPr>
        </p:nvSpPr>
        <p:spPr>
          <a:xfrm>
            <a:off x="806003" y="1076414"/>
            <a:ext cx="8803218" cy="750258"/>
          </a:xfrm>
        </p:spPr>
        <p:txBody>
          <a:bodyPr>
            <a:noAutofit/>
          </a:bodyPr>
          <a:lstStyle/>
          <a:p>
            <a:pPr algn="l">
              <a:lnSpc>
                <a:spcPct val="100000"/>
              </a:lnSpc>
            </a:pPr>
            <a:r>
              <a:rPr lang="de-DE" sz="4600" spc="0" dirty="0" err="1">
                <a:solidFill>
                  <a:srgbClr val="0070C0"/>
                </a:solidFill>
                <a:latin typeface="Arial" panose="020B0604020202020204" pitchFamily="34" charset="0"/>
                <a:cs typeface="Arial" panose="020B0604020202020204" pitchFamily="34" charset="0"/>
              </a:rPr>
              <a:t>Detection</a:t>
            </a:r>
            <a:r>
              <a:rPr lang="de-DE" sz="4600" spc="0" dirty="0">
                <a:solidFill>
                  <a:srgbClr val="0070C0"/>
                </a:solidFill>
                <a:latin typeface="Arial" panose="020B0604020202020204" pitchFamily="34" charset="0"/>
                <a:cs typeface="Arial" panose="020B0604020202020204" pitchFamily="34" charset="0"/>
              </a:rPr>
              <a:t>: </a:t>
            </a:r>
            <a:r>
              <a:rPr lang="de-DE" sz="4600" spc="0" dirty="0" err="1">
                <a:solidFill>
                  <a:srgbClr val="0070C0"/>
                </a:solidFill>
                <a:latin typeface="Arial" panose="020B0604020202020204" pitchFamily="34" charset="0"/>
                <a:cs typeface="Arial" panose="020B0604020202020204" pitchFamily="34" charset="0"/>
              </a:rPr>
              <a:t>Larmor</a:t>
            </a:r>
            <a:r>
              <a:rPr lang="de-DE" sz="4600" spc="0" dirty="0">
                <a:solidFill>
                  <a:srgbClr val="0070C0"/>
                </a:solidFill>
                <a:latin typeface="Arial" panose="020B0604020202020204" pitchFamily="34" charset="0"/>
                <a:cs typeface="Arial" panose="020B0604020202020204" pitchFamily="34" charset="0"/>
              </a:rPr>
              <a:t> </a:t>
            </a:r>
            <a:r>
              <a:rPr lang="de-DE" sz="4600" spc="0" dirty="0" err="1">
                <a:solidFill>
                  <a:srgbClr val="0070C0"/>
                </a:solidFill>
                <a:latin typeface="Arial" panose="020B0604020202020204" pitchFamily="34" charset="0"/>
                <a:cs typeface="Arial" panose="020B0604020202020204" pitchFamily="34" charset="0"/>
              </a:rPr>
              <a:t>frequency</a:t>
            </a:r>
            <a:endParaRPr lang="de-DE" sz="4600" spc="0" dirty="0">
              <a:solidFill>
                <a:srgbClr val="0070C0"/>
              </a:solidFill>
              <a:latin typeface="Arial" panose="020B0604020202020204" pitchFamily="34" charset="0"/>
              <a:cs typeface="Arial" panose="020B0604020202020204" pitchFamily="34" charset="0"/>
            </a:endParaRPr>
          </a:p>
        </p:txBody>
      </p:sp>
      <p:sp>
        <p:nvSpPr>
          <p:cNvPr id="21" name="Slide Number">
            <a:extLst>
              <a:ext uri="{FF2B5EF4-FFF2-40B4-BE49-F238E27FC236}">
                <a16:creationId xmlns:a16="http://schemas.microsoft.com/office/drawing/2014/main" id="{4474E0BE-8AE5-4BBF-A267-B16B70A370E0}"/>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5</a:t>
            </a:fld>
            <a:endParaRPr lang="en-001" dirty="0"/>
          </a:p>
        </p:txBody>
      </p:sp>
      <p:sp>
        <p:nvSpPr>
          <p:cNvPr id="22" name="Footer Placeholder 4">
            <a:extLst>
              <a:ext uri="{FF2B5EF4-FFF2-40B4-BE49-F238E27FC236}">
                <a16:creationId xmlns:a16="http://schemas.microsoft.com/office/drawing/2014/main" id="{5855F9CF-9C97-4830-94E1-CC8F58E8BD58}"/>
              </a:ext>
            </a:extLst>
          </p:cNvPr>
          <p:cNvSpPr txBox="1"/>
          <p:nvPr/>
        </p:nvSpPr>
        <p:spPr>
          <a:xfrm>
            <a:off x="1893600" y="13096785"/>
            <a:ext cx="22478402"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	</a:t>
            </a:r>
          </a:p>
        </p:txBody>
      </p:sp>
      <p:sp>
        <p:nvSpPr>
          <p:cNvPr id="14" name="Footer Placeholder 4">
            <a:extLst>
              <a:ext uri="{FF2B5EF4-FFF2-40B4-BE49-F238E27FC236}">
                <a16:creationId xmlns:a16="http://schemas.microsoft.com/office/drawing/2014/main" id="{F0FD1A0B-0A2B-47DE-9F7A-C8783ED27593}"/>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mc:AlternateContent xmlns:mc="http://schemas.openxmlformats.org/markup-compatibility/2006" xmlns:a14="http://schemas.microsoft.com/office/drawing/2010/main">
        <mc:Choice Requires="a14">
          <p:sp>
            <p:nvSpPr>
              <p:cNvPr id="80" name="Untertitel 1">
                <a:extLst>
                  <a:ext uri="{FF2B5EF4-FFF2-40B4-BE49-F238E27FC236}">
                    <a16:creationId xmlns:a16="http://schemas.microsoft.com/office/drawing/2014/main" id="{94139D9E-127A-44C1-ADD4-3A04C3BA8143}"/>
                  </a:ext>
                </a:extLst>
              </p:cNvPr>
              <p:cNvSpPr>
                <a:spLocks noGrp="1"/>
              </p:cNvSpPr>
              <p:nvPr>
                <p:ph type="subTitle" idx="1"/>
              </p:nvPr>
            </p:nvSpPr>
            <p:spPr>
              <a:xfrm>
                <a:off x="1050042" y="7671145"/>
                <a:ext cx="9270543" cy="2790841"/>
              </a:xfrm>
            </p:spPr>
            <p:txBody>
              <a:bodyPr>
                <a:noAutofit/>
              </a:bodyPr>
              <a:lstStyle/>
              <a:p>
                <a:pPr algn="l"/>
                <a:r>
                  <a:rPr lang="de-DE" sz="3600" b="0" dirty="0">
                    <a:solidFill>
                      <a:schemeClr val="bg2"/>
                    </a:solidFill>
                    <a:latin typeface="Arial" panose="020B0604020202020204" pitchFamily="34" charset="0"/>
                    <a:cs typeface="Arial" panose="020B0604020202020204" pitchFamily="34" charset="0"/>
                  </a:rPr>
                  <a:t>The axial </a:t>
                </a:r>
                <a:r>
                  <a:rPr lang="de-DE" sz="3600" b="0" dirty="0" err="1">
                    <a:solidFill>
                      <a:schemeClr val="bg2"/>
                    </a:solidFill>
                    <a:latin typeface="Arial" panose="020B0604020202020204" pitchFamily="34" charset="0"/>
                    <a:cs typeface="Arial" panose="020B0604020202020204" pitchFamily="34" charset="0"/>
                  </a:rPr>
                  <a:t>frequency</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offsets</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between</a:t>
                </a:r>
                <a:r>
                  <a:rPr lang="de-DE" sz="3600" b="0" dirty="0">
                    <a:solidFill>
                      <a:schemeClr val="bg2"/>
                    </a:solidFill>
                    <a:latin typeface="Arial" panose="020B0604020202020204" pitchFamily="34" charset="0"/>
                    <a:cs typeface="Arial" panose="020B0604020202020204" pitchFamily="34" charset="0"/>
                  </a:rPr>
                  <a:t> </a:t>
                </a:r>
                <a14:m>
                  <m:oMath xmlns:m="http://schemas.openxmlformats.org/officeDocument/2006/math">
                    <m:r>
                      <a:rPr lang="en-US" sz="3600" b="0" i="0" smtClean="0">
                        <a:solidFill>
                          <a:schemeClr val="bg2"/>
                        </a:solidFill>
                        <a:latin typeface="Cambria Math" panose="02040503050406030204" pitchFamily="18" charset="0"/>
                        <a:cs typeface="Arial" panose="020B0604020202020204" pitchFamily="34" charset="0"/>
                      </a:rPr>
                      <m:t>|</m:t>
                    </m:r>
                    <m:r>
                      <a:rPr lang="en-US" sz="3600" b="0" i="1" smtClean="0">
                        <a:solidFill>
                          <a:schemeClr val="bg2"/>
                        </a:solidFill>
                        <a:latin typeface="Cambria Math" panose="02040503050406030204" pitchFamily="18" charset="0"/>
                        <a:cs typeface="Arial" panose="020B0604020202020204" pitchFamily="34" charset="0"/>
                      </a:rPr>
                      <m:t>↑ ⟩</m:t>
                    </m:r>
                  </m:oMath>
                </a14:m>
                <a:r>
                  <a:rPr lang="de-DE" sz="3600" b="0" dirty="0">
                    <a:solidFill>
                      <a:schemeClr val="bg2"/>
                    </a:solidFill>
                    <a:latin typeface="Arial" panose="020B0604020202020204" pitchFamily="34" charset="0"/>
                    <a:cs typeface="Arial" panose="020B0604020202020204" pitchFamily="34" charset="0"/>
                  </a:rPr>
                  <a:t> and </a:t>
                </a:r>
                <a14:m>
                  <m:oMath xmlns:m="http://schemas.openxmlformats.org/officeDocument/2006/math">
                    <m:r>
                      <a:rPr lang="en-US" sz="3600" b="0">
                        <a:solidFill>
                          <a:schemeClr val="bg2"/>
                        </a:solidFill>
                        <a:latin typeface="Cambria Math" panose="02040503050406030204" pitchFamily="18" charset="0"/>
                        <a:cs typeface="Arial" panose="020B0604020202020204" pitchFamily="34" charset="0"/>
                      </a:rPr>
                      <m:t>|</m:t>
                    </m:r>
                    <m:r>
                      <a:rPr lang="en-US" sz="3600" b="0" i="1" smtClean="0">
                        <a:solidFill>
                          <a:schemeClr val="bg2"/>
                        </a:solidFill>
                        <a:latin typeface="Cambria Math" panose="02040503050406030204" pitchFamily="18" charset="0"/>
                        <a:cs typeface="Arial" panose="020B0604020202020204" pitchFamily="34" charset="0"/>
                      </a:rPr>
                      <m:t>↓</m:t>
                    </m:r>
                    <m:r>
                      <a:rPr lang="en-US" sz="3600" b="0" i="1">
                        <a:solidFill>
                          <a:schemeClr val="bg2"/>
                        </a:solidFill>
                        <a:latin typeface="Cambria Math" panose="02040503050406030204" pitchFamily="18" charset="0"/>
                        <a:cs typeface="Arial" panose="020B0604020202020204" pitchFamily="34" charset="0"/>
                      </a:rPr>
                      <m:t> ⟩</m:t>
                    </m:r>
                  </m:oMath>
                </a14:m>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spin</a:t>
                </a:r>
                <a:r>
                  <a:rPr lang="de-DE" sz="3600" b="0" dirty="0">
                    <a:solidFill>
                      <a:schemeClr val="bg2"/>
                    </a:solidFill>
                    <a:latin typeface="Arial" panose="020B0604020202020204" pitchFamily="34" charset="0"/>
                    <a:cs typeface="Arial" panose="020B0604020202020204" pitchFamily="34" charset="0"/>
                  </a:rPr>
                  <a:t> </a:t>
                </a:r>
                <a:r>
                  <a:rPr lang="de-DE" sz="3600" b="0" dirty="0" err="1">
                    <a:solidFill>
                      <a:schemeClr val="bg2"/>
                    </a:solidFill>
                    <a:latin typeface="Arial" panose="020B0604020202020204" pitchFamily="34" charset="0"/>
                    <a:cs typeface="Arial" panose="020B0604020202020204" pitchFamily="34" charset="0"/>
                  </a:rPr>
                  <a:t>orientation</a:t>
                </a:r>
                <a:r>
                  <a:rPr lang="de-DE" sz="3600" b="0" dirty="0">
                    <a:solidFill>
                      <a:schemeClr val="bg2"/>
                    </a:solidFill>
                    <a:latin typeface="Arial" panose="020B0604020202020204" pitchFamily="34" charset="0"/>
                    <a:cs typeface="Arial" panose="020B0604020202020204" pitchFamily="34" charset="0"/>
                  </a:rPr>
                  <a:t>:</a:t>
                </a:r>
              </a:p>
              <a:p>
                <a:pPr algn="l"/>
                <a:endParaRPr lang="de-DE" sz="3600" b="0" dirty="0">
                  <a:solidFill>
                    <a:schemeClr val="bg2"/>
                  </a:solidFill>
                  <a:latin typeface="Arial" panose="020B0604020202020204" pitchFamily="34" charset="0"/>
                  <a:cs typeface="Arial" panose="020B0604020202020204" pitchFamily="34" charset="0"/>
                </a:endParaRPr>
              </a:p>
              <a:p>
                <a:pPr algn="l"/>
                <a14:m>
                  <m:oMathPara xmlns:m="http://schemas.openxmlformats.org/officeDocument/2006/math">
                    <m:oMathParaPr>
                      <m:jc m:val="centerGroup"/>
                    </m:oMathParaPr>
                    <m:oMath xmlns:m="http://schemas.openxmlformats.org/officeDocument/2006/math">
                      <m:r>
                        <m:rPr>
                          <m:sty m:val="p"/>
                        </m:rPr>
                        <a:rPr lang="en-US" sz="3600" b="0">
                          <a:solidFill>
                            <a:schemeClr val="bg2"/>
                          </a:solidFill>
                          <a:latin typeface="Cambria Math" panose="02040503050406030204" pitchFamily="18" charset="0"/>
                          <a:cs typeface="Arial" panose="020B0604020202020204" pitchFamily="34" charset="0"/>
                        </a:rPr>
                        <m:t>Δ</m:t>
                      </m:r>
                      <m:sSub>
                        <m:sSubPr>
                          <m:ctrlPr>
                            <a:rPr lang="en-US" sz="3600" b="0" i="1">
                              <a:solidFill>
                                <a:schemeClr val="bg2"/>
                              </a:solidFill>
                              <a:latin typeface="Cambria Math" panose="02040503050406030204" pitchFamily="18" charset="0"/>
                              <a:cs typeface="Arial" panose="020B0604020202020204" pitchFamily="34" charset="0"/>
                            </a:rPr>
                          </m:ctrlPr>
                        </m:sSubPr>
                        <m:e>
                          <m:r>
                            <a:rPr lang="en-US" sz="3600" b="0" i="1">
                              <a:solidFill>
                                <a:schemeClr val="bg2"/>
                              </a:solidFill>
                              <a:latin typeface="Cambria Math" panose="02040503050406030204" pitchFamily="18" charset="0"/>
                              <a:cs typeface="Arial" panose="020B0604020202020204" pitchFamily="34" charset="0"/>
                            </a:rPr>
                            <m:t>𝜈</m:t>
                          </m:r>
                        </m:e>
                        <m:sub>
                          <m:r>
                            <a:rPr lang="en-US" sz="3600" b="0" i="1">
                              <a:solidFill>
                                <a:schemeClr val="bg2"/>
                              </a:solidFill>
                              <a:latin typeface="Cambria Math" panose="02040503050406030204" pitchFamily="18" charset="0"/>
                              <a:cs typeface="Arial" panose="020B0604020202020204" pitchFamily="34" charset="0"/>
                            </a:rPr>
                            <m:t>𝑧</m:t>
                          </m:r>
                        </m:sub>
                      </m:sSub>
                      <m:r>
                        <a:rPr lang="en-US" sz="3600" b="0" i="1">
                          <a:solidFill>
                            <a:schemeClr val="bg2"/>
                          </a:solidFill>
                          <a:latin typeface="Cambria Math" panose="02040503050406030204" pitchFamily="18" charset="0"/>
                          <a:cs typeface="Arial" panose="020B0604020202020204" pitchFamily="34" charset="0"/>
                        </a:rPr>
                        <m:t>≈</m:t>
                      </m:r>
                      <m:f>
                        <m:fPr>
                          <m:ctrlPr>
                            <a:rPr lang="en-US" sz="3600" b="0" i="1">
                              <a:solidFill>
                                <a:schemeClr val="bg2"/>
                              </a:solidFill>
                              <a:latin typeface="Cambria Math" panose="02040503050406030204" pitchFamily="18" charset="0"/>
                              <a:cs typeface="Arial" panose="020B0604020202020204" pitchFamily="34" charset="0"/>
                            </a:rPr>
                          </m:ctrlPr>
                        </m:fPr>
                        <m:num>
                          <m:sSub>
                            <m:sSubPr>
                              <m:ctrlPr>
                                <a:rPr lang="en-US" sz="3600" b="0" i="1">
                                  <a:solidFill>
                                    <a:schemeClr val="bg2"/>
                                  </a:solidFill>
                                  <a:latin typeface="Cambria Math" panose="02040503050406030204" pitchFamily="18" charset="0"/>
                                  <a:cs typeface="Arial" panose="020B0604020202020204" pitchFamily="34" charset="0"/>
                                </a:rPr>
                              </m:ctrlPr>
                            </m:sSubPr>
                            <m:e>
                              <m:r>
                                <a:rPr lang="en-US" sz="3600" b="0" i="1">
                                  <a:solidFill>
                                    <a:schemeClr val="bg2"/>
                                  </a:solidFill>
                                  <a:latin typeface="Cambria Math" panose="02040503050406030204" pitchFamily="18" charset="0"/>
                                  <a:cs typeface="Arial" panose="020B0604020202020204" pitchFamily="34" charset="0"/>
                                </a:rPr>
                                <m:t>𝐵</m:t>
                              </m:r>
                            </m:e>
                            <m:sub>
                              <m:r>
                                <a:rPr lang="en-US" sz="3600" b="0" i="1">
                                  <a:solidFill>
                                    <a:schemeClr val="bg2"/>
                                  </a:solidFill>
                                  <a:latin typeface="Cambria Math" panose="02040503050406030204" pitchFamily="18" charset="0"/>
                                  <a:cs typeface="Arial" panose="020B0604020202020204" pitchFamily="34" charset="0"/>
                                </a:rPr>
                                <m:t>2</m:t>
                              </m:r>
                            </m:sub>
                          </m:sSub>
                          <m:r>
                            <a:rPr lang="en-US" sz="3600" b="0" i="1">
                              <a:solidFill>
                                <a:schemeClr val="bg2"/>
                              </a:solidFill>
                              <a:latin typeface="Cambria Math" panose="02040503050406030204" pitchFamily="18" charset="0"/>
                              <a:cs typeface="Arial" panose="020B0604020202020204" pitchFamily="34" charset="0"/>
                            </a:rPr>
                            <m:t>𝑔</m:t>
                          </m:r>
                          <m:sSub>
                            <m:sSubPr>
                              <m:ctrlPr>
                                <a:rPr lang="en-US" sz="3600" b="0" i="1">
                                  <a:solidFill>
                                    <a:schemeClr val="bg2"/>
                                  </a:solidFill>
                                  <a:latin typeface="Cambria Math" panose="02040503050406030204" pitchFamily="18" charset="0"/>
                                  <a:cs typeface="Arial" panose="020B0604020202020204" pitchFamily="34" charset="0"/>
                                </a:rPr>
                              </m:ctrlPr>
                            </m:sSubPr>
                            <m:e>
                              <m:r>
                                <a:rPr lang="en-US" sz="3600" b="0" i="1">
                                  <a:solidFill>
                                    <a:schemeClr val="bg2"/>
                                  </a:solidFill>
                                  <a:latin typeface="Cambria Math" panose="02040503050406030204" pitchFamily="18" charset="0"/>
                                  <a:cs typeface="Arial" panose="020B0604020202020204" pitchFamily="34" charset="0"/>
                                </a:rPr>
                                <m:t>𝜇</m:t>
                              </m:r>
                            </m:e>
                            <m:sub>
                              <m:r>
                                <a:rPr lang="en-US" sz="3600" b="0" i="1">
                                  <a:solidFill>
                                    <a:schemeClr val="bg2"/>
                                  </a:solidFill>
                                  <a:latin typeface="Cambria Math" panose="02040503050406030204" pitchFamily="18" charset="0"/>
                                  <a:cs typeface="Arial" panose="020B0604020202020204" pitchFamily="34" charset="0"/>
                                </a:rPr>
                                <m:t>𝐵</m:t>
                              </m:r>
                            </m:sub>
                          </m:sSub>
                        </m:num>
                        <m:den>
                          <m:r>
                            <a:rPr lang="en-US" sz="3600" b="0" i="1">
                              <a:solidFill>
                                <a:schemeClr val="bg2"/>
                              </a:solidFill>
                              <a:latin typeface="Cambria Math" panose="02040503050406030204" pitchFamily="18" charset="0"/>
                              <a:cs typeface="Arial" panose="020B0604020202020204" pitchFamily="34" charset="0"/>
                            </a:rPr>
                            <m:t>4</m:t>
                          </m:r>
                          <m:sSup>
                            <m:sSupPr>
                              <m:ctrlPr>
                                <a:rPr lang="en-US" sz="3600" b="0" i="1">
                                  <a:solidFill>
                                    <a:schemeClr val="bg2"/>
                                  </a:solidFill>
                                  <a:latin typeface="Cambria Math" panose="02040503050406030204" pitchFamily="18" charset="0"/>
                                  <a:cs typeface="Arial" panose="020B0604020202020204" pitchFamily="34" charset="0"/>
                                </a:rPr>
                              </m:ctrlPr>
                            </m:sSupPr>
                            <m:e>
                              <m:r>
                                <a:rPr lang="en-US" sz="3600" b="0" i="1">
                                  <a:solidFill>
                                    <a:schemeClr val="bg2"/>
                                  </a:solidFill>
                                  <a:latin typeface="Cambria Math" panose="02040503050406030204" pitchFamily="18" charset="0"/>
                                  <a:cs typeface="Arial" panose="020B0604020202020204" pitchFamily="34" charset="0"/>
                                </a:rPr>
                                <m:t>𝜋</m:t>
                              </m:r>
                            </m:e>
                            <m:sup>
                              <m:r>
                                <a:rPr lang="en-US" sz="3600" b="0" i="1">
                                  <a:solidFill>
                                    <a:schemeClr val="bg2"/>
                                  </a:solidFill>
                                  <a:latin typeface="Cambria Math" panose="02040503050406030204" pitchFamily="18" charset="0"/>
                                  <a:cs typeface="Arial" panose="020B0604020202020204" pitchFamily="34" charset="0"/>
                                </a:rPr>
                                <m:t>2</m:t>
                              </m:r>
                            </m:sup>
                          </m:sSup>
                          <m:sSub>
                            <m:sSubPr>
                              <m:ctrlPr>
                                <a:rPr lang="en-US" sz="3600" b="0" i="1">
                                  <a:solidFill>
                                    <a:schemeClr val="bg2"/>
                                  </a:solidFill>
                                  <a:latin typeface="Cambria Math" panose="02040503050406030204" pitchFamily="18" charset="0"/>
                                  <a:cs typeface="Arial" panose="020B0604020202020204" pitchFamily="34" charset="0"/>
                                </a:rPr>
                              </m:ctrlPr>
                            </m:sSubPr>
                            <m:e>
                              <m:r>
                                <a:rPr lang="en-US" sz="3600" b="0" i="1">
                                  <a:solidFill>
                                    <a:schemeClr val="bg2"/>
                                  </a:solidFill>
                                  <a:latin typeface="Cambria Math" panose="02040503050406030204" pitchFamily="18" charset="0"/>
                                  <a:cs typeface="Arial" panose="020B0604020202020204" pitchFamily="34" charset="0"/>
                                </a:rPr>
                                <m:t>𝑚</m:t>
                              </m:r>
                            </m:e>
                            <m:sub>
                              <m:sSup>
                                <m:sSupPr>
                                  <m:ctrlPr>
                                    <a:rPr lang="en-US" sz="3600" b="0" i="1">
                                      <a:solidFill>
                                        <a:schemeClr val="bg2"/>
                                      </a:solidFill>
                                      <a:latin typeface="Cambria Math" panose="02040503050406030204" pitchFamily="18" charset="0"/>
                                      <a:cs typeface="Arial" panose="020B0604020202020204" pitchFamily="34" charset="0"/>
                                    </a:rPr>
                                  </m:ctrlPr>
                                </m:sSupPr>
                                <m:e>
                                  <m:r>
                                    <a:rPr lang="en-US" sz="3600" b="0" i="1">
                                      <a:solidFill>
                                        <a:schemeClr val="bg2"/>
                                      </a:solidFill>
                                      <a:latin typeface="Cambria Math" panose="02040503050406030204" pitchFamily="18" charset="0"/>
                                      <a:cs typeface="Arial" panose="020B0604020202020204" pitchFamily="34" charset="0"/>
                                    </a:rPr>
                                    <m:t>𝑒</m:t>
                                  </m:r>
                                </m:e>
                                <m:sup>
                                  <m:r>
                                    <a:rPr lang="en-US" sz="3600" b="0" i="1">
                                      <a:solidFill>
                                        <a:schemeClr val="bg2"/>
                                      </a:solidFill>
                                      <a:latin typeface="Cambria Math" panose="02040503050406030204" pitchFamily="18" charset="0"/>
                                      <a:cs typeface="Arial" panose="020B0604020202020204" pitchFamily="34" charset="0"/>
                                    </a:rPr>
                                    <m:t>±</m:t>
                                  </m:r>
                                </m:sup>
                              </m:sSup>
                            </m:sub>
                          </m:sSub>
                          <m:sSub>
                            <m:sSubPr>
                              <m:ctrlPr>
                                <a:rPr lang="en-US" sz="3600" b="0" i="1">
                                  <a:solidFill>
                                    <a:schemeClr val="bg2"/>
                                  </a:solidFill>
                                  <a:latin typeface="Cambria Math" panose="02040503050406030204" pitchFamily="18" charset="0"/>
                                  <a:cs typeface="Arial" panose="020B0604020202020204" pitchFamily="34" charset="0"/>
                                </a:rPr>
                              </m:ctrlPr>
                            </m:sSubPr>
                            <m:e>
                              <m:r>
                                <a:rPr lang="en-US" sz="3600" b="0" i="1">
                                  <a:solidFill>
                                    <a:schemeClr val="bg2"/>
                                  </a:solidFill>
                                  <a:latin typeface="Cambria Math" panose="02040503050406030204" pitchFamily="18" charset="0"/>
                                  <a:cs typeface="Arial" panose="020B0604020202020204" pitchFamily="34" charset="0"/>
                                </a:rPr>
                                <m:t>𝜈</m:t>
                              </m:r>
                            </m:e>
                            <m:sub>
                              <m:r>
                                <a:rPr lang="en-US" sz="3600" b="0" i="1">
                                  <a:solidFill>
                                    <a:schemeClr val="bg2"/>
                                  </a:solidFill>
                                  <a:latin typeface="Cambria Math" panose="02040503050406030204" pitchFamily="18" charset="0"/>
                                  <a:cs typeface="Arial" panose="020B0604020202020204" pitchFamily="34" charset="0"/>
                                </a:rPr>
                                <m:t>𝑧</m:t>
                              </m:r>
                            </m:sub>
                          </m:sSub>
                        </m:den>
                      </m:f>
                    </m:oMath>
                  </m:oMathPara>
                </a14:m>
                <a:endParaRPr lang="de-DE" sz="3600" b="0" dirty="0">
                  <a:solidFill>
                    <a:schemeClr val="bg2"/>
                  </a:solidFill>
                  <a:latin typeface="Arial" panose="020B0604020202020204" pitchFamily="34" charset="0"/>
                  <a:cs typeface="Arial" panose="020B0604020202020204" pitchFamily="34" charset="0"/>
                </a:endParaRPr>
              </a:p>
            </p:txBody>
          </p:sp>
        </mc:Choice>
        <mc:Fallback xmlns="">
          <p:sp>
            <p:nvSpPr>
              <p:cNvPr id="80" name="Untertitel 1">
                <a:extLst>
                  <a:ext uri="{FF2B5EF4-FFF2-40B4-BE49-F238E27FC236}">
                    <a16:creationId xmlns:a16="http://schemas.microsoft.com/office/drawing/2014/main" id="{94139D9E-127A-44C1-ADD4-3A04C3BA8143}"/>
                  </a:ext>
                </a:extLst>
              </p:cNvPr>
              <p:cNvSpPr>
                <a:spLocks noGrp="1" noRot="1" noChangeAspect="1" noMove="1" noResize="1" noEditPoints="1" noAdjustHandles="1" noChangeArrowheads="1" noChangeShapeType="1" noTextEdit="1"/>
              </p:cNvSpPr>
              <p:nvPr>
                <p:ph type="subTitle" idx="1"/>
              </p:nvPr>
            </p:nvSpPr>
            <p:spPr>
              <a:xfrm>
                <a:off x="1050042" y="7671145"/>
                <a:ext cx="9270543" cy="2790841"/>
              </a:xfrm>
              <a:blipFill>
                <a:blip r:embed="rId4"/>
                <a:stretch>
                  <a:fillRect l="-2959" t="-5240" b="-1528"/>
                </a:stretch>
              </a:blipFill>
            </p:spPr>
            <p:txBody>
              <a:bodyPr/>
              <a:lstStyle/>
              <a:p>
                <a:r>
                  <a:rPr lang="en-001">
                    <a:noFill/>
                  </a:rPr>
                  <a:t> </a:t>
                </a:r>
              </a:p>
            </p:txBody>
          </p:sp>
        </mc:Fallback>
      </mc:AlternateContent>
      <p:grpSp>
        <p:nvGrpSpPr>
          <p:cNvPr id="6" name="Group 5">
            <a:extLst>
              <a:ext uri="{FF2B5EF4-FFF2-40B4-BE49-F238E27FC236}">
                <a16:creationId xmlns:a16="http://schemas.microsoft.com/office/drawing/2014/main" id="{9480C039-1819-493C-827E-F92E3751D135}"/>
              </a:ext>
            </a:extLst>
          </p:cNvPr>
          <p:cNvGrpSpPr/>
          <p:nvPr/>
        </p:nvGrpSpPr>
        <p:grpSpPr>
          <a:xfrm>
            <a:off x="14966749" y="2928840"/>
            <a:ext cx="7841470" cy="4562138"/>
            <a:chOff x="14966749" y="2928840"/>
            <a:chExt cx="7841470" cy="4562138"/>
          </a:xfrm>
        </p:grpSpPr>
        <p:pic>
          <p:nvPicPr>
            <p:cNvPr id="79" name="Picture 4">
              <a:extLst>
                <a:ext uri="{FF2B5EF4-FFF2-40B4-BE49-F238E27FC236}">
                  <a16:creationId xmlns:a16="http://schemas.microsoft.com/office/drawing/2014/main" id="{F8F55660-8A90-468B-9E0B-8F7864D0C5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93077" y="2928840"/>
              <a:ext cx="6415142" cy="4562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Arrow: Right 9">
              <a:extLst>
                <a:ext uri="{FF2B5EF4-FFF2-40B4-BE49-F238E27FC236}">
                  <a16:creationId xmlns:a16="http://schemas.microsoft.com/office/drawing/2014/main" id="{925BEDC5-62B2-4827-B3BC-3ABAF31ABDB1}"/>
                </a:ext>
              </a:extLst>
            </p:cNvPr>
            <p:cNvSpPr/>
            <p:nvPr/>
          </p:nvSpPr>
          <p:spPr>
            <a:xfrm>
              <a:off x="14966749" y="3752850"/>
              <a:ext cx="1373194" cy="231935"/>
            </a:xfrm>
            <a:prstGeom prst="rightArrow">
              <a:avLst>
                <a:gd name="adj1" fmla="val 29466"/>
                <a:gd name="adj2" fmla="val 123921"/>
              </a:avLst>
            </a:prstGeom>
            <a:solidFill>
              <a:srgbClr val="00B0F0"/>
            </a:solidFill>
            <a:ln w="28575" cap="flat">
              <a:solidFill>
                <a:srgbClr val="0070C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grpSp>
      <p:grpSp>
        <p:nvGrpSpPr>
          <p:cNvPr id="7" name="Group 6">
            <a:extLst>
              <a:ext uri="{FF2B5EF4-FFF2-40B4-BE49-F238E27FC236}">
                <a16:creationId xmlns:a16="http://schemas.microsoft.com/office/drawing/2014/main" id="{739E4AEF-AF27-4A2E-85EC-88057E185ECB}"/>
              </a:ext>
            </a:extLst>
          </p:cNvPr>
          <p:cNvGrpSpPr/>
          <p:nvPr/>
        </p:nvGrpSpPr>
        <p:grpSpPr>
          <a:xfrm>
            <a:off x="15691332" y="6651784"/>
            <a:ext cx="7949337" cy="5357076"/>
            <a:chOff x="15691332" y="6651784"/>
            <a:chExt cx="7949337" cy="5357076"/>
          </a:xfrm>
        </p:grpSpPr>
        <p:grpSp>
          <p:nvGrpSpPr>
            <p:cNvPr id="82" name="Gruppieren 30">
              <a:extLst>
                <a:ext uri="{FF2B5EF4-FFF2-40B4-BE49-F238E27FC236}">
                  <a16:creationId xmlns:a16="http://schemas.microsoft.com/office/drawing/2014/main" id="{F7AE3CD6-DC8F-4F21-8FD7-C4171291E1CB}"/>
                </a:ext>
              </a:extLst>
            </p:cNvPr>
            <p:cNvGrpSpPr/>
            <p:nvPr/>
          </p:nvGrpSpPr>
          <p:grpSpPr>
            <a:xfrm>
              <a:off x="15691332" y="7934468"/>
              <a:ext cx="7949337" cy="4074392"/>
              <a:chOff x="4410862" y="3930243"/>
              <a:chExt cx="4435329" cy="2508308"/>
            </a:xfrm>
          </p:grpSpPr>
          <p:pic>
            <p:nvPicPr>
              <p:cNvPr id="83" name="Grafik 10">
                <a:extLst>
                  <a:ext uri="{FF2B5EF4-FFF2-40B4-BE49-F238E27FC236}">
                    <a16:creationId xmlns:a16="http://schemas.microsoft.com/office/drawing/2014/main" id="{F0F2C73C-A69C-4DE9-93EF-E8220E10FB60}"/>
                  </a:ext>
                </a:extLst>
              </p:cNvPr>
              <p:cNvPicPr>
                <a:picLocks noChangeAspect="1"/>
              </p:cNvPicPr>
              <p:nvPr/>
            </p:nvPicPr>
            <p:blipFill>
              <a:blip r:embed="rId6"/>
              <a:stretch>
                <a:fillRect/>
              </a:stretch>
            </p:blipFill>
            <p:spPr>
              <a:xfrm>
                <a:off x="4410862" y="3930243"/>
                <a:ext cx="4435329" cy="2508308"/>
              </a:xfrm>
              <a:prstGeom prst="rect">
                <a:avLst/>
              </a:prstGeom>
            </p:spPr>
          </p:pic>
          <p:pic>
            <p:nvPicPr>
              <p:cNvPr id="84" name="Grafik 7">
                <a:extLst>
                  <a:ext uri="{FF2B5EF4-FFF2-40B4-BE49-F238E27FC236}">
                    <a16:creationId xmlns:a16="http://schemas.microsoft.com/office/drawing/2014/main" id="{B8C03173-7983-46CE-B2CF-725D21280BC9}"/>
                  </a:ext>
                </a:extLst>
              </p:cNvPr>
              <p:cNvPicPr>
                <a:picLocks noChangeAspect="1"/>
              </p:cNvPicPr>
              <p:nvPr/>
            </p:nvPicPr>
            <p:blipFill>
              <a:blip r:embed="rId7"/>
              <a:stretch>
                <a:fillRect/>
              </a:stretch>
            </p:blipFill>
            <p:spPr>
              <a:xfrm>
                <a:off x="5294938" y="4492305"/>
                <a:ext cx="2913689" cy="1244978"/>
              </a:xfrm>
              <a:prstGeom prst="rect">
                <a:avLst/>
              </a:prstGeom>
            </p:spPr>
          </p:pic>
        </p:grpSp>
        <p:sp>
          <p:nvSpPr>
            <p:cNvPr id="90" name="Arrow: Right 89">
              <a:extLst>
                <a:ext uri="{FF2B5EF4-FFF2-40B4-BE49-F238E27FC236}">
                  <a16:creationId xmlns:a16="http://schemas.microsoft.com/office/drawing/2014/main" id="{6F087AA5-DB3E-4B8E-96A1-2F8CB90723C2}"/>
                </a:ext>
              </a:extLst>
            </p:cNvPr>
            <p:cNvSpPr/>
            <p:nvPr/>
          </p:nvSpPr>
          <p:spPr>
            <a:xfrm rot="5400000">
              <a:off x="21485804" y="7222413"/>
              <a:ext cx="1373194" cy="231935"/>
            </a:xfrm>
            <a:prstGeom prst="rightArrow">
              <a:avLst>
                <a:gd name="adj1" fmla="val 29466"/>
                <a:gd name="adj2" fmla="val 123921"/>
              </a:avLst>
            </a:prstGeom>
            <a:solidFill>
              <a:srgbClr val="00B0F0"/>
            </a:solidFill>
            <a:ln w="28575" cap="flat">
              <a:solidFill>
                <a:srgbClr val="0070C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grpSp>
      <p:sp>
        <p:nvSpPr>
          <p:cNvPr id="29" name="Untertitel 1">
            <a:extLst>
              <a:ext uri="{FF2B5EF4-FFF2-40B4-BE49-F238E27FC236}">
                <a16:creationId xmlns:a16="http://schemas.microsoft.com/office/drawing/2014/main" id="{89AB57F4-4055-4FB8-835B-1DB79A9074A6}"/>
              </a:ext>
            </a:extLst>
          </p:cNvPr>
          <p:cNvSpPr txBox="1">
            <a:spLocks/>
          </p:cNvSpPr>
          <p:nvPr/>
        </p:nvSpPr>
        <p:spPr>
          <a:xfrm>
            <a:off x="1045521" y="2973095"/>
            <a:ext cx="9270543" cy="240797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Autofit/>
          </a:bodyPr>
          <a:lstStyle>
            <a:lvl1pPr marL="0" marR="0" indent="0" algn="ctr" defTabSz="1828800" rtl="0" latinLnBrk="0">
              <a:lnSpc>
                <a:spcPts val="4600"/>
              </a:lnSpc>
              <a:spcBef>
                <a:spcPts val="2200"/>
              </a:spcBef>
              <a:spcAft>
                <a:spcPts val="0"/>
              </a:spcAft>
              <a:buClrTx/>
              <a:buSzTx/>
              <a:buFontTx/>
              <a:buNone/>
              <a:tabLst>
                <a:tab pos="355600" algn="l"/>
                <a:tab pos="711200" algn="l"/>
                <a:tab pos="1143000" algn="l"/>
              </a:tabLst>
              <a:defRPr sz="4400" b="1" i="0" u="none" strike="noStrike" cap="none" spc="80" baseline="0">
                <a:solidFill>
                  <a:schemeClr val="tx1">
                    <a:lumMod val="65000"/>
                    <a:lumOff val="35000"/>
                  </a:schemeClr>
                </a:solidFill>
                <a:uFillTx/>
                <a:latin typeface="Arial Rounded MT Bold" panose="020F0704030504030204" pitchFamily="34" charset="0"/>
                <a:ea typeface="Arial"/>
                <a:cs typeface="Arial"/>
                <a:sym typeface="Arial"/>
              </a:defRPr>
            </a:lvl1pPr>
            <a:lvl2pPr marL="685800" marR="0" indent="0" algn="ctr" defTabSz="1828800" rtl="0" latinLnBrk="0">
              <a:lnSpc>
                <a:spcPts val="4600"/>
              </a:lnSpc>
              <a:spcBef>
                <a:spcPts val="2200"/>
              </a:spcBef>
              <a:spcAft>
                <a:spcPts val="0"/>
              </a:spcAft>
              <a:buClrTx/>
              <a:buSzTx/>
              <a:buFontTx/>
              <a:buNone/>
              <a:tabLst>
                <a:tab pos="355600" algn="l"/>
                <a:tab pos="711200" algn="l"/>
                <a:tab pos="1143000" algn="l"/>
              </a:tabLst>
              <a:defRPr sz="3000" b="1" i="0" u="none" strike="noStrike" cap="none" spc="80" baseline="0">
                <a:solidFill>
                  <a:srgbClr val="005555"/>
                </a:solidFill>
                <a:uFillTx/>
                <a:latin typeface="Arial"/>
                <a:ea typeface="Arial"/>
                <a:cs typeface="Arial"/>
                <a:sym typeface="Arial"/>
              </a:defRPr>
            </a:lvl2pPr>
            <a:lvl3pPr marL="13716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700" b="1" i="0" u="none" strike="noStrike" cap="none" spc="80" baseline="0">
                <a:solidFill>
                  <a:srgbClr val="005555"/>
                </a:solidFill>
                <a:uFillTx/>
                <a:latin typeface="Arial"/>
                <a:ea typeface="Arial"/>
                <a:cs typeface="Arial"/>
                <a:sym typeface="Arial"/>
              </a:defRPr>
            </a:lvl3pPr>
            <a:lvl4pPr marL="20574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4pPr>
            <a:lvl5pPr marL="27432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5pPr>
            <a:lvl6pPr marL="3429000" marR="0" indent="0" algn="ctr" defTabSz="1828800" rtl="0" latinLnBrk="0">
              <a:lnSpc>
                <a:spcPts val="4600"/>
              </a:lnSpc>
              <a:spcBef>
                <a:spcPts val="2200"/>
              </a:spcBef>
              <a:spcAft>
                <a:spcPts val="0"/>
              </a:spcAft>
              <a:buClrTx/>
              <a:buSzPct val="11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6pPr>
            <a:lvl7pPr marL="41148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7pPr>
            <a:lvl8pPr marL="48006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8pPr>
            <a:lvl9pPr marL="54864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9pPr>
          </a:lstStyle>
          <a:p>
            <a:pPr algn="l" hangingPunct="1"/>
            <a:r>
              <a:rPr lang="en-US" sz="3600" dirty="0">
                <a:solidFill>
                  <a:srgbClr val="FF8609"/>
                </a:solidFill>
                <a:latin typeface="Arial" panose="020B0604020202020204" pitchFamily="34" charset="0"/>
                <a:cs typeface="Arial" panose="020B0604020202020204" pitchFamily="34" charset="0"/>
              </a:rPr>
              <a:t>Positron</a:t>
            </a:r>
            <a:r>
              <a:rPr lang="en-US" sz="3600" b="0" dirty="0">
                <a:solidFill>
                  <a:schemeClr val="bg2"/>
                </a:solidFill>
                <a:latin typeface="Arial" panose="020B0604020202020204" pitchFamily="34" charset="0"/>
                <a:cs typeface="Arial" panose="020B0604020202020204" pitchFamily="34" charset="0"/>
              </a:rPr>
              <a:t> and </a:t>
            </a:r>
            <a:r>
              <a:rPr lang="en-US" sz="3600" dirty="0">
                <a:solidFill>
                  <a:srgbClr val="0F58AB"/>
                </a:solidFill>
                <a:latin typeface="Arial" panose="020B0604020202020204" pitchFamily="34" charset="0"/>
                <a:cs typeface="Arial" panose="020B0604020202020204" pitchFamily="34" charset="0"/>
              </a:rPr>
              <a:t>electron</a:t>
            </a:r>
            <a:r>
              <a:rPr lang="en-US" sz="3600" b="0" dirty="0">
                <a:solidFill>
                  <a:schemeClr val="bg2"/>
                </a:solidFill>
                <a:latin typeface="Arial" panose="020B0604020202020204" pitchFamily="34" charset="0"/>
                <a:cs typeface="Arial" panose="020B0604020202020204" pitchFamily="34" charset="0"/>
              </a:rPr>
              <a:t> are spin particles, which will follow a spin precession (Larmor) motion in the strong magnetic field of the Penning trap.</a:t>
            </a:r>
            <a:endParaRPr lang="de-DE" sz="3600" b="0" dirty="0">
              <a:solidFill>
                <a:schemeClr val="bg2"/>
              </a:solidFill>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1B5A21CA-636A-407A-98AA-D6798020B952}"/>
              </a:ext>
            </a:extLst>
          </p:cNvPr>
          <p:cNvGrpSpPr/>
          <p:nvPr/>
        </p:nvGrpSpPr>
        <p:grpSpPr>
          <a:xfrm>
            <a:off x="1004215" y="2642232"/>
            <a:ext cx="15414019" cy="6493020"/>
            <a:chOff x="1004215" y="2642232"/>
            <a:chExt cx="15414019" cy="6493020"/>
          </a:xfrm>
        </p:grpSpPr>
        <p:grpSp>
          <p:nvGrpSpPr>
            <p:cNvPr id="9" name="Group 8">
              <a:extLst>
                <a:ext uri="{FF2B5EF4-FFF2-40B4-BE49-F238E27FC236}">
                  <a16:creationId xmlns:a16="http://schemas.microsoft.com/office/drawing/2014/main" id="{66E7E816-D5A0-4058-B950-4BC9A0B191B6}"/>
                </a:ext>
              </a:extLst>
            </p:cNvPr>
            <p:cNvGrpSpPr/>
            <p:nvPr/>
          </p:nvGrpSpPr>
          <p:grpSpPr>
            <a:xfrm>
              <a:off x="9986608" y="2642232"/>
              <a:ext cx="6431626" cy="6493020"/>
              <a:chOff x="9749111" y="2161852"/>
              <a:chExt cx="6431626" cy="6493020"/>
            </a:xfrm>
          </p:grpSpPr>
          <p:sp>
            <p:nvSpPr>
              <p:cNvPr id="69" name="Textfeld 23">
                <a:extLst>
                  <a:ext uri="{FF2B5EF4-FFF2-40B4-BE49-F238E27FC236}">
                    <a16:creationId xmlns:a16="http://schemas.microsoft.com/office/drawing/2014/main" id="{A295D9B5-3D8C-4AA7-A3FF-FDE24D69FA6F}"/>
                  </a:ext>
                </a:extLst>
              </p:cNvPr>
              <p:cNvSpPr txBox="1"/>
              <p:nvPr/>
            </p:nvSpPr>
            <p:spPr>
              <a:xfrm>
                <a:off x="10807959" y="6858000"/>
                <a:ext cx="398762" cy="430887"/>
              </a:xfrm>
              <a:prstGeom prst="rect">
                <a:avLst/>
              </a:prstGeom>
              <a:noFill/>
            </p:spPr>
            <p:txBody>
              <a:bodyPr wrap="square" rtlCol="0">
                <a:spAutoFit/>
              </a:bodyPr>
              <a:lstStyle/>
              <a:p>
                <a:endParaRPr lang="de-DE" sz="2200" b="1" i="1" dirty="0" err="1">
                  <a:solidFill>
                    <a:srgbClr val="15816C"/>
                  </a:solidFill>
                </a:endParaRPr>
              </a:p>
            </p:txBody>
          </p:sp>
          <p:grpSp>
            <p:nvGrpSpPr>
              <p:cNvPr id="73" name="Gruppieren 13">
                <a:extLst>
                  <a:ext uri="{FF2B5EF4-FFF2-40B4-BE49-F238E27FC236}">
                    <a16:creationId xmlns:a16="http://schemas.microsoft.com/office/drawing/2014/main" id="{FFCEE7B0-B5A3-4C63-AA92-1913200D5E7D}"/>
                  </a:ext>
                </a:extLst>
              </p:cNvPr>
              <p:cNvGrpSpPr/>
              <p:nvPr/>
            </p:nvGrpSpPr>
            <p:grpSpPr>
              <a:xfrm>
                <a:off x="10476204" y="2161852"/>
                <a:ext cx="5704533" cy="5764956"/>
                <a:chOff x="827584" y="1590920"/>
                <a:chExt cx="2344531" cy="2486152"/>
              </a:xfrm>
            </p:grpSpPr>
            <p:sp>
              <p:nvSpPr>
                <p:cNvPr id="74" name="Textfeld 14">
                  <a:extLst>
                    <a:ext uri="{FF2B5EF4-FFF2-40B4-BE49-F238E27FC236}">
                      <a16:creationId xmlns:a16="http://schemas.microsoft.com/office/drawing/2014/main" id="{CB84BCFD-4875-4346-9EC3-014C0885312B}"/>
                    </a:ext>
                  </a:extLst>
                </p:cNvPr>
                <p:cNvSpPr txBox="1"/>
                <p:nvPr/>
              </p:nvSpPr>
              <p:spPr>
                <a:xfrm>
                  <a:off x="878161" y="1590920"/>
                  <a:ext cx="1379712" cy="278732"/>
                </a:xfrm>
                <a:prstGeom prst="rect">
                  <a:avLst/>
                </a:prstGeom>
                <a:noFill/>
              </p:spPr>
              <p:txBody>
                <a:bodyPr wrap="none" rtlCol="0">
                  <a:spAutoFit/>
                </a:bodyPr>
                <a:lstStyle/>
                <a:p>
                  <a:r>
                    <a:rPr lang="de-DE" dirty="0" err="1">
                      <a:solidFill>
                        <a:schemeClr val="bg2"/>
                      </a:solidFill>
                      <a:cs typeface="Arial" panose="020B0604020202020204" pitchFamily="34" charset="0"/>
                    </a:rPr>
                    <a:t>Magnetic</a:t>
                  </a:r>
                  <a:r>
                    <a:rPr lang="de-DE" dirty="0">
                      <a:solidFill>
                        <a:schemeClr val="bg2"/>
                      </a:solidFill>
                      <a:cs typeface="Arial" panose="020B0604020202020204" pitchFamily="34" charset="0"/>
                    </a:rPr>
                    <a:t> </a:t>
                  </a:r>
                  <a:r>
                    <a:rPr lang="de-DE" dirty="0" err="1">
                      <a:solidFill>
                        <a:schemeClr val="bg2"/>
                      </a:solidFill>
                      <a:cs typeface="Arial" panose="020B0604020202020204" pitchFamily="34" charset="0"/>
                    </a:rPr>
                    <a:t>bottle</a:t>
                  </a:r>
                  <a:r>
                    <a:rPr lang="de-DE" dirty="0">
                      <a:solidFill>
                        <a:schemeClr val="bg2"/>
                      </a:solidFill>
                      <a:cs typeface="Arial" panose="020B0604020202020204" pitchFamily="34" charset="0"/>
                    </a:rPr>
                    <a:t> </a:t>
                  </a:r>
                </a:p>
              </p:txBody>
            </p:sp>
            <p:pic>
              <p:nvPicPr>
                <p:cNvPr id="75" name="Picture 2">
                  <a:extLst>
                    <a:ext uri="{FF2B5EF4-FFF2-40B4-BE49-F238E27FC236}">
                      <a16:creationId xmlns:a16="http://schemas.microsoft.com/office/drawing/2014/main" id="{F907DB86-5F2F-4DD1-8193-3DE179534397}"/>
                    </a:ext>
                  </a:extLst>
                </p:cNvPr>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7584" y="1904683"/>
                  <a:ext cx="1408451" cy="2172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6" name="Rechteck 16">
                  <a:extLst>
                    <a:ext uri="{FF2B5EF4-FFF2-40B4-BE49-F238E27FC236}">
                      <a16:creationId xmlns:a16="http://schemas.microsoft.com/office/drawing/2014/main" id="{36F706C1-7A57-4C32-8314-399EB6A6EBEB}"/>
                    </a:ext>
                  </a:extLst>
                </p:cNvPr>
                <p:cNvSpPr/>
                <p:nvPr/>
              </p:nvSpPr>
              <p:spPr>
                <a:xfrm>
                  <a:off x="879671" y="1838451"/>
                  <a:ext cx="2269435" cy="2238621"/>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7200">
                    <a:solidFill>
                      <a:srgbClr val="15816C"/>
                    </a:solidFill>
                  </a:endParaRPr>
                </a:p>
              </p:txBody>
            </p:sp>
            <p:sp>
              <p:nvSpPr>
                <p:cNvPr id="77" name="Textfeld 17">
                  <a:extLst>
                    <a:ext uri="{FF2B5EF4-FFF2-40B4-BE49-F238E27FC236}">
                      <a16:creationId xmlns:a16="http://schemas.microsoft.com/office/drawing/2014/main" id="{DAD5377C-101D-4CCB-B0B2-0237503E8487}"/>
                    </a:ext>
                  </a:extLst>
                </p:cNvPr>
                <p:cNvSpPr txBox="1"/>
                <p:nvPr/>
              </p:nvSpPr>
              <p:spPr>
                <a:xfrm>
                  <a:off x="2101521" y="2900797"/>
                  <a:ext cx="1070594" cy="199094"/>
                </a:xfrm>
                <a:prstGeom prst="rect">
                  <a:avLst/>
                </a:prstGeom>
                <a:noFill/>
              </p:spPr>
              <p:txBody>
                <a:bodyPr wrap="square" rtlCol="0">
                  <a:spAutoFit/>
                </a:bodyPr>
                <a:lstStyle/>
                <a:p>
                  <a:r>
                    <a:rPr lang="de-DE" sz="2400" dirty="0" err="1">
                      <a:solidFill>
                        <a:srgbClr val="FF9900"/>
                      </a:solidFill>
                    </a:rPr>
                    <a:t>Ferromagnetic</a:t>
                  </a:r>
                  <a:r>
                    <a:rPr lang="de-DE" sz="2400" dirty="0">
                      <a:solidFill>
                        <a:srgbClr val="FF9900"/>
                      </a:solidFill>
                    </a:rPr>
                    <a:t> ring</a:t>
                  </a:r>
                </a:p>
              </p:txBody>
            </p:sp>
          </p:grpSp>
          <p:sp>
            <p:nvSpPr>
              <p:cNvPr id="65" name="Ellipse 19">
                <a:extLst>
                  <a:ext uri="{FF2B5EF4-FFF2-40B4-BE49-F238E27FC236}">
                    <a16:creationId xmlns:a16="http://schemas.microsoft.com/office/drawing/2014/main" id="{FCB7FD6D-3701-44DC-AA04-CC0F37A1D9C3}"/>
                  </a:ext>
                </a:extLst>
              </p:cNvPr>
              <p:cNvSpPr/>
              <p:nvPr/>
            </p:nvSpPr>
            <p:spPr bwMode="auto">
              <a:xfrm rot="20673762">
                <a:off x="11829701" y="4946081"/>
                <a:ext cx="858546" cy="400888"/>
              </a:xfrm>
              <a:prstGeom prst="ellipse">
                <a:avLst/>
              </a:prstGeom>
              <a:noFill/>
              <a:ln w="19050" cap="flat" cmpd="sng" algn="ctr">
                <a:solidFill>
                  <a:schemeClr val="tx1">
                    <a:lumMod val="75000"/>
                    <a:lumOff val="25000"/>
                  </a:schemeClr>
                </a:solidFill>
                <a:prstDash val="solid"/>
                <a:round/>
                <a:headEnd type="none" w="med" len="med"/>
                <a:tailEnd type="none" w="med" len="med"/>
              </a:ln>
              <a:effectLst>
                <a:softEdge rad="0"/>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de-DE" sz="16400">
                  <a:solidFill>
                    <a:srgbClr val="15816C"/>
                  </a:solidFill>
                  <a:latin typeface="Arial" pitchFamily="34" charset="0"/>
                </a:endParaRPr>
              </a:p>
            </p:txBody>
          </p:sp>
          <p:grpSp>
            <p:nvGrpSpPr>
              <p:cNvPr id="66" name="Gruppieren 20">
                <a:extLst>
                  <a:ext uri="{FF2B5EF4-FFF2-40B4-BE49-F238E27FC236}">
                    <a16:creationId xmlns:a16="http://schemas.microsoft.com/office/drawing/2014/main" id="{6B91D01C-3BFA-4FC5-B934-01A4022A4D32}"/>
                  </a:ext>
                </a:extLst>
              </p:cNvPr>
              <p:cNvGrpSpPr>
                <a:grpSpLocks noChangeAspect="1"/>
              </p:cNvGrpSpPr>
              <p:nvPr/>
            </p:nvGrpSpPr>
            <p:grpSpPr>
              <a:xfrm>
                <a:off x="11751964" y="4852888"/>
                <a:ext cx="325948" cy="534974"/>
                <a:chOff x="3250119" y="1984023"/>
                <a:chExt cx="238553" cy="300627"/>
              </a:xfrm>
            </p:grpSpPr>
            <p:cxnSp>
              <p:nvCxnSpPr>
                <p:cNvPr id="67" name="Gerade Verbindung mit Pfeil 21">
                  <a:extLst>
                    <a:ext uri="{FF2B5EF4-FFF2-40B4-BE49-F238E27FC236}">
                      <a16:creationId xmlns:a16="http://schemas.microsoft.com/office/drawing/2014/main" id="{864717E2-814F-4E09-AA5D-B5DBA7CFDE62}"/>
                    </a:ext>
                  </a:extLst>
                </p:cNvPr>
                <p:cNvCxnSpPr/>
                <p:nvPr/>
              </p:nvCxnSpPr>
              <p:spPr bwMode="auto">
                <a:xfrm flipV="1">
                  <a:off x="3324763" y="1984023"/>
                  <a:ext cx="163909" cy="193451"/>
                </a:xfrm>
                <a:prstGeom prst="straightConnector1">
                  <a:avLst/>
                </a:prstGeom>
                <a:solidFill>
                  <a:schemeClr val="accent1"/>
                </a:solidFill>
                <a:ln w="28575" cap="flat" cmpd="sng" algn="ctr">
                  <a:solidFill>
                    <a:srgbClr val="FF0000"/>
                  </a:solidFill>
                  <a:prstDash val="solid"/>
                  <a:round/>
                  <a:headEnd type="none" w="med" len="med"/>
                  <a:tailEnd type="triangle" w="med" len="med"/>
                </a:ln>
                <a:effectLst/>
              </p:spPr>
            </p:cxnSp>
            <p:cxnSp>
              <p:nvCxnSpPr>
                <p:cNvPr id="68" name="Gerade Verbindung 22">
                  <a:extLst>
                    <a:ext uri="{FF2B5EF4-FFF2-40B4-BE49-F238E27FC236}">
                      <a16:creationId xmlns:a16="http://schemas.microsoft.com/office/drawing/2014/main" id="{D7103B84-3919-42A5-9E15-6AC0B3CFE56A}"/>
                    </a:ext>
                  </a:extLst>
                </p:cNvPr>
                <p:cNvCxnSpPr/>
                <p:nvPr/>
              </p:nvCxnSpPr>
              <p:spPr>
                <a:xfrm flipV="1">
                  <a:off x="3250119" y="2177480"/>
                  <a:ext cx="72008" cy="107170"/>
                </a:xfrm>
                <a:prstGeom prst="line">
                  <a:avLst/>
                </a:prstGeom>
                <a:ln w="38100">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0" name="Ellipse 24">
                <a:extLst>
                  <a:ext uri="{FF2B5EF4-FFF2-40B4-BE49-F238E27FC236}">
                    <a16:creationId xmlns:a16="http://schemas.microsoft.com/office/drawing/2014/main" id="{001F35B0-6177-44FA-A11C-9BB19526AAB7}"/>
                  </a:ext>
                </a:extLst>
              </p:cNvPr>
              <p:cNvSpPr/>
              <p:nvPr/>
            </p:nvSpPr>
            <p:spPr bwMode="auto">
              <a:xfrm>
                <a:off x="11810591" y="5044330"/>
                <a:ext cx="190506" cy="204390"/>
              </a:xfrm>
              <a:prstGeom prst="ellipse">
                <a:avLst/>
              </a:prstGeom>
              <a:gradFill flip="none" rotWithShape="1">
                <a:gsLst>
                  <a:gs pos="92000">
                    <a:schemeClr val="tx2">
                      <a:lumMod val="60000"/>
                      <a:lumOff val="40000"/>
                      <a:shade val="30000"/>
                      <a:satMod val="115000"/>
                    </a:schemeClr>
                  </a:gs>
                  <a:gs pos="64000">
                    <a:schemeClr val="tx2">
                      <a:lumMod val="60000"/>
                      <a:lumOff val="40000"/>
                      <a:shade val="67500"/>
                      <a:satMod val="115000"/>
                    </a:schemeClr>
                  </a:gs>
                  <a:gs pos="0">
                    <a:schemeClr val="tx2">
                      <a:shade val="100000"/>
                      <a:satMod val="115000"/>
                      <a:lumMod val="0"/>
                      <a:lumOff val="100000"/>
                    </a:schemeClr>
                  </a:gs>
                </a:gsLst>
                <a:path path="circle">
                  <a:fillToRect l="50000" t="50000" r="50000" b="50000"/>
                </a:path>
                <a:tileRect/>
              </a:gradFill>
              <a:ln w="10160" cap="flat" cmpd="sng" algn="ctr">
                <a:no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defTabSz="8353426" fontAlgn="base" hangingPunct="1">
                  <a:spcBef>
                    <a:spcPct val="0"/>
                  </a:spcBef>
                  <a:spcAft>
                    <a:spcPct val="0"/>
                  </a:spcAft>
                </a:pPr>
                <a:endParaRPr lang="de-DE" sz="2800" dirty="0">
                  <a:solidFill>
                    <a:srgbClr val="15816C"/>
                  </a:solidFill>
                  <a:latin typeface="Arial" pitchFamily="34" charset="0"/>
                </a:endParaRPr>
              </a:p>
            </p:txBody>
          </p:sp>
          <mc:AlternateContent xmlns:mc="http://schemas.openxmlformats.org/markup-compatibility/2006" xmlns:a14="http://schemas.microsoft.com/office/drawing/2010/main">
            <mc:Choice Requires="a14">
              <p:sp>
                <p:nvSpPr>
                  <p:cNvPr id="89" name="Untertitel 1">
                    <a:extLst>
                      <a:ext uri="{FF2B5EF4-FFF2-40B4-BE49-F238E27FC236}">
                        <a16:creationId xmlns:a16="http://schemas.microsoft.com/office/drawing/2014/main" id="{3C4C71A9-8D32-4ABE-A517-D18DC3C52F9B}"/>
                      </a:ext>
                    </a:extLst>
                  </p:cNvPr>
                  <p:cNvSpPr txBox="1">
                    <a:spLocks/>
                  </p:cNvSpPr>
                  <p:nvPr/>
                </p:nvSpPr>
                <p:spPr>
                  <a:xfrm>
                    <a:off x="9749111" y="8042462"/>
                    <a:ext cx="5340493" cy="612410"/>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0" tIns="0" rIns="0" bIns="0">
                    <a:noAutofit/>
                  </a:bodyPr>
                  <a:lstStyle>
                    <a:lvl1pPr marL="0" marR="0" indent="0" algn="ctr" defTabSz="1828800" rtl="0" latinLnBrk="0">
                      <a:lnSpc>
                        <a:spcPts val="4600"/>
                      </a:lnSpc>
                      <a:spcBef>
                        <a:spcPts val="2200"/>
                      </a:spcBef>
                      <a:spcAft>
                        <a:spcPts val="0"/>
                      </a:spcAft>
                      <a:buClrTx/>
                      <a:buSzTx/>
                      <a:buFontTx/>
                      <a:buNone/>
                      <a:tabLst>
                        <a:tab pos="355600" algn="l"/>
                        <a:tab pos="711200" algn="l"/>
                        <a:tab pos="1143000" algn="l"/>
                      </a:tabLst>
                      <a:defRPr sz="4400" b="1" i="0" u="none" strike="noStrike" cap="none" spc="80" baseline="0">
                        <a:solidFill>
                          <a:schemeClr val="tx1">
                            <a:lumMod val="65000"/>
                            <a:lumOff val="35000"/>
                          </a:schemeClr>
                        </a:solidFill>
                        <a:uFillTx/>
                        <a:latin typeface="Arial Rounded MT Bold" panose="020F0704030504030204" pitchFamily="34" charset="0"/>
                        <a:ea typeface="Arial"/>
                        <a:cs typeface="Arial"/>
                        <a:sym typeface="Arial"/>
                      </a:defRPr>
                    </a:lvl1pPr>
                    <a:lvl2pPr marL="685800" marR="0" indent="0" algn="ctr" defTabSz="1828800" rtl="0" latinLnBrk="0">
                      <a:lnSpc>
                        <a:spcPts val="4600"/>
                      </a:lnSpc>
                      <a:spcBef>
                        <a:spcPts val="2200"/>
                      </a:spcBef>
                      <a:spcAft>
                        <a:spcPts val="0"/>
                      </a:spcAft>
                      <a:buClrTx/>
                      <a:buSzTx/>
                      <a:buFontTx/>
                      <a:buNone/>
                      <a:tabLst>
                        <a:tab pos="355600" algn="l"/>
                        <a:tab pos="711200" algn="l"/>
                        <a:tab pos="1143000" algn="l"/>
                      </a:tabLst>
                      <a:defRPr sz="3000" b="1" i="0" u="none" strike="noStrike" cap="none" spc="80" baseline="0">
                        <a:solidFill>
                          <a:srgbClr val="005555"/>
                        </a:solidFill>
                        <a:uFillTx/>
                        <a:latin typeface="Arial"/>
                        <a:ea typeface="Arial"/>
                        <a:cs typeface="Arial"/>
                        <a:sym typeface="Arial"/>
                      </a:defRPr>
                    </a:lvl2pPr>
                    <a:lvl3pPr marL="13716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700" b="1" i="0" u="none" strike="noStrike" cap="none" spc="80" baseline="0">
                        <a:solidFill>
                          <a:srgbClr val="005555"/>
                        </a:solidFill>
                        <a:uFillTx/>
                        <a:latin typeface="Arial"/>
                        <a:ea typeface="Arial"/>
                        <a:cs typeface="Arial"/>
                        <a:sym typeface="Arial"/>
                      </a:defRPr>
                    </a:lvl3pPr>
                    <a:lvl4pPr marL="20574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4pPr>
                    <a:lvl5pPr marL="27432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5pPr>
                    <a:lvl6pPr marL="3429000" marR="0" indent="0" algn="ctr" defTabSz="1828800" rtl="0" latinLnBrk="0">
                      <a:lnSpc>
                        <a:spcPts val="4600"/>
                      </a:lnSpc>
                      <a:spcBef>
                        <a:spcPts val="2200"/>
                      </a:spcBef>
                      <a:spcAft>
                        <a:spcPts val="0"/>
                      </a:spcAft>
                      <a:buClrTx/>
                      <a:buSzPct val="11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6pPr>
                    <a:lvl7pPr marL="41148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7pPr>
                    <a:lvl8pPr marL="48006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8pPr>
                    <a:lvl9pPr marL="54864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9pPr>
                  </a:lstStyle>
                  <a:p>
                    <a:pPr algn="l" hangingPunct="1"/>
                    <a:r>
                      <a:rPr lang="de-DE" sz="2800" b="0" dirty="0">
                        <a:solidFill>
                          <a:schemeClr val="bg2"/>
                        </a:solidFill>
                        <a:latin typeface="Arial" panose="020B0604020202020204" pitchFamily="34" charset="0"/>
                        <a:cs typeface="Arial" panose="020B0604020202020204" pitchFamily="34" charset="0"/>
                      </a:rPr>
                      <a:t>Analysis Trap - </a:t>
                    </a:r>
                    <a14:m>
                      <m:oMath xmlns:m="http://schemas.openxmlformats.org/officeDocument/2006/math">
                        <m:r>
                          <a:rPr lang="en-US" sz="2800" b="0" i="1" smtClean="0">
                            <a:solidFill>
                              <a:schemeClr val="bg2"/>
                            </a:solidFill>
                            <a:latin typeface="Cambria Math" panose="02040503050406030204" pitchFamily="18" charset="0"/>
                            <a:cs typeface="Arial" panose="020B0604020202020204" pitchFamily="34" charset="0"/>
                          </a:rPr>
                          <m:t>𝐵</m:t>
                        </m:r>
                      </m:oMath>
                    </a14:m>
                    <a:r>
                      <a:rPr lang="de-DE" sz="2800" b="0" dirty="0">
                        <a:solidFill>
                          <a:schemeClr val="bg2"/>
                        </a:solidFill>
                        <a:latin typeface="Arial" panose="020B0604020202020204" pitchFamily="34" charset="0"/>
                        <a:cs typeface="Arial" panose="020B0604020202020204" pitchFamily="34" charset="0"/>
                      </a:rPr>
                      <a:t> </a:t>
                    </a:r>
                    <a:r>
                      <a:rPr lang="de-DE" sz="2800" b="0" dirty="0" err="1">
                        <a:solidFill>
                          <a:schemeClr val="bg2"/>
                        </a:solidFill>
                        <a:latin typeface="Arial" panose="020B0604020202020204" pitchFamily="34" charset="0"/>
                        <a:cs typeface="Arial" panose="020B0604020202020204" pitchFamily="34" charset="0"/>
                      </a:rPr>
                      <a:t>field</a:t>
                    </a:r>
                    <a:r>
                      <a:rPr lang="de-DE" sz="2800" b="0" dirty="0">
                        <a:solidFill>
                          <a:schemeClr val="bg2"/>
                        </a:solidFill>
                        <a:latin typeface="Arial" panose="020B0604020202020204" pitchFamily="34" charset="0"/>
                        <a:cs typeface="Arial" panose="020B0604020202020204" pitchFamily="34" charset="0"/>
                      </a:rPr>
                      <a:t> </a:t>
                    </a:r>
                    <a:r>
                      <a:rPr lang="de-DE" sz="2800" b="0" dirty="0" err="1">
                        <a:solidFill>
                          <a:schemeClr val="bg2"/>
                        </a:solidFill>
                        <a:latin typeface="Arial" panose="020B0604020202020204" pitchFamily="34" charset="0"/>
                        <a:cs typeface="Arial" panose="020B0604020202020204" pitchFamily="34" charset="0"/>
                      </a:rPr>
                      <a:t>gradient</a:t>
                    </a:r>
                    <a:endParaRPr lang="de-DE" sz="2800" b="0" dirty="0">
                      <a:solidFill>
                        <a:schemeClr val="bg2"/>
                      </a:solidFill>
                      <a:latin typeface="Arial" panose="020B0604020202020204" pitchFamily="34" charset="0"/>
                      <a:cs typeface="Arial" panose="020B0604020202020204" pitchFamily="34" charset="0"/>
                    </a:endParaRPr>
                  </a:p>
                </p:txBody>
              </p:sp>
            </mc:Choice>
            <mc:Fallback xmlns="">
              <p:sp>
                <p:nvSpPr>
                  <p:cNvPr id="89" name="Untertitel 1">
                    <a:extLst>
                      <a:ext uri="{FF2B5EF4-FFF2-40B4-BE49-F238E27FC236}">
                        <a16:creationId xmlns:a16="http://schemas.microsoft.com/office/drawing/2014/main" id="{3C4C71A9-8D32-4ABE-A517-D18DC3C52F9B}"/>
                      </a:ext>
                    </a:extLst>
                  </p:cNvPr>
                  <p:cNvSpPr txBox="1">
                    <a:spLocks noRot="1" noChangeAspect="1" noMove="1" noResize="1" noEditPoints="1" noAdjustHandles="1" noChangeArrowheads="1" noChangeShapeType="1" noTextEdit="1"/>
                  </p:cNvSpPr>
                  <p:nvPr/>
                </p:nvSpPr>
                <p:spPr>
                  <a:xfrm>
                    <a:off x="9749111" y="8042462"/>
                    <a:ext cx="5340493" cy="612410"/>
                  </a:xfrm>
                  <a:prstGeom prst="rect">
                    <a:avLst/>
                  </a:prstGeom>
                  <a:blipFill>
                    <a:blip r:embed="rId11"/>
                    <a:stretch>
                      <a:fillRect l="-3995" t="-2970" r="-1142" b="-19802"/>
                    </a:stretch>
                  </a:blip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r>
                      <a:rPr lang="en-001">
                        <a:noFill/>
                      </a:rPr>
                      <a:t> </a:t>
                    </a:r>
                  </a:p>
                </p:txBody>
              </p:sp>
            </mc:Fallback>
          </mc:AlternateContent>
        </p:grpSp>
        <p:sp>
          <p:nvSpPr>
            <p:cNvPr id="31" name="TextBox 30">
              <a:extLst>
                <a:ext uri="{FF2B5EF4-FFF2-40B4-BE49-F238E27FC236}">
                  <a16:creationId xmlns:a16="http://schemas.microsoft.com/office/drawing/2014/main" id="{522695B1-AD5B-4F60-9A7E-FCEC6CD84D64}"/>
                </a:ext>
              </a:extLst>
            </p:cNvPr>
            <p:cNvSpPr txBox="1"/>
            <p:nvPr/>
          </p:nvSpPr>
          <p:spPr>
            <a:xfrm>
              <a:off x="1004215" y="6844647"/>
              <a:ext cx="8406794"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de-DE" sz="3600" b="1" dirty="0" err="1">
                  <a:solidFill>
                    <a:schemeClr val="bg2"/>
                  </a:solidFill>
                  <a:latin typeface="Arial" panose="020B0604020202020204" pitchFamily="34" charset="0"/>
                  <a:cs typeface="Arial" panose="020B0604020202020204" pitchFamily="34" charset="0"/>
                </a:rPr>
                <a:t>Continuous</a:t>
              </a:r>
              <a:r>
                <a:rPr lang="de-DE" sz="3600" b="1" dirty="0">
                  <a:solidFill>
                    <a:schemeClr val="bg2"/>
                  </a:solidFill>
                  <a:latin typeface="Arial" panose="020B0604020202020204" pitchFamily="34" charset="0"/>
                  <a:cs typeface="Arial" panose="020B0604020202020204" pitchFamily="34" charset="0"/>
                </a:rPr>
                <a:t> Stern-Gerlach </a:t>
              </a:r>
              <a:r>
                <a:rPr lang="de-DE" sz="3600" b="1" dirty="0" err="1">
                  <a:solidFill>
                    <a:schemeClr val="bg2"/>
                  </a:solidFill>
                  <a:latin typeface="Arial" panose="020B0604020202020204" pitchFamily="34" charset="0"/>
                  <a:cs typeface="Arial" panose="020B0604020202020204" pitchFamily="34" charset="0"/>
                </a:rPr>
                <a:t>effect</a:t>
              </a:r>
              <a:r>
                <a:rPr lang="de-DE" sz="3600" b="1" dirty="0">
                  <a:solidFill>
                    <a:schemeClr val="bg2"/>
                  </a:solidFill>
                  <a:latin typeface="Arial" panose="020B0604020202020204" pitchFamily="34" charset="0"/>
                  <a:cs typeface="Arial" panose="020B0604020202020204" pitchFamily="34" charset="0"/>
                </a:rPr>
                <a:t>:</a:t>
              </a:r>
            </a:p>
          </p:txBody>
        </p:sp>
      </p:gr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187E8D1B-1060-4908-88E2-7EF955819A38}"/>
                  </a:ext>
                </a:extLst>
              </p:cNvPr>
              <p:cNvSpPr txBox="1"/>
              <p:nvPr/>
            </p:nvSpPr>
            <p:spPr>
              <a:xfrm>
                <a:off x="4004430" y="5431944"/>
                <a:ext cx="2654787" cy="9487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ctrlPr>
                        </m:sSubPr>
                        <m:e>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𝜔</m:t>
                          </m:r>
                        </m:e>
                        <m:sub>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𝐿</m:t>
                          </m:r>
                        </m:sub>
                      </m:sSub>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m:t>
                      </m:r>
                      <m:f>
                        <m:fPr>
                          <m:ctrlP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ctrlPr>
                        </m:fPr>
                        <m:num>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𝑔</m:t>
                          </m:r>
                        </m:num>
                        <m:den>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2</m:t>
                          </m:r>
                        </m:den>
                      </m:f>
                      <m:f>
                        <m:fPr>
                          <m:ctrlP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ctrlPr>
                        </m:fPr>
                        <m:num>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𝑞</m:t>
                          </m:r>
                        </m:num>
                        <m:den>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𝑚</m:t>
                          </m:r>
                        </m:den>
                      </m:f>
                      <m:r>
                        <a:rPr kumimoji="0" lang="en-US" sz="3600" b="0" i="1" u="none" strike="noStrike" cap="none" spc="0" normalizeH="0" baseline="0" smtClean="0">
                          <a:ln>
                            <a:noFill/>
                          </a:ln>
                          <a:solidFill>
                            <a:schemeClr val="bg2"/>
                          </a:solidFill>
                          <a:effectLst/>
                          <a:uFillTx/>
                          <a:latin typeface="Cambria Math" panose="02040503050406030204" pitchFamily="18" charset="0"/>
                          <a:ea typeface="+mn-ea"/>
                          <a:cs typeface="+mn-cs"/>
                          <a:sym typeface="Calibri"/>
                        </a:rPr>
                        <m:t>𝐵</m:t>
                      </m:r>
                    </m:oMath>
                  </m:oMathPara>
                </a14:m>
                <a:endParaRPr kumimoji="0" lang="en-001" sz="3600" b="0" i="0" u="none" strike="noStrike" cap="none" spc="0" normalizeH="0" baseline="0" dirty="0">
                  <a:ln>
                    <a:noFill/>
                  </a:ln>
                  <a:solidFill>
                    <a:schemeClr val="bg2"/>
                  </a:solidFill>
                  <a:effectLst/>
                  <a:uFillTx/>
                  <a:latin typeface="+mn-lt"/>
                  <a:ea typeface="+mn-ea"/>
                  <a:cs typeface="+mn-cs"/>
                  <a:sym typeface="Calibri"/>
                </a:endParaRPr>
              </a:p>
            </p:txBody>
          </p:sp>
        </mc:Choice>
        <mc:Fallback xmlns="">
          <p:sp>
            <p:nvSpPr>
              <p:cNvPr id="16" name="TextBox 15">
                <a:extLst>
                  <a:ext uri="{FF2B5EF4-FFF2-40B4-BE49-F238E27FC236}">
                    <a16:creationId xmlns:a16="http://schemas.microsoft.com/office/drawing/2014/main" id="{187E8D1B-1060-4908-88E2-7EF955819A38}"/>
                  </a:ext>
                </a:extLst>
              </p:cNvPr>
              <p:cNvSpPr txBox="1">
                <a:spLocks noRot="1" noChangeAspect="1" noMove="1" noResize="1" noEditPoints="1" noAdjustHandles="1" noChangeArrowheads="1" noChangeShapeType="1" noTextEdit="1"/>
              </p:cNvSpPr>
              <p:nvPr/>
            </p:nvSpPr>
            <p:spPr>
              <a:xfrm>
                <a:off x="4004430" y="5431944"/>
                <a:ext cx="2654787" cy="948786"/>
              </a:xfrm>
              <a:prstGeom prst="rect">
                <a:avLst/>
              </a:prstGeom>
              <a:blipFill>
                <a:blip r:embed="rId12"/>
                <a:stretch>
                  <a:fillRect/>
                </a:stretch>
              </a:blipFill>
              <a:ln w="12700" cap="flat">
                <a:noFill/>
                <a:miter lim="400000"/>
              </a:ln>
              <a:effectLst/>
            </p:spPr>
            <p:txBody>
              <a:bodyPr/>
              <a:lstStyle/>
              <a:p>
                <a:r>
                  <a:rPr lang="en-001">
                    <a:noFill/>
                  </a:rPr>
                  <a:t> </a:t>
                </a:r>
              </a:p>
            </p:txBody>
          </p:sp>
        </mc:Fallback>
      </mc:AlternateContent>
    </p:spTree>
    <p:custDataLst>
      <p:tags r:id="rId1"/>
    </p:custDataLst>
    <p:extLst>
      <p:ext uri="{BB962C8B-B14F-4D97-AF65-F5344CB8AC3E}">
        <p14:creationId xmlns:p14="http://schemas.microsoft.com/office/powerpoint/2010/main" val="21965222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0">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0">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0">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4F16A7BD-9541-41B8-A734-F9AB473F94A4}"/>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pic>
        <p:nvPicPr>
          <p:cNvPr id="6" name="Grafik 14">
            <a:extLst>
              <a:ext uri="{FF2B5EF4-FFF2-40B4-BE49-F238E27FC236}">
                <a16:creationId xmlns:a16="http://schemas.microsoft.com/office/drawing/2014/main" id="{FADA5121-2986-4F16-92AC-4E0DA295D8A2}"/>
              </a:ext>
            </a:extLst>
          </p:cNvPr>
          <p:cNvPicPr>
            <a:picLocks noChangeAspect="1"/>
          </p:cNvPicPr>
          <p:nvPr/>
        </p:nvPicPr>
        <p:blipFill>
          <a:blip r:embed="rId3"/>
          <a:stretch>
            <a:fillRect/>
          </a:stretch>
        </p:blipFill>
        <p:spPr>
          <a:xfrm>
            <a:off x="4541737" y="3889116"/>
            <a:ext cx="12109271" cy="7975045"/>
          </a:xfrm>
          <a:prstGeom prst="rect">
            <a:avLst/>
          </a:prstGeom>
        </p:spPr>
      </p:pic>
      <p:sp>
        <p:nvSpPr>
          <p:cNvPr id="14" name="Titel 4">
            <a:extLst>
              <a:ext uri="{FF2B5EF4-FFF2-40B4-BE49-F238E27FC236}">
                <a16:creationId xmlns:a16="http://schemas.microsoft.com/office/drawing/2014/main" id="{45C8D41C-9F43-4D8D-8F96-C5082F640C14}"/>
              </a:ext>
            </a:extLst>
          </p:cNvPr>
          <p:cNvSpPr>
            <a:spLocks noGrp="1"/>
          </p:cNvSpPr>
          <p:nvPr>
            <p:ph type="title"/>
          </p:nvPr>
        </p:nvSpPr>
        <p:spPr>
          <a:xfrm>
            <a:off x="1185451" y="1240077"/>
            <a:ext cx="8230397" cy="1008853"/>
          </a:xfrm>
        </p:spPr>
        <p:txBody>
          <a:bodyPr>
            <a:noAutofit/>
          </a:bodyPr>
          <a:lstStyle/>
          <a:p>
            <a:pPr algn="l">
              <a:lnSpc>
                <a:spcPct val="100000"/>
              </a:lnSpc>
            </a:pPr>
            <a:r>
              <a:rPr lang="de-DE" sz="4600" spc="0" dirty="0">
                <a:solidFill>
                  <a:srgbClr val="0070C0"/>
                </a:solidFill>
                <a:latin typeface="Arial" panose="020B0604020202020204" pitchFamily="34" charset="0"/>
                <a:cs typeface="Arial" panose="020B0604020202020204" pitchFamily="34" charset="0"/>
              </a:rPr>
              <a:t>Spin </a:t>
            </a:r>
            <a:r>
              <a:rPr lang="de-DE" sz="4600" spc="0" dirty="0" err="1">
                <a:solidFill>
                  <a:srgbClr val="0070C0"/>
                </a:solidFill>
                <a:latin typeface="Arial" panose="020B0604020202020204" pitchFamily="34" charset="0"/>
                <a:cs typeface="Arial" panose="020B0604020202020204" pitchFamily="34" charset="0"/>
              </a:rPr>
              <a:t>state</a:t>
            </a:r>
            <a:r>
              <a:rPr lang="de-DE" sz="4600" spc="0" dirty="0">
                <a:solidFill>
                  <a:srgbClr val="0070C0"/>
                </a:solidFill>
                <a:latin typeface="Arial" panose="020B0604020202020204" pitchFamily="34" charset="0"/>
                <a:cs typeface="Arial" panose="020B0604020202020204" pitchFamily="34" charset="0"/>
              </a:rPr>
              <a:t> </a:t>
            </a:r>
            <a:r>
              <a:rPr lang="de-DE" sz="4600" spc="0" dirty="0" err="1">
                <a:solidFill>
                  <a:srgbClr val="0070C0"/>
                </a:solidFill>
                <a:latin typeface="Arial" panose="020B0604020202020204" pitchFamily="34" charset="0"/>
                <a:cs typeface="Arial" panose="020B0604020202020204" pitchFamily="34" charset="0"/>
              </a:rPr>
              <a:t>determination</a:t>
            </a:r>
            <a:endParaRPr lang="de-DE" sz="4600" spc="0" dirty="0">
              <a:solidFill>
                <a:srgbClr val="0070C0"/>
              </a:solidFill>
              <a:latin typeface="Arial" panose="020B0604020202020204" pitchFamily="34" charset="0"/>
              <a:cs typeface="Arial" panose="020B0604020202020204" pitchFamily="34" charset="0"/>
            </a:endParaRPr>
          </a:p>
        </p:txBody>
      </p:sp>
      <p:grpSp>
        <p:nvGrpSpPr>
          <p:cNvPr id="42" name="Group 41">
            <a:extLst>
              <a:ext uri="{FF2B5EF4-FFF2-40B4-BE49-F238E27FC236}">
                <a16:creationId xmlns:a16="http://schemas.microsoft.com/office/drawing/2014/main" id="{A87BB5BB-7A37-447B-9339-D504272D30DF}"/>
              </a:ext>
            </a:extLst>
          </p:cNvPr>
          <p:cNvGrpSpPr/>
          <p:nvPr/>
        </p:nvGrpSpPr>
        <p:grpSpPr>
          <a:xfrm>
            <a:off x="11046608" y="5593411"/>
            <a:ext cx="12625620" cy="6270750"/>
            <a:chOff x="4795681" y="9001536"/>
            <a:chExt cx="12625620" cy="6270750"/>
          </a:xfrm>
        </p:grpSpPr>
        <p:sp>
          <p:nvSpPr>
            <p:cNvPr id="11" name="Arrow: Right 10">
              <a:extLst>
                <a:ext uri="{FF2B5EF4-FFF2-40B4-BE49-F238E27FC236}">
                  <a16:creationId xmlns:a16="http://schemas.microsoft.com/office/drawing/2014/main" id="{97F50D11-6D3B-4D66-BC91-716A299531A3}"/>
                </a:ext>
              </a:extLst>
            </p:cNvPr>
            <p:cNvSpPr/>
            <p:nvPr/>
          </p:nvSpPr>
          <p:spPr>
            <a:xfrm rot="12213812">
              <a:off x="4795681" y="11772973"/>
              <a:ext cx="3654215" cy="409404"/>
            </a:xfrm>
            <a:prstGeom prst="rightArrow">
              <a:avLst/>
            </a:prstGeom>
            <a:solidFill>
              <a:srgbClr val="FFFFFF"/>
            </a:solidFill>
            <a:ln w="25400" cap="flat">
              <a:solidFill>
                <a:schemeClr val="accent5">
                  <a:lumMod val="75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dirty="0">
                <a:ln>
                  <a:noFill/>
                </a:ln>
                <a:solidFill>
                  <a:srgbClr val="000000"/>
                </a:solidFill>
                <a:effectLst/>
                <a:uFillTx/>
                <a:latin typeface="+mn-lt"/>
                <a:ea typeface="+mn-ea"/>
                <a:cs typeface="+mn-cs"/>
                <a:sym typeface="Calibri"/>
              </a:endParaRPr>
            </a:p>
          </p:txBody>
        </p:sp>
        <p:grpSp>
          <p:nvGrpSpPr>
            <p:cNvPr id="22" name="Group 21">
              <a:extLst>
                <a:ext uri="{FF2B5EF4-FFF2-40B4-BE49-F238E27FC236}">
                  <a16:creationId xmlns:a16="http://schemas.microsoft.com/office/drawing/2014/main" id="{4872986B-79D3-4834-A569-0EC80946D2AB}"/>
                </a:ext>
              </a:extLst>
            </p:cNvPr>
            <p:cNvGrpSpPr>
              <a:grpSpLocks noChangeAspect="1"/>
            </p:cNvGrpSpPr>
            <p:nvPr/>
          </p:nvGrpSpPr>
          <p:grpSpPr>
            <a:xfrm>
              <a:off x="8664655" y="10583072"/>
              <a:ext cx="8756646" cy="4689214"/>
              <a:chOff x="-3147970" y="11297405"/>
              <a:chExt cx="12077632" cy="6467613"/>
            </a:xfrm>
          </p:grpSpPr>
          <p:sp>
            <p:nvSpPr>
              <p:cNvPr id="21" name="Rectangle 20">
                <a:extLst>
                  <a:ext uri="{FF2B5EF4-FFF2-40B4-BE49-F238E27FC236}">
                    <a16:creationId xmlns:a16="http://schemas.microsoft.com/office/drawing/2014/main" id="{836EEB7D-1065-4A90-904D-A6F93A4453CB}"/>
                  </a:ext>
                </a:extLst>
              </p:cNvPr>
              <p:cNvSpPr/>
              <p:nvPr/>
            </p:nvSpPr>
            <p:spPr>
              <a:xfrm>
                <a:off x="-2671788" y="11297405"/>
                <a:ext cx="11601450" cy="6467613"/>
              </a:xfrm>
              <a:prstGeom prst="rect">
                <a:avLst/>
              </a:prstGeom>
              <a:solidFill>
                <a:srgbClr val="FFFFFF"/>
              </a:solidFill>
              <a:ln w="25400" cap="flat">
                <a:solidFill>
                  <a:schemeClr val="accent5">
                    <a:lumMod val="75000"/>
                  </a:schemeClr>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grpSp>
            <p:nvGrpSpPr>
              <p:cNvPr id="16" name="Gruppieren 30">
                <a:extLst>
                  <a:ext uri="{FF2B5EF4-FFF2-40B4-BE49-F238E27FC236}">
                    <a16:creationId xmlns:a16="http://schemas.microsoft.com/office/drawing/2014/main" id="{A7361975-5822-4302-8D22-1A024FB09C6D}"/>
                  </a:ext>
                </a:extLst>
              </p:cNvPr>
              <p:cNvGrpSpPr>
                <a:grpSpLocks noChangeAspect="1"/>
              </p:cNvGrpSpPr>
              <p:nvPr/>
            </p:nvGrpSpPr>
            <p:grpSpPr>
              <a:xfrm>
                <a:off x="-3147970" y="11490771"/>
                <a:ext cx="11897003" cy="6097748"/>
                <a:chOff x="1518545" y="5984691"/>
                <a:chExt cx="4435329" cy="2508308"/>
              </a:xfrm>
            </p:grpSpPr>
            <p:pic>
              <p:nvPicPr>
                <p:cNvPr id="18" name="Grafik 10">
                  <a:extLst>
                    <a:ext uri="{FF2B5EF4-FFF2-40B4-BE49-F238E27FC236}">
                      <a16:creationId xmlns:a16="http://schemas.microsoft.com/office/drawing/2014/main" id="{6A062A44-B34D-432F-ACE6-038667ABA278}"/>
                    </a:ext>
                  </a:extLst>
                </p:cNvPr>
                <p:cNvPicPr>
                  <a:picLocks noChangeAspect="1"/>
                </p:cNvPicPr>
                <p:nvPr/>
              </p:nvPicPr>
              <p:blipFill>
                <a:blip r:embed="rId4"/>
                <a:stretch>
                  <a:fillRect/>
                </a:stretch>
              </p:blipFill>
              <p:spPr>
                <a:xfrm>
                  <a:off x="1518545" y="5984691"/>
                  <a:ext cx="4435329" cy="2508308"/>
                </a:xfrm>
                <a:prstGeom prst="rect">
                  <a:avLst/>
                </a:prstGeom>
              </p:spPr>
            </p:pic>
            <p:pic>
              <p:nvPicPr>
                <p:cNvPr id="19" name="Grafik 7">
                  <a:extLst>
                    <a:ext uri="{FF2B5EF4-FFF2-40B4-BE49-F238E27FC236}">
                      <a16:creationId xmlns:a16="http://schemas.microsoft.com/office/drawing/2014/main" id="{1240406B-2676-4F14-8014-076464D89DAA}"/>
                    </a:ext>
                  </a:extLst>
                </p:cNvPr>
                <p:cNvPicPr>
                  <a:picLocks noChangeAspect="1"/>
                </p:cNvPicPr>
                <p:nvPr/>
              </p:nvPicPr>
              <p:blipFill>
                <a:blip r:embed="rId5"/>
                <a:stretch>
                  <a:fillRect/>
                </a:stretch>
              </p:blipFill>
              <p:spPr>
                <a:xfrm>
                  <a:off x="2402622" y="6546754"/>
                  <a:ext cx="2913689" cy="1244978"/>
                </a:xfrm>
                <a:prstGeom prst="rect">
                  <a:avLst/>
                </a:prstGeom>
              </p:spPr>
            </p:pic>
          </p:grpSp>
        </p:grpSp>
        <p:sp>
          <p:nvSpPr>
            <p:cNvPr id="38" name="TextBox 37">
              <a:extLst>
                <a:ext uri="{FF2B5EF4-FFF2-40B4-BE49-F238E27FC236}">
                  <a16:creationId xmlns:a16="http://schemas.microsoft.com/office/drawing/2014/main" id="{C29B9104-8A9F-4D49-BDFE-BBE6F8930C6F}"/>
                </a:ext>
              </a:extLst>
            </p:cNvPr>
            <p:cNvSpPr txBox="1"/>
            <p:nvPr/>
          </p:nvSpPr>
          <p:spPr>
            <a:xfrm>
              <a:off x="9183594" y="9001536"/>
              <a:ext cx="7587804" cy="1200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hangingPunct="1"/>
              <a:r>
                <a:rPr lang="de-DE" dirty="0" err="1">
                  <a:solidFill>
                    <a:schemeClr val="accent5">
                      <a:lumMod val="75000"/>
                    </a:schemeClr>
                  </a:solidFill>
                  <a:latin typeface="Arial" panose="020B0604020202020204" pitchFamily="34" charset="0"/>
                  <a:cs typeface="Arial" panose="020B0604020202020204" pitchFamily="34" charset="0"/>
                </a:rPr>
                <a:t>M</a:t>
              </a:r>
              <a:r>
                <a:rPr lang="de-DE" sz="3600" b="0" dirty="0" err="1">
                  <a:solidFill>
                    <a:schemeClr val="accent5">
                      <a:lumMod val="75000"/>
                    </a:schemeClr>
                  </a:solidFill>
                  <a:latin typeface="Arial" panose="020B0604020202020204" pitchFamily="34" charset="0"/>
                  <a:cs typeface="Arial" panose="020B0604020202020204" pitchFamily="34" charset="0"/>
                </a:rPr>
                <a:t>easure</a:t>
              </a:r>
              <a:r>
                <a:rPr lang="de-DE" sz="3600" b="0" dirty="0">
                  <a:solidFill>
                    <a:schemeClr val="accent5">
                      <a:lumMod val="75000"/>
                    </a:schemeClr>
                  </a:solidFill>
                  <a:latin typeface="Arial" panose="020B0604020202020204" pitchFamily="34" charset="0"/>
                  <a:cs typeface="Arial" panose="020B0604020202020204" pitchFamily="34" charset="0"/>
                </a:rPr>
                <a:t> </a:t>
              </a:r>
              <a:r>
                <a:rPr lang="de-DE" sz="3600" b="0" dirty="0" err="1">
                  <a:solidFill>
                    <a:schemeClr val="accent5">
                      <a:lumMod val="75000"/>
                    </a:schemeClr>
                  </a:solidFill>
                  <a:latin typeface="Arial" panose="020B0604020202020204" pitchFamily="34" charset="0"/>
                  <a:cs typeface="Arial" panose="020B0604020202020204" pitchFamily="34" charset="0"/>
                </a:rPr>
                <a:t>the</a:t>
              </a:r>
              <a:r>
                <a:rPr lang="de-DE" sz="3600" b="0" dirty="0">
                  <a:solidFill>
                    <a:schemeClr val="accent5">
                      <a:lumMod val="75000"/>
                    </a:schemeClr>
                  </a:solidFill>
                  <a:latin typeface="Arial" panose="020B0604020202020204" pitchFamily="34" charset="0"/>
                  <a:cs typeface="Arial" panose="020B0604020202020204" pitchFamily="34" charset="0"/>
                </a:rPr>
                <a:t> axial </a:t>
              </a:r>
              <a:r>
                <a:rPr lang="de-DE" sz="3600" b="0" dirty="0" err="1">
                  <a:solidFill>
                    <a:schemeClr val="accent5">
                      <a:lumMod val="75000"/>
                    </a:schemeClr>
                  </a:solidFill>
                  <a:latin typeface="Arial" panose="020B0604020202020204" pitchFamily="34" charset="0"/>
                  <a:cs typeface="Arial" panose="020B0604020202020204" pitchFamily="34" charset="0"/>
                </a:rPr>
                <a:t>frequency</a:t>
              </a:r>
              <a:r>
                <a:rPr lang="de-DE" sz="3600" b="0" dirty="0">
                  <a:solidFill>
                    <a:schemeClr val="accent5">
                      <a:lumMod val="75000"/>
                    </a:schemeClr>
                  </a:solidFill>
                  <a:latin typeface="Arial" panose="020B0604020202020204" pitchFamily="34" charset="0"/>
                  <a:cs typeface="Arial" panose="020B0604020202020204" pitchFamily="34" charset="0"/>
                </a:rPr>
                <a:t> </a:t>
              </a:r>
              <a:r>
                <a:rPr lang="de-DE" sz="3600" b="0" dirty="0" err="1">
                  <a:solidFill>
                    <a:schemeClr val="accent5">
                      <a:lumMod val="75000"/>
                    </a:schemeClr>
                  </a:solidFill>
                  <a:latin typeface="Arial" panose="020B0604020202020204" pitchFamily="34" charset="0"/>
                  <a:cs typeface="Arial" panose="020B0604020202020204" pitchFamily="34" charset="0"/>
                </a:rPr>
                <a:t>offset</a:t>
              </a:r>
              <a:r>
                <a:rPr lang="de-DE" sz="3600" b="0" dirty="0">
                  <a:solidFill>
                    <a:schemeClr val="accent5">
                      <a:lumMod val="75000"/>
                    </a:schemeClr>
                  </a:solidFill>
                  <a:latin typeface="Arial" panose="020B0604020202020204" pitchFamily="34" charset="0"/>
                  <a:cs typeface="Arial" panose="020B0604020202020204" pitchFamily="34" charset="0"/>
                </a:rPr>
                <a:t> and </a:t>
              </a:r>
              <a:r>
                <a:rPr lang="de-DE" sz="3600" b="0" dirty="0" err="1">
                  <a:solidFill>
                    <a:schemeClr val="accent5">
                      <a:lumMod val="75000"/>
                    </a:schemeClr>
                  </a:solidFill>
                  <a:latin typeface="Arial" panose="020B0604020202020204" pitchFamily="34" charset="0"/>
                  <a:cs typeface="Arial" panose="020B0604020202020204" pitchFamily="34" charset="0"/>
                </a:rPr>
                <a:t>determine</a:t>
              </a:r>
              <a:r>
                <a:rPr lang="de-DE" sz="3600" b="0" dirty="0">
                  <a:solidFill>
                    <a:schemeClr val="accent5">
                      <a:lumMod val="75000"/>
                    </a:schemeClr>
                  </a:solidFill>
                  <a:latin typeface="Arial" panose="020B0604020202020204" pitchFamily="34" charset="0"/>
                  <a:cs typeface="Arial" panose="020B0604020202020204" pitchFamily="34" charset="0"/>
                </a:rPr>
                <a:t> </a:t>
              </a:r>
              <a:r>
                <a:rPr lang="de-DE" sz="3600" b="0" dirty="0" err="1">
                  <a:solidFill>
                    <a:schemeClr val="accent5">
                      <a:lumMod val="75000"/>
                    </a:schemeClr>
                  </a:solidFill>
                  <a:latin typeface="Arial" panose="020B0604020202020204" pitchFamily="34" charset="0"/>
                  <a:cs typeface="Arial" panose="020B0604020202020204" pitchFamily="34" charset="0"/>
                </a:rPr>
                <a:t>the</a:t>
              </a:r>
              <a:r>
                <a:rPr lang="de-DE" sz="3600" b="0" dirty="0">
                  <a:solidFill>
                    <a:schemeClr val="accent5">
                      <a:lumMod val="75000"/>
                    </a:schemeClr>
                  </a:solidFill>
                  <a:latin typeface="Arial" panose="020B0604020202020204" pitchFamily="34" charset="0"/>
                  <a:cs typeface="Arial" panose="020B0604020202020204" pitchFamily="34" charset="0"/>
                </a:rPr>
                <a:t> </a:t>
              </a:r>
              <a:r>
                <a:rPr lang="de-DE" sz="3600" b="0" dirty="0" err="1">
                  <a:solidFill>
                    <a:schemeClr val="accent5">
                      <a:lumMod val="75000"/>
                    </a:schemeClr>
                  </a:solidFill>
                  <a:latin typeface="Arial" panose="020B0604020202020204" pitchFamily="34" charset="0"/>
                  <a:cs typeface="Arial" panose="020B0604020202020204" pitchFamily="34" charset="0"/>
                </a:rPr>
                <a:t>spin</a:t>
              </a:r>
              <a:r>
                <a:rPr lang="de-DE" sz="3600" b="0" dirty="0">
                  <a:solidFill>
                    <a:schemeClr val="accent5">
                      <a:lumMod val="75000"/>
                    </a:schemeClr>
                  </a:solidFill>
                  <a:latin typeface="Arial" panose="020B0604020202020204" pitchFamily="34" charset="0"/>
                  <a:cs typeface="Arial" panose="020B0604020202020204" pitchFamily="34" charset="0"/>
                </a:rPr>
                <a:t> </a:t>
              </a:r>
              <a:r>
                <a:rPr lang="de-DE" sz="3600" b="0" dirty="0" err="1">
                  <a:solidFill>
                    <a:schemeClr val="accent5">
                      <a:lumMod val="75000"/>
                    </a:schemeClr>
                  </a:solidFill>
                  <a:latin typeface="Arial" panose="020B0604020202020204" pitchFamily="34" charset="0"/>
                  <a:cs typeface="Arial" panose="020B0604020202020204" pitchFamily="34" charset="0"/>
                </a:rPr>
                <a:t>state</a:t>
              </a:r>
              <a:endParaRPr lang="de-DE" sz="3600" b="0" dirty="0">
                <a:solidFill>
                  <a:schemeClr val="accent5">
                    <a:lumMod val="75000"/>
                  </a:schemeClr>
                </a:solidFill>
                <a:latin typeface="Arial" panose="020B0604020202020204" pitchFamily="34" charset="0"/>
                <a:cs typeface="Arial" panose="020B0604020202020204" pitchFamily="34" charset="0"/>
              </a:endParaRPr>
            </a:p>
          </p:txBody>
        </p:sp>
      </p:grpSp>
      <p:grpSp>
        <p:nvGrpSpPr>
          <p:cNvPr id="44" name="Group 43">
            <a:extLst>
              <a:ext uri="{FF2B5EF4-FFF2-40B4-BE49-F238E27FC236}">
                <a16:creationId xmlns:a16="http://schemas.microsoft.com/office/drawing/2014/main" id="{2EC0F09C-F6E9-4263-B605-1309045222C2}"/>
              </a:ext>
            </a:extLst>
          </p:cNvPr>
          <p:cNvGrpSpPr/>
          <p:nvPr/>
        </p:nvGrpSpPr>
        <p:grpSpPr>
          <a:xfrm>
            <a:off x="1866503" y="3711853"/>
            <a:ext cx="6504871" cy="4154635"/>
            <a:chOff x="1866503" y="3711853"/>
            <a:chExt cx="6504871" cy="4154635"/>
          </a:xfrm>
        </p:grpSpPr>
        <p:sp>
          <p:nvSpPr>
            <p:cNvPr id="5" name="Untertitel 1">
              <a:extLst>
                <a:ext uri="{FF2B5EF4-FFF2-40B4-BE49-F238E27FC236}">
                  <a16:creationId xmlns:a16="http://schemas.microsoft.com/office/drawing/2014/main" id="{34330BE3-0622-4366-BAB6-3F239029F519}"/>
                </a:ext>
              </a:extLst>
            </p:cNvPr>
            <p:cNvSpPr txBox="1">
              <a:spLocks/>
            </p:cNvSpPr>
            <p:nvPr/>
          </p:nvSpPr>
          <p:spPr>
            <a:xfrm>
              <a:off x="1866503" y="3711853"/>
              <a:ext cx="6504871" cy="1281747"/>
            </a:xfrm>
            <a:prstGeom prst="rect">
              <a:avLst/>
            </a:prstGeom>
            <a:ln w="12700">
              <a:miter lim="400000"/>
            </a:ln>
            <a:extLst>
              <a:ext uri="{C572A759-6A51-4108-AA02-DFA0A04FC94B}">
                <ma14:wrappingTextBoxFlag xmlns:mc="http://schemas.openxmlformats.org/markup-compatibility/2006" xmlns:a14="http://schemas.microsoft.com/office/drawing/2010/main" xmlns:ma14="http://schemas.microsoft.com/office/mac/drawingml/2011/main" xmlns:m="http://schemas.openxmlformats.org/officeDocument/2006/math" xmlns="" val="1"/>
              </a:ext>
            </a:extLst>
          </p:spPr>
          <p:txBody>
            <a:bodyPr lIns="0" tIns="0" rIns="0" bIns="0">
              <a:noAutofit/>
            </a:bodyPr>
            <a:lstStyle>
              <a:lvl1pPr marL="0" marR="0" indent="0" algn="ctr" defTabSz="1828800" rtl="0" latinLnBrk="0">
                <a:lnSpc>
                  <a:spcPts val="4600"/>
                </a:lnSpc>
                <a:spcBef>
                  <a:spcPts val="2200"/>
                </a:spcBef>
                <a:spcAft>
                  <a:spcPts val="0"/>
                </a:spcAft>
                <a:buClrTx/>
                <a:buSzTx/>
                <a:buFontTx/>
                <a:buNone/>
                <a:tabLst>
                  <a:tab pos="355600" algn="l"/>
                  <a:tab pos="711200" algn="l"/>
                  <a:tab pos="1143000" algn="l"/>
                </a:tabLst>
                <a:defRPr sz="4400" b="1" i="0" u="none" strike="noStrike" cap="none" spc="80" baseline="0">
                  <a:solidFill>
                    <a:schemeClr val="tx1">
                      <a:lumMod val="65000"/>
                      <a:lumOff val="35000"/>
                    </a:schemeClr>
                  </a:solidFill>
                  <a:uFillTx/>
                  <a:latin typeface="Arial Rounded MT Bold" panose="020F0704030504030204" pitchFamily="34" charset="0"/>
                  <a:ea typeface="Arial"/>
                  <a:cs typeface="Arial"/>
                  <a:sym typeface="Arial"/>
                </a:defRPr>
              </a:lvl1pPr>
              <a:lvl2pPr marL="685800" marR="0" indent="0" algn="ctr" defTabSz="1828800" rtl="0" latinLnBrk="0">
                <a:lnSpc>
                  <a:spcPts val="4600"/>
                </a:lnSpc>
                <a:spcBef>
                  <a:spcPts val="2200"/>
                </a:spcBef>
                <a:spcAft>
                  <a:spcPts val="0"/>
                </a:spcAft>
                <a:buClrTx/>
                <a:buSzTx/>
                <a:buFontTx/>
                <a:buNone/>
                <a:tabLst>
                  <a:tab pos="355600" algn="l"/>
                  <a:tab pos="711200" algn="l"/>
                  <a:tab pos="1143000" algn="l"/>
                </a:tabLst>
                <a:defRPr sz="3000" b="1" i="0" u="none" strike="noStrike" cap="none" spc="80" baseline="0">
                  <a:solidFill>
                    <a:srgbClr val="005555"/>
                  </a:solidFill>
                  <a:uFillTx/>
                  <a:latin typeface="Arial"/>
                  <a:ea typeface="Arial"/>
                  <a:cs typeface="Arial"/>
                  <a:sym typeface="Arial"/>
                </a:defRPr>
              </a:lvl2pPr>
              <a:lvl3pPr marL="13716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700" b="1" i="0" u="none" strike="noStrike" cap="none" spc="80" baseline="0">
                  <a:solidFill>
                    <a:srgbClr val="005555"/>
                  </a:solidFill>
                  <a:uFillTx/>
                  <a:latin typeface="Arial"/>
                  <a:ea typeface="Arial"/>
                  <a:cs typeface="Arial"/>
                  <a:sym typeface="Arial"/>
                </a:defRPr>
              </a:lvl3pPr>
              <a:lvl4pPr marL="20574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4pPr>
              <a:lvl5pPr marL="27432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5pPr>
              <a:lvl6pPr marL="3429000" marR="0" indent="0" algn="ctr" defTabSz="1828800" rtl="0" latinLnBrk="0">
                <a:lnSpc>
                  <a:spcPts val="4600"/>
                </a:lnSpc>
                <a:spcBef>
                  <a:spcPts val="2200"/>
                </a:spcBef>
                <a:spcAft>
                  <a:spcPts val="0"/>
                </a:spcAft>
                <a:buClrTx/>
                <a:buSzPct val="11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6pPr>
              <a:lvl7pPr marL="4114800" marR="0" indent="0" algn="ctr" defTabSz="1828800" rtl="0" latinLnBrk="0">
                <a:lnSpc>
                  <a:spcPts val="4600"/>
                </a:lnSpc>
                <a:spcBef>
                  <a:spcPts val="2200"/>
                </a:spcBef>
                <a:spcAft>
                  <a:spcPts val="0"/>
                </a:spcAft>
                <a:buClrTx/>
                <a:buSzPct val="100000"/>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7pPr>
              <a:lvl8pPr marL="48006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8pPr>
              <a:lvl9pPr marL="5486400" marR="0" indent="0" algn="ctr" defTabSz="1828800" rtl="0" latinLnBrk="0">
                <a:lnSpc>
                  <a:spcPts val="4600"/>
                </a:lnSpc>
                <a:spcBef>
                  <a:spcPts val="2200"/>
                </a:spcBef>
                <a:spcAft>
                  <a:spcPts val="0"/>
                </a:spcAft>
                <a:buClrTx/>
                <a:buSzTx/>
                <a:buFontTx/>
                <a:buNone/>
                <a:tabLst>
                  <a:tab pos="355600" algn="l"/>
                  <a:tab pos="711200" algn="l"/>
                  <a:tab pos="1143000" algn="l"/>
                </a:tabLst>
                <a:defRPr sz="2400" b="1" i="0" u="none" strike="noStrike" cap="none" spc="80" baseline="0">
                  <a:solidFill>
                    <a:srgbClr val="005555"/>
                  </a:solidFill>
                  <a:uFillTx/>
                  <a:latin typeface="Arial"/>
                  <a:ea typeface="Arial"/>
                  <a:cs typeface="Arial"/>
                  <a:sym typeface="Arial"/>
                </a:defRPr>
              </a:lvl9pPr>
            </a:lstStyle>
            <a:p>
              <a:pPr hangingPunct="1"/>
              <a:r>
                <a:rPr lang="de-DE" sz="3600" b="0" dirty="0" err="1">
                  <a:solidFill>
                    <a:srgbClr val="0070C0"/>
                  </a:solidFill>
                  <a:latin typeface="Arial" panose="020B0604020202020204" pitchFamily="34" charset="0"/>
                  <a:cs typeface="Arial" panose="020B0604020202020204" pitchFamily="34" charset="0"/>
                </a:rPr>
                <a:t>Inject</a:t>
              </a:r>
              <a:r>
                <a:rPr lang="de-DE" sz="3600" b="0" dirty="0">
                  <a:solidFill>
                    <a:srgbClr val="0070C0"/>
                  </a:solidFill>
                  <a:latin typeface="Arial" panose="020B0604020202020204" pitchFamily="34" charset="0"/>
                  <a:cs typeface="Arial" panose="020B0604020202020204" pitchFamily="34" charset="0"/>
                </a:rPr>
                <a:t> a </a:t>
              </a:r>
              <a:r>
                <a:rPr lang="de-DE" sz="3600" b="0" dirty="0" err="1">
                  <a:solidFill>
                    <a:srgbClr val="0070C0"/>
                  </a:solidFill>
                  <a:latin typeface="Arial" panose="020B0604020202020204" pitchFamily="34" charset="0"/>
                  <a:cs typeface="Arial" panose="020B0604020202020204" pitchFamily="34" charset="0"/>
                </a:rPr>
                <a:t>microwave</a:t>
              </a:r>
              <a:r>
                <a:rPr lang="de-DE" sz="3600" b="0" dirty="0">
                  <a:solidFill>
                    <a:srgbClr val="0070C0"/>
                  </a:solidFill>
                  <a:latin typeface="Arial" panose="020B0604020202020204" pitchFamily="34" charset="0"/>
                  <a:cs typeface="Arial" panose="020B0604020202020204" pitchFamily="34" charset="0"/>
                </a:rPr>
                <a:t> at </a:t>
              </a:r>
              <a:r>
                <a:rPr lang="de-DE" sz="3600" b="0" dirty="0" err="1">
                  <a:solidFill>
                    <a:srgbClr val="0070C0"/>
                  </a:solidFill>
                  <a:latin typeface="Arial" panose="020B0604020202020204" pitchFamily="34" charset="0"/>
                  <a:cs typeface="Arial" panose="020B0604020202020204" pitchFamily="34" charset="0"/>
                </a:rPr>
                <a:t>the</a:t>
              </a:r>
              <a:r>
                <a:rPr lang="de-DE" sz="3600" b="0" dirty="0">
                  <a:solidFill>
                    <a:srgbClr val="0070C0"/>
                  </a:solidFill>
                  <a:latin typeface="Arial" panose="020B0604020202020204" pitchFamily="34" charset="0"/>
                  <a:cs typeface="Arial" panose="020B0604020202020204" pitchFamily="34" charset="0"/>
                </a:rPr>
                <a:t> </a:t>
              </a:r>
              <a:r>
                <a:rPr lang="de-DE" sz="3600" b="0" dirty="0" err="1">
                  <a:solidFill>
                    <a:srgbClr val="0070C0"/>
                  </a:solidFill>
                  <a:latin typeface="Arial" panose="020B0604020202020204" pitchFamily="34" charset="0"/>
                  <a:cs typeface="Arial" panose="020B0604020202020204" pitchFamily="34" charset="0"/>
                </a:rPr>
                <a:t>Larmor</a:t>
              </a:r>
              <a:r>
                <a:rPr lang="de-DE" sz="3600" b="0" dirty="0">
                  <a:solidFill>
                    <a:srgbClr val="0070C0"/>
                  </a:solidFill>
                  <a:latin typeface="Arial" panose="020B0604020202020204" pitchFamily="34" charset="0"/>
                  <a:cs typeface="Arial" panose="020B0604020202020204" pitchFamily="34" charset="0"/>
                </a:rPr>
                <a:t> </a:t>
              </a:r>
              <a:r>
                <a:rPr lang="de-DE" sz="3600" b="0" dirty="0" err="1">
                  <a:solidFill>
                    <a:srgbClr val="0070C0"/>
                  </a:solidFill>
                  <a:latin typeface="Arial" panose="020B0604020202020204" pitchFamily="34" charset="0"/>
                  <a:cs typeface="Arial" panose="020B0604020202020204" pitchFamily="34" charset="0"/>
                </a:rPr>
                <a:t>frequency</a:t>
              </a:r>
              <a:r>
                <a:rPr lang="de-DE" sz="3600" b="0" dirty="0">
                  <a:solidFill>
                    <a:srgbClr val="0070C0"/>
                  </a:solidFill>
                  <a:latin typeface="Arial" panose="020B0604020202020204" pitchFamily="34" charset="0"/>
                  <a:cs typeface="Arial" panose="020B0604020202020204" pitchFamily="34" charset="0"/>
                </a:rPr>
                <a:t> </a:t>
              </a:r>
            </a:p>
          </p:txBody>
        </p:sp>
        <p:sp>
          <p:nvSpPr>
            <p:cNvPr id="43" name="Arrow: Right 42">
              <a:extLst>
                <a:ext uri="{FF2B5EF4-FFF2-40B4-BE49-F238E27FC236}">
                  <a16:creationId xmlns:a16="http://schemas.microsoft.com/office/drawing/2014/main" id="{636485CA-E167-4EF3-BF3B-50ABD371D477}"/>
                </a:ext>
              </a:extLst>
            </p:cNvPr>
            <p:cNvSpPr/>
            <p:nvPr/>
          </p:nvSpPr>
          <p:spPr>
            <a:xfrm rot="3739772">
              <a:off x="4575026" y="6351453"/>
              <a:ext cx="2653553" cy="376517"/>
            </a:xfrm>
            <a:prstGeom prst="rightArrow">
              <a:avLst/>
            </a:prstGeom>
            <a:solidFill>
              <a:srgbClr val="FFFFFF"/>
            </a:solidFill>
            <a:ln w="25400" cap="flat">
              <a:solidFill>
                <a:srgbClr val="0070C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dirty="0">
                <a:ln>
                  <a:noFill/>
                </a:ln>
                <a:solidFill>
                  <a:srgbClr val="000000"/>
                </a:solidFill>
                <a:effectLst/>
                <a:uFillTx/>
                <a:latin typeface="+mn-lt"/>
                <a:ea typeface="+mn-ea"/>
                <a:cs typeface="+mn-cs"/>
                <a:sym typeface="Calibri"/>
              </a:endParaRPr>
            </a:p>
          </p:txBody>
        </p:sp>
      </p:grpSp>
      <p:sp>
        <p:nvSpPr>
          <p:cNvPr id="46" name="TextBox 45">
            <a:extLst>
              <a:ext uri="{FF2B5EF4-FFF2-40B4-BE49-F238E27FC236}">
                <a16:creationId xmlns:a16="http://schemas.microsoft.com/office/drawing/2014/main" id="{7E936C8F-FDFE-46EF-B23D-4EF8F02DD145}"/>
              </a:ext>
            </a:extLst>
          </p:cNvPr>
          <p:cNvSpPr txBox="1"/>
          <p:nvPr/>
        </p:nvSpPr>
        <p:spPr>
          <a:xfrm>
            <a:off x="14494451" y="2088115"/>
            <a:ext cx="5584249" cy="11079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bg2"/>
                </a:solidFill>
                <a:effectLst/>
                <a:uFillTx/>
                <a:latin typeface="+mn-lt"/>
                <a:ea typeface="+mn-ea"/>
                <a:cs typeface="+mn-cs"/>
                <a:sym typeface="Calibri"/>
              </a:rPr>
              <a:t>Note: we don’t know the spin state before flipping!</a:t>
            </a:r>
            <a:endParaRPr kumimoji="0" lang="en-001" sz="3600" b="0" i="0" u="none" strike="noStrike" cap="none" spc="0" normalizeH="0" baseline="0" dirty="0">
              <a:ln>
                <a:noFill/>
              </a:ln>
              <a:solidFill>
                <a:schemeClr val="bg2"/>
              </a:solidFill>
              <a:effectLst/>
              <a:uFillTx/>
              <a:latin typeface="+mn-lt"/>
              <a:ea typeface="+mn-ea"/>
              <a:cs typeface="+mn-cs"/>
              <a:sym typeface="Calibri"/>
            </a:endParaRPr>
          </a:p>
        </p:txBody>
      </p:sp>
      <p:sp>
        <p:nvSpPr>
          <p:cNvPr id="47" name="TextBox 46">
            <a:extLst>
              <a:ext uri="{FF2B5EF4-FFF2-40B4-BE49-F238E27FC236}">
                <a16:creationId xmlns:a16="http://schemas.microsoft.com/office/drawing/2014/main" id="{FEDD255E-2B3D-4612-968E-6014A47D0730}"/>
              </a:ext>
            </a:extLst>
          </p:cNvPr>
          <p:cNvSpPr txBox="1"/>
          <p:nvPr/>
        </p:nvSpPr>
        <p:spPr>
          <a:xfrm>
            <a:off x="5118938" y="6761145"/>
            <a:ext cx="2348753" cy="553998"/>
          </a:xfrm>
          <a:prstGeom prst="rect">
            <a:avLst/>
          </a:prstGeom>
          <a:solidFill>
            <a:schemeClr val="bg1"/>
          </a:solidFill>
          <a:ln w="12700" cap="flat">
            <a:solidFill>
              <a:srgbClr val="0070C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rgbClr val="0070C0"/>
                </a:solidFill>
                <a:effectLst/>
                <a:uFillTx/>
                <a:latin typeface="+mn-lt"/>
                <a:ea typeface="+mn-ea"/>
                <a:cs typeface="+mn-cs"/>
                <a:sym typeface="Calibri"/>
              </a:rPr>
              <a:t>Cavity Trap</a:t>
            </a:r>
            <a:endParaRPr kumimoji="0" lang="en-001" sz="3600" b="0" i="0" u="none" strike="noStrike" cap="none" spc="0" normalizeH="0" baseline="0" dirty="0">
              <a:ln>
                <a:noFill/>
              </a:ln>
              <a:solidFill>
                <a:srgbClr val="0070C0"/>
              </a:solidFill>
              <a:effectLst/>
              <a:uFillTx/>
              <a:latin typeface="+mn-lt"/>
              <a:ea typeface="+mn-ea"/>
              <a:cs typeface="+mn-cs"/>
              <a:sym typeface="Calibri"/>
            </a:endParaRPr>
          </a:p>
        </p:txBody>
      </p:sp>
      <p:sp>
        <p:nvSpPr>
          <p:cNvPr id="49" name="TextBox 48">
            <a:extLst>
              <a:ext uri="{FF2B5EF4-FFF2-40B4-BE49-F238E27FC236}">
                <a16:creationId xmlns:a16="http://schemas.microsoft.com/office/drawing/2014/main" id="{62DD0DBD-C63C-40BF-A29C-94BB88384538}"/>
              </a:ext>
            </a:extLst>
          </p:cNvPr>
          <p:cNvSpPr txBox="1"/>
          <p:nvPr/>
        </p:nvSpPr>
        <p:spPr>
          <a:xfrm>
            <a:off x="8503090" y="4939312"/>
            <a:ext cx="2642541" cy="553998"/>
          </a:xfrm>
          <a:prstGeom prst="rect">
            <a:avLst/>
          </a:prstGeom>
          <a:solidFill>
            <a:schemeClr val="bg1"/>
          </a:solidFill>
          <a:ln w="127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a:ln>
                  <a:noFill/>
                </a:ln>
                <a:solidFill>
                  <a:schemeClr val="accent5">
                    <a:lumMod val="75000"/>
                  </a:schemeClr>
                </a:solidFill>
                <a:effectLst/>
                <a:uFillTx/>
                <a:latin typeface="+mn-lt"/>
                <a:ea typeface="+mn-ea"/>
                <a:cs typeface="+mn-cs"/>
                <a:sym typeface="Calibri"/>
              </a:rPr>
              <a:t>Analysis Trap</a:t>
            </a:r>
            <a:endParaRPr kumimoji="0" lang="en-001" sz="3600" b="0" i="0" u="none" strike="noStrike" cap="none" spc="0" normalizeH="0" baseline="0" dirty="0">
              <a:ln>
                <a:noFill/>
              </a:ln>
              <a:solidFill>
                <a:schemeClr val="accent5">
                  <a:lumMod val="75000"/>
                </a:schemeClr>
              </a:solidFill>
              <a:effectLst/>
              <a:uFillTx/>
              <a:latin typeface="+mn-lt"/>
              <a:ea typeface="+mn-ea"/>
              <a:cs typeface="+mn-cs"/>
              <a:sym typeface="Calibri"/>
            </a:endParaRPr>
          </a:p>
        </p:txBody>
      </p:sp>
    </p:spTree>
    <p:extLst>
      <p:ext uri="{BB962C8B-B14F-4D97-AF65-F5344CB8AC3E}">
        <p14:creationId xmlns:p14="http://schemas.microsoft.com/office/powerpoint/2010/main" val="24468955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2.91667E-6 1.2963E-6 L -0.05351 -0.28009 " pathEditMode="relative" rAng="0" ptsTypes="AA">
                                      <p:cBhvr>
                                        <p:cTn id="14" dur="2000" fill="hold"/>
                                        <p:tgtEl>
                                          <p:spTgt spid="47"/>
                                        </p:tgtEl>
                                        <p:attrNameLst>
                                          <p:attrName>ppt_x</p:attrName>
                                          <p:attrName>ppt_y</p:attrName>
                                        </p:attrNameLst>
                                      </p:cBhvr>
                                      <p:rCtr x="-2676" y="-14005"/>
                                    </p:animMotion>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grpId="0" nodeType="clickEffect">
                                  <p:stCondLst>
                                    <p:cond delay="0"/>
                                  </p:stCondLst>
                                  <p:childTnLst>
                                    <p:animMotion origin="layout" path="M -4.58333E-6 1.66667E-6 L 0.37924 -0.00452 " pathEditMode="relative" rAng="0" ptsTypes="AA">
                                      <p:cBhvr>
                                        <p:cTn id="21" dur="2000" fill="hold"/>
                                        <p:tgtEl>
                                          <p:spTgt spid="49"/>
                                        </p:tgtEl>
                                        <p:attrNameLst>
                                          <p:attrName>ppt_x</p:attrName>
                                          <p:attrName>ppt_y</p:attrName>
                                        </p:attrNameLst>
                                      </p:cBhvr>
                                      <p:rCtr x="18958" y="-231"/>
                                    </p:animMotion>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47" grpId="1" animBg="1"/>
      <p:bldP spid="49" grpId="0" animBg="1"/>
      <p:bldP spid="49"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itle 3"/>
          <p:cNvSpPr txBox="1">
            <a:spLocks noGrp="1"/>
          </p:cNvSpPr>
          <p:nvPr>
            <p:ph type="title"/>
          </p:nvPr>
        </p:nvSpPr>
        <p:spPr>
          <a:xfrm>
            <a:off x="1895474" y="1349257"/>
            <a:ext cx="20593051" cy="675263"/>
          </a:xfrm>
          <a:prstGeom prst="rect">
            <a:avLst/>
          </a:prstGeom>
        </p:spPr>
        <p:txBody>
          <a:bodyPr/>
          <a:lstStyle>
            <a:lvl1pPr>
              <a:defRPr spc="200"/>
            </a:lvl1pPr>
          </a:lstStyle>
          <a:p>
            <a:r>
              <a:rPr dirty="0">
                <a:solidFill>
                  <a:srgbClr val="0070C0"/>
                </a:solidFill>
              </a:rPr>
              <a:t>The </a:t>
            </a:r>
            <a:r>
              <a:rPr dirty="0" err="1">
                <a:solidFill>
                  <a:srgbClr val="0070C0"/>
                </a:solidFill>
              </a:rPr>
              <a:t>lsym</a:t>
            </a:r>
            <a:r>
              <a:rPr dirty="0">
                <a:solidFill>
                  <a:srgbClr val="0070C0"/>
                </a:solidFill>
              </a:rPr>
              <a:t> project</a:t>
            </a:r>
          </a:p>
        </p:txBody>
      </p:sp>
      <p:sp>
        <p:nvSpPr>
          <p:cNvPr id="285" name="Content Placeholder 2"/>
          <p:cNvSpPr txBox="1"/>
          <p:nvPr/>
        </p:nvSpPr>
        <p:spPr>
          <a:xfrm>
            <a:off x="3527037" y="2659609"/>
            <a:ext cx="14197094" cy="6752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pPr defTabSz="1828800">
              <a:spcBef>
                <a:spcPts val="2000"/>
              </a:spcBef>
              <a:defRPr>
                <a:solidFill>
                  <a:srgbClr val="535353"/>
                </a:solidFill>
                <a:latin typeface="Arial"/>
                <a:ea typeface="Arial"/>
                <a:cs typeface="Arial"/>
                <a:sym typeface="Arial"/>
              </a:defRPr>
            </a:pPr>
            <a:r>
              <a:rPr lang="en-US" dirty="0"/>
              <a:t>Goal: </a:t>
            </a:r>
            <a:r>
              <a:rPr dirty="0"/>
              <a:t>measure magnetic moment of </a:t>
            </a:r>
            <a:r>
              <a:rPr b="1" dirty="0">
                <a:solidFill>
                  <a:srgbClr val="0070C0"/>
                </a:solidFill>
              </a:rPr>
              <a:t>electron</a:t>
            </a:r>
            <a:r>
              <a:rPr dirty="0"/>
              <a:t> and </a:t>
            </a:r>
            <a:r>
              <a:rPr b="1" dirty="0">
                <a:solidFill>
                  <a:schemeClr val="accent5"/>
                </a:solidFill>
              </a:rPr>
              <a:t>positron</a:t>
            </a:r>
          </a:p>
        </p:txBody>
      </p:sp>
      <mc:AlternateContent xmlns:mc="http://schemas.openxmlformats.org/markup-compatibility/2006" xmlns:a14="http://schemas.microsoft.com/office/drawing/2010/main">
        <mc:Choice Requires="a14">
          <p:sp>
            <p:nvSpPr>
              <p:cNvPr id="286" name="Equation"/>
              <p:cNvSpPr txBox="1"/>
              <p:nvPr/>
            </p:nvSpPr>
            <p:spPr>
              <a:xfrm>
                <a:off x="7647592" y="3448912"/>
                <a:ext cx="3637471" cy="1060098"/>
              </a:xfrm>
              <a:prstGeom prst="rect">
                <a:avLst/>
              </a:prstGeom>
              <a:ln w="12700">
                <a:miter lim="400000"/>
              </a:ln>
            </p:spPr>
            <p:txBody>
              <a:bodyPr wrap="none" lIns="0" tIns="0" rIns="0" bIns="0">
                <a:spAutoFit/>
              </a:bodyPr>
              <a:lstStyle/>
              <a:p>
                <a:pPr latinLnBrk="1">
                  <a:defRPr sz="1800"/>
                </a:pPr>
                <a14:m>
                  <m:oMathPara xmlns:m="http://schemas.openxmlformats.org/officeDocument/2006/math">
                    <m:oMathParaPr>
                      <m:jc m:val="centerGroup"/>
                    </m:oMathParaPr>
                    <m:oMath xmlns:m="http://schemas.openxmlformats.org/officeDocument/2006/math">
                      <m:sSub>
                        <m:sSubPr>
                          <m:ctrlPr>
                            <a:rPr lang="ar-AE" sz="3600" i="1" smtClean="0">
                              <a:solidFill>
                                <a:srgbClr val="525252"/>
                              </a:solidFill>
                              <a:latin typeface="Cambria Math" panose="02040503050406030204" pitchFamily="18" charset="0"/>
                            </a:rPr>
                          </m:ctrlPr>
                        </m:sSubPr>
                        <m:e>
                          <m:r>
                            <a:rPr lang="ar-AE" sz="3600" i="1">
                              <a:solidFill>
                                <a:srgbClr val="525252"/>
                              </a:solidFill>
                              <a:latin typeface="Cambria Math" panose="02040503050406030204" pitchFamily="18" charset="0"/>
                            </a:rPr>
                            <m:t>𝜇</m:t>
                          </m:r>
                        </m:e>
                        <m:sub>
                          <m:sSup>
                            <m:sSupPr>
                              <m:ctrlPr>
                                <a:rPr lang="ar-AE" sz="3600" i="1">
                                  <a:solidFill>
                                    <a:srgbClr val="525252"/>
                                  </a:solidFill>
                                  <a:latin typeface="Cambria Math" panose="02040503050406030204" pitchFamily="18" charset="0"/>
                                </a:rPr>
                              </m:ctrlPr>
                            </m:sSupPr>
                            <m:e>
                              <m:r>
                                <a:rPr lang="ar-AE" sz="3600" i="1">
                                  <a:solidFill>
                                    <a:srgbClr val="525252"/>
                                  </a:solidFill>
                                  <a:latin typeface="Cambria Math" panose="02040503050406030204" pitchFamily="18" charset="0"/>
                                </a:rPr>
                                <m:t>𝑒</m:t>
                              </m:r>
                            </m:e>
                            <m:sup>
                              <m:r>
                                <a:rPr lang="ar-AE" sz="3600" i="1">
                                  <a:solidFill>
                                    <a:srgbClr val="525252"/>
                                  </a:solidFill>
                                  <a:latin typeface="Cambria Math" panose="02040503050406030204" pitchFamily="18" charset="0"/>
                                </a:rPr>
                                <m:t>±</m:t>
                              </m:r>
                            </m:sup>
                          </m:sSup>
                        </m:sub>
                      </m:sSub>
                      <m:r>
                        <a:rPr lang="ar-AE" sz="3600" i="1">
                          <a:solidFill>
                            <a:srgbClr val="525252"/>
                          </a:solidFill>
                          <a:latin typeface="Cambria Math" panose="02040503050406030204" pitchFamily="18" charset="0"/>
                        </a:rPr>
                        <m:t>=</m:t>
                      </m:r>
                      <m:f>
                        <m:fPr>
                          <m:ctrlPr>
                            <a:rPr lang="ar-AE" sz="3600" i="1">
                              <a:solidFill>
                                <a:srgbClr val="525252"/>
                              </a:solidFill>
                              <a:latin typeface="Cambria Math" panose="02040503050406030204" pitchFamily="18" charset="0"/>
                            </a:rPr>
                          </m:ctrlPr>
                        </m:fPr>
                        <m:num>
                          <m:sSub>
                            <m:sSubPr>
                              <m:ctrlPr>
                                <a:rPr lang="ar-AE" sz="3600" i="1">
                                  <a:solidFill>
                                    <a:srgbClr val="525252"/>
                                  </a:solidFill>
                                  <a:latin typeface="Cambria Math" panose="02040503050406030204" pitchFamily="18" charset="0"/>
                                </a:rPr>
                              </m:ctrlPr>
                            </m:sSubPr>
                            <m:e>
                              <m:r>
                                <a:rPr lang="ar-AE" sz="3600" i="1">
                                  <a:solidFill>
                                    <a:srgbClr val="525252"/>
                                  </a:solidFill>
                                  <a:latin typeface="Cambria Math" panose="02040503050406030204" pitchFamily="18" charset="0"/>
                                </a:rPr>
                                <m:t>𝑔</m:t>
                              </m:r>
                            </m:e>
                            <m:sub>
                              <m:sSup>
                                <m:sSupPr>
                                  <m:ctrlPr>
                                    <a:rPr lang="ar-AE" sz="3600" i="1">
                                      <a:solidFill>
                                        <a:srgbClr val="525252"/>
                                      </a:solidFill>
                                      <a:latin typeface="Cambria Math" panose="02040503050406030204" pitchFamily="18" charset="0"/>
                                    </a:rPr>
                                  </m:ctrlPr>
                                </m:sSupPr>
                                <m:e>
                                  <m:r>
                                    <a:rPr lang="ar-AE" sz="3600" i="1">
                                      <a:solidFill>
                                        <a:srgbClr val="525252"/>
                                      </a:solidFill>
                                      <a:latin typeface="Cambria Math" panose="02040503050406030204" pitchFamily="18" charset="0"/>
                                    </a:rPr>
                                    <m:t>𝑒</m:t>
                                  </m:r>
                                </m:e>
                                <m:sup>
                                  <m:r>
                                    <a:rPr lang="ar-AE" sz="3600" i="1">
                                      <a:solidFill>
                                        <a:srgbClr val="525252"/>
                                      </a:solidFill>
                                      <a:latin typeface="Cambria Math" panose="02040503050406030204" pitchFamily="18" charset="0"/>
                                    </a:rPr>
                                    <m:t>±</m:t>
                                  </m:r>
                                </m:sup>
                              </m:sSup>
                            </m:sub>
                          </m:sSub>
                        </m:num>
                        <m:den>
                          <m:r>
                            <a:rPr lang="ar-AE" sz="3600" i="1">
                              <a:solidFill>
                                <a:srgbClr val="525252"/>
                              </a:solidFill>
                              <a:latin typeface="Cambria Math" panose="02040503050406030204" pitchFamily="18" charset="0"/>
                            </a:rPr>
                            <m:t>2</m:t>
                          </m:r>
                        </m:den>
                      </m:f>
                      <m:f>
                        <m:fPr>
                          <m:ctrlPr>
                            <a:rPr lang="ar-AE" sz="3600" i="1">
                              <a:solidFill>
                                <a:srgbClr val="525252"/>
                              </a:solidFill>
                              <a:latin typeface="Cambria Math" panose="02040503050406030204" pitchFamily="18" charset="0"/>
                            </a:rPr>
                          </m:ctrlPr>
                        </m:fPr>
                        <m:num>
                          <m:sSub>
                            <m:sSubPr>
                              <m:ctrlPr>
                                <a:rPr lang="en-US" sz="3600" b="0" i="1" smtClean="0">
                                  <a:solidFill>
                                    <a:srgbClr val="525252"/>
                                  </a:solidFill>
                                  <a:latin typeface="Cambria Math" panose="02040503050406030204" pitchFamily="18" charset="0"/>
                                </a:rPr>
                              </m:ctrlPr>
                            </m:sSubPr>
                            <m:e>
                              <m:r>
                                <a:rPr lang="en-US" sz="3600" b="0" i="1" smtClean="0">
                                  <a:solidFill>
                                    <a:srgbClr val="525252"/>
                                  </a:solidFill>
                                  <a:latin typeface="Cambria Math" panose="02040503050406030204" pitchFamily="18" charset="0"/>
                                </a:rPr>
                                <m:t>𝑞</m:t>
                              </m:r>
                            </m:e>
                            <m:sub>
                              <m:sSup>
                                <m:sSupPr>
                                  <m:ctrlPr>
                                    <a:rPr lang="en-US" sz="3600" b="0" i="1" smtClean="0">
                                      <a:solidFill>
                                        <a:srgbClr val="525252"/>
                                      </a:solidFill>
                                      <a:latin typeface="Cambria Math" panose="02040503050406030204" pitchFamily="18" charset="0"/>
                                    </a:rPr>
                                  </m:ctrlPr>
                                </m:sSupPr>
                                <m:e>
                                  <m:r>
                                    <a:rPr lang="en-US" sz="3600" b="0" i="1" smtClean="0">
                                      <a:solidFill>
                                        <a:srgbClr val="525252"/>
                                      </a:solidFill>
                                      <a:latin typeface="Cambria Math" panose="02040503050406030204" pitchFamily="18" charset="0"/>
                                    </a:rPr>
                                    <m:t>𝑒</m:t>
                                  </m:r>
                                </m:e>
                                <m:sup>
                                  <m:r>
                                    <a:rPr lang="en-US" sz="3600" b="0" i="1" smtClean="0">
                                      <a:solidFill>
                                        <a:srgbClr val="525252"/>
                                      </a:solidFill>
                                      <a:latin typeface="Cambria Math" panose="02040503050406030204" pitchFamily="18" charset="0"/>
                                    </a:rPr>
                                    <m:t>±</m:t>
                                  </m:r>
                                </m:sup>
                              </m:sSup>
                            </m:sub>
                          </m:sSub>
                        </m:num>
                        <m:den>
                          <m:r>
                            <a:rPr lang="ar-AE" sz="3600" i="1">
                              <a:solidFill>
                                <a:srgbClr val="525252"/>
                              </a:solidFill>
                              <a:latin typeface="Cambria Math" panose="02040503050406030204" pitchFamily="18" charset="0"/>
                            </a:rPr>
                            <m:t>2</m:t>
                          </m:r>
                          <m:sSub>
                            <m:sSubPr>
                              <m:ctrlPr>
                                <a:rPr lang="ar-AE" sz="3600" i="1" smtClean="0">
                                  <a:solidFill>
                                    <a:srgbClr val="525252"/>
                                  </a:solidFill>
                                  <a:latin typeface="Cambria Math" panose="02040503050406030204" pitchFamily="18" charset="0"/>
                                </a:rPr>
                              </m:ctrlPr>
                            </m:sSubPr>
                            <m:e>
                              <m:r>
                                <a:rPr lang="en-US" sz="3600" b="0" i="1" smtClean="0">
                                  <a:solidFill>
                                    <a:srgbClr val="525252"/>
                                  </a:solidFill>
                                  <a:latin typeface="Cambria Math" panose="02040503050406030204" pitchFamily="18" charset="0"/>
                                </a:rPr>
                                <m:t>𝑚</m:t>
                              </m:r>
                            </m:e>
                            <m:sub>
                              <m:sSup>
                                <m:sSupPr>
                                  <m:ctrlPr>
                                    <a:rPr lang="ar-AE" sz="3600" i="1" smtClean="0">
                                      <a:solidFill>
                                        <a:srgbClr val="525252"/>
                                      </a:solidFill>
                                      <a:latin typeface="Cambria Math" panose="02040503050406030204" pitchFamily="18" charset="0"/>
                                    </a:rPr>
                                  </m:ctrlPr>
                                </m:sSupPr>
                                <m:e>
                                  <m:r>
                                    <a:rPr lang="en-US" sz="3600" b="0" i="1" smtClean="0">
                                      <a:solidFill>
                                        <a:srgbClr val="525252"/>
                                      </a:solidFill>
                                      <a:latin typeface="Cambria Math" panose="02040503050406030204" pitchFamily="18" charset="0"/>
                                    </a:rPr>
                                    <m:t>𝑒</m:t>
                                  </m:r>
                                </m:e>
                                <m:sup>
                                  <m:r>
                                    <a:rPr lang="ar-AE" sz="3600" i="1" smtClean="0">
                                      <a:solidFill>
                                        <a:srgbClr val="525252"/>
                                      </a:solidFill>
                                      <a:latin typeface="Cambria Math" panose="02040503050406030204" pitchFamily="18" charset="0"/>
                                      <a:ea typeface="Cambria Math" panose="02040503050406030204" pitchFamily="18" charset="0"/>
                                    </a:rPr>
                                    <m:t>±</m:t>
                                  </m:r>
                                </m:sup>
                              </m:sSup>
                            </m:sub>
                          </m:sSub>
                        </m:den>
                      </m:f>
                      <m:r>
                        <a:rPr lang="en-US" sz="3600" b="0" i="1" smtClean="0">
                          <a:solidFill>
                            <a:srgbClr val="525252"/>
                          </a:solidFill>
                          <a:latin typeface="Cambria Math" panose="02040503050406030204" pitchFamily="18" charset="0"/>
                          <a:ea typeface="Cambria Math" panose="02040503050406030204" pitchFamily="18" charset="0"/>
                        </a:rPr>
                        <m:t>ℏ</m:t>
                      </m:r>
                    </m:oMath>
                  </m:oMathPara>
                </a14:m>
                <a:endParaRPr sz="3600" dirty="0">
                  <a:solidFill>
                    <a:srgbClr val="535353"/>
                  </a:solidFill>
                </a:endParaRPr>
              </a:p>
            </p:txBody>
          </p:sp>
        </mc:Choice>
        <mc:Fallback xmlns="">
          <p:sp>
            <p:nvSpPr>
              <p:cNvPr id="286" name="Equation"/>
              <p:cNvSpPr txBox="1">
                <a:spLocks noRot="1" noChangeAspect="1" noMove="1" noResize="1" noEditPoints="1" noAdjustHandles="1" noChangeArrowheads="1" noChangeShapeType="1" noTextEdit="1"/>
              </p:cNvSpPr>
              <p:nvPr/>
            </p:nvSpPr>
            <p:spPr>
              <a:xfrm>
                <a:off x="7647592" y="3448912"/>
                <a:ext cx="3637471" cy="1060098"/>
              </a:xfrm>
              <a:prstGeom prst="rect">
                <a:avLst/>
              </a:prstGeom>
              <a:blipFill>
                <a:blip r:embed="rId3"/>
                <a:stretch>
                  <a:fillRect/>
                </a:stretch>
              </a:blipFill>
              <a:ln w="12700">
                <a:miter lim="400000"/>
              </a:ln>
            </p:spPr>
            <p:txBody>
              <a:bodyPr/>
              <a:lstStyle/>
              <a:p>
                <a:r>
                  <a:rPr lang="en-001">
                    <a:noFill/>
                  </a:rPr>
                  <a:t> </a:t>
                </a:r>
              </a:p>
            </p:txBody>
          </p:sp>
        </mc:Fallback>
      </mc:AlternateContent>
      <p:grpSp>
        <p:nvGrpSpPr>
          <p:cNvPr id="289" name="Group"/>
          <p:cNvGrpSpPr/>
          <p:nvPr/>
        </p:nvGrpSpPr>
        <p:grpSpPr>
          <a:xfrm>
            <a:off x="3935501" y="11271220"/>
            <a:ext cx="13999966" cy="561776"/>
            <a:chOff x="104668" y="-17884"/>
            <a:chExt cx="13999964" cy="561775"/>
          </a:xfrm>
        </p:grpSpPr>
        <p:sp>
          <p:nvSpPr>
            <p:cNvPr id="287" name="Content Placeholder 2"/>
            <p:cNvSpPr txBox="1"/>
            <p:nvPr/>
          </p:nvSpPr>
          <p:spPr>
            <a:xfrm>
              <a:off x="1119654" y="-17884"/>
              <a:ext cx="12984978" cy="561775"/>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xmlns:mc="http://schemas.openxmlformats.org/markup-compatibility/2006" val="1"/>
              </a:ext>
            </a:extLst>
          </p:spPr>
          <p:txBody>
            <a:bodyPr wrap="square" lIns="0" tIns="0" rIns="0" bIns="0" numCol="1" anchor="t">
              <a:normAutofit/>
            </a:bodyPr>
            <a:lstStyle/>
            <a:p>
              <a:pPr algn="ctr" defTabSz="1828800">
                <a:spcBef>
                  <a:spcPts val="2000"/>
                </a:spcBef>
                <a:defRPr>
                  <a:solidFill>
                    <a:srgbClr val="535353"/>
                  </a:solidFill>
                  <a:latin typeface="Arial"/>
                  <a:ea typeface="Arial"/>
                  <a:cs typeface="Arial"/>
                  <a:sym typeface="Arial"/>
                </a:defRPr>
              </a:pPr>
              <a:r>
                <a:rPr dirty="0"/>
                <a:t>Measure </a:t>
              </a:r>
              <a:r>
                <a:rPr i="1" dirty="0"/>
                <a:t>coherent difference </a:t>
              </a:r>
              <a:r>
                <a:rPr dirty="0"/>
                <a:t>solving </a:t>
              </a:r>
              <a:r>
                <a:rPr b="1" dirty="0"/>
                <a:t>magnetic field instability</a:t>
              </a:r>
            </a:p>
          </p:txBody>
        </p:sp>
        <p:sp>
          <p:nvSpPr>
            <p:cNvPr id="288" name="Line"/>
            <p:cNvSpPr/>
            <p:nvPr/>
          </p:nvSpPr>
          <p:spPr>
            <a:xfrm>
              <a:off x="104668" y="240575"/>
              <a:ext cx="893066" cy="1"/>
            </a:xfrm>
            <a:prstGeom prst="line">
              <a:avLst/>
            </a:prstGeom>
            <a:noFill/>
            <a:ln w="50800" cap="flat">
              <a:solidFill>
                <a:srgbClr val="535353"/>
              </a:solidFill>
              <a:prstDash val="solid"/>
              <a:round/>
              <a:tailEnd type="triangle" w="med" len="med"/>
            </a:ln>
            <a:effectLst/>
          </p:spPr>
          <p:txBody>
            <a:bodyPr wrap="square" lIns="45718" tIns="45718" rIns="45718" bIns="45718" numCol="1" anchor="t">
              <a:noAutofit/>
            </a:bodyPr>
            <a:lstStyle/>
            <a:p>
              <a:endParaRPr/>
            </a:p>
          </p:txBody>
        </p:sp>
      </p:grpSp>
      <mc:AlternateContent xmlns:mc="http://schemas.openxmlformats.org/markup-compatibility/2006" xmlns:a14="http://schemas.microsoft.com/office/drawing/2010/main">
        <mc:Choice Requires="a14">
          <p:sp>
            <p:nvSpPr>
              <p:cNvPr id="290" name="Key concept of the experiment: simultaneously trap   and (bound)"/>
              <p:cNvSpPr txBox="1"/>
              <p:nvPr/>
            </p:nvSpPr>
            <p:spPr>
              <a:xfrm>
                <a:off x="2136280" y="4737084"/>
                <a:ext cx="15155174" cy="654025"/>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wrap="none" lIns="0" tIns="0" rIns="0" bIns="0">
                <a:spAutoFit/>
              </a:bodyPr>
              <a:lstStyle/>
              <a:p>
                <a:pPr defTabSz="1828800">
                  <a:spcBef>
                    <a:spcPts val="2000"/>
                  </a:spcBef>
                  <a:defRPr>
                    <a:solidFill>
                      <a:srgbClr val="535353"/>
                    </a:solidFill>
                    <a:latin typeface="Arial"/>
                    <a:ea typeface="Arial"/>
                    <a:cs typeface="Arial"/>
                    <a:sym typeface="Arial"/>
                  </a:defRPr>
                </a:pPr>
                <a:r>
                  <a:rPr dirty="0"/>
                  <a:t>Key concept of the experiment: </a:t>
                </a:r>
                <a:r>
                  <a:rPr b="1" dirty="0"/>
                  <a:t>simultaneously</a:t>
                </a:r>
                <a:r>
                  <a:rPr dirty="0"/>
                  <a:t> trap </a:t>
                </a:r>
                <a14:m>
                  <m:oMath xmlns:m="http://schemas.openxmlformats.org/officeDocument/2006/math">
                    <m:sSup>
                      <m:sSupPr>
                        <m:ctrlPr>
                          <a:rPr lang="ar-AE" sz="4350" i="1" smtClean="0">
                            <a:solidFill>
                              <a:schemeClr val="accent5"/>
                            </a:solidFill>
                            <a:latin typeface="Cambria Math" panose="02040503050406030204" pitchFamily="18" charset="0"/>
                          </a:rPr>
                        </m:ctrlPr>
                      </m:sSupPr>
                      <m:e>
                        <m:r>
                          <a:rPr lang="ar-AE" sz="4350" i="1">
                            <a:solidFill>
                              <a:schemeClr val="accent5"/>
                            </a:solidFill>
                            <a:latin typeface="Cambria Math" panose="02040503050406030204" pitchFamily="18" charset="0"/>
                          </a:rPr>
                          <m:t>𝑒</m:t>
                        </m:r>
                      </m:e>
                      <m:sup>
                        <m:r>
                          <a:rPr lang="ar-AE" sz="4350" i="1">
                            <a:solidFill>
                              <a:schemeClr val="accent5"/>
                            </a:solidFill>
                            <a:latin typeface="Cambria Math" panose="02040503050406030204" pitchFamily="18" charset="0"/>
                          </a:rPr>
                          <m:t>+</m:t>
                        </m:r>
                      </m:sup>
                    </m:sSup>
                  </m:oMath>
                </a14:m>
                <a:r>
                  <a:rPr lang="ar-AE" dirty="0">
                    <a:solidFill>
                      <a:schemeClr val="accent5"/>
                    </a:solidFill>
                  </a:rPr>
                  <a:t> </a:t>
                </a:r>
                <a:r>
                  <a:rPr dirty="0"/>
                  <a:t>and (bound) </a:t>
                </a:r>
                <a14:m>
                  <m:oMath xmlns:m="http://schemas.openxmlformats.org/officeDocument/2006/math">
                    <m:sSup>
                      <m:sSupPr>
                        <m:ctrlPr>
                          <a:rPr lang="ar-AE" sz="4350" i="1" smtClean="0">
                            <a:solidFill>
                              <a:srgbClr val="0070C0"/>
                            </a:solidFill>
                            <a:latin typeface="Cambria Math" panose="02040503050406030204" pitchFamily="18" charset="0"/>
                          </a:rPr>
                        </m:ctrlPr>
                      </m:sSupPr>
                      <m:e>
                        <m:r>
                          <a:rPr lang="ar-AE" sz="4350" i="1">
                            <a:solidFill>
                              <a:srgbClr val="0070C0"/>
                            </a:solidFill>
                            <a:latin typeface="Cambria Math" panose="02040503050406030204" pitchFamily="18" charset="0"/>
                          </a:rPr>
                          <m:t>𝑒</m:t>
                        </m:r>
                      </m:e>
                      <m:sup>
                        <m:r>
                          <a:rPr lang="ar-AE" sz="4350" i="1">
                            <a:solidFill>
                              <a:srgbClr val="0070C0"/>
                            </a:solidFill>
                            <a:latin typeface="Cambria Math" panose="02040503050406030204" pitchFamily="18" charset="0"/>
                          </a:rPr>
                          <m:t>−</m:t>
                        </m:r>
                      </m:sup>
                    </m:sSup>
                  </m:oMath>
                </a14:m>
                <a:r>
                  <a:rPr lang="ar-AE" dirty="0">
                    <a:solidFill>
                      <a:schemeClr val="accent1"/>
                    </a:solidFill>
                  </a:rPr>
                  <a:t>  </a:t>
                </a:r>
                <a:endParaRPr dirty="0">
                  <a:solidFill>
                    <a:srgbClr val="BF6300"/>
                  </a:solidFill>
                </a:endParaRPr>
              </a:p>
            </p:txBody>
          </p:sp>
        </mc:Choice>
        <mc:Fallback xmlns="">
          <p:sp>
            <p:nvSpPr>
              <p:cNvPr id="290" name="Key concept of the experiment: simultaneously trap   and (bound)"/>
              <p:cNvSpPr txBox="1">
                <a:spLocks noRot="1" noChangeAspect="1" noMove="1" noResize="1" noEditPoints="1" noAdjustHandles="1" noChangeArrowheads="1" noChangeShapeType="1" noTextEdit="1"/>
              </p:cNvSpPr>
              <p:nvPr/>
            </p:nvSpPr>
            <p:spPr>
              <a:xfrm>
                <a:off x="2136280" y="4737084"/>
                <a:ext cx="15155174" cy="654025"/>
              </a:xfrm>
              <a:prstGeom prst="rect">
                <a:avLst/>
              </a:prstGeom>
              <a:blipFill>
                <a:blip r:embed="rId4"/>
                <a:stretch>
                  <a:fillRect l="-1809" t="-9346" r="-804" b="-39252"/>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001">
                    <a:noFill/>
                  </a:rPr>
                  <a:t> </a:t>
                </a:r>
              </a:p>
            </p:txBody>
          </p:sp>
        </mc:Fallback>
      </mc:AlternateContent>
      <p:sp>
        <p:nvSpPr>
          <p:cNvPr id="291" name="[Decoherence-free measurement successfully developed at ALPHATRAP - Tim Sailer]"/>
          <p:cNvSpPr txBox="1"/>
          <p:nvPr/>
        </p:nvSpPr>
        <p:spPr>
          <a:xfrm>
            <a:off x="1749436" y="12288085"/>
            <a:ext cx="20351725" cy="4481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lvl="2" indent="152479" defTabSz="1554480">
              <a:lnSpc>
                <a:spcPts val="3900"/>
              </a:lnSpc>
              <a:spcBef>
                <a:spcPts val="1700"/>
              </a:spcBef>
              <a:defRPr sz="2700">
                <a:solidFill>
                  <a:srgbClr val="535353"/>
                </a:solidFill>
                <a:latin typeface="Arial"/>
                <a:ea typeface="Arial"/>
                <a:cs typeface="Arial"/>
                <a:sym typeface="Arial"/>
              </a:defRPr>
            </a:pPr>
            <a:r>
              <a:rPr lang="en-US" sz="2500" dirty="0">
                <a:solidFill>
                  <a:schemeClr val="bg1">
                    <a:lumMod val="50000"/>
                  </a:schemeClr>
                </a:solidFill>
              </a:rPr>
              <a:t>[</a:t>
            </a:r>
            <a:r>
              <a:rPr lang="en-US" sz="2500" dirty="0" err="1">
                <a:solidFill>
                  <a:schemeClr val="bg1">
                    <a:lumMod val="50000"/>
                  </a:schemeClr>
                </a:solidFill>
              </a:rPr>
              <a:t>Sailer</a:t>
            </a:r>
            <a:r>
              <a:rPr lang="en-US" sz="2500" dirty="0">
                <a:solidFill>
                  <a:schemeClr val="bg1">
                    <a:lumMod val="50000"/>
                  </a:schemeClr>
                </a:solidFill>
              </a:rPr>
              <a:t>, T., </a:t>
            </a:r>
            <a:r>
              <a:rPr lang="en-US" sz="2500" dirty="0" err="1">
                <a:solidFill>
                  <a:schemeClr val="bg1">
                    <a:lumMod val="50000"/>
                  </a:schemeClr>
                </a:solidFill>
              </a:rPr>
              <a:t>Debierre</a:t>
            </a:r>
            <a:r>
              <a:rPr lang="en-US" sz="2500" dirty="0">
                <a:solidFill>
                  <a:schemeClr val="bg1">
                    <a:lumMod val="50000"/>
                  </a:schemeClr>
                </a:solidFill>
              </a:rPr>
              <a:t>, V., Harman, Z. </a:t>
            </a:r>
            <a:r>
              <a:rPr lang="en-US" sz="2500" i="1" dirty="0">
                <a:solidFill>
                  <a:schemeClr val="bg1">
                    <a:lumMod val="50000"/>
                  </a:schemeClr>
                </a:solidFill>
              </a:rPr>
              <a:t>et al.</a:t>
            </a:r>
            <a:r>
              <a:rPr lang="en-US" sz="2500" dirty="0">
                <a:solidFill>
                  <a:schemeClr val="bg1">
                    <a:lumMod val="50000"/>
                  </a:schemeClr>
                </a:solidFill>
              </a:rPr>
              <a:t> Measurement of the bound-electron </a:t>
            </a:r>
            <a:r>
              <a:rPr lang="en-US" sz="2500" i="1" dirty="0">
                <a:solidFill>
                  <a:schemeClr val="bg1">
                    <a:lumMod val="50000"/>
                  </a:schemeClr>
                </a:solidFill>
              </a:rPr>
              <a:t>g</a:t>
            </a:r>
            <a:r>
              <a:rPr lang="en-US" sz="2500" dirty="0">
                <a:solidFill>
                  <a:schemeClr val="bg1">
                    <a:lumMod val="50000"/>
                  </a:schemeClr>
                </a:solidFill>
              </a:rPr>
              <a:t>-factor difference in coupled ions. </a:t>
            </a:r>
            <a:r>
              <a:rPr lang="en-US" sz="2500" i="1" dirty="0">
                <a:solidFill>
                  <a:schemeClr val="bg1">
                    <a:lumMod val="50000"/>
                  </a:schemeClr>
                </a:solidFill>
              </a:rPr>
              <a:t>Nature</a:t>
            </a:r>
            <a:r>
              <a:rPr lang="en-US" sz="2500" dirty="0">
                <a:solidFill>
                  <a:schemeClr val="bg1">
                    <a:lumMod val="50000"/>
                  </a:schemeClr>
                </a:solidFill>
              </a:rPr>
              <a:t> </a:t>
            </a:r>
            <a:r>
              <a:rPr lang="en-US" sz="2500" b="1" dirty="0">
                <a:solidFill>
                  <a:schemeClr val="bg1">
                    <a:lumMod val="50000"/>
                  </a:schemeClr>
                </a:solidFill>
              </a:rPr>
              <a:t>606</a:t>
            </a:r>
            <a:r>
              <a:rPr lang="en-US" sz="2500" dirty="0">
                <a:solidFill>
                  <a:schemeClr val="bg1">
                    <a:lumMod val="50000"/>
                  </a:schemeClr>
                </a:solidFill>
              </a:rPr>
              <a:t>, 479–483 (2022)]</a:t>
            </a:r>
            <a:endParaRPr sz="2500" dirty="0">
              <a:solidFill>
                <a:schemeClr val="bg1">
                  <a:lumMod val="50000"/>
                </a:schemeClr>
              </a:solidFill>
            </a:endParaRPr>
          </a:p>
        </p:txBody>
      </p:sp>
      <p:grpSp>
        <p:nvGrpSpPr>
          <p:cNvPr id="300" name="Group"/>
          <p:cNvGrpSpPr/>
          <p:nvPr/>
        </p:nvGrpSpPr>
        <p:grpSpPr>
          <a:xfrm>
            <a:off x="2056623" y="5605722"/>
            <a:ext cx="5571515" cy="4223597"/>
            <a:chOff x="0" y="0"/>
            <a:chExt cx="5571513" cy="4223595"/>
          </a:xfrm>
        </p:grpSpPr>
        <p:sp>
          <p:nvSpPr>
            <p:cNvPr id="295" name="Rectangle"/>
            <p:cNvSpPr/>
            <p:nvPr/>
          </p:nvSpPr>
          <p:spPr>
            <a:xfrm>
              <a:off x="186530" y="0"/>
              <a:ext cx="5198453" cy="4223596"/>
            </a:xfrm>
            <a:prstGeom prst="rect">
              <a:avLst/>
            </a:prstGeom>
            <a:solidFill>
              <a:srgbClr val="FFFFFF"/>
            </a:solidFill>
            <a:ln w="25400" cap="flat">
              <a:solidFill>
                <a:srgbClr val="0070C0"/>
              </a:solidFill>
              <a:prstDash val="solid"/>
              <a:round/>
            </a:ln>
            <a:effectLst/>
          </p:spPr>
          <p:txBody>
            <a:bodyPr wrap="square" lIns="215999" tIns="215999" rIns="215999" bIns="215999" numCol="1" anchor="t">
              <a:noAutofit/>
            </a:bodyPr>
            <a:lstStyle/>
            <a:p>
              <a:endParaRPr/>
            </a:p>
          </p:txBody>
        </p:sp>
        <p:grpSp>
          <p:nvGrpSpPr>
            <p:cNvPr id="299" name="Group"/>
            <p:cNvGrpSpPr/>
            <p:nvPr/>
          </p:nvGrpSpPr>
          <p:grpSpPr>
            <a:xfrm>
              <a:off x="0" y="287883"/>
              <a:ext cx="5571514" cy="3647829"/>
              <a:chOff x="0" y="0"/>
              <a:chExt cx="5571513" cy="3647827"/>
            </a:xfrm>
          </p:grpSpPr>
          <mc:AlternateContent xmlns:mc="http://schemas.openxmlformats.org/markup-compatibility/2006" xmlns:a14="http://schemas.microsoft.com/office/drawing/2010/main">
            <mc:Choice Requires="a14">
              <p:sp>
                <p:nvSpPr>
                  <p:cNvPr id="296" name="experiment:"/>
                  <p:cNvSpPr txBox="1"/>
                  <p:nvPr/>
                </p:nvSpPr>
                <p:spPr>
                  <a:xfrm>
                    <a:off x="905803" y="0"/>
                    <a:ext cx="3759907" cy="612400"/>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noAutofit/>
                  </a:bodyPr>
                  <a:lstStyle/>
                  <a:p>
                    <a:pPr defTabSz="1828800">
                      <a:spcBef>
                        <a:spcPts val="2000"/>
                      </a:spcBef>
                      <a:defRPr sz="3200" b="1">
                        <a:solidFill>
                          <a:schemeClr val="accent1">
                            <a:lumOff val="-4235"/>
                          </a:schemeClr>
                        </a:solidFill>
                        <a:latin typeface="Arial"/>
                        <a:ea typeface="Arial"/>
                        <a:cs typeface="Arial"/>
                        <a:sym typeface="Arial"/>
                      </a:defRPr>
                    </a:pPr>
                    <a14:m>
                      <m:oMath xmlns:m="http://schemas.openxmlformats.org/officeDocument/2006/math">
                        <m:r>
                          <a:rPr lang="en-US" sz="3850" i="1" smtClean="0">
                            <a:solidFill>
                              <a:srgbClr val="0070C0"/>
                            </a:solidFill>
                            <a:latin typeface="Cambria Math" panose="02040503050406030204" pitchFamily="18" charset="0"/>
                          </a:rPr>
                          <m:t>𝑔</m:t>
                        </m:r>
                        <m:r>
                          <a:rPr lang="en-US" sz="3850" i="1" smtClean="0">
                            <a:solidFill>
                              <a:srgbClr val="0070C0"/>
                            </a:solidFill>
                            <a:latin typeface="Cambria Math" panose="02040503050406030204" pitchFamily="18" charset="0"/>
                          </a:rPr>
                          <m:t>−2</m:t>
                        </m:r>
                      </m:oMath>
                    </a14:m>
                    <a:r>
                      <a:rPr lang="en-US" dirty="0">
                        <a:solidFill>
                          <a:srgbClr val="0070C0"/>
                        </a:solidFill>
                      </a:rPr>
                      <a:t> experiment: </a:t>
                    </a:r>
                  </a:p>
                </p:txBody>
              </p:sp>
            </mc:Choice>
            <mc:Fallback xmlns="">
              <p:sp>
                <p:nvSpPr>
                  <p:cNvPr id="296" name="experiment:"/>
                  <p:cNvSpPr txBox="1">
                    <a:spLocks noRot="1" noChangeAspect="1" noMove="1" noResize="1" noEditPoints="1" noAdjustHandles="1" noChangeArrowheads="1" noChangeShapeType="1" noTextEdit="1"/>
                  </p:cNvSpPr>
                  <p:nvPr/>
                </p:nvSpPr>
                <p:spPr>
                  <a:xfrm>
                    <a:off x="905803" y="0"/>
                    <a:ext cx="3759907" cy="612400"/>
                  </a:xfrm>
                  <a:prstGeom prst="rect">
                    <a:avLst/>
                  </a:prstGeom>
                  <a:blipFill>
                    <a:blip r:embed="rId7"/>
                    <a:stretch>
                      <a:fillRect t="-10000" r="-4376" b="-3100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297" name="Equation"/>
                  <p:cNvSpPr txBox="1"/>
                  <p:nvPr/>
                </p:nvSpPr>
                <p:spPr>
                  <a:xfrm>
                    <a:off x="1243512" y="2689206"/>
                    <a:ext cx="2796535" cy="958622"/>
                  </a:xfrm>
                  <a:prstGeom prst="rect">
                    <a:avLst/>
                  </a:prstGeom>
                  <a:noFill/>
                  <a:ln w="12700" cap="flat">
                    <a:noFill/>
                    <a:miter lim="400000"/>
                  </a:ln>
                  <a:effectLst/>
                </p:spPr>
                <p:txBody>
                  <a:bodyPr wrap="none" lIns="0" tIns="0" rIns="0" bIns="0">
                    <a:spAutoFit/>
                  </a:bodyPr>
                  <a:lstStyle/>
                  <a:p>
                    <a:pPr latinLnBrk="1">
                      <a:defRPr sz="1800"/>
                    </a:pPr>
                    <a14:m>
                      <m:oMathPara xmlns:m="http://schemas.openxmlformats.org/officeDocument/2006/math">
                        <m:oMathParaPr>
                          <m:jc m:val="centerGroup"/>
                        </m:oMathParaPr>
                        <m:oMath xmlns:m="http://schemas.openxmlformats.org/officeDocument/2006/math">
                          <m:sSub>
                            <m:sSubPr>
                              <m:ctrlPr>
                                <a:rPr sz="3200" i="1">
                                  <a:solidFill>
                                    <a:srgbClr val="525252"/>
                                  </a:solidFill>
                                  <a:latin typeface="Cambria Math" panose="02040503050406030204" pitchFamily="18" charset="0"/>
                                </a:rPr>
                              </m:ctrlPr>
                            </m:sSubPr>
                            <m:e>
                              <m:r>
                                <a:rPr sz="3200" i="1">
                                  <a:solidFill>
                                    <a:srgbClr val="525252"/>
                                  </a:solidFill>
                                  <a:latin typeface="Cambria Math" panose="02040503050406030204" pitchFamily="18" charset="0"/>
                                </a:rPr>
                                <m:t>𝑎</m:t>
                              </m:r>
                            </m:e>
                            <m:sub>
                              <m:r>
                                <a:rPr sz="3200" i="1">
                                  <a:solidFill>
                                    <a:srgbClr val="525252"/>
                                  </a:solidFill>
                                  <a:latin typeface="Cambria Math" panose="02040503050406030204" pitchFamily="18" charset="0"/>
                                </a:rPr>
                                <m:t>𝑒</m:t>
                              </m:r>
                            </m:sub>
                          </m:sSub>
                          <m:r>
                            <a:rPr sz="3200" i="1">
                              <a:solidFill>
                                <a:srgbClr val="525252"/>
                              </a:solidFill>
                              <a:latin typeface="Cambria Math" panose="02040503050406030204" pitchFamily="18" charset="0"/>
                            </a:rPr>
                            <m:t>≡</m:t>
                          </m:r>
                          <m:f>
                            <m:fPr>
                              <m:ctrlPr>
                                <a:rPr sz="3200" i="1">
                                  <a:solidFill>
                                    <a:srgbClr val="525252"/>
                                  </a:solidFill>
                                  <a:latin typeface="Cambria Math" panose="02040503050406030204" pitchFamily="18" charset="0"/>
                                </a:rPr>
                              </m:ctrlPr>
                            </m:fPr>
                            <m:num>
                              <m:r>
                                <a:rPr sz="3200" i="1">
                                  <a:solidFill>
                                    <a:srgbClr val="525252"/>
                                  </a:solidFill>
                                  <a:latin typeface="Cambria Math" panose="02040503050406030204" pitchFamily="18" charset="0"/>
                                </a:rPr>
                                <m:t>𝑔</m:t>
                              </m:r>
                              <m:r>
                                <a:rPr sz="3200" i="1">
                                  <a:solidFill>
                                    <a:srgbClr val="525252"/>
                                  </a:solidFill>
                                  <a:latin typeface="Cambria Math" panose="02040503050406030204" pitchFamily="18" charset="0"/>
                                </a:rPr>
                                <m:t>−2</m:t>
                              </m:r>
                            </m:num>
                            <m:den>
                              <m:r>
                                <a:rPr sz="3200" i="1">
                                  <a:solidFill>
                                    <a:srgbClr val="525252"/>
                                  </a:solidFill>
                                  <a:latin typeface="Cambria Math" panose="02040503050406030204" pitchFamily="18" charset="0"/>
                                </a:rPr>
                                <m:t>2</m:t>
                              </m:r>
                            </m:den>
                          </m:f>
                          <m:r>
                            <a:rPr sz="3200" i="1">
                              <a:solidFill>
                                <a:srgbClr val="525252"/>
                              </a:solidFill>
                              <a:latin typeface="Cambria Math" panose="02040503050406030204" pitchFamily="18" charset="0"/>
                            </a:rPr>
                            <m:t>≡</m:t>
                          </m:r>
                          <m:f>
                            <m:fPr>
                              <m:ctrlPr>
                                <a:rPr sz="3200" i="1">
                                  <a:solidFill>
                                    <a:srgbClr val="525252"/>
                                  </a:solidFill>
                                  <a:latin typeface="Cambria Math" panose="02040503050406030204" pitchFamily="18" charset="0"/>
                                </a:rPr>
                              </m:ctrlPr>
                            </m:fPr>
                            <m:num>
                              <m:sSub>
                                <m:sSubPr>
                                  <m:ctrlPr>
                                    <a:rPr sz="3200" i="1">
                                      <a:solidFill>
                                        <a:srgbClr val="525252"/>
                                      </a:solidFill>
                                      <a:latin typeface="Cambria Math" panose="02040503050406030204" pitchFamily="18" charset="0"/>
                                    </a:rPr>
                                  </m:ctrlPr>
                                </m:sSubPr>
                                <m:e>
                                  <m:r>
                                    <a:rPr sz="3200" i="1">
                                      <a:solidFill>
                                        <a:srgbClr val="525252"/>
                                      </a:solidFill>
                                      <a:latin typeface="Cambria Math" panose="02040503050406030204" pitchFamily="18" charset="0"/>
                                    </a:rPr>
                                    <m:t>𝜔</m:t>
                                  </m:r>
                                </m:e>
                                <m:sub>
                                  <m:r>
                                    <a:rPr sz="3200" i="1">
                                      <a:solidFill>
                                        <a:srgbClr val="525252"/>
                                      </a:solidFill>
                                      <a:latin typeface="Cambria Math" panose="02040503050406030204" pitchFamily="18" charset="0"/>
                                    </a:rPr>
                                    <m:t>𝑎</m:t>
                                  </m:r>
                                </m:sub>
                              </m:sSub>
                            </m:num>
                            <m:den>
                              <m:sSub>
                                <m:sSubPr>
                                  <m:ctrlPr>
                                    <a:rPr sz="3200" i="1">
                                      <a:solidFill>
                                        <a:srgbClr val="525252"/>
                                      </a:solidFill>
                                      <a:latin typeface="Cambria Math" panose="02040503050406030204" pitchFamily="18" charset="0"/>
                                    </a:rPr>
                                  </m:ctrlPr>
                                </m:sSubPr>
                                <m:e>
                                  <m:r>
                                    <a:rPr sz="3200" i="1">
                                      <a:solidFill>
                                        <a:srgbClr val="525252"/>
                                      </a:solidFill>
                                      <a:latin typeface="Cambria Math" panose="02040503050406030204" pitchFamily="18" charset="0"/>
                                    </a:rPr>
                                    <m:t>𝜔</m:t>
                                  </m:r>
                                </m:e>
                                <m:sub>
                                  <m:r>
                                    <a:rPr sz="3200" i="1">
                                      <a:solidFill>
                                        <a:srgbClr val="525252"/>
                                      </a:solidFill>
                                      <a:latin typeface="Cambria Math" panose="02040503050406030204" pitchFamily="18" charset="0"/>
                                    </a:rPr>
                                    <m:t>𝑐</m:t>
                                  </m:r>
                                </m:sub>
                              </m:sSub>
                            </m:den>
                          </m:f>
                        </m:oMath>
                      </m:oMathPara>
                    </a14:m>
                    <a:endParaRPr sz="3200">
                      <a:solidFill>
                        <a:srgbClr val="535353"/>
                      </a:solidFill>
                    </a:endParaRPr>
                  </a:p>
                </p:txBody>
              </p:sp>
            </mc:Choice>
            <mc:Fallback xmlns="">
              <p:sp>
                <p:nvSpPr>
                  <p:cNvPr id="297" name="Equation"/>
                  <p:cNvSpPr txBox="1">
                    <a:spLocks noRot="1" noChangeAspect="1" noMove="1" noResize="1" noEditPoints="1" noAdjustHandles="1" noChangeArrowheads="1" noChangeShapeType="1" noTextEdit="1"/>
                  </p:cNvSpPr>
                  <p:nvPr/>
                </p:nvSpPr>
                <p:spPr>
                  <a:xfrm>
                    <a:off x="1243512" y="2689206"/>
                    <a:ext cx="2796535" cy="958622"/>
                  </a:xfrm>
                  <a:prstGeom prst="rect">
                    <a:avLst/>
                  </a:prstGeom>
                  <a:blipFill>
                    <a:blip r:embed="rId8"/>
                    <a:stretch>
                      <a:fillRect r="-4793" b="-5096"/>
                    </a:stretch>
                  </a:blipFill>
                  <a:ln w="12700" cap="flat">
                    <a:noFill/>
                    <a:miter lim="400000"/>
                  </a:ln>
                  <a:effectLst/>
                </p:spPr>
                <p:txBody>
                  <a:bodyPr/>
                  <a:lstStyle/>
                  <a:p>
                    <a:r>
                      <a:rPr lang="en-001">
                        <a:noFill/>
                      </a:rPr>
                      <a:t> </a:t>
                    </a:r>
                  </a:p>
                </p:txBody>
              </p:sp>
            </mc:Fallback>
          </mc:AlternateContent>
          <p:sp>
            <p:nvSpPr>
              <p:cNvPr id="298" name="Spin anomaly frequency is measured for each and compared to cyclotron:"/>
              <p:cNvSpPr txBox="1"/>
              <p:nvPr/>
            </p:nvSpPr>
            <p:spPr>
              <a:xfrm>
                <a:off x="0" y="873939"/>
                <a:ext cx="5571514" cy="15541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Autofit/>
              </a:bodyPr>
              <a:lstStyle>
                <a:lvl1pPr algn="ctr" defTabSz="1828800">
                  <a:spcBef>
                    <a:spcPts val="2000"/>
                  </a:spcBef>
                  <a:defRPr sz="3200">
                    <a:solidFill>
                      <a:srgbClr val="535353"/>
                    </a:solidFill>
                    <a:latin typeface="Arial"/>
                    <a:ea typeface="Arial"/>
                    <a:cs typeface="Arial"/>
                    <a:sym typeface="Arial"/>
                  </a:defRPr>
                </a:lvl1pPr>
              </a:lstStyle>
              <a:p>
                <a:r>
                  <a:rPr dirty="0"/>
                  <a:t>Spin anomaly frequency is measured for each and compared to cyclotron: </a:t>
                </a:r>
              </a:p>
            </p:txBody>
          </p:sp>
        </p:grpSp>
      </p:grpSp>
      <p:sp>
        <p:nvSpPr>
          <p:cNvPr id="307" name="Footer Placeholder 4"/>
          <p:cNvSpPr txBox="1"/>
          <p:nvPr/>
        </p:nvSpPr>
        <p:spPr>
          <a:xfrm>
            <a:off x="1893600" y="13096785"/>
            <a:ext cx="22478402"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	</a:t>
            </a:r>
          </a:p>
        </p:txBody>
      </p:sp>
      <p:grpSp>
        <p:nvGrpSpPr>
          <p:cNvPr id="3" name="Group 2">
            <a:extLst>
              <a:ext uri="{FF2B5EF4-FFF2-40B4-BE49-F238E27FC236}">
                <a16:creationId xmlns:a16="http://schemas.microsoft.com/office/drawing/2014/main" id="{D592B8D5-A96D-49C5-B1EA-63B54D2C55E1}"/>
              </a:ext>
            </a:extLst>
          </p:cNvPr>
          <p:cNvGrpSpPr/>
          <p:nvPr/>
        </p:nvGrpSpPr>
        <p:grpSpPr>
          <a:xfrm>
            <a:off x="7984228" y="5780039"/>
            <a:ext cx="9125878" cy="4940941"/>
            <a:chOff x="7984228" y="5780039"/>
            <a:chExt cx="9125878" cy="4940941"/>
          </a:xfrm>
        </p:grpSpPr>
        <p:grpSp>
          <p:nvGrpSpPr>
            <p:cNvPr id="306" name="Group"/>
            <p:cNvGrpSpPr/>
            <p:nvPr/>
          </p:nvGrpSpPr>
          <p:grpSpPr>
            <a:xfrm>
              <a:off x="7984228" y="5780039"/>
              <a:ext cx="9125878" cy="3732394"/>
              <a:chOff x="0" y="0"/>
              <a:chExt cx="9125877" cy="3732392"/>
            </a:xfrm>
          </p:grpSpPr>
          <p:sp>
            <p:nvSpPr>
              <p:cNvPr id="301" name="Rectangle"/>
              <p:cNvSpPr/>
              <p:nvPr/>
            </p:nvSpPr>
            <p:spPr>
              <a:xfrm>
                <a:off x="0" y="0"/>
                <a:ext cx="9125877" cy="3732392"/>
              </a:xfrm>
              <a:prstGeom prst="rect">
                <a:avLst/>
              </a:prstGeom>
              <a:solidFill>
                <a:srgbClr val="FFFFFF"/>
              </a:solidFill>
              <a:ln w="25400" cap="flat">
                <a:solidFill>
                  <a:srgbClr val="0070C0"/>
                </a:solidFill>
                <a:prstDash val="solid"/>
                <a:round/>
              </a:ln>
              <a:effectLst/>
            </p:spPr>
            <p:txBody>
              <a:bodyPr wrap="square" lIns="215999" tIns="215999" rIns="215999" bIns="215999" numCol="1" anchor="t">
                <a:noAutofit/>
              </a:bodyPr>
              <a:lstStyle/>
              <a:p>
                <a:endParaRPr dirty="0"/>
              </a:p>
            </p:txBody>
          </p:sp>
          <p:grpSp>
            <p:nvGrpSpPr>
              <p:cNvPr id="305" name="Group"/>
              <p:cNvGrpSpPr/>
              <p:nvPr/>
            </p:nvGrpSpPr>
            <p:grpSpPr>
              <a:xfrm>
                <a:off x="617340" y="357753"/>
                <a:ext cx="8207555" cy="3065937"/>
                <a:chOff x="600971" y="133632"/>
                <a:chExt cx="8207553" cy="3065935"/>
              </a:xfrm>
            </p:grpSpPr>
            <p:sp>
              <p:nvSpPr>
                <p:cNvPr id="302" name="Our experiment:"/>
                <p:cNvSpPr txBox="1"/>
                <p:nvPr/>
              </p:nvSpPr>
              <p:spPr>
                <a:xfrm>
                  <a:off x="2877142" y="133632"/>
                  <a:ext cx="3338853" cy="46697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Autofit/>
                </a:bodyPr>
                <a:lstStyle>
                  <a:lvl1pPr defTabSz="1828800">
                    <a:spcBef>
                      <a:spcPts val="2000"/>
                    </a:spcBef>
                    <a:defRPr sz="3200" b="1">
                      <a:solidFill>
                        <a:schemeClr val="accent1">
                          <a:lumOff val="-4235"/>
                        </a:schemeClr>
                      </a:solidFill>
                      <a:latin typeface="Arial"/>
                      <a:ea typeface="Arial"/>
                      <a:cs typeface="Arial"/>
                      <a:sym typeface="Arial"/>
                    </a:defRPr>
                  </a:lvl1pPr>
                </a:lstStyle>
                <a:p>
                  <a:r>
                    <a:rPr dirty="0">
                      <a:solidFill>
                        <a:srgbClr val="0070C0"/>
                      </a:solidFill>
                    </a:rPr>
                    <a:t>Our experiment: </a:t>
                  </a:r>
                </a:p>
              </p:txBody>
            </p:sp>
            <mc:AlternateContent xmlns:mc="http://schemas.openxmlformats.org/markup-compatibility/2006" xmlns:a14="http://schemas.microsoft.com/office/drawing/2010/main">
              <mc:Choice Requires="a14">
                <p:sp>
                  <p:nvSpPr>
                    <p:cNvPr id="303" name="Equation"/>
                    <p:cNvSpPr txBox="1"/>
                    <p:nvPr/>
                  </p:nvSpPr>
                  <p:spPr>
                    <a:xfrm>
                      <a:off x="969971" y="2219941"/>
                      <a:ext cx="7838553" cy="979626"/>
                    </a:xfrm>
                    <a:prstGeom prst="rect">
                      <a:avLst/>
                    </a:prstGeom>
                    <a:noFill/>
                    <a:ln w="12700" cap="flat">
                      <a:noFill/>
                      <a:miter lim="400000"/>
                    </a:ln>
                    <a:effectLst/>
                  </p:spPr>
                  <p:txBody>
                    <a:bodyPr wrap="none" lIns="0" tIns="0" rIns="0" bIns="0">
                      <a:spAutoFit/>
                    </a:bodyPr>
                    <a:lstStyle/>
                    <a:p>
                      <a:pPr latinLnBrk="1">
                        <a:defRPr sz="1800"/>
                      </a:pPr>
                      <a14:m>
                        <m:oMathPara xmlns:m="http://schemas.openxmlformats.org/officeDocument/2006/math">
                          <m:oMathParaPr>
                            <m:jc m:val="centerGroup"/>
                          </m:oMathParaPr>
                          <m:oMath xmlns:m="http://schemas.openxmlformats.org/officeDocument/2006/math">
                            <m:r>
                              <m:rPr>
                                <m:sty m:val="p"/>
                              </m:rPr>
                              <a:rPr lang="el-GR" sz="3300" i="1" smtClean="0">
                                <a:solidFill>
                                  <a:srgbClr val="000000"/>
                                </a:solidFill>
                                <a:latin typeface="Cambria Math" panose="02040503050406030204" pitchFamily="18" charset="0"/>
                              </a:rPr>
                              <m:t>Δ</m:t>
                            </m:r>
                            <m:sSub>
                              <m:sSubPr>
                                <m:ctrlPr>
                                  <a:rPr lang="ar-AE" sz="3300" i="1">
                                    <a:solidFill>
                                      <a:srgbClr val="000000"/>
                                    </a:solidFill>
                                    <a:latin typeface="Cambria Math" panose="02040503050406030204" pitchFamily="18" charset="0"/>
                                  </a:rPr>
                                </m:ctrlPr>
                              </m:sSubPr>
                              <m:e>
                                <m:r>
                                  <a:rPr lang="ar-AE" sz="3300" i="1">
                                    <a:solidFill>
                                      <a:srgbClr val="000000"/>
                                    </a:solidFill>
                                    <a:latin typeface="Cambria Math" panose="02040503050406030204" pitchFamily="18" charset="0"/>
                                  </a:rPr>
                                  <m:t>𝜔</m:t>
                                </m:r>
                              </m:e>
                              <m:sub>
                                <m:r>
                                  <a:rPr lang="ar-AE" sz="3300" i="1">
                                    <a:solidFill>
                                      <a:srgbClr val="000000"/>
                                    </a:solidFill>
                                    <a:latin typeface="Cambria Math" panose="02040503050406030204" pitchFamily="18" charset="0"/>
                                  </a:rPr>
                                  <m:t>𝐿</m:t>
                                </m:r>
                              </m:sub>
                            </m:sSub>
                            <m:r>
                              <a:rPr lang="ar-AE" sz="3300" i="1">
                                <a:solidFill>
                                  <a:srgbClr val="000000"/>
                                </a:solidFill>
                                <a:latin typeface="Cambria Math" panose="02040503050406030204" pitchFamily="18" charset="0"/>
                              </a:rPr>
                              <m:t>=</m:t>
                            </m:r>
                            <m:sSub>
                              <m:sSubPr>
                                <m:ctrlPr>
                                  <a:rPr lang="ar-AE" sz="3300" i="1" smtClean="0">
                                    <a:solidFill>
                                      <a:srgbClr val="0070C0"/>
                                    </a:solidFill>
                                    <a:latin typeface="Cambria Math" panose="02040503050406030204" pitchFamily="18" charset="0"/>
                                  </a:rPr>
                                </m:ctrlPr>
                              </m:sSubPr>
                              <m:e>
                                <m:r>
                                  <a:rPr lang="ar-AE" sz="3300" i="1">
                                    <a:solidFill>
                                      <a:srgbClr val="0070C0"/>
                                    </a:solidFill>
                                    <a:latin typeface="Cambria Math" panose="02040503050406030204" pitchFamily="18" charset="0"/>
                                  </a:rPr>
                                  <m:t>𝜔</m:t>
                                </m:r>
                              </m:e>
                              <m:sub>
                                <m:r>
                                  <a:rPr lang="ar-AE" sz="3300" i="1">
                                    <a:solidFill>
                                      <a:srgbClr val="0070C0"/>
                                    </a:solidFill>
                                    <a:latin typeface="Cambria Math" panose="02040503050406030204" pitchFamily="18" charset="0"/>
                                  </a:rPr>
                                  <m:t>𝐿</m:t>
                                </m:r>
                                <m:r>
                                  <a:rPr lang="ar-AE" sz="3300" i="1">
                                    <a:solidFill>
                                      <a:srgbClr val="0070C0"/>
                                    </a:solidFill>
                                    <a:latin typeface="Cambria Math" panose="02040503050406030204" pitchFamily="18" charset="0"/>
                                  </a:rPr>
                                  <m:t>,</m:t>
                                </m:r>
                                <m:sSup>
                                  <m:sSupPr>
                                    <m:ctrlPr>
                                      <a:rPr lang="ar-AE" sz="3300" i="1">
                                        <a:solidFill>
                                          <a:srgbClr val="0070C0"/>
                                        </a:solidFill>
                                        <a:latin typeface="Cambria Math" panose="02040503050406030204" pitchFamily="18" charset="0"/>
                                      </a:rPr>
                                    </m:ctrlPr>
                                  </m:sSupPr>
                                  <m:e>
                                    <m:r>
                                      <a:rPr lang="ar-AE" sz="3300" i="1">
                                        <a:solidFill>
                                          <a:srgbClr val="0070C0"/>
                                        </a:solidFill>
                                        <a:latin typeface="Cambria Math" panose="02040503050406030204" pitchFamily="18" charset="0"/>
                                      </a:rPr>
                                      <m:t>𝑒</m:t>
                                    </m:r>
                                  </m:e>
                                  <m:sup>
                                    <m:r>
                                      <a:rPr lang="ar-AE" sz="3300" i="1">
                                        <a:solidFill>
                                          <a:srgbClr val="0070C0"/>
                                        </a:solidFill>
                                        <a:latin typeface="Cambria Math" panose="02040503050406030204" pitchFamily="18" charset="0"/>
                                      </a:rPr>
                                      <m:t>−</m:t>
                                    </m:r>
                                  </m:sup>
                                </m:sSup>
                              </m:sub>
                            </m:sSub>
                            <m:r>
                              <a:rPr lang="ar-AE" sz="3300" i="1">
                                <a:solidFill>
                                  <a:srgbClr val="000000"/>
                                </a:solidFill>
                                <a:latin typeface="Cambria Math" panose="02040503050406030204" pitchFamily="18" charset="0"/>
                              </a:rPr>
                              <m:t>−</m:t>
                            </m:r>
                            <m:sSub>
                              <m:sSubPr>
                                <m:ctrlPr>
                                  <a:rPr lang="ar-AE" sz="3300" i="1" smtClean="0">
                                    <a:solidFill>
                                      <a:schemeClr val="accent5"/>
                                    </a:solidFill>
                                    <a:latin typeface="Cambria Math" panose="02040503050406030204" pitchFamily="18" charset="0"/>
                                  </a:rPr>
                                </m:ctrlPr>
                              </m:sSubPr>
                              <m:e>
                                <m:r>
                                  <a:rPr lang="ar-AE" sz="3300" i="1">
                                    <a:solidFill>
                                      <a:schemeClr val="accent5"/>
                                    </a:solidFill>
                                    <a:latin typeface="Cambria Math" panose="02040503050406030204" pitchFamily="18" charset="0"/>
                                  </a:rPr>
                                  <m:t>𝜔</m:t>
                                </m:r>
                              </m:e>
                              <m:sub>
                                <m:r>
                                  <a:rPr lang="ar-AE" sz="3300" i="1">
                                    <a:solidFill>
                                      <a:schemeClr val="accent5"/>
                                    </a:solidFill>
                                    <a:latin typeface="Cambria Math" panose="02040503050406030204" pitchFamily="18" charset="0"/>
                                  </a:rPr>
                                  <m:t>𝐿</m:t>
                                </m:r>
                                <m:r>
                                  <a:rPr lang="ar-AE" sz="3300" i="1">
                                    <a:solidFill>
                                      <a:schemeClr val="accent5"/>
                                    </a:solidFill>
                                    <a:latin typeface="Cambria Math" panose="02040503050406030204" pitchFamily="18" charset="0"/>
                                  </a:rPr>
                                  <m:t>,</m:t>
                                </m:r>
                                <m:sSup>
                                  <m:sSupPr>
                                    <m:ctrlPr>
                                      <a:rPr lang="ar-AE" sz="3300" i="1">
                                        <a:solidFill>
                                          <a:schemeClr val="accent5"/>
                                        </a:solidFill>
                                        <a:latin typeface="Cambria Math" panose="02040503050406030204" pitchFamily="18" charset="0"/>
                                      </a:rPr>
                                    </m:ctrlPr>
                                  </m:sSupPr>
                                  <m:e>
                                    <m:r>
                                      <a:rPr lang="ar-AE" sz="3300" i="1">
                                        <a:solidFill>
                                          <a:schemeClr val="accent5"/>
                                        </a:solidFill>
                                        <a:latin typeface="Cambria Math" panose="02040503050406030204" pitchFamily="18" charset="0"/>
                                      </a:rPr>
                                      <m:t>𝑒</m:t>
                                    </m:r>
                                  </m:e>
                                  <m:sup>
                                    <m:r>
                                      <a:rPr lang="ar-AE" sz="3300" i="1">
                                        <a:solidFill>
                                          <a:schemeClr val="accent5"/>
                                        </a:solidFill>
                                        <a:latin typeface="Cambria Math" panose="02040503050406030204" pitchFamily="18" charset="0"/>
                                      </a:rPr>
                                      <m:t>+</m:t>
                                    </m:r>
                                  </m:sup>
                                </m:sSup>
                              </m:sub>
                            </m:sSub>
                            <m:r>
                              <a:rPr lang="ar-AE" sz="3300" i="1">
                                <a:solidFill>
                                  <a:srgbClr val="000000"/>
                                </a:solidFill>
                                <a:latin typeface="Cambria Math" panose="02040503050406030204" pitchFamily="18" charset="0"/>
                              </a:rPr>
                              <m:t>∼</m:t>
                            </m:r>
                            <m:f>
                              <m:fPr>
                                <m:ctrlPr>
                                  <a:rPr lang="ar-AE" sz="3300" i="1" smtClean="0">
                                    <a:solidFill>
                                      <a:srgbClr val="0070C0"/>
                                    </a:solidFill>
                                    <a:latin typeface="Cambria Math" panose="02040503050406030204" pitchFamily="18" charset="0"/>
                                  </a:rPr>
                                </m:ctrlPr>
                              </m:fPr>
                              <m:num>
                                <m:sSub>
                                  <m:sSubPr>
                                    <m:ctrlPr>
                                      <a:rPr lang="ar-AE" sz="3300" i="1" smtClean="0">
                                        <a:solidFill>
                                          <a:srgbClr val="0070C0"/>
                                        </a:solidFill>
                                        <a:latin typeface="Cambria Math" panose="02040503050406030204" pitchFamily="18" charset="0"/>
                                      </a:rPr>
                                    </m:ctrlPr>
                                  </m:sSubPr>
                                  <m:e>
                                    <m:r>
                                      <a:rPr lang="en-US" sz="3300" b="0" i="1" smtClean="0">
                                        <a:solidFill>
                                          <a:srgbClr val="0070C0"/>
                                        </a:solidFill>
                                        <a:latin typeface="Cambria Math" panose="02040503050406030204" pitchFamily="18" charset="0"/>
                                      </a:rPr>
                                      <m:t>𝑞</m:t>
                                    </m:r>
                                  </m:e>
                                  <m:sub>
                                    <m:sSup>
                                      <m:sSupPr>
                                        <m:ctrlPr>
                                          <a:rPr lang="en-US" sz="3300" b="0" i="1" smtClean="0">
                                            <a:solidFill>
                                              <a:srgbClr val="0070C0"/>
                                            </a:solidFill>
                                            <a:latin typeface="Cambria Math" panose="02040503050406030204" pitchFamily="18" charset="0"/>
                                          </a:rPr>
                                        </m:ctrlPr>
                                      </m:sSupPr>
                                      <m:e>
                                        <m:r>
                                          <a:rPr lang="en-US" sz="3300" b="0" i="1" smtClean="0">
                                            <a:solidFill>
                                              <a:srgbClr val="0070C0"/>
                                            </a:solidFill>
                                            <a:latin typeface="Cambria Math" panose="02040503050406030204" pitchFamily="18" charset="0"/>
                                          </a:rPr>
                                          <m:t>𝑒</m:t>
                                        </m:r>
                                      </m:e>
                                      <m:sup>
                                        <m:r>
                                          <a:rPr lang="en-US" sz="3300" b="0" i="1" smtClean="0">
                                            <a:solidFill>
                                              <a:srgbClr val="0070C0"/>
                                            </a:solidFill>
                                            <a:latin typeface="Cambria Math" panose="02040503050406030204" pitchFamily="18" charset="0"/>
                                          </a:rPr>
                                          <m:t>−</m:t>
                                        </m:r>
                                      </m:sup>
                                    </m:sSup>
                                  </m:sub>
                                </m:sSub>
                              </m:num>
                              <m:den>
                                <m:sSub>
                                  <m:sSubPr>
                                    <m:ctrlPr>
                                      <a:rPr lang="ar-AE" sz="3300" i="1" smtClean="0">
                                        <a:solidFill>
                                          <a:srgbClr val="0070C0"/>
                                        </a:solidFill>
                                        <a:latin typeface="Cambria Math" panose="02040503050406030204" pitchFamily="18" charset="0"/>
                                      </a:rPr>
                                    </m:ctrlPr>
                                  </m:sSubPr>
                                  <m:e>
                                    <m:r>
                                      <a:rPr lang="en-US" sz="3300" b="0" i="1" smtClean="0">
                                        <a:solidFill>
                                          <a:srgbClr val="0070C0"/>
                                        </a:solidFill>
                                        <a:latin typeface="Cambria Math" panose="02040503050406030204" pitchFamily="18" charset="0"/>
                                      </a:rPr>
                                      <m:t>𝑚</m:t>
                                    </m:r>
                                  </m:e>
                                  <m:sub>
                                    <m:sSup>
                                      <m:sSupPr>
                                        <m:ctrlPr>
                                          <a:rPr lang="ar-AE" sz="3300" i="1" smtClean="0">
                                            <a:solidFill>
                                              <a:srgbClr val="0070C0"/>
                                            </a:solidFill>
                                            <a:latin typeface="Cambria Math" panose="02040503050406030204" pitchFamily="18" charset="0"/>
                                          </a:rPr>
                                        </m:ctrlPr>
                                      </m:sSupPr>
                                      <m:e>
                                        <m:r>
                                          <a:rPr lang="en-US" sz="3300" b="0" i="1" smtClean="0">
                                            <a:solidFill>
                                              <a:srgbClr val="0070C0"/>
                                            </a:solidFill>
                                            <a:latin typeface="Cambria Math" panose="02040503050406030204" pitchFamily="18" charset="0"/>
                                          </a:rPr>
                                          <m:t>𝑒</m:t>
                                        </m:r>
                                      </m:e>
                                      <m:sup>
                                        <m:r>
                                          <a:rPr lang="en-US" sz="3300" b="0" i="1" smtClean="0">
                                            <a:solidFill>
                                              <a:srgbClr val="0070C0"/>
                                            </a:solidFill>
                                            <a:latin typeface="Cambria Math" panose="02040503050406030204" pitchFamily="18" charset="0"/>
                                          </a:rPr>
                                          <m:t>−</m:t>
                                        </m:r>
                                      </m:sup>
                                    </m:sSup>
                                  </m:sub>
                                </m:sSub>
                              </m:den>
                            </m:f>
                            <m:sSub>
                              <m:sSubPr>
                                <m:ctrlPr>
                                  <a:rPr lang="ar-AE" sz="3300" i="1">
                                    <a:solidFill>
                                      <a:srgbClr val="0070C0"/>
                                    </a:solidFill>
                                    <a:latin typeface="Cambria Math" panose="02040503050406030204" pitchFamily="18" charset="0"/>
                                  </a:rPr>
                                </m:ctrlPr>
                              </m:sSubPr>
                              <m:e>
                                <m:r>
                                  <a:rPr lang="ar-AE" sz="3300" i="1">
                                    <a:solidFill>
                                      <a:srgbClr val="0070C0"/>
                                    </a:solidFill>
                                    <a:latin typeface="Cambria Math" panose="02040503050406030204" pitchFamily="18" charset="0"/>
                                  </a:rPr>
                                  <m:t>𝑔</m:t>
                                </m:r>
                              </m:e>
                              <m:sub>
                                <m:sSup>
                                  <m:sSupPr>
                                    <m:ctrlPr>
                                      <a:rPr lang="ar-AE" sz="3300" i="1">
                                        <a:solidFill>
                                          <a:srgbClr val="0070C0"/>
                                        </a:solidFill>
                                        <a:latin typeface="Cambria Math" panose="02040503050406030204" pitchFamily="18" charset="0"/>
                                      </a:rPr>
                                    </m:ctrlPr>
                                  </m:sSupPr>
                                  <m:e>
                                    <m:r>
                                      <a:rPr lang="ar-AE" sz="3300" i="1">
                                        <a:solidFill>
                                          <a:srgbClr val="0070C0"/>
                                        </a:solidFill>
                                        <a:latin typeface="Cambria Math" panose="02040503050406030204" pitchFamily="18" charset="0"/>
                                      </a:rPr>
                                      <m:t>𝑒</m:t>
                                    </m:r>
                                  </m:e>
                                  <m:sup>
                                    <m:r>
                                      <a:rPr lang="ar-AE" sz="3300" i="1">
                                        <a:solidFill>
                                          <a:srgbClr val="0070C0"/>
                                        </a:solidFill>
                                        <a:latin typeface="Cambria Math" panose="02040503050406030204" pitchFamily="18" charset="0"/>
                                      </a:rPr>
                                      <m:t>−</m:t>
                                    </m:r>
                                  </m:sup>
                                </m:sSup>
                              </m:sub>
                            </m:sSub>
                            <m:r>
                              <a:rPr lang="ar-AE" sz="3300" i="1">
                                <a:solidFill>
                                  <a:srgbClr val="000000"/>
                                </a:solidFill>
                                <a:latin typeface="Cambria Math" panose="02040503050406030204" pitchFamily="18" charset="0"/>
                              </a:rPr>
                              <m:t>−</m:t>
                            </m:r>
                            <m:f>
                              <m:fPr>
                                <m:ctrlPr>
                                  <a:rPr lang="ar-AE" sz="3300" i="1" smtClean="0">
                                    <a:solidFill>
                                      <a:schemeClr val="accent5"/>
                                    </a:solidFill>
                                    <a:latin typeface="Cambria Math" panose="02040503050406030204" pitchFamily="18" charset="0"/>
                                  </a:rPr>
                                </m:ctrlPr>
                              </m:fPr>
                              <m:num>
                                <m:sSub>
                                  <m:sSubPr>
                                    <m:ctrlPr>
                                      <a:rPr lang="ar-AE" sz="3300" i="1">
                                        <a:solidFill>
                                          <a:schemeClr val="accent5"/>
                                        </a:solidFill>
                                        <a:latin typeface="Cambria Math" panose="02040503050406030204" pitchFamily="18" charset="0"/>
                                      </a:rPr>
                                    </m:ctrlPr>
                                  </m:sSubPr>
                                  <m:e>
                                    <m:r>
                                      <a:rPr lang="en-US" sz="3300" i="1">
                                        <a:solidFill>
                                          <a:schemeClr val="accent5"/>
                                        </a:solidFill>
                                        <a:latin typeface="Cambria Math" panose="02040503050406030204" pitchFamily="18" charset="0"/>
                                      </a:rPr>
                                      <m:t>𝑞</m:t>
                                    </m:r>
                                  </m:e>
                                  <m:sub>
                                    <m:sSup>
                                      <m:sSupPr>
                                        <m:ctrlPr>
                                          <a:rPr lang="en-US" sz="3300" b="0" i="1" smtClean="0">
                                            <a:solidFill>
                                              <a:schemeClr val="accent5"/>
                                            </a:solidFill>
                                            <a:latin typeface="Cambria Math" panose="02040503050406030204" pitchFamily="18" charset="0"/>
                                          </a:rPr>
                                        </m:ctrlPr>
                                      </m:sSupPr>
                                      <m:e>
                                        <m:r>
                                          <a:rPr lang="en-US" sz="3300" b="0" i="1" smtClean="0">
                                            <a:solidFill>
                                              <a:schemeClr val="accent5"/>
                                            </a:solidFill>
                                            <a:latin typeface="Cambria Math" panose="02040503050406030204" pitchFamily="18" charset="0"/>
                                          </a:rPr>
                                          <m:t>𝑒</m:t>
                                        </m:r>
                                      </m:e>
                                      <m:sup>
                                        <m:r>
                                          <a:rPr lang="en-US" sz="3300" b="0" i="1" smtClean="0">
                                            <a:solidFill>
                                              <a:schemeClr val="accent5"/>
                                            </a:solidFill>
                                            <a:latin typeface="Cambria Math" panose="02040503050406030204" pitchFamily="18" charset="0"/>
                                          </a:rPr>
                                          <m:t>+</m:t>
                                        </m:r>
                                      </m:sup>
                                    </m:sSup>
                                  </m:sub>
                                </m:sSub>
                              </m:num>
                              <m:den>
                                <m:sSub>
                                  <m:sSubPr>
                                    <m:ctrlPr>
                                      <a:rPr lang="ar-AE" sz="3300" i="1">
                                        <a:solidFill>
                                          <a:schemeClr val="accent5"/>
                                        </a:solidFill>
                                        <a:latin typeface="Cambria Math" panose="02040503050406030204" pitchFamily="18" charset="0"/>
                                      </a:rPr>
                                    </m:ctrlPr>
                                  </m:sSubPr>
                                  <m:e>
                                    <m:r>
                                      <a:rPr lang="en-US" sz="3300" i="1">
                                        <a:solidFill>
                                          <a:schemeClr val="accent5"/>
                                        </a:solidFill>
                                        <a:latin typeface="Cambria Math" panose="02040503050406030204" pitchFamily="18" charset="0"/>
                                      </a:rPr>
                                      <m:t>𝑚</m:t>
                                    </m:r>
                                  </m:e>
                                  <m:sub>
                                    <m:sSup>
                                      <m:sSupPr>
                                        <m:ctrlPr>
                                          <a:rPr lang="ar-AE" sz="3300" i="1">
                                            <a:solidFill>
                                              <a:schemeClr val="accent5"/>
                                            </a:solidFill>
                                            <a:latin typeface="Cambria Math" panose="02040503050406030204" pitchFamily="18" charset="0"/>
                                          </a:rPr>
                                        </m:ctrlPr>
                                      </m:sSupPr>
                                      <m:e>
                                        <m:r>
                                          <a:rPr lang="en-US" sz="3300" i="1">
                                            <a:solidFill>
                                              <a:schemeClr val="accent5"/>
                                            </a:solidFill>
                                            <a:latin typeface="Cambria Math" panose="02040503050406030204" pitchFamily="18" charset="0"/>
                                          </a:rPr>
                                          <m:t>𝑒</m:t>
                                        </m:r>
                                      </m:e>
                                      <m:sup>
                                        <m:r>
                                          <a:rPr lang="en-US" sz="3300" b="0" i="1" smtClean="0">
                                            <a:solidFill>
                                              <a:schemeClr val="accent5"/>
                                            </a:solidFill>
                                            <a:latin typeface="Cambria Math" panose="02040503050406030204" pitchFamily="18" charset="0"/>
                                          </a:rPr>
                                          <m:t>+</m:t>
                                        </m:r>
                                      </m:sup>
                                    </m:sSup>
                                  </m:sub>
                                </m:sSub>
                              </m:den>
                            </m:f>
                            <m:sSub>
                              <m:sSubPr>
                                <m:ctrlPr>
                                  <a:rPr lang="ar-AE" sz="3300" i="1">
                                    <a:solidFill>
                                      <a:schemeClr val="accent5"/>
                                    </a:solidFill>
                                    <a:latin typeface="Cambria Math" panose="02040503050406030204" pitchFamily="18" charset="0"/>
                                  </a:rPr>
                                </m:ctrlPr>
                              </m:sSubPr>
                              <m:e>
                                <m:r>
                                  <a:rPr lang="ar-AE" sz="3300" i="1">
                                    <a:solidFill>
                                      <a:schemeClr val="accent5"/>
                                    </a:solidFill>
                                    <a:latin typeface="Cambria Math" panose="02040503050406030204" pitchFamily="18" charset="0"/>
                                  </a:rPr>
                                  <m:t>𝑔</m:t>
                                </m:r>
                              </m:e>
                              <m:sub>
                                <m:sSup>
                                  <m:sSupPr>
                                    <m:ctrlPr>
                                      <a:rPr lang="ar-AE" sz="3300" i="1">
                                        <a:solidFill>
                                          <a:schemeClr val="accent5"/>
                                        </a:solidFill>
                                        <a:latin typeface="Cambria Math" panose="02040503050406030204" pitchFamily="18" charset="0"/>
                                      </a:rPr>
                                    </m:ctrlPr>
                                  </m:sSupPr>
                                  <m:e>
                                    <m:r>
                                      <a:rPr lang="ar-AE" sz="3300" i="1">
                                        <a:solidFill>
                                          <a:schemeClr val="accent5"/>
                                        </a:solidFill>
                                        <a:latin typeface="Cambria Math" panose="02040503050406030204" pitchFamily="18" charset="0"/>
                                      </a:rPr>
                                      <m:t>𝑒</m:t>
                                    </m:r>
                                  </m:e>
                                  <m:sup>
                                    <m:r>
                                      <a:rPr lang="en-US" sz="3300" b="0" i="1" smtClean="0">
                                        <a:solidFill>
                                          <a:schemeClr val="accent5"/>
                                        </a:solidFill>
                                        <a:latin typeface="Cambria Math" panose="02040503050406030204" pitchFamily="18" charset="0"/>
                                      </a:rPr>
                                      <m:t>+</m:t>
                                    </m:r>
                                  </m:sup>
                                </m:sSup>
                              </m:sub>
                            </m:sSub>
                          </m:oMath>
                        </m:oMathPara>
                      </a14:m>
                      <a:endParaRPr sz="3300" dirty="0"/>
                    </a:p>
                  </p:txBody>
                </p:sp>
              </mc:Choice>
              <mc:Fallback xmlns="">
                <p:sp>
                  <p:nvSpPr>
                    <p:cNvPr id="303" name="Equation"/>
                    <p:cNvSpPr txBox="1">
                      <a:spLocks noRot="1" noChangeAspect="1" noMove="1" noResize="1" noEditPoints="1" noAdjustHandles="1" noChangeArrowheads="1" noChangeShapeType="1" noTextEdit="1"/>
                    </p:cNvSpPr>
                    <p:nvPr/>
                  </p:nvSpPr>
                  <p:spPr>
                    <a:xfrm>
                      <a:off x="969971" y="2219941"/>
                      <a:ext cx="7838553" cy="979626"/>
                    </a:xfrm>
                    <a:prstGeom prst="rect">
                      <a:avLst/>
                    </a:prstGeom>
                    <a:blipFill>
                      <a:blip r:embed="rId9"/>
                      <a:stretch>
                        <a:fillRect/>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304" name="We directly compare their spin precession frequencies in the same"/>
                    <p:cNvSpPr txBox="1"/>
                    <p:nvPr/>
                  </p:nvSpPr>
                  <p:spPr>
                    <a:xfrm>
                      <a:off x="600971" y="902243"/>
                      <a:ext cx="8089197" cy="1092931"/>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noAutofit/>
                    </a:bodyPr>
                    <a:lstStyle/>
                    <a:p>
                      <a:pPr algn="ctr" defTabSz="1828800">
                        <a:spcBef>
                          <a:spcPts val="2000"/>
                        </a:spcBef>
                        <a:defRPr sz="3200">
                          <a:solidFill>
                            <a:srgbClr val="535353"/>
                          </a:solidFill>
                          <a:latin typeface="Arial"/>
                          <a:ea typeface="Arial"/>
                          <a:cs typeface="Arial"/>
                          <a:sym typeface="Arial"/>
                        </a:defRPr>
                      </a:pPr>
                      <a:r>
                        <a:rPr lang="en-US" dirty="0"/>
                        <a:t>We directly compare their spin precession frequencies in the same </a:t>
                      </a:r>
                      <a14:m>
                        <m:oMath xmlns:m="http://schemas.openxmlformats.org/officeDocument/2006/math">
                          <m:acc>
                            <m:accPr>
                              <m:chr m:val="⃗"/>
                              <m:ctrlPr>
                                <a:rPr lang="ar-AE" i="1" smtClean="0">
                                  <a:latin typeface="Cambria Math" panose="02040503050406030204" pitchFamily="18" charset="0"/>
                                </a:rPr>
                              </m:ctrlPr>
                            </m:accPr>
                            <m:e>
                              <m:r>
                                <a:rPr lang="ar-AE" b="0" i="1" smtClean="0">
                                  <a:latin typeface="Cambria Math" panose="02040503050406030204" pitchFamily="18" charset="0"/>
                                </a:rPr>
                                <m:t>𝐵</m:t>
                              </m:r>
                            </m:e>
                          </m:acc>
                        </m:oMath>
                      </a14:m>
                      <a:endParaRPr dirty="0"/>
                    </a:p>
                  </p:txBody>
                </p:sp>
              </mc:Choice>
              <mc:Fallback xmlns="">
                <p:sp>
                  <p:nvSpPr>
                    <p:cNvPr id="304" name="We directly compare their spin precession frequencies in the same"/>
                    <p:cNvSpPr txBox="1">
                      <a:spLocks noRot="1" noChangeAspect="1" noMove="1" noResize="1" noEditPoints="1" noAdjustHandles="1" noChangeArrowheads="1" noChangeShapeType="1" noTextEdit="1"/>
                    </p:cNvSpPr>
                    <p:nvPr/>
                  </p:nvSpPr>
                  <p:spPr>
                    <a:xfrm>
                      <a:off x="600971" y="902243"/>
                      <a:ext cx="8089197" cy="1092931"/>
                    </a:xfrm>
                    <a:prstGeom prst="rect">
                      <a:avLst/>
                    </a:prstGeom>
                    <a:blipFill>
                      <a:blip r:embed="rId10"/>
                      <a:stretch>
                        <a:fillRect t="-11732" r="-904" b="-17318"/>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001">
                          <a:noFill/>
                        </a:rPr>
                        <a:t> </a:t>
                      </a:r>
                    </a:p>
                  </p:txBody>
                </p:sp>
              </mc:Fallback>
            </mc:AlternateContent>
          </p:grpSp>
        </p:gr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E4DA1D64-B2E0-4A51-AE59-8FB28130F9BD}"/>
                    </a:ext>
                  </a:extLst>
                </p:cNvPr>
                <p:cNvSpPr txBox="1"/>
                <p:nvPr/>
              </p:nvSpPr>
              <p:spPr>
                <a:xfrm>
                  <a:off x="9076730" y="9643762"/>
                  <a:ext cx="7223615" cy="1077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ctr" defTabSz="1828800">
                    <a:spcBef>
                      <a:spcPts val="2000"/>
                    </a:spcBef>
                    <a:defRPr>
                      <a:solidFill>
                        <a:srgbClr val="535353"/>
                      </a:solidFill>
                      <a:latin typeface="Arial"/>
                      <a:ea typeface="Arial"/>
                      <a:cs typeface="Arial"/>
                      <a:sym typeface="Arial"/>
                    </a:defRPr>
                  </a:pPr>
                  <a:r>
                    <a:rPr lang="en-US" sz="3200" dirty="0">
                      <a:solidFill>
                        <a:schemeClr val="accent3">
                          <a:lumMod val="75000"/>
                        </a:schemeClr>
                      </a:solidFill>
                    </a:rPr>
                    <a:t>Plan: </a:t>
                  </a:r>
                  <a:r>
                    <a:rPr lang="en-US" sz="3200" dirty="0"/>
                    <a:t>measure and compare </a:t>
                  </a:r>
                  <a14:m>
                    <m:oMath xmlns:m="http://schemas.openxmlformats.org/officeDocument/2006/math">
                      <m:r>
                        <a:rPr lang="en-US" sz="3200" b="0" i="1" smtClean="0">
                          <a:latin typeface="Cambria Math" panose="02040503050406030204" pitchFamily="18" charset="0"/>
                        </a:rPr>
                        <m:t>𝑔</m:t>
                      </m:r>
                    </m:oMath>
                  </a14:m>
                  <a:r>
                    <a:rPr lang="en-US" sz="3200" dirty="0"/>
                    <a:t>-factor and </a:t>
                  </a:r>
                  <a14:m>
                    <m:oMath xmlns:m="http://schemas.openxmlformats.org/officeDocument/2006/math">
                      <m:r>
                        <a:rPr lang="en-US" sz="3200" b="0" i="1" smtClean="0">
                          <a:latin typeface="Cambria Math" panose="02040503050406030204" pitchFamily="18" charset="0"/>
                        </a:rPr>
                        <m:t>𝑞</m:t>
                      </m:r>
                      <m:r>
                        <a:rPr lang="en-US" sz="3200" b="0" i="1" smtClean="0">
                          <a:latin typeface="Cambria Math" panose="02040503050406030204" pitchFamily="18" charset="0"/>
                        </a:rPr>
                        <m:t>/</m:t>
                      </m:r>
                      <m:r>
                        <a:rPr lang="en-US" sz="3200" b="0" i="1" smtClean="0">
                          <a:latin typeface="Cambria Math" panose="02040503050406030204" pitchFamily="18" charset="0"/>
                        </a:rPr>
                        <m:t>𝑚</m:t>
                      </m:r>
                    </m:oMath>
                  </a14:m>
                  <a:r>
                    <a:rPr lang="en-US" sz="3200" dirty="0"/>
                    <a:t> aiming at </a:t>
                  </a:r>
                  <a14:m>
                    <m:oMath xmlns:m="http://schemas.openxmlformats.org/officeDocument/2006/math">
                      <m:sSup>
                        <m:sSupPr>
                          <m:ctrlPr>
                            <a:rPr lang="ar-AE" sz="3200" i="1">
                              <a:solidFill>
                                <a:srgbClr val="535353"/>
                              </a:solidFill>
                              <a:latin typeface="Cambria Math" panose="02040503050406030204" pitchFamily="18" charset="0"/>
                            </a:rPr>
                          </m:ctrlPr>
                        </m:sSupPr>
                        <m:e>
                          <m:r>
                            <a:rPr lang="ar-AE" sz="3200" i="1">
                              <a:solidFill>
                                <a:srgbClr val="535353"/>
                              </a:solidFill>
                              <a:latin typeface="Cambria Math" panose="02040503050406030204" pitchFamily="18" charset="0"/>
                            </a:rPr>
                            <m:t>10</m:t>
                          </m:r>
                        </m:e>
                        <m:sup>
                          <m:r>
                            <a:rPr lang="ar-AE" sz="3200" i="1">
                              <a:solidFill>
                                <a:srgbClr val="535353"/>
                              </a:solidFill>
                              <a:latin typeface="Cambria Math" panose="02040503050406030204" pitchFamily="18" charset="0"/>
                            </a:rPr>
                            <m:t>−14</m:t>
                          </m:r>
                        </m:sup>
                      </m:sSup>
                    </m:oMath>
                  </a14:m>
                  <a:r>
                    <a:rPr lang="ar-AE" sz="3200" dirty="0"/>
                    <a:t> </a:t>
                  </a:r>
                  <a:r>
                    <a:rPr lang="en-US" sz="3200" dirty="0"/>
                    <a:t>precision</a:t>
                  </a:r>
                  <a:r>
                    <a:rPr lang="en-US" sz="3200" b="1" dirty="0"/>
                    <a:t> </a:t>
                  </a:r>
                </a:p>
              </p:txBody>
            </p:sp>
          </mc:Choice>
          <mc:Fallback xmlns="">
            <p:sp>
              <p:nvSpPr>
                <p:cNvPr id="28" name="TextBox 27">
                  <a:extLst>
                    <a:ext uri="{FF2B5EF4-FFF2-40B4-BE49-F238E27FC236}">
                      <a16:creationId xmlns:a16="http://schemas.microsoft.com/office/drawing/2014/main" id="{E4DA1D64-B2E0-4A51-AE59-8FB28130F9BD}"/>
                    </a:ext>
                  </a:extLst>
                </p:cNvPr>
                <p:cNvSpPr txBox="1">
                  <a:spLocks noRot="1" noChangeAspect="1" noMove="1" noResize="1" noEditPoints="1" noAdjustHandles="1" noChangeArrowheads="1" noChangeShapeType="1" noTextEdit="1"/>
                </p:cNvSpPr>
                <p:nvPr/>
              </p:nvSpPr>
              <p:spPr>
                <a:xfrm>
                  <a:off x="9076730" y="9643762"/>
                  <a:ext cx="7223615" cy="1077218"/>
                </a:xfrm>
                <a:prstGeom prst="rect">
                  <a:avLst/>
                </a:prstGeom>
                <a:blipFill>
                  <a:blip r:embed="rId11"/>
                  <a:stretch>
                    <a:fillRect t="-7345" r="-591" b="-17514"/>
                  </a:stretch>
                </a:blipFill>
                <a:ln w="12700" cap="flat">
                  <a:noFill/>
                  <a:miter lim="400000"/>
                </a:ln>
                <a:effectLst/>
              </p:spPr>
              <p:txBody>
                <a:bodyPr/>
                <a:lstStyle/>
                <a:p>
                  <a:r>
                    <a:rPr lang="en-001">
                      <a:noFill/>
                    </a:rPr>
                    <a:t> </a:t>
                  </a:r>
                </a:p>
              </p:txBody>
            </p:sp>
          </mc:Fallback>
        </mc:AlternateContent>
      </p:grpSp>
      <p:sp>
        <p:nvSpPr>
          <p:cNvPr id="29" name="Slide Number">
            <a:extLst>
              <a:ext uri="{FF2B5EF4-FFF2-40B4-BE49-F238E27FC236}">
                <a16:creationId xmlns:a16="http://schemas.microsoft.com/office/drawing/2014/main" id="{FD417EEA-EEB7-4F40-B709-F9603DCF1FD1}"/>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7</a:t>
            </a:fld>
            <a:endParaRPr lang="en-001" dirty="0"/>
          </a:p>
        </p:txBody>
      </p:sp>
      <p:grpSp>
        <p:nvGrpSpPr>
          <p:cNvPr id="31" name="Gruppieren 8">
            <a:extLst>
              <a:ext uri="{FF2B5EF4-FFF2-40B4-BE49-F238E27FC236}">
                <a16:creationId xmlns:a16="http://schemas.microsoft.com/office/drawing/2014/main" id="{D1459A1D-CD0C-4623-9BB4-DBAFD37F3E51}"/>
              </a:ext>
            </a:extLst>
          </p:cNvPr>
          <p:cNvGrpSpPr>
            <a:grpSpLocks noChangeAspect="1"/>
          </p:cNvGrpSpPr>
          <p:nvPr/>
        </p:nvGrpSpPr>
        <p:grpSpPr>
          <a:xfrm>
            <a:off x="17696339" y="2182130"/>
            <a:ext cx="8103604" cy="6941317"/>
            <a:chOff x="6701435" y="1658720"/>
            <a:chExt cx="3278182" cy="2807997"/>
          </a:xfrm>
        </p:grpSpPr>
        <p:grpSp>
          <p:nvGrpSpPr>
            <p:cNvPr id="32" name="Gruppieren 7">
              <a:extLst>
                <a:ext uri="{FF2B5EF4-FFF2-40B4-BE49-F238E27FC236}">
                  <a16:creationId xmlns:a16="http://schemas.microsoft.com/office/drawing/2014/main" id="{6D213641-B37D-4917-97A7-E53191C7719E}"/>
                </a:ext>
              </a:extLst>
            </p:cNvPr>
            <p:cNvGrpSpPr/>
            <p:nvPr/>
          </p:nvGrpSpPr>
          <p:grpSpPr>
            <a:xfrm>
              <a:off x="6701435" y="1658720"/>
              <a:ext cx="3278182" cy="2807997"/>
              <a:chOff x="6701435" y="1658720"/>
              <a:chExt cx="3278182" cy="2807997"/>
            </a:xfrm>
          </p:grpSpPr>
          <p:pic>
            <p:nvPicPr>
              <p:cNvPr id="40" name="Grafik 39">
                <a:extLst>
                  <a:ext uri="{FF2B5EF4-FFF2-40B4-BE49-F238E27FC236}">
                    <a16:creationId xmlns:a16="http://schemas.microsoft.com/office/drawing/2014/main" id="{FE3BA416-50BC-45F5-BAF0-B06BAEE87B5D}"/>
                  </a:ext>
                </a:extLst>
              </p:cNvPr>
              <p:cNvPicPr>
                <a:picLocks noChangeAspect="1"/>
              </p:cNvPicPr>
              <p:nvPr/>
            </p:nvPicPr>
            <p:blipFill rotWithShape="1">
              <a:blip r:embed="rId12">
                <a:extLst>
                  <a:ext uri="{28A0092B-C50C-407E-A947-70E740481C1C}">
                    <a14:useLocalDpi xmlns:a14="http://schemas.microsoft.com/office/drawing/2010/main" val="0"/>
                  </a:ext>
                </a:extLst>
              </a:blip>
              <a:srcRect t="38225" r="55144"/>
              <a:stretch/>
            </p:blipFill>
            <p:spPr>
              <a:xfrm>
                <a:off x="6701435" y="2020040"/>
                <a:ext cx="2992004" cy="2446677"/>
              </a:xfrm>
              <a:prstGeom prst="rect">
                <a:avLst/>
              </a:prstGeom>
            </p:spPr>
          </p:pic>
          <p:sp>
            <p:nvSpPr>
              <p:cNvPr id="41" name="Rechteck 3">
                <a:extLst>
                  <a:ext uri="{FF2B5EF4-FFF2-40B4-BE49-F238E27FC236}">
                    <a16:creationId xmlns:a16="http://schemas.microsoft.com/office/drawing/2014/main" id="{0FF75AB6-2A93-4658-8857-B7D6534D2C24}"/>
                  </a:ext>
                </a:extLst>
              </p:cNvPr>
              <p:cNvSpPr/>
              <p:nvPr/>
            </p:nvSpPr>
            <p:spPr>
              <a:xfrm rot="2858300">
                <a:off x="8630397" y="1875022"/>
                <a:ext cx="1565521" cy="1132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2">
                <a:extLst>
                  <a:ext uri="{FF2B5EF4-FFF2-40B4-BE49-F238E27FC236}">
                    <a16:creationId xmlns:a16="http://schemas.microsoft.com/office/drawing/2014/main" id="{5EA5F20A-7D12-4706-9EA4-F1A0DCBFDC8E}"/>
                  </a:ext>
                </a:extLst>
              </p:cNvPr>
              <p:cNvSpPr/>
              <p:nvPr/>
            </p:nvSpPr>
            <p:spPr>
              <a:xfrm rot="4867993">
                <a:off x="8516328" y="2965514"/>
                <a:ext cx="1662494" cy="314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3" name="Gruppieren 51">
              <a:extLst>
                <a:ext uri="{FF2B5EF4-FFF2-40B4-BE49-F238E27FC236}">
                  <a16:creationId xmlns:a16="http://schemas.microsoft.com/office/drawing/2014/main" id="{409FEC83-BCBC-4EB0-9832-6390189792D0}"/>
                </a:ext>
              </a:extLst>
            </p:cNvPr>
            <p:cNvGrpSpPr/>
            <p:nvPr/>
          </p:nvGrpSpPr>
          <p:grpSpPr>
            <a:xfrm rot="3794514">
              <a:off x="7871869" y="2768566"/>
              <a:ext cx="585530" cy="434269"/>
              <a:chOff x="4373714" y="4012630"/>
              <a:chExt cx="840324" cy="623242"/>
            </a:xfrm>
          </p:grpSpPr>
          <p:pic>
            <p:nvPicPr>
              <p:cNvPr id="34" name="Grafik 52">
                <a:extLst>
                  <a:ext uri="{FF2B5EF4-FFF2-40B4-BE49-F238E27FC236}">
                    <a16:creationId xmlns:a16="http://schemas.microsoft.com/office/drawing/2014/main" id="{A2224ED2-5778-445D-B80B-8255FB2A94D1}"/>
                  </a:ext>
                </a:extLst>
              </p:cNvPr>
              <p:cNvPicPr>
                <a:picLocks noChangeAspect="1"/>
              </p:cNvPicPr>
              <p:nvPr/>
            </p:nvPicPr>
            <p:blipFill>
              <a:blip r:embed="rId13"/>
              <a:stretch>
                <a:fillRect/>
              </a:stretch>
            </p:blipFill>
            <p:spPr>
              <a:xfrm rot="20349003">
                <a:off x="4373714" y="4248340"/>
                <a:ext cx="840324" cy="387532"/>
              </a:xfrm>
              <a:prstGeom prst="rect">
                <a:avLst/>
              </a:prstGeom>
            </p:spPr>
          </p:pic>
          <p:pic>
            <p:nvPicPr>
              <p:cNvPr id="35" name="Grafik 53">
                <a:extLst>
                  <a:ext uri="{FF2B5EF4-FFF2-40B4-BE49-F238E27FC236}">
                    <a16:creationId xmlns:a16="http://schemas.microsoft.com/office/drawing/2014/main" id="{E3CAAAE2-36E8-44A7-BB0E-4BCAE628DD4D}"/>
                  </a:ext>
                </a:extLst>
              </p:cNvPr>
              <p:cNvPicPr>
                <a:picLocks noChangeAspect="1"/>
              </p:cNvPicPr>
              <p:nvPr/>
            </p:nvPicPr>
            <p:blipFill>
              <a:blip r:embed="rId14"/>
              <a:stretch>
                <a:fillRect/>
              </a:stretch>
            </p:blipFill>
            <p:spPr>
              <a:xfrm>
                <a:off x="4730554" y="4244366"/>
                <a:ext cx="63681" cy="165570"/>
              </a:xfrm>
              <a:prstGeom prst="rect">
                <a:avLst/>
              </a:prstGeom>
            </p:spPr>
          </p:pic>
          <p:pic>
            <p:nvPicPr>
              <p:cNvPr id="36" name="Grafik 54">
                <a:extLst>
                  <a:ext uri="{FF2B5EF4-FFF2-40B4-BE49-F238E27FC236}">
                    <a16:creationId xmlns:a16="http://schemas.microsoft.com/office/drawing/2014/main" id="{C3D74C39-7902-4CD4-8B06-AD1E288BC6F4}"/>
                  </a:ext>
                </a:extLst>
              </p:cNvPr>
              <p:cNvPicPr>
                <a:picLocks noChangeAspect="1"/>
              </p:cNvPicPr>
              <p:nvPr/>
            </p:nvPicPr>
            <p:blipFill>
              <a:blip r:embed="rId14"/>
              <a:stretch>
                <a:fillRect/>
              </a:stretch>
            </p:blipFill>
            <p:spPr>
              <a:xfrm>
                <a:off x="4950649" y="4012630"/>
                <a:ext cx="63681" cy="165570"/>
              </a:xfrm>
              <a:prstGeom prst="rect">
                <a:avLst/>
              </a:prstGeom>
            </p:spPr>
          </p:pic>
          <p:pic>
            <p:nvPicPr>
              <p:cNvPr id="39" name="Grafik 57">
                <a:extLst>
                  <a:ext uri="{FF2B5EF4-FFF2-40B4-BE49-F238E27FC236}">
                    <a16:creationId xmlns:a16="http://schemas.microsoft.com/office/drawing/2014/main" id="{7F644D91-FCD7-4079-ABBE-2D08886F5B6D}"/>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rot="17805486">
                <a:off x="4652706" y="4312439"/>
                <a:ext cx="264046" cy="287470"/>
              </a:xfrm>
              <a:prstGeom prst="rect">
                <a:avLst/>
              </a:prstGeom>
            </p:spPr>
          </p:pic>
        </p:grpSp>
      </p:grpSp>
      <p:pic>
        <p:nvPicPr>
          <p:cNvPr id="43" name="Grafik 56">
            <a:extLst>
              <a:ext uri="{FF2B5EF4-FFF2-40B4-BE49-F238E27FC236}">
                <a16:creationId xmlns:a16="http://schemas.microsoft.com/office/drawing/2014/main" id="{360D68F8-F62A-4825-967F-06AB509E4AAD}"/>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1380735" y="5409606"/>
            <a:ext cx="709808" cy="741788"/>
          </a:xfrm>
          <a:prstGeom prst="rect">
            <a:avLst/>
          </a:prstGeom>
        </p:spPr>
      </p:pic>
      <p:sp>
        <p:nvSpPr>
          <p:cNvPr id="38" name="Footer Placeholder 4">
            <a:extLst>
              <a:ext uri="{FF2B5EF4-FFF2-40B4-BE49-F238E27FC236}">
                <a16:creationId xmlns:a16="http://schemas.microsoft.com/office/drawing/2014/main" id="{5F64A4F6-E705-40EF-B85D-9F4DFD36D7C2}"/>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Title 3"/>
          <p:cNvSpPr txBox="1">
            <a:spLocks noGrp="1"/>
          </p:cNvSpPr>
          <p:nvPr>
            <p:ph type="title"/>
          </p:nvPr>
        </p:nvSpPr>
        <p:spPr>
          <a:xfrm>
            <a:off x="1895475" y="1254870"/>
            <a:ext cx="20593050" cy="736602"/>
          </a:xfrm>
          <a:prstGeom prst="rect">
            <a:avLst/>
          </a:prstGeom>
        </p:spPr>
        <p:txBody>
          <a:bodyPr/>
          <a:lstStyle>
            <a:lvl1pPr algn="ctr">
              <a:defRPr spc="200"/>
            </a:lvl1pPr>
          </a:lstStyle>
          <a:p>
            <a:r>
              <a:rPr spc="0" dirty="0">
                <a:solidFill>
                  <a:srgbClr val="0070C0"/>
                </a:solidFill>
              </a:rPr>
              <a:t>coherent spin difference precession</a:t>
            </a:r>
          </a:p>
        </p:txBody>
      </p:sp>
      <p:grpSp>
        <p:nvGrpSpPr>
          <p:cNvPr id="2" name="Group 1">
            <a:extLst>
              <a:ext uri="{FF2B5EF4-FFF2-40B4-BE49-F238E27FC236}">
                <a16:creationId xmlns:a16="http://schemas.microsoft.com/office/drawing/2014/main" id="{3BE9CB08-E1A3-49A8-A48D-FAA8952F43E9}"/>
              </a:ext>
            </a:extLst>
          </p:cNvPr>
          <p:cNvGrpSpPr/>
          <p:nvPr/>
        </p:nvGrpSpPr>
        <p:grpSpPr>
          <a:xfrm>
            <a:off x="653496" y="3011833"/>
            <a:ext cx="10972626" cy="8412932"/>
            <a:chOff x="653496" y="3011833"/>
            <a:chExt cx="10972626" cy="8412932"/>
          </a:xfrm>
        </p:grpSpPr>
        <p:grpSp>
          <p:nvGrpSpPr>
            <p:cNvPr id="342" name="Group"/>
            <p:cNvGrpSpPr/>
            <p:nvPr/>
          </p:nvGrpSpPr>
          <p:grpSpPr>
            <a:xfrm>
              <a:off x="872433" y="3011833"/>
              <a:ext cx="8428045" cy="5037075"/>
              <a:chOff x="-1" y="0"/>
              <a:chExt cx="8428043" cy="5037073"/>
            </a:xfrm>
          </p:grpSpPr>
          <p:grpSp>
            <p:nvGrpSpPr>
              <p:cNvPr id="340" name="Group"/>
              <p:cNvGrpSpPr/>
              <p:nvPr/>
            </p:nvGrpSpPr>
            <p:grpSpPr>
              <a:xfrm>
                <a:off x="-1" y="0"/>
                <a:ext cx="8428043" cy="5037073"/>
                <a:chOff x="-1" y="0"/>
                <a:chExt cx="8428042" cy="5037072"/>
              </a:xfrm>
            </p:grpSpPr>
            <p:grpSp>
              <p:nvGrpSpPr>
                <p:cNvPr id="337" name="Group 5"/>
                <p:cNvGrpSpPr/>
                <p:nvPr/>
              </p:nvGrpSpPr>
              <p:grpSpPr>
                <a:xfrm>
                  <a:off x="-1" y="0"/>
                  <a:ext cx="8428042" cy="5037072"/>
                  <a:chOff x="-1" y="0"/>
                  <a:chExt cx="8428041" cy="5037071"/>
                </a:xfrm>
              </p:grpSpPr>
              <p:grpSp>
                <p:nvGrpSpPr>
                  <p:cNvPr id="330" name="Group 4"/>
                  <p:cNvGrpSpPr/>
                  <p:nvPr/>
                </p:nvGrpSpPr>
                <p:grpSpPr>
                  <a:xfrm>
                    <a:off x="-1" y="0"/>
                    <a:ext cx="8428041" cy="5037071"/>
                    <a:chOff x="-1" y="0"/>
                    <a:chExt cx="8428040" cy="5037070"/>
                  </a:xfrm>
                </p:grpSpPr>
                <p:grpSp>
                  <p:nvGrpSpPr>
                    <p:cNvPr id="327" name="Group 11"/>
                    <p:cNvGrpSpPr/>
                    <p:nvPr/>
                  </p:nvGrpSpPr>
                  <p:grpSpPr>
                    <a:xfrm>
                      <a:off x="800849" y="0"/>
                      <a:ext cx="7627190" cy="4504667"/>
                      <a:chOff x="1" y="0"/>
                      <a:chExt cx="7627189" cy="4504666"/>
                    </a:xfrm>
                  </p:grpSpPr>
                  <mc:AlternateContent xmlns:mc="http://schemas.openxmlformats.org/markup-compatibility/2006" xmlns:a14="http://schemas.microsoft.com/office/drawing/2010/main">
                    <mc:Choice Requires="a14">
                      <p:sp>
                        <p:nvSpPr>
                          <p:cNvPr id="313" name="Textfeld 67"/>
                          <p:cNvSpPr txBox="1"/>
                          <p:nvPr/>
                        </p:nvSpPr>
                        <p:spPr>
                          <a:xfrm>
                            <a:off x="4351530" y="3364939"/>
                            <a:ext cx="908261" cy="572592"/>
                          </a:xfrm>
                          <a:prstGeom prst="rect">
                            <a:avLst/>
                          </a:prstGeom>
                          <a:noFill/>
                          <a:ln w="12700" cap="flat">
                            <a:noFill/>
                            <a:miter lim="400000"/>
                          </a:ln>
                          <a:effectLst/>
                        </p:spPr>
                        <p:txBody>
                          <a:bodyPr wrap="none" lIns="0" tIns="0" rIns="0" bIns="0">
                            <a:spAutoFit/>
                          </a:bodyPr>
                          <a:lstStyle/>
                          <a:p>
                            <a:pPr latinLnBrk="1">
                              <a:defRPr sz="1800"/>
                            </a:pPr>
                            <a14:m>
                              <m:oMathPara xmlns:m="http://schemas.openxmlformats.org/officeDocument/2006/math">
                                <m:oMathParaPr>
                                  <m:jc m:val="centerGroup"/>
                                </m:oMathParaPr>
                                <m:oMath xmlns:m="http://schemas.openxmlformats.org/officeDocument/2006/math">
                                  <m:sSub>
                                    <m:sSubPr>
                                      <m:ctrlPr>
                                        <a:rPr lang="ar-AE" sz="3700" i="1" smtClean="0">
                                          <a:solidFill>
                                            <a:schemeClr val="accent5"/>
                                          </a:solidFill>
                                          <a:latin typeface="Cambria Math" panose="02040503050406030204" pitchFamily="18" charset="0"/>
                                        </a:rPr>
                                      </m:ctrlPr>
                                    </m:sSubPr>
                                    <m:e>
                                      <m:r>
                                        <a:rPr lang="ar-AE" sz="3700" i="1">
                                          <a:solidFill>
                                            <a:schemeClr val="accent5"/>
                                          </a:solidFill>
                                          <a:latin typeface="Cambria Math" panose="02040503050406030204" pitchFamily="18" charset="0"/>
                                        </a:rPr>
                                        <m:t>𝜔</m:t>
                                      </m:r>
                                    </m:e>
                                    <m:sub>
                                      <m:sSup>
                                        <m:sSupPr>
                                          <m:ctrlPr>
                                            <a:rPr lang="ar-AE" sz="3700" i="1">
                                              <a:solidFill>
                                                <a:schemeClr val="accent5"/>
                                              </a:solidFill>
                                              <a:latin typeface="Cambria Math" panose="02040503050406030204" pitchFamily="18" charset="0"/>
                                            </a:rPr>
                                          </m:ctrlPr>
                                        </m:sSupPr>
                                        <m:e>
                                          <m:r>
                                            <a:rPr lang="ar-AE" sz="3700" i="1">
                                              <a:solidFill>
                                                <a:schemeClr val="accent5"/>
                                              </a:solidFill>
                                              <a:latin typeface="Cambria Math" panose="02040503050406030204" pitchFamily="18" charset="0"/>
                                            </a:rPr>
                                            <m:t>𝑒</m:t>
                                          </m:r>
                                        </m:e>
                                        <m:sup>
                                          <m:r>
                                            <a:rPr lang="ar-AE" sz="3700" i="1">
                                              <a:solidFill>
                                                <a:schemeClr val="accent5"/>
                                              </a:solidFill>
                                              <a:latin typeface="Cambria Math" panose="02040503050406030204" pitchFamily="18" charset="0"/>
                                            </a:rPr>
                                            <m:t>+</m:t>
                                          </m:r>
                                        </m:sup>
                                      </m:sSup>
                                    </m:sub>
                                  </m:sSub>
                                </m:oMath>
                              </m:oMathPara>
                            </a14:m>
                            <a:endParaRPr lang="ar-AE" sz="3700" dirty="0">
                              <a:solidFill>
                                <a:schemeClr val="accent5"/>
                              </a:solidFill>
                            </a:endParaRPr>
                          </a:p>
                        </p:txBody>
                      </p:sp>
                    </mc:Choice>
                    <mc:Fallback xmlns="">
                      <p:sp>
                        <p:nvSpPr>
                          <p:cNvPr id="313" name="Textfeld 67"/>
                          <p:cNvSpPr txBox="1">
                            <a:spLocks noRot="1" noChangeAspect="1" noMove="1" noResize="1" noEditPoints="1" noAdjustHandles="1" noChangeArrowheads="1" noChangeShapeType="1" noTextEdit="1"/>
                          </p:cNvSpPr>
                          <p:nvPr/>
                        </p:nvSpPr>
                        <p:spPr>
                          <a:xfrm>
                            <a:off x="4351530" y="3364939"/>
                            <a:ext cx="908261" cy="572592"/>
                          </a:xfrm>
                          <a:prstGeom prst="rect">
                            <a:avLst/>
                          </a:prstGeom>
                          <a:blipFill>
                            <a:blip r:embed="rId3"/>
                            <a:stretch>
                              <a:fillRect t="-22340" r="-36242" b="-50000"/>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314" name="Textfeld 68"/>
                          <p:cNvSpPr txBox="1"/>
                          <p:nvPr/>
                        </p:nvSpPr>
                        <p:spPr>
                          <a:xfrm>
                            <a:off x="6076282" y="3363047"/>
                            <a:ext cx="908261" cy="569386"/>
                          </a:xfrm>
                          <a:prstGeom prst="rect">
                            <a:avLst/>
                          </a:prstGeom>
                          <a:noFill/>
                          <a:ln w="12700" cap="flat">
                            <a:noFill/>
                            <a:miter lim="400000"/>
                          </a:ln>
                          <a:effectLst/>
                        </p:spPr>
                        <p:txBody>
                          <a:bodyPr wrap="none" lIns="0" tIns="0" rIns="0" bIns="0">
                            <a:spAutoFit/>
                          </a:bodyPr>
                          <a:lstStyle/>
                          <a:p>
                            <a:pPr latinLnBrk="1">
                              <a:defRPr sz="1800"/>
                            </a:pPr>
                            <a14:m>
                              <m:oMathPara xmlns:m="http://schemas.openxmlformats.org/officeDocument/2006/math">
                                <m:oMathParaPr>
                                  <m:jc m:val="centerGroup"/>
                                </m:oMathParaPr>
                                <m:oMath xmlns:m="http://schemas.openxmlformats.org/officeDocument/2006/math">
                                  <m:sSub>
                                    <m:sSubPr>
                                      <m:ctrlPr>
                                        <a:rPr lang="ar-AE" sz="3700" i="1" smtClean="0">
                                          <a:solidFill>
                                            <a:srgbClr val="0070C0"/>
                                          </a:solidFill>
                                          <a:latin typeface="Cambria Math" panose="02040503050406030204" pitchFamily="18" charset="0"/>
                                        </a:rPr>
                                      </m:ctrlPr>
                                    </m:sSubPr>
                                    <m:e>
                                      <m:r>
                                        <a:rPr lang="ar-AE" sz="3700" i="1">
                                          <a:solidFill>
                                            <a:srgbClr val="0070C0"/>
                                          </a:solidFill>
                                          <a:latin typeface="Cambria Math" panose="02040503050406030204" pitchFamily="18" charset="0"/>
                                        </a:rPr>
                                        <m:t>𝜔</m:t>
                                      </m:r>
                                    </m:e>
                                    <m:sub>
                                      <m:sSup>
                                        <m:sSupPr>
                                          <m:ctrlPr>
                                            <a:rPr lang="ar-AE" sz="3700" i="1">
                                              <a:solidFill>
                                                <a:srgbClr val="0070C0"/>
                                              </a:solidFill>
                                              <a:latin typeface="Cambria Math" panose="02040503050406030204" pitchFamily="18" charset="0"/>
                                            </a:rPr>
                                          </m:ctrlPr>
                                        </m:sSupPr>
                                        <m:e>
                                          <m:r>
                                            <a:rPr lang="ar-AE" sz="3700" i="1">
                                              <a:solidFill>
                                                <a:srgbClr val="0070C0"/>
                                              </a:solidFill>
                                              <a:latin typeface="Cambria Math" panose="02040503050406030204" pitchFamily="18" charset="0"/>
                                            </a:rPr>
                                            <m:t>𝑒</m:t>
                                          </m:r>
                                        </m:e>
                                        <m:sup>
                                          <m:r>
                                            <a:rPr lang="ar-AE" sz="3700" i="1">
                                              <a:solidFill>
                                                <a:srgbClr val="0070C0"/>
                                              </a:solidFill>
                                              <a:latin typeface="Cambria Math" panose="02040503050406030204" pitchFamily="18" charset="0"/>
                                            </a:rPr>
                                            <m:t>−</m:t>
                                          </m:r>
                                        </m:sup>
                                      </m:sSup>
                                    </m:sub>
                                  </m:sSub>
                                </m:oMath>
                              </m:oMathPara>
                            </a14:m>
                            <a:endParaRPr lang="ar-AE" sz="3700" dirty="0">
                              <a:solidFill>
                                <a:srgbClr val="0070C0"/>
                              </a:solidFill>
                            </a:endParaRPr>
                          </a:p>
                        </p:txBody>
                      </p:sp>
                    </mc:Choice>
                    <mc:Fallback xmlns="">
                      <p:sp>
                        <p:nvSpPr>
                          <p:cNvPr id="314" name="Textfeld 68"/>
                          <p:cNvSpPr txBox="1">
                            <a:spLocks noRot="1" noChangeAspect="1" noMove="1" noResize="1" noEditPoints="1" noAdjustHandles="1" noChangeArrowheads="1" noChangeShapeType="1" noTextEdit="1"/>
                          </p:cNvSpPr>
                          <p:nvPr/>
                        </p:nvSpPr>
                        <p:spPr>
                          <a:xfrm>
                            <a:off x="6076282" y="3363047"/>
                            <a:ext cx="908261" cy="569386"/>
                          </a:xfrm>
                          <a:prstGeom prst="rect">
                            <a:avLst/>
                          </a:prstGeom>
                          <a:blipFill>
                            <a:blip r:embed="rId4"/>
                            <a:stretch>
                              <a:fillRect t="-24731" r="-36242" b="-49462"/>
                            </a:stretch>
                          </a:blipFill>
                          <a:ln w="12700" cap="flat">
                            <a:noFill/>
                            <a:miter lim="400000"/>
                          </a:ln>
                          <a:effectLst/>
                        </p:spPr>
                        <p:txBody>
                          <a:bodyPr/>
                          <a:lstStyle/>
                          <a:p>
                            <a:r>
                              <a:rPr lang="en-001">
                                <a:noFill/>
                              </a:rPr>
                              <a:t> </a:t>
                            </a:r>
                          </a:p>
                        </p:txBody>
                      </p:sp>
                    </mc:Fallback>
                  </mc:AlternateContent>
                  <p:grpSp>
                    <p:nvGrpSpPr>
                      <p:cNvPr id="319" name="Gruppieren 95"/>
                      <p:cNvGrpSpPr/>
                      <p:nvPr/>
                    </p:nvGrpSpPr>
                    <p:grpSpPr>
                      <a:xfrm>
                        <a:off x="25425" y="807534"/>
                        <a:ext cx="6999323" cy="1121724"/>
                        <a:chOff x="0" y="0"/>
                        <a:chExt cx="6999322" cy="1121723"/>
                      </a:xfrm>
                    </p:grpSpPr>
                    <p:sp>
                      <p:nvSpPr>
                        <p:cNvPr id="315" name="Freihandform: Form 98"/>
                        <p:cNvSpPr/>
                        <p:nvPr/>
                      </p:nvSpPr>
                      <p:spPr>
                        <a:xfrm>
                          <a:off x="0" y="-1"/>
                          <a:ext cx="6999323" cy="1108378"/>
                        </a:xfrm>
                        <a:custGeom>
                          <a:avLst/>
                          <a:gdLst/>
                          <a:ahLst/>
                          <a:cxnLst>
                            <a:cxn ang="0">
                              <a:pos x="wd2" y="hd2"/>
                            </a:cxn>
                            <a:cxn ang="5400000">
                              <a:pos x="wd2" y="hd2"/>
                            </a:cxn>
                            <a:cxn ang="10800000">
                              <a:pos x="wd2" y="hd2"/>
                            </a:cxn>
                            <a:cxn ang="16200000">
                              <a:pos x="wd2" y="hd2"/>
                            </a:cxn>
                          </a:cxnLst>
                          <a:rect l="0" t="0" r="r" b="b"/>
                          <a:pathLst>
                            <a:path w="21600" h="21309" extrusionOk="0">
                              <a:moveTo>
                                <a:pt x="0" y="21309"/>
                              </a:moveTo>
                              <a:cubicBezTo>
                                <a:pt x="991" y="15788"/>
                                <a:pt x="1983" y="10267"/>
                                <a:pt x="3005" y="8524"/>
                              </a:cubicBezTo>
                              <a:cubicBezTo>
                                <a:pt x="4028" y="6780"/>
                                <a:pt x="5160" y="11462"/>
                                <a:pt x="6136" y="10848"/>
                              </a:cubicBezTo>
                              <a:cubicBezTo>
                                <a:pt x="7111" y="10235"/>
                                <a:pt x="8050" y="3164"/>
                                <a:pt x="8859" y="4843"/>
                              </a:cubicBezTo>
                              <a:cubicBezTo>
                                <a:pt x="9668" y="6522"/>
                                <a:pt x="9819" y="20244"/>
                                <a:pt x="10988" y="20922"/>
                              </a:cubicBezTo>
                              <a:cubicBezTo>
                                <a:pt x="12157" y="21600"/>
                                <a:pt x="14525" y="11010"/>
                                <a:pt x="15871" y="8911"/>
                              </a:cubicBezTo>
                              <a:cubicBezTo>
                                <a:pt x="17217" y="6813"/>
                                <a:pt x="18110" y="9815"/>
                                <a:pt x="19064" y="8330"/>
                              </a:cubicBezTo>
                              <a:cubicBezTo>
                                <a:pt x="20019" y="6845"/>
                                <a:pt x="20810" y="3422"/>
                                <a:pt x="21600" y="0"/>
                              </a:cubicBezTo>
                            </a:path>
                          </a:pathLst>
                        </a:custGeom>
                        <a:noFill/>
                        <a:ln w="34925" cap="flat">
                          <a:solidFill>
                            <a:schemeClr val="accent5"/>
                          </a:solidFill>
                          <a:prstDash val="sysDot"/>
                          <a:round/>
                        </a:ln>
                        <a:effectLst>
                          <a:outerShdw blurRad="50800" dist="38100" dir="2700000" rotWithShape="0">
                            <a:srgbClr val="000000">
                              <a:alpha val="40000"/>
                            </a:srgbClr>
                          </a:outerShdw>
                        </a:effectLst>
                      </p:spPr>
                      <p:txBody>
                        <a:bodyPr wrap="square" lIns="215999" tIns="215999" rIns="215999" bIns="215999" numCol="1" anchor="ctr">
                          <a:noAutofit/>
                        </a:bodyPr>
                        <a:lstStyle/>
                        <a:p>
                          <a:pPr algn="ctr">
                            <a:defRPr>
                              <a:solidFill>
                                <a:schemeClr val="accent5"/>
                              </a:solidFill>
                            </a:defRPr>
                          </a:pPr>
                          <a:endParaRPr/>
                        </a:p>
                      </p:txBody>
                    </p:sp>
                    <p:grpSp>
                      <p:nvGrpSpPr>
                        <p:cNvPr id="318" name="Ellipse 103"/>
                        <p:cNvGrpSpPr/>
                        <p:nvPr/>
                      </p:nvGrpSpPr>
                      <p:grpSpPr>
                        <a:xfrm>
                          <a:off x="3950975" y="701608"/>
                          <a:ext cx="398011" cy="420116"/>
                          <a:chOff x="0" y="0"/>
                          <a:chExt cx="398009" cy="420115"/>
                        </a:xfrm>
                      </p:grpSpPr>
                      <p:sp>
                        <p:nvSpPr>
                          <p:cNvPr id="316" name="Oval"/>
                          <p:cNvSpPr/>
                          <p:nvPr/>
                        </p:nvSpPr>
                        <p:spPr>
                          <a:xfrm>
                            <a:off x="-1" y="-1"/>
                            <a:ext cx="398011" cy="420117"/>
                          </a:xfrm>
                          <a:prstGeom prst="ellipse">
                            <a:avLst/>
                          </a:prstGeom>
                          <a:solidFill>
                            <a:schemeClr val="accent5"/>
                          </a:solidFill>
                          <a:ln w="12700" cap="flat">
                            <a:noFill/>
                            <a:miter lim="400000"/>
                          </a:ln>
                          <a:effectLst>
                            <a:outerShdw blurRad="50800" dist="38100" dir="2700000" rotWithShape="0">
                              <a:srgbClr val="000000">
                                <a:alpha val="40000"/>
                              </a:srgbClr>
                            </a:outerShdw>
                          </a:effectLst>
                        </p:spPr>
                        <p:txBody>
                          <a:bodyPr wrap="square" lIns="215999" tIns="215999" rIns="215999" bIns="215999" numCol="1" anchor="ctr">
                            <a:noAutofit/>
                          </a:bodyPr>
                          <a:lstStyle/>
                          <a:p>
                            <a:pPr algn="ctr">
                              <a:defRPr>
                                <a:solidFill>
                                  <a:srgbClr val="FFFFFF"/>
                                </a:solidFill>
                              </a:defRPr>
                            </a:pPr>
                            <a:endParaRPr/>
                          </a:p>
                        </p:txBody>
                      </p:sp>
                      <p:sp>
                        <p:nvSpPr>
                          <p:cNvPr id="317" name="+"/>
                          <p:cNvSpPr txBox="1"/>
                          <p:nvPr/>
                        </p:nvSpPr>
                        <p:spPr>
                          <a:xfrm>
                            <a:off x="105599" y="70751"/>
                            <a:ext cx="186812" cy="27861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lvl1pPr algn="ctr">
                              <a:defRPr sz="1200">
                                <a:solidFill>
                                  <a:srgbClr val="FFFFFF"/>
                                </a:solidFill>
                                <a:latin typeface="Arial Rounded MT Bold"/>
                                <a:ea typeface="Arial Rounded MT Bold"/>
                                <a:cs typeface="Arial Rounded MT Bold"/>
                                <a:sym typeface="Arial Rounded MT Bold"/>
                              </a:defRPr>
                            </a:lvl1pPr>
                          </a:lstStyle>
                          <a:p>
                            <a:r>
                              <a:t>+</a:t>
                            </a:r>
                          </a:p>
                        </p:txBody>
                      </p:sp>
                    </p:grpSp>
                  </p:grpSp>
                  <p:grpSp>
                    <p:nvGrpSpPr>
                      <p:cNvPr id="324" name="Gruppieren 104"/>
                      <p:cNvGrpSpPr/>
                      <p:nvPr/>
                    </p:nvGrpSpPr>
                    <p:grpSpPr>
                      <a:xfrm>
                        <a:off x="24382" y="1252123"/>
                        <a:ext cx="6999323" cy="1108378"/>
                        <a:chOff x="0" y="0"/>
                        <a:chExt cx="6999322" cy="1108376"/>
                      </a:xfrm>
                    </p:grpSpPr>
                    <p:sp>
                      <p:nvSpPr>
                        <p:cNvPr id="320" name="Freihandform: Form 107"/>
                        <p:cNvSpPr/>
                        <p:nvPr/>
                      </p:nvSpPr>
                      <p:spPr>
                        <a:xfrm>
                          <a:off x="0" y="0"/>
                          <a:ext cx="6999323" cy="1108377"/>
                        </a:xfrm>
                        <a:custGeom>
                          <a:avLst/>
                          <a:gdLst/>
                          <a:ahLst/>
                          <a:cxnLst>
                            <a:cxn ang="0">
                              <a:pos x="wd2" y="hd2"/>
                            </a:cxn>
                            <a:cxn ang="5400000">
                              <a:pos x="wd2" y="hd2"/>
                            </a:cxn>
                            <a:cxn ang="10800000">
                              <a:pos x="wd2" y="hd2"/>
                            </a:cxn>
                            <a:cxn ang="16200000">
                              <a:pos x="wd2" y="hd2"/>
                            </a:cxn>
                          </a:cxnLst>
                          <a:rect l="0" t="0" r="r" b="b"/>
                          <a:pathLst>
                            <a:path w="21600" h="21309" extrusionOk="0">
                              <a:moveTo>
                                <a:pt x="0" y="21309"/>
                              </a:moveTo>
                              <a:cubicBezTo>
                                <a:pt x="991" y="15788"/>
                                <a:pt x="1983" y="10267"/>
                                <a:pt x="3005" y="8524"/>
                              </a:cubicBezTo>
                              <a:cubicBezTo>
                                <a:pt x="4028" y="6780"/>
                                <a:pt x="5160" y="11462"/>
                                <a:pt x="6136" y="10848"/>
                              </a:cubicBezTo>
                              <a:cubicBezTo>
                                <a:pt x="7111" y="10235"/>
                                <a:pt x="8050" y="3164"/>
                                <a:pt x="8859" y="4843"/>
                              </a:cubicBezTo>
                              <a:cubicBezTo>
                                <a:pt x="9668" y="6522"/>
                                <a:pt x="9819" y="20244"/>
                                <a:pt x="10988" y="20922"/>
                              </a:cubicBezTo>
                              <a:cubicBezTo>
                                <a:pt x="12157" y="21600"/>
                                <a:pt x="14525" y="11010"/>
                                <a:pt x="15871" y="8911"/>
                              </a:cubicBezTo>
                              <a:cubicBezTo>
                                <a:pt x="17217" y="6813"/>
                                <a:pt x="18110" y="9815"/>
                                <a:pt x="19064" y="8330"/>
                              </a:cubicBezTo>
                              <a:cubicBezTo>
                                <a:pt x="20019" y="6845"/>
                                <a:pt x="20810" y="3422"/>
                                <a:pt x="21600" y="0"/>
                              </a:cubicBezTo>
                            </a:path>
                          </a:pathLst>
                        </a:custGeom>
                        <a:noFill/>
                        <a:ln w="34925" cap="flat">
                          <a:solidFill>
                            <a:srgbClr val="0070C0"/>
                          </a:solidFill>
                          <a:prstDash val="sysDot"/>
                          <a:round/>
                        </a:ln>
                        <a:effectLst>
                          <a:outerShdw blurRad="50800" dist="38100" dir="2700000" rotWithShape="0">
                            <a:srgbClr val="000000">
                              <a:alpha val="40000"/>
                            </a:srgbClr>
                          </a:outerShdw>
                        </a:effectLst>
                      </p:spPr>
                      <p:txBody>
                        <a:bodyPr wrap="square" lIns="215999" tIns="215999" rIns="215999" bIns="215999" numCol="1" anchor="ctr">
                          <a:noAutofit/>
                        </a:bodyPr>
                        <a:lstStyle/>
                        <a:p>
                          <a:pPr algn="ctr">
                            <a:defRPr>
                              <a:solidFill>
                                <a:srgbClr val="FFFFFF"/>
                              </a:solidFill>
                            </a:defRPr>
                          </a:pPr>
                          <a:endParaRPr>
                            <a:solidFill>
                              <a:srgbClr val="0070C0"/>
                            </a:solidFill>
                          </a:endParaRPr>
                        </a:p>
                      </p:txBody>
                    </p:sp>
                    <p:grpSp>
                      <p:nvGrpSpPr>
                        <p:cNvPr id="323" name="Ellipse 108"/>
                        <p:cNvGrpSpPr/>
                        <p:nvPr/>
                      </p:nvGrpSpPr>
                      <p:grpSpPr>
                        <a:xfrm>
                          <a:off x="2162429" y="206598"/>
                          <a:ext cx="398011" cy="423508"/>
                          <a:chOff x="0" y="0"/>
                          <a:chExt cx="398009" cy="423507"/>
                        </a:xfrm>
                      </p:grpSpPr>
                      <p:sp>
                        <p:nvSpPr>
                          <p:cNvPr id="321" name="Oval"/>
                          <p:cNvSpPr/>
                          <p:nvPr/>
                        </p:nvSpPr>
                        <p:spPr>
                          <a:xfrm>
                            <a:off x="-1" y="0"/>
                            <a:ext cx="398011" cy="423508"/>
                          </a:xfrm>
                          <a:prstGeom prst="ellipse">
                            <a:avLst/>
                          </a:prstGeom>
                          <a:solidFill>
                            <a:srgbClr val="0070C0"/>
                          </a:solidFill>
                          <a:ln w="12700" cap="flat">
                            <a:solidFill>
                              <a:srgbClr val="0070C0"/>
                            </a:solidFill>
                            <a:miter lim="400000"/>
                          </a:ln>
                          <a:effectLst>
                            <a:outerShdw blurRad="50800" dist="38100" dir="2700000" rotWithShape="0">
                              <a:srgbClr val="000000">
                                <a:alpha val="40000"/>
                              </a:srgbClr>
                            </a:outerShdw>
                          </a:effectLst>
                        </p:spPr>
                        <p:txBody>
                          <a:bodyPr wrap="square" lIns="215999" tIns="215999" rIns="215999" bIns="215999" numCol="1" anchor="ctr">
                            <a:noAutofit/>
                          </a:bodyPr>
                          <a:lstStyle/>
                          <a:p>
                            <a:pPr algn="ctr">
                              <a:defRPr>
                                <a:solidFill>
                                  <a:srgbClr val="FFFFFF"/>
                                </a:solidFill>
                              </a:defRPr>
                            </a:pPr>
                            <a:endParaRPr dirty="0">
                              <a:solidFill>
                                <a:srgbClr val="0070C0"/>
                              </a:solidFill>
                            </a:endParaRPr>
                          </a:p>
                        </p:txBody>
                      </p:sp>
                      <p:sp>
                        <p:nvSpPr>
                          <p:cNvPr id="322" name="-"/>
                          <p:cNvSpPr txBox="1"/>
                          <p:nvPr/>
                        </p:nvSpPr>
                        <p:spPr>
                          <a:xfrm>
                            <a:off x="105599" y="11031"/>
                            <a:ext cx="186812" cy="40144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lvl1pPr algn="ctr">
                              <a:defRPr sz="2000" baseline="6000">
                                <a:solidFill>
                                  <a:srgbClr val="FFFFFF"/>
                                </a:solidFill>
                                <a:latin typeface="Arial Rounded MT Bold"/>
                                <a:ea typeface="Arial Rounded MT Bold"/>
                                <a:cs typeface="Arial Rounded MT Bold"/>
                                <a:sym typeface="Arial Rounded MT Bold"/>
                              </a:defRPr>
                            </a:lvl1pPr>
                          </a:lstStyle>
                          <a:p>
                            <a:r>
                              <a:t>-</a:t>
                            </a:r>
                          </a:p>
                        </p:txBody>
                      </p:sp>
                    </p:grpSp>
                  </p:grpSp>
                  <p:sp>
                    <p:nvSpPr>
                      <p:cNvPr id="325" name="Straight Arrow Connector 6"/>
                      <p:cNvSpPr/>
                      <p:nvPr/>
                    </p:nvSpPr>
                    <p:spPr>
                      <a:xfrm>
                        <a:off x="12191" y="4504665"/>
                        <a:ext cx="7614999" cy="1"/>
                      </a:xfrm>
                      <a:prstGeom prst="line">
                        <a:avLst/>
                      </a:prstGeom>
                      <a:noFill/>
                      <a:ln w="50800" cap="flat">
                        <a:solidFill>
                          <a:schemeClr val="bg2"/>
                        </a:solidFill>
                        <a:prstDash val="solid"/>
                        <a:miter lim="800000"/>
                        <a:tailEnd type="triangle" w="med" len="med"/>
                      </a:ln>
                      <a:effectLst/>
                    </p:spPr>
                    <p:txBody>
                      <a:bodyPr wrap="square" lIns="45718" tIns="45718" rIns="45718" bIns="45718" numCol="1" anchor="t">
                        <a:noAutofit/>
                      </a:bodyPr>
                      <a:lstStyle/>
                      <a:p>
                        <a:endParaRPr>
                          <a:solidFill>
                            <a:schemeClr val="bg2"/>
                          </a:solidFill>
                        </a:endParaRPr>
                      </a:p>
                    </p:txBody>
                  </p:sp>
                  <p:sp>
                    <p:nvSpPr>
                      <p:cNvPr id="326" name="Straight Arrow Connector 2"/>
                      <p:cNvSpPr/>
                      <p:nvPr/>
                    </p:nvSpPr>
                    <p:spPr>
                      <a:xfrm flipH="1" flipV="1">
                        <a:off x="1" y="0"/>
                        <a:ext cx="24382" cy="4504665"/>
                      </a:xfrm>
                      <a:prstGeom prst="line">
                        <a:avLst/>
                      </a:prstGeom>
                      <a:noFill/>
                      <a:ln w="50800" cap="flat">
                        <a:solidFill>
                          <a:schemeClr val="bg2"/>
                        </a:solidFill>
                        <a:prstDash val="solid"/>
                        <a:miter lim="800000"/>
                        <a:tailEnd type="triangle" w="med" len="med"/>
                      </a:ln>
                      <a:effectLst/>
                    </p:spPr>
                    <p:txBody>
                      <a:bodyPr wrap="square" lIns="45718" tIns="45718" rIns="45718" bIns="45718" numCol="1" anchor="t">
                        <a:noAutofit/>
                      </a:bodyPr>
                      <a:lstStyle/>
                      <a:p>
                        <a:endParaRPr dirty="0">
                          <a:solidFill>
                            <a:schemeClr val="bg2"/>
                          </a:solidFill>
                        </a:endParaRPr>
                      </a:p>
                    </p:txBody>
                  </p:sp>
                </p:grpSp>
                <p:sp>
                  <p:nvSpPr>
                    <p:cNvPr id="328" name="TextBox 1"/>
                    <p:cNvSpPr txBox="1"/>
                    <p:nvPr/>
                  </p:nvSpPr>
                  <p:spPr>
                    <a:xfrm>
                      <a:off x="7249502" y="4564571"/>
                      <a:ext cx="807622" cy="4724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Autofit/>
                    </a:bodyPr>
                    <a:lstStyle>
                      <a:lvl1pPr>
                        <a:defRPr sz="3200">
                          <a:solidFill>
                            <a:schemeClr val="accent1"/>
                          </a:solidFill>
                          <a:latin typeface="Arial"/>
                          <a:ea typeface="Arial"/>
                          <a:cs typeface="Arial"/>
                          <a:sym typeface="Arial"/>
                        </a:defRPr>
                      </a:lvl1pPr>
                    </a:lstStyle>
                    <a:p>
                      <a:r>
                        <a:rPr>
                          <a:solidFill>
                            <a:schemeClr val="bg2"/>
                          </a:solidFill>
                        </a:rPr>
                        <a:t>time</a:t>
                      </a:r>
                    </a:p>
                  </p:txBody>
                </p:sp>
                <p:sp>
                  <p:nvSpPr>
                    <p:cNvPr id="329" name="TextBox 3"/>
                    <p:cNvSpPr txBox="1"/>
                    <p:nvPr/>
                  </p:nvSpPr>
                  <p:spPr>
                    <a:xfrm rot="16200000">
                      <a:off x="-724115" y="815586"/>
                      <a:ext cx="1920728" cy="4724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Autofit/>
                    </a:bodyPr>
                    <a:lstStyle>
                      <a:lvl1pPr>
                        <a:defRPr sz="3200">
                          <a:solidFill>
                            <a:schemeClr val="accent1"/>
                          </a:solidFill>
                          <a:latin typeface="Arial"/>
                          <a:ea typeface="Arial"/>
                          <a:cs typeface="Arial"/>
                          <a:sym typeface="Arial"/>
                        </a:defRPr>
                      </a:lvl1pPr>
                    </a:lstStyle>
                    <a:p>
                      <a:r>
                        <a:rPr dirty="0">
                          <a:solidFill>
                            <a:schemeClr val="bg2"/>
                          </a:solidFill>
                        </a:rPr>
                        <a:t>frequency</a:t>
                      </a:r>
                    </a:p>
                  </p:txBody>
                </p:sp>
              </p:grpSp>
              <p:grpSp>
                <p:nvGrpSpPr>
                  <p:cNvPr id="333" name="Ellipse 103"/>
                  <p:cNvGrpSpPr/>
                  <p:nvPr/>
                </p:nvGrpSpPr>
                <p:grpSpPr>
                  <a:xfrm>
                    <a:off x="1788801" y="1044930"/>
                    <a:ext cx="398011" cy="420116"/>
                    <a:chOff x="0" y="0"/>
                    <a:chExt cx="398009" cy="420115"/>
                  </a:xfrm>
                </p:grpSpPr>
                <p:sp>
                  <p:nvSpPr>
                    <p:cNvPr id="331" name="Oval"/>
                    <p:cNvSpPr/>
                    <p:nvPr/>
                  </p:nvSpPr>
                  <p:spPr>
                    <a:xfrm>
                      <a:off x="-1" y="-1"/>
                      <a:ext cx="398011" cy="420117"/>
                    </a:xfrm>
                    <a:prstGeom prst="ellipse">
                      <a:avLst/>
                    </a:prstGeom>
                    <a:solidFill>
                      <a:schemeClr val="accent5"/>
                    </a:solidFill>
                    <a:ln w="12700" cap="flat">
                      <a:noFill/>
                      <a:miter lim="400000"/>
                    </a:ln>
                    <a:effectLst>
                      <a:outerShdw blurRad="50800" dist="38100" dir="2700000" rotWithShape="0">
                        <a:srgbClr val="000000">
                          <a:alpha val="40000"/>
                        </a:srgbClr>
                      </a:outerShdw>
                    </a:effectLst>
                  </p:spPr>
                  <p:txBody>
                    <a:bodyPr wrap="square" lIns="215999" tIns="215999" rIns="215999" bIns="215999" numCol="1" anchor="ctr">
                      <a:noAutofit/>
                    </a:bodyPr>
                    <a:lstStyle/>
                    <a:p>
                      <a:pPr algn="ctr">
                        <a:defRPr>
                          <a:solidFill>
                            <a:srgbClr val="FFFFFF"/>
                          </a:solidFill>
                        </a:defRPr>
                      </a:pPr>
                      <a:endParaRPr/>
                    </a:p>
                  </p:txBody>
                </p:sp>
                <p:sp>
                  <p:nvSpPr>
                    <p:cNvPr id="332" name="+"/>
                    <p:cNvSpPr txBox="1"/>
                    <p:nvPr/>
                  </p:nvSpPr>
                  <p:spPr>
                    <a:xfrm>
                      <a:off x="105597" y="70751"/>
                      <a:ext cx="186814" cy="27861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lvl1pPr algn="ctr">
                        <a:defRPr sz="1200">
                          <a:solidFill>
                            <a:srgbClr val="FFFFFF"/>
                          </a:solidFill>
                          <a:latin typeface="Arial Rounded MT Bold"/>
                          <a:ea typeface="Arial Rounded MT Bold"/>
                          <a:cs typeface="Arial Rounded MT Bold"/>
                          <a:sym typeface="Arial Rounded MT Bold"/>
                        </a:defRPr>
                      </a:lvl1pPr>
                    </a:lstStyle>
                    <a:p>
                      <a:r>
                        <a:t>+</a:t>
                      </a:r>
                    </a:p>
                  </p:txBody>
                </p:sp>
              </p:grpSp>
              <p:grpSp>
                <p:nvGrpSpPr>
                  <p:cNvPr id="336" name="Ellipse 108"/>
                  <p:cNvGrpSpPr/>
                  <p:nvPr/>
                </p:nvGrpSpPr>
                <p:grpSpPr>
                  <a:xfrm>
                    <a:off x="7115596" y="1449173"/>
                    <a:ext cx="398011" cy="401445"/>
                    <a:chOff x="0" y="0"/>
                    <a:chExt cx="398009" cy="401443"/>
                  </a:xfrm>
                </p:grpSpPr>
                <p:sp>
                  <p:nvSpPr>
                    <p:cNvPr id="334" name="Oval"/>
                    <p:cNvSpPr/>
                    <p:nvPr/>
                  </p:nvSpPr>
                  <p:spPr>
                    <a:xfrm>
                      <a:off x="0" y="9548"/>
                      <a:ext cx="398010" cy="382348"/>
                    </a:xfrm>
                    <a:prstGeom prst="ellipse">
                      <a:avLst/>
                    </a:prstGeom>
                    <a:solidFill>
                      <a:srgbClr val="0070C0"/>
                    </a:solidFill>
                    <a:ln w="12700" cap="flat">
                      <a:solidFill>
                        <a:srgbClr val="0070C0"/>
                      </a:solidFill>
                      <a:miter lim="400000"/>
                    </a:ln>
                    <a:effectLst>
                      <a:outerShdw blurRad="50800" dist="38100" dir="2700000" rotWithShape="0">
                        <a:srgbClr val="000000">
                          <a:alpha val="40000"/>
                        </a:srgbClr>
                      </a:outerShdw>
                    </a:effectLst>
                  </p:spPr>
                  <p:txBody>
                    <a:bodyPr wrap="square" lIns="215999" tIns="215999" rIns="215999" bIns="215999" numCol="1" anchor="ctr">
                      <a:noAutofit/>
                    </a:bodyPr>
                    <a:lstStyle/>
                    <a:p>
                      <a:pPr algn="ctr">
                        <a:defRPr>
                          <a:solidFill>
                            <a:srgbClr val="FFFFFF"/>
                          </a:solidFill>
                        </a:defRPr>
                      </a:pPr>
                      <a:endParaRPr>
                        <a:solidFill>
                          <a:srgbClr val="0070C0"/>
                        </a:solidFill>
                      </a:endParaRPr>
                    </a:p>
                  </p:txBody>
                </p:sp>
                <p:sp>
                  <p:nvSpPr>
                    <p:cNvPr id="335" name="-"/>
                    <p:cNvSpPr txBox="1"/>
                    <p:nvPr/>
                  </p:nvSpPr>
                  <p:spPr>
                    <a:xfrm>
                      <a:off x="105597" y="0"/>
                      <a:ext cx="186814" cy="40144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noAutofit/>
                    </a:bodyPr>
                    <a:lstStyle>
                      <a:lvl1pPr algn="ctr">
                        <a:defRPr sz="2000" baseline="6000">
                          <a:solidFill>
                            <a:srgbClr val="FFFFFF"/>
                          </a:solidFill>
                          <a:latin typeface="Arial Rounded MT Bold"/>
                          <a:ea typeface="Arial Rounded MT Bold"/>
                          <a:cs typeface="Arial Rounded MT Bold"/>
                          <a:sym typeface="Arial Rounded MT Bold"/>
                        </a:defRPr>
                      </a:lvl1pPr>
                    </a:lstStyle>
                    <a:p>
                      <a:r>
                        <a:t>-</a:t>
                      </a:r>
                    </a:p>
                  </p:txBody>
                </p:sp>
              </p:grpSp>
            </p:grpSp>
            <p:sp>
              <p:nvSpPr>
                <p:cNvPr id="338" name="Straight Arrow Connector 8"/>
                <p:cNvSpPr/>
                <p:nvPr/>
              </p:nvSpPr>
              <p:spPr>
                <a:xfrm flipV="1">
                  <a:off x="6300120" y="1252123"/>
                  <a:ext cx="1" cy="3252542"/>
                </a:xfrm>
                <a:prstGeom prst="line">
                  <a:avLst/>
                </a:prstGeom>
                <a:noFill/>
                <a:ln w="25400" cap="flat">
                  <a:solidFill>
                    <a:schemeClr val="accent5"/>
                  </a:solidFill>
                  <a:prstDash val="solid"/>
                  <a:miter lim="800000"/>
                  <a:tailEnd type="triangle" w="med" len="med"/>
                </a:ln>
                <a:effectLst/>
              </p:spPr>
              <p:txBody>
                <a:bodyPr wrap="square" lIns="45718" tIns="45718" rIns="45718" bIns="45718" numCol="1" anchor="t">
                  <a:noAutofit/>
                </a:bodyPr>
                <a:lstStyle/>
                <a:p>
                  <a:endParaRPr dirty="0"/>
                </a:p>
              </p:txBody>
            </p:sp>
            <p:sp>
              <p:nvSpPr>
                <p:cNvPr id="339" name="Straight Arrow Connector 9"/>
                <p:cNvSpPr/>
                <p:nvPr/>
              </p:nvSpPr>
              <p:spPr>
                <a:xfrm flipV="1">
                  <a:off x="6535676" y="1727832"/>
                  <a:ext cx="1" cy="2766975"/>
                </a:xfrm>
                <a:prstGeom prst="line">
                  <a:avLst/>
                </a:prstGeom>
                <a:noFill/>
                <a:ln w="25400" cap="flat">
                  <a:solidFill>
                    <a:srgbClr val="0070C0"/>
                  </a:solidFill>
                  <a:prstDash val="solid"/>
                  <a:miter lim="800000"/>
                  <a:tailEnd type="triangle" w="med" len="med"/>
                </a:ln>
                <a:effectLst/>
              </p:spPr>
              <p:txBody>
                <a:bodyPr wrap="square" lIns="45718" tIns="45718" rIns="45718" bIns="45718" numCol="1" anchor="t">
                  <a:noAutofit/>
                </a:bodyPr>
                <a:lstStyle/>
                <a:p>
                  <a:endParaRPr>
                    <a:solidFill>
                      <a:srgbClr val="0070C0"/>
                    </a:solidFill>
                  </a:endParaRPr>
                </a:p>
              </p:txBody>
            </p:sp>
          </p:grpSp>
          <p:sp>
            <p:nvSpPr>
              <p:cNvPr id="341" name="Content Placeholder 2"/>
              <p:cNvSpPr txBox="1"/>
              <p:nvPr/>
            </p:nvSpPr>
            <p:spPr>
              <a:xfrm>
                <a:off x="2182838" y="160927"/>
                <a:ext cx="5601392" cy="52850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t">
                <a:normAutofit/>
              </a:bodyPr>
              <a:lstStyle>
                <a:lvl1pPr defTabSz="1828800">
                  <a:spcBef>
                    <a:spcPts val="2000"/>
                  </a:spcBef>
                  <a:defRPr sz="2800">
                    <a:solidFill>
                      <a:schemeClr val="accent1">
                        <a:lumOff val="-4235"/>
                      </a:schemeClr>
                    </a:solidFill>
                    <a:latin typeface="Arial"/>
                    <a:ea typeface="Arial"/>
                    <a:cs typeface="Arial"/>
                    <a:sym typeface="Arial"/>
                  </a:defRPr>
                </a:lvl1pPr>
              </a:lstStyle>
              <a:p>
                <a:r>
                  <a:rPr dirty="0">
                    <a:solidFill>
                      <a:schemeClr val="bg2"/>
                    </a:solidFill>
                  </a:rPr>
                  <a:t>Decoherence-free measurement</a:t>
                </a:r>
              </a:p>
            </p:txBody>
          </p:sp>
        </p:grpSp>
        <p:grpSp>
          <p:nvGrpSpPr>
            <p:cNvPr id="347" name="Group"/>
            <p:cNvGrpSpPr/>
            <p:nvPr/>
          </p:nvGrpSpPr>
          <p:grpSpPr>
            <a:xfrm>
              <a:off x="653496" y="8847421"/>
              <a:ext cx="10972626" cy="2577344"/>
              <a:chOff x="-194997" y="-167785"/>
              <a:chExt cx="10972624" cy="2577343"/>
            </a:xfrm>
          </p:grpSpPr>
          <mc:AlternateContent xmlns:mc="http://schemas.openxmlformats.org/markup-compatibility/2006" xmlns:a14="http://schemas.microsoft.com/office/drawing/2010/main">
            <mc:Choice Requires="a14">
              <p:sp>
                <p:nvSpPr>
                  <p:cNvPr id="344" name="Charge to mass anomaly:"/>
                  <p:cNvSpPr txBox="1"/>
                  <p:nvPr/>
                </p:nvSpPr>
                <p:spPr>
                  <a:xfrm>
                    <a:off x="-194997" y="693872"/>
                    <a:ext cx="8274278" cy="1566710"/>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defTabSz="1828800">
                      <a:spcBef>
                        <a:spcPts val="2000"/>
                      </a:spcBef>
                      <a:defRPr sz="2500">
                        <a:solidFill>
                          <a:srgbClr val="535353"/>
                        </a:solidFill>
                        <a:latin typeface="Arial"/>
                        <a:ea typeface="Arial"/>
                        <a:cs typeface="Arial"/>
                        <a:sym typeface="Arial"/>
                      </a:defRPr>
                    </a:pPr>
                    <a14:m>
                      <m:oMath xmlns:m="http://schemas.openxmlformats.org/officeDocument/2006/math">
                        <m:r>
                          <a:rPr lang="en-US" sz="3000" i="1" smtClean="0">
                            <a:solidFill>
                              <a:srgbClr val="535353"/>
                            </a:solidFill>
                            <a:latin typeface="Cambria Math" panose="02040503050406030204" pitchFamily="18" charset="0"/>
                          </a:rPr>
                          <m:t>→</m:t>
                        </m:r>
                      </m:oMath>
                    </a14:m>
                    <a:r>
                      <a:rPr lang="en-US" dirty="0"/>
                      <a:t> Charge to mass anomaly: </a:t>
                    </a:r>
                    <a14:m>
                      <m:oMath xmlns:m="http://schemas.openxmlformats.org/officeDocument/2006/math">
                        <m:sSubSup>
                          <m:sSubSupPr>
                            <m:ctrlPr>
                              <a:rPr lang="ar-AE" sz="3000" i="1">
                                <a:solidFill>
                                  <a:srgbClr val="535353"/>
                                </a:solidFill>
                                <a:latin typeface="Cambria Math" panose="02040503050406030204" pitchFamily="18" charset="0"/>
                              </a:rPr>
                            </m:ctrlPr>
                          </m:sSubSupPr>
                          <m:e>
                            <m:r>
                              <a:rPr lang="ar-AE" sz="3000" i="1">
                                <a:solidFill>
                                  <a:srgbClr val="535353"/>
                                </a:solidFill>
                                <a:latin typeface="Cambria Math" panose="02040503050406030204" pitchFamily="18" charset="0"/>
                              </a:rPr>
                              <m:t>𝑟</m:t>
                            </m:r>
                          </m:e>
                          <m:sub>
                            <m:f>
                              <m:fPr>
                                <m:type m:val="lin"/>
                                <m:ctrlPr>
                                  <a:rPr lang="ar-AE" sz="3000" i="1">
                                    <a:solidFill>
                                      <a:srgbClr val="535353"/>
                                    </a:solidFill>
                                    <a:latin typeface="Cambria Math" panose="02040503050406030204" pitchFamily="18" charset="0"/>
                                  </a:rPr>
                                </m:ctrlPr>
                              </m:fPr>
                              <m:num>
                                <m:r>
                                  <a:rPr lang="ar-AE" sz="3000" i="1">
                                    <a:solidFill>
                                      <a:srgbClr val="535353"/>
                                    </a:solidFill>
                                    <a:latin typeface="Cambria Math" panose="02040503050406030204" pitchFamily="18" charset="0"/>
                                  </a:rPr>
                                  <m:t>𝑞</m:t>
                                </m:r>
                              </m:num>
                              <m:den>
                                <m:r>
                                  <a:rPr lang="ar-AE" sz="3000" i="1">
                                    <a:solidFill>
                                      <a:srgbClr val="535353"/>
                                    </a:solidFill>
                                    <a:latin typeface="Cambria Math" panose="02040503050406030204" pitchFamily="18" charset="0"/>
                                  </a:rPr>
                                  <m:t>𝑚</m:t>
                                </m:r>
                              </m:den>
                            </m:f>
                          </m:sub>
                          <m:sup>
                            <m:r>
                              <a:rPr lang="ar-AE" sz="3000" i="1">
                                <a:solidFill>
                                  <a:srgbClr val="535353"/>
                                </a:solidFill>
                                <a:latin typeface="Cambria Math" panose="02040503050406030204" pitchFamily="18" charset="0"/>
                              </a:rPr>
                              <m:t>𝑒</m:t>
                            </m:r>
                          </m:sup>
                        </m:sSubSup>
                        <m:r>
                          <a:rPr lang="ar-AE" sz="3000" i="1">
                            <a:solidFill>
                              <a:srgbClr val="535353"/>
                            </a:solidFill>
                            <a:latin typeface="Cambria Math" panose="02040503050406030204" pitchFamily="18" charset="0"/>
                          </a:rPr>
                          <m:t>=</m:t>
                        </m:r>
                        <m:d>
                          <m:dPr>
                            <m:begChr m:val="|"/>
                            <m:endChr m:val="|"/>
                            <m:ctrlPr>
                              <a:rPr lang="ar-AE" sz="3000" i="1">
                                <a:solidFill>
                                  <a:srgbClr val="535353"/>
                                </a:solidFill>
                                <a:latin typeface="Cambria Math" panose="02040503050406030204" pitchFamily="18" charset="0"/>
                              </a:rPr>
                            </m:ctrlPr>
                          </m:dPr>
                          <m:e>
                            <m:f>
                              <m:fPr>
                                <m:ctrlPr>
                                  <a:rPr lang="ar-AE" sz="3000" i="1">
                                    <a:solidFill>
                                      <a:srgbClr val="535353"/>
                                    </a:solidFill>
                                    <a:latin typeface="Cambria Math" panose="02040503050406030204" pitchFamily="18" charset="0"/>
                                  </a:rPr>
                                </m:ctrlPr>
                              </m:fPr>
                              <m:num>
                                <m:f>
                                  <m:fPr>
                                    <m:type m:val="lin"/>
                                    <m:ctrlPr>
                                      <a:rPr lang="ar-AE" sz="3000" i="1">
                                        <a:solidFill>
                                          <a:srgbClr val="535353"/>
                                        </a:solidFill>
                                        <a:latin typeface="Cambria Math" panose="02040503050406030204" pitchFamily="18" charset="0"/>
                                      </a:rPr>
                                    </m:ctrlPr>
                                  </m:fPr>
                                  <m:num>
                                    <m:sSub>
                                      <m:sSubPr>
                                        <m:ctrlPr>
                                          <a:rPr lang="ar-AE" sz="3000" i="1">
                                            <a:solidFill>
                                              <a:srgbClr val="535353"/>
                                            </a:solidFill>
                                            <a:latin typeface="Cambria Math" panose="02040503050406030204" pitchFamily="18" charset="0"/>
                                          </a:rPr>
                                        </m:ctrlPr>
                                      </m:sSubPr>
                                      <m:e>
                                        <m:r>
                                          <a:rPr lang="ar-AE" sz="3000" i="1">
                                            <a:solidFill>
                                              <a:srgbClr val="535353"/>
                                            </a:solidFill>
                                            <a:latin typeface="Cambria Math" panose="02040503050406030204" pitchFamily="18" charset="0"/>
                                          </a:rPr>
                                          <m:t>𝑞</m:t>
                                        </m:r>
                                      </m:e>
                                      <m:sub>
                                        <m:sSup>
                                          <m:sSupPr>
                                            <m:ctrlPr>
                                              <a:rPr lang="ar-AE" sz="3000" i="1">
                                                <a:solidFill>
                                                  <a:srgbClr val="535353"/>
                                                </a:solidFill>
                                                <a:latin typeface="Cambria Math" panose="02040503050406030204" pitchFamily="18" charset="0"/>
                                              </a:rPr>
                                            </m:ctrlPr>
                                          </m:sSupPr>
                                          <m:e>
                                            <m:r>
                                              <a:rPr lang="ar-AE" sz="3000" i="1">
                                                <a:solidFill>
                                                  <a:srgbClr val="535353"/>
                                                </a:solidFill>
                                                <a:latin typeface="Cambria Math" panose="02040503050406030204" pitchFamily="18" charset="0"/>
                                              </a:rPr>
                                              <m:t>𝑒</m:t>
                                            </m:r>
                                          </m:e>
                                          <m:sup>
                                            <m:r>
                                              <a:rPr lang="ar-AE" sz="3000" i="1">
                                                <a:solidFill>
                                                  <a:srgbClr val="535353"/>
                                                </a:solidFill>
                                                <a:latin typeface="Cambria Math" panose="02040503050406030204" pitchFamily="18" charset="0"/>
                                              </a:rPr>
                                              <m:t>−</m:t>
                                            </m:r>
                                          </m:sup>
                                        </m:sSup>
                                      </m:sub>
                                    </m:sSub>
                                  </m:num>
                                  <m:den>
                                    <m:sSub>
                                      <m:sSubPr>
                                        <m:ctrlPr>
                                          <a:rPr lang="ar-AE" sz="3000" i="1">
                                            <a:solidFill>
                                              <a:srgbClr val="535353"/>
                                            </a:solidFill>
                                            <a:latin typeface="Cambria Math" panose="02040503050406030204" pitchFamily="18" charset="0"/>
                                          </a:rPr>
                                        </m:ctrlPr>
                                      </m:sSubPr>
                                      <m:e>
                                        <m:r>
                                          <a:rPr lang="ar-AE" sz="3000" i="1">
                                            <a:solidFill>
                                              <a:srgbClr val="535353"/>
                                            </a:solidFill>
                                            <a:latin typeface="Cambria Math" panose="02040503050406030204" pitchFamily="18" charset="0"/>
                                          </a:rPr>
                                          <m:t>𝑚</m:t>
                                        </m:r>
                                      </m:e>
                                      <m:sub>
                                        <m:sSup>
                                          <m:sSupPr>
                                            <m:ctrlPr>
                                              <a:rPr lang="ar-AE" sz="3000" i="1">
                                                <a:solidFill>
                                                  <a:srgbClr val="535353"/>
                                                </a:solidFill>
                                                <a:latin typeface="Cambria Math" panose="02040503050406030204" pitchFamily="18" charset="0"/>
                                              </a:rPr>
                                            </m:ctrlPr>
                                          </m:sSupPr>
                                          <m:e>
                                            <m:r>
                                              <a:rPr lang="ar-AE" sz="3000" i="1">
                                                <a:solidFill>
                                                  <a:srgbClr val="535353"/>
                                                </a:solidFill>
                                                <a:latin typeface="Cambria Math" panose="02040503050406030204" pitchFamily="18" charset="0"/>
                                              </a:rPr>
                                              <m:t>𝑒</m:t>
                                            </m:r>
                                          </m:e>
                                          <m:sup>
                                            <m:r>
                                              <a:rPr lang="ar-AE" sz="3000" i="1">
                                                <a:solidFill>
                                                  <a:srgbClr val="535353"/>
                                                </a:solidFill>
                                                <a:latin typeface="Cambria Math" panose="02040503050406030204" pitchFamily="18" charset="0"/>
                                              </a:rPr>
                                              <m:t>−</m:t>
                                            </m:r>
                                          </m:sup>
                                        </m:sSup>
                                      </m:sub>
                                    </m:sSub>
                                  </m:den>
                                </m:f>
                              </m:num>
                              <m:den>
                                <m:f>
                                  <m:fPr>
                                    <m:type m:val="lin"/>
                                    <m:ctrlPr>
                                      <a:rPr lang="ar-AE" sz="3000" i="1">
                                        <a:solidFill>
                                          <a:srgbClr val="535353"/>
                                        </a:solidFill>
                                        <a:latin typeface="Cambria Math" panose="02040503050406030204" pitchFamily="18" charset="0"/>
                                      </a:rPr>
                                    </m:ctrlPr>
                                  </m:fPr>
                                  <m:num>
                                    <m:sSub>
                                      <m:sSubPr>
                                        <m:ctrlPr>
                                          <a:rPr lang="ar-AE" sz="3000" i="1">
                                            <a:solidFill>
                                              <a:srgbClr val="535353"/>
                                            </a:solidFill>
                                            <a:latin typeface="Cambria Math" panose="02040503050406030204" pitchFamily="18" charset="0"/>
                                          </a:rPr>
                                        </m:ctrlPr>
                                      </m:sSubPr>
                                      <m:e>
                                        <m:r>
                                          <a:rPr lang="ar-AE" sz="3000" i="1">
                                            <a:solidFill>
                                              <a:srgbClr val="535353"/>
                                            </a:solidFill>
                                            <a:latin typeface="Cambria Math" panose="02040503050406030204" pitchFamily="18" charset="0"/>
                                          </a:rPr>
                                          <m:t>𝑞</m:t>
                                        </m:r>
                                      </m:e>
                                      <m:sub>
                                        <m:sSup>
                                          <m:sSupPr>
                                            <m:ctrlPr>
                                              <a:rPr lang="ar-AE" sz="3000" i="1">
                                                <a:solidFill>
                                                  <a:srgbClr val="535353"/>
                                                </a:solidFill>
                                                <a:latin typeface="Cambria Math" panose="02040503050406030204" pitchFamily="18" charset="0"/>
                                              </a:rPr>
                                            </m:ctrlPr>
                                          </m:sSupPr>
                                          <m:e>
                                            <m:r>
                                              <a:rPr lang="ar-AE" sz="3000" i="1">
                                                <a:solidFill>
                                                  <a:srgbClr val="535353"/>
                                                </a:solidFill>
                                                <a:latin typeface="Cambria Math" panose="02040503050406030204" pitchFamily="18" charset="0"/>
                                              </a:rPr>
                                              <m:t>𝑒</m:t>
                                            </m:r>
                                          </m:e>
                                          <m:sup>
                                            <m:r>
                                              <a:rPr lang="ar-AE" sz="3000" i="1">
                                                <a:solidFill>
                                                  <a:srgbClr val="535353"/>
                                                </a:solidFill>
                                                <a:latin typeface="Cambria Math" panose="02040503050406030204" pitchFamily="18" charset="0"/>
                                              </a:rPr>
                                              <m:t>+</m:t>
                                            </m:r>
                                          </m:sup>
                                        </m:sSup>
                                      </m:sub>
                                    </m:sSub>
                                  </m:num>
                                  <m:den>
                                    <m:sSub>
                                      <m:sSubPr>
                                        <m:ctrlPr>
                                          <a:rPr lang="ar-AE" sz="3000" i="1">
                                            <a:solidFill>
                                              <a:srgbClr val="535353"/>
                                            </a:solidFill>
                                            <a:latin typeface="Cambria Math" panose="02040503050406030204" pitchFamily="18" charset="0"/>
                                          </a:rPr>
                                        </m:ctrlPr>
                                      </m:sSubPr>
                                      <m:e>
                                        <m:r>
                                          <a:rPr lang="ar-AE" sz="3000" i="1">
                                            <a:solidFill>
                                              <a:srgbClr val="535353"/>
                                            </a:solidFill>
                                            <a:latin typeface="Cambria Math" panose="02040503050406030204" pitchFamily="18" charset="0"/>
                                          </a:rPr>
                                          <m:t>𝑚</m:t>
                                        </m:r>
                                      </m:e>
                                      <m:sub>
                                        <m:sSup>
                                          <m:sSupPr>
                                            <m:ctrlPr>
                                              <a:rPr lang="ar-AE" sz="3000" i="1">
                                                <a:solidFill>
                                                  <a:srgbClr val="535353"/>
                                                </a:solidFill>
                                                <a:latin typeface="Cambria Math" panose="02040503050406030204" pitchFamily="18" charset="0"/>
                                              </a:rPr>
                                            </m:ctrlPr>
                                          </m:sSupPr>
                                          <m:e>
                                            <m:r>
                                              <a:rPr lang="ar-AE" sz="3000" i="1">
                                                <a:solidFill>
                                                  <a:srgbClr val="535353"/>
                                                </a:solidFill>
                                                <a:latin typeface="Cambria Math" panose="02040503050406030204" pitchFamily="18" charset="0"/>
                                              </a:rPr>
                                              <m:t>𝑒</m:t>
                                            </m:r>
                                          </m:e>
                                          <m:sup>
                                            <m:r>
                                              <a:rPr lang="ar-AE" sz="3000" i="1">
                                                <a:solidFill>
                                                  <a:srgbClr val="535353"/>
                                                </a:solidFill>
                                                <a:latin typeface="Cambria Math" panose="02040503050406030204" pitchFamily="18" charset="0"/>
                                              </a:rPr>
                                              <m:t>+</m:t>
                                            </m:r>
                                          </m:sup>
                                        </m:sSup>
                                      </m:sub>
                                    </m:sSub>
                                  </m:den>
                                </m:f>
                              </m:den>
                            </m:f>
                            <m:r>
                              <a:rPr lang="en-US" sz="3000" b="0" i="1" smtClean="0">
                                <a:solidFill>
                                  <a:srgbClr val="535353"/>
                                </a:solidFill>
                                <a:latin typeface="Cambria Math" panose="02040503050406030204" pitchFamily="18" charset="0"/>
                              </a:rPr>
                              <m:t>−1</m:t>
                            </m:r>
                          </m:e>
                        </m:d>
                      </m:oMath>
                    </a14:m>
                    <a:endParaRPr lang="ar-AE" dirty="0"/>
                  </a:p>
                  <a:p>
                    <a:pPr defTabSz="1828800">
                      <a:spcBef>
                        <a:spcPts val="2000"/>
                      </a:spcBef>
                      <a:defRPr sz="2500">
                        <a:solidFill>
                          <a:srgbClr val="535353"/>
                        </a:solidFill>
                        <a:latin typeface="Arial"/>
                        <a:ea typeface="Arial"/>
                        <a:cs typeface="Arial"/>
                        <a:sym typeface="Arial"/>
                      </a:defRPr>
                    </a:pPr>
                    <a14:m>
                      <m:oMath xmlns:m="http://schemas.openxmlformats.org/officeDocument/2006/math">
                        <m:r>
                          <a:rPr lang="ar-AE" sz="3000" i="1">
                            <a:solidFill>
                              <a:srgbClr val="535353"/>
                            </a:solidFill>
                            <a:latin typeface="Cambria Math" panose="02040503050406030204" pitchFamily="18" charset="0"/>
                          </a:rPr>
                          <m:t>→</m:t>
                        </m:r>
                      </m:oMath>
                    </a14:m>
                    <a:r>
                      <a:rPr lang="ar-AE" dirty="0"/>
                      <a:t> </a:t>
                    </a:r>
                    <a14:m>
                      <m:oMath xmlns:m="http://schemas.openxmlformats.org/officeDocument/2006/math">
                        <m:r>
                          <m:rPr>
                            <m:sty m:val="p"/>
                          </m:rPr>
                          <a:rPr lang="el-GR" sz="3000" i="1">
                            <a:solidFill>
                              <a:srgbClr val="535353"/>
                            </a:solidFill>
                            <a:latin typeface="Cambria Math" panose="02040503050406030204" pitchFamily="18" charset="0"/>
                          </a:rPr>
                          <m:t>Δ</m:t>
                        </m:r>
                        <m:r>
                          <a:rPr lang="el-GR" sz="3000" i="1">
                            <a:solidFill>
                              <a:srgbClr val="535353"/>
                            </a:solidFill>
                            <a:latin typeface="Cambria Math" panose="02040503050406030204" pitchFamily="18" charset="0"/>
                          </a:rPr>
                          <m:t>𝑔</m:t>
                        </m:r>
                        <m:r>
                          <a:rPr lang="el-GR" sz="3000" i="1">
                            <a:solidFill>
                              <a:srgbClr val="535353"/>
                            </a:solidFill>
                            <a:latin typeface="Cambria Math" panose="02040503050406030204" pitchFamily="18" charset="0"/>
                          </a:rPr>
                          <m:t>≡</m:t>
                        </m:r>
                        <m:sSub>
                          <m:sSubPr>
                            <m:ctrlPr>
                              <a:rPr lang="en-US" sz="3000" b="0" i="1" smtClean="0">
                                <a:solidFill>
                                  <a:srgbClr val="535353"/>
                                </a:solidFill>
                                <a:latin typeface="Cambria Math" panose="02040503050406030204" pitchFamily="18" charset="0"/>
                              </a:rPr>
                            </m:ctrlPr>
                          </m:sSubPr>
                          <m:e>
                            <m:r>
                              <a:rPr lang="el-GR" sz="3000" b="0" i="1" smtClean="0">
                                <a:solidFill>
                                  <a:srgbClr val="535353"/>
                                </a:solidFill>
                                <a:latin typeface="Cambria Math" panose="02040503050406030204" pitchFamily="18" charset="0"/>
                              </a:rPr>
                              <m:t>𝑔</m:t>
                            </m:r>
                          </m:e>
                          <m:sub>
                            <m:sSup>
                              <m:sSupPr>
                                <m:ctrlPr>
                                  <a:rPr lang="en-US" sz="3000" b="0" i="1" smtClean="0">
                                    <a:solidFill>
                                      <a:srgbClr val="535353"/>
                                    </a:solidFill>
                                    <a:latin typeface="Cambria Math" panose="02040503050406030204" pitchFamily="18" charset="0"/>
                                  </a:rPr>
                                </m:ctrlPr>
                              </m:sSupPr>
                              <m:e>
                                <m:r>
                                  <a:rPr lang="en-US" sz="3000" b="0" i="1" smtClean="0">
                                    <a:solidFill>
                                      <a:srgbClr val="535353"/>
                                    </a:solidFill>
                                    <a:latin typeface="Cambria Math" panose="02040503050406030204" pitchFamily="18" charset="0"/>
                                  </a:rPr>
                                  <m:t>𝑒</m:t>
                                </m:r>
                              </m:e>
                              <m:sup>
                                <m:r>
                                  <a:rPr lang="en-US" sz="3000" b="0" i="1" smtClean="0">
                                    <a:solidFill>
                                      <a:srgbClr val="535353"/>
                                    </a:solidFill>
                                    <a:latin typeface="Cambria Math" panose="02040503050406030204" pitchFamily="18" charset="0"/>
                                  </a:rPr>
                                  <m:t>+</m:t>
                                </m:r>
                              </m:sup>
                            </m:sSup>
                          </m:sub>
                        </m:sSub>
                        <m:r>
                          <a:rPr lang="el-GR" sz="3000" i="1">
                            <a:solidFill>
                              <a:srgbClr val="535353"/>
                            </a:solidFill>
                            <a:latin typeface="Cambria Math" panose="02040503050406030204" pitchFamily="18" charset="0"/>
                          </a:rPr>
                          <m:t>−</m:t>
                        </m:r>
                        <m:sSub>
                          <m:sSubPr>
                            <m:ctrlPr>
                              <a:rPr lang="en-US" sz="3000" b="0" i="1" smtClean="0">
                                <a:solidFill>
                                  <a:srgbClr val="535353"/>
                                </a:solidFill>
                                <a:latin typeface="Cambria Math" panose="02040503050406030204" pitchFamily="18" charset="0"/>
                              </a:rPr>
                            </m:ctrlPr>
                          </m:sSubPr>
                          <m:e>
                            <m:r>
                              <a:rPr lang="en-US" sz="3000" b="0" i="1" smtClean="0">
                                <a:solidFill>
                                  <a:srgbClr val="535353"/>
                                </a:solidFill>
                                <a:latin typeface="Cambria Math" panose="02040503050406030204" pitchFamily="18" charset="0"/>
                              </a:rPr>
                              <m:t>𝑔</m:t>
                            </m:r>
                          </m:e>
                          <m:sub>
                            <m:sSup>
                              <m:sSupPr>
                                <m:ctrlPr>
                                  <a:rPr lang="en-US" sz="3000" b="0" i="1" smtClean="0">
                                    <a:solidFill>
                                      <a:srgbClr val="535353"/>
                                    </a:solidFill>
                                    <a:latin typeface="Cambria Math" panose="02040503050406030204" pitchFamily="18" charset="0"/>
                                  </a:rPr>
                                </m:ctrlPr>
                              </m:sSupPr>
                              <m:e>
                                <m:r>
                                  <a:rPr lang="en-US" sz="3000" b="0" i="1" smtClean="0">
                                    <a:solidFill>
                                      <a:srgbClr val="535353"/>
                                    </a:solidFill>
                                    <a:latin typeface="Cambria Math" panose="02040503050406030204" pitchFamily="18" charset="0"/>
                                  </a:rPr>
                                  <m:t>𝑒</m:t>
                                </m:r>
                              </m:e>
                              <m:sup>
                                <m:r>
                                  <a:rPr lang="en-US" sz="3000" b="0" i="1" smtClean="0">
                                    <a:solidFill>
                                      <a:srgbClr val="535353"/>
                                    </a:solidFill>
                                    <a:latin typeface="Cambria Math" panose="02040503050406030204" pitchFamily="18" charset="0"/>
                                  </a:rPr>
                                  <m:t>−</m:t>
                                </m:r>
                              </m:sup>
                            </m:sSup>
                          </m:sub>
                        </m:sSub>
                      </m:oMath>
                    </a14:m>
                    <a:endParaRPr dirty="0"/>
                  </a:p>
                </p:txBody>
              </p:sp>
            </mc:Choice>
            <mc:Fallback xmlns="">
              <p:sp>
                <p:nvSpPr>
                  <p:cNvPr id="344" name="Charge to mass anomaly:"/>
                  <p:cNvSpPr txBox="1">
                    <a:spLocks noRot="1" noChangeAspect="1" noMove="1" noResize="1" noEditPoints="1" noAdjustHandles="1" noChangeArrowheads="1" noChangeShapeType="1" noTextEdit="1"/>
                  </p:cNvSpPr>
                  <p:nvPr/>
                </p:nvSpPr>
                <p:spPr>
                  <a:xfrm>
                    <a:off x="-194997" y="693872"/>
                    <a:ext cx="8274278" cy="1566710"/>
                  </a:xfrm>
                  <a:prstGeom prst="rect">
                    <a:avLst/>
                  </a:prstGeom>
                  <a:blipFill>
                    <a:blip r:embed="rId5"/>
                    <a:stretch>
                      <a:fillRect b="-9728"/>
                    </a:stretch>
                  </a:blipFill>
                  <a:ln w="12700" cap="flat">
                    <a:noFill/>
                    <a:miter lim="400000"/>
                  </a:ln>
                  <a:effectLst/>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345" name="Equation"/>
                  <p:cNvSpPr txBox="1"/>
                  <p:nvPr/>
                </p:nvSpPr>
                <p:spPr>
                  <a:xfrm>
                    <a:off x="7074422" y="-167785"/>
                    <a:ext cx="600076" cy="2066659"/>
                  </a:xfrm>
                  <a:prstGeom prst="rect">
                    <a:avLst/>
                  </a:prstGeom>
                  <a:noFill/>
                  <a:ln w="12700" cap="flat">
                    <a:noFill/>
                    <a:miter lim="400000"/>
                  </a:ln>
                  <a:effectLst/>
                </p:spPr>
                <p:txBody>
                  <a:bodyPr wrap="none" lIns="0" tIns="0" rIns="0" bIns="0">
                    <a:spAutoFit/>
                  </a:bodyPr>
                  <a:lstStyle/>
                  <a:p>
                    <a:pPr latinLnBrk="1">
                      <a:defRPr sz="1800"/>
                    </a:pPr>
                    <a14:m>
                      <m:oMathPara xmlns:m="http://schemas.openxmlformats.org/officeDocument/2006/math">
                        <m:oMathParaPr>
                          <m:jc m:val="centerGroup"/>
                        </m:oMathParaPr>
                        <m:oMath xmlns:m="http://schemas.openxmlformats.org/officeDocument/2006/math">
                          <m:r>
                            <a:rPr sz="18900" i="1">
                              <a:solidFill>
                                <a:srgbClr val="525252"/>
                              </a:solidFill>
                              <a:latin typeface="Cambria Math" panose="02040503050406030204" pitchFamily="18" charset="0"/>
                            </a:rPr>
                            <m:t>}</m:t>
                          </m:r>
                        </m:oMath>
                      </m:oMathPara>
                    </a14:m>
                    <a:endParaRPr sz="18900" dirty="0">
                      <a:solidFill>
                        <a:srgbClr val="535353"/>
                      </a:solidFill>
                    </a:endParaRPr>
                  </a:p>
                </p:txBody>
              </p:sp>
            </mc:Choice>
            <mc:Fallback xmlns="">
              <p:sp>
                <p:nvSpPr>
                  <p:cNvPr id="345" name="Equation"/>
                  <p:cNvSpPr txBox="1">
                    <a:spLocks noRot="1" noChangeAspect="1" noMove="1" noResize="1" noEditPoints="1" noAdjustHandles="1" noChangeArrowheads="1" noChangeShapeType="1" noTextEdit="1"/>
                  </p:cNvSpPr>
                  <p:nvPr/>
                </p:nvSpPr>
                <p:spPr>
                  <a:xfrm>
                    <a:off x="7074422" y="-167785"/>
                    <a:ext cx="600076" cy="2066659"/>
                  </a:xfrm>
                  <a:prstGeom prst="rect">
                    <a:avLst/>
                  </a:prstGeom>
                  <a:blipFill>
                    <a:blip r:embed="rId7"/>
                    <a:stretch>
                      <a:fillRect r="-36735" b="-35398"/>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346" name="Content Placeholder 2"/>
                  <p:cNvSpPr txBox="1"/>
                  <p:nvPr/>
                </p:nvSpPr>
                <p:spPr>
                  <a:xfrm>
                    <a:off x="7533823" y="1405062"/>
                    <a:ext cx="3243804" cy="1004496"/>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normAutofit/>
                  </a:bodyPr>
                  <a:lstStyle/>
                  <a:p>
                    <a:pPr algn="ctr" defTabSz="1828800">
                      <a:lnSpc>
                        <a:spcPct val="10000"/>
                      </a:lnSpc>
                      <a:spcBef>
                        <a:spcPts val="2000"/>
                      </a:spcBef>
                      <a:defRPr sz="2500">
                        <a:solidFill>
                          <a:srgbClr val="535353"/>
                        </a:solidFill>
                        <a:latin typeface="Arial"/>
                        <a:ea typeface="Arial"/>
                        <a:cs typeface="Arial"/>
                        <a:sym typeface="Arial"/>
                      </a:defRPr>
                    </a:pPr>
                    <a:r>
                      <a:rPr dirty="0"/>
                      <a:t>Both</a:t>
                    </a:r>
                    <a14:m>
                      <m:oMath xmlns:m="http://schemas.openxmlformats.org/officeDocument/2006/math">
                        <m:r>
                          <a:rPr sz="3000" i="1">
                            <a:solidFill>
                              <a:srgbClr val="535353"/>
                            </a:solidFill>
                            <a:latin typeface="Cambria Math" panose="02040503050406030204" pitchFamily="18" charset="0"/>
                          </a:rPr>
                          <m:t>=0</m:t>
                        </m:r>
                      </m:oMath>
                    </a14:m>
                    <a:r>
                      <a:rPr dirty="0"/>
                      <a:t> </a:t>
                    </a:r>
                  </a:p>
                  <a:p>
                    <a:pPr algn="ctr" defTabSz="1828800">
                      <a:lnSpc>
                        <a:spcPct val="10000"/>
                      </a:lnSpc>
                      <a:spcBef>
                        <a:spcPts val="2000"/>
                      </a:spcBef>
                      <a:defRPr sz="2500">
                        <a:solidFill>
                          <a:srgbClr val="535353"/>
                        </a:solidFill>
                        <a:latin typeface="Arial"/>
                        <a:ea typeface="Arial"/>
                        <a:cs typeface="Arial"/>
                        <a:sym typeface="Arial"/>
                      </a:defRPr>
                    </a:pPr>
                    <a:r>
                      <a:rPr dirty="0"/>
                      <a:t>if CPT holds</a:t>
                    </a:r>
                  </a:p>
                </p:txBody>
              </p:sp>
            </mc:Choice>
            <mc:Fallback xmlns="">
              <p:sp>
                <p:nvSpPr>
                  <p:cNvPr id="346" name="Content Placeholder 2"/>
                  <p:cNvSpPr txBox="1">
                    <a:spLocks noRot="1" noChangeAspect="1" noMove="1" noResize="1" noEditPoints="1" noAdjustHandles="1" noChangeArrowheads="1" noChangeShapeType="1" noTextEdit="1"/>
                  </p:cNvSpPr>
                  <p:nvPr/>
                </p:nvSpPr>
                <p:spPr>
                  <a:xfrm>
                    <a:off x="7533823" y="1405062"/>
                    <a:ext cx="3243804" cy="1004496"/>
                  </a:xfrm>
                  <a:prstGeom prst="rect">
                    <a:avLst/>
                  </a:prstGeom>
                  <a:blipFill>
                    <a:blip r:embed="rId8"/>
                    <a:stretch>
                      <a:fillRect t="-36364"/>
                    </a:stretch>
                  </a:blipFill>
                  <a:ln w="12700" cap="flat">
                    <a:noFill/>
                    <a:miter lim="400000"/>
                  </a:ln>
                  <a:effectLst/>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001">
                        <a:noFill/>
                      </a:rPr>
                      <a:t> </a:t>
                    </a:r>
                  </a:p>
                </p:txBody>
              </p:sp>
            </mc:Fallback>
          </mc:AlternateContent>
        </p:grpSp>
      </p:grpSp>
      <p:grpSp>
        <p:nvGrpSpPr>
          <p:cNvPr id="3" name="Group 2">
            <a:extLst>
              <a:ext uri="{FF2B5EF4-FFF2-40B4-BE49-F238E27FC236}">
                <a16:creationId xmlns:a16="http://schemas.microsoft.com/office/drawing/2014/main" id="{A53CB671-243F-4C39-A91B-E4A763604A3B}"/>
              </a:ext>
            </a:extLst>
          </p:cNvPr>
          <p:cNvGrpSpPr/>
          <p:nvPr/>
        </p:nvGrpSpPr>
        <p:grpSpPr>
          <a:xfrm>
            <a:off x="10811329" y="2519169"/>
            <a:ext cx="13369049" cy="10922401"/>
            <a:chOff x="10811329" y="2519169"/>
            <a:chExt cx="13369049" cy="10922401"/>
          </a:xfrm>
        </p:grpSpPr>
        <p:sp>
          <p:nvSpPr>
            <p:cNvPr id="311" name="Dual Ramsey sequence"/>
            <p:cNvSpPr txBox="1"/>
            <p:nvPr/>
          </p:nvSpPr>
          <p:spPr>
            <a:xfrm>
              <a:off x="13672436" y="2519169"/>
              <a:ext cx="7776103" cy="6052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defTabSz="1828800">
                <a:lnSpc>
                  <a:spcPts val="5200"/>
                </a:lnSpc>
                <a:spcBef>
                  <a:spcPts val="3600"/>
                </a:spcBef>
                <a:defRPr b="1" cap="all" spc="219">
                  <a:solidFill>
                    <a:srgbClr val="005555"/>
                  </a:solidFill>
                  <a:latin typeface="Arial"/>
                  <a:ea typeface="Arial"/>
                  <a:cs typeface="Arial"/>
                  <a:sym typeface="Arial"/>
                </a:defRPr>
              </a:lvl1pPr>
            </a:lstStyle>
            <a:p>
              <a:r>
                <a:rPr dirty="0">
                  <a:solidFill>
                    <a:srgbClr val="0070C0"/>
                  </a:solidFill>
                </a:rPr>
                <a:t>Dual Ramsey measurement</a:t>
              </a:r>
            </a:p>
          </p:txBody>
        </p:sp>
        <p:pic>
          <p:nvPicPr>
            <p:cNvPr id="343" name="pasted-movie.png" descr="pasted-movie.png"/>
            <p:cNvPicPr>
              <a:picLocks noChangeAspect="1"/>
            </p:cNvPicPr>
            <p:nvPr/>
          </p:nvPicPr>
          <p:blipFill>
            <a:blip r:embed="rId9"/>
            <a:stretch>
              <a:fillRect/>
            </a:stretch>
          </p:blipFill>
          <p:spPr>
            <a:xfrm>
              <a:off x="10811329" y="3238073"/>
              <a:ext cx="13369049" cy="7239854"/>
            </a:xfrm>
            <a:prstGeom prst="rect">
              <a:avLst/>
            </a:prstGeom>
            <a:ln w="12700">
              <a:miter lim="400000"/>
            </a:ln>
          </p:spPr>
        </p:pic>
        <mc:AlternateContent xmlns:mc="http://schemas.openxmlformats.org/markup-compatibility/2006" xmlns:a14="http://schemas.microsoft.com/office/drawing/2010/main">
          <mc:Choice Requires="a14">
            <p:sp>
              <p:nvSpPr>
                <p:cNvPr id="348" name="Content Placeholder 2"/>
                <p:cNvSpPr txBox="1"/>
                <p:nvPr/>
              </p:nvSpPr>
              <p:spPr>
                <a:xfrm rot="2700000">
                  <a:off x="10747100" y="10736389"/>
                  <a:ext cx="3243804" cy="528508"/>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0" tIns="0" rIns="0" bIns="0">
                  <a:normAutofit/>
                </a:bodyPr>
                <a:lstStyle/>
                <a:p>
                  <a:pPr algn="ctr" defTabSz="1828800">
                    <a:lnSpc>
                      <a:spcPct val="10000"/>
                    </a:lnSpc>
                    <a:spcBef>
                      <a:spcPts val="2000"/>
                    </a:spcBef>
                    <a:defRPr sz="2500">
                      <a:solidFill>
                        <a:srgbClr val="535353"/>
                      </a:solidFill>
                      <a:latin typeface="Arial"/>
                      <a:ea typeface="Arial"/>
                      <a:cs typeface="Arial"/>
                      <a:sym typeface="Arial"/>
                    </a:defRPr>
                  </a:pPr>
                  <a:r>
                    <a:rPr lang="en-US" dirty="0">
                      <a:solidFill>
                        <a:schemeClr val="bg2"/>
                      </a:solidFill>
                    </a:rPr>
                    <a:t>1st </a:t>
                  </a:r>
                  <a14:m>
                    <m:oMath xmlns:m="http://schemas.openxmlformats.org/officeDocument/2006/math">
                      <m:f>
                        <m:fPr>
                          <m:type m:val="lin"/>
                          <m:ctrlPr>
                            <a:rPr lang="ar-AE" sz="3000" i="1">
                              <a:solidFill>
                                <a:schemeClr val="bg2"/>
                              </a:solidFill>
                              <a:latin typeface="Cambria Math" panose="02040503050406030204" pitchFamily="18" charset="0"/>
                            </a:rPr>
                          </m:ctrlPr>
                        </m:fPr>
                        <m:num>
                          <m:r>
                            <a:rPr lang="ar-AE" sz="3000" i="1">
                              <a:solidFill>
                                <a:schemeClr val="bg2"/>
                              </a:solidFill>
                              <a:latin typeface="Cambria Math" panose="02040503050406030204" pitchFamily="18" charset="0"/>
                            </a:rPr>
                            <m:t>𝜋</m:t>
                          </m:r>
                        </m:num>
                        <m:den>
                          <m:r>
                            <a:rPr lang="ar-AE" sz="3000" i="1">
                              <a:solidFill>
                                <a:schemeClr val="bg2"/>
                              </a:solidFill>
                              <a:latin typeface="Cambria Math" panose="02040503050406030204" pitchFamily="18" charset="0"/>
                            </a:rPr>
                            <m:t>2</m:t>
                          </m:r>
                        </m:den>
                      </m:f>
                    </m:oMath>
                  </a14:m>
                  <a:r>
                    <a:rPr lang="ar-AE" dirty="0">
                      <a:solidFill>
                        <a:schemeClr val="bg2"/>
                      </a:solidFill>
                    </a:rPr>
                    <a:t> </a:t>
                  </a:r>
                  <a:r>
                    <a:rPr lang="en-US" dirty="0">
                      <a:solidFill>
                        <a:schemeClr val="bg2"/>
                      </a:solidFill>
                    </a:rPr>
                    <a:t>pulse</a:t>
                  </a:r>
                </a:p>
              </p:txBody>
            </p:sp>
          </mc:Choice>
          <mc:Fallback xmlns="">
            <p:sp>
              <p:nvSpPr>
                <p:cNvPr id="348" name="Content Placeholder 2"/>
                <p:cNvSpPr txBox="1">
                  <a:spLocks noRot="1" noChangeAspect="1" noMove="1" noResize="1" noEditPoints="1" noAdjustHandles="1" noChangeArrowheads="1" noChangeShapeType="1" noTextEdit="1"/>
                </p:cNvSpPr>
                <p:nvPr/>
              </p:nvSpPr>
              <p:spPr>
                <a:xfrm rot="2700000">
                  <a:off x="10747100" y="10736389"/>
                  <a:ext cx="3243804" cy="528508"/>
                </a:xfrm>
                <a:prstGeom prst="rect">
                  <a:avLst/>
                </a:prstGeom>
                <a:blipFill>
                  <a:blip r:embed="rId10"/>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001">
                      <a:noFill/>
                    </a:rPr>
                    <a:t> </a:t>
                  </a:r>
                </a:p>
              </p:txBody>
            </p:sp>
          </mc:Fallback>
        </mc:AlternateContent>
        <p:sp>
          <p:nvSpPr>
            <p:cNvPr id="349" name="Content Placeholder 2"/>
            <p:cNvSpPr txBox="1"/>
            <p:nvPr/>
          </p:nvSpPr>
          <p:spPr>
            <a:xfrm rot="2700000">
              <a:off x="13365846" y="11157617"/>
              <a:ext cx="4039399" cy="52850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ctr" defTabSz="1828800">
                <a:lnSpc>
                  <a:spcPct val="10000"/>
                </a:lnSpc>
                <a:spcBef>
                  <a:spcPts val="2000"/>
                </a:spcBef>
                <a:defRPr sz="2500">
                  <a:solidFill>
                    <a:srgbClr val="535353"/>
                  </a:solidFill>
                  <a:latin typeface="Arial"/>
                  <a:ea typeface="Arial"/>
                  <a:cs typeface="Arial"/>
                  <a:sym typeface="Arial"/>
                </a:defRPr>
              </a:lvl1pPr>
            </a:lstStyle>
            <a:p>
              <a:r>
                <a:rPr dirty="0">
                  <a:solidFill>
                    <a:schemeClr val="bg2"/>
                  </a:solidFill>
                </a:rPr>
                <a:t>Slow relative precession</a:t>
              </a:r>
            </a:p>
          </p:txBody>
        </p:sp>
        <mc:AlternateContent xmlns:mc="http://schemas.openxmlformats.org/markup-compatibility/2006" xmlns:a14="http://schemas.microsoft.com/office/drawing/2010/main">
          <mc:Choice Requires="a14">
            <p:sp>
              <p:nvSpPr>
                <p:cNvPr id="350" name="Content Placeholder 2"/>
                <p:cNvSpPr txBox="1"/>
                <p:nvPr/>
              </p:nvSpPr>
              <p:spPr>
                <a:xfrm rot="2700000">
                  <a:off x="16285098" y="10455104"/>
                  <a:ext cx="3243804" cy="52850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0" tIns="0" rIns="0" bIns="0">
                  <a:normAutofit/>
                </a:bodyPr>
                <a:lstStyle/>
                <a:p>
                  <a:pPr algn="ctr" defTabSz="1828800">
                    <a:lnSpc>
                      <a:spcPct val="10000"/>
                    </a:lnSpc>
                    <a:spcBef>
                      <a:spcPts val="2000"/>
                    </a:spcBef>
                    <a:defRPr sz="2500">
                      <a:solidFill>
                        <a:srgbClr val="535353"/>
                      </a:solidFill>
                      <a:latin typeface="Arial"/>
                      <a:ea typeface="Arial"/>
                      <a:cs typeface="Arial"/>
                      <a:sym typeface="Arial"/>
                    </a:defRPr>
                  </a:pPr>
                  <a14:m>
                    <m:oMath xmlns:m="http://schemas.openxmlformats.org/officeDocument/2006/math">
                      <m:r>
                        <a:rPr lang="en-US" sz="3000" i="1" smtClean="0">
                          <a:solidFill>
                            <a:schemeClr val="bg2"/>
                          </a:solidFill>
                          <a:latin typeface="Cambria Math" panose="02040503050406030204" pitchFamily="18" charset="0"/>
                        </a:rPr>
                        <m:t>𝜋</m:t>
                      </m:r>
                    </m:oMath>
                  </a14:m>
                  <a:r>
                    <a:rPr lang="en-US">
                      <a:solidFill>
                        <a:schemeClr val="bg2"/>
                      </a:solidFill>
                    </a:rPr>
                    <a:t> phase</a:t>
                  </a:r>
                </a:p>
              </p:txBody>
            </p:sp>
          </mc:Choice>
          <mc:Fallback xmlns="">
            <p:sp>
              <p:nvSpPr>
                <p:cNvPr id="350" name="Content Placeholder 2"/>
                <p:cNvSpPr txBox="1">
                  <a:spLocks noRot="1" noChangeAspect="1" noMove="1" noResize="1" noEditPoints="1" noAdjustHandles="1" noChangeArrowheads="1" noChangeShapeType="1" noTextEdit="1"/>
                </p:cNvSpPr>
                <p:nvPr/>
              </p:nvSpPr>
              <p:spPr>
                <a:xfrm rot="2700000">
                  <a:off x="16285098" y="10455104"/>
                  <a:ext cx="3243804" cy="528507"/>
                </a:xfrm>
                <a:prstGeom prst="rect">
                  <a:avLst/>
                </a:prstGeom>
                <a:blipFill>
                  <a:blip r:embed="rId11"/>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001">
                      <a:noFill/>
                    </a:rPr>
                    <a:t> </a:t>
                  </a:r>
                </a:p>
              </p:txBody>
            </p:sp>
          </mc:Fallback>
        </mc:AlternateContent>
        <p:sp>
          <p:nvSpPr>
            <p:cNvPr id="351" name="Content Placeholder 2"/>
            <p:cNvSpPr txBox="1"/>
            <p:nvPr/>
          </p:nvSpPr>
          <p:spPr>
            <a:xfrm rot="2700000">
              <a:off x="18709416" y="10601443"/>
              <a:ext cx="3243804"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lvl1pPr algn="ctr" defTabSz="1828800">
                <a:lnSpc>
                  <a:spcPct val="10000"/>
                </a:lnSpc>
                <a:spcBef>
                  <a:spcPts val="2000"/>
                </a:spcBef>
                <a:defRPr sz="2500">
                  <a:solidFill>
                    <a:srgbClr val="535353"/>
                  </a:solidFill>
                  <a:latin typeface="Arial"/>
                  <a:ea typeface="Arial"/>
                  <a:cs typeface="Arial"/>
                  <a:sym typeface="Arial"/>
                </a:defRPr>
              </a:lvl1pPr>
            </a:lstStyle>
            <a:p>
              <a:r>
                <a:rPr>
                  <a:solidFill>
                    <a:schemeClr val="bg2"/>
                  </a:solidFill>
                </a:rPr>
                <a:t>In phase</a:t>
              </a:r>
            </a:p>
          </p:txBody>
        </p:sp>
        <mc:AlternateContent xmlns:mc="http://schemas.openxmlformats.org/markup-compatibility/2006" xmlns:a14="http://schemas.microsoft.com/office/drawing/2010/main">
          <mc:Choice Requires="a14">
            <p:sp>
              <p:nvSpPr>
                <p:cNvPr id="352" name="Content Placeholder 2"/>
                <p:cNvSpPr txBox="1"/>
                <p:nvPr/>
              </p:nvSpPr>
              <p:spPr>
                <a:xfrm rot="2700000">
                  <a:off x="21187298" y="10455104"/>
                  <a:ext cx="3243804" cy="528507"/>
                </a:xfrm>
                <a:prstGeom prst="rect">
                  <a:avLst/>
                </a:prstGeom>
                <a:ln w="12700">
                  <a:miter lim="400000"/>
                </a:ln>
                <a:extLst>
                  <a:ext uri="{C572A759-6A51-4108-AA02-DFA0A04FC94B}">
                    <ma14:wrappingTextBoxFlag xmlns:ma14="http://schemas.microsoft.com/office/mac/drawingml/2011/main" xmlns:m="http://schemas.openxmlformats.org/officeDocument/2006/math" xmlns="" val="1"/>
                  </a:ext>
                </a:extLst>
              </p:spPr>
              <p:txBody>
                <a:bodyPr lIns="0" tIns="0" rIns="0" bIns="0">
                  <a:normAutofit/>
                </a:bodyPr>
                <a:lstStyle/>
                <a:p>
                  <a:pPr algn="ctr" defTabSz="1828800">
                    <a:lnSpc>
                      <a:spcPct val="10000"/>
                    </a:lnSpc>
                    <a:spcBef>
                      <a:spcPts val="2000"/>
                    </a:spcBef>
                    <a:defRPr sz="2500">
                      <a:solidFill>
                        <a:srgbClr val="535353"/>
                      </a:solidFill>
                      <a:latin typeface="Arial"/>
                      <a:ea typeface="Arial"/>
                      <a:cs typeface="Arial"/>
                      <a:sym typeface="Arial"/>
                    </a:defRPr>
                  </a:pPr>
                  <a:r>
                    <a:rPr lang="en-US">
                      <a:solidFill>
                        <a:schemeClr val="bg2"/>
                      </a:solidFill>
                    </a:rPr>
                    <a:t>2nd </a:t>
                  </a:r>
                  <a14:m>
                    <m:oMath xmlns:m="http://schemas.openxmlformats.org/officeDocument/2006/math">
                      <m:f>
                        <m:fPr>
                          <m:type m:val="lin"/>
                          <m:ctrlPr>
                            <a:rPr lang="ar-AE" sz="3000" i="1">
                              <a:solidFill>
                                <a:schemeClr val="bg2"/>
                              </a:solidFill>
                              <a:latin typeface="Cambria Math" panose="02040503050406030204" pitchFamily="18" charset="0"/>
                            </a:rPr>
                          </m:ctrlPr>
                        </m:fPr>
                        <m:num>
                          <m:r>
                            <a:rPr lang="ar-AE" sz="3000" i="1">
                              <a:solidFill>
                                <a:schemeClr val="bg2"/>
                              </a:solidFill>
                              <a:latin typeface="Cambria Math" panose="02040503050406030204" pitchFamily="18" charset="0"/>
                            </a:rPr>
                            <m:t>𝜋</m:t>
                          </m:r>
                        </m:num>
                        <m:den>
                          <m:r>
                            <a:rPr lang="ar-AE" sz="3000" i="1">
                              <a:solidFill>
                                <a:schemeClr val="bg2"/>
                              </a:solidFill>
                              <a:latin typeface="Cambria Math" panose="02040503050406030204" pitchFamily="18" charset="0"/>
                            </a:rPr>
                            <m:t>2</m:t>
                          </m:r>
                        </m:den>
                      </m:f>
                    </m:oMath>
                  </a14:m>
                  <a:r>
                    <a:rPr lang="ar-AE">
                      <a:solidFill>
                        <a:schemeClr val="bg2"/>
                      </a:solidFill>
                    </a:rPr>
                    <a:t> </a:t>
                  </a:r>
                  <a:r>
                    <a:rPr lang="en-US">
                      <a:solidFill>
                        <a:schemeClr val="bg2"/>
                      </a:solidFill>
                    </a:rPr>
                    <a:t>pulse</a:t>
                  </a:r>
                </a:p>
              </p:txBody>
            </p:sp>
          </mc:Choice>
          <mc:Fallback xmlns="">
            <p:sp>
              <p:nvSpPr>
                <p:cNvPr id="352" name="Content Placeholder 2"/>
                <p:cNvSpPr txBox="1">
                  <a:spLocks noRot="1" noChangeAspect="1" noMove="1" noResize="1" noEditPoints="1" noAdjustHandles="1" noChangeArrowheads="1" noChangeShapeType="1" noTextEdit="1"/>
                </p:cNvSpPr>
                <p:nvPr/>
              </p:nvSpPr>
              <p:spPr>
                <a:xfrm rot="2700000">
                  <a:off x="21187298" y="10455104"/>
                  <a:ext cx="3243804" cy="528507"/>
                </a:xfrm>
                <a:prstGeom prst="rect">
                  <a:avLst/>
                </a:prstGeom>
                <a:blipFill>
                  <a:blip r:embed="rId12"/>
                  <a:stretch>
                    <a:fillRect/>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001">
                      <a:noFill/>
                    </a:rPr>
                    <a:t> </a:t>
                  </a:r>
                </a:p>
              </p:txBody>
            </p:sp>
          </mc:Fallback>
        </mc:AlternateContent>
      </p:grpSp>
      <p:sp>
        <p:nvSpPr>
          <p:cNvPr id="353" name="Footer Placeholder 4"/>
          <p:cNvSpPr txBox="1"/>
          <p:nvPr/>
        </p:nvSpPr>
        <p:spPr>
          <a:xfrm>
            <a:off x="1893600" y="13096785"/>
            <a:ext cx="22478402"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	</a:t>
            </a:r>
          </a:p>
        </p:txBody>
      </p:sp>
      <mc:AlternateContent xmlns:mc="http://schemas.openxmlformats.org/markup-compatibility/2006" xmlns:a14="http://schemas.microsoft.com/office/drawing/2010/main">
        <mc:Choice Requires="a14">
          <p:sp>
            <p:nvSpPr>
              <p:cNvPr id="50" name="Equation">
                <a:extLst>
                  <a:ext uri="{FF2B5EF4-FFF2-40B4-BE49-F238E27FC236}">
                    <a16:creationId xmlns:a16="http://schemas.microsoft.com/office/drawing/2014/main" id="{A3F1A663-F01B-4039-9753-A0CA819FD49B}"/>
                  </a:ext>
                </a:extLst>
              </p:cNvPr>
              <p:cNvSpPr txBox="1"/>
              <p:nvPr/>
            </p:nvSpPr>
            <p:spPr>
              <a:xfrm>
                <a:off x="551064" y="7696372"/>
                <a:ext cx="8274281" cy="694934"/>
              </a:xfrm>
              <a:prstGeom prst="rect">
                <a:avLst/>
              </a:prstGeom>
              <a:noFill/>
              <a:ln w="12700" cap="flat">
                <a:noFill/>
                <a:miter lim="400000"/>
              </a:ln>
              <a:effectLst/>
            </p:spPr>
            <p:txBody>
              <a:bodyPr wrap="square" lIns="0" tIns="0" rIns="0" bIns="0">
                <a:spAutoFit/>
              </a:bodyPr>
              <a:lstStyle/>
              <a:p>
                <a:pPr latinLnBrk="1">
                  <a:defRPr sz="1800"/>
                </a:pPr>
                <a14:m>
                  <m:oMathPara xmlns:m="http://schemas.openxmlformats.org/officeDocument/2006/math">
                    <m:oMathParaPr>
                      <m:jc m:val="centerGroup"/>
                    </m:oMathParaPr>
                    <m:oMath xmlns:m="http://schemas.openxmlformats.org/officeDocument/2006/math">
                      <m:r>
                        <m:rPr>
                          <m:sty m:val="p"/>
                        </m:rPr>
                        <a:rPr lang="el-GR" sz="2400" i="1" smtClean="0">
                          <a:solidFill>
                            <a:srgbClr val="000000"/>
                          </a:solidFill>
                          <a:latin typeface="Cambria Math" panose="02040503050406030204" pitchFamily="18" charset="0"/>
                        </a:rPr>
                        <m:t>Δ</m:t>
                      </m:r>
                      <m:sSub>
                        <m:sSubPr>
                          <m:ctrlPr>
                            <a:rPr lang="ar-AE" sz="2400" i="1">
                              <a:solidFill>
                                <a:srgbClr val="000000"/>
                              </a:solidFill>
                              <a:latin typeface="Cambria Math" panose="02040503050406030204" pitchFamily="18" charset="0"/>
                            </a:rPr>
                          </m:ctrlPr>
                        </m:sSubPr>
                        <m:e>
                          <m:r>
                            <a:rPr lang="ar-AE" sz="2400" i="1">
                              <a:solidFill>
                                <a:srgbClr val="000000"/>
                              </a:solidFill>
                              <a:latin typeface="Cambria Math" panose="02040503050406030204" pitchFamily="18" charset="0"/>
                            </a:rPr>
                            <m:t>𝜔</m:t>
                          </m:r>
                        </m:e>
                        <m:sub>
                          <m:r>
                            <a:rPr lang="ar-AE" sz="2400" i="1">
                              <a:solidFill>
                                <a:srgbClr val="000000"/>
                              </a:solidFill>
                              <a:latin typeface="Cambria Math" panose="02040503050406030204" pitchFamily="18" charset="0"/>
                            </a:rPr>
                            <m:t>𝐿</m:t>
                          </m:r>
                        </m:sub>
                      </m:sSub>
                      <m:r>
                        <a:rPr lang="ar-AE" sz="2400" i="1">
                          <a:solidFill>
                            <a:srgbClr val="000000"/>
                          </a:solidFill>
                          <a:latin typeface="Cambria Math" panose="02040503050406030204" pitchFamily="18" charset="0"/>
                        </a:rPr>
                        <m:t>=</m:t>
                      </m:r>
                      <m:sSub>
                        <m:sSubPr>
                          <m:ctrlPr>
                            <a:rPr lang="ar-AE" sz="2400" i="1" smtClean="0">
                              <a:solidFill>
                                <a:srgbClr val="0070C0"/>
                              </a:solidFill>
                              <a:latin typeface="Cambria Math" panose="02040503050406030204" pitchFamily="18" charset="0"/>
                            </a:rPr>
                          </m:ctrlPr>
                        </m:sSubPr>
                        <m:e>
                          <m:r>
                            <a:rPr lang="ar-AE" sz="2400" i="1">
                              <a:solidFill>
                                <a:srgbClr val="0070C0"/>
                              </a:solidFill>
                              <a:latin typeface="Cambria Math" panose="02040503050406030204" pitchFamily="18" charset="0"/>
                            </a:rPr>
                            <m:t>𝜔</m:t>
                          </m:r>
                        </m:e>
                        <m:sub>
                          <m:r>
                            <a:rPr lang="ar-AE" sz="2400" i="1">
                              <a:solidFill>
                                <a:srgbClr val="0070C0"/>
                              </a:solidFill>
                              <a:latin typeface="Cambria Math" panose="02040503050406030204" pitchFamily="18" charset="0"/>
                            </a:rPr>
                            <m:t>𝐿</m:t>
                          </m:r>
                          <m:r>
                            <a:rPr lang="ar-AE" sz="2400" i="1">
                              <a:solidFill>
                                <a:srgbClr val="0070C0"/>
                              </a:solidFill>
                              <a:latin typeface="Cambria Math" panose="02040503050406030204" pitchFamily="18" charset="0"/>
                            </a:rPr>
                            <m:t>,</m:t>
                          </m:r>
                          <m:sSup>
                            <m:sSupPr>
                              <m:ctrlPr>
                                <a:rPr lang="ar-AE" sz="2400" i="1">
                                  <a:solidFill>
                                    <a:srgbClr val="0070C0"/>
                                  </a:solidFill>
                                  <a:latin typeface="Cambria Math" panose="02040503050406030204" pitchFamily="18" charset="0"/>
                                </a:rPr>
                              </m:ctrlPr>
                            </m:sSupPr>
                            <m:e>
                              <m:r>
                                <a:rPr lang="ar-AE" sz="2400" i="1">
                                  <a:solidFill>
                                    <a:srgbClr val="0070C0"/>
                                  </a:solidFill>
                                  <a:latin typeface="Cambria Math" panose="02040503050406030204" pitchFamily="18" charset="0"/>
                                </a:rPr>
                                <m:t>𝑒</m:t>
                              </m:r>
                            </m:e>
                            <m:sup>
                              <m:r>
                                <a:rPr lang="ar-AE" sz="2400" i="1">
                                  <a:solidFill>
                                    <a:srgbClr val="0070C0"/>
                                  </a:solidFill>
                                  <a:latin typeface="Cambria Math" panose="02040503050406030204" pitchFamily="18" charset="0"/>
                                </a:rPr>
                                <m:t>−</m:t>
                              </m:r>
                            </m:sup>
                          </m:sSup>
                        </m:sub>
                      </m:sSub>
                      <m:r>
                        <a:rPr lang="ar-AE" sz="2400" i="1">
                          <a:solidFill>
                            <a:srgbClr val="000000"/>
                          </a:solidFill>
                          <a:latin typeface="Cambria Math" panose="02040503050406030204" pitchFamily="18" charset="0"/>
                        </a:rPr>
                        <m:t>−</m:t>
                      </m:r>
                      <m:sSub>
                        <m:sSubPr>
                          <m:ctrlPr>
                            <a:rPr lang="ar-AE" sz="2400" i="1" smtClean="0">
                              <a:solidFill>
                                <a:schemeClr val="accent5"/>
                              </a:solidFill>
                              <a:latin typeface="Cambria Math" panose="02040503050406030204" pitchFamily="18" charset="0"/>
                            </a:rPr>
                          </m:ctrlPr>
                        </m:sSubPr>
                        <m:e>
                          <m:r>
                            <a:rPr lang="ar-AE" sz="2400" i="1">
                              <a:solidFill>
                                <a:schemeClr val="accent5"/>
                              </a:solidFill>
                              <a:latin typeface="Cambria Math" panose="02040503050406030204" pitchFamily="18" charset="0"/>
                            </a:rPr>
                            <m:t>𝜔</m:t>
                          </m:r>
                        </m:e>
                        <m:sub>
                          <m:r>
                            <a:rPr lang="ar-AE" sz="2400" i="1">
                              <a:solidFill>
                                <a:schemeClr val="accent5"/>
                              </a:solidFill>
                              <a:latin typeface="Cambria Math" panose="02040503050406030204" pitchFamily="18" charset="0"/>
                            </a:rPr>
                            <m:t>𝐿</m:t>
                          </m:r>
                          <m:r>
                            <a:rPr lang="ar-AE" sz="2400" i="1">
                              <a:solidFill>
                                <a:schemeClr val="accent5"/>
                              </a:solidFill>
                              <a:latin typeface="Cambria Math" panose="02040503050406030204" pitchFamily="18" charset="0"/>
                            </a:rPr>
                            <m:t>,</m:t>
                          </m:r>
                          <m:sSup>
                            <m:sSupPr>
                              <m:ctrlPr>
                                <a:rPr lang="ar-AE" sz="2400" i="1">
                                  <a:solidFill>
                                    <a:schemeClr val="accent5"/>
                                  </a:solidFill>
                                  <a:latin typeface="Cambria Math" panose="02040503050406030204" pitchFamily="18" charset="0"/>
                                </a:rPr>
                              </m:ctrlPr>
                            </m:sSupPr>
                            <m:e>
                              <m:r>
                                <a:rPr lang="ar-AE" sz="2400" i="1">
                                  <a:solidFill>
                                    <a:schemeClr val="accent5"/>
                                  </a:solidFill>
                                  <a:latin typeface="Cambria Math" panose="02040503050406030204" pitchFamily="18" charset="0"/>
                                </a:rPr>
                                <m:t>𝑒</m:t>
                              </m:r>
                            </m:e>
                            <m:sup>
                              <m:r>
                                <a:rPr lang="ar-AE" sz="2400" i="1">
                                  <a:solidFill>
                                    <a:schemeClr val="accent5"/>
                                  </a:solidFill>
                                  <a:latin typeface="Cambria Math" panose="02040503050406030204" pitchFamily="18" charset="0"/>
                                </a:rPr>
                                <m:t>+</m:t>
                              </m:r>
                            </m:sup>
                          </m:sSup>
                        </m:sub>
                      </m:sSub>
                      <m:r>
                        <a:rPr lang="ar-AE" sz="2400" i="1">
                          <a:solidFill>
                            <a:srgbClr val="000000"/>
                          </a:solidFill>
                          <a:latin typeface="Cambria Math" panose="02040503050406030204" pitchFamily="18" charset="0"/>
                        </a:rPr>
                        <m:t>∼</m:t>
                      </m:r>
                      <m:f>
                        <m:fPr>
                          <m:ctrlPr>
                            <a:rPr lang="ar-AE" sz="2400" i="1" smtClean="0">
                              <a:solidFill>
                                <a:srgbClr val="0070C0"/>
                              </a:solidFill>
                              <a:latin typeface="Cambria Math" panose="02040503050406030204" pitchFamily="18" charset="0"/>
                            </a:rPr>
                          </m:ctrlPr>
                        </m:fPr>
                        <m:num>
                          <m:sSub>
                            <m:sSubPr>
                              <m:ctrlPr>
                                <a:rPr lang="ar-AE" sz="240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𝑞</m:t>
                              </m:r>
                            </m:e>
                            <m:sub>
                              <m:sSup>
                                <m:sSupPr>
                                  <m:ctrlPr>
                                    <a:rPr lang="en-US" sz="2400" b="0" i="1" smtClean="0">
                                      <a:solidFill>
                                        <a:srgbClr val="0070C0"/>
                                      </a:solidFill>
                                      <a:latin typeface="Cambria Math" panose="02040503050406030204" pitchFamily="18" charset="0"/>
                                    </a:rPr>
                                  </m:ctrlPr>
                                </m:sSupPr>
                                <m:e>
                                  <m:r>
                                    <a:rPr lang="en-US" sz="2400" b="0" i="1" smtClean="0">
                                      <a:solidFill>
                                        <a:srgbClr val="0070C0"/>
                                      </a:solidFill>
                                      <a:latin typeface="Cambria Math" panose="02040503050406030204" pitchFamily="18" charset="0"/>
                                    </a:rPr>
                                    <m:t>𝑒</m:t>
                                  </m:r>
                                </m:e>
                                <m:sup>
                                  <m:r>
                                    <a:rPr lang="en-US" sz="2400" b="0" i="1" smtClean="0">
                                      <a:solidFill>
                                        <a:srgbClr val="0070C0"/>
                                      </a:solidFill>
                                      <a:latin typeface="Cambria Math" panose="02040503050406030204" pitchFamily="18" charset="0"/>
                                    </a:rPr>
                                    <m:t>−</m:t>
                                  </m:r>
                                </m:sup>
                              </m:sSup>
                            </m:sub>
                          </m:sSub>
                        </m:num>
                        <m:den>
                          <m:sSub>
                            <m:sSubPr>
                              <m:ctrlPr>
                                <a:rPr lang="ar-AE" sz="240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𝑚</m:t>
                              </m:r>
                            </m:e>
                            <m:sub>
                              <m:sSup>
                                <m:sSupPr>
                                  <m:ctrlPr>
                                    <a:rPr lang="ar-AE" sz="2400" i="1" smtClean="0">
                                      <a:solidFill>
                                        <a:srgbClr val="0070C0"/>
                                      </a:solidFill>
                                      <a:latin typeface="Cambria Math" panose="02040503050406030204" pitchFamily="18" charset="0"/>
                                    </a:rPr>
                                  </m:ctrlPr>
                                </m:sSupPr>
                                <m:e>
                                  <m:r>
                                    <a:rPr lang="en-US" sz="2400" b="0" i="1" smtClean="0">
                                      <a:solidFill>
                                        <a:srgbClr val="0070C0"/>
                                      </a:solidFill>
                                      <a:latin typeface="Cambria Math" panose="02040503050406030204" pitchFamily="18" charset="0"/>
                                    </a:rPr>
                                    <m:t>𝑒</m:t>
                                  </m:r>
                                </m:e>
                                <m:sup>
                                  <m:r>
                                    <a:rPr lang="en-US" sz="2400" b="0" i="1" smtClean="0">
                                      <a:solidFill>
                                        <a:srgbClr val="0070C0"/>
                                      </a:solidFill>
                                      <a:latin typeface="Cambria Math" panose="02040503050406030204" pitchFamily="18" charset="0"/>
                                    </a:rPr>
                                    <m:t>−</m:t>
                                  </m:r>
                                </m:sup>
                              </m:sSup>
                            </m:sub>
                          </m:sSub>
                        </m:den>
                      </m:f>
                      <m:sSub>
                        <m:sSubPr>
                          <m:ctrlPr>
                            <a:rPr lang="ar-AE" sz="2400" i="1">
                              <a:solidFill>
                                <a:srgbClr val="0070C0"/>
                              </a:solidFill>
                              <a:latin typeface="Cambria Math" panose="02040503050406030204" pitchFamily="18" charset="0"/>
                            </a:rPr>
                          </m:ctrlPr>
                        </m:sSubPr>
                        <m:e>
                          <m:r>
                            <a:rPr lang="ar-AE" sz="2400" i="1">
                              <a:solidFill>
                                <a:srgbClr val="0070C0"/>
                              </a:solidFill>
                              <a:latin typeface="Cambria Math" panose="02040503050406030204" pitchFamily="18" charset="0"/>
                            </a:rPr>
                            <m:t>𝑔</m:t>
                          </m:r>
                        </m:e>
                        <m:sub>
                          <m:sSup>
                            <m:sSupPr>
                              <m:ctrlPr>
                                <a:rPr lang="ar-AE" sz="2400" i="1">
                                  <a:solidFill>
                                    <a:srgbClr val="0070C0"/>
                                  </a:solidFill>
                                  <a:latin typeface="Cambria Math" panose="02040503050406030204" pitchFamily="18" charset="0"/>
                                </a:rPr>
                              </m:ctrlPr>
                            </m:sSupPr>
                            <m:e>
                              <m:r>
                                <a:rPr lang="ar-AE" sz="2400" i="1">
                                  <a:solidFill>
                                    <a:srgbClr val="0070C0"/>
                                  </a:solidFill>
                                  <a:latin typeface="Cambria Math" panose="02040503050406030204" pitchFamily="18" charset="0"/>
                                </a:rPr>
                                <m:t>𝑒</m:t>
                              </m:r>
                            </m:e>
                            <m:sup>
                              <m:r>
                                <a:rPr lang="ar-AE" sz="2400" i="1">
                                  <a:solidFill>
                                    <a:srgbClr val="0070C0"/>
                                  </a:solidFill>
                                  <a:latin typeface="Cambria Math" panose="02040503050406030204" pitchFamily="18" charset="0"/>
                                </a:rPr>
                                <m:t>−</m:t>
                              </m:r>
                            </m:sup>
                          </m:sSup>
                        </m:sub>
                      </m:sSub>
                      <m:r>
                        <a:rPr lang="ar-AE" sz="2400" i="1">
                          <a:solidFill>
                            <a:srgbClr val="000000"/>
                          </a:solidFill>
                          <a:latin typeface="Cambria Math" panose="02040503050406030204" pitchFamily="18" charset="0"/>
                        </a:rPr>
                        <m:t>−</m:t>
                      </m:r>
                      <m:f>
                        <m:fPr>
                          <m:ctrlPr>
                            <a:rPr lang="ar-AE" sz="2400" i="1" smtClean="0">
                              <a:solidFill>
                                <a:schemeClr val="accent5"/>
                              </a:solidFill>
                              <a:latin typeface="Cambria Math" panose="02040503050406030204" pitchFamily="18" charset="0"/>
                            </a:rPr>
                          </m:ctrlPr>
                        </m:fPr>
                        <m:num>
                          <m:sSub>
                            <m:sSubPr>
                              <m:ctrlPr>
                                <a:rPr lang="ar-AE" sz="2400" i="1">
                                  <a:solidFill>
                                    <a:schemeClr val="accent5"/>
                                  </a:solidFill>
                                  <a:latin typeface="Cambria Math" panose="02040503050406030204" pitchFamily="18" charset="0"/>
                                </a:rPr>
                              </m:ctrlPr>
                            </m:sSubPr>
                            <m:e>
                              <m:r>
                                <a:rPr lang="en-US" sz="2400" i="1">
                                  <a:solidFill>
                                    <a:schemeClr val="accent5"/>
                                  </a:solidFill>
                                  <a:latin typeface="Cambria Math" panose="02040503050406030204" pitchFamily="18" charset="0"/>
                                </a:rPr>
                                <m:t>𝑞</m:t>
                              </m:r>
                            </m:e>
                            <m:sub>
                              <m:sSup>
                                <m:sSupPr>
                                  <m:ctrlPr>
                                    <a:rPr lang="en-US" sz="2400" b="0" i="1" smtClean="0">
                                      <a:solidFill>
                                        <a:schemeClr val="accent5"/>
                                      </a:solidFill>
                                      <a:latin typeface="Cambria Math" panose="02040503050406030204" pitchFamily="18" charset="0"/>
                                    </a:rPr>
                                  </m:ctrlPr>
                                </m:sSupPr>
                                <m:e>
                                  <m:r>
                                    <a:rPr lang="en-US" sz="2400" b="0" i="1" smtClean="0">
                                      <a:solidFill>
                                        <a:schemeClr val="accent5"/>
                                      </a:solidFill>
                                      <a:latin typeface="Cambria Math" panose="02040503050406030204" pitchFamily="18" charset="0"/>
                                    </a:rPr>
                                    <m:t>𝑒</m:t>
                                  </m:r>
                                </m:e>
                                <m:sup>
                                  <m:r>
                                    <a:rPr lang="en-US" sz="2400" b="0" i="1" smtClean="0">
                                      <a:solidFill>
                                        <a:schemeClr val="accent5"/>
                                      </a:solidFill>
                                      <a:latin typeface="Cambria Math" panose="02040503050406030204" pitchFamily="18" charset="0"/>
                                    </a:rPr>
                                    <m:t>+</m:t>
                                  </m:r>
                                </m:sup>
                              </m:sSup>
                            </m:sub>
                          </m:sSub>
                        </m:num>
                        <m:den>
                          <m:sSub>
                            <m:sSubPr>
                              <m:ctrlPr>
                                <a:rPr lang="ar-AE" sz="2400" i="1">
                                  <a:solidFill>
                                    <a:schemeClr val="accent5"/>
                                  </a:solidFill>
                                  <a:latin typeface="Cambria Math" panose="02040503050406030204" pitchFamily="18" charset="0"/>
                                </a:rPr>
                              </m:ctrlPr>
                            </m:sSubPr>
                            <m:e>
                              <m:r>
                                <a:rPr lang="en-US" sz="2400" i="1">
                                  <a:solidFill>
                                    <a:schemeClr val="accent5"/>
                                  </a:solidFill>
                                  <a:latin typeface="Cambria Math" panose="02040503050406030204" pitchFamily="18" charset="0"/>
                                </a:rPr>
                                <m:t>𝑚</m:t>
                              </m:r>
                            </m:e>
                            <m:sub>
                              <m:sSup>
                                <m:sSupPr>
                                  <m:ctrlPr>
                                    <a:rPr lang="ar-AE" sz="2400" i="1">
                                      <a:solidFill>
                                        <a:schemeClr val="accent5"/>
                                      </a:solidFill>
                                      <a:latin typeface="Cambria Math" panose="02040503050406030204" pitchFamily="18" charset="0"/>
                                    </a:rPr>
                                  </m:ctrlPr>
                                </m:sSupPr>
                                <m:e>
                                  <m:r>
                                    <a:rPr lang="en-US" sz="2400" i="1">
                                      <a:solidFill>
                                        <a:schemeClr val="accent5"/>
                                      </a:solidFill>
                                      <a:latin typeface="Cambria Math" panose="02040503050406030204" pitchFamily="18" charset="0"/>
                                    </a:rPr>
                                    <m:t>𝑒</m:t>
                                  </m:r>
                                </m:e>
                                <m:sup>
                                  <m:r>
                                    <a:rPr lang="en-US" sz="2400" b="0" i="1" smtClean="0">
                                      <a:solidFill>
                                        <a:schemeClr val="accent5"/>
                                      </a:solidFill>
                                      <a:latin typeface="Cambria Math" panose="02040503050406030204" pitchFamily="18" charset="0"/>
                                    </a:rPr>
                                    <m:t>+</m:t>
                                  </m:r>
                                </m:sup>
                              </m:sSup>
                            </m:sub>
                          </m:sSub>
                        </m:den>
                      </m:f>
                      <m:sSub>
                        <m:sSubPr>
                          <m:ctrlPr>
                            <a:rPr lang="ar-AE" sz="2400" i="1">
                              <a:solidFill>
                                <a:schemeClr val="accent5"/>
                              </a:solidFill>
                              <a:latin typeface="Cambria Math" panose="02040503050406030204" pitchFamily="18" charset="0"/>
                            </a:rPr>
                          </m:ctrlPr>
                        </m:sSubPr>
                        <m:e>
                          <m:r>
                            <a:rPr lang="ar-AE" sz="2400" i="1">
                              <a:solidFill>
                                <a:schemeClr val="accent5"/>
                              </a:solidFill>
                              <a:latin typeface="Cambria Math" panose="02040503050406030204" pitchFamily="18" charset="0"/>
                            </a:rPr>
                            <m:t>𝑔</m:t>
                          </m:r>
                        </m:e>
                        <m:sub>
                          <m:sSup>
                            <m:sSupPr>
                              <m:ctrlPr>
                                <a:rPr lang="ar-AE" sz="2400" i="1">
                                  <a:solidFill>
                                    <a:schemeClr val="accent5"/>
                                  </a:solidFill>
                                  <a:latin typeface="Cambria Math" panose="02040503050406030204" pitchFamily="18" charset="0"/>
                                </a:rPr>
                              </m:ctrlPr>
                            </m:sSupPr>
                            <m:e>
                              <m:r>
                                <a:rPr lang="ar-AE" sz="2400" i="1">
                                  <a:solidFill>
                                    <a:schemeClr val="accent5"/>
                                  </a:solidFill>
                                  <a:latin typeface="Cambria Math" panose="02040503050406030204" pitchFamily="18" charset="0"/>
                                </a:rPr>
                                <m:t>𝑒</m:t>
                              </m:r>
                            </m:e>
                            <m:sup>
                              <m:r>
                                <a:rPr lang="en-US" sz="2400" b="0" i="1" smtClean="0">
                                  <a:solidFill>
                                    <a:schemeClr val="accent5"/>
                                  </a:solidFill>
                                  <a:latin typeface="Cambria Math" panose="02040503050406030204" pitchFamily="18" charset="0"/>
                                </a:rPr>
                                <m:t>+</m:t>
                              </m:r>
                            </m:sup>
                          </m:sSup>
                        </m:sub>
                      </m:sSub>
                    </m:oMath>
                  </m:oMathPara>
                </a14:m>
                <a:endParaRPr sz="2400" dirty="0"/>
              </a:p>
            </p:txBody>
          </p:sp>
        </mc:Choice>
        <mc:Fallback xmlns="">
          <p:sp>
            <p:nvSpPr>
              <p:cNvPr id="50" name="Equation">
                <a:extLst>
                  <a:ext uri="{FF2B5EF4-FFF2-40B4-BE49-F238E27FC236}">
                    <a16:creationId xmlns:a16="http://schemas.microsoft.com/office/drawing/2014/main" id="{A3F1A663-F01B-4039-9753-A0CA819FD49B}"/>
                  </a:ext>
                </a:extLst>
              </p:cNvPr>
              <p:cNvSpPr txBox="1">
                <a:spLocks noRot="1" noChangeAspect="1" noMove="1" noResize="1" noEditPoints="1" noAdjustHandles="1" noChangeArrowheads="1" noChangeShapeType="1" noTextEdit="1"/>
              </p:cNvSpPr>
              <p:nvPr/>
            </p:nvSpPr>
            <p:spPr>
              <a:xfrm>
                <a:off x="551064" y="7696372"/>
                <a:ext cx="8274281" cy="694934"/>
              </a:xfrm>
              <a:prstGeom prst="rect">
                <a:avLst/>
              </a:prstGeom>
              <a:blipFill>
                <a:blip r:embed="rId13"/>
                <a:stretch>
                  <a:fillRect/>
                </a:stretch>
              </a:blipFill>
              <a:ln w="12700" cap="flat">
                <a:noFill/>
                <a:miter lim="400000"/>
              </a:ln>
              <a:effectLst/>
            </p:spPr>
            <p:txBody>
              <a:bodyPr/>
              <a:lstStyle/>
              <a:p>
                <a:r>
                  <a:rPr lang="en-001">
                    <a:noFill/>
                  </a:rPr>
                  <a:t> </a:t>
                </a:r>
              </a:p>
            </p:txBody>
          </p:sp>
        </mc:Fallback>
      </mc:AlternateContent>
      <p:sp>
        <p:nvSpPr>
          <p:cNvPr id="49" name="Slide Number">
            <a:extLst>
              <a:ext uri="{FF2B5EF4-FFF2-40B4-BE49-F238E27FC236}">
                <a16:creationId xmlns:a16="http://schemas.microsoft.com/office/drawing/2014/main" id="{76117BC8-F47B-4E81-BB45-0A5AE7EBF6F6}"/>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8</a:t>
            </a:fld>
            <a:endParaRPr lang="en-001" dirty="0"/>
          </a:p>
        </p:txBody>
      </p:sp>
      <p:sp>
        <p:nvSpPr>
          <p:cNvPr id="52" name="Footer Placeholder 4">
            <a:extLst>
              <a:ext uri="{FF2B5EF4-FFF2-40B4-BE49-F238E27FC236}">
                <a16:creationId xmlns:a16="http://schemas.microsoft.com/office/drawing/2014/main" id="{4EE656B6-29DF-4C04-8E56-C824AE4ED842}"/>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8DF4AC5-0D99-4E84-80BD-C5B2F9054925}"/>
              </a:ext>
            </a:extLst>
          </p:cNvPr>
          <p:cNvGrpSpPr/>
          <p:nvPr/>
        </p:nvGrpSpPr>
        <p:grpSpPr>
          <a:xfrm>
            <a:off x="1893600" y="5941617"/>
            <a:ext cx="10851131" cy="6602017"/>
            <a:chOff x="1893600" y="5941617"/>
            <a:chExt cx="10851131" cy="6602017"/>
          </a:xfrm>
        </p:grpSpPr>
        <p:grpSp>
          <p:nvGrpSpPr>
            <p:cNvPr id="18" name="Group 17">
              <a:extLst>
                <a:ext uri="{FF2B5EF4-FFF2-40B4-BE49-F238E27FC236}">
                  <a16:creationId xmlns:a16="http://schemas.microsoft.com/office/drawing/2014/main" id="{01A339CC-7C75-4C6F-B35F-CE89DF759976}"/>
                </a:ext>
              </a:extLst>
            </p:cNvPr>
            <p:cNvGrpSpPr/>
            <p:nvPr/>
          </p:nvGrpSpPr>
          <p:grpSpPr>
            <a:xfrm>
              <a:off x="1893600" y="5941617"/>
              <a:ext cx="10851131" cy="6602017"/>
              <a:chOff x="1412107" y="5655800"/>
              <a:chExt cx="8689823" cy="6492526"/>
            </a:xfrm>
          </p:grpSpPr>
          <p:pic>
            <p:nvPicPr>
              <p:cNvPr id="5" name="Picture 4">
                <a:extLst>
                  <a:ext uri="{FF2B5EF4-FFF2-40B4-BE49-F238E27FC236}">
                    <a16:creationId xmlns:a16="http://schemas.microsoft.com/office/drawing/2014/main" id="{D7A11BAD-F185-4083-BBBE-1817079CFCF2}"/>
                  </a:ext>
                </a:extLst>
              </p:cNvPr>
              <p:cNvPicPr>
                <a:picLocks noChangeAspect="1"/>
              </p:cNvPicPr>
              <p:nvPr/>
            </p:nvPicPr>
            <p:blipFill>
              <a:blip r:embed="rId3"/>
              <a:stretch>
                <a:fillRect/>
              </a:stretch>
            </p:blipFill>
            <p:spPr>
              <a:xfrm>
                <a:off x="1893600" y="5928955"/>
                <a:ext cx="8114604" cy="6219371"/>
              </a:xfrm>
              <a:prstGeom prst="rect">
                <a:avLst/>
              </a:prstGeom>
            </p:spPr>
          </p:pic>
          <p:sp>
            <p:nvSpPr>
              <p:cNvPr id="10" name="Rectangle 9">
                <a:extLst>
                  <a:ext uri="{FF2B5EF4-FFF2-40B4-BE49-F238E27FC236}">
                    <a16:creationId xmlns:a16="http://schemas.microsoft.com/office/drawing/2014/main" id="{B3CFAF3B-3349-42B6-AAD2-F1E68098214B}"/>
                  </a:ext>
                </a:extLst>
              </p:cNvPr>
              <p:cNvSpPr/>
              <p:nvPr/>
            </p:nvSpPr>
            <p:spPr>
              <a:xfrm>
                <a:off x="1524000" y="5903554"/>
                <a:ext cx="1143000" cy="5589945"/>
              </a:xfrm>
              <a:prstGeom prst="rect">
                <a:avLst/>
              </a:prstGeom>
              <a:solidFill>
                <a:srgbClr val="FFFFFF"/>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sp>
            <p:nvSpPr>
              <p:cNvPr id="22" name="Rectangle 21">
                <a:extLst>
                  <a:ext uri="{FF2B5EF4-FFF2-40B4-BE49-F238E27FC236}">
                    <a16:creationId xmlns:a16="http://schemas.microsoft.com/office/drawing/2014/main" id="{EE5571F5-63FB-46DC-9179-78BF78150FC0}"/>
                  </a:ext>
                </a:extLst>
              </p:cNvPr>
              <p:cNvSpPr/>
              <p:nvPr/>
            </p:nvSpPr>
            <p:spPr>
              <a:xfrm>
                <a:off x="8883744" y="5655800"/>
                <a:ext cx="1218186" cy="5837699"/>
              </a:xfrm>
              <a:prstGeom prst="rect">
                <a:avLst/>
              </a:prstGeom>
              <a:solidFill>
                <a:srgbClr val="FFFFFF"/>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dirty="0">
                  <a:ln>
                    <a:noFill/>
                  </a:ln>
                  <a:solidFill>
                    <a:srgbClr val="000000"/>
                  </a:solidFill>
                  <a:effectLst/>
                  <a:uFillTx/>
                  <a:latin typeface="+mn-lt"/>
                  <a:ea typeface="+mn-ea"/>
                  <a:cs typeface="+mn-cs"/>
                  <a:sym typeface="Calibri"/>
                </a:endParaRPr>
              </a:p>
            </p:txBody>
          </p:sp>
          <p:sp>
            <p:nvSpPr>
              <p:cNvPr id="29" name="TextBox 28">
                <a:extLst>
                  <a:ext uri="{FF2B5EF4-FFF2-40B4-BE49-F238E27FC236}">
                    <a16:creationId xmlns:a16="http://schemas.microsoft.com/office/drawing/2014/main" id="{D83BF06D-9FE5-4DF9-A1A7-81F0386CA4ED}"/>
                  </a:ext>
                </a:extLst>
              </p:cNvPr>
              <p:cNvSpPr txBox="1"/>
              <p:nvPr/>
            </p:nvSpPr>
            <p:spPr>
              <a:xfrm rot="16200000">
                <a:off x="61046" y="8420760"/>
                <a:ext cx="3009900" cy="3077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20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alibri"/>
                  </a:rPr>
                  <a:t>Relativistic shift (relative)</a:t>
                </a:r>
                <a:endParaRPr kumimoji="0" lang="en-001" sz="20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alibri"/>
                </a:endParaRPr>
              </a:p>
            </p:txBody>
          </p:sp>
          <p:pic>
            <p:nvPicPr>
              <p:cNvPr id="30" name="Picture 29">
                <a:extLst>
                  <a:ext uri="{FF2B5EF4-FFF2-40B4-BE49-F238E27FC236}">
                    <a16:creationId xmlns:a16="http://schemas.microsoft.com/office/drawing/2014/main" id="{4ADAAB2D-03DB-4037-8EA5-38D07068946C}"/>
                  </a:ext>
                </a:extLst>
              </p:cNvPr>
              <p:cNvPicPr>
                <a:picLocks noChangeAspect="1"/>
              </p:cNvPicPr>
              <p:nvPr/>
            </p:nvPicPr>
            <p:blipFill>
              <a:blip r:embed="rId4"/>
              <a:stretch>
                <a:fillRect/>
              </a:stretch>
            </p:blipFill>
            <p:spPr>
              <a:xfrm>
                <a:off x="1958651" y="5945061"/>
                <a:ext cx="706702" cy="5589945"/>
              </a:xfrm>
              <a:prstGeom prst="rect">
                <a:avLst/>
              </a:prstGeom>
            </p:spPr>
          </p:pic>
        </p:grpSp>
        <p:sp>
          <p:nvSpPr>
            <p:cNvPr id="3" name="Rectangle 2">
              <a:extLst>
                <a:ext uri="{FF2B5EF4-FFF2-40B4-BE49-F238E27FC236}">
                  <a16:creationId xmlns:a16="http://schemas.microsoft.com/office/drawing/2014/main" id="{C84141F0-8DAF-4FA8-8086-E0BC15DABD27}"/>
                </a:ext>
              </a:extLst>
            </p:cNvPr>
            <p:cNvSpPr/>
            <p:nvPr/>
          </p:nvSpPr>
          <p:spPr>
            <a:xfrm>
              <a:off x="2277927" y="6193549"/>
              <a:ext cx="1180623" cy="5726422"/>
            </a:xfrm>
            <a:prstGeom prst="rect">
              <a:avLst/>
            </a:prstGeom>
            <a:solidFill>
              <a:srgbClr val="FFFFFF"/>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AECF417-D831-45BB-9802-F285FB49368F}"/>
                    </a:ext>
                  </a:extLst>
                </p:cNvPr>
                <p:cNvSpPr txBox="1"/>
                <p:nvPr/>
              </p:nvSpPr>
              <p:spPr>
                <a:xfrm>
                  <a:off x="2275870" y="6196027"/>
                  <a:ext cx="10668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sSup>
                          <m:sSupPr>
                            <m:ctrlP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ctrlPr>
                          </m:sSupPr>
                          <m:e>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10</m:t>
                            </m:r>
                          </m:e>
                          <m:sup>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−9</m:t>
                            </m:r>
                          </m:sup>
                        </m:sSup>
                      </m:oMath>
                    </m:oMathPara>
                  </a14:m>
                  <a:endParaRPr lang="en-001" dirty="0"/>
                </a:p>
              </p:txBody>
            </p:sp>
          </mc:Choice>
          <mc:Fallback xmlns="">
            <p:sp>
              <p:nvSpPr>
                <p:cNvPr id="19" name="TextBox 18">
                  <a:extLst>
                    <a:ext uri="{FF2B5EF4-FFF2-40B4-BE49-F238E27FC236}">
                      <a16:creationId xmlns:a16="http://schemas.microsoft.com/office/drawing/2014/main" id="{CAECF417-D831-45BB-9802-F285FB49368F}"/>
                    </a:ext>
                  </a:extLst>
                </p:cNvPr>
                <p:cNvSpPr txBox="1">
                  <a:spLocks noRot="1" noChangeAspect="1" noMove="1" noResize="1" noEditPoints="1" noAdjustHandles="1" noChangeArrowheads="1" noChangeShapeType="1" noTextEdit="1"/>
                </p:cNvSpPr>
                <p:nvPr/>
              </p:nvSpPr>
              <p:spPr>
                <a:xfrm>
                  <a:off x="2275870" y="6196027"/>
                  <a:ext cx="1066800" cy="646331"/>
                </a:xfrm>
                <a:prstGeom prst="rect">
                  <a:avLst/>
                </a:prstGeom>
                <a:blipFill>
                  <a:blip r:embed="rId5"/>
                  <a:stretch>
                    <a:fillRect/>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91E8FBB-36B1-4CD5-95FC-CC1AFA5AEFCD}"/>
                    </a:ext>
                  </a:extLst>
                </p:cNvPr>
                <p:cNvSpPr txBox="1"/>
                <p:nvPr/>
              </p:nvSpPr>
              <p:spPr>
                <a:xfrm>
                  <a:off x="2207723" y="7110349"/>
                  <a:ext cx="10668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sSup>
                          <m:sSupPr>
                            <m:ctrlP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ctrlPr>
                          </m:sSupPr>
                          <m:e>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10</m:t>
                            </m:r>
                          </m:e>
                          <m:sup>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−10</m:t>
                            </m:r>
                          </m:sup>
                        </m:sSup>
                      </m:oMath>
                    </m:oMathPara>
                  </a14:m>
                  <a:endParaRPr lang="en-001" dirty="0"/>
                </a:p>
              </p:txBody>
            </p:sp>
          </mc:Choice>
          <mc:Fallback xmlns="">
            <p:sp>
              <p:nvSpPr>
                <p:cNvPr id="20" name="TextBox 19">
                  <a:extLst>
                    <a:ext uri="{FF2B5EF4-FFF2-40B4-BE49-F238E27FC236}">
                      <a16:creationId xmlns:a16="http://schemas.microsoft.com/office/drawing/2014/main" id="{B91E8FBB-36B1-4CD5-95FC-CC1AFA5AEFCD}"/>
                    </a:ext>
                  </a:extLst>
                </p:cNvPr>
                <p:cNvSpPr txBox="1">
                  <a:spLocks noRot="1" noChangeAspect="1" noMove="1" noResize="1" noEditPoints="1" noAdjustHandles="1" noChangeArrowheads="1" noChangeShapeType="1" noTextEdit="1"/>
                </p:cNvSpPr>
                <p:nvPr/>
              </p:nvSpPr>
              <p:spPr>
                <a:xfrm>
                  <a:off x="2207723" y="7110349"/>
                  <a:ext cx="1066800" cy="646331"/>
                </a:xfrm>
                <a:prstGeom prst="rect">
                  <a:avLst/>
                </a:prstGeom>
                <a:blipFill>
                  <a:blip r:embed="rId6"/>
                  <a:stretch>
                    <a:fillRect r="-13714"/>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A08CD8F-AC72-4F05-9025-EA65B33058F2}"/>
                    </a:ext>
                  </a:extLst>
                </p:cNvPr>
                <p:cNvSpPr txBox="1"/>
                <p:nvPr/>
              </p:nvSpPr>
              <p:spPr>
                <a:xfrm>
                  <a:off x="2207723" y="7953859"/>
                  <a:ext cx="10668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sSup>
                          <m:sSupPr>
                            <m:ctrlP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ctrlPr>
                          </m:sSupPr>
                          <m:e>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10</m:t>
                            </m:r>
                          </m:e>
                          <m:sup>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−11</m:t>
                            </m:r>
                          </m:sup>
                        </m:sSup>
                      </m:oMath>
                    </m:oMathPara>
                  </a14:m>
                  <a:endParaRPr lang="en-001" dirty="0"/>
                </a:p>
              </p:txBody>
            </p:sp>
          </mc:Choice>
          <mc:Fallback xmlns="">
            <p:sp>
              <p:nvSpPr>
                <p:cNvPr id="21" name="TextBox 20">
                  <a:extLst>
                    <a:ext uri="{FF2B5EF4-FFF2-40B4-BE49-F238E27FC236}">
                      <a16:creationId xmlns:a16="http://schemas.microsoft.com/office/drawing/2014/main" id="{9A08CD8F-AC72-4F05-9025-EA65B33058F2}"/>
                    </a:ext>
                  </a:extLst>
                </p:cNvPr>
                <p:cNvSpPr txBox="1">
                  <a:spLocks noRot="1" noChangeAspect="1" noMove="1" noResize="1" noEditPoints="1" noAdjustHandles="1" noChangeArrowheads="1" noChangeShapeType="1" noTextEdit="1"/>
                </p:cNvSpPr>
                <p:nvPr/>
              </p:nvSpPr>
              <p:spPr>
                <a:xfrm>
                  <a:off x="2207723" y="7953859"/>
                  <a:ext cx="1066800" cy="646331"/>
                </a:xfrm>
                <a:prstGeom prst="rect">
                  <a:avLst/>
                </a:prstGeom>
                <a:blipFill>
                  <a:blip r:embed="rId7"/>
                  <a:stretch>
                    <a:fillRect r="-13143"/>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CE979FED-9B6D-4E20-9183-9749DCB83C2A}"/>
                    </a:ext>
                  </a:extLst>
                </p:cNvPr>
                <p:cNvSpPr txBox="1"/>
                <p:nvPr/>
              </p:nvSpPr>
              <p:spPr>
                <a:xfrm>
                  <a:off x="2207723" y="8862651"/>
                  <a:ext cx="10668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sSup>
                          <m:sSupPr>
                            <m:ctrlP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ctrlPr>
                          </m:sSupPr>
                          <m:e>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10</m:t>
                            </m:r>
                          </m:e>
                          <m:sup>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−12</m:t>
                            </m:r>
                          </m:sup>
                        </m:sSup>
                      </m:oMath>
                    </m:oMathPara>
                  </a14:m>
                  <a:endParaRPr lang="en-001" dirty="0"/>
                </a:p>
              </p:txBody>
            </p:sp>
          </mc:Choice>
          <mc:Fallback xmlns="">
            <p:sp>
              <p:nvSpPr>
                <p:cNvPr id="23" name="TextBox 22">
                  <a:extLst>
                    <a:ext uri="{FF2B5EF4-FFF2-40B4-BE49-F238E27FC236}">
                      <a16:creationId xmlns:a16="http://schemas.microsoft.com/office/drawing/2014/main" id="{CE979FED-9B6D-4E20-9183-9749DCB83C2A}"/>
                    </a:ext>
                  </a:extLst>
                </p:cNvPr>
                <p:cNvSpPr txBox="1">
                  <a:spLocks noRot="1" noChangeAspect="1" noMove="1" noResize="1" noEditPoints="1" noAdjustHandles="1" noChangeArrowheads="1" noChangeShapeType="1" noTextEdit="1"/>
                </p:cNvSpPr>
                <p:nvPr/>
              </p:nvSpPr>
              <p:spPr>
                <a:xfrm>
                  <a:off x="2207723" y="8862651"/>
                  <a:ext cx="1066800" cy="646331"/>
                </a:xfrm>
                <a:prstGeom prst="rect">
                  <a:avLst/>
                </a:prstGeom>
                <a:blipFill>
                  <a:blip r:embed="rId8"/>
                  <a:stretch>
                    <a:fillRect r="-13143"/>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A23FAA4-845F-421F-9566-52FC7F98DECE}"/>
                    </a:ext>
                  </a:extLst>
                </p:cNvPr>
                <p:cNvSpPr txBox="1"/>
                <p:nvPr/>
              </p:nvSpPr>
              <p:spPr>
                <a:xfrm>
                  <a:off x="2195023" y="9756057"/>
                  <a:ext cx="10668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sSup>
                          <m:sSupPr>
                            <m:ctrlP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ctrlPr>
                          </m:sSupPr>
                          <m:e>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10</m:t>
                            </m:r>
                          </m:e>
                          <m:sup>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−13</m:t>
                            </m:r>
                          </m:sup>
                        </m:sSup>
                      </m:oMath>
                    </m:oMathPara>
                  </a14:m>
                  <a:endParaRPr lang="en-001" dirty="0"/>
                </a:p>
              </p:txBody>
            </p:sp>
          </mc:Choice>
          <mc:Fallback xmlns="">
            <p:sp>
              <p:nvSpPr>
                <p:cNvPr id="24" name="TextBox 23">
                  <a:extLst>
                    <a:ext uri="{FF2B5EF4-FFF2-40B4-BE49-F238E27FC236}">
                      <a16:creationId xmlns:a16="http://schemas.microsoft.com/office/drawing/2014/main" id="{2A23FAA4-845F-421F-9566-52FC7F98DECE}"/>
                    </a:ext>
                  </a:extLst>
                </p:cNvPr>
                <p:cNvSpPr txBox="1">
                  <a:spLocks noRot="1" noChangeAspect="1" noMove="1" noResize="1" noEditPoints="1" noAdjustHandles="1" noChangeArrowheads="1" noChangeShapeType="1" noTextEdit="1"/>
                </p:cNvSpPr>
                <p:nvPr/>
              </p:nvSpPr>
              <p:spPr>
                <a:xfrm>
                  <a:off x="2195023" y="9756057"/>
                  <a:ext cx="1066800" cy="646331"/>
                </a:xfrm>
                <a:prstGeom prst="rect">
                  <a:avLst/>
                </a:prstGeom>
                <a:blipFill>
                  <a:blip r:embed="rId9"/>
                  <a:stretch>
                    <a:fillRect r="-12571"/>
                  </a:stretch>
                </a:blipFill>
                <a:ln w="12700" cap="flat">
                  <a:noFill/>
                  <a:miter lim="400000"/>
                </a:ln>
                <a:effectLst/>
              </p:spPr>
              <p:txBody>
                <a:bodyPr/>
                <a:lstStyle/>
                <a:p>
                  <a:r>
                    <a:rPr lang="en-001">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51424C23-52DB-4A2A-B319-74EDF7C147EC}"/>
                    </a:ext>
                  </a:extLst>
                </p:cNvPr>
                <p:cNvSpPr txBox="1"/>
                <p:nvPr/>
              </p:nvSpPr>
              <p:spPr>
                <a:xfrm>
                  <a:off x="2207723" y="10692018"/>
                  <a:ext cx="10668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14:m>
                    <m:oMathPara xmlns:m="http://schemas.openxmlformats.org/officeDocument/2006/math">
                      <m:oMathParaPr>
                        <m:jc m:val="centerGroup"/>
                      </m:oMathParaPr>
                      <m:oMath xmlns:m="http://schemas.openxmlformats.org/officeDocument/2006/math">
                        <m:sSup>
                          <m:sSupPr>
                            <m:ctrlP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ctrlPr>
                          </m:sSupPr>
                          <m:e>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10</m:t>
                            </m:r>
                          </m:e>
                          <m:sup>
                            <m:r>
                              <a:rPr kumimoji="0" lang="en-US" sz="3600" b="0" i="1" u="none" strike="noStrike" cap="none" spc="0" normalizeH="0" baseline="0" smtClean="0">
                                <a:ln>
                                  <a:noFill/>
                                </a:ln>
                                <a:solidFill>
                                  <a:srgbClr val="000000"/>
                                </a:solidFill>
                                <a:effectLst/>
                                <a:uFillTx/>
                                <a:latin typeface="Cambria Math" panose="02040503050406030204" pitchFamily="18" charset="0"/>
                                <a:ea typeface="+mn-ea"/>
                                <a:cs typeface="+mn-cs"/>
                                <a:sym typeface="Calibri"/>
                              </a:rPr>
                              <m:t>−14</m:t>
                            </m:r>
                          </m:sup>
                        </m:sSup>
                      </m:oMath>
                    </m:oMathPara>
                  </a14:m>
                  <a:endParaRPr lang="en-001" dirty="0"/>
                </a:p>
              </p:txBody>
            </p:sp>
          </mc:Choice>
          <mc:Fallback xmlns="">
            <p:sp>
              <p:nvSpPr>
                <p:cNvPr id="25" name="TextBox 24">
                  <a:extLst>
                    <a:ext uri="{FF2B5EF4-FFF2-40B4-BE49-F238E27FC236}">
                      <a16:creationId xmlns:a16="http://schemas.microsoft.com/office/drawing/2014/main" id="{51424C23-52DB-4A2A-B319-74EDF7C147EC}"/>
                    </a:ext>
                  </a:extLst>
                </p:cNvPr>
                <p:cNvSpPr txBox="1">
                  <a:spLocks noRot="1" noChangeAspect="1" noMove="1" noResize="1" noEditPoints="1" noAdjustHandles="1" noChangeArrowheads="1" noChangeShapeType="1" noTextEdit="1"/>
                </p:cNvSpPr>
                <p:nvPr/>
              </p:nvSpPr>
              <p:spPr>
                <a:xfrm>
                  <a:off x="2207723" y="10692018"/>
                  <a:ext cx="1066800" cy="646331"/>
                </a:xfrm>
                <a:prstGeom prst="rect">
                  <a:avLst/>
                </a:prstGeom>
                <a:blipFill>
                  <a:blip r:embed="rId10"/>
                  <a:stretch>
                    <a:fillRect r="-14286"/>
                  </a:stretch>
                </a:blipFill>
                <a:ln w="12700" cap="flat">
                  <a:noFill/>
                  <a:miter lim="400000"/>
                </a:ln>
                <a:effectLst/>
              </p:spPr>
              <p:txBody>
                <a:bodyPr/>
                <a:lstStyle/>
                <a:p>
                  <a:r>
                    <a:rPr lang="en-001">
                      <a:noFill/>
                    </a:rPr>
                    <a:t> </a:t>
                  </a:r>
                </a:p>
              </p:txBody>
            </p:sp>
          </mc:Fallback>
        </mc:AlternateContent>
      </p:grpSp>
      <p:grpSp>
        <p:nvGrpSpPr>
          <p:cNvPr id="7" name="Group 6">
            <a:extLst>
              <a:ext uri="{FF2B5EF4-FFF2-40B4-BE49-F238E27FC236}">
                <a16:creationId xmlns:a16="http://schemas.microsoft.com/office/drawing/2014/main" id="{E938EE6B-8E76-4C03-B862-9DD4AAFD6A9E}"/>
              </a:ext>
            </a:extLst>
          </p:cNvPr>
          <p:cNvGrpSpPr/>
          <p:nvPr/>
        </p:nvGrpSpPr>
        <p:grpSpPr>
          <a:xfrm>
            <a:off x="10113637" y="2068611"/>
            <a:ext cx="15482871" cy="10621495"/>
            <a:chOff x="10113637" y="2068611"/>
            <a:chExt cx="15482871" cy="10621495"/>
          </a:xfrm>
        </p:grpSpPr>
        <p:pic>
          <p:nvPicPr>
            <p:cNvPr id="27" name="Picture 26">
              <a:extLst>
                <a:ext uri="{FF2B5EF4-FFF2-40B4-BE49-F238E27FC236}">
                  <a16:creationId xmlns:a16="http://schemas.microsoft.com/office/drawing/2014/main" id="{7EE564A0-04FE-4ECC-95E4-9165CCAF683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113637" y="2068611"/>
              <a:ext cx="15482871" cy="10621495"/>
            </a:xfrm>
            <a:prstGeom prst="rect">
              <a:avLst/>
            </a:prstGeom>
          </p:spPr>
        </p:pic>
        <p:sp>
          <p:nvSpPr>
            <p:cNvPr id="31" name="Textfeld 208">
              <a:extLst>
                <a:ext uri="{FF2B5EF4-FFF2-40B4-BE49-F238E27FC236}">
                  <a16:creationId xmlns:a16="http://schemas.microsoft.com/office/drawing/2014/main" id="{BF080ADC-E816-460F-A1B6-68D8D124EC02}"/>
                </a:ext>
              </a:extLst>
            </p:cNvPr>
            <p:cNvSpPr txBox="1"/>
            <p:nvPr/>
          </p:nvSpPr>
          <p:spPr>
            <a:xfrm>
              <a:off x="20991472" y="4757676"/>
              <a:ext cx="2904006" cy="477054"/>
            </a:xfrm>
            <a:prstGeom prst="rect">
              <a:avLst/>
            </a:prstGeom>
            <a:solidFill>
              <a:schemeClr val="bg1"/>
            </a:solidFill>
          </p:spPr>
          <p:txBody>
            <a:bodyPr wrap="square" l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Liquid helium(4.2K)</a:t>
              </a:r>
            </a:p>
          </p:txBody>
        </p:sp>
        <p:sp>
          <p:nvSpPr>
            <p:cNvPr id="32" name="Textfeld 209">
              <a:extLst>
                <a:ext uri="{FF2B5EF4-FFF2-40B4-BE49-F238E27FC236}">
                  <a16:creationId xmlns:a16="http://schemas.microsoft.com/office/drawing/2014/main" id="{ED9A75BA-A9A0-4B86-AD69-67C10DD2888E}"/>
                </a:ext>
              </a:extLst>
            </p:cNvPr>
            <p:cNvSpPr txBox="1"/>
            <p:nvPr/>
          </p:nvSpPr>
          <p:spPr>
            <a:xfrm>
              <a:off x="20742298" y="2499646"/>
              <a:ext cx="3164977" cy="1246495"/>
            </a:xfrm>
            <a:prstGeom prst="rect">
              <a:avLst/>
            </a:prstGeom>
            <a:solidFill>
              <a:schemeClr val="bg1"/>
            </a:solidFill>
          </p:spPr>
          <p:txBody>
            <a:bodyPr wrap="square" l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Room-temperature electronics and feed-troughs</a:t>
              </a:r>
            </a:p>
          </p:txBody>
        </p:sp>
        <p:sp>
          <p:nvSpPr>
            <p:cNvPr id="33" name="Textfeld 210">
              <a:extLst>
                <a:ext uri="{FF2B5EF4-FFF2-40B4-BE49-F238E27FC236}">
                  <a16:creationId xmlns:a16="http://schemas.microsoft.com/office/drawing/2014/main" id="{0056A33F-C0A7-4626-8CD4-6899A4FF3D01}"/>
                </a:ext>
              </a:extLst>
            </p:cNvPr>
            <p:cNvSpPr txBox="1"/>
            <p:nvPr/>
          </p:nvSpPr>
          <p:spPr>
            <a:xfrm>
              <a:off x="12679660" y="2913265"/>
              <a:ext cx="2350162" cy="477054"/>
            </a:xfrm>
            <a:prstGeom prst="rect">
              <a:avLst/>
            </a:prstGeom>
            <a:solidFill>
              <a:schemeClr val="bg1"/>
            </a:solidFill>
          </p:spPr>
          <p:txBody>
            <a:bodyPr wrap="square" lIns="90000" rIns="3600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µwave inlet</a:t>
              </a:r>
            </a:p>
          </p:txBody>
        </p:sp>
        <p:sp>
          <p:nvSpPr>
            <p:cNvPr id="34" name="Textfeld 211">
              <a:extLst>
                <a:ext uri="{FF2B5EF4-FFF2-40B4-BE49-F238E27FC236}">
                  <a16:creationId xmlns:a16="http://schemas.microsoft.com/office/drawing/2014/main" id="{2DC2765C-7312-4936-B154-912A90BBA0C0}"/>
                </a:ext>
              </a:extLst>
            </p:cNvPr>
            <p:cNvSpPr txBox="1"/>
            <p:nvPr/>
          </p:nvSpPr>
          <p:spPr>
            <a:xfrm>
              <a:off x="11002303" y="5003808"/>
              <a:ext cx="2986750" cy="815608"/>
            </a:xfrm>
            <a:prstGeom prst="rect">
              <a:avLst/>
            </a:prstGeom>
            <a:solidFill>
              <a:schemeClr val="bg1"/>
            </a:solidFill>
          </p:spPr>
          <p:txBody>
            <a:bodyPr wrap="square" lIns="90000" rIns="36000" bIns="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30000" noProof="0" dirty="0">
                  <a:ln>
                    <a:noFill/>
                  </a:ln>
                  <a:solidFill>
                    <a:schemeClr val="bg2"/>
                  </a:solidFill>
                  <a:effectLst/>
                  <a:uLnTx/>
                  <a:uFillTx/>
                  <a:latin typeface="Arial" panose="020B0604020202020204" pitchFamily="34" charset="0"/>
                  <a:cs typeface="Arial" panose="020B0604020202020204" pitchFamily="34" charset="0"/>
                </a:rPr>
                <a:t>3</a:t>
              </a: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He sorption cooler (300mK)</a:t>
              </a:r>
              <a:endParaRPr kumimoji="0" lang="en-US" sz="2500" b="0" i="0" u="none" strike="noStrike" kern="1200" cap="none" spc="0" normalizeH="0" baseline="30000" noProof="0" dirty="0">
                <a:ln>
                  <a:noFill/>
                </a:ln>
                <a:solidFill>
                  <a:schemeClr val="bg2"/>
                </a:solidFill>
                <a:effectLst/>
                <a:uLnTx/>
                <a:uFillTx/>
                <a:latin typeface="Arial" panose="020B0604020202020204" pitchFamily="34" charset="0"/>
                <a:cs typeface="Arial" panose="020B0604020202020204" pitchFamily="34" charset="0"/>
              </a:endParaRPr>
            </a:p>
          </p:txBody>
        </p:sp>
        <p:sp>
          <p:nvSpPr>
            <p:cNvPr id="35" name="Textfeld 212">
              <a:extLst>
                <a:ext uri="{FF2B5EF4-FFF2-40B4-BE49-F238E27FC236}">
                  <a16:creationId xmlns:a16="http://schemas.microsoft.com/office/drawing/2014/main" id="{C3791A0F-0A02-4D30-8712-8D7F17129D0E}"/>
                </a:ext>
              </a:extLst>
            </p:cNvPr>
            <p:cNvSpPr txBox="1"/>
            <p:nvPr/>
          </p:nvSpPr>
          <p:spPr>
            <a:xfrm>
              <a:off x="12253097" y="8942830"/>
              <a:ext cx="3242818" cy="477054"/>
            </a:xfrm>
            <a:prstGeom prst="rect">
              <a:avLst/>
            </a:prstGeom>
            <a:solidFill>
              <a:schemeClr val="bg1"/>
            </a:solidFill>
          </p:spPr>
          <p:txBody>
            <a:bodyPr wrap="square" lIns="90000" rIns="3600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Electronics (4.2K)</a:t>
              </a:r>
            </a:p>
          </p:txBody>
        </p:sp>
        <p:sp>
          <p:nvSpPr>
            <p:cNvPr id="36" name="Textfeld 213">
              <a:extLst>
                <a:ext uri="{FF2B5EF4-FFF2-40B4-BE49-F238E27FC236}">
                  <a16:creationId xmlns:a16="http://schemas.microsoft.com/office/drawing/2014/main" id="{CD85F8DF-7DB1-492A-89E2-7946100EFCE5}"/>
                </a:ext>
              </a:extLst>
            </p:cNvPr>
            <p:cNvSpPr txBox="1"/>
            <p:nvPr/>
          </p:nvSpPr>
          <p:spPr>
            <a:xfrm>
              <a:off x="13033994" y="9524908"/>
              <a:ext cx="2433400" cy="861774"/>
            </a:xfrm>
            <a:prstGeom prst="rect">
              <a:avLst/>
            </a:prstGeom>
            <a:solidFill>
              <a:schemeClr val="bg1"/>
            </a:solidFill>
          </p:spPr>
          <p:txBody>
            <a:bodyPr wrap="square" lIns="90000" rIns="3600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Waveguide and filter</a:t>
              </a:r>
            </a:p>
          </p:txBody>
        </p:sp>
        <p:sp>
          <p:nvSpPr>
            <p:cNvPr id="38" name="Textfeld 215">
              <a:extLst>
                <a:ext uri="{FF2B5EF4-FFF2-40B4-BE49-F238E27FC236}">
                  <a16:creationId xmlns:a16="http://schemas.microsoft.com/office/drawing/2014/main" id="{2FEA95A2-C8F5-4E4C-BF6F-E98C4558AB68}"/>
                </a:ext>
              </a:extLst>
            </p:cNvPr>
            <p:cNvSpPr txBox="1"/>
            <p:nvPr/>
          </p:nvSpPr>
          <p:spPr>
            <a:xfrm>
              <a:off x="20158014" y="8988242"/>
              <a:ext cx="3676367" cy="477054"/>
            </a:xfrm>
            <a:prstGeom prst="rect">
              <a:avLst/>
            </a:prstGeom>
            <a:solidFill>
              <a:schemeClr val="bg1"/>
            </a:solidFill>
          </p:spPr>
          <p:txBody>
            <a:bodyPr wrap="square" l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300mK thermal link</a:t>
              </a:r>
            </a:p>
          </p:txBody>
        </p:sp>
        <p:sp>
          <p:nvSpPr>
            <p:cNvPr id="39" name="Textfeld 216">
              <a:extLst>
                <a:ext uri="{FF2B5EF4-FFF2-40B4-BE49-F238E27FC236}">
                  <a16:creationId xmlns:a16="http://schemas.microsoft.com/office/drawing/2014/main" id="{0528C840-30BA-4404-897C-DE28F95057C5}"/>
                </a:ext>
              </a:extLst>
            </p:cNvPr>
            <p:cNvSpPr txBox="1"/>
            <p:nvPr/>
          </p:nvSpPr>
          <p:spPr>
            <a:xfrm>
              <a:off x="20231753" y="9970064"/>
              <a:ext cx="4274087" cy="477054"/>
            </a:xfrm>
            <a:prstGeom prst="rect">
              <a:avLst/>
            </a:prstGeom>
            <a:solidFill>
              <a:schemeClr val="bg1"/>
            </a:solidFill>
          </p:spPr>
          <p:txBody>
            <a:bodyPr wrap="square" l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Trap chamber (300mK)</a:t>
              </a:r>
            </a:p>
          </p:txBody>
        </p:sp>
        <p:sp>
          <p:nvSpPr>
            <p:cNvPr id="40" name="Textfeld 217">
              <a:extLst>
                <a:ext uri="{FF2B5EF4-FFF2-40B4-BE49-F238E27FC236}">
                  <a16:creationId xmlns:a16="http://schemas.microsoft.com/office/drawing/2014/main" id="{DA7DCAAA-4CF0-4952-90A6-E9D642C2AFFA}"/>
                </a:ext>
              </a:extLst>
            </p:cNvPr>
            <p:cNvSpPr txBox="1"/>
            <p:nvPr/>
          </p:nvSpPr>
          <p:spPr>
            <a:xfrm>
              <a:off x="20158013" y="10570523"/>
              <a:ext cx="3952123" cy="477054"/>
            </a:xfrm>
            <a:prstGeom prst="rect">
              <a:avLst/>
            </a:prstGeom>
            <a:solidFill>
              <a:schemeClr val="bg1"/>
            </a:solidFill>
          </p:spPr>
          <p:txBody>
            <a:bodyPr wrap="square" l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Trap stack with </a:t>
              </a:r>
              <a:r>
                <a:rPr kumimoji="0" lang="en-US" sz="2500" b="0" i="0" u="none" strike="noStrike" kern="1200" cap="none" spc="0" normalizeH="0" baseline="0" noProof="0" dirty="0" err="1">
                  <a:ln>
                    <a:noFill/>
                  </a:ln>
                  <a:solidFill>
                    <a:schemeClr val="bg2"/>
                  </a:solidFill>
                  <a:effectLst/>
                  <a:uLnTx/>
                  <a:uFillTx/>
                  <a:latin typeface="Arial" panose="020B0604020202020204" pitchFamily="34" charset="0"/>
                  <a:cs typeface="Arial" panose="020B0604020202020204" pitchFamily="34" charset="0"/>
                </a:rPr>
                <a:t>CavityTrap</a:t>
              </a:r>
              <a:endPar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endParaRPr>
            </a:p>
          </p:txBody>
        </p:sp>
        <p:cxnSp>
          <p:nvCxnSpPr>
            <p:cNvPr id="41" name="Straight Arrow Connector 40">
              <a:extLst>
                <a:ext uri="{FF2B5EF4-FFF2-40B4-BE49-F238E27FC236}">
                  <a16:creationId xmlns:a16="http://schemas.microsoft.com/office/drawing/2014/main" id="{E7998794-0B16-44D2-82F4-903FF95A77BE}"/>
                </a:ext>
              </a:extLst>
            </p:cNvPr>
            <p:cNvCxnSpPr>
              <a:cxnSpLocks/>
            </p:cNvCxnSpPr>
            <p:nvPr/>
          </p:nvCxnSpPr>
          <p:spPr>
            <a:xfrm flipV="1">
              <a:off x="15137690" y="3138631"/>
              <a:ext cx="2358646" cy="55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EBF52F01-BC1B-468E-B788-F8E3C8B6B207}"/>
                </a:ext>
              </a:extLst>
            </p:cNvPr>
            <p:cNvCxnSpPr>
              <a:cxnSpLocks/>
            </p:cNvCxnSpPr>
            <p:nvPr/>
          </p:nvCxnSpPr>
          <p:spPr>
            <a:xfrm flipH="1" flipV="1">
              <a:off x="18207979" y="3136612"/>
              <a:ext cx="2358646" cy="55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0BE36935-48A0-4F2A-ACCB-81C220F4F5F0}"/>
                </a:ext>
              </a:extLst>
            </p:cNvPr>
            <p:cNvCxnSpPr>
              <a:cxnSpLocks/>
            </p:cNvCxnSpPr>
            <p:nvPr/>
          </p:nvCxnSpPr>
          <p:spPr>
            <a:xfrm>
              <a:off x="14068404" y="5426402"/>
              <a:ext cx="3361578" cy="1337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A8F03491-7F39-419A-A4EB-D944B6E814F1}"/>
                </a:ext>
              </a:extLst>
            </p:cNvPr>
            <p:cNvCxnSpPr>
              <a:cxnSpLocks/>
            </p:cNvCxnSpPr>
            <p:nvPr/>
          </p:nvCxnSpPr>
          <p:spPr>
            <a:xfrm flipH="1" flipV="1">
              <a:off x="18529704" y="4957983"/>
              <a:ext cx="2358646" cy="55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365DA3C4-0302-4771-8B36-E65935BF5807}"/>
                </a:ext>
              </a:extLst>
            </p:cNvPr>
            <p:cNvCxnSpPr>
              <a:cxnSpLocks/>
            </p:cNvCxnSpPr>
            <p:nvPr/>
          </p:nvCxnSpPr>
          <p:spPr>
            <a:xfrm flipH="1">
              <a:off x="19466316" y="4336884"/>
              <a:ext cx="1422034" cy="1140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feld 40">
              <a:extLst>
                <a:ext uri="{FF2B5EF4-FFF2-40B4-BE49-F238E27FC236}">
                  <a16:creationId xmlns:a16="http://schemas.microsoft.com/office/drawing/2014/main" id="{780CAE8E-FAE5-409A-B579-4B9617CC1750}"/>
                </a:ext>
              </a:extLst>
            </p:cNvPr>
            <p:cNvSpPr txBox="1"/>
            <p:nvPr/>
          </p:nvSpPr>
          <p:spPr>
            <a:xfrm>
              <a:off x="20950817" y="4057416"/>
              <a:ext cx="3159320" cy="477054"/>
            </a:xfrm>
            <a:prstGeom prst="rect">
              <a:avLst/>
            </a:prstGeom>
            <a:solidFill>
              <a:schemeClr val="bg1"/>
            </a:solidFill>
          </p:spPr>
          <p:txBody>
            <a:bodyPr wrap="square" l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Liquid nitrogen (77K)</a:t>
              </a:r>
            </a:p>
          </p:txBody>
        </p:sp>
        <p:cxnSp>
          <p:nvCxnSpPr>
            <p:cNvPr id="47" name="Straight Arrow Connector 46">
              <a:extLst>
                <a:ext uri="{FF2B5EF4-FFF2-40B4-BE49-F238E27FC236}">
                  <a16:creationId xmlns:a16="http://schemas.microsoft.com/office/drawing/2014/main" id="{BE0A501C-9CC0-424F-B697-72AB6A2DD6BC}"/>
                </a:ext>
              </a:extLst>
            </p:cNvPr>
            <p:cNvCxnSpPr>
              <a:cxnSpLocks/>
            </p:cNvCxnSpPr>
            <p:nvPr/>
          </p:nvCxnSpPr>
          <p:spPr>
            <a:xfrm flipV="1">
              <a:off x="14436867" y="11492051"/>
              <a:ext cx="2358646" cy="55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185B2CB8-0B10-48BF-BE4F-51DD4D06E1E8}"/>
                </a:ext>
              </a:extLst>
            </p:cNvPr>
            <p:cNvSpPr/>
            <p:nvPr/>
          </p:nvSpPr>
          <p:spPr>
            <a:xfrm flipH="1">
              <a:off x="17817609" y="5993481"/>
              <a:ext cx="61097" cy="3688003"/>
            </a:xfrm>
            <a:prstGeom prst="rect">
              <a:avLst/>
            </a:prstGeom>
            <a:solidFill>
              <a:srgbClr val="A2B9E2"/>
            </a:solidFill>
            <a:ln>
              <a:solidFill>
                <a:srgbClr val="B3C6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1"/>
                  </a:solidFill>
                </a:ln>
                <a:solidFill>
                  <a:schemeClr val="bg1"/>
                </a:solidFill>
              </a:endParaRPr>
            </a:p>
          </p:txBody>
        </p:sp>
        <p:sp>
          <p:nvSpPr>
            <p:cNvPr id="49" name="Rectangle 48">
              <a:extLst>
                <a:ext uri="{FF2B5EF4-FFF2-40B4-BE49-F238E27FC236}">
                  <a16:creationId xmlns:a16="http://schemas.microsoft.com/office/drawing/2014/main" id="{A30F955F-E07E-4F4A-B95B-EFBE2C0049E6}"/>
                </a:ext>
              </a:extLst>
            </p:cNvPr>
            <p:cNvSpPr/>
            <p:nvPr/>
          </p:nvSpPr>
          <p:spPr>
            <a:xfrm>
              <a:off x="17616496" y="9547056"/>
              <a:ext cx="495249" cy="1445935"/>
            </a:xfrm>
            <a:prstGeom prst="rect">
              <a:avLst/>
            </a:prstGeom>
            <a:solidFill>
              <a:srgbClr val="A2B9E2"/>
            </a:solidFill>
            <a:ln>
              <a:solidFill>
                <a:srgbClr val="B3C6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4D05F52C-4FF5-495E-913F-12A0E155159E}"/>
                </a:ext>
              </a:extLst>
            </p:cNvPr>
            <p:cNvCxnSpPr>
              <a:cxnSpLocks/>
            </p:cNvCxnSpPr>
            <p:nvPr/>
          </p:nvCxnSpPr>
          <p:spPr>
            <a:xfrm>
              <a:off x="17739186" y="5991798"/>
              <a:ext cx="1" cy="3415284"/>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E9D9B56-93D4-4E75-A5EB-EBCF2673172D}"/>
                </a:ext>
              </a:extLst>
            </p:cNvPr>
            <p:cNvCxnSpPr>
              <a:cxnSpLocks/>
            </p:cNvCxnSpPr>
            <p:nvPr/>
          </p:nvCxnSpPr>
          <p:spPr>
            <a:xfrm>
              <a:off x="17667002" y="3162348"/>
              <a:ext cx="2828" cy="1583777"/>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52" name="Isosceles Triangle 51">
              <a:extLst>
                <a:ext uri="{FF2B5EF4-FFF2-40B4-BE49-F238E27FC236}">
                  <a16:creationId xmlns:a16="http://schemas.microsoft.com/office/drawing/2014/main" id="{B198BAB3-2F61-4895-9D10-8CA765B7E442}"/>
                </a:ext>
              </a:extLst>
            </p:cNvPr>
            <p:cNvSpPr/>
            <p:nvPr/>
          </p:nvSpPr>
          <p:spPr>
            <a:xfrm>
              <a:off x="17682045" y="9360124"/>
              <a:ext cx="111099" cy="150189"/>
            </a:xfrm>
            <a:prstGeom prst="triangl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Isosceles Triangle 52">
              <a:extLst>
                <a:ext uri="{FF2B5EF4-FFF2-40B4-BE49-F238E27FC236}">
                  <a16:creationId xmlns:a16="http://schemas.microsoft.com/office/drawing/2014/main" id="{1DD9E745-0ABD-4DF4-A3F6-8B3D62D162D5}"/>
                </a:ext>
              </a:extLst>
            </p:cNvPr>
            <p:cNvSpPr/>
            <p:nvPr/>
          </p:nvSpPr>
          <p:spPr>
            <a:xfrm flipV="1">
              <a:off x="17682045" y="9583215"/>
              <a:ext cx="111099" cy="150189"/>
            </a:xfrm>
            <a:prstGeom prst="triangle">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a:extLst>
                <a:ext uri="{FF2B5EF4-FFF2-40B4-BE49-F238E27FC236}">
                  <a16:creationId xmlns:a16="http://schemas.microsoft.com/office/drawing/2014/main" id="{93C2FF16-AA9F-48F0-B76D-792351D5738C}"/>
                </a:ext>
              </a:extLst>
            </p:cNvPr>
            <p:cNvSpPr/>
            <p:nvPr/>
          </p:nvSpPr>
          <p:spPr>
            <a:xfrm>
              <a:off x="17667002" y="9953653"/>
              <a:ext cx="401430" cy="9713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50C403CE-11EC-4E21-877A-74E815D9DF78}"/>
                </a:ext>
              </a:extLst>
            </p:cNvPr>
            <p:cNvCxnSpPr>
              <a:cxnSpLocks/>
            </p:cNvCxnSpPr>
            <p:nvPr/>
          </p:nvCxnSpPr>
          <p:spPr>
            <a:xfrm>
              <a:off x="17740624" y="9680020"/>
              <a:ext cx="0" cy="26836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93C4D866-717F-43D3-8048-49A8FFC9B445}"/>
                </a:ext>
              </a:extLst>
            </p:cNvPr>
            <p:cNvGrpSpPr/>
            <p:nvPr/>
          </p:nvGrpSpPr>
          <p:grpSpPr>
            <a:xfrm rot="7189763">
              <a:off x="17305857" y="10145447"/>
              <a:ext cx="1017756" cy="640322"/>
              <a:chOff x="2020962" y="15477852"/>
              <a:chExt cx="3605786" cy="2141025"/>
            </a:xfrm>
          </p:grpSpPr>
          <p:pic>
            <p:nvPicPr>
              <p:cNvPr id="57" name="Grafik 182">
                <a:extLst>
                  <a:ext uri="{FF2B5EF4-FFF2-40B4-BE49-F238E27FC236}">
                    <a16:creationId xmlns:a16="http://schemas.microsoft.com/office/drawing/2014/main" id="{FE17D3BE-F28C-4141-9F03-BEB3BE63E06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20962" y="15477852"/>
                <a:ext cx="3605786" cy="2141025"/>
              </a:xfrm>
              <a:prstGeom prst="rect">
                <a:avLst/>
              </a:prstGeom>
            </p:spPr>
          </p:pic>
          <p:grpSp>
            <p:nvGrpSpPr>
              <p:cNvPr id="58" name="Gruppieren 183">
                <a:extLst>
                  <a:ext uri="{FF2B5EF4-FFF2-40B4-BE49-F238E27FC236}">
                    <a16:creationId xmlns:a16="http://schemas.microsoft.com/office/drawing/2014/main" id="{0BCFC4FB-A362-42AC-963C-E83D72F6CFF9}"/>
                  </a:ext>
                </a:extLst>
              </p:cNvPr>
              <p:cNvGrpSpPr/>
              <p:nvPr/>
            </p:nvGrpSpPr>
            <p:grpSpPr>
              <a:xfrm rot="3888623">
                <a:off x="2677148" y="16651469"/>
                <a:ext cx="392246" cy="299130"/>
                <a:chOff x="4417682" y="3940145"/>
                <a:chExt cx="874049" cy="616715"/>
              </a:xfrm>
            </p:grpSpPr>
            <p:pic>
              <p:nvPicPr>
                <p:cNvPr id="59" name="Grafik 184">
                  <a:extLst>
                    <a:ext uri="{FF2B5EF4-FFF2-40B4-BE49-F238E27FC236}">
                      <a16:creationId xmlns:a16="http://schemas.microsoft.com/office/drawing/2014/main" id="{C272695D-CEDF-49A6-90E3-420E13CA8DB7}"/>
                    </a:ext>
                  </a:extLst>
                </p:cNvPr>
                <p:cNvPicPr>
                  <a:picLocks noChangeAspect="1"/>
                </p:cNvPicPr>
                <p:nvPr/>
              </p:nvPicPr>
              <p:blipFill>
                <a:blip r:embed="rId13"/>
                <a:stretch>
                  <a:fillRect/>
                </a:stretch>
              </p:blipFill>
              <p:spPr>
                <a:xfrm rot="20349003">
                  <a:off x="4417682" y="4169328"/>
                  <a:ext cx="840324" cy="387532"/>
                </a:xfrm>
                <a:prstGeom prst="rect">
                  <a:avLst/>
                </a:prstGeom>
              </p:spPr>
            </p:pic>
            <p:pic>
              <p:nvPicPr>
                <p:cNvPr id="60" name="Grafik 185">
                  <a:extLst>
                    <a:ext uri="{FF2B5EF4-FFF2-40B4-BE49-F238E27FC236}">
                      <a16:creationId xmlns:a16="http://schemas.microsoft.com/office/drawing/2014/main" id="{2EE2D036-AE0D-4EE2-B2D2-6007A7941F05}"/>
                    </a:ext>
                  </a:extLst>
                </p:cNvPr>
                <p:cNvPicPr>
                  <a:picLocks noChangeAspect="1"/>
                </p:cNvPicPr>
                <p:nvPr/>
              </p:nvPicPr>
              <p:blipFill>
                <a:blip r:embed="rId14"/>
                <a:stretch>
                  <a:fillRect/>
                </a:stretch>
              </p:blipFill>
              <p:spPr>
                <a:xfrm>
                  <a:off x="4806003" y="4192097"/>
                  <a:ext cx="63681" cy="165570"/>
                </a:xfrm>
                <a:prstGeom prst="rect">
                  <a:avLst/>
                </a:prstGeom>
              </p:spPr>
            </p:pic>
            <p:pic>
              <p:nvPicPr>
                <p:cNvPr id="61" name="Grafik 186">
                  <a:extLst>
                    <a:ext uri="{FF2B5EF4-FFF2-40B4-BE49-F238E27FC236}">
                      <a16:creationId xmlns:a16="http://schemas.microsoft.com/office/drawing/2014/main" id="{DF7D0809-7381-42A7-B3E6-B1C907996D37}"/>
                    </a:ext>
                  </a:extLst>
                </p:cNvPr>
                <p:cNvPicPr>
                  <a:picLocks noChangeAspect="1"/>
                </p:cNvPicPr>
                <p:nvPr/>
              </p:nvPicPr>
              <p:blipFill>
                <a:blip r:embed="rId14"/>
                <a:stretch>
                  <a:fillRect/>
                </a:stretch>
              </p:blipFill>
              <p:spPr>
                <a:xfrm>
                  <a:off x="5067569" y="3940145"/>
                  <a:ext cx="63681" cy="165570"/>
                </a:xfrm>
                <a:prstGeom prst="rect">
                  <a:avLst/>
                </a:prstGeom>
              </p:spPr>
            </p:pic>
            <p:grpSp>
              <p:nvGrpSpPr>
                <p:cNvPr id="62" name="Gruppieren 187">
                  <a:extLst>
                    <a:ext uri="{FF2B5EF4-FFF2-40B4-BE49-F238E27FC236}">
                      <a16:creationId xmlns:a16="http://schemas.microsoft.com/office/drawing/2014/main" id="{0DF2051A-1AD8-4EB1-AD6C-4F931092A63D}"/>
                    </a:ext>
                  </a:extLst>
                </p:cNvPr>
                <p:cNvGrpSpPr/>
                <p:nvPr/>
              </p:nvGrpSpPr>
              <p:grpSpPr>
                <a:xfrm>
                  <a:off x="4742486" y="3986147"/>
                  <a:ext cx="549245" cy="488454"/>
                  <a:chOff x="2008853" y="2845004"/>
                  <a:chExt cx="549245" cy="488454"/>
                </a:xfrm>
              </p:grpSpPr>
              <p:pic>
                <p:nvPicPr>
                  <p:cNvPr id="63" name="Grafik 188">
                    <a:extLst>
                      <a:ext uri="{FF2B5EF4-FFF2-40B4-BE49-F238E27FC236}">
                        <a16:creationId xmlns:a16="http://schemas.microsoft.com/office/drawing/2014/main" id="{29716F02-389B-413F-B013-D5D4BFE0EFB9}"/>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281814" y="2845004"/>
                    <a:ext cx="276284" cy="288735"/>
                  </a:xfrm>
                  <a:prstGeom prst="rect">
                    <a:avLst/>
                  </a:prstGeom>
                </p:spPr>
              </p:pic>
              <p:pic>
                <p:nvPicPr>
                  <p:cNvPr id="64" name="Grafik 189">
                    <a:extLst>
                      <a:ext uri="{FF2B5EF4-FFF2-40B4-BE49-F238E27FC236}">
                        <a16:creationId xmlns:a16="http://schemas.microsoft.com/office/drawing/2014/main" id="{5D4FC4C7-DDE5-4128-859A-424EC2E207E9}"/>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008853" y="3115277"/>
                    <a:ext cx="200403" cy="218181"/>
                  </a:xfrm>
                  <a:prstGeom prst="rect">
                    <a:avLst/>
                  </a:prstGeom>
                </p:spPr>
              </p:pic>
            </p:grpSp>
          </p:grpSp>
        </p:grpSp>
        <p:cxnSp>
          <p:nvCxnSpPr>
            <p:cNvPr id="65" name="Straight Arrow Connector 64">
              <a:extLst>
                <a:ext uri="{FF2B5EF4-FFF2-40B4-BE49-F238E27FC236}">
                  <a16:creationId xmlns:a16="http://schemas.microsoft.com/office/drawing/2014/main" id="{E74B0231-B157-4363-8E06-1BC5E6E74C84}"/>
                </a:ext>
              </a:extLst>
            </p:cNvPr>
            <p:cNvCxnSpPr>
              <a:cxnSpLocks/>
            </p:cNvCxnSpPr>
            <p:nvPr/>
          </p:nvCxnSpPr>
          <p:spPr>
            <a:xfrm flipH="1">
              <a:off x="17944364" y="10759235"/>
              <a:ext cx="2104412" cy="1507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6FAE8C25-04AE-4963-A0CC-80480AF850DE}"/>
                </a:ext>
              </a:extLst>
            </p:cNvPr>
            <p:cNvCxnSpPr>
              <a:cxnSpLocks/>
            </p:cNvCxnSpPr>
            <p:nvPr/>
          </p:nvCxnSpPr>
          <p:spPr>
            <a:xfrm flipH="1">
              <a:off x="17944364" y="9279686"/>
              <a:ext cx="2104412" cy="1507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Textfeld 215">
              <a:extLst>
                <a:ext uri="{FF2B5EF4-FFF2-40B4-BE49-F238E27FC236}">
                  <a16:creationId xmlns:a16="http://schemas.microsoft.com/office/drawing/2014/main" id="{7966AD3B-9953-4FFD-A62F-24DBBFA6A7EB}"/>
                </a:ext>
              </a:extLst>
            </p:cNvPr>
            <p:cNvSpPr txBox="1"/>
            <p:nvPr/>
          </p:nvSpPr>
          <p:spPr>
            <a:xfrm>
              <a:off x="20171831" y="9482476"/>
              <a:ext cx="3319542" cy="477054"/>
            </a:xfrm>
            <a:prstGeom prst="rect">
              <a:avLst/>
            </a:prstGeom>
            <a:solidFill>
              <a:schemeClr val="bg1"/>
            </a:solidFill>
          </p:spPr>
          <p:txBody>
            <a:bodyPr wrap="square" l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300mK electronics</a:t>
              </a:r>
            </a:p>
          </p:txBody>
        </p:sp>
        <p:cxnSp>
          <p:nvCxnSpPr>
            <p:cNvPr id="68" name="Straight Arrow Connector 67">
              <a:extLst>
                <a:ext uri="{FF2B5EF4-FFF2-40B4-BE49-F238E27FC236}">
                  <a16:creationId xmlns:a16="http://schemas.microsoft.com/office/drawing/2014/main" id="{DDADF436-D979-4B4E-B37C-63AF14CF89C4}"/>
                </a:ext>
              </a:extLst>
            </p:cNvPr>
            <p:cNvCxnSpPr>
              <a:cxnSpLocks/>
            </p:cNvCxnSpPr>
            <p:nvPr/>
          </p:nvCxnSpPr>
          <p:spPr>
            <a:xfrm flipH="1">
              <a:off x="17981856" y="9698104"/>
              <a:ext cx="2104412" cy="1507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028DDCB4-8763-4172-85E8-680EA7224DE4}"/>
                </a:ext>
              </a:extLst>
            </p:cNvPr>
            <p:cNvCxnSpPr>
              <a:cxnSpLocks/>
            </p:cNvCxnSpPr>
            <p:nvPr/>
          </p:nvCxnSpPr>
          <p:spPr>
            <a:xfrm flipH="1">
              <a:off x="18085333" y="10210563"/>
              <a:ext cx="2104412" cy="1507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E0C3ADA3-ECBE-4A88-8A05-818EB4FCA029}"/>
                </a:ext>
              </a:extLst>
            </p:cNvPr>
            <p:cNvCxnSpPr>
              <a:cxnSpLocks/>
            </p:cNvCxnSpPr>
            <p:nvPr/>
          </p:nvCxnSpPr>
          <p:spPr>
            <a:xfrm flipV="1">
              <a:off x="15524486" y="9145338"/>
              <a:ext cx="2136279" cy="761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E1FD8ED8-91E4-4360-AF41-6DB179C73876}"/>
                </a:ext>
              </a:extLst>
            </p:cNvPr>
            <p:cNvCxnSpPr>
              <a:cxnSpLocks/>
            </p:cNvCxnSpPr>
            <p:nvPr/>
          </p:nvCxnSpPr>
          <p:spPr>
            <a:xfrm flipV="1">
              <a:off x="15535739" y="9663754"/>
              <a:ext cx="2136279" cy="761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feld 214">
              <a:extLst>
                <a:ext uri="{FF2B5EF4-FFF2-40B4-BE49-F238E27FC236}">
                  <a16:creationId xmlns:a16="http://schemas.microsoft.com/office/drawing/2014/main" id="{C820FFBD-21D3-41CF-88D2-335C48BAAC57}"/>
                </a:ext>
              </a:extLst>
            </p:cNvPr>
            <p:cNvSpPr txBox="1"/>
            <p:nvPr/>
          </p:nvSpPr>
          <p:spPr>
            <a:xfrm>
              <a:off x="11753850" y="11131243"/>
              <a:ext cx="2665682" cy="861774"/>
            </a:xfrm>
            <a:prstGeom prst="rect">
              <a:avLst/>
            </a:prstGeom>
            <a:solidFill>
              <a:schemeClr val="bg1"/>
            </a:solidFill>
          </p:spPr>
          <p:txBody>
            <a:bodyPr wrap="square" lIns="90000" rIns="36000"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Superconducting magnet (</a:t>
              </a:r>
              <a:r>
                <a:rPr kumimoji="0" lang="en-US" sz="2500" b="0" i="0" u="none" strike="noStrike" kern="1200" cap="none" spc="0" normalizeH="0" baseline="0" noProof="0" dirty="0" err="1">
                  <a:ln>
                    <a:noFill/>
                  </a:ln>
                  <a:solidFill>
                    <a:schemeClr val="bg2"/>
                  </a:solidFill>
                  <a:effectLst/>
                  <a:uLnTx/>
                  <a:uFillTx/>
                  <a:latin typeface="Arial" panose="020B0604020202020204" pitchFamily="34" charset="0"/>
                  <a:cs typeface="Arial" panose="020B0604020202020204" pitchFamily="34" charset="0"/>
                </a:rPr>
                <a:t>SuMa</a:t>
              </a:r>
              <a:r>
                <a:rPr kumimoji="0" lang="en-US" sz="25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a:t>
              </a:r>
            </a:p>
          </p:txBody>
        </p:sp>
      </p:grpSp>
      <p:sp>
        <p:nvSpPr>
          <p:cNvPr id="355" name="Title 3"/>
          <p:cNvSpPr txBox="1">
            <a:spLocks noGrp="1"/>
          </p:cNvSpPr>
          <p:nvPr>
            <p:ph type="title"/>
          </p:nvPr>
        </p:nvSpPr>
        <p:spPr>
          <a:xfrm>
            <a:off x="1235076" y="1384296"/>
            <a:ext cx="20593051" cy="2809876"/>
          </a:xfrm>
          <a:prstGeom prst="rect">
            <a:avLst/>
          </a:prstGeom>
        </p:spPr>
        <p:txBody>
          <a:bodyPr/>
          <a:lstStyle>
            <a:lvl1pPr>
              <a:defRPr spc="200"/>
            </a:lvl1pPr>
          </a:lstStyle>
          <a:p>
            <a:r>
              <a:rPr spc="0" dirty="0">
                <a:solidFill>
                  <a:srgbClr val="0070C0"/>
                </a:solidFill>
              </a:rPr>
              <a:t>The </a:t>
            </a:r>
            <a:r>
              <a:rPr spc="0" dirty="0" err="1">
                <a:solidFill>
                  <a:srgbClr val="0070C0"/>
                </a:solidFill>
              </a:rPr>
              <a:t>lsym</a:t>
            </a:r>
            <a:r>
              <a:rPr spc="0" dirty="0">
                <a:solidFill>
                  <a:srgbClr val="0070C0"/>
                </a:solidFill>
              </a:rPr>
              <a:t> setup</a:t>
            </a:r>
          </a:p>
        </p:txBody>
      </p:sp>
      <mc:AlternateContent xmlns:mc="http://schemas.openxmlformats.org/markup-compatibility/2006" xmlns:a14="http://schemas.microsoft.com/office/drawing/2010/main">
        <mc:Choice Requires="a14">
          <p:sp>
            <p:nvSpPr>
              <p:cNvPr id="362" name="Content Placeholder 2"/>
              <p:cNvSpPr txBox="1"/>
              <p:nvPr/>
            </p:nvSpPr>
            <p:spPr>
              <a:xfrm>
                <a:off x="1229797" y="2626461"/>
                <a:ext cx="9767573" cy="3844106"/>
              </a:xfrm>
              <a:prstGeom prst="rect">
                <a:avLst/>
              </a:prstGeom>
              <a:noFill/>
              <a:ln w="12700">
                <a:miter lim="400000"/>
              </a:ln>
              <a:extLst>
                <a:ext uri="{C572A759-6A51-4108-AA02-DFA0A04FC94B}">
                  <ma14:wrappingTextBoxFlag xmlns:ma14="http://schemas.microsoft.com/office/mac/drawingml/2011/main" xmlns:m="http://schemas.openxmlformats.org/officeDocument/2006/math" xmlns="" val="1"/>
                </a:ext>
              </a:extLst>
            </p:spPr>
            <p:txBody>
              <a:bodyPr lIns="0" tIns="0" rIns="0" bIns="0">
                <a:normAutofit/>
              </a:bodyPr>
              <a:lstStyle/>
              <a:p>
                <a:pPr defTabSz="1828800">
                  <a:spcBef>
                    <a:spcPts val="2000"/>
                  </a:spcBef>
                  <a:defRPr>
                    <a:solidFill>
                      <a:srgbClr val="535353"/>
                    </a:solidFill>
                    <a:latin typeface="Arial"/>
                    <a:ea typeface="Arial"/>
                    <a:cs typeface="Arial"/>
                    <a:sym typeface="Arial"/>
                  </a:defRPr>
                </a:pPr>
                <a:r>
                  <a:rPr lang="en-US" dirty="0"/>
                  <a:t>Different temperature stages:</a:t>
                </a:r>
              </a:p>
              <a:p>
                <a:pPr defTabSz="1828800">
                  <a:spcBef>
                    <a:spcPts val="2000"/>
                  </a:spcBef>
                  <a:defRPr sz="3200">
                    <a:solidFill>
                      <a:srgbClr val="535353"/>
                    </a:solidFill>
                    <a:latin typeface="Arial"/>
                    <a:ea typeface="Arial"/>
                    <a:cs typeface="Arial"/>
                    <a:sym typeface="Arial"/>
                  </a:defRPr>
                </a:pPr>
                <a:r>
                  <a:rPr lang="en-US" dirty="0">
                    <a:solidFill>
                      <a:srgbClr val="919191"/>
                    </a:solidFill>
                  </a:rPr>
                  <a:t>300 K (room temperature) </a:t>
                </a:r>
                <a14:m>
                  <m:oMath xmlns:m="http://schemas.openxmlformats.org/officeDocument/2006/math">
                    <m:r>
                      <a:rPr lang="en-US" sz="3850" i="1">
                        <a:solidFill>
                          <a:srgbClr val="535353"/>
                        </a:solidFill>
                        <a:latin typeface="Cambria Math" panose="02040503050406030204" pitchFamily="18" charset="0"/>
                      </a:rPr>
                      <m:t>→</m:t>
                    </m:r>
                  </m:oMath>
                </a14:m>
                <a:r>
                  <a:rPr lang="en-US" dirty="0"/>
                  <a:t> </a:t>
                </a:r>
                <a:r>
                  <a:rPr lang="en-US" dirty="0">
                    <a:solidFill>
                      <a:schemeClr val="accent5">
                        <a:satOff val="-11808"/>
                        <a:lumOff val="13284"/>
                      </a:schemeClr>
                    </a:solidFill>
                  </a:rPr>
                  <a:t>77 K</a:t>
                </a:r>
                <a:r>
                  <a:rPr lang="en-US" dirty="0"/>
                  <a:t> </a:t>
                </a:r>
                <a14:m>
                  <m:oMath xmlns:m="http://schemas.openxmlformats.org/officeDocument/2006/math">
                    <m:r>
                      <a:rPr lang="en-US" sz="3850" i="1">
                        <a:solidFill>
                          <a:srgbClr val="535353"/>
                        </a:solidFill>
                        <a:latin typeface="Cambria Math" panose="02040503050406030204" pitchFamily="18" charset="0"/>
                      </a:rPr>
                      <m:t>→</m:t>
                    </m:r>
                  </m:oMath>
                </a14:m>
                <a:r>
                  <a:rPr lang="en-US" dirty="0"/>
                  <a:t> </a:t>
                </a:r>
                <a:r>
                  <a:rPr lang="en-US" dirty="0">
                    <a:solidFill>
                      <a:srgbClr val="005493"/>
                    </a:solidFill>
                  </a:rPr>
                  <a:t>4 K</a:t>
                </a:r>
                <a:r>
                  <a:rPr lang="en-US" dirty="0"/>
                  <a:t> </a:t>
                </a:r>
                <a14:m>
                  <m:oMath xmlns:m="http://schemas.openxmlformats.org/officeDocument/2006/math">
                    <m:r>
                      <a:rPr lang="en-US" sz="3850" i="1">
                        <a:solidFill>
                          <a:srgbClr val="535353"/>
                        </a:solidFill>
                        <a:latin typeface="Cambria Math" panose="02040503050406030204" pitchFamily="18" charset="0"/>
                      </a:rPr>
                      <m:t>→</m:t>
                    </m:r>
                  </m:oMath>
                </a14:m>
                <a:r>
                  <a:rPr lang="en-US" dirty="0"/>
                  <a:t> </a:t>
                </a:r>
                <a:r>
                  <a:rPr lang="en-US" dirty="0">
                    <a:solidFill>
                      <a:srgbClr val="008F00"/>
                    </a:solidFill>
                  </a:rPr>
                  <a:t>300 </a:t>
                </a:r>
                <a:r>
                  <a:rPr lang="en-US" dirty="0" err="1">
                    <a:solidFill>
                      <a:srgbClr val="008F00"/>
                    </a:solidFill>
                  </a:rPr>
                  <a:t>mK</a:t>
                </a:r>
                <a:endParaRPr lang="en-US" dirty="0">
                  <a:solidFill>
                    <a:srgbClr val="008F00"/>
                  </a:solidFill>
                </a:endParaRPr>
              </a:p>
              <a:p>
                <a:pPr defTabSz="1828800">
                  <a:spcBef>
                    <a:spcPts val="2000"/>
                  </a:spcBef>
                  <a:defRPr sz="3200">
                    <a:solidFill>
                      <a:srgbClr val="535353"/>
                    </a:solidFill>
                    <a:latin typeface="Arial"/>
                    <a:ea typeface="Arial"/>
                    <a:cs typeface="Arial"/>
                    <a:sym typeface="Arial"/>
                  </a:defRPr>
                </a:pPr>
                <a:r>
                  <a:rPr lang="en-US" dirty="0"/>
                  <a:t>This is reached with a </a:t>
                </a:r>
                <a:r>
                  <a:rPr lang="en-US" baseline="40000" dirty="0"/>
                  <a:t>3</a:t>
                </a:r>
                <a:r>
                  <a:rPr lang="en-US" dirty="0"/>
                  <a:t>He</a:t>
                </a:r>
                <a:r>
                  <a:rPr lang="en-US" sz="3200" dirty="0"/>
                  <a:t> </a:t>
                </a:r>
                <a:r>
                  <a:rPr lang="en-US" dirty="0"/>
                  <a:t>cooler: we need the </a:t>
                </a:r>
                <a14:m>
                  <m:oMath xmlns:m="http://schemas.openxmlformats.org/officeDocument/2006/math">
                    <m:sSup>
                      <m:sSupPr>
                        <m:ctrlPr>
                          <a:rPr lang="ar-AE" sz="3850" i="1">
                            <a:solidFill>
                              <a:srgbClr val="535353"/>
                            </a:solidFill>
                            <a:latin typeface="Cambria Math" panose="02040503050406030204" pitchFamily="18" charset="0"/>
                          </a:rPr>
                        </m:ctrlPr>
                      </m:sSupPr>
                      <m:e>
                        <m:r>
                          <a:rPr lang="ar-AE" sz="3850" i="1">
                            <a:solidFill>
                              <a:srgbClr val="535353"/>
                            </a:solidFill>
                            <a:latin typeface="Cambria Math" panose="02040503050406030204" pitchFamily="18" charset="0"/>
                          </a:rPr>
                          <m:t>𝑒</m:t>
                        </m:r>
                      </m:e>
                      <m:sup>
                        <m:r>
                          <a:rPr lang="ar-AE" sz="3850" i="1">
                            <a:solidFill>
                              <a:srgbClr val="535353"/>
                            </a:solidFill>
                            <a:latin typeface="Cambria Math" panose="02040503050406030204" pitchFamily="18" charset="0"/>
                          </a:rPr>
                          <m:t>+</m:t>
                        </m:r>
                      </m:sup>
                    </m:sSup>
                  </m:oMath>
                </a14:m>
                <a:r>
                  <a:rPr lang="ar-AE" dirty="0"/>
                  <a:t> </a:t>
                </a:r>
                <a:r>
                  <a:rPr lang="en-US" dirty="0"/>
                  <a:t>in the motional ground state to reduce the relativistic shift</a:t>
                </a:r>
                <a:endParaRPr dirty="0"/>
              </a:p>
            </p:txBody>
          </p:sp>
        </mc:Choice>
        <mc:Fallback xmlns="">
          <p:sp>
            <p:nvSpPr>
              <p:cNvPr id="362" name="Content Placeholder 2"/>
              <p:cNvSpPr txBox="1">
                <a:spLocks noRot="1" noChangeAspect="1" noMove="1" noResize="1" noEditPoints="1" noAdjustHandles="1" noChangeArrowheads="1" noChangeShapeType="1" noTextEdit="1"/>
              </p:cNvSpPr>
              <p:nvPr/>
            </p:nvSpPr>
            <p:spPr>
              <a:xfrm>
                <a:off x="1229797" y="2626461"/>
                <a:ext cx="9767573" cy="3844106"/>
              </a:xfrm>
              <a:prstGeom prst="rect">
                <a:avLst/>
              </a:prstGeom>
              <a:blipFill>
                <a:blip r:embed="rId17"/>
                <a:stretch>
                  <a:fillRect l="-2871" t="-3651" r="-437"/>
                </a:stretch>
              </a:blipFill>
              <a:ln w="12700">
                <a:miter lim="400000"/>
              </a:ln>
              <a:extLst>
                <a:ext uri="{C572A759-6A51-4108-AA02-DFA0A04FC94B}">
                  <ma14:wrappingTextBoxFlag xmlns="" xmlns:m="http://schemas.openxmlformats.org/officeDocument/2006/math" xmlns:ma14="http://schemas.microsoft.com/office/mac/drawingml/2011/main" xmlns:a14="http://schemas.microsoft.com/office/drawing/2010/main" val="1"/>
                </a:ext>
              </a:extLst>
            </p:spPr>
            <p:txBody>
              <a:bodyPr/>
              <a:lstStyle/>
              <a:p>
                <a:r>
                  <a:rPr lang="en-001">
                    <a:noFill/>
                  </a:rPr>
                  <a:t> </a:t>
                </a:r>
              </a:p>
            </p:txBody>
          </p:sp>
        </mc:Fallback>
      </mc:AlternateContent>
      <p:sp>
        <p:nvSpPr>
          <p:cNvPr id="364" name="Footer Placeholder 4"/>
          <p:cNvSpPr txBox="1"/>
          <p:nvPr/>
        </p:nvSpPr>
        <p:spPr>
          <a:xfrm>
            <a:off x="1893600" y="13096785"/>
            <a:ext cx="22478402" cy="1728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t>Max-Planck-Gesellschaft | Maria Pasinetti	</a:t>
            </a:r>
          </a:p>
        </p:txBody>
      </p:sp>
      <p:sp>
        <p:nvSpPr>
          <p:cNvPr id="13" name="Slide Number">
            <a:extLst>
              <a:ext uri="{FF2B5EF4-FFF2-40B4-BE49-F238E27FC236}">
                <a16:creationId xmlns:a16="http://schemas.microsoft.com/office/drawing/2014/main" id="{73BC1581-6117-45EA-8EED-3461C3D02E24}"/>
              </a:ext>
            </a:extLst>
          </p:cNvPr>
          <p:cNvSpPr txBox="1">
            <a:spLocks/>
          </p:cNvSpPr>
          <p:nvPr/>
        </p:nvSpPr>
        <p:spPr>
          <a:xfrm>
            <a:off x="23126278" y="12654686"/>
            <a:ext cx="365095" cy="5285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8" tIns="91438" rIns="91438" bIns="91438"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Arial"/>
                <a:ea typeface="Arial"/>
                <a:cs typeface="Arial"/>
                <a:sym typeface="Arial"/>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fld id="{86CB4B4D-7CA3-9044-876B-883B54F8677D}" type="slidenum">
              <a:rPr lang="en-001" smtClean="0"/>
              <a:pPr/>
              <a:t>9</a:t>
            </a:fld>
            <a:endParaRPr lang="en-001" dirty="0"/>
          </a:p>
        </p:txBody>
      </p:sp>
      <p:sp>
        <p:nvSpPr>
          <p:cNvPr id="17" name="Footer Placeholder 4">
            <a:extLst>
              <a:ext uri="{FF2B5EF4-FFF2-40B4-BE49-F238E27FC236}">
                <a16:creationId xmlns:a16="http://schemas.microsoft.com/office/drawing/2014/main" id="{5C176894-00B2-4B84-8EA5-224C270C84FA}"/>
              </a:ext>
            </a:extLst>
          </p:cNvPr>
          <p:cNvSpPr txBox="1"/>
          <p:nvPr/>
        </p:nvSpPr>
        <p:spPr>
          <a:xfrm>
            <a:off x="1893600" y="13084935"/>
            <a:ext cx="22478402" cy="184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spAutoFit/>
          </a:bodyPr>
          <a:lstStyle>
            <a:lvl1pPr>
              <a:tabLst>
                <a:tab pos="19532600" algn="r"/>
                <a:tab pos="20447000" algn="r"/>
              </a:tabLst>
              <a:defRPr sz="1200" cap="all" spc="180">
                <a:solidFill>
                  <a:srgbClr val="888888"/>
                </a:solidFill>
                <a:latin typeface="Arial"/>
                <a:ea typeface="Arial"/>
                <a:cs typeface="Arial"/>
                <a:sym typeface="Arial"/>
              </a:defRPr>
            </a:lvl1pPr>
          </a:lstStyle>
          <a:p>
            <a:r>
              <a:rPr dirty="0"/>
              <a:t>Max-Planck-Gesellschaft | Maria Pasinetti</a:t>
            </a:r>
            <a:r>
              <a:rPr lang="en-US" dirty="0"/>
              <a:t>	29.08.2024 – EXA/LEAP WIEN 2024</a:t>
            </a:r>
            <a:r>
              <a:rPr dirty="0"/>
              <a:t>	</a:t>
            </a:r>
          </a:p>
        </p:txBody>
      </p:sp>
      <p:grpSp>
        <p:nvGrpSpPr>
          <p:cNvPr id="92" name="Group 91">
            <a:extLst>
              <a:ext uri="{FF2B5EF4-FFF2-40B4-BE49-F238E27FC236}">
                <a16:creationId xmlns:a16="http://schemas.microsoft.com/office/drawing/2014/main" id="{2E920FD6-54C7-4F20-AEB3-650C7C632772}"/>
              </a:ext>
            </a:extLst>
          </p:cNvPr>
          <p:cNvGrpSpPr>
            <a:grpSpLocks noChangeAspect="1"/>
          </p:cNvGrpSpPr>
          <p:nvPr/>
        </p:nvGrpSpPr>
        <p:grpSpPr>
          <a:xfrm>
            <a:off x="3941916" y="3136612"/>
            <a:ext cx="13550169" cy="9483584"/>
            <a:chOff x="1605218" y="1596975"/>
            <a:chExt cx="15855493" cy="11097050"/>
          </a:xfrm>
        </p:grpSpPr>
        <p:sp>
          <p:nvSpPr>
            <p:cNvPr id="93" name="Rectangle 92">
              <a:extLst>
                <a:ext uri="{FF2B5EF4-FFF2-40B4-BE49-F238E27FC236}">
                  <a16:creationId xmlns:a16="http://schemas.microsoft.com/office/drawing/2014/main" id="{CC222A77-3657-44E1-B82E-B5ECBDC61BD4}"/>
                </a:ext>
              </a:extLst>
            </p:cNvPr>
            <p:cNvSpPr/>
            <p:nvPr/>
          </p:nvSpPr>
          <p:spPr>
            <a:xfrm>
              <a:off x="1605218" y="1596975"/>
              <a:ext cx="12640763" cy="11097050"/>
            </a:xfrm>
            <a:prstGeom prst="rect">
              <a:avLst/>
            </a:prstGeom>
            <a:solidFill>
              <a:srgbClr val="FFFFFF"/>
            </a:solidFill>
            <a:ln w="25400" cap="flat">
              <a:solidFill>
                <a:schemeClr val="accent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15999" tIns="215999" rIns="215999" bIns="21599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001" sz="3600" b="0" i="0" u="none" strike="noStrike" cap="none" spc="0" normalizeH="0" baseline="0">
                <a:ln>
                  <a:noFill/>
                </a:ln>
                <a:solidFill>
                  <a:srgbClr val="000000"/>
                </a:solidFill>
                <a:effectLst/>
                <a:uFillTx/>
                <a:latin typeface="+mn-lt"/>
                <a:ea typeface="+mn-ea"/>
                <a:cs typeface="+mn-cs"/>
                <a:sym typeface="Calibri"/>
              </a:endParaRPr>
            </a:p>
          </p:txBody>
        </p:sp>
        <p:grpSp>
          <p:nvGrpSpPr>
            <p:cNvPr id="94" name="Group 93">
              <a:extLst>
                <a:ext uri="{FF2B5EF4-FFF2-40B4-BE49-F238E27FC236}">
                  <a16:creationId xmlns:a16="http://schemas.microsoft.com/office/drawing/2014/main" id="{2C8E3F15-2B16-48CC-8F19-F15475D97A0D}"/>
                </a:ext>
              </a:extLst>
            </p:cNvPr>
            <p:cNvGrpSpPr/>
            <p:nvPr/>
          </p:nvGrpSpPr>
          <p:grpSpPr>
            <a:xfrm>
              <a:off x="2602164" y="3136612"/>
              <a:ext cx="14858547" cy="8991147"/>
              <a:chOff x="4822261" y="4548514"/>
              <a:chExt cx="12638449" cy="7645680"/>
            </a:xfrm>
          </p:grpSpPr>
          <p:grpSp>
            <p:nvGrpSpPr>
              <p:cNvPr id="95" name="Group 94">
                <a:extLst>
                  <a:ext uri="{FF2B5EF4-FFF2-40B4-BE49-F238E27FC236}">
                    <a16:creationId xmlns:a16="http://schemas.microsoft.com/office/drawing/2014/main" id="{273C7FAF-BEB1-4B68-9623-BC9FC5A1E2A9}"/>
                  </a:ext>
                </a:extLst>
              </p:cNvPr>
              <p:cNvGrpSpPr>
                <a:grpSpLocks noChangeAspect="1"/>
              </p:cNvGrpSpPr>
              <p:nvPr/>
            </p:nvGrpSpPr>
            <p:grpSpPr>
              <a:xfrm>
                <a:off x="4822261" y="4548514"/>
                <a:ext cx="7902932" cy="7645680"/>
                <a:chOff x="14104766" y="18202485"/>
                <a:chExt cx="5228685" cy="5058484"/>
              </a:xfrm>
            </p:grpSpPr>
            <p:pic>
              <p:nvPicPr>
                <p:cNvPr id="97" name="Picture 2" descr="https://www.chasecryogenics.com/wp-content/uploads/2023/04/CC7_1024x1024.jpg">
                  <a:extLst>
                    <a:ext uri="{FF2B5EF4-FFF2-40B4-BE49-F238E27FC236}">
                      <a16:creationId xmlns:a16="http://schemas.microsoft.com/office/drawing/2014/main" id="{B0BCF157-78D7-43A0-87D8-551E9CAE880F}"/>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l="19618" t="9176" r="8004" b="6386"/>
                <a:stretch/>
              </p:blipFill>
              <p:spPr bwMode="auto">
                <a:xfrm>
                  <a:off x="15273627" y="18202485"/>
                  <a:ext cx="4059824" cy="4555638"/>
                </a:xfrm>
                <a:prstGeom prst="rect">
                  <a:avLst/>
                </a:prstGeom>
                <a:noFill/>
                <a:extLst>
                  <a:ext uri="{909E8E84-426E-40DD-AFC4-6F175D3DCCD1}">
                    <a14:hiddenFill xmlns:a14="http://schemas.microsoft.com/office/drawing/2010/main">
                      <a:solidFill>
                        <a:srgbClr val="FFFFFF"/>
                      </a:solidFill>
                    </a14:hiddenFill>
                  </a:ext>
                </a:extLst>
              </p:spPr>
            </p:pic>
            <p:sp>
              <p:nvSpPr>
                <p:cNvPr id="98" name="Textfeld 356">
                  <a:extLst>
                    <a:ext uri="{FF2B5EF4-FFF2-40B4-BE49-F238E27FC236}">
                      <a16:creationId xmlns:a16="http://schemas.microsoft.com/office/drawing/2014/main" id="{B00E8E78-7DF3-495F-91EB-37959E585559}"/>
                    </a:ext>
                  </a:extLst>
                </p:cNvPr>
                <p:cNvSpPr txBox="1"/>
                <p:nvPr/>
              </p:nvSpPr>
              <p:spPr>
                <a:xfrm>
                  <a:off x="15429619" y="22400684"/>
                  <a:ext cx="3493557" cy="20778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300mK stage</a:t>
                  </a:r>
                </a:p>
              </p:txBody>
            </p:sp>
            <p:grpSp>
              <p:nvGrpSpPr>
                <p:cNvPr id="99" name="Gruppieren 357">
                  <a:extLst>
                    <a:ext uri="{FF2B5EF4-FFF2-40B4-BE49-F238E27FC236}">
                      <a16:creationId xmlns:a16="http://schemas.microsoft.com/office/drawing/2014/main" id="{AD294D0C-350E-4DB6-9C64-2D3D076C1EBF}"/>
                    </a:ext>
                  </a:extLst>
                </p:cNvPr>
                <p:cNvGrpSpPr/>
                <p:nvPr/>
              </p:nvGrpSpPr>
              <p:grpSpPr>
                <a:xfrm>
                  <a:off x="14104766" y="19630321"/>
                  <a:ext cx="2210461" cy="751435"/>
                  <a:chOff x="1549985" y="2021080"/>
                  <a:chExt cx="1168333" cy="374416"/>
                </a:xfrm>
              </p:grpSpPr>
              <p:sp>
                <p:nvSpPr>
                  <p:cNvPr id="102" name="Textfeld 358">
                    <a:extLst>
                      <a:ext uri="{FF2B5EF4-FFF2-40B4-BE49-F238E27FC236}">
                        <a16:creationId xmlns:a16="http://schemas.microsoft.com/office/drawing/2014/main" id="{49B60510-FE78-4593-A0C7-8D1805C8DF88}"/>
                      </a:ext>
                    </a:extLst>
                  </p:cNvPr>
                  <p:cNvSpPr txBox="1"/>
                  <p:nvPr/>
                </p:nvSpPr>
                <p:spPr>
                  <a:xfrm>
                    <a:off x="1549985" y="2021080"/>
                    <a:ext cx="1168333" cy="13124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bg2"/>
                        </a:solidFill>
                        <a:effectLst/>
                        <a:uLnTx/>
                        <a:uFillTx/>
                        <a:latin typeface="Arial" panose="020B0604020202020204" pitchFamily="34" charset="0"/>
                        <a:cs typeface="Arial" panose="020B0604020202020204" pitchFamily="34" charset="0"/>
                      </a:rPr>
                      <a:t>4K coupling</a:t>
                    </a:r>
                  </a:p>
                </p:txBody>
              </p:sp>
              <p:cxnSp>
                <p:nvCxnSpPr>
                  <p:cNvPr id="103" name="Gerade Verbindung mit Pfeil 359">
                    <a:extLst>
                      <a:ext uri="{FF2B5EF4-FFF2-40B4-BE49-F238E27FC236}">
                        <a16:creationId xmlns:a16="http://schemas.microsoft.com/office/drawing/2014/main" id="{4FFCAFAA-D434-4FAF-8D98-92F96C23A903}"/>
                      </a:ext>
                    </a:extLst>
                  </p:cNvPr>
                  <p:cNvCxnSpPr>
                    <a:cxnSpLocks/>
                  </p:cNvCxnSpPr>
                  <p:nvPr/>
                </p:nvCxnSpPr>
                <p:spPr>
                  <a:xfrm flipH="1" flipV="1">
                    <a:off x="1957801" y="2148075"/>
                    <a:ext cx="332901" cy="247421"/>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00" name="Gerade Verbindung mit Pfeil 359">
                  <a:extLst>
                    <a:ext uri="{FF2B5EF4-FFF2-40B4-BE49-F238E27FC236}">
                      <a16:creationId xmlns:a16="http://schemas.microsoft.com/office/drawing/2014/main" id="{0CC630D2-757E-4804-8202-5C79408B0B36}"/>
                    </a:ext>
                  </a:extLst>
                </p:cNvPr>
                <p:cNvCxnSpPr>
                  <a:cxnSpLocks/>
                </p:cNvCxnSpPr>
                <p:nvPr/>
              </p:nvCxnSpPr>
              <p:spPr>
                <a:xfrm flipV="1">
                  <a:off x="16985851" y="22091754"/>
                  <a:ext cx="1" cy="375986"/>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916FDD8-6F7A-4779-82E4-F08E01AE90D8}"/>
                    </a:ext>
                  </a:extLst>
                </p:cNvPr>
                <p:cNvSpPr txBox="1"/>
                <p:nvPr/>
              </p:nvSpPr>
              <p:spPr>
                <a:xfrm>
                  <a:off x="15832034" y="22867174"/>
                  <a:ext cx="2209569" cy="393795"/>
                </a:xfrm>
                <a:prstGeom prst="rect">
                  <a:avLst/>
                </a:prstGeom>
                <a:noFill/>
              </p:spPr>
              <p:txBody>
                <a:bodyPr wrap="square">
                  <a:spAutoFit/>
                </a:bodyPr>
                <a:lstStyle/>
                <a:p>
                  <a:pPr algn="just">
                    <a:lnSpc>
                      <a:spcPct val="150000"/>
                    </a:lnSpc>
                    <a:defRPr/>
                  </a:pPr>
                  <a:r>
                    <a:rPr lang="en-US" sz="2500" baseline="30000" dirty="0">
                      <a:solidFill>
                        <a:schemeClr val="bg2"/>
                      </a:solidFill>
                      <a:latin typeface="Arial" panose="020B0604020202020204" pitchFamily="34" charset="0"/>
                      <a:cs typeface="Arial" panose="020B0604020202020204" pitchFamily="34" charset="0"/>
                    </a:rPr>
                    <a:t>3</a:t>
                  </a:r>
                  <a:r>
                    <a:rPr lang="en-US" sz="2500" dirty="0">
                      <a:solidFill>
                        <a:schemeClr val="bg2"/>
                      </a:solidFill>
                      <a:latin typeface="Arial" panose="020B0604020202020204" pitchFamily="34" charset="0"/>
                      <a:cs typeface="Arial" panose="020B0604020202020204" pitchFamily="34" charset="0"/>
                    </a:rPr>
                    <a:t>He evaporation fridge</a:t>
                  </a:r>
                </a:p>
              </p:txBody>
            </p:sp>
          </p:grpSp>
          <p:sp>
            <p:nvSpPr>
              <p:cNvPr id="96" name="Pfeil: nach links 348">
                <a:extLst>
                  <a:ext uri="{FF2B5EF4-FFF2-40B4-BE49-F238E27FC236}">
                    <a16:creationId xmlns:a16="http://schemas.microsoft.com/office/drawing/2014/main" id="{0D74680C-0D1E-4FC7-B830-CFCDEA697275}"/>
                  </a:ext>
                </a:extLst>
              </p:cNvPr>
              <p:cNvSpPr/>
              <p:nvPr/>
            </p:nvSpPr>
            <p:spPr>
              <a:xfrm rot="10181141" flipV="1">
                <a:off x="11220752" y="6197182"/>
                <a:ext cx="6239958" cy="313334"/>
              </a:xfrm>
              <a:prstGeom prst="leftArrow">
                <a:avLst/>
              </a:prstGeom>
              <a:solidFill>
                <a:srgbClr val="A2B9E2"/>
              </a:solidFill>
              <a:ln>
                <a:solidFill>
                  <a:srgbClr val="B3C6E7"/>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Arial" panose="020B0604020202020204" pitchFamily="34" charset="0"/>
                  </a:rPr>
                  <a:t>300mK fridge</a:t>
                </a:r>
              </a:p>
            </p:txBody>
          </p:sp>
        </p:grpSp>
      </p:gr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9"/>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5|0.7|13.9"/>
</p:tagLst>
</file>

<file path=ppt/tags/tag2.xml><?xml version="1.0" encoding="utf-8"?>
<p:tagLst xmlns:a="http://schemas.openxmlformats.org/drawingml/2006/main" xmlns:r="http://schemas.openxmlformats.org/officeDocument/2006/relationships" xmlns:p="http://schemas.openxmlformats.org/presentationml/2006/main">
  <p:tag name="TIMING" val="|1.5|0.7|13.9"/>
</p:tagLst>
</file>

<file path=ppt/tags/tag3.xml><?xml version="1.0" encoding="utf-8"?>
<p:tagLst xmlns:a="http://schemas.openxmlformats.org/drawingml/2006/main" xmlns:r="http://schemas.openxmlformats.org/officeDocument/2006/relationships" xmlns:p="http://schemas.openxmlformats.org/presentationml/2006/main">
  <p:tag name="TIMING" val="|1.5|0.7|13.9"/>
</p:tagLst>
</file>

<file path=ppt/tags/tag4.xml><?xml version="1.0" encoding="utf-8"?>
<p:tagLst xmlns:a="http://schemas.openxmlformats.org/drawingml/2006/main" xmlns:r="http://schemas.openxmlformats.org/officeDocument/2006/relationships" xmlns:p="http://schemas.openxmlformats.org/presentationml/2006/main">
  <p:tag name="TIMING" val="|1.5|0.7|13.9"/>
</p:tagLst>
</file>

<file path=ppt/theme/theme1.xml><?xml version="1.0" encoding="utf-8"?>
<a:theme xmlns:a="http://schemas.openxmlformats.org/drawingml/2006/main" name="Blank">
  <a:themeElements>
    <a:clrScheme name="Blank">
      <a:dk1>
        <a:srgbClr val="000000"/>
      </a:dk1>
      <a:lt1>
        <a:srgbClr val="FFFFFF"/>
      </a:lt1>
      <a:dk2>
        <a:srgbClr val="A7A7A7"/>
      </a:dk2>
      <a:lt2>
        <a:srgbClr val="535353"/>
      </a:lt2>
      <a:accent1>
        <a:srgbClr val="006C66"/>
      </a:accent1>
      <a:accent2>
        <a:srgbClr val="D2DC51"/>
      </a:accent2>
      <a:accent3>
        <a:srgbClr val="348A85"/>
      </a:accent3>
      <a:accent4>
        <a:srgbClr val="9AC5C2"/>
      </a:accent4>
      <a:accent5>
        <a:srgbClr val="EF7C00"/>
      </a:accent5>
      <a:accent6>
        <a:srgbClr val="F5B167"/>
      </a:accent6>
      <a:hlink>
        <a:srgbClr val="0000FF"/>
      </a:hlink>
      <a:folHlink>
        <a:srgbClr val="FF00FF"/>
      </a:folHlink>
    </a:clrScheme>
    <a:fontScheme name="Blank">
      <a:majorFont>
        <a:latin typeface="Helvetica"/>
        <a:ea typeface="Helvetica"/>
        <a:cs typeface="Helvetica"/>
      </a:majorFont>
      <a:minorFont>
        <a:latin typeface="Calibri"/>
        <a:ea typeface="Calibri"/>
        <a:cs typeface="Calibri"/>
      </a:minorFont>
    </a:fontScheme>
    <a:fmtScheme name="Blan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215999" tIns="215999" rIns="215999" bIns="21599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Blank">
  <a:themeElements>
    <a:clrScheme name="Blank">
      <a:dk1>
        <a:srgbClr val="000000"/>
      </a:dk1>
      <a:lt1>
        <a:srgbClr val="FFFFFF"/>
      </a:lt1>
      <a:dk2>
        <a:srgbClr val="A7A7A7"/>
      </a:dk2>
      <a:lt2>
        <a:srgbClr val="535353"/>
      </a:lt2>
      <a:accent1>
        <a:srgbClr val="006C66"/>
      </a:accent1>
      <a:accent2>
        <a:srgbClr val="D2DC51"/>
      </a:accent2>
      <a:accent3>
        <a:srgbClr val="348A85"/>
      </a:accent3>
      <a:accent4>
        <a:srgbClr val="9AC5C2"/>
      </a:accent4>
      <a:accent5>
        <a:srgbClr val="EF7C00"/>
      </a:accent5>
      <a:accent6>
        <a:srgbClr val="F5B167"/>
      </a:accent6>
      <a:hlink>
        <a:srgbClr val="0000FF"/>
      </a:hlink>
      <a:folHlink>
        <a:srgbClr val="FF00FF"/>
      </a:folHlink>
    </a:clrScheme>
    <a:fontScheme name="Blank">
      <a:majorFont>
        <a:latin typeface="Helvetica"/>
        <a:ea typeface="Helvetica"/>
        <a:cs typeface="Helvetica"/>
      </a:majorFont>
      <a:minorFont>
        <a:latin typeface="Calibri"/>
        <a:ea typeface="Calibri"/>
        <a:cs typeface="Calibri"/>
      </a:minorFont>
    </a:fontScheme>
    <a:fmtScheme name="Blan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215999" tIns="215999" rIns="215999" bIns="21599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0" tIns="0" rIns="0" bIns="0"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3107</Words>
  <Application>Microsoft Macintosh PowerPoint</Application>
  <PresentationFormat>Custom</PresentationFormat>
  <Paragraphs>391</Paragraphs>
  <Slides>18</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Arial</vt:lpstr>
      <vt:lpstr>Arial Rounded MT Bold</vt:lpstr>
      <vt:lpstr>Calibri</vt:lpstr>
      <vt:lpstr>Cambria Math</vt:lpstr>
      <vt:lpstr>Century Gothic</vt:lpstr>
      <vt:lpstr>CMMI5</vt:lpstr>
      <vt:lpstr>CMMI8</vt:lpstr>
      <vt:lpstr>CMR8</vt:lpstr>
      <vt:lpstr>Maiandra GD</vt:lpstr>
      <vt:lpstr>Blank</vt:lpstr>
      <vt:lpstr>PowerPoint Presentation</vt:lpstr>
      <vt:lpstr>Laboratory searches for CPT violation</vt:lpstr>
      <vt:lpstr>The Lsym Penning trap</vt:lpstr>
      <vt:lpstr>Detection: axial frequency</vt:lpstr>
      <vt:lpstr>Detection: Larmor frequency</vt:lpstr>
      <vt:lpstr>Spin state determination</vt:lpstr>
      <vt:lpstr>The lsym project</vt:lpstr>
      <vt:lpstr>coherent spin difference precession</vt:lpstr>
      <vt:lpstr>The lsym setup</vt:lpstr>
      <vt:lpstr>Positron trapping technique</vt:lpstr>
      <vt:lpstr>Positron trapping technique - TEST</vt:lpstr>
      <vt:lpstr>PowerPoint Presentation</vt:lpstr>
      <vt:lpstr>Thank you for the attention</vt:lpstr>
      <vt:lpstr> Backup slides</vt:lpstr>
      <vt:lpstr>The positron source</vt:lpstr>
      <vt:lpstr>Comprate to g-2</vt:lpstr>
      <vt:lpstr>Setup for Rydberg positronium test</vt:lpstr>
      <vt:lpstr>Positron trapping technique – PLAn 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pasinetti</dc:creator>
  <cp:lastModifiedBy>Widmann, Eberhard</cp:lastModifiedBy>
  <cp:revision>232</cp:revision>
  <dcterms:modified xsi:type="dcterms:W3CDTF">2024-08-29T10:38:30Z</dcterms:modified>
</cp:coreProperties>
</file>