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49"/>
  </p:notesMasterIdLst>
  <p:handoutMasterIdLst>
    <p:handoutMasterId r:id="rId50"/>
  </p:handoutMasterIdLst>
  <p:sldIdLst>
    <p:sldId id="256" r:id="rId2"/>
    <p:sldId id="349" r:id="rId3"/>
    <p:sldId id="357" r:id="rId4"/>
    <p:sldId id="358" r:id="rId5"/>
    <p:sldId id="359" r:id="rId6"/>
    <p:sldId id="360" r:id="rId7"/>
    <p:sldId id="352" r:id="rId8"/>
    <p:sldId id="355" r:id="rId9"/>
    <p:sldId id="353" r:id="rId10"/>
    <p:sldId id="296" r:id="rId11"/>
    <p:sldId id="297" r:id="rId12"/>
    <p:sldId id="340" r:id="rId13"/>
    <p:sldId id="344" r:id="rId14"/>
    <p:sldId id="345" r:id="rId15"/>
    <p:sldId id="346" r:id="rId16"/>
    <p:sldId id="356" r:id="rId17"/>
    <p:sldId id="341" r:id="rId18"/>
    <p:sldId id="267" r:id="rId19"/>
    <p:sldId id="343" r:id="rId20"/>
    <p:sldId id="320" r:id="rId21"/>
    <p:sldId id="347" r:id="rId22"/>
    <p:sldId id="306" r:id="rId23"/>
    <p:sldId id="361" r:id="rId24"/>
    <p:sldId id="300" r:id="rId25"/>
    <p:sldId id="366" r:id="rId26"/>
    <p:sldId id="326" r:id="rId27"/>
    <p:sldId id="312" r:id="rId28"/>
    <p:sldId id="363" r:id="rId29"/>
    <p:sldId id="364" r:id="rId30"/>
    <p:sldId id="365" r:id="rId31"/>
    <p:sldId id="301" r:id="rId32"/>
    <p:sldId id="302" r:id="rId33"/>
    <p:sldId id="304" r:id="rId34"/>
    <p:sldId id="298" r:id="rId35"/>
    <p:sldId id="332" r:id="rId36"/>
    <p:sldId id="270" r:id="rId37"/>
    <p:sldId id="319" r:id="rId38"/>
    <p:sldId id="333" r:id="rId39"/>
    <p:sldId id="334" r:id="rId40"/>
    <p:sldId id="335" r:id="rId41"/>
    <p:sldId id="362" r:id="rId42"/>
    <p:sldId id="324" r:id="rId43"/>
    <p:sldId id="265" r:id="rId44"/>
    <p:sldId id="271" r:id="rId45"/>
    <p:sldId id="321" r:id="rId46"/>
    <p:sldId id="337" r:id="rId47"/>
    <p:sldId id="338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77B4"/>
    <a:srgbClr val="A6A6FF"/>
    <a:srgbClr val="FF7F0E"/>
    <a:srgbClr val="E15E40"/>
    <a:srgbClr val="FFC000"/>
    <a:srgbClr val="020041"/>
    <a:srgbClr val="010044"/>
    <a:srgbClr val="DB0A0A"/>
    <a:srgbClr val="0832C2"/>
    <a:srgbClr val="3553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5226" autoAdjust="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F5F04-7635-4A9A-A7D0-B50ED2C1C0A5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9621C1-03C8-4608-8369-DBD6FECF39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963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F1135-6B9F-46E1-AA98-6B57E016BD43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13AC3-097B-4FE8-995F-A7490504D0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576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13AC3-097B-4FE8-995F-A7490504D0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56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13AC3-097B-4FE8-995F-A7490504D0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610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13AC3-097B-4FE8-995F-A7490504D0B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426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3213AC3-097B-4FE8-995F-A7490504D0B4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60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7" b="17048"/>
          <a:stretch/>
        </p:blipFill>
        <p:spPr>
          <a:xfrm>
            <a:off x="1057984" y="1500326"/>
            <a:ext cx="10076033" cy="436033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57984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0" y="2"/>
            <a:ext cx="12192000" cy="1500324"/>
          </a:xfrm>
          <a:prstGeom prst="rect">
            <a:avLst/>
          </a:prstGeom>
          <a:solidFill>
            <a:srgbClr val="0200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1"/>
          </p:nvPr>
        </p:nvSpPr>
        <p:spPr>
          <a:xfrm>
            <a:off x="1895475" y="2333778"/>
            <a:ext cx="8401051" cy="127619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ctr"/>
          <a:lstStyle>
            <a:lvl1pPr marL="0" indent="0" algn="ctr">
              <a:buFontTx/>
              <a:buNone/>
              <a:defRPr sz="4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885952" y="3609975"/>
            <a:ext cx="8429625" cy="118110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anchor="ctr"/>
          <a:lstStyle>
            <a:lvl1pPr marL="0" indent="0" algn="ctr">
              <a:buNone/>
              <a:defRPr b="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04" y="5513930"/>
            <a:ext cx="745727" cy="120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636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830F902-E106-42D3-A999-F68B3EB3A3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6950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830F902-E106-42D3-A999-F68B3EB3A3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0837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830F902-E106-42D3-A999-F68B3EB3A3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799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42"/>
          <a:stretch/>
        </p:blipFill>
        <p:spPr>
          <a:xfrm>
            <a:off x="2026" y="0"/>
            <a:ext cx="12189974" cy="563444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357188" y="192088"/>
            <a:ext cx="9204325" cy="1079500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57189" y="1710646"/>
            <a:ext cx="11477622" cy="420664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6" descr="A picture containing projector&#10;&#10;Description automatically generated">
            <a:extLst>
              <a:ext uri="{FF2B5EF4-FFF2-40B4-BE49-F238E27FC236}">
                <a16:creationId xmlns:a16="http://schemas.microsoft.com/office/drawing/2014/main" id="{CA7670A8-F67D-3E64-5D7A-AB02C7EC50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20" t="-1" r="30033" b="-137039"/>
          <a:stretch/>
        </p:blipFill>
        <p:spPr>
          <a:xfrm rot="5400000" flipH="1">
            <a:off x="5350274" y="-5350276"/>
            <a:ext cx="1491449" cy="12192001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chemeClr val="tx1"/>
              </a:gs>
            </a:gsLst>
            <a:lin ang="5400000" scaled="1"/>
          </a:gradFill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4BE2EE-94EE-7509-1ABC-344D7BA035DE}"/>
              </a:ext>
            </a:extLst>
          </p:cNvPr>
          <p:cNvSpPr/>
          <p:nvPr userDrawn="1"/>
        </p:nvSpPr>
        <p:spPr>
          <a:xfrm>
            <a:off x="-2" y="0"/>
            <a:ext cx="12189974" cy="1491449"/>
          </a:xfrm>
          <a:prstGeom prst="rect">
            <a:avLst/>
          </a:prstGeom>
          <a:gradFill flip="none" rotWithShape="1">
            <a:gsLst>
              <a:gs pos="15000">
                <a:srgbClr val="010044">
                  <a:alpha val="0"/>
                </a:srgbClr>
              </a:gs>
              <a:gs pos="44000">
                <a:srgbClr val="020041"/>
              </a:gs>
            </a:gsLst>
            <a:lin ang="10800000" scaled="1"/>
            <a:tileRect/>
          </a:gra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8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75" y="1715690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54AA5"/>
                </a:solidFill>
              </a:defRPr>
            </a:lvl1pPr>
          </a:lstStyle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57188" y="192088"/>
            <a:ext cx="9204325" cy="1079500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3029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234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EC3E2EE-0673-4818-9975-7ED5BE8E1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827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EC3E2EE-0673-4818-9975-7ED5BE8E1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813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EC3E2EE-0673-4818-9975-7ED5BE8E1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9196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EC3E2EE-0673-4818-9975-7ED5BE8E1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342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EC3E2EE-0673-4818-9975-7ED5BE8E1C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366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" y="6356351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254AA5"/>
                </a:solidFill>
              </a:defRPr>
            </a:lvl1pPr>
          </a:lstStyle>
          <a:p>
            <a:fld id="{9F702510-6272-4222-B861-76FA4EC4F8FB}" type="datetimeFigureOut">
              <a:rPr lang="en-GB" smtClean="0"/>
              <a:t>24/05/2023</a:t>
            </a:fld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777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11.png"/><Relationship Id="rId4" Type="http://schemas.openxmlformats.org/officeDocument/2006/relationships/image" Target="../media/image40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0.png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7" Type="http://schemas.openxmlformats.org/officeDocument/2006/relationships/image" Target="../media/image3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72.png"/><Relationship Id="rId4" Type="http://schemas.openxmlformats.org/officeDocument/2006/relationships/image" Target="../media/image34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1.png"/><Relationship Id="rId13" Type="http://schemas.openxmlformats.org/officeDocument/2006/relationships/image" Target="../media/image342.png"/><Relationship Id="rId3" Type="http://schemas.openxmlformats.org/officeDocument/2006/relationships/image" Target="../media/image43.jpeg"/><Relationship Id="rId7" Type="http://schemas.openxmlformats.org/officeDocument/2006/relationships/image" Target="../media/image230.png"/><Relationship Id="rId12" Type="http://schemas.openxmlformats.org/officeDocument/2006/relationships/image" Target="../media/image46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90.png"/><Relationship Id="rId5" Type="http://schemas.openxmlformats.org/officeDocument/2006/relationships/image" Target="../media/image45.png"/><Relationship Id="rId10" Type="http://schemas.openxmlformats.org/officeDocument/2006/relationships/image" Target="../media/image380.png"/><Relationship Id="rId4" Type="http://schemas.openxmlformats.org/officeDocument/2006/relationships/image" Target="../media/image44.png"/><Relationship Id="rId9" Type="http://schemas.openxmlformats.org/officeDocument/2006/relationships/image" Target="../media/image4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1.png"/><Relationship Id="rId13" Type="http://schemas.openxmlformats.org/officeDocument/2006/relationships/image" Target="../media/image200.png"/><Relationship Id="rId3" Type="http://schemas.openxmlformats.org/officeDocument/2006/relationships/image" Target="../media/image45.png"/><Relationship Id="rId12" Type="http://schemas.openxmlformats.org/officeDocument/2006/relationships/image" Target="../media/image191.png"/><Relationship Id="rId2" Type="http://schemas.openxmlformats.org/officeDocument/2006/relationships/image" Target="../media/image44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90.png"/><Relationship Id="rId15" Type="http://schemas.openxmlformats.org/officeDocument/2006/relationships/image" Target="../media/image231.png"/><Relationship Id="rId10" Type="http://schemas.openxmlformats.org/officeDocument/2006/relationships/image" Target="../media/image380.png"/><Relationship Id="rId4" Type="http://schemas.openxmlformats.org/officeDocument/2006/relationships/image" Target="../media/image181.png"/><Relationship Id="rId9" Type="http://schemas.openxmlformats.org/officeDocument/2006/relationships/image" Target="../media/image431.png"/><Relationship Id="rId14" Type="http://schemas.openxmlformats.org/officeDocument/2006/relationships/image" Target="../media/image2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1.png"/><Relationship Id="rId7" Type="http://schemas.openxmlformats.org/officeDocument/2006/relationships/image" Target="../media/image491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1.png"/><Relationship Id="rId5" Type="http://schemas.openxmlformats.org/officeDocument/2006/relationships/image" Target="../media/image280.png"/><Relationship Id="rId4" Type="http://schemas.openxmlformats.org/officeDocument/2006/relationships/image" Target="../media/image400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1.png"/><Relationship Id="rId7" Type="http://schemas.openxmlformats.org/officeDocument/2006/relationships/image" Target="../media/image552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52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2.png"/><Relationship Id="rId1" Type="http://schemas.openxmlformats.org/officeDocument/2006/relationships/slideLayout" Target="../slideLayouts/slideLayout2.xml"/><Relationship Id="rId14" Type="http://schemas.openxmlformats.org/officeDocument/2006/relationships/image" Target="../media/image3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580.png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s://arxiv.org/abs/2305.11679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s://arxiv.org/abs/2305.1167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mailto:y.vander.werf@vu.nl" TargetMode="External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1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52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1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45.png"/><Relationship Id="rId7" Type="http://schemas.openxmlformats.org/officeDocument/2006/relationships/image" Target="../media/image45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5" Type="http://schemas.openxmlformats.org/officeDocument/2006/relationships/image" Target="../media/image410.png"/><Relationship Id="rId4" Type="http://schemas.openxmlformats.org/officeDocument/2006/relationships/image" Target="../media/image400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57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1.png"/><Relationship Id="rId3" Type="http://schemas.openxmlformats.org/officeDocument/2006/relationships/image" Target="../media/image61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76.png"/><Relationship Id="rId4" Type="http://schemas.openxmlformats.org/officeDocument/2006/relationships/image" Target="../media/image44.png"/><Relationship Id="rId9" Type="http://schemas.openxmlformats.org/officeDocument/2006/relationships/image" Target="../media/image43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580.png"/></Relationships>
</file>

<file path=ppt/slides/_rels/slide4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4.png"/><Relationship Id="rId18" Type="http://schemas.openxmlformats.org/officeDocument/2006/relationships/image" Target="../media/image80.png"/><Relationship Id="rId3" Type="http://schemas.openxmlformats.org/officeDocument/2006/relationships/image" Target="../media/image78.png"/><Relationship Id="rId21" Type="http://schemas.openxmlformats.org/officeDocument/2006/relationships/image" Target="../media/image81.jpg"/><Relationship Id="rId12" Type="http://schemas.openxmlformats.org/officeDocument/2006/relationships/image" Target="../media/image370.png"/><Relationship Id="rId17" Type="http://schemas.openxmlformats.org/officeDocument/2006/relationships/image" Target="../media/image79.png"/><Relationship Id="rId2" Type="http://schemas.openxmlformats.org/officeDocument/2006/relationships/image" Target="../media/image77.png"/><Relationship Id="rId16" Type="http://schemas.openxmlformats.org/officeDocument/2006/relationships/image" Target="../media/image561.png"/><Relationship Id="rId20" Type="http://schemas.openxmlformats.org/officeDocument/2006/relationships/image" Target="../media/image610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390.png"/><Relationship Id="rId15" Type="http://schemas.openxmlformats.org/officeDocument/2006/relationships/image" Target="../media/image550.png"/><Relationship Id="rId10" Type="http://schemas.openxmlformats.org/officeDocument/2006/relationships/image" Target="../media/image380.png"/><Relationship Id="rId19" Type="http://schemas.openxmlformats.org/officeDocument/2006/relationships/image" Target="../media/image600.png"/><Relationship Id="rId4" Type="http://schemas.openxmlformats.org/officeDocument/2006/relationships/image" Target="../media/image541.png"/><Relationship Id="rId14" Type="http://schemas.openxmlformats.org/officeDocument/2006/relationships/image" Target="../media/image45.png"/><Relationship Id="rId22" Type="http://schemas.openxmlformats.org/officeDocument/2006/relationships/image" Target="../media/image62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13" Type="http://schemas.openxmlformats.org/officeDocument/2006/relationships/image" Target="../media/image430.png"/><Relationship Id="rId3" Type="http://schemas.openxmlformats.org/officeDocument/2006/relationships/image" Target="../media/image490.png"/><Relationship Id="rId7" Type="http://schemas.openxmlformats.org/officeDocument/2006/relationships/image" Target="../media/image530.png"/><Relationship Id="rId12" Type="http://schemas.openxmlformats.org/officeDocument/2006/relationships/image" Target="../media/image420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11" Type="http://schemas.openxmlformats.org/officeDocument/2006/relationships/image" Target="../media/image2300.png"/><Relationship Id="rId5" Type="http://schemas.openxmlformats.org/officeDocument/2006/relationships/image" Target="../media/image510.png"/><Relationship Id="rId10" Type="http://schemas.openxmlformats.org/officeDocument/2006/relationships/image" Target="../media/image45.png"/><Relationship Id="rId4" Type="http://schemas.openxmlformats.org/officeDocument/2006/relationships/image" Target="../media/image500.png"/><Relationship Id="rId9" Type="http://schemas.openxmlformats.org/officeDocument/2006/relationships/image" Target="../media/image44.png"/><Relationship Id="rId14" Type="http://schemas.openxmlformats.org/officeDocument/2006/relationships/image" Target="../media/image82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3" Type="http://schemas.openxmlformats.org/officeDocument/2006/relationships/image" Target="../media/image490.png"/><Relationship Id="rId7" Type="http://schemas.openxmlformats.org/officeDocument/2006/relationships/image" Target="../media/image530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0.png"/><Relationship Id="rId11" Type="http://schemas.openxmlformats.org/officeDocument/2006/relationships/image" Target="../media/image590.png"/><Relationship Id="rId5" Type="http://schemas.openxmlformats.org/officeDocument/2006/relationships/image" Target="../media/image510.png"/><Relationship Id="rId10" Type="http://schemas.openxmlformats.org/officeDocument/2006/relationships/image" Target="../media/image84.png"/><Relationship Id="rId4" Type="http://schemas.openxmlformats.org/officeDocument/2006/relationships/image" Target="../media/image500.png"/><Relationship Id="rId9" Type="http://schemas.openxmlformats.org/officeDocument/2006/relationships/image" Target="../media/image8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2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1895474" y="2210851"/>
            <a:ext cx="8401051" cy="3088938"/>
          </a:xfrm>
          <a:solidFill>
            <a:schemeClr val="bg1">
              <a:alpha val="85000"/>
            </a:schemeClr>
          </a:solidFill>
        </p:spPr>
        <p:txBody>
          <a:bodyPr/>
          <a:lstStyle/>
          <a:p>
            <a:r>
              <a:rPr lang="en-GB" sz="3200" dirty="0"/>
              <a:t>Probing Nuclear Sizes with Precision Spectroscopy in Bosonic and Fermionic Helium</a:t>
            </a:r>
          </a:p>
          <a:p>
            <a:r>
              <a:rPr lang="en-GB" sz="2400" b="0" i="1" dirty="0"/>
              <a:t>Yuri van der Werf </a:t>
            </a:r>
          </a:p>
          <a:p>
            <a:r>
              <a:rPr lang="en-GB" sz="1400" b="0" i="1" dirty="0"/>
              <a:t>LaserLaB VU Amsterdam</a:t>
            </a:r>
          </a:p>
          <a:p>
            <a:r>
              <a:rPr lang="en-GB" sz="2000" b="0" i="1" dirty="0"/>
              <a:t>FFK meeting Vienna, 2023</a:t>
            </a:r>
          </a:p>
        </p:txBody>
      </p:sp>
    </p:spTree>
    <p:extLst>
      <p:ext uri="{BB962C8B-B14F-4D97-AF65-F5344CB8AC3E}">
        <p14:creationId xmlns:p14="http://schemas.microsoft.com/office/powerpoint/2010/main" val="4092547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Precision spectroscopy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415022" y="2185569"/>
            <a:ext cx="844976" cy="3186207"/>
            <a:chOff x="6482756" y="2346437"/>
            <a:chExt cx="844976" cy="3186207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6482756" y="2798064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482756" y="5081016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6482756" y="5163312"/>
                  <a:ext cx="8449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〉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b="0" dirty="0"/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2756" y="5163312"/>
                  <a:ext cx="844975" cy="369332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6482756" y="2346437"/>
                  <a:ext cx="8449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〉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b="0" dirty="0"/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2756" y="2346437"/>
                  <a:ext cx="844975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1" name="Group 30"/>
          <p:cNvGrpSpPr/>
          <p:nvPr/>
        </p:nvGrpSpPr>
        <p:grpSpPr>
          <a:xfrm>
            <a:off x="6767842" y="2719492"/>
            <a:ext cx="139337" cy="2161905"/>
            <a:chOff x="6806619" y="2880360"/>
            <a:chExt cx="139337" cy="2161905"/>
          </a:xfrm>
        </p:grpSpPr>
        <p:cxnSp>
          <p:nvCxnSpPr>
            <p:cNvPr id="32" name="Straight Arrow Connector 31"/>
            <p:cNvCxnSpPr/>
            <p:nvPr/>
          </p:nvCxnSpPr>
          <p:spPr>
            <a:xfrm flipV="1">
              <a:off x="6876288" y="2880360"/>
              <a:ext cx="0" cy="1046118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>
              <a:off x="6806619" y="3926478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6806619" y="3856810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6876288" y="3996147"/>
              <a:ext cx="0" cy="1046118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5260109" y="1867347"/>
            <a:ext cx="6723016" cy="4043083"/>
            <a:chOff x="6705560" y="2104458"/>
            <a:chExt cx="5486440" cy="3299432"/>
          </a:xfrm>
        </p:grpSpPr>
        <p:pic>
          <p:nvPicPr>
            <p:cNvPr id="4" name="Content Placeholder 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877" r="57263" b="26890"/>
            <a:stretch/>
          </p:blipFill>
          <p:spPr>
            <a:xfrm>
              <a:off x="6705560" y="2104458"/>
              <a:ext cx="5307146" cy="3299432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5" name="Rectangle 4"/>
            <p:cNvSpPr/>
            <p:nvPr/>
          </p:nvSpPr>
          <p:spPr>
            <a:xfrm>
              <a:off x="11007634" y="3126376"/>
              <a:ext cx="1184366" cy="2124892"/>
            </a:xfrm>
            <a:custGeom>
              <a:avLst/>
              <a:gdLst>
                <a:gd name="connsiteX0" fmla="*/ 0 w 566057"/>
                <a:gd name="connsiteY0" fmla="*/ 0 h 2151017"/>
                <a:gd name="connsiteX1" fmla="*/ 566057 w 566057"/>
                <a:gd name="connsiteY1" fmla="*/ 0 h 2151017"/>
                <a:gd name="connsiteX2" fmla="*/ 566057 w 566057"/>
                <a:gd name="connsiteY2" fmla="*/ 2151017 h 2151017"/>
                <a:gd name="connsiteX3" fmla="*/ 0 w 566057"/>
                <a:gd name="connsiteY3" fmla="*/ 2151017 h 2151017"/>
                <a:gd name="connsiteX4" fmla="*/ 0 w 566057"/>
                <a:gd name="connsiteY4" fmla="*/ 0 h 2151017"/>
                <a:gd name="connsiteX0" fmla="*/ 478972 w 1045029"/>
                <a:gd name="connsiteY0" fmla="*/ 0 h 2203269"/>
                <a:gd name="connsiteX1" fmla="*/ 1045029 w 1045029"/>
                <a:gd name="connsiteY1" fmla="*/ 0 h 2203269"/>
                <a:gd name="connsiteX2" fmla="*/ 1045029 w 1045029"/>
                <a:gd name="connsiteY2" fmla="*/ 2151017 h 2203269"/>
                <a:gd name="connsiteX3" fmla="*/ 0 w 1045029"/>
                <a:gd name="connsiteY3" fmla="*/ 2203269 h 2203269"/>
                <a:gd name="connsiteX4" fmla="*/ 478972 w 1045029"/>
                <a:gd name="connsiteY4" fmla="*/ 0 h 2203269"/>
                <a:gd name="connsiteX0" fmla="*/ 296092 w 1045029"/>
                <a:gd name="connsiteY0" fmla="*/ 26126 h 2203269"/>
                <a:gd name="connsiteX1" fmla="*/ 1045029 w 1045029"/>
                <a:gd name="connsiteY1" fmla="*/ 0 h 2203269"/>
                <a:gd name="connsiteX2" fmla="*/ 1045029 w 1045029"/>
                <a:gd name="connsiteY2" fmla="*/ 2151017 h 2203269"/>
                <a:gd name="connsiteX3" fmla="*/ 0 w 1045029"/>
                <a:gd name="connsiteY3" fmla="*/ 2203269 h 2203269"/>
                <a:gd name="connsiteX4" fmla="*/ 296092 w 1045029"/>
                <a:gd name="connsiteY4" fmla="*/ 26126 h 2203269"/>
                <a:gd name="connsiteX0" fmla="*/ 435429 w 1184366"/>
                <a:gd name="connsiteY0" fmla="*/ 26126 h 2264229"/>
                <a:gd name="connsiteX1" fmla="*/ 1184366 w 1184366"/>
                <a:gd name="connsiteY1" fmla="*/ 0 h 2264229"/>
                <a:gd name="connsiteX2" fmla="*/ 1184366 w 1184366"/>
                <a:gd name="connsiteY2" fmla="*/ 2151017 h 2264229"/>
                <a:gd name="connsiteX3" fmla="*/ 0 w 1184366"/>
                <a:gd name="connsiteY3" fmla="*/ 2264229 h 2264229"/>
                <a:gd name="connsiteX4" fmla="*/ 435429 w 1184366"/>
                <a:gd name="connsiteY4" fmla="*/ 26126 h 2264229"/>
                <a:gd name="connsiteX0" fmla="*/ 435429 w 1184366"/>
                <a:gd name="connsiteY0" fmla="*/ 26126 h 2151018"/>
                <a:gd name="connsiteX1" fmla="*/ 1184366 w 1184366"/>
                <a:gd name="connsiteY1" fmla="*/ 0 h 2151018"/>
                <a:gd name="connsiteX2" fmla="*/ 1184366 w 1184366"/>
                <a:gd name="connsiteY2" fmla="*/ 2151017 h 2151018"/>
                <a:gd name="connsiteX3" fmla="*/ 0 w 1184366"/>
                <a:gd name="connsiteY3" fmla="*/ 2151018 h 2151018"/>
                <a:gd name="connsiteX4" fmla="*/ 435429 w 1184366"/>
                <a:gd name="connsiteY4" fmla="*/ 26126 h 2151018"/>
                <a:gd name="connsiteX0" fmla="*/ 435429 w 1184366"/>
                <a:gd name="connsiteY0" fmla="*/ 0 h 2124892"/>
                <a:gd name="connsiteX1" fmla="*/ 1184366 w 1184366"/>
                <a:gd name="connsiteY1" fmla="*/ 8708 h 2124892"/>
                <a:gd name="connsiteX2" fmla="*/ 1184366 w 1184366"/>
                <a:gd name="connsiteY2" fmla="*/ 2124891 h 2124892"/>
                <a:gd name="connsiteX3" fmla="*/ 0 w 1184366"/>
                <a:gd name="connsiteY3" fmla="*/ 2124892 h 2124892"/>
                <a:gd name="connsiteX4" fmla="*/ 435429 w 1184366"/>
                <a:gd name="connsiteY4" fmla="*/ 0 h 2124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4366" h="2124892">
                  <a:moveTo>
                    <a:pt x="435429" y="0"/>
                  </a:moveTo>
                  <a:lnTo>
                    <a:pt x="1184366" y="8708"/>
                  </a:lnTo>
                  <a:lnTo>
                    <a:pt x="1184366" y="2124891"/>
                  </a:lnTo>
                  <a:lnTo>
                    <a:pt x="0" y="2124892"/>
                  </a:lnTo>
                  <a:lnTo>
                    <a:pt x="4354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4"/>
            <p:cNvSpPr/>
            <p:nvPr/>
          </p:nvSpPr>
          <p:spPr>
            <a:xfrm>
              <a:off x="11890789" y="2168434"/>
              <a:ext cx="292504" cy="931816"/>
            </a:xfrm>
            <a:custGeom>
              <a:avLst/>
              <a:gdLst>
                <a:gd name="connsiteX0" fmla="*/ 0 w 566057"/>
                <a:gd name="connsiteY0" fmla="*/ 0 h 2151017"/>
                <a:gd name="connsiteX1" fmla="*/ 566057 w 566057"/>
                <a:gd name="connsiteY1" fmla="*/ 0 h 2151017"/>
                <a:gd name="connsiteX2" fmla="*/ 566057 w 566057"/>
                <a:gd name="connsiteY2" fmla="*/ 2151017 h 2151017"/>
                <a:gd name="connsiteX3" fmla="*/ 0 w 566057"/>
                <a:gd name="connsiteY3" fmla="*/ 2151017 h 2151017"/>
                <a:gd name="connsiteX4" fmla="*/ 0 w 566057"/>
                <a:gd name="connsiteY4" fmla="*/ 0 h 2151017"/>
                <a:gd name="connsiteX0" fmla="*/ 478972 w 1045029"/>
                <a:gd name="connsiteY0" fmla="*/ 0 h 2203269"/>
                <a:gd name="connsiteX1" fmla="*/ 1045029 w 1045029"/>
                <a:gd name="connsiteY1" fmla="*/ 0 h 2203269"/>
                <a:gd name="connsiteX2" fmla="*/ 1045029 w 1045029"/>
                <a:gd name="connsiteY2" fmla="*/ 2151017 h 2203269"/>
                <a:gd name="connsiteX3" fmla="*/ 0 w 1045029"/>
                <a:gd name="connsiteY3" fmla="*/ 2203269 h 2203269"/>
                <a:gd name="connsiteX4" fmla="*/ 478972 w 1045029"/>
                <a:gd name="connsiteY4" fmla="*/ 0 h 2203269"/>
                <a:gd name="connsiteX0" fmla="*/ 296092 w 1045029"/>
                <a:gd name="connsiteY0" fmla="*/ 26126 h 2203269"/>
                <a:gd name="connsiteX1" fmla="*/ 1045029 w 1045029"/>
                <a:gd name="connsiteY1" fmla="*/ 0 h 2203269"/>
                <a:gd name="connsiteX2" fmla="*/ 1045029 w 1045029"/>
                <a:gd name="connsiteY2" fmla="*/ 2151017 h 2203269"/>
                <a:gd name="connsiteX3" fmla="*/ 0 w 1045029"/>
                <a:gd name="connsiteY3" fmla="*/ 2203269 h 2203269"/>
                <a:gd name="connsiteX4" fmla="*/ 296092 w 1045029"/>
                <a:gd name="connsiteY4" fmla="*/ 26126 h 2203269"/>
                <a:gd name="connsiteX0" fmla="*/ 435429 w 1184366"/>
                <a:gd name="connsiteY0" fmla="*/ 26126 h 2264229"/>
                <a:gd name="connsiteX1" fmla="*/ 1184366 w 1184366"/>
                <a:gd name="connsiteY1" fmla="*/ 0 h 2264229"/>
                <a:gd name="connsiteX2" fmla="*/ 1184366 w 1184366"/>
                <a:gd name="connsiteY2" fmla="*/ 2151017 h 2264229"/>
                <a:gd name="connsiteX3" fmla="*/ 0 w 1184366"/>
                <a:gd name="connsiteY3" fmla="*/ 2264229 h 2264229"/>
                <a:gd name="connsiteX4" fmla="*/ 435429 w 1184366"/>
                <a:gd name="connsiteY4" fmla="*/ 26126 h 2264229"/>
                <a:gd name="connsiteX0" fmla="*/ 435429 w 1184366"/>
                <a:gd name="connsiteY0" fmla="*/ 26126 h 2151018"/>
                <a:gd name="connsiteX1" fmla="*/ 1184366 w 1184366"/>
                <a:gd name="connsiteY1" fmla="*/ 0 h 2151018"/>
                <a:gd name="connsiteX2" fmla="*/ 1184366 w 1184366"/>
                <a:gd name="connsiteY2" fmla="*/ 2151017 h 2151018"/>
                <a:gd name="connsiteX3" fmla="*/ 0 w 1184366"/>
                <a:gd name="connsiteY3" fmla="*/ 2151018 h 2151018"/>
                <a:gd name="connsiteX4" fmla="*/ 435429 w 1184366"/>
                <a:gd name="connsiteY4" fmla="*/ 26126 h 2151018"/>
                <a:gd name="connsiteX0" fmla="*/ 260347 w 1009284"/>
                <a:gd name="connsiteY0" fmla="*/ 26126 h 2151018"/>
                <a:gd name="connsiteX1" fmla="*/ 1009284 w 1009284"/>
                <a:gd name="connsiteY1" fmla="*/ 0 h 2151018"/>
                <a:gd name="connsiteX2" fmla="*/ 1009284 w 1009284"/>
                <a:gd name="connsiteY2" fmla="*/ 2151017 h 2151018"/>
                <a:gd name="connsiteX3" fmla="*/ 0 w 1009284"/>
                <a:gd name="connsiteY3" fmla="*/ 2151018 h 2151018"/>
                <a:gd name="connsiteX4" fmla="*/ 260347 w 1009284"/>
                <a:gd name="connsiteY4" fmla="*/ 26126 h 2151018"/>
                <a:gd name="connsiteX0" fmla="*/ 114446 w 863383"/>
                <a:gd name="connsiteY0" fmla="*/ 26126 h 2151018"/>
                <a:gd name="connsiteX1" fmla="*/ 863383 w 863383"/>
                <a:gd name="connsiteY1" fmla="*/ 0 h 2151018"/>
                <a:gd name="connsiteX2" fmla="*/ 863383 w 863383"/>
                <a:gd name="connsiteY2" fmla="*/ 2151017 h 2151018"/>
                <a:gd name="connsiteX3" fmla="*/ 0 w 863383"/>
                <a:gd name="connsiteY3" fmla="*/ 2151018 h 2151018"/>
                <a:gd name="connsiteX4" fmla="*/ 114446 w 863383"/>
                <a:gd name="connsiteY4" fmla="*/ 26126 h 2151018"/>
                <a:gd name="connsiteX0" fmla="*/ 260348 w 863383"/>
                <a:gd name="connsiteY0" fmla="*/ 26127 h 2151018"/>
                <a:gd name="connsiteX1" fmla="*/ 863383 w 863383"/>
                <a:gd name="connsiteY1" fmla="*/ 0 h 2151018"/>
                <a:gd name="connsiteX2" fmla="*/ 863383 w 863383"/>
                <a:gd name="connsiteY2" fmla="*/ 2151017 h 2151018"/>
                <a:gd name="connsiteX3" fmla="*/ 0 w 863383"/>
                <a:gd name="connsiteY3" fmla="*/ 2151018 h 2151018"/>
                <a:gd name="connsiteX4" fmla="*/ 260348 w 863383"/>
                <a:gd name="connsiteY4" fmla="*/ 26127 h 2151018"/>
                <a:gd name="connsiteX0" fmla="*/ 377067 w 980102"/>
                <a:gd name="connsiteY0" fmla="*/ 26127 h 2151018"/>
                <a:gd name="connsiteX1" fmla="*/ 980102 w 980102"/>
                <a:gd name="connsiteY1" fmla="*/ 0 h 2151018"/>
                <a:gd name="connsiteX2" fmla="*/ 980102 w 980102"/>
                <a:gd name="connsiteY2" fmla="*/ 2151017 h 2151018"/>
                <a:gd name="connsiteX3" fmla="*/ 0 w 980102"/>
                <a:gd name="connsiteY3" fmla="*/ 2151018 h 2151018"/>
                <a:gd name="connsiteX4" fmla="*/ 377067 w 980102"/>
                <a:gd name="connsiteY4" fmla="*/ 26127 h 2151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0102" h="2151018">
                  <a:moveTo>
                    <a:pt x="377067" y="26127"/>
                  </a:moveTo>
                  <a:lnTo>
                    <a:pt x="980102" y="0"/>
                  </a:lnTo>
                  <a:lnTo>
                    <a:pt x="980102" y="2151017"/>
                  </a:lnTo>
                  <a:lnTo>
                    <a:pt x="0" y="2151018"/>
                  </a:lnTo>
                  <a:lnTo>
                    <a:pt x="377067" y="2612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43318" y="2299554"/>
                <a:ext cx="5799771" cy="2435004"/>
              </a:xfrm>
            </p:spPr>
            <p:txBody>
              <a:bodyPr/>
              <a:lstStyle/>
              <a:p>
                <a:r>
                  <a:rPr lang="en-GB" b="1" dirty="0"/>
                  <a:t>Magic wavelength dipole trap</a:t>
                </a:r>
              </a:p>
              <a:p>
                <a:r>
                  <a:rPr lang="en-GB" b="1" dirty="0"/>
                  <a:t>Frequency metrology:</a:t>
                </a:r>
              </a:p>
              <a:p>
                <a:pPr lvl="1"/>
                <a:r>
                  <a:rPr lang="en-GB" dirty="0"/>
                  <a:t>Cs clock frequency standard</a:t>
                </a:r>
              </a:p>
              <a:p>
                <a:pPr lvl="1"/>
                <a:r>
                  <a:rPr lang="en-GB" dirty="0"/>
                  <a:t>Optical frequency comb</a:t>
                </a:r>
              </a:p>
              <a:p>
                <a:pPr lvl="1"/>
                <a:r>
                  <a:rPr lang="en-GB" dirty="0"/>
                  <a:t>Ultra stable (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&lt;2 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Hz</m:t>
                    </m:r>
                  </m:oMath>
                </a14:m>
                <a:r>
                  <a:rPr lang="en-GB" dirty="0"/>
                  <a:t>) reference laser</a:t>
                </a: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43318" y="2299554"/>
                <a:ext cx="5799771" cy="2435004"/>
              </a:xfrm>
              <a:blipFill>
                <a:blip r:embed="rId5"/>
                <a:stretch>
                  <a:fillRect l="-1893" t="-4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187C5283-EC98-F44C-DFA0-50CF5BDCDE76}"/>
              </a:ext>
            </a:extLst>
          </p:cNvPr>
          <p:cNvSpPr txBox="1"/>
          <p:nvPr/>
        </p:nvSpPr>
        <p:spPr>
          <a:xfrm>
            <a:off x="157480" y="1681765"/>
            <a:ext cx="710692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800" b="1" dirty="0"/>
              <a:t>Two ingredients for precision spectroscopy:</a:t>
            </a:r>
          </a:p>
        </p:txBody>
      </p:sp>
    </p:spTree>
    <p:extLst>
      <p:ext uri="{BB962C8B-B14F-4D97-AF65-F5344CB8AC3E}">
        <p14:creationId xmlns:p14="http://schemas.microsoft.com/office/powerpoint/2010/main" val="2832017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Precision spectroscopy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357187" y="1711592"/>
                <a:ext cx="6258405" cy="4287997"/>
              </a:xfrm>
              <a:prstGeom prst="rect">
                <a:avLst/>
              </a:prstGeom>
            </p:spPr>
            <p:txBody>
              <a:bodyPr/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Measure </a:t>
                </a:r>
                <a:r>
                  <a:rPr lang="en-GB" i="1" dirty="0"/>
                  <a:t>unperturbed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transition</a:t>
                </a:r>
              </a:p>
              <a:p>
                <a:r>
                  <a:rPr lang="en-GB" dirty="0"/>
                  <a:t>Systematics effects:</a:t>
                </a:r>
              </a:p>
              <a:p>
                <a:pPr lvl="1"/>
                <a:r>
                  <a:rPr lang="en-GB" dirty="0"/>
                  <a:t>Spectroscopy Stark shift: extrapolate</a:t>
                </a:r>
              </a:p>
              <a:p>
                <a:pPr lvl="1"/>
                <a:r>
                  <a:rPr lang="en-GB" dirty="0"/>
                  <a:t>Dipole trap Stark shift: magic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Zeeman shift: spin-stretched states</a:t>
                </a:r>
              </a:p>
              <a:p>
                <a:pPr lvl="1"/>
                <a:r>
                  <a:rPr lang="en-GB" dirty="0"/>
                  <a:t>photon recoil: exactly known</a:t>
                </a:r>
              </a:p>
              <a:p>
                <a:pPr lvl="1"/>
                <a:r>
                  <a:rPr lang="en-GB" dirty="0"/>
                  <a:t>Interactions: </a:t>
                </a:r>
                <a:r>
                  <a:rPr lang="en-GB" b="1" dirty="0"/>
                  <a:t>mean-field shift</a:t>
                </a:r>
              </a:p>
              <a:p>
                <a:pPr marL="457189" lvl="1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87" y="1711592"/>
                <a:ext cx="6258405" cy="4287997"/>
              </a:xfrm>
              <a:prstGeom prst="rect">
                <a:avLst/>
              </a:prstGeom>
              <a:blipFill>
                <a:blip r:embed="rId2"/>
                <a:stretch>
                  <a:fillRect l="-1754" t="-24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6415022" y="2185569"/>
            <a:ext cx="844976" cy="3186207"/>
            <a:chOff x="6482756" y="2346437"/>
            <a:chExt cx="844976" cy="318620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6482756" y="2798064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482756" y="5081016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6482756" y="5163312"/>
                  <a:ext cx="8449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〉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b="0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2756" y="5163312"/>
                  <a:ext cx="844975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6482756" y="2346437"/>
                  <a:ext cx="8449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〉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b="0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2756" y="2346437"/>
                  <a:ext cx="844975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5" name="Group 34"/>
          <p:cNvGrpSpPr/>
          <p:nvPr/>
        </p:nvGrpSpPr>
        <p:grpSpPr>
          <a:xfrm>
            <a:off x="6767842" y="2719492"/>
            <a:ext cx="139337" cy="2161905"/>
            <a:chOff x="6806619" y="2880360"/>
            <a:chExt cx="139337" cy="2161905"/>
          </a:xfrm>
        </p:grpSpPr>
        <p:cxnSp>
          <p:nvCxnSpPr>
            <p:cNvPr id="26" name="Straight Arrow Connector 25"/>
            <p:cNvCxnSpPr/>
            <p:nvPr/>
          </p:nvCxnSpPr>
          <p:spPr>
            <a:xfrm flipV="1">
              <a:off x="6876288" y="2880360"/>
              <a:ext cx="0" cy="1046118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6806619" y="3926478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H="1">
              <a:off x="6806619" y="3856810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6876288" y="3996147"/>
              <a:ext cx="0" cy="1046118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up 57"/>
          <p:cNvGrpSpPr/>
          <p:nvPr/>
        </p:nvGrpSpPr>
        <p:grpSpPr>
          <a:xfrm>
            <a:off x="7914114" y="1931317"/>
            <a:ext cx="139337" cy="3054582"/>
            <a:chOff x="6806619" y="1987683"/>
            <a:chExt cx="139337" cy="3054582"/>
          </a:xfrm>
        </p:grpSpPr>
        <p:cxnSp>
          <p:nvCxnSpPr>
            <p:cNvPr id="59" name="Straight Arrow Connector 58"/>
            <p:cNvCxnSpPr>
              <a:cxnSpLocks/>
            </p:cNvCxnSpPr>
            <p:nvPr/>
          </p:nvCxnSpPr>
          <p:spPr>
            <a:xfrm flipV="1">
              <a:off x="6876288" y="1987683"/>
              <a:ext cx="0" cy="1938795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H="1">
              <a:off x="6806619" y="3926478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806619" y="3856810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6876288" y="3996147"/>
              <a:ext cx="0" cy="1046118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9060386" y="2185569"/>
            <a:ext cx="139337" cy="3046434"/>
            <a:chOff x="6806619" y="2367704"/>
            <a:chExt cx="139337" cy="3046434"/>
          </a:xfrm>
        </p:grpSpPr>
        <p:cxnSp>
          <p:nvCxnSpPr>
            <p:cNvPr id="64" name="Straight Arrow Connector 63"/>
            <p:cNvCxnSpPr>
              <a:cxnSpLocks/>
            </p:cNvCxnSpPr>
            <p:nvPr/>
          </p:nvCxnSpPr>
          <p:spPr>
            <a:xfrm flipV="1">
              <a:off x="6876288" y="2367704"/>
              <a:ext cx="0" cy="1558774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>
              <a:off x="6806619" y="3926478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6806619" y="3856810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6876288" y="3996148"/>
              <a:ext cx="0" cy="1417990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 100"/>
          <p:cNvGrpSpPr/>
          <p:nvPr/>
        </p:nvGrpSpPr>
        <p:grpSpPr>
          <a:xfrm>
            <a:off x="10071713" y="2276856"/>
            <a:ext cx="409227" cy="3584972"/>
            <a:chOff x="10060849" y="2276856"/>
            <a:chExt cx="409227" cy="3584972"/>
          </a:xfrm>
        </p:grpSpPr>
        <p:grpSp>
          <p:nvGrpSpPr>
            <p:cNvPr id="70" name="Group 69"/>
            <p:cNvGrpSpPr/>
            <p:nvPr/>
          </p:nvGrpSpPr>
          <p:grpSpPr>
            <a:xfrm>
              <a:off x="10060849" y="2276856"/>
              <a:ext cx="139337" cy="3584972"/>
              <a:chOff x="6806619" y="1943728"/>
              <a:chExt cx="139337" cy="3584972"/>
            </a:xfrm>
          </p:grpSpPr>
          <p:cxnSp>
            <p:nvCxnSpPr>
              <p:cNvPr id="71" name="Straight Arrow Connector 70"/>
              <p:cNvCxnSpPr/>
              <p:nvPr/>
            </p:nvCxnSpPr>
            <p:spPr>
              <a:xfrm flipV="1">
                <a:off x="6876288" y="1943728"/>
                <a:ext cx="0" cy="1982751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flipH="1">
                <a:off x="6806619" y="3926478"/>
                <a:ext cx="139337" cy="13933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>
                <a:off x="6806619" y="3856810"/>
                <a:ext cx="139337" cy="13933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>
              <a:xfrm flipV="1">
                <a:off x="6876288" y="3996147"/>
                <a:ext cx="0" cy="1532553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/>
            <p:cNvGrpSpPr/>
            <p:nvPr/>
          </p:nvGrpSpPr>
          <p:grpSpPr>
            <a:xfrm>
              <a:off x="10330739" y="2276856"/>
              <a:ext cx="139337" cy="2364921"/>
              <a:chOff x="6806619" y="2677344"/>
              <a:chExt cx="139337" cy="2364921"/>
            </a:xfrm>
          </p:grpSpPr>
          <p:cxnSp>
            <p:nvCxnSpPr>
              <p:cNvPr id="78" name="Straight Arrow Connector 77"/>
              <p:cNvCxnSpPr/>
              <p:nvPr/>
            </p:nvCxnSpPr>
            <p:spPr>
              <a:xfrm flipV="1">
                <a:off x="6876288" y="2677344"/>
                <a:ext cx="0" cy="1249134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 flipH="1">
                <a:off x="6806619" y="3926478"/>
                <a:ext cx="139337" cy="13933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H="1">
                <a:off x="6806619" y="3856810"/>
                <a:ext cx="139337" cy="13933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 flipV="1">
                <a:off x="6876288" y="3996147"/>
                <a:ext cx="0" cy="1046118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9" name="Group 128"/>
          <p:cNvGrpSpPr/>
          <p:nvPr/>
        </p:nvGrpSpPr>
        <p:grpSpPr>
          <a:xfrm>
            <a:off x="7259997" y="1931317"/>
            <a:ext cx="1161979" cy="3147327"/>
            <a:chOff x="7327731" y="1931317"/>
            <a:chExt cx="1161979" cy="3147327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7644734" y="1931317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629028" y="5072548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cxnSpLocks/>
            </p:cNvCxnSpPr>
            <p:nvPr/>
          </p:nvCxnSpPr>
          <p:spPr>
            <a:xfrm flipV="1">
              <a:off x="7327731" y="1947950"/>
              <a:ext cx="317003" cy="689246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7343437" y="4926244"/>
              <a:ext cx="301297" cy="1524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8403796" y="1931317"/>
            <a:ext cx="1148714" cy="3370418"/>
            <a:chOff x="8471562" y="1931317"/>
            <a:chExt cx="1148714" cy="3370418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8775300" y="216229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775300" y="530173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cxnSpLocks/>
            </p:cNvCxnSpPr>
            <p:nvPr/>
          </p:nvCxnSpPr>
          <p:spPr>
            <a:xfrm flipH="1" flipV="1">
              <a:off x="8471562" y="1931317"/>
              <a:ext cx="278749" cy="213559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8482732" y="5066454"/>
              <a:ext cx="285909" cy="23528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11845084" y="4216930"/>
            <a:ext cx="346916" cy="919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10673715" y="4175621"/>
            <a:ext cx="335222" cy="919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2" name="Group 131"/>
          <p:cNvGrpSpPr/>
          <p:nvPr/>
        </p:nvGrpSpPr>
        <p:grpSpPr>
          <a:xfrm>
            <a:off x="9527441" y="2153067"/>
            <a:ext cx="1401605" cy="3773508"/>
            <a:chOff x="9595175" y="2153067"/>
            <a:chExt cx="1401605" cy="3773508"/>
          </a:xfrm>
        </p:grpSpPr>
        <p:cxnSp>
          <p:nvCxnSpPr>
            <p:cNvPr id="121" name="Straight Connector 120"/>
            <p:cNvCxnSpPr>
              <a:cxnSpLocks/>
            </p:cNvCxnSpPr>
            <p:nvPr/>
          </p:nvCxnSpPr>
          <p:spPr>
            <a:xfrm flipV="1">
              <a:off x="9614602" y="2153067"/>
              <a:ext cx="293218" cy="591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9921572" y="467689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9921572" y="216229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9921572" y="592657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/>
                <p:cNvSpPr txBox="1"/>
                <p:nvPr/>
              </p:nvSpPr>
              <p:spPr>
                <a:xfrm flipH="1">
                  <a:off x="9664698" y="4306376"/>
                  <a:ext cx="1332082" cy="355867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sub>
                        </m:s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= ±1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84" name="TextBox 8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664698" y="4306376"/>
                  <a:ext cx="1332082" cy="355867"/>
                </a:xfrm>
                <a:prstGeom prst="rect">
                  <a:avLst/>
                </a:prstGeom>
                <a:blipFill>
                  <a:blip r:embed="rId5"/>
                  <a:stretch>
                    <a:fillRect b="-339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8" name="Straight Connector 117"/>
            <p:cNvCxnSpPr/>
            <p:nvPr/>
          </p:nvCxnSpPr>
          <p:spPr>
            <a:xfrm>
              <a:off x="9595175" y="5301735"/>
              <a:ext cx="344052" cy="624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9595175" y="4691699"/>
              <a:ext cx="344052" cy="624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Rectangle 97"/>
          <p:cNvSpPr/>
          <p:nvPr/>
        </p:nvSpPr>
        <p:spPr>
          <a:xfrm>
            <a:off x="10673715" y="5245272"/>
            <a:ext cx="335222" cy="919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9" name="Rectangle 98"/>
          <p:cNvSpPr/>
          <p:nvPr/>
        </p:nvSpPr>
        <p:spPr>
          <a:xfrm>
            <a:off x="11850931" y="5546930"/>
            <a:ext cx="335222" cy="919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55D1B2B-3DB4-B300-AD0A-C0F9699A020E}"/>
              </a:ext>
            </a:extLst>
          </p:cNvPr>
          <p:cNvGrpSpPr/>
          <p:nvPr/>
        </p:nvGrpSpPr>
        <p:grpSpPr>
          <a:xfrm>
            <a:off x="9526654" y="2153067"/>
            <a:ext cx="1171373" cy="3773508"/>
            <a:chOff x="9595175" y="2153067"/>
            <a:chExt cx="1171373" cy="3773508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6147AA6F-1BDC-8677-BCDC-5F0AA56D8A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14602" y="2153067"/>
              <a:ext cx="293218" cy="591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1B31FE20-6410-E989-E515-F3B79BE07139}"/>
                </a:ext>
              </a:extLst>
            </p:cNvPr>
            <p:cNvCxnSpPr/>
            <p:nvPr/>
          </p:nvCxnSpPr>
          <p:spPr>
            <a:xfrm>
              <a:off x="9921572" y="467689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933784A2-A2FA-8C20-E74D-2EE3F506C280}"/>
                </a:ext>
              </a:extLst>
            </p:cNvPr>
            <p:cNvCxnSpPr/>
            <p:nvPr/>
          </p:nvCxnSpPr>
          <p:spPr>
            <a:xfrm>
              <a:off x="9921572" y="216229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A5FA659-1980-D3E6-F899-B0006C079470}"/>
                </a:ext>
              </a:extLst>
            </p:cNvPr>
            <p:cNvCxnSpPr/>
            <p:nvPr/>
          </p:nvCxnSpPr>
          <p:spPr>
            <a:xfrm>
              <a:off x="9921572" y="592657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C72ACF3-013E-3A50-7568-4B0CB022DA28}"/>
                </a:ext>
              </a:extLst>
            </p:cNvPr>
            <p:cNvCxnSpPr/>
            <p:nvPr/>
          </p:nvCxnSpPr>
          <p:spPr>
            <a:xfrm>
              <a:off x="9595175" y="5301735"/>
              <a:ext cx="344052" cy="624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BFC3547-D255-F03E-F1AB-28E5E00BB96E}"/>
                </a:ext>
              </a:extLst>
            </p:cNvPr>
            <p:cNvCxnSpPr/>
            <p:nvPr/>
          </p:nvCxnSpPr>
          <p:spPr>
            <a:xfrm flipV="1">
              <a:off x="9595175" y="4691699"/>
              <a:ext cx="344052" cy="624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F4EC52D-5635-A91E-6367-B27BFF735A91}"/>
              </a:ext>
            </a:extLst>
          </p:cNvPr>
          <p:cNvGrpSpPr/>
          <p:nvPr/>
        </p:nvGrpSpPr>
        <p:grpSpPr>
          <a:xfrm>
            <a:off x="11000106" y="1641044"/>
            <a:ext cx="1163898" cy="4181899"/>
            <a:chOff x="11000136" y="1641044"/>
            <a:chExt cx="1163898" cy="4181899"/>
          </a:xfrm>
        </p:grpSpPr>
        <p:grpSp>
          <p:nvGrpSpPr>
            <p:cNvPr id="103" name="Group 102"/>
            <p:cNvGrpSpPr/>
            <p:nvPr/>
          </p:nvGrpSpPr>
          <p:grpSpPr>
            <a:xfrm>
              <a:off x="11217984" y="1730021"/>
              <a:ext cx="409227" cy="4020539"/>
              <a:chOff x="11267511" y="1730021"/>
              <a:chExt cx="409227" cy="4020539"/>
            </a:xfrm>
          </p:grpSpPr>
          <p:grpSp>
            <p:nvGrpSpPr>
              <p:cNvPr id="86" name="Group 85"/>
              <p:cNvGrpSpPr/>
              <p:nvPr/>
            </p:nvGrpSpPr>
            <p:grpSpPr>
              <a:xfrm>
                <a:off x="11267511" y="1730021"/>
                <a:ext cx="139337" cy="4020539"/>
                <a:chOff x="6806619" y="1870576"/>
                <a:chExt cx="139337" cy="4020539"/>
              </a:xfrm>
            </p:grpSpPr>
            <p:cxnSp>
              <p:nvCxnSpPr>
                <p:cNvPr id="87" name="Straight Arrow Connector 86"/>
                <p:cNvCxnSpPr>
                  <a:cxnSpLocks/>
                </p:cNvCxnSpPr>
                <p:nvPr/>
              </p:nvCxnSpPr>
              <p:spPr>
                <a:xfrm flipV="1">
                  <a:off x="6876288" y="1870576"/>
                  <a:ext cx="0" cy="2055903"/>
                </a:xfrm>
                <a:prstGeom prst="straightConnector1">
                  <a:avLst/>
                </a:prstGeom>
                <a:ln w="28575" cmpd="sng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/>
                <p:cNvCxnSpPr/>
                <p:nvPr/>
              </p:nvCxnSpPr>
              <p:spPr>
                <a:xfrm flipH="1">
                  <a:off x="6806619" y="3926478"/>
                  <a:ext cx="139337" cy="139337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/>
                <p:cNvCxnSpPr/>
                <p:nvPr/>
              </p:nvCxnSpPr>
              <p:spPr>
                <a:xfrm flipH="1">
                  <a:off x="6806619" y="3856810"/>
                  <a:ext cx="139337" cy="139337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Arrow Connector 89"/>
                <p:cNvCxnSpPr>
                  <a:cxnSpLocks/>
                </p:cNvCxnSpPr>
                <p:nvPr/>
              </p:nvCxnSpPr>
              <p:spPr>
                <a:xfrm flipV="1">
                  <a:off x="6876288" y="3996148"/>
                  <a:ext cx="0" cy="1894967"/>
                </a:xfrm>
                <a:prstGeom prst="straightConnector1">
                  <a:avLst/>
                </a:prstGeom>
                <a:ln w="28575" cmpd="sng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1" name="Group 90"/>
              <p:cNvGrpSpPr/>
              <p:nvPr/>
            </p:nvGrpSpPr>
            <p:grpSpPr>
              <a:xfrm>
                <a:off x="11537401" y="1730021"/>
                <a:ext cx="139337" cy="2794400"/>
                <a:chOff x="6806619" y="2604192"/>
                <a:chExt cx="139337" cy="2794400"/>
              </a:xfrm>
            </p:grpSpPr>
            <p:cxnSp>
              <p:nvCxnSpPr>
                <p:cNvPr id="92" name="Straight Arrow Connector 91"/>
                <p:cNvCxnSpPr>
                  <a:cxnSpLocks/>
                </p:cNvCxnSpPr>
                <p:nvPr/>
              </p:nvCxnSpPr>
              <p:spPr>
                <a:xfrm flipV="1">
                  <a:off x="6876288" y="2604192"/>
                  <a:ext cx="0" cy="1322286"/>
                </a:xfrm>
                <a:prstGeom prst="straightConnector1">
                  <a:avLst/>
                </a:prstGeom>
                <a:ln w="28575" cmpd="sng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/>
                <p:cNvCxnSpPr/>
                <p:nvPr/>
              </p:nvCxnSpPr>
              <p:spPr>
                <a:xfrm flipH="1">
                  <a:off x="6806619" y="3926478"/>
                  <a:ext cx="139337" cy="139337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/>
                <p:cNvCxnSpPr/>
                <p:nvPr/>
              </p:nvCxnSpPr>
              <p:spPr>
                <a:xfrm flipH="1">
                  <a:off x="6806619" y="3856810"/>
                  <a:ext cx="139337" cy="139337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/>
                <p:cNvCxnSpPr>
                  <a:cxnSpLocks/>
                </p:cNvCxnSpPr>
                <p:nvPr/>
              </p:nvCxnSpPr>
              <p:spPr>
                <a:xfrm flipV="1">
                  <a:off x="6876288" y="3996147"/>
                  <a:ext cx="0" cy="1402445"/>
                </a:xfrm>
                <a:prstGeom prst="straightConnector1">
                  <a:avLst/>
                </a:prstGeom>
                <a:ln w="28575" cmpd="sng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602CE8B1-8F84-ED37-16DE-AAE5549525FB}"/>
                </a:ext>
              </a:extLst>
            </p:cNvPr>
            <p:cNvCxnSpPr/>
            <p:nvPr/>
          </p:nvCxnSpPr>
          <p:spPr>
            <a:xfrm>
              <a:off x="11000163" y="2062854"/>
              <a:ext cx="84497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1C55A36-BE45-AF67-BEC5-2A2DE2EB171A}"/>
                </a:ext>
              </a:extLst>
            </p:cNvPr>
            <p:cNvCxnSpPr>
              <a:cxnSpLocks/>
            </p:cNvCxnSpPr>
            <p:nvPr/>
          </p:nvCxnSpPr>
          <p:spPr>
            <a:xfrm>
              <a:off x="11000136" y="5822943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53F04813-A538-9EFF-83BA-DEA598F0C09E}"/>
                    </a:ext>
                  </a:extLst>
                </p:cNvPr>
                <p:cNvSpPr txBox="1"/>
                <p:nvPr/>
              </p:nvSpPr>
              <p:spPr>
                <a:xfrm>
                  <a:off x="11670489" y="1641044"/>
                  <a:ext cx="493545" cy="4115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ℏ</m:t>
                        </m:r>
                        <m:acc>
                          <m:accPr>
                            <m:chr m:val="⃗"/>
                            <m:ctrlPr>
                              <a:rPr lang="en-GB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acc>
                      </m:oMath>
                    </m:oMathPara>
                  </a14:m>
                  <a:endParaRPr lang="en-GB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53F04813-A538-9EFF-83BA-DEA598F0C09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670489" y="1641044"/>
                  <a:ext cx="493545" cy="41152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C3E38529-3311-0DFA-1558-40813CE403ED}"/>
                </a:ext>
              </a:extLst>
            </p:cNvPr>
            <p:cNvCxnSpPr/>
            <p:nvPr/>
          </p:nvCxnSpPr>
          <p:spPr>
            <a:xfrm>
              <a:off x="11709792" y="1730021"/>
              <a:ext cx="0" cy="322546"/>
            </a:xfrm>
            <a:prstGeom prst="straightConnector1">
              <a:avLst/>
            </a:prstGeom>
            <a:ln w="28575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F8CD0C9D-B1D5-97FA-3FA3-17C2F66694F9}"/>
                </a:ext>
              </a:extLst>
            </p:cNvPr>
            <p:cNvCxnSpPr>
              <a:cxnSpLocks/>
            </p:cNvCxnSpPr>
            <p:nvPr/>
          </p:nvCxnSpPr>
          <p:spPr>
            <a:xfrm>
              <a:off x="11000136" y="4569779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4037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222B091-8A5F-3425-75AC-71C1870B4FD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38" r="6647"/>
          <a:stretch/>
        </p:blipFill>
        <p:spPr>
          <a:xfrm>
            <a:off x="6787581" y="1484649"/>
            <a:ext cx="5404419" cy="263008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3B55EF-362E-03FC-3535-95C53B9CEA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Spectroscopy of a </a:t>
            </a:r>
            <a:r>
              <a:rPr lang="en-GB" baseline="30000" dirty="0"/>
              <a:t>4</a:t>
            </a:r>
            <a:r>
              <a:rPr lang="en-GB" dirty="0"/>
              <a:t>He BEC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D1A1-98F9-7075-5BEB-A6103DD66B75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57189" y="1710647"/>
                <a:ext cx="6514128" cy="1645738"/>
              </a:xfrm>
            </p:spPr>
            <p:txBody>
              <a:bodyPr/>
              <a:lstStyle/>
              <a:p>
                <a:r>
                  <a:rPr lang="en-GB" dirty="0"/>
                  <a:t>Dominated by collisions:</a:t>
                </a:r>
              </a:p>
              <a:p>
                <a:pPr lvl="1"/>
                <a:r>
                  <a:rPr lang="en-GB" dirty="0"/>
                  <a:t>Penning ionization signal</a:t>
                </a:r>
              </a:p>
              <a:p>
                <a:pPr marL="914377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He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He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He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800" b="0" i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GB" sz="1800" b="0" i="0" smtClean="0">
                          <a:latin typeface="Cambria Math" panose="02040503050406030204" pitchFamily="18" charset="0"/>
                        </a:rPr>
                        <m:t>H</m:t>
                      </m:r>
                      <m:sSup>
                        <m:sSup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800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en-GB" sz="1800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800" dirty="0"/>
              </a:p>
              <a:p>
                <a:pPr lvl="1"/>
                <a:r>
                  <a:rPr lang="en-GB" b="1" dirty="0"/>
                  <a:t>Cold-collision shift:</a:t>
                </a:r>
              </a:p>
              <a:p>
                <a:pPr marL="914377" lvl="2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180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GB" sz="1800" i="1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𝑡𝑠</m:t>
                              </m:r>
                            </m:sub>
                          </m:sSub>
                          <m:r>
                            <a:rPr lang="en-GB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𝑡𝑡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𝑡𝑡</m:t>
                              </m:r>
                            </m:sub>
                          </m:sSub>
                        </m:den>
                      </m:f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𝜇</m:t>
                      </m:r>
                    </m:oMath>
                  </m:oMathPara>
                </a14:m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D1A1-98F9-7075-5BEB-A6103DD66B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57189" y="1710647"/>
                <a:ext cx="6514128" cy="1645738"/>
              </a:xfrm>
              <a:blipFill>
                <a:blip r:embed="rId3"/>
                <a:stretch>
                  <a:fillRect l="-1685" t="-6296" b="-20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2FC22F1-7E61-6A7C-241A-1F9F6F89DB9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"/>
          <a:stretch/>
        </p:blipFill>
        <p:spPr>
          <a:xfrm>
            <a:off x="3959441" y="4091406"/>
            <a:ext cx="5893084" cy="1645737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BE07261-E317-AD66-EFBC-D0C2FE8B3C79}"/>
              </a:ext>
            </a:extLst>
          </p:cNvPr>
          <p:cNvGrpSpPr/>
          <p:nvPr/>
        </p:nvGrpSpPr>
        <p:grpSpPr>
          <a:xfrm>
            <a:off x="111818" y="4294459"/>
            <a:ext cx="3847623" cy="2488986"/>
            <a:chOff x="153718" y="3530475"/>
            <a:chExt cx="4741555" cy="306726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2A7217F-7BDD-560B-3E43-295ECB035D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05"/>
            <a:stretch/>
          </p:blipFill>
          <p:spPr>
            <a:xfrm>
              <a:off x="153718" y="3530475"/>
              <a:ext cx="4741555" cy="306726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B00CE06-FD38-A61B-7D12-10A342D620D2}"/>
                    </a:ext>
                  </a:extLst>
                </p:cNvPr>
                <p:cNvSpPr txBox="1"/>
                <p:nvPr/>
              </p:nvSpPr>
              <p:spPr>
                <a:xfrm>
                  <a:off x="3342224" y="3671403"/>
                  <a:ext cx="1275380" cy="1079975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 dirty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200" i="1" dirty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</m:oMath>
                  </a14:m>
                  <a:endParaRPr lang="en-GB" sz="1200" dirty="0">
                    <a:solidFill>
                      <a:schemeClr val="accent2"/>
                    </a:solidFill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GB" sz="12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</m:oMath>
                  </a14:m>
                  <a:endParaRPr lang="nl-NL" sz="1200" b="0" dirty="0"/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200" i="1" dirty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200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𝑇h</m:t>
                          </m:r>
                        </m:sub>
                      </m:sSub>
                    </m:oMath>
                  </a14:m>
                  <a:endParaRPr lang="en-GB" sz="1200" dirty="0">
                    <a:solidFill>
                      <a:srgbClr val="FF0000"/>
                    </a:solidFill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GB" sz="12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a14:m>
                  <a:endParaRPr lang="en-GB" sz="12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AB00CE06-FD38-A61B-7D12-10A342D620D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42224" y="3671403"/>
                  <a:ext cx="1275380" cy="1079975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 w="38100"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F680E5B-DC60-9243-5CF8-62D495CC7B0C}"/>
                </a:ext>
              </a:extLst>
            </p:cNvPr>
            <p:cNvGrpSpPr/>
            <p:nvPr/>
          </p:nvGrpSpPr>
          <p:grpSpPr>
            <a:xfrm>
              <a:off x="806842" y="3671403"/>
              <a:ext cx="1275380" cy="1319970"/>
              <a:chOff x="8085097" y="2249003"/>
              <a:chExt cx="1275380" cy="1319970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BD9E1DA-FB66-3ED6-14B3-F5D0B8ED4A0C}"/>
                  </a:ext>
                </a:extLst>
              </p:cNvPr>
              <p:cNvSpPr txBox="1"/>
              <p:nvPr/>
            </p:nvSpPr>
            <p:spPr>
              <a:xfrm>
                <a:off x="8085097" y="2249003"/>
                <a:ext cx="1275380" cy="1319970"/>
              </a:xfrm>
              <a:prstGeom prst="rect">
                <a:avLst/>
              </a:prstGeom>
              <a:noFill/>
              <a:ln w="38100"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nl-NL" sz="1200" i="1" dirty="0"/>
                  <a:t>Data</a:t>
                </a:r>
              </a:p>
              <a:p>
                <a:r>
                  <a:rPr lang="nl-NL" sz="1200" dirty="0"/>
                  <a:t>Fits:</a:t>
                </a:r>
              </a:p>
              <a:p>
                <a:r>
                  <a:rPr lang="nl-NL" sz="1200" i="1" dirty="0"/>
                  <a:t>BEC</a:t>
                </a:r>
              </a:p>
              <a:p>
                <a:r>
                  <a:rPr lang="nl-NL" sz="1200" i="1" dirty="0" err="1"/>
                  <a:t>Thermal</a:t>
                </a:r>
                <a:endParaRPr lang="nl-NL" sz="1200" i="1" dirty="0"/>
              </a:p>
              <a:p>
                <a:r>
                  <a:rPr lang="nl-NL" sz="1200" i="1" dirty="0"/>
                  <a:t>Total</a:t>
                </a:r>
                <a:endParaRPr lang="en-GB" sz="1200" i="1" dirty="0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B9F3D283-A582-A135-FFEA-1C4CAA2F3CBB}"/>
                  </a:ext>
                </a:extLst>
              </p:cNvPr>
              <p:cNvCxnSpPr/>
              <p:nvPr/>
            </p:nvCxnSpPr>
            <p:spPr>
              <a:xfrm>
                <a:off x="8928680" y="2415209"/>
                <a:ext cx="365040" cy="0"/>
              </a:xfrm>
              <a:prstGeom prst="line">
                <a:avLst/>
              </a:pr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1E7A63CD-D897-474B-B3CF-B38294FD8EB9}"/>
                  </a:ext>
                </a:extLst>
              </p:cNvPr>
              <p:cNvCxnSpPr/>
              <p:nvPr/>
            </p:nvCxnSpPr>
            <p:spPr>
              <a:xfrm>
                <a:off x="8928680" y="2890880"/>
                <a:ext cx="365040" cy="0"/>
              </a:xfrm>
              <a:prstGeom prst="line">
                <a:avLst/>
              </a:prstGeom>
              <a:ln w="28575">
                <a:solidFill>
                  <a:srgbClr val="FFA56A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C745E40-EE22-9CD8-27A0-5DD51CD386DD}"/>
                  </a:ext>
                </a:extLst>
              </p:cNvPr>
              <p:cNvCxnSpPr/>
              <p:nvPr/>
            </p:nvCxnSpPr>
            <p:spPr>
              <a:xfrm>
                <a:off x="8928680" y="3112056"/>
                <a:ext cx="365041" cy="0"/>
              </a:xfrm>
              <a:prstGeom prst="line">
                <a:avLst/>
              </a:prstGeom>
              <a:ln w="28575">
                <a:solidFill>
                  <a:srgbClr val="FF4242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CA8B9A4C-7639-0FCE-F01B-7F7BD512C5B9}"/>
                  </a:ext>
                </a:extLst>
              </p:cNvPr>
              <p:cNvCxnSpPr/>
              <p:nvPr/>
            </p:nvCxnSpPr>
            <p:spPr>
              <a:xfrm>
                <a:off x="8928680" y="3333232"/>
                <a:ext cx="365041" cy="0"/>
              </a:xfrm>
              <a:prstGeom prst="line">
                <a:avLst/>
              </a:prstGeom>
              <a:ln w="28575"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60CFECB-34DB-4C79-D4B9-BCF7B9BFBF0C}"/>
              </a:ext>
            </a:extLst>
          </p:cNvPr>
          <p:cNvSpPr txBox="1"/>
          <p:nvPr/>
        </p:nvSpPr>
        <p:spPr>
          <a:xfrm>
            <a:off x="302880" y="3942606"/>
            <a:ext cx="21709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single shot TOF: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A086D4C-48C8-EFF3-0B70-4129FB4B43FD}"/>
              </a:ext>
            </a:extLst>
          </p:cNvPr>
          <p:cNvCxnSpPr/>
          <p:nvPr/>
        </p:nvCxnSpPr>
        <p:spPr>
          <a:xfrm flipH="1">
            <a:off x="3959441" y="5523572"/>
            <a:ext cx="2485747" cy="557632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C5C9160-46B7-DF2B-F567-89670B6B2DFA}"/>
              </a:ext>
            </a:extLst>
          </p:cNvPr>
          <p:cNvCxnSpPr>
            <a:cxnSpLocks/>
          </p:cNvCxnSpPr>
          <p:nvPr/>
        </p:nvCxnSpPr>
        <p:spPr>
          <a:xfrm flipV="1">
            <a:off x="6445188" y="3164026"/>
            <a:ext cx="426129" cy="1079500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323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3B55EF-362E-03FC-3535-95C53B9CEA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Spectroscopy of a </a:t>
            </a:r>
            <a:r>
              <a:rPr lang="en-GB" baseline="30000" dirty="0"/>
              <a:t>4</a:t>
            </a:r>
            <a:r>
              <a:rPr lang="en-GB" dirty="0"/>
              <a:t>He BEC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D1A1-98F9-7075-5BEB-A6103DD66B75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57189" y="1710646"/>
                <a:ext cx="5209110" cy="2967885"/>
              </a:xfrm>
            </p:spPr>
            <p:txBody>
              <a:bodyPr/>
              <a:lstStyle/>
              <a:p>
                <a:r>
                  <a:rPr lang="en-GB" dirty="0"/>
                  <a:t>Systematics analysis:</a:t>
                </a:r>
              </a:p>
              <a:p>
                <a:pPr lvl="1"/>
                <a:r>
                  <a:rPr lang="en-GB" dirty="0"/>
                  <a:t>Spectroscopy laser ac-Stark</a:t>
                </a:r>
              </a:p>
              <a:p>
                <a:pPr lvl="1"/>
                <a:r>
                  <a:rPr lang="en-GB" dirty="0"/>
                  <a:t>Dipole trap (residual) shift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nl-NL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</m:e>
                      <m:sub>
                        <m:r>
                          <a:rPr lang="nl-NL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sub>
                    </m:sSub>
                    <m:r>
                      <a:rPr lang="nl-NL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𝟑𝟏𝟗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𝟖𝟏𝟓𝟗𝟐</m:t>
                    </m:r>
                    <m:d>
                      <m:dPr>
                        <m:ctrlP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</m:e>
                    </m:d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𝐧𝐦</m:t>
                    </m:r>
                  </m:oMath>
                </a14:m>
                <a:endParaRPr lang="en-GB" b="1" dirty="0"/>
              </a:p>
              <a:p>
                <a:pPr lvl="1"/>
                <a:endParaRPr lang="en-GB" dirty="0"/>
              </a:p>
              <a:p>
                <a:pPr lvl="1"/>
                <a:r>
                  <a:rPr lang="en-GB" dirty="0"/>
                  <a:t>Cold-collision shift: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sz="1800" i="1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</m:d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∝</m:t>
                    </m:r>
                    <m:f>
                      <m:f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𝑡𝑠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𝑡𝑡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𝑡𝑡</m:t>
                            </m:r>
                          </m:sub>
                        </m:sSub>
                      </m:den>
                    </m:f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endParaRPr lang="en-GB" dirty="0"/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𝒕𝒔</m:t>
                        </m:r>
                      </m:sub>
                    </m:sSub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𝟖𝟐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d>
                      <m:dPr>
                        <m:ctrlP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sz="2000" b="1" dirty="0">
                    <a:solidFill>
                      <a:srgbClr val="FF0000"/>
                    </a:solidFill>
                  </a:rPr>
                  <a:t> </a:t>
                </a:r>
              </a:p>
              <a:p>
                <a:pPr lvl="1"/>
                <a:endParaRPr lang="en-GB" b="1" i="1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:r>
                  <a:rPr lang="en-GB" i="1" dirty="0">
                    <a:solidFill>
                      <a:schemeClr val="tx1"/>
                    </a:solidFill>
                  </a:rPr>
                  <a:t>transition: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𝟏𝟗𝟐</m:t>
                    </m:r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𝟓𝟏𝟎</m:t>
                    </m:r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𝟕𝟎𝟐</m:t>
                    </m:r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𝟏𝟒𝟖</m:t>
                    </m:r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𝟕𝟐</m:t>
                    </m:r>
                    <m:d>
                      <m:dPr>
                        <m:ctrlPr>
                          <a:rPr lang="en-GB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GB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𝟐𝟎</m:t>
                        </m:r>
                      </m:e>
                    </m:d>
                    <m:r>
                      <a:rPr lang="en-GB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8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𝐤𝐇𝐳</m:t>
                    </m:r>
                  </m:oMath>
                </a14:m>
                <a:r>
                  <a:rPr lang="en-GB" sz="1800" b="1" dirty="0">
                    <a:solidFill>
                      <a:srgbClr val="FF0000"/>
                    </a:solidFill>
                  </a:rPr>
                  <a:t> </a:t>
                </a:r>
              </a:p>
              <a:p>
                <a:pPr marL="457189" lvl="1" indent="0">
                  <a:buNone/>
                </a:pPr>
                <a:endParaRPr lang="en-GB" sz="2000" dirty="0">
                  <a:solidFill>
                    <a:schemeClr val="tx1"/>
                  </a:solidFill>
                </a:endParaRPr>
              </a:p>
              <a:p>
                <a:pPr marL="457189" lvl="1" indent="0">
                  <a:buNone/>
                </a:pPr>
                <a:r>
                  <a:rPr lang="en-GB" sz="2000" dirty="0">
                    <a:solidFill>
                      <a:schemeClr val="tx1"/>
                    </a:solidFill>
                  </a:rPr>
                  <a:t>Most accurate transition in helium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457189" lvl="1" indent="0">
                  <a:buNone/>
                </a:pPr>
                <a:r>
                  <a:rPr lang="en-GB" sz="2000" dirty="0"/>
                  <a:t>Three benchmarks for the </a:t>
                </a:r>
                <a:r>
                  <a:rPr lang="en-GB" sz="2000" baseline="30000" dirty="0"/>
                  <a:t>4</a:t>
                </a:r>
                <a:r>
                  <a:rPr lang="en-GB" sz="2000" dirty="0"/>
                  <a:t>He atom</a:t>
                </a:r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9BD1A1-98F9-7075-5BEB-A6103DD66B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57189" y="1710646"/>
                <a:ext cx="5209110" cy="2967885"/>
              </a:xfrm>
              <a:blipFill>
                <a:blip r:embed="rId2"/>
                <a:stretch>
                  <a:fillRect l="-2108" t="-3498" b="-679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6A8FCE46-3DA0-FBBE-3CA1-14910F561A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955" y="2200388"/>
            <a:ext cx="5774682" cy="39124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9BC0A7-BDFF-814F-0D59-E72AA89B1E3A}"/>
              </a:ext>
            </a:extLst>
          </p:cNvPr>
          <p:cNvSpPr txBox="1"/>
          <p:nvPr/>
        </p:nvSpPr>
        <p:spPr>
          <a:xfrm>
            <a:off x="6764694" y="1554986"/>
            <a:ext cx="4160820" cy="51641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 anchor="ctr" anchorCtr="0">
            <a:noAutofit/>
          </a:bodyPr>
          <a:lstStyle/>
          <a:p>
            <a:pPr lvl="1"/>
            <a:r>
              <a:rPr lang="en-GB" sz="2000" i="1" dirty="0">
                <a:solidFill>
                  <a:srgbClr val="FF0000"/>
                </a:solidFill>
              </a:rPr>
              <a:t>Nat. Phys. </a:t>
            </a:r>
            <a:r>
              <a:rPr lang="en-GB" sz="2000" b="1" dirty="0">
                <a:solidFill>
                  <a:srgbClr val="FF0000"/>
                </a:solidFill>
              </a:rPr>
              <a:t>14, </a:t>
            </a:r>
            <a:r>
              <a:rPr lang="en-GB" sz="2000" i="1" dirty="0">
                <a:solidFill>
                  <a:srgbClr val="FF0000"/>
                </a:solidFill>
              </a:rPr>
              <a:t>1132-1137 (2018)</a:t>
            </a:r>
          </a:p>
        </p:txBody>
      </p:sp>
      <p:pic>
        <p:nvPicPr>
          <p:cNvPr id="6" name="Picture 5" descr="A picture containing human face, person, portrait, chin&#10;&#10;Description automatically generated">
            <a:extLst>
              <a:ext uri="{FF2B5EF4-FFF2-40B4-BE49-F238E27FC236}">
                <a16:creationId xmlns:a16="http://schemas.microsoft.com/office/drawing/2014/main" id="{32ED8A9B-F99D-021C-AEA8-E33A27A579E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345" y="5271214"/>
            <a:ext cx="1394698" cy="1394698"/>
          </a:xfrm>
          <a:prstGeom prst="ellipse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EF1F682-ADB2-E7DE-0CFE-D31D53FC0C7D}"/>
              </a:ext>
            </a:extLst>
          </p:cNvPr>
          <p:cNvSpPr txBox="1"/>
          <p:nvPr/>
        </p:nvSpPr>
        <p:spPr>
          <a:xfrm>
            <a:off x="4968681" y="6481246"/>
            <a:ext cx="249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Bob </a:t>
            </a:r>
            <a:r>
              <a:rPr lang="nl-NL" dirty="0" err="1"/>
              <a:t>Rengelink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262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493838" y="2273436"/>
            <a:ext cx="9204325" cy="1079500"/>
          </a:xfrm>
        </p:spPr>
        <p:txBody>
          <a:bodyPr/>
          <a:lstStyle/>
          <a:p>
            <a:pPr algn="ctr"/>
            <a:r>
              <a:rPr lang="en-GB" sz="5400" dirty="0">
                <a:solidFill>
                  <a:schemeClr val="tx1"/>
                </a:solidFill>
              </a:rPr>
              <a:t>Working with </a:t>
            </a:r>
            <a:r>
              <a:rPr lang="en-GB" sz="5400" baseline="30000" dirty="0">
                <a:solidFill>
                  <a:schemeClr val="tx1"/>
                </a:solidFill>
              </a:rPr>
              <a:t>3</a:t>
            </a:r>
            <a:r>
              <a:rPr lang="en-GB" sz="5400" dirty="0">
                <a:solidFill>
                  <a:schemeClr val="tx1"/>
                </a:solidFill>
              </a:rPr>
              <a:t>He</a:t>
            </a:r>
          </a:p>
        </p:txBody>
      </p:sp>
      <p:sp>
        <p:nvSpPr>
          <p:cNvPr id="3" name="Text Placeholder 1"/>
          <p:cNvSpPr txBox="1">
            <a:spLocks/>
          </p:cNvSpPr>
          <p:nvPr/>
        </p:nvSpPr>
        <p:spPr>
          <a:xfrm>
            <a:off x="2956561" y="3653744"/>
            <a:ext cx="6278880" cy="1079500"/>
          </a:xfrm>
          <a:prstGeom prst="rect">
            <a:avLst/>
          </a:prstGeom>
        </p:spPr>
        <p:txBody>
          <a:bodyPr anchor="ctr"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44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0" dirty="0">
                <a:solidFill>
                  <a:schemeClr val="tx1"/>
                </a:solidFill>
              </a:rPr>
              <a:t>Production of a Degenerate Fermi Gas of </a:t>
            </a:r>
            <a:r>
              <a:rPr lang="en-GB" sz="2400" b="0" baseline="30000" dirty="0">
                <a:solidFill>
                  <a:schemeClr val="tx1"/>
                </a:solidFill>
              </a:rPr>
              <a:t>3</a:t>
            </a:r>
            <a:r>
              <a:rPr lang="en-GB" sz="2400" b="0" dirty="0">
                <a:solidFill>
                  <a:schemeClr val="tx1"/>
                </a:solidFill>
              </a:rPr>
              <a:t>He</a:t>
            </a:r>
            <a:r>
              <a:rPr lang="en-GB" sz="2400" b="0" baseline="30000" dirty="0">
                <a:solidFill>
                  <a:schemeClr val="tx1"/>
                </a:solidFill>
              </a:rPr>
              <a:t>* </a:t>
            </a:r>
            <a:r>
              <a:rPr lang="en-GB" sz="2400" b="0" dirty="0">
                <a:solidFill>
                  <a:schemeClr val="tx1"/>
                </a:solidFill>
              </a:rPr>
              <a:t>and investigation of the spectral line shape</a:t>
            </a:r>
            <a:endParaRPr lang="en-GB" sz="2400" b="0" baseline="30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7747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Working with </a:t>
            </a:r>
            <a:r>
              <a:rPr lang="en-GB" baseline="30000" dirty="0"/>
              <a:t>3</a:t>
            </a:r>
            <a:r>
              <a:rPr lang="en-GB" dirty="0"/>
              <a:t>He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60E28A-093B-F2DE-202D-4A73980D324D}"/>
              </a:ext>
            </a:extLst>
          </p:cNvPr>
          <p:cNvSpPr txBox="1"/>
          <p:nvPr/>
        </p:nvSpPr>
        <p:spPr>
          <a:xfrm>
            <a:off x="157513" y="1785157"/>
            <a:ext cx="4668173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Low natural abundance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Recycling system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Content Placeholder 3">
                <a:extLst>
                  <a:ext uri="{FF2B5EF4-FFF2-40B4-BE49-F238E27FC236}">
                    <a16:creationId xmlns:a16="http://schemas.microsoft.com/office/drawing/2014/main" id="{8436E899-1143-ED6D-1772-0391D745E1F3}"/>
                  </a:ext>
                </a:extLst>
              </p:cNvPr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1712378080"/>
                  </p:ext>
                </p:extLst>
              </p:nvPr>
            </p:nvGraphicFramePr>
            <p:xfrm>
              <a:off x="7218577" y="1655376"/>
              <a:ext cx="4685871" cy="20883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7347">
                      <a:extLst>
                        <a:ext uri="{9D8B030D-6E8A-4147-A177-3AD203B41FA5}">
                          <a16:colId xmlns:a16="http://schemas.microsoft.com/office/drawing/2014/main" val="19316308"/>
                        </a:ext>
                      </a:extLst>
                    </a:gridCol>
                    <a:gridCol w="1366982">
                      <a:extLst>
                        <a:ext uri="{9D8B030D-6E8A-4147-A177-3AD203B41FA5}">
                          <a16:colId xmlns:a16="http://schemas.microsoft.com/office/drawing/2014/main" val="830277503"/>
                        </a:ext>
                      </a:extLst>
                    </a:gridCol>
                    <a:gridCol w="1351542">
                      <a:extLst>
                        <a:ext uri="{9D8B030D-6E8A-4147-A177-3AD203B41FA5}">
                          <a16:colId xmlns:a16="http://schemas.microsoft.com/office/drawing/2014/main" val="212464957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30000" dirty="0"/>
                            <a:t>3</a:t>
                          </a:r>
                          <a:r>
                            <a:rPr lang="en-GB" baseline="0" dirty="0"/>
                            <a:t>He</a:t>
                          </a:r>
                          <a:endParaRPr lang="en-GB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30000" dirty="0"/>
                            <a:t>4</a:t>
                          </a:r>
                          <a:r>
                            <a:rPr lang="en-GB" baseline="0" dirty="0"/>
                            <a:t>He</a:t>
                          </a:r>
                          <a:endParaRPr lang="en-GB" baseline="30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51841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Atomic</a:t>
                          </a:r>
                          <a:r>
                            <a:rPr lang="en-GB" baseline="0" dirty="0"/>
                            <a:t> mass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3.016 </a:t>
                          </a:r>
                          <a:r>
                            <a:rPr lang="en-GB" dirty="0" err="1"/>
                            <a:t>amu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4.0026</a:t>
                          </a:r>
                          <a:r>
                            <a:rPr lang="en-GB" baseline="0" dirty="0"/>
                            <a:t> </a:t>
                          </a:r>
                          <a:r>
                            <a:rPr lang="en-GB" baseline="0" dirty="0" err="1"/>
                            <a:t>amu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545978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Natural</a:t>
                          </a:r>
                          <a:r>
                            <a:rPr lang="en-GB" baseline="0" dirty="0"/>
                            <a:t> abundance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.00014 %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i="1" dirty="0" smtClean="0">
                                    <a:latin typeface="Cambria Math" panose="02040503050406030204" pitchFamily="18" charset="0"/>
                                  </a:rPr>
                                  <m:t>99</m:t>
                                </m:r>
                                <m:r>
                                  <a:rPr lang="en-GB" b="0" i="1" dirty="0" smtClean="0">
                                    <a:latin typeface="Cambria Math" panose="02040503050406030204" pitchFamily="18" charset="0"/>
                                  </a:rPr>
                                  <m:t>.99986 %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18912071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Nuclear spin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b="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b="0" i="1" dirty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GB" b="0" i="1" dirty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025853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Cost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$2000/L </a:t>
                          </a:r>
                          <a:r>
                            <a:rPr lang="en-GB" baseline="30000" dirty="0"/>
                            <a:t>[1]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$0.07/L </a:t>
                          </a:r>
                          <a:r>
                            <a:rPr lang="en-GB" baseline="30000" dirty="0"/>
                            <a:t>[2]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899889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Content Placeholder 3">
                <a:extLst>
                  <a:ext uri="{FF2B5EF4-FFF2-40B4-BE49-F238E27FC236}">
                    <a16:creationId xmlns:a16="http://schemas.microsoft.com/office/drawing/2014/main" id="{8436E899-1143-ED6D-1772-0391D745E1F3}"/>
                  </a:ext>
                </a:extLst>
              </p:cNvPr>
              <p:cNvGraphicFramePr>
                <a:graphicFrameLocks noGrp="1"/>
              </p:cNvGraphicFramePr>
              <p:nvPr>
                <p:ph sz="quarter" idx="13"/>
                <p:extLst>
                  <p:ext uri="{D42A27DB-BD31-4B8C-83A1-F6EECF244321}">
                    <p14:modId xmlns:p14="http://schemas.microsoft.com/office/powerpoint/2010/main" val="1712378080"/>
                  </p:ext>
                </p:extLst>
              </p:nvPr>
            </p:nvGraphicFramePr>
            <p:xfrm>
              <a:off x="7218577" y="1655376"/>
              <a:ext cx="4685871" cy="208838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67347">
                      <a:extLst>
                        <a:ext uri="{9D8B030D-6E8A-4147-A177-3AD203B41FA5}">
                          <a16:colId xmlns:a16="http://schemas.microsoft.com/office/drawing/2014/main" val="19316308"/>
                        </a:ext>
                      </a:extLst>
                    </a:gridCol>
                    <a:gridCol w="1366982">
                      <a:extLst>
                        <a:ext uri="{9D8B030D-6E8A-4147-A177-3AD203B41FA5}">
                          <a16:colId xmlns:a16="http://schemas.microsoft.com/office/drawing/2014/main" val="830277503"/>
                        </a:ext>
                      </a:extLst>
                    </a:gridCol>
                    <a:gridCol w="1351542">
                      <a:extLst>
                        <a:ext uri="{9D8B030D-6E8A-4147-A177-3AD203B41FA5}">
                          <a16:colId xmlns:a16="http://schemas.microsoft.com/office/drawing/2014/main" val="212464957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30000" dirty="0"/>
                            <a:t>3</a:t>
                          </a:r>
                          <a:r>
                            <a:rPr lang="en-GB" baseline="0" dirty="0"/>
                            <a:t>He</a:t>
                          </a:r>
                          <a:endParaRPr lang="en-GB" baseline="30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30000" dirty="0"/>
                            <a:t>4</a:t>
                          </a:r>
                          <a:r>
                            <a:rPr lang="en-GB" baseline="0" dirty="0"/>
                            <a:t>He</a:t>
                          </a:r>
                          <a:endParaRPr lang="en-GB" baseline="30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51841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Atomic</a:t>
                          </a:r>
                          <a:r>
                            <a:rPr lang="en-GB" baseline="0" dirty="0"/>
                            <a:t> mass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3.016 </a:t>
                          </a:r>
                          <a:r>
                            <a:rPr lang="en-GB" dirty="0" err="1"/>
                            <a:t>amu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4.0026</a:t>
                          </a:r>
                          <a:r>
                            <a:rPr lang="en-GB" baseline="0" dirty="0"/>
                            <a:t> </a:t>
                          </a:r>
                          <a:r>
                            <a:rPr lang="en-GB" baseline="0" dirty="0" err="1"/>
                            <a:t>amu</a:t>
                          </a:r>
                          <a:endParaRPr lang="en-GB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1545978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Natural</a:t>
                          </a:r>
                          <a:r>
                            <a:rPr lang="en-GB" baseline="0" dirty="0"/>
                            <a:t> abundance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44643" t="-208197" r="-100893" b="-2885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46847" t="-208197" r="-1802" b="-2885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9120710"/>
                      </a:ext>
                    </a:extLst>
                  </a:tr>
                  <a:tr h="605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Nuclear spin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144643" t="-188000" r="-100893" b="-7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0258535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Cost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$2000/L </a:t>
                          </a:r>
                          <a:r>
                            <a:rPr lang="en-GB" baseline="30000" dirty="0"/>
                            <a:t>[1]</a:t>
                          </a:r>
                          <a:endParaRPr lang="en-GB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$0.07/L </a:t>
                          </a:r>
                          <a:r>
                            <a:rPr lang="en-GB" baseline="30000" dirty="0"/>
                            <a:t>[2]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9899889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Rectangle 10">
            <a:extLst>
              <a:ext uri="{FF2B5EF4-FFF2-40B4-BE49-F238E27FC236}">
                <a16:creationId xmlns:a16="http://schemas.microsoft.com/office/drawing/2014/main" id="{C3C6E717-D290-534C-933D-E6221591BE57}"/>
              </a:ext>
            </a:extLst>
          </p:cNvPr>
          <p:cNvSpPr/>
          <p:nvPr/>
        </p:nvSpPr>
        <p:spPr>
          <a:xfrm>
            <a:off x="8532033" y="4431731"/>
            <a:ext cx="35711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/>
              <a:t>[1] Physics Today </a:t>
            </a:r>
            <a:r>
              <a:rPr lang="en-GB" b="1" i="1" dirty="0"/>
              <a:t>62</a:t>
            </a:r>
            <a:r>
              <a:rPr lang="en-GB" i="1" dirty="0"/>
              <a:t>, 10, 21 (2009)</a:t>
            </a:r>
          </a:p>
          <a:p>
            <a:r>
              <a:rPr lang="en-GB" i="1" dirty="0">
                <a:solidFill>
                  <a:srgbClr val="000000"/>
                </a:solidFill>
              </a:rPr>
              <a:t>[2] Local party balloon store (2020)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4B5CFF2-2766-FB80-2208-D0202AEE93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654" y="2838278"/>
            <a:ext cx="2187303" cy="388853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180141D0-EC19-989F-979B-2D489B03DD35}"/>
              </a:ext>
            </a:extLst>
          </p:cNvPr>
          <p:cNvGrpSpPr/>
          <p:nvPr/>
        </p:nvGrpSpPr>
        <p:grpSpPr>
          <a:xfrm>
            <a:off x="3986784" y="3904599"/>
            <a:ext cx="3571118" cy="2851784"/>
            <a:chOff x="2617789" y="3997647"/>
            <a:chExt cx="3387541" cy="270518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307C9CD-4FBE-9A67-F852-8404612D8A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616"/>
            <a:stretch/>
          </p:blipFill>
          <p:spPr>
            <a:xfrm>
              <a:off x="2617789" y="3997647"/>
              <a:ext cx="3387541" cy="270518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975E9C7-02F1-B36A-1508-4122989CCCEA}"/>
                </a:ext>
              </a:extLst>
            </p:cNvPr>
            <p:cNvSpPr/>
            <p:nvPr/>
          </p:nvSpPr>
          <p:spPr>
            <a:xfrm>
              <a:off x="2671246" y="6051282"/>
              <a:ext cx="719300" cy="5370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99301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Working with </a:t>
            </a:r>
            <a:r>
              <a:rPr lang="en-GB" baseline="30000" dirty="0"/>
              <a:t>3</a:t>
            </a:r>
            <a:r>
              <a:rPr lang="en-GB" dirty="0"/>
              <a:t>He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7514" y="1639353"/>
            <a:ext cx="4668173" cy="12003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Pauli principle:</a:t>
            </a:r>
          </a:p>
          <a:p>
            <a:pPr algn="ctr"/>
            <a:r>
              <a:rPr lang="en-GB" sz="2400" b="1" dirty="0"/>
              <a:t>Ultracold Identical Fermions don’t collide!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45A84E-33D0-F10D-7AE0-0F114F02D524}"/>
              </a:ext>
            </a:extLst>
          </p:cNvPr>
          <p:cNvSpPr txBox="1"/>
          <p:nvPr/>
        </p:nvSpPr>
        <p:spPr>
          <a:xfrm>
            <a:off x="157514" y="3048823"/>
            <a:ext cx="4668173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Sympathetic cooling with </a:t>
            </a:r>
            <a:r>
              <a:rPr lang="en-GB" sz="2400" baseline="30000" dirty="0"/>
              <a:t>4</a:t>
            </a:r>
            <a:r>
              <a:rPr lang="en-GB" sz="2400" dirty="0"/>
              <a:t>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Fermi-Dirac distribution: </a:t>
            </a:r>
          </a:p>
          <a:p>
            <a:pPr lvl="1"/>
            <a:r>
              <a:rPr lang="en-GB" sz="2400" i="1" dirty="0"/>
              <a:t>Doppler broadening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No Penning ionisation signal:</a:t>
            </a:r>
          </a:p>
          <a:p>
            <a:pPr lvl="1"/>
            <a:r>
              <a:rPr lang="en-GB" sz="2400" i="1" dirty="0"/>
              <a:t>Measure trap depletion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No collisional shift </a:t>
            </a:r>
            <a:r>
              <a:rPr lang="en-GB" sz="2400" baseline="30000" dirty="0"/>
              <a:t>*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C7DD9B-0E81-5CE0-CDF9-85EC433A44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5" t="24880" r="21425" b="45427"/>
          <a:stretch/>
        </p:blipFill>
        <p:spPr>
          <a:xfrm>
            <a:off x="6020414" y="1639353"/>
            <a:ext cx="5074305" cy="394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595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Working with </a:t>
            </a:r>
            <a:r>
              <a:rPr lang="en-GB" baseline="30000" dirty="0"/>
              <a:t>3</a:t>
            </a:r>
            <a:r>
              <a:rPr lang="en-GB" dirty="0"/>
              <a:t>He</a:t>
            </a:r>
          </a:p>
        </p:txBody>
      </p:sp>
      <p:pic>
        <p:nvPicPr>
          <p:cNvPr id="34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4540323" y="2091523"/>
            <a:ext cx="7651677" cy="35204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8" t="6149" r="12077" b="-1729"/>
          <a:stretch/>
        </p:blipFill>
        <p:spPr>
          <a:xfrm>
            <a:off x="0" y="3812392"/>
            <a:ext cx="4572000" cy="30188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7242" y="1508980"/>
            <a:ext cx="4668173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Sympathetic cooling with </a:t>
            </a:r>
            <a:r>
              <a:rPr lang="en-GB" sz="2400" baseline="30000" dirty="0"/>
              <a:t>4</a:t>
            </a:r>
            <a:r>
              <a:rPr lang="en-GB" sz="2400" dirty="0"/>
              <a:t>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Fermi-Dirac distribution: </a:t>
            </a:r>
          </a:p>
          <a:p>
            <a:pPr lvl="1"/>
            <a:r>
              <a:rPr lang="en-GB" sz="2400" i="1" dirty="0"/>
              <a:t>Doppler broadening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No Penning ionisation signal:</a:t>
            </a:r>
          </a:p>
          <a:p>
            <a:pPr lvl="1"/>
            <a:r>
              <a:rPr lang="en-GB" sz="2400" i="1" dirty="0"/>
              <a:t>Measure trap depletion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No collisional shift </a:t>
            </a:r>
            <a:r>
              <a:rPr lang="en-GB" sz="2400" baseline="300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832264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/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GB" dirty="0"/>
                  <a:t> spectroscopy</a:t>
                </a:r>
              </a:p>
            </p:txBody>
          </p:sp>
        </mc:Choice>
        <mc:Fallback xmlns="">
          <p:sp>
            <p:nvSpPr>
              <p:cNvPr id="2" name="Tex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b="-10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7189" y="1710647"/>
            <a:ext cx="6642277" cy="525876"/>
          </a:xfrm>
        </p:spPr>
        <p:txBody>
          <a:bodyPr/>
          <a:lstStyle/>
          <a:p>
            <a:r>
              <a:rPr lang="en-GB" dirty="0"/>
              <a:t>Fermion line profile: Doppler broadening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Content Placeholder 2"/>
              <p:cNvSpPr txBox="1">
                <a:spLocks/>
              </p:cNvSpPr>
              <p:nvPr/>
            </p:nvSpPr>
            <p:spPr>
              <a:xfrm>
                <a:off x="513574" y="2265590"/>
                <a:ext cx="4713090" cy="613368"/>
              </a:xfrm>
              <a:prstGeom prst="rect">
                <a:avLst/>
              </a:prstGeom>
            </p:spPr>
            <p:txBody>
              <a:bodyPr/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40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∝∫∫</m:t>
                      </m:r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</m:oMath>
                  </m:oMathPara>
                </a14:m>
                <a:endParaRPr lang="en-GB" sz="1800" dirty="0"/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GB" sz="1800" dirty="0"/>
              </a:p>
              <a:p>
                <a:endParaRPr lang="en-GB" sz="1800" dirty="0"/>
              </a:p>
            </p:txBody>
          </p:sp>
        </mc:Choice>
        <mc:Fallback xmlns="">
          <p:sp>
            <p:nvSpPr>
              <p:cNvPr id="3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574" y="2265590"/>
                <a:ext cx="4713090" cy="61336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ounded Rectangle 36"/>
          <p:cNvSpPr/>
          <p:nvPr/>
        </p:nvSpPr>
        <p:spPr>
          <a:xfrm>
            <a:off x="2136324" y="2337274"/>
            <a:ext cx="428624" cy="394334"/>
          </a:xfrm>
          <a:prstGeom prst="roundRect">
            <a:avLst/>
          </a:prstGeom>
          <a:solidFill>
            <a:schemeClr val="accent1">
              <a:alpha val="50000"/>
            </a:schemeClr>
          </a:solidFill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1366837" y="2832359"/>
            <a:ext cx="1423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41719C"/>
                </a:solidFill>
              </a:rPr>
              <a:t>Fermi-Dirac</a:t>
            </a:r>
          </a:p>
        </p:txBody>
      </p:sp>
      <p:sp>
        <p:nvSpPr>
          <p:cNvPr id="39" name="Rounded Rectangle 38"/>
          <p:cNvSpPr/>
          <p:nvPr/>
        </p:nvSpPr>
        <p:spPr>
          <a:xfrm>
            <a:off x="2574105" y="2337274"/>
            <a:ext cx="1378770" cy="394334"/>
          </a:xfrm>
          <a:prstGeom prst="roundRect">
            <a:avLst/>
          </a:prstGeom>
          <a:solidFill>
            <a:srgbClr val="ED7D31">
              <a:alpha val="50000"/>
            </a:srgbClr>
          </a:solidFill>
          <a:ln w="317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2823586" y="2832359"/>
            <a:ext cx="14239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1" dirty="0">
                <a:solidFill>
                  <a:srgbClr val="ED7D31"/>
                </a:solidFill>
              </a:rPr>
              <a:t>resonance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Content Placeholder 2"/>
              <p:cNvSpPr txBox="1">
                <a:spLocks/>
              </p:cNvSpPr>
              <p:nvPr/>
            </p:nvSpPr>
            <p:spPr>
              <a:xfrm>
                <a:off x="357189" y="3979042"/>
                <a:ext cx="6642277" cy="1835831"/>
              </a:xfrm>
              <a:prstGeom prst="rect">
                <a:avLst/>
              </a:prstGeom>
            </p:spPr>
            <p:txBody>
              <a:bodyPr/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Expect Doppler broadening: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𝐹𝑊𝐻𝑀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groupChr>
                          <m:groupChrPr>
                            <m:chr m:val="↔"/>
                            <m:vertJc m:val="bot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groupChrPr>
                          <m:e>
                            <m:r>
                              <m:rPr>
                                <m:brk m:alnAt="2"/>
                              </m:rPr>
                              <a:rPr lang="en-GB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</m:groupCh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But wait, reduced linewidth!</a:t>
                </a:r>
              </a:p>
            </p:txBody>
          </p:sp>
        </mc:Choice>
        <mc:Fallback xmlns="">
          <p:sp>
            <p:nvSpPr>
              <p:cNvPr id="4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89" y="3979042"/>
                <a:ext cx="6642277" cy="1835831"/>
              </a:xfrm>
              <a:prstGeom prst="rect">
                <a:avLst/>
              </a:prstGeom>
              <a:blipFill>
                <a:blip r:embed="rId5"/>
                <a:stretch>
                  <a:fillRect l="-1653" t="-56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9A6F9340-CFDC-1FCC-A84A-8B20432E550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5" t="24880" r="21425" b="45427"/>
          <a:stretch/>
        </p:blipFill>
        <p:spPr>
          <a:xfrm>
            <a:off x="8057712" y="2236523"/>
            <a:ext cx="3995928" cy="31069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3B90E3-6B0E-FE2E-6C86-5A11C4B6505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5" t="24880" r="21425" b="45427"/>
          <a:stretch/>
        </p:blipFill>
        <p:spPr>
          <a:xfrm>
            <a:off x="7676495" y="2067848"/>
            <a:ext cx="3995928" cy="310692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FD6F8B3-3EB4-30F9-7648-5D6DD528A204}"/>
              </a:ext>
            </a:extLst>
          </p:cNvPr>
          <p:cNvSpPr/>
          <p:nvPr/>
        </p:nvSpPr>
        <p:spPr>
          <a:xfrm>
            <a:off x="499160" y="3192944"/>
            <a:ext cx="47419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err="1"/>
              <a:t>Juzeliūnas</a:t>
            </a:r>
            <a:r>
              <a:rPr lang="en-GB" sz="1600" dirty="0"/>
              <a:t> &amp; </a:t>
            </a:r>
            <a:r>
              <a:rPr lang="en-GB" sz="1600" dirty="0" err="1"/>
              <a:t>Mašalas</a:t>
            </a:r>
            <a:r>
              <a:rPr lang="en-GB" sz="1600" dirty="0"/>
              <a:t>, </a:t>
            </a:r>
            <a:r>
              <a:rPr lang="en-GB" sz="1600" i="1" dirty="0"/>
              <a:t>PRA </a:t>
            </a:r>
            <a:r>
              <a:rPr lang="en-GB" sz="1600" b="1" dirty="0"/>
              <a:t>63, 061602</a:t>
            </a:r>
            <a:r>
              <a:rPr lang="en-GB" sz="1600" dirty="0"/>
              <a:t> (2001)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7BD1FB74-46BA-3EF8-C66D-F55C6E4ED1B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20"/>
          <a:stretch/>
        </p:blipFill>
        <p:spPr>
          <a:xfrm>
            <a:off x="7247219" y="2067849"/>
            <a:ext cx="4995942" cy="382972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164949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257159" y="2364955"/>
            <a:ext cx="4976670" cy="3522643"/>
            <a:chOff x="6335148" y="1821756"/>
            <a:chExt cx="5850969" cy="4141499"/>
          </a:xfrm>
        </p:grpSpPr>
        <p:grpSp>
          <p:nvGrpSpPr>
            <p:cNvPr id="56" name="Group 55"/>
            <p:cNvGrpSpPr/>
            <p:nvPr/>
          </p:nvGrpSpPr>
          <p:grpSpPr>
            <a:xfrm>
              <a:off x="6335148" y="1821756"/>
              <a:ext cx="5850969" cy="4141499"/>
              <a:chOff x="6076067" y="1932041"/>
              <a:chExt cx="5850969" cy="4141499"/>
            </a:xfrm>
          </p:grpSpPr>
          <p:pic>
            <p:nvPicPr>
              <p:cNvPr id="53" name="Picture 52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076067" y="1932041"/>
                <a:ext cx="5850969" cy="4141499"/>
              </a:xfrm>
              <a:prstGeom prst="rect">
                <a:avLst/>
              </a:prstGeom>
            </p:spPr>
          </p:pic>
          <p:pic>
            <p:nvPicPr>
              <p:cNvPr id="54" name="Picture 5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975" t="18162" r="42770" b="68148"/>
              <a:stretch/>
            </p:blipFill>
            <p:spPr>
              <a:xfrm>
                <a:off x="10393165" y="4197095"/>
                <a:ext cx="1158205" cy="1142013"/>
              </a:xfrm>
              <a:prstGeom prst="ellipse">
                <a:avLst/>
              </a:prstGeom>
              <a:solidFill>
                <a:schemeClr val="bg1"/>
              </a:solidFill>
            </p:spPr>
          </p:pic>
          <p:sp>
            <p:nvSpPr>
              <p:cNvPr id="55" name="TextBox 54"/>
              <p:cNvSpPr txBox="1"/>
              <p:nvPr/>
            </p:nvSpPr>
            <p:spPr>
              <a:xfrm>
                <a:off x="8489868" y="1934845"/>
                <a:ext cx="1601721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i="1" dirty="0" err="1"/>
                  <a:t>Modeling</a:t>
                </a:r>
                <a:r>
                  <a:rPr lang="en-GB" i="1" dirty="0"/>
                  <a:t> by </a:t>
                </a:r>
              </a:p>
              <a:p>
                <a:pPr algn="ctr"/>
                <a:r>
                  <a:rPr lang="en-GB" i="1" dirty="0" err="1"/>
                  <a:t>Raphaël</a:t>
                </a:r>
                <a:r>
                  <a:rPr lang="en-GB" i="1" dirty="0"/>
                  <a:t> </a:t>
                </a:r>
                <a:r>
                  <a:rPr lang="en-GB" i="1" dirty="0" err="1"/>
                  <a:t>Jannin</a:t>
                </a:r>
                <a:endParaRPr lang="en-GB" i="1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7151284" y="4846136"/>
              <a:ext cx="2223640" cy="58271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noAutofit/>
            </a:bodyPr>
            <a:lstStyle/>
            <a:p>
              <a:r>
                <a:rPr lang="en-GB" sz="1600" b="1" dirty="0">
                  <a:solidFill>
                    <a:srgbClr val="0832C2"/>
                  </a:solidFill>
                </a:rPr>
                <a:t>— Doppler</a:t>
              </a:r>
            </a:p>
            <a:p>
              <a:r>
                <a:rPr lang="en-GB" sz="1600" b="1" dirty="0">
                  <a:solidFill>
                    <a:srgbClr val="DB0A0A"/>
                  </a:solidFill>
                </a:rPr>
                <a:t>— Pauli</a:t>
              </a:r>
            </a:p>
          </p:txBody>
        </p:sp>
      </p:grp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Understanding the spectral </a:t>
            </a:r>
            <a:r>
              <a:rPr lang="en-GB" dirty="0" err="1"/>
              <a:t>lineshape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462943" y="2474801"/>
            <a:ext cx="3768543" cy="3228131"/>
            <a:chOff x="7466483" y="1964062"/>
            <a:chExt cx="3821006" cy="3291352"/>
          </a:xfrm>
        </p:grpSpPr>
        <p:grpSp>
          <p:nvGrpSpPr>
            <p:cNvPr id="16" name="Group 15"/>
            <p:cNvGrpSpPr/>
            <p:nvPr/>
          </p:nvGrpSpPr>
          <p:grpSpPr>
            <a:xfrm>
              <a:off x="7466483" y="1964062"/>
              <a:ext cx="3821006" cy="3291352"/>
              <a:chOff x="3521910" y="1714680"/>
              <a:chExt cx="3821006" cy="329135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521910" y="1714680"/>
                <a:ext cx="3821006" cy="3291352"/>
                <a:chOff x="5123059" y="3660280"/>
                <a:chExt cx="3364567" cy="2898184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V="1">
                  <a:off x="5659759" y="5741047"/>
                  <a:ext cx="2518966" cy="817417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V="1">
                  <a:off x="5659759" y="4166886"/>
                  <a:ext cx="2518966" cy="817417"/>
                </a:xfrm>
                <a:prstGeom prst="rect">
                  <a:avLst/>
                </a:prstGeom>
              </p:spPr>
            </p:pic>
            <p:cxnSp>
              <p:nvCxnSpPr>
                <p:cNvPr id="23" name="Straight Arrow Connector 22"/>
                <p:cNvCxnSpPr/>
                <p:nvPr/>
              </p:nvCxnSpPr>
              <p:spPr>
                <a:xfrm flipV="1">
                  <a:off x="7068909" y="4897728"/>
                  <a:ext cx="22734" cy="1551008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>
                  <a:endCxn id="21" idx="0"/>
                </p:cNvCxnSpPr>
                <p:nvPr/>
              </p:nvCxnSpPr>
              <p:spPr>
                <a:xfrm flipH="1">
                  <a:off x="6919242" y="4963479"/>
                  <a:ext cx="28664" cy="1594985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091642" y="5227488"/>
                  <a:ext cx="13959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rgbClr val="FFC000"/>
                      </a:solidFill>
                    </a:rPr>
                    <a:t>excitation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5123059" y="5324029"/>
                  <a:ext cx="2175565" cy="37139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rgbClr val="00B050"/>
                      </a:solidFill>
                    </a:rPr>
                    <a:t>Stimulated emission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5799545" y="3660280"/>
                      <a:ext cx="2379180" cy="56912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cs typeface="Calibri" panose="020F0502020204030204" pitchFamily="34" charset="0"/>
                        </a:rPr>
                        <a:t>Decay </a:t>
                      </a:r>
                      <a14:m>
                        <m:oMath xmlns:m="http://schemas.openxmlformats.org/officeDocument/2006/math">
                          <m: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→1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</m:oMath>
                      </a14:m>
                      <a:r>
                        <a:rPr lang="en-GB" dirty="0">
                          <a:solidFill>
                            <a:srgbClr val="FF0000"/>
                          </a:solidFill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𝝉</m:t>
                            </m:r>
                            <m:r>
                              <a:rPr lang="en-GB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𝟐𝟎</m:t>
                            </m:r>
                            <m:r>
                              <a:rPr lang="en-GB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𝐦𝐬</m:t>
                            </m:r>
                          </m:oMath>
                        </m:oMathPara>
                      </a14:m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TextBox 2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99545" y="3660280"/>
                      <a:ext cx="2379180" cy="569124"/>
                    </a:xfrm>
                    <a:prstGeom prst="rect">
                      <a:avLst/>
                    </a:prstGeom>
                    <a:blipFill>
                      <a:blip r:embed="rId7"/>
                      <a:stretch>
                        <a:fillRect t="-471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18"/>
                  <p:cNvSpPr/>
                  <p:nvPr/>
                </p:nvSpPr>
                <p:spPr>
                  <a:xfrm>
                    <a:off x="3976396" y="4187945"/>
                    <a:ext cx="8439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2F82B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2F82BA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〉</m:t>
                          </m:r>
                        </m:oMath>
                      </m:oMathPara>
                    </a14:m>
                    <a:endParaRPr lang="en-GB" dirty="0">
                      <a:solidFill>
                        <a:srgbClr val="2F82BA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Rectangle 3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76396" y="4187945"/>
                    <a:ext cx="843949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2459" r="-9016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3971092" y="2368282"/>
                    <a:ext cx="8439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57B99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57B99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〉</m:t>
                          </m:r>
                        </m:oMath>
                      </m:oMathPara>
                    </a14:m>
                    <a:endParaRPr lang="en-GB" dirty="0">
                      <a:solidFill>
                        <a:srgbClr val="57B99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4" name="Rectangle 3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71092" y="2368282"/>
                    <a:ext cx="843949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2459" r="-9016" b="-3018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7" name="Freeform 16"/>
            <p:cNvSpPr/>
            <p:nvPr/>
          </p:nvSpPr>
          <p:spPr>
            <a:xfrm rot="1734660">
              <a:off x="9527268" y="3066786"/>
              <a:ext cx="1352145" cy="206898"/>
            </a:xfrm>
            <a:custGeom>
              <a:avLst/>
              <a:gdLst>
                <a:gd name="connsiteX0" fmla="*/ 0 w 3667328"/>
                <a:gd name="connsiteY0" fmla="*/ 19460 h 398925"/>
                <a:gd name="connsiteX1" fmla="*/ 359924 w 3667328"/>
                <a:gd name="connsiteY1" fmla="*/ 389111 h 398925"/>
                <a:gd name="connsiteX2" fmla="*/ 671209 w 3667328"/>
                <a:gd name="connsiteY2" fmla="*/ 5 h 398925"/>
                <a:gd name="connsiteX3" fmla="*/ 1108953 w 3667328"/>
                <a:gd name="connsiteY3" fmla="*/ 398839 h 398925"/>
                <a:gd name="connsiteX4" fmla="*/ 1439694 w 3667328"/>
                <a:gd name="connsiteY4" fmla="*/ 38915 h 398925"/>
                <a:gd name="connsiteX5" fmla="*/ 1750979 w 3667328"/>
                <a:gd name="connsiteY5" fmla="*/ 350200 h 398925"/>
                <a:gd name="connsiteX6" fmla="*/ 2110902 w 3667328"/>
                <a:gd name="connsiteY6" fmla="*/ 38915 h 398925"/>
                <a:gd name="connsiteX7" fmla="*/ 2383277 w 3667328"/>
                <a:gd name="connsiteY7" fmla="*/ 311290 h 398925"/>
                <a:gd name="connsiteX8" fmla="*/ 2714017 w 3667328"/>
                <a:gd name="connsiteY8" fmla="*/ 38915 h 398925"/>
                <a:gd name="connsiteX9" fmla="*/ 3064213 w 3667328"/>
                <a:gd name="connsiteY9" fmla="*/ 350200 h 398925"/>
                <a:gd name="connsiteX10" fmla="*/ 3414409 w 3667328"/>
                <a:gd name="connsiteY10" fmla="*/ 126464 h 398925"/>
                <a:gd name="connsiteX11" fmla="*/ 3667328 w 3667328"/>
                <a:gd name="connsiteY11" fmla="*/ 116736 h 398925"/>
                <a:gd name="connsiteX0" fmla="*/ 0 w 3667328"/>
                <a:gd name="connsiteY0" fmla="*/ 19578 h 437947"/>
                <a:gd name="connsiteX1" fmla="*/ 359924 w 3667328"/>
                <a:gd name="connsiteY1" fmla="*/ 389229 h 437947"/>
                <a:gd name="connsiteX2" fmla="*/ 671209 w 3667328"/>
                <a:gd name="connsiteY2" fmla="*/ 123 h 437947"/>
                <a:gd name="connsiteX3" fmla="*/ 1089498 w 3667328"/>
                <a:gd name="connsiteY3" fmla="*/ 437868 h 437947"/>
                <a:gd name="connsiteX4" fmla="*/ 1439694 w 3667328"/>
                <a:gd name="connsiteY4" fmla="*/ 39033 h 437947"/>
                <a:gd name="connsiteX5" fmla="*/ 1750979 w 3667328"/>
                <a:gd name="connsiteY5" fmla="*/ 350318 h 437947"/>
                <a:gd name="connsiteX6" fmla="*/ 2110902 w 3667328"/>
                <a:gd name="connsiteY6" fmla="*/ 39033 h 437947"/>
                <a:gd name="connsiteX7" fmla="*/ 2383277 w 3667328"/>
                <a:gd name="connsiteY7" fmla="*/ 311408 h 437947"/>
                <a:gd name="connsiteX8" fmla="*/ 2714017 w 3667328"/>
                <a:gd name="connsiteY8" fmla="*/ 39033 h 437947"/>
                <a:gd name="connsiteX9" fmla="*/ 3064213 w 3667328"/>
                <a:gd name="connsiteY9" fmla="*/ 350318 h 437947"/>
                <a:gd name="connsiteX10" fmla="*/ 3414409 w 3667328"/>
                <a:gd name="connsiteY10" fmla="*/ 126582 h 437947"/>
                <a:gd name="connsiteX11" fmla="*/ 3667328 w 3667328"/>
                <a:gd name="connsiteY11" fmla="*/ 116854 h 437947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83277 w 3667328"/>
                <a:gd name="connsiteY7" fmla="*/ 311408 h 437945"/>
                <a:gd name="connsiteX8" fmla="*/ 2714017 w 3667328"/>
                <a:gd name="connsiteY8" fmla="*/ 39033 h 437945"/>
                <a:gd name="connsiteX9" fmla="*/ 3064213 w 3667328"/>
                <a:gd name="connsiteY9" fmla="*/ 350318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64213 w 3667328"/>
                <a:gd name="connsiteY9" fmla="*/ 350318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375498 w 3667328"/>
                <a:gd name="connsiteY10" fmla="*/ 194675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091447 w 3667328"/>
                <a:gd name="connsiteY6" fmla="*/ 12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375498 w 3667328"/>
                <a:gd name="connsiteY10" fmla="*/ 194675 h 437945"/>
                <a:gd name="connsiteX11" fmla="*/ 3667328 w 3667328"/>
                <a:gd name="connsiteY11" fmla="*/ 116854 h 43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67328" h="437945">
                  <a:moveTo>
                    <a:pt x="0" y="19578"/>
                  </a:moveTo>
                  <a:cubicBezTo>
                    <a:pt x="124028" y="206024"/>
                    <a:pt x="248056" y="392471"/>
                    <a:pt x="359924" y="389229"/>
                  </a:cubicBezTo>
                  <a:cubicBezTo>
                    <a:pt x="471792" y="385987"/>
                    <a:pt x="549613" y="-7983"/>
                    <a:pt x="671209" y="123"/>
                  </a:cubicBezTo>
                  <a:cubicBezTo>
                    <a:pt x="792805" y="8229"/>
                    <a:pt x="961417" y="431383"/>
                    <a:pt x="1089498" y="437868"/>
                  </a:cubicBezTo>
                  <a:cubicBezTo>
                    <a:pt x="1217579" y="444353"/>
                    <a:pt x="1329447" y="42276"/>
                    <a:pt x="1439694" y="39033"/>
                  </a:cubicBezTo>
                  <a:cubicBezTo>
                    <a:pt x="1549941" y="35790"/>
                    <a:pt x="1642354" y="424897"/>
                    <a:pt x="1750979" y="418412"/>
                  </a:cubicBezTo>
                  <a:cubicBezTo>
                    <a:pt x="1859604" y="411927"/>
                    <a:pt x="1984443" y="1744"/>
                    <a:pt x="2091447" y="123"/>
                  </a:cubicBezTo>
                  <a:cubicBezTo>
                    <a:pt x="2198451" y="-1498"/>
                    <a:pt x="2289242" y="402200"/>
                    <a:pt x="2393004" y="408685"/>
                  </a:cubicBezTo>
                  <a:cubicBezTo>
                    <a:pt x="2496766" y="415170"/>
                    <a:pt x="2600528" y="37412"/>
                    <a:pt x="2714017" y="39033"/>
                  </a:cubicBezTo>
                  <a:cubicBezTo>
                    <a:pt x="2827506" y="40654"/>
                    <a:pt x="2963694" y="392472"/>
                    <a:pt x="3073941" y="418412"/>
                  </a:cubicBezTo>
                  <a:cubicBezTo>
                    <a:pt x="3184188" y="444352"/>
                    <a:pt x="3276600" y="244935"/>
                    <a:pt x="3375498" y="194675"/>
                  </a:cubicBezTo>
                  <a:cubicBezTo>
                    <a:pt x="3474396" y="144415"/>
                    <a:pt x="3591128" y="102262"/>
                    <a:pt x="3667328" y="11685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-11158" y="5702932"/>
            <a:ext cx="1553918" cy="1027311"/>
            <a:chOff x="6685991" y="5164079"/>
            <a:chExt cx="1553918" cy="1027311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7323909" y="5286103"/>
              <a:ext cx="0" cy="748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 flipV="1">
              <a:off x="7680960" y="5643154"/>
              <a:ext cx="0" cy="748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8020477" y="5822058"/>
                  <a:ext cx="2194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GB" i="1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0477" y="5822058"/>
                  <a:ext cx="219432" cy="369332"/>
                </a:xfrm>
                <a:prstGeom prst="rect">
                  <a:avLst/>
                </a:prstGeom>
                <a:blipFill>
                  <a:blip r:embed="rId10"/>
                  <a:stretch>
                    <a:fillRect r="-1944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6685991" y="5164079"/>
                  <a:ext cx="5395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i="1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5991" y="5164079"/>
                  <a:ext cx="539525" cy="369332"/>
                </a:xfrm>
                <a:prstGeom prst="rect">
                  <a:avLst/>
                </a:prstGeom>
                <a:blipFill>
                  <a:blip r:embed="rId11"/>
                  <a:stretch>
                    <a:fillRect r="-21348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Group 51"/>
          <p:cNvGrpSpPr/>
          <p:nvPr/>
        </p:nvGrpSpPr>
        <p:grpSpPr>
          <a:xfrm>
            <a:off x="809133" y="4332385"/>
            <a:ext cx="4716227" cy="2426639"/>
            <a:chOff x="7342916" y="4336404"/>
            <a:chExt cx="5286867" cy="2720249"/>
          </a:xfrm>
        </p:grpSpPr>
        <p:pic>
          <p:nvPicPr>
            <p:cNvPr id="44" name="Picture 2" descr="Ash Jogalekar on Twitter: &quot;Born #OTD in 1900: Wolfgang Pauli, one of the  most colorful and brilliant scientists of the 20th century. Pauli's  exclusion principle may be his most famous discovery but"/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252"/>
            <a:stretch/>
          </p:blipFill>
          <p:spPr bwMode="auto">
            <a:xfrm>
              <a:off x="11062013" y="4819200"/>
              <a:ext cx="1567770" cy="20967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7" name="Group 46"/>
            <p:cNvGrpSpPr/>
            <p:nvPr/>
          </p:nvGrpSpPr>
          <p:grpSpPr>
            <a:xfrm>
              <a:off x="7342916" y="4336404"/>
              <a:ext cx="1541180" cy="396293"/>
              <a:chOff x="6821557" y="4273399"/>
              <a:chExt cx="2231241" cy="573733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6821557" y="4273399"/>
                <a:ext cx="2231241" cy="573733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6821557" y="4273399"/>
                <a:ext cx="2231241" cy="573733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 rot="16200000">
              <a:off x="8882306" y="4864744"/>
              <a:ext cx="680430" cy="174962"/>
              <a:chOff x="7033801" y="4265965"/>
              <a:chExt cx="2231241" cy="573733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>
                <a:off x="7033801" y="4265965"/>
                <a:ext cx="2231241" cy="573733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7033801" y="4265965"/>
                <a:ext cx="2231241" cy="573733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1" name="TextBox 50"/>
            <p:cNvSpPr txBox="1"/>
            <p:nvPr/>
          </p:nvSpPr>
          <p:spPr>
            <a:xfrm>
              <a:off x="8189923" y="6401123"/>
              <a:ext cx="2277773" cy="6555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Pauli-blocked in dense part of the gas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913AE-5347-5F98-836C-3F2A9CD6F6D7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582037" y="1611511"/>
                <a:ext cx="7027926" cy="846831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∝∫∫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</m:e>
                          </m:d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𝛿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acc>
                        <m:accPr>
                          <m:chr m:val="⃗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</m:oMath>
                  </m:oMathPara>
                </a14:m>
                <a:endParaRPr lang="en-GB" sz="1800" b="0" dirty="0"/>
              </a:p>
              <a:p>
                <a:pPr marL="0" indent="0">
                  <a:buNone/>
                </a:pPr>
                <a:endParaRPr lang="en-GB" sz="1800" b="0" dirty="0"/>
              </a:p>
              <a:p>
                <a:endParaRPr lang="en-GB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4C913AE-5347-5F98-836C-3F2A9CD6F6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582037" y="1611511"/>
                <a:ext cx="7027926" cy="846831"/>
              </a:xfr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CA048C92-87CA-EDB2-F174-503254B9C339}"/>
              </a:ext>
            </a:extLst>
          </p:cNvPr>
          <p:cNvGrpSpPr/>
          <p:nvPr/>
        </p:nvGrpSpPr>
        <p:grpSpPr>
          <a:xfrm>
            <a:off x="3926301" y="1664684"/>
            <a:ext cx="4182705" cy="1000374"/>
            <a:chOff x="3926301" y="1664684"/>
            <a:chExt cx="4182705" cy="1000374"/>
          </a:xfrm>
        </p:grpSpPr>
        <p:sp>
          <p:nvSpPr>
            <p:cNvPr id="10" name="Rounded Rectangle 4">
              <a:extLst>
                <a:ext uri="{FF2B5EF4-FFF2-40B4-BE49-F238E27FC236}">
                  <a16:creationId xmlns:a16="http://schemas.microsoft.com/office/drawing/2014/main" id="{66BF8F83-8454-A183-0A6A-E5CD0AB274D4}"/>
                </a:ext>
              </a:extLst>
            </p:cNvPr>
            <p:cNvSpPr/>
            <p:nvPr/>
          </p:nvSpPr>
          <p:spPr>
            <a:xfrm>
              <a:off x="4337485" y="1664684"/>
              <a:ext cx="528701" cy="486406"/>
            </a:xfrm>
            <a:prstGeom prst="roundRect">
              <a:avLst/>
            </a:prstGeom>
            <a:solidFill>
              <a:schemeClr val="accent1">
                <a:alpha val="50000"/>
              </a:schemeClr>
            </a:solidFill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1" name="Rounded Rectangle 5">
              <a:extLst>
                <a:ext uri="{FF2B5EF4-FFF2-40B4-BE49-F238E27FC236}">
                  <a16:creationId xmlns:a16="http://schemas.microsoft.com/office/drawing/2014/main" id="{3893282A-A691-1FD5-15F4-7C9853F6D559}"/>
                </a:ext>
              </a:extLst>
            </p:cNvPr>
            <p:cNvSpPr/>
            <p:nvPr/>
          </p:nvSpPr>
          <p:spPr>
            <a:xfrm>
              <a:off x="5184061" y="1664685"/>
              <a:ext cx="1491097" cy="486405"/>
            </a:xfrm>
            <a:prstGeom prst="roundRect">
              <a:avLst/>
            </a:prstGeom>
            <a:solidFill>
              <a:srgbClr val="0A850A">
                <a:alpha val="50000"/>
              </a:srgbClr>
            </a:solidFill>
            <a:ln w="31750">
              <a:solidFill>
                <a:srgbClr val="0A850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7B80D3E-D461-DE91-1B13-A773D3DFED9C}"/>
                </a:ext>
              </a:extLst>
            </p:cNvPr>
            <p:cNvSpPr txBox="1"/>
            <p:nvPr/>
          </p:nvSpPr>
          <p:spPr>
            <a:xfrm>
              <a:off x="3926301" y="2264947"/>
              <a:ext cx="1357746" cy="400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i="1" dirty="0">
                  <a:solidFill>
                    <a:srgbClr val="41719C"/>
                  </a:solidFill>
                </a:rPr>
                <a:t>Excitation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96905D5-36A6-82FA-C892-588744F5BB1D}"/>
                </a:ext>
              </a:extLst>
            </p:cNvPr>
            <p:cNvSpPr txBox="1"/>
            <p:nvPr/>
          </p:nvSpPr>
          <p:spPr>
            <a:xfrm>
              <a:off x="5281857" y="2264947"/>
              <a:ext cx="1295505" cy="4001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i="1" dirty="0">
                  <a:solidFill>
                    <a:srgbClr val="0A850A"/>
                  </a:solidFill>
                </a:rPr>
                <a:t>Blockade</a:t>
              </a:r>
            </a:p>
          </p:txBody>
        </p:sp>
        <p:sp>
          <p:nvSpPr>
            <p:cNvPr id="4" name="Rounded Rectangle 38">
              <a:extLst>
                <a:ext uri="{FF2B5EF4-FFF2-40B4-BE49-F238E27FC236}">
                  <a16:creationId xmlns:a16="http://schemas.microsoft.com/office/drawing/2014/main" id="{E33A4E2C-BB6A-A235-3761-1D713E46419F}"/>
                </a:ext>
              </a:extLst>
            </p:cNvPr>
            <p:cNvSpPr/>
            <p:nvPr/>
          </p:nvSpPr>
          <p:spPr>
            <a:xfrm>
              <a:off x="6707627" y="1664684"/>
              <a:ext cx="1378770" cy="486406"/>
            </a:xfrm>
            <a:prstGeom prst="roundRect">
              <a:avLst/>
            </a:prstGeom>
            <a:solidFill>
              <a:srgbClr val="ED7D31">
                <a:alpha val="50000"/>
              </a:srgbClr>
            </a:solidFill>
            <a:ln w="317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2C8AB1B-CC0A-E088-39B7-AF93C94C9BF4}"/>
                </a:ext>
              </a:extLst>
            </p:cNvPr>
            <p:cNvSpPr txBox="1"/>
            <p:nvPr/>
          </p:nvSpPr>
          <p:spPr>
            <a:xfrm>
              <a:off x="6685019" y="2264947"/>
              <a:ext cx="14239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i="1" dirty="0">
                  <a:solidFill>
                    <a:srgbClr val="ED7D31"/>
                  </a:solidFill>
                </a:rPr>
                <a:t>Resonance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40984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Precision measurements</a:t>
            </a:r>
          </a:p>
          <a:p>
            <a:r>
              <a:rPr lang="en-GB" dirty="0"/>
              <a:t>for fundamental physics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57188" y="1918197"/>
            <a:ext cx="7182936" cy="3568152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i="1" dirty="0"/>
              <a:t>Fundamental Physics</a:t>
            </a:r>
          </a:p>
          <a:p>
            <a:pPr marL="0" indent="0">
              <a:buNone/>
            </a:pPr>
            <a:r>
              <a:rPr lang="en-GB" i="1" dirty="0"/>
              <a:t>Tabletop Experiments</a:t>
            </a:r>
          </a:p>
          <a:p>
            <a:pPr lvl="1"/>
            <a:r>
              <a:rPr lang="en-GB" b="1" dirty="0"/>
              <a:t>High precision measurements</a:t>
            </a:r>
          </a:p>
          <a:p>
            <a:pPr lvl="1"/>
            <a:r>
              <a:rPr lang="en-GB" dirty="0"/>
              <a:t>Bound-state QED (theory collaborators)</a:t>
            </a:r>
          </a:p>
          <a:p>
            <a:pPr marL="457189" lvl="1" indent="0">
              <a:buNone/>
            </a:pPr>
            <a:endParaRPr lang="en-GB" i="1" dirty="0"/>
          </a:p>
          <a:p>
            <a:pPr marL="457189" lvl="1" indent="0">
              <a:buNone/>
            </a:pPr>
            <a:r>
              <a:rPr lang="en-GB" sz="3200" i="1" dirty="0"/>
              <a:t>He, He</a:t>
            </a:r>
            <a:r>
              <a:rPr lang="en-GB" sz="3200" i="1" baseline="30000" dirty="0"/>
              <a:t>+</a:t>
            </a:r>
            <a:r>
              <a:rPr lang="en-GB" sz="3200" i="1" dirty="0"/>
              <a:t>,H</a:t>
            </a:r>
            <a:r>
              <a:rPr lang="en-GB" sz="3200" i="1" baseline="-25000" dirty="0"/>
              <a:t>2</a:t>
            </a:r>
            <a:r>
              <a:rPr lang="en-GB" sz="3200" i="1" dirty="0"/>
              <a:t>, HD, HT, HD</a:t>
            </a:r>
            <a:r>
              <a:rPr lang="en-GB" sz="3200" i="1" baseline="30000" dirty="0"/>
              <a:t>+</a:t>
            </a:r>
            <a:r>
              <a:rPr lang="en-GB" sz="3200" i="1" dirty="0"/>
              <a:t>, H</a:t>
            </a:r>
            <a:r>
              <a:rPr lang="en-GB" sz="3200" i="1" baseline="-25000" dirty="0"/>
              <a:t>2</a:t>
            </a:r>
            <a:r>
              <a:rPr lang="en-GB" sz="3200" i="1" baseline="30000" dirty="0"/>
              <a:t>+</a:t>
            </a:r>
            <a:r>
              <a:rPr lang="en-GB" sz="3200" i="1" dirty="0"/>
              <a:t>, …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85CCF5-6404-7C41-5446-A91A0CDDFD7B}"/>
              </a:ext>
            </a:extLst>
          </p:cNvPr>
          <p:cNvSpPr txBox="1"/>
          <p:nvPr/>
        </p:nvSpPr>
        <p:spPr>
          <a:xfrm>
            <a:off x="3990616" y="5514873"/>
            <a:ext cx="4210768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/>
              <a:t>Simple, calculable, systems</a:t>
            </a:r>
          </a:p>
        </p:txBody>
      </p:sp>
      <p:pic>
        <p:nvPicPr>
          <p:cNvPr id="3" name="Picture 2" descr="A picture containing miller&#10;&#10;Description automatically generated">
            <a:extLst>
              <a:ext uri="{FF2B5EF4-FFF2-40B4-BE49-F238E27FC236}">
                <a16:creationId xmlns:a16="http://schemas.microsoft.com/office/drawing/2014/main" id="{047B34C8-14FD-A0A3-EDB9-7CB610BE2F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539" y="1706827"/>
            <a:ext cx="4231594" cy="282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6633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Testing the </a:t>
            </a:r>
            <a:r>
              <a:rPr lang="en-GB" dirty="0" err="1"/>
              <a:t>lineshape</a:t>
            </a:r>
            <a:r>
              <a:rPr lang="en-GB" dirty="0"/>
              <a:t> model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71435" y="2603551"/>
            <a:ext cx="3557613" cy="3099382"/>
            <a:chOff x="7243755" y="1712851"/>
            <a:chExt cx="4043732" cy="3542562"/>
          </a:xfrm>
        </p:grpSpPr>
        <p:grpSp>
          <p:nvGrpSpPr>
            <p:cNvPr id="16" name="Group 15"/>
            <p:cNvGrpSpPr/>
            <p:nvPr/>
          </p:nvGrpSpPr>
          <p:grpSpPr>
            <a:xfrm>
              <a:off x="7243755" y="1712851"/>
              <a:ext cx="4043732" cy="3542562"/>
              <a:chOff x="3299182" y="1463469"/>
              <a:chExt cx="4043732" cy="354256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299182" y="1463469"/>
                <a:ext cx="4043732" cy="3542562"/>
                <a:chOff x="4926938" y="3439078"/>
                <a:chExt cx="3560688" cy="3119386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V="1">
                  <a:off x="5659759" y="5741047"/>
                  <a:ext cx="2518966" cy="817417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V="1">
                  <a:off x="5659759" y="4166886"/>
                  <a:ext cx="2518966" cy="817417"/>
                </a:xfrm>
                <a:prstGeom prst="rect">
                  <a:avLst/>
                </a:prstGeom>
              </p:spPr>
            </p:pic>
            <p:cxnSp>
              <p:nvCxnSpPr>
                <p:cNvPr id="23" name="Straight Arrow Connector 22"/>
                <p:cNvCxnSpPr/>
                <p:nvPr/>
              </p:nvCxnSpPr>
              <p:spPr>
                <a:xfrm flipV="1">
                  <a:off x="7068909" y="4897728"/>
                  <a:ext cx="22734" cy="1551008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/>
                <p:cNvCxnSpPr>
                  <a:endCxn id="21" idx="0"/>
                </p:cNvCxnSpPr>
                <p:nvPr/>
              </p:nvCxnSpPr>
              <p:spPr>
                <a:xfrm flipH="1">
                  <a:off x="6919242" y="4963479"/>
                  <a:ext cx="28664" cy="1594985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TextBox 24"/>
                <p:cNvSpPr txBox="1"/>
                <p:nvPr/>
              </p:nvSpPr>
              <p:spPr>
                <a:xfrm>
                  <a:off x="7091642" y="5227488"/>
                  <a:ext cx="1395984" cy="3407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>
                      <a:solidFill>
                        <a:srgbClr val="FFC000"/>
                      </a:solidFill>
                    </a:rPr>
                    <a:t>excitation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4926938" y="5208621"/>
                  <a:ext cx="2175565" cy="34073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>
                      <a:solidFill>
                        <a:srgbClr val="00B050"/>
                      </a:solidFill>
                    </a:rPr>
                    <a:t>Stimulated emission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27" name="TextBox 26"/>
                    <p:cNvSpPr txBox="1"/>
                    <p:nvPr/>
                  </p:nvSpPr>
                  <p:spPr>
                    <a:xfrm>
                      <a:off x="5776473" y="3439078"/>
                      <a:ext cx="2379180" cy="650503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cs typeface="Calibri" panose="020F0502020204030204" pitchFamily="34" charset="0"/>
                        </a:rPr>
                        <a:t>Decay </a:t>
                      </a:r>
                      <a14:m>
                        <m:oMath xmlns:m="http://schemas.openxmlformats.org/officeDocument/2006/math">
                          <m:r>
                            <a:rPr lang="en-GB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→1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</m:oMath>
                      </a14:m>
                      <a:r>
                        <a:rPr lang="en-GB" dirty="0">
                          <a:solidFill>
                            <a:srgbClr val="FF0000"/>
                          </a:solidFill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𝝉</m:t>
                            </m:r>
                            <m:r>
                              <a:rPr lang="en-GB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𝟐𝟎</m:t>
                            </m:r>
                            <m:r>
                              <a:rPr lang="en-GB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b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𝐦𝐬</m:t>
                            </m:r>
                          </m:oMath>
                        </m:oMathPara>
                      </a14:m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Box 26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76473" y="3439078"/>
                      <a:ext cx="2379180" cy="650503"/>
                    </a:xfrm>
                    <a:prstGeom prst="rect">
                      <a:avLst/>
                    </a:prstGeom>
                    <a:blipFill>
                      <a:blip r:embed="rId4"/>
                      <a:stretch>
                        <a:fillRect t="-471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Rectangle 18"/>
                  <p:cNvSpPr/>
                  <p:nvPr/>
                </p:nvSpPr>
                <p:spPr>
                  <a:xfrm>
                    <a:off x="3976396" y="4187945"/>
                    <a:ext cx="8439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2F82B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2F82BA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〉</m:t>
                          </m:r>
                        </m:oMath>
                      </m:oMathPara>
                    </a14:m>
                    <a:endParaRPr lang="en-GB" dirty="0">
                      <a:solidFill>
                        <a:srgbClr val="2F82BA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Rectangle 3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76396" y="4187945"/>
                    <a:ext cx="843949" cy="369332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2459" r="-9016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Rectangle 19"/>
                  <p:cNvSpPr/>
                  <p:nvPr/>
                </p:nvSpPr>
                <p:spPr>
                  <a:xfrm>
                    <a:off x="3971092" y="2368282"/>
                    <a:ext cx="8439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57B99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57B99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〉</m:t>
                          </m:r>
                        </m:oMath>
                      </m:oMathPara>
                    </a14:m>
                    <a:endParaRPr lang="en-GB" dirty="0">
                      <a:solidFill>
                        <a:srgbClr val="57B99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4" name="Rectangle 3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71092" y="2368282"/>
                    <a:ext cx="843949" cy="369332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2459" r="-9016" b="-3018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7" name="Freeform 16"/>
            <p:cNvSpPr/>
            <p:nvPr/>
          </p:nvSpPr>
          <p:spPr>
            <a:xfrm rot="653138">
              <a:off x="9636901" y="3357979"/>
              <a:ext cx="1352145" cy="206898"/>
            </a:xfrm>
            <a:custGeom>
              <a:avLst/>
              <a:gdLst>
                <a:gd name="connsiteX0" fmla="*/ 0 w 3667328"/>
                <a:gd name="connsiteY0" fmla="*/ 19460 h 398925"/>
                <a:gd name="connsiteX1" fmla="*/ 359924 w 3667328"/>
                <a:gd name="connsiteY1" fmla="*/ 389111 h 398925"/>
                <a:gd name="connsiteX2" fmla="*/ 671209 w 3667328"/>
                <a:gd name="connsiteY2" fmla="*/ 5 h 398925"/>
                <a:gd name="connsiteX3" fmla="*/ 1108953 w 3667328"/>
                <a:gd name="connsiteY3" fmla="*/ 398839 h 398925"/>
                <a:gd name="connsiteX4" fmla="*/ 1439694 w 3667328"/>
                <a:gd name="connsiteY4" fmla="*/ 38915 h 398925"/>
                <a:gd name="connsiteX5" fmla="*/ 1750979 w 3667328"/>
                <a:gd name="connsiteY5" fmla="*/ 350200 h 398925"/>
                <a:gd name="connsiteX6" fmla="*/ 2110902 w 3667328"/>
                <a:gd name="connsiteY6" fmla="*/ 38915 h 398925"/>
                <a:gd name="connsiteX7" fmla="*/ 2383277 w 3667328"/>
                <a:gd name="connsiteY7" fmla="*/ 311290 h 398925"/>
                <a:gd name="connsiteX8" fmla="*/ 2714017 w 3667328"/>
                <a:gd name="connsiteY8" fmla="*/ 38915 h 398925"/>
                <a:gd name="connsiteX9" fmla="*/ 3064213 w 3667328"/>
                <a:gd name="connsiteY9" fmla="*/ 350200 h 398925"/>
                <a:gd name="connsiteX10" fmla="*/ 3414409 w 3667328"/>
                <a:gd name="connsiteY10" fmla="*/ 126464 h 398925"/>
                <a:gd name="connsiteX11" fmla="*/ 3667328 w 3667328"/>
                <a:gd name="connsiteY11" fmla="*/ 116736 h 398925"/>
                <a:gd name="connsiteX0" fmla="*/ 0 w 3667328"/>
                <a:gd name="connsiteY0" fmla="*/ 19578 h 437947"/>
                <a:gd name="connsiteX1" fmla="*/ 359924 w 3667328"/>
                <a:gd name="connsiteY1" fmla="*/ 389229 h 437947"/>
                <a:gd name="connsiteX2" fmla="*/ 671209 w 3667328"/>
                <a:gd name="connsiteY2" fmla="*/ 123 h 437947"/>
                <a:gd name="connsiteX3" fmla="*/ 1089498 w 3667328"/>
                <a:gd name="connsiteY3" fmla="*/ 437868 h 437947"/>
                <a:gd name="connsiteX4" fmla="*/ 1439694 w 3667328"/>
                <a:gd name="connsiteY4" fmla="*/ 39033 h 437947"/>
                <a:gd name="connsiteX5" fmla="*/ 1750979 w 3667328"/>
                <a:gd name="connsiteY5" fmla="*/ 350318 h 437947"/>
                <a:gd name="connsiteX6" fmla="*/ 2110902 w 3667328"/>
                <a:gd name="connsiteY6" fmla="*/ 39033 h 437947"/>
                <a:gd name="connsiteX7" fmla="*/ 2383277 w 3667328"/>
                <a:gd name="connsiteY7" fmla="*/ 311408 h 437947"/>
                <a:gd name="connsiteX8" fmla="*/ 2714017 w 3667328"/>
                <a:gd name="connsiteY8" fmla="*/ 39033 h 437947"/>
                <a:gd name="connsiteX9" fmla="*/ 3064213 w 3667328"/>
                <a:gd name="connsiteY9" fmla="*/ 350318 h 437947"/>
                <a:gd name="connsiteX10" fmla="*/ 3414409 w 3667328"/>
                <a:gd name="connsiteY10" fmla="*/ 126582 h 437947"/>
                <a:gd name="connsiteX11" fmla="*/ 3667328 w 3667328"/>
                <a:gd name="connsiteY11" fmla="*/ 116854 h 437947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83277 w 3667328"/>
                <a:gd name="connsiteY7" fmla="*/ 311408 h 437945"/>
                <a:gd name="connsiteX8" fmla="*/ 2714017 w 3667328"/>
                <a:gd name="connsiteY8" fmla="*/ 39033 h 437945"/>
                <a:gd name="connsiteX9" fmla="*/ 3064213 w 3667328"/>
                <a:gd name="connsiteY9" fmla="*/ 350318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64213 w 3667328"/>
                <a:gd name="connsiteY9" fmla="*/ 350318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375498 w 3667328"/>
                <a:gd name="connsiteY10" fmla="*/ 194675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091447 w 3667328"/>
                <a:gd name="connsiteY6" fmla="*/ 12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375498 w 3667328"/>
                <a:gd name="connsiteY10" fmla="*/ 194675 h 437945"/>
                <a:gd name="connsiteX11" fmla="*/ 3667328 w 3667328"/>
                <a:gd name="connsiteY11" fmla="*/ 116854 h 43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67328" h="437945">
                  <a:moveTo>
                    <a:pt x="0" y="19578"/>
                  </a:moveTo>
                  <a:cubicBezTo>
                    <a:pt x="124028" y="206024"/>
                    <a:pt x="248056" y="392471"/>
                    <a:pt x="359924" y="389229"/>
                  </a:cubicBezTo>
                  <a:cubicBezTo>
                    <a:pt x="471792" y="385987"/>
                    <a:pt x="549613" y="-7983"/>
                    <a:pt x="671209" y="123"/>
                  </a:cubicBezTo>
                  <a:cubicBezTo>
                    <a:pt x="792805" y="8229"/>
                    <a:pt x="961417" y="431383"/>
                    <a:pt x="1089498" y="437868"/>
                  </a:cubicBezTo>
                  <a:cubicBezTo>
                    <a:pt x="1217579" y="444353"/>
                    <a:pt x="1329447" y="42276"/>
                    <a:pt x="1439694" y="39033"/>
                  </a:cubicBezTo>
                  <a:cubicBezTo>
                    <a:pt x="1549941" y="35790"/>
                    <a:pt x="1642354" y="424897"/>
                    <a:pt x="1750979" y="418412"/>
                  </a:cubicBezTo>
                  <a:cubicBezTo>
                    <a:pt x="1859604" y="411927"/>
                    <a:pt x="1984443" y="1744"/>
                    <a:pt x="2091447" y="123"/>
                  </a:cubicBezTo>
                  <a:cubicBezTo>
                    <a:pt x="2198451" y="-1498"/>
                    <a:pt x="2289242" y="402200"/>
                    <a:pt x="2393004" y="408685"/>
                  </a:cubicBezTo>
                  <a:cubicBezTo>
                    <a:pt x="2496766" y="415170"/>
                    <a:pt x="2600528" y="37412"/>
                    <a:pt x="2714017" y="39033"/>
                  </a:cubicBezTo>
                  <a:cubicBezTo>
                    <a:pt x="2827506" y="40654"/>
                    <a:pt x="2963694" y="392472"/>
                    <a:pt x="3073941" y="418412"/>
                  </a:cubicBezTo>
                  <a:cubicBezTo>
                    <a:pt x="3184188" y="444352"/>
                    <a:pt x="3276600" y="244935"/>
                    <a:pt x="3375498" y="194675"/>
                  </a:cubicBezTo>
                  <a:cubicBezTo>
                    <a:pt x="3474396" y="144415"/>
                    <a:pt x="3591128" y="102262"/>
                    <a:pt x="3667328" y="11685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-11158" y="5702932"/>
            <a:ext cx="1553918" cy="1027311"/>
            <a:chOff x="6685991" y="5164079"/>
            <a:chExt cx="1553918" cy="1027311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7323909" y="5286103"/>
              <a:ext cx="0" cy="748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 flipV="1">
              <a:off x="7680960" y="5643154"/>
              <a:ext cx="0" cy="748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8020477" y="5822058"/>
                  <a:ext cx="2194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GB" i="1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0477" y="5822058"/>
                  <a:ext cx="219432" cy="369332"/>
                </a:xfrm>
                <a:prstGeom prst="rect">
                  <a:avLst/>
                </a:prstGeom>
                <a:blipFill>
                  <a:blip r:embed="rId10"/>
                  <a:stretch>
                    <a:fillRect r="-1944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6685991" y="5164079"/>
                  <a:ext cx="5395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i="1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5991" y="5164079"/>
                  <a:ext cx="539525" cy="369332"/>
                </a:xfrm>
                <a:prstGeom prst="rect">
                  <a:avLst/>
                </a:prstGeom>
                <a:blipFill>
                  <a:blip r:embed="rId11"/>
                  <a:stretch>
                    <a:fillRect r="-21348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Group 51"/>
          <p:cNvGrpSpPr/>
          <p:nvPr/>
        </p:nvGrpSpPr>
        <p:grpSpPr>
          <a:xfrm>
            <a:off x="557242" y="4426439"/>
            <a:ext cx="1766459" cy="856802"/>
            <a:chOff x="7210231" y="4575513"/>
            <a:chExt cx="2219865" cy="1076722"/>
          </a:xfrm>
        </p:grpSpPr>
        <p:grpSp>
          <p:nvGrpSpPr>
            <p:cNvPr id="47" name="Group 46"/>
            <p:cNvGrpSpPr/>
            <p:nvPr/>
          </p:nvGrpSpPr>
          <p:grpSpPr>
            <a:xfrm>
              <a:off x="7210231" y="4575513"/>
              <a:ext cx="1541180" cy="396293"/>
              <a:chOff x="6629463" y="4619569"/>
              <a:chExt cx="2231241" cy="573733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6629463" y="4619569"/>
                <a:ext cx="2231241" cy="573733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flipV="1">
                <a:off x="6629463" y="4619569"/>
                <a:ext cx="2231241" cy="573733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/>
            <p:cNvGrpSpPr/>
            <p:nvPr/>
          </p:nvGrpSpPr>
          <p:grpSpPr>
            <a:xfrm rot="16200000">
              <a:off x="9002400" y="5224539"/>
              <a:ext cx="680430" cy="174962"/>
              <a:chOff x="5853974" y="4659776"/>
              <a:chExt cx="2231241" cy="573733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>
                <a:off x="5853974" y="4659776"/>
                <a:ext cx="2231241" cy="573733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 flipV="1">
                <a:off x="5853974" y="4659776"/>
                <a:ext cx="2231241" cy="573733"/>
              </a:xfrm>
              <a:prstGeom prst="line">
                <a:avLst/>
              </a:prstGeom>
              <a:ln w="762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31"/>
          <p:cNvGrpSpPr/>
          <p:nvPr/>
        </p:nvGrpSpPr>
        <p:grpSpPr>
          <a:xfrm>
            <a:off x="861132" y="2076907"/>
            <a:ext cx="4374337" cy="2176352"/>
            <a:chOff x="861132" y="2076907"/>
            <a:chExt cx="4374337" cy="217635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861132" y="2566578"/>
                  <a:ext cx="2377125" cy="64633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rgbClr val="8856BA"/>
                      </a:solidFill>
                      <a:cs typeface="Calibri" panose="020F0502020204030204" pitchFamily="34" charset="0"/>
                    </a:rPr>
                    <a:t>Pump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sup>
                      </m:sSup>
                      <m:sSub>
                        <m:sSubPr>
                          <m:ctrlP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𝑆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solidFill>
                            <a:srgbClr val="8856BA"/>
                          </a:solidFill>
                          <a:latin typeface="Cambria Math" panose="02040503050406030204" pitchFamily="18" charset="0"/>
                          <a:cs typeface="Calibri" panose="020F0502020204030204" pitchFamily="34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4</m:t>
                          </m:r>
                        </m:e>
                        <m:sup>
                          <m: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sup>
                      </m:sSup>
                      <m:sSub>
                        <m:sSubPr>
                          <m:ctrlP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𝑃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8856BA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1</m:t>
                          </m:r>
                        </m:sub>
                      </m:sSub>
                    </m:oMath>
                  </a14:m>
                  <a:endParaRPr lang="en-GB" dirty="0">
                    <a:solidFill>
                      <a:srgbClr val="8856BA"/>
                    </a:solidFill>
                    <a:cs typeface="Calibri" panose="020F0502020204030204" pitchFamily="34" charset="0"/>
                  </a:endParaRPr>
                </a:p>
                <a:p>
                  <a:endParaRPr lang="en-GB" dirty="0">
                    <a:solidFill>
                      <a:srgbClr val="8856BA"/>
                    </a:solidFill>
                    <a:cs typeface="Calibri" panose="020F0502020204030204" pitchFamily="34" charset="0"/>
                  </a:endParaRPr>
                </a:p>
              </p:txBody>
            </p:sp>
          </mc:Choice>
          <mc:Fallback xmlns="">
            <p:sp>
              <p:nvSpPr>
                <p:cNvPr id="39" name="TextBox 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61132" y="2566578"/>
                  <a:ext cx="2377125" cy="646331"/>
                </a:xfrm>
                <a:prstGeom prst="rect">
                  <a:avLst/>
                </a:prstGeom>
                <a:blipFill>
                  <a:blip r:embed="rId12"/>
                  <a:stretch>
                    <a:fillRect l="-2051" t="-471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Freeform 39"/>
            <p:cNvSpPr/>
            <p:nvPr/>
          </p:nvSpPr>
          <p:spPr>
            <a:xfrm rot="4409022">
              <a:off x="3373079" y="3076571"/>
              <a:ext cx="1652212" cy="701164"/>
            </a:xfrm>
            <a:custGeom>
              <a:avLst/>
              <a:gdLst>
                <a:gd name="connsiteX0" fmla="*/ 0 w 3667328"/>
                <a:gd name="connsiteY0" fmla="*/ 19460 h 398925"/>
                <a:gd name="connsiteX1" fmla="*/ 359924 w 3667328"/>
                <a:gd name="connsiteY1" fmla="*/ 389111 h 398925"/>
                <a:gd name="connsiteX2" fmla="*/ 671209 w 3667328"/>
                <a:gd name="connsiteY2" fmla="*/ 5 h 398925"/>
                <a:gd name="connsiteX3" fmla="*/ 1108953 w 3667328"/>
                <a:gd name="connsiteY3" fmla="*/ 398839 h 398925"/>
                <a:gd name="connsiteX4" fmla="*/ 1439694 w 3667328"/>
                <a:gd name="connsiteY4" fmla="*/ 38915 h 398925"/>
                <a:gd name="connsiteX5" fmla="*/ 1750979 w 3667328"/>
                <a:gd name="connsiteY5" fmla="*/ 350200 h 398925"/>
                <a:gd name="connsiteX6" fmla="*/ 2110902 w 3667328"/>
                <a:gd name="connsiteY6" fmla="*/ 38915 h 398925"/>
                <a:gd name="connsiteX7" fmla="*/ 2383277 w 3667328"/>
                <a:gd name="connsiteY7" fmla="*/ 311290 h 398925"/>
                <a:gd name="connsiteX8" fmla="*/ 2714017 w 3667328"/>
                <a:gd name="connsiteY8" fmla="*/ 38915 h 398925"/>
                <a:gd name="connsiteX9" fmla="*/ 3064213 w 3667328"/>
                <a:gd name="connsiteY9" fmla="*/ 350200 h 398925"/>
                <a:gd name="connsiteX10" fmla="*/ 3414409 w 3667328"/>
                <a:gd name="connsiteY10" fmla="*/ 126464 h 398925"/>
                <a:gd name="connsiteX11" fmla="*/ 3667328 w 3667328"/>
                <a:gd name="connsiteY11" fmla="*/ 116736 h 398925"/>
                <a:gd name="connsiteX0" fmla="*/ 0 w 3667328"/>
                <a:gd name="connsiteY0" fmla="*/ 19578 h 437947"/>
                <a:gd name="connsiteX1" fmla="*/ 359924 w 3667328"/>
                <a:gd name="connsiteY1" fmla="*/ 389229 h 437947"/>
                <a:gd name="connsiteX2" fmla="*/ 671209 w 3667328"/>
                <a:gd name="connsiteY2" fmla="*/ 123 h 437947"/>
                <a:gd name="connsiteX3" fmla="*/ 1089498 w 3667328"/>
                <a:gd name="connsiteY3" fmla="*/ 437868 h 437947"/>
                <a:gd name="connsiteX4" fmla="*/ 1439694 w 3667328"/>
                <a:gd name="connsiteY4" fmla="*/ 39033 h 437947"/>
                <a:gd name="connsiteX5" fmla="*/ 1750979 w 3667328"/>
                <a:gd name="connsiteY5" fmla="*/ 350318 h 437947"/>
                <a:gd name="connsiteX6" fmla="*/ 2110902 w 3667328"/>
                <a:gd name="connsiteY6" fmla="*/ 39033 h 437947"/>
                <a:gd name="connsiteX7" fmla="*/ 2383277 w 3667328"/>
                <a:gd name="connsiteY7" fmla="*/ 311408 h 437947"/>
                <a:gd name="connsiteX8" fmla="*/ 2714017 w 3667328"/>
                <a:gd name="connsiteY8" fmla="*/ 39033 h 437947"/>
                <a:gd name="connsiteX9" fmla="*/ 3064213 w 3667328"/>
                <a:gd name="connsiteY9" fmla="*/ 350318 h 437947"/>
                <a:gd name="connsiteX10" fmla="*/ 3414409 w 3667328"/>
                <a:gd name="connsiteY10" fmla="*/ 126582 h 437947"/>
                <a:gd name="connsiteX11" fmla="*/ 3667328 w 3667328"/>
                <a:gd name="connsiteY11" fmla="*/ 116854 h 437947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83277 w 3667328"/>
                <a:gd name="connsiteY7" fmla="*/ 311408 h 437945"/>
                <a:gd name="connsiteX8" fmla="*/ 2714017 w 3667328"/>
                <a:gd name="connsiteY8" fmla="*/ 39033 h 437945"/>
                <a:gd name="connsiteX9" fmla="*/ 3064213 w 3667328"/>
                <a:gd name="connsiteY9" fmla="*/ 350318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64213 w 3667328"/>
                <a:gd name="connsiteY9" fmla="*/ 350318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375498 w 3667328"/>
                <a:gd name="connsiteY10" fmla="*/ 194675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091447 w 3667328"/>
                <a:gd name="connsiteY6" fmla="*/ 12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375498 w 3667328"/>
                <a:gd name="connsiteY10" fmla="*/ 194675 h 437945"/>
                <a:gd name="connsiteX11" fmla="*/ 3667328 w 3667328"/>
                <a:gd name="connsiteY11" fmla="*/ 116854 h 43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67328" h="437945">
                  <a:moveTo>
                    <a:pt x="0" y="19578"/>
                  </a:moveTo>
                  <a:cubicBezTo>
                    <a:pt x="124028" y="206024"/>
                    <a:pt x="248056" y="392471"/>
                    <a:pt x="359924" y="389229"/>
                  </a:cubicBezTo>
                  <a:cubicBezTo>
                    <a:pt x="471792" y="385987"/>
                    <a:pt x="549613" y="-7983"/>
                    <a:pt x="671209" y="123"/>
                  </a:cubicBezTo>
                  <a:cubicBezTo>
                    <a:pt x="792805" y="8229"/>
                    <a:pt x="961417" y="431383"/>
                    <a:pt x="1089498" y="437868"/>
                  </a:cubicBezTo>
                  <a:cubicBezTo>
                    <a:pt x="1217579" y="444353"/>
                    <a:pt x="1329447" y="42276"/>
                    <a:pt x="1439694" y="39033"/>
                  </a:cubicBezTo>
                  <a:cubicBezTo>
                    <a:pt x="1549941" y="35790"/>
                    <a:pt x="1642354" y="424897"/>
                    <a:pt x="1750979" y="418412"/>
                  </a:cubicBezTo>
                  <a:cubicBezTo>
                    <a:pt x="1859604" y="411927"/>
                    <a:pt x="1984443" y="1744"/>
                    <a:pt x="2091447" y="123"/>
                  </a:cubicBezTo>
                  <a:cubicBezTo>
                    <a:pt x="2198451" y="-1498"/>
                    <a:pt x="2289242" y="402200"/>
                    <a:pt x="2393004" y="408685"/>
                  </a:cubicBezTo>
                  <a:cubicBezTo>
                    <a:pt x="2496766" y="415170"/>
                    <a:pt x="2600528" y="37412"/>
                    <a:pt x="2714017" y="39033"/>
                  </a:cubicBezTo>
                  <a:cubicBezTo>
                    <a:pt x="2827506" y="40654"/>
                    <a:pt x="2963694" y="392472"/>
                    <a:pt x="3073941" y="418412"/>
                  </a:cubicBezTo>
                  <a:cubicBezTo>
                    <a:pt x="3184188" y="444352"/>
                    <a:pt x="3276600" y="244935"/>
                    <a:pt x="3375498" y="194675"/>
                  </a:cubicBezTo>
                  <a:cubicBezTo>
                    <a:pt x="3474396" y="144415"/>
                    <a:pt x="3591128" y="102262"/>
                    <a:pt x="3667328" y="116854"/>
                  </a:cubicBezTo>
                </a:path>
              </a:pathLst>
            </a:custGeom>
            <a:noFill/>
            <a:ln w="38100">
              <a:solidFill>
                <a:srgbClr val="CAB3E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V="1">
              <a:off x="2364212" y="2558348"/>
              <a:ext cx="1294996" cy="1353133"/>
            </a:xfrm>
            <a:prstGeom prst="straightConnector1">
              <a:avLst/>
            </a:prstGeom>
            <a:ln w="38100">
              <a:solidFill>
                <a:srgbClr val="8856B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636155" y="2473150"/>
              <a:ext cx="738354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3520414" y="2076907"/>
                  <a:ext cx="911211" cy="40498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〉"/>
                            <m:ctrlPr>
                              <a:rPr lang="en-GB" b="1" i="1" smtClean="0">
                                <a:solidFill>
                                  <a:sysClr val="windowText" lastClr="000000"/>
                                </a:solidFill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b="1" i="1" smtClean="0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pPr>
                              <m:e>
                                <m:r>
                                  <a:rPr lang="en-GB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𝟒</m:t>
                                </m:r>
                              </m:e>
                              <m:sup>
                                <m:r>
                                  <a:rPr lang="en-GB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lang="en-GB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𝑷</m:t>
                                </m:r>
                              </m:e>
                              <m:sub>
                                <m:r>
                                  <a:rPr lang="en-GB" b="1" i="1">
                                    <a:solidFill>
                                      <a:sysClr val="windowText" lastClr="000000"/>
                                    </a:solidFill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b="1" dirty="0">
                    <a:solidFill>
                      <a:sysClr val="windowText" lastClr="000000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0414" y="2076907"/>
                  <a:ext cx="911211" cy="404983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4138694" y="2493854"/>
                  <a:ext cx="10967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b="1" i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𝝉</m:t>
                        </m:r>
                        <m:r>
                          <a:rPr lang="en-GB" b="1" i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1" i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GB" b="1" i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𝐧𝐬</m:t>
                        </m:r>
                      </m:oMath>
                    </m:oMathPara>
                  </a14:m>
                  <a:endParaRPr lang="en-GB" b="1" dirty="0">
                    <a:solidFill>
                      <a:srgbClr val="8856BA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Rectangle 2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38694" y="2493854"/>
                  <a:ext cx="1096775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/>
                <p:cNvSpPr/>
                <p:nvPr/>
              </p:nvSpPr>
              <p:spPr>
                <a:xfrm rot="18819974">
                  <a:off x="2123345" y="2895302"/>
                  <a:ext cx="158408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en-GB" b="1" i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𝝀</m:t>
                        </m:r>
                        <m:r>
                          <a:rPr lang="en-GB" b="1" i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b="1" i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𝟑𝟗𝟔</m:t>
                        </m:r>
                        <m:r>
                          <a:rPr lang="en-GB" b="1" i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b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𝐧𝐦</m:t>
                        </m:r>
                        <m:r>
                          <a:rPr lang="en-GB" b="1" i="1">
                            <a:solidFill>
                              <a:srgbClr val="8856BA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b="1" dirty="0">
                    <a:solidFill>
                      <a:srgbClr val="8856BA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Rectangle 3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819974">
                  <a:off x="2123345" y="2895302"/>
                  <a:ext cx="1584088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3" name="Group 42"/>
          <p:cNvGrpSpPr/>
          <p:nvPr/>
        </p:nvGrpSpPr>
        <p:grpSpPr>
          <a:xfrm>
            <a:off x="5261025" y="1640602"/>
            <a:ext cx="6730494" cy="4184354"/>
            <a:chOff x="5124208" y="1554155"/>
            <a:chExt cx="7023488" cy="436650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52" t="6689" r="8862" b="1297"/>
            <a:stretch/>
          </p:blipFill>
          <p:spPr>
            <a:xfrm>
              <a:off x="5124208" y="1554155"/>
              <a:ext cx="7023488" cy="4366508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11311950" y="4426496"/>
              <a:ext cx="7699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b="1" dirty="0">
                  <a:solidFill>
                    <a:srgbClr val="DB0A0A"/>
                  </a:solidFill>
                </a:rPr>
                <a:t>Pauli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154356" y="3677736"/>
              <a:ext cx="95410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GB" b="1" dirty="0">
                  <a:solidFill>
                    <a:srgbClr val="0832C2"/>
                  </a:solidFill>
                </a:rPr>
                <a:t>Doppler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465973" y="6013730"/>
            <a:ext cx="4459067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1F77B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i="1" dirty="0"/>
              <a:t>Nat. Comm.</a:t>
            </a:r>
            <a:r>
              <a:rPr lang="en-GB" sz="2400" dirty="0"/>
              <a:t> </a:t>
            </a:r>
            <a:r>
              <a:rPr lang="en-GB" sz="2400" b="1" dirty="0"/>
              <a:t>13, </a:t>
            </a:r>
            <a:r>
              <a:rPr lang="en-GB" sz="2400" dirty="0"/>
              <a:t>6479 (2022)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90E3F9-444F-7239-D280-B8EC243C92E4}"/>
              </a:ext>
            </a:extLst>
          </p:cNvPr>
          <p:cNvSpPr/>
          <p:nvPr/>
        </p:nvSpPr>
        <p:spPr>
          <a:xfrm rot="19916756">
            <a:off x="10296601" y="2303872"/>
            <a:ext cx="18955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GB" sz="1600" b="1" dirty="0"/>
              <a:t>Lifetime broadening</a:t>
            </a:r>
          </a:p>
        </p:txBody>
      </p:sp>
    </p:spTree>
    <p:extLst>
      <p:ext uri="{BB962C8B-B14F-4D97-AF65-F5344CB8AC3E}">
        <p14:creationId xmlns:p14="http://schemas.microsoft.com/office/powerpoint/2010/main" val="36845495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Precision spectroscopy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>
              <a:xfrm>
                <a:off x="357188" y="1705503"/>
                <a:ext cx="6196012" cy="4287997"/>
              </a:xfrm>
              <a:prstGeom prst="rect">
                <a:avLst/>
              </a:prstGeom>
            </p:spPr>
            <p:txBody>
              <a:bodyPr/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dirty="0"/>
                  <a:t>Measure </a:t>
                </a:r>
                <a:r>
                  <a:rPr lang="en-GB" i="1" dirty="0"/>
                  <a:t>unperturbed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energy difference</a:t>
                </a:r>
              </a:p>
              <a:p>
                <a:r>
                  <a:rPr lang="en-GB" dirty="0"/>
                  <a:t>Systematic effects:</a:t>
                </a:r>
              </a:p>
              <a:p>
                <a:pPr lvl="1"/>
                <a:r>
                  <a:rPr lang="en-GB" dirty="0"/>
                  <a:t>Dipole trap Stark shift</a:t>
                </a:r>
              </a:p>
              <a:p>
                <a:pPr lvl="1"/>
                <a:r>
                  <a:rPr lang="en-GB" dirty="0"/>
                  <a:t>Spectroscopy laser Stark shift</a:t>
                </a:r>
              </a:p>
              <a:p>
                <a:pPr lvl="1"/>
                <a:r>
                  <a:rPr lang="en-GB" dirty="0"/>
                  <a:t>Zeeman shift</a:t>
                </a:r>
              </a:p>
              <a:p>
                <a:pPr lvl="1"/>
                <a:r>
                  <a:rPr lang="en-GB" dirty="0"/>
                  <a:t>photon recoil</a:t>
                </a:r>
              </a:p>
              <a:p>
                <a:pPr lvl="1"/>
                <a:r>
                  <a:rPr lang="en-GB" dirty="0" err="1"/>
                  <a:t>Lineshape</a:t>
                </a:r>
                <a:r>
                  <a:rPr lang="en-GB" dirty="0"/>
                  <a:t> Model </a:t>
                </a:r>
                <a:r>
                  <a:rPr lang="en-GB" dirty="0">
                    <a:solidFill>
                      <a:schemeClr val="accent6"/>
                    </a:solidFill>
                  </a:rPr>
                  <a:t> </a:t>
                </a: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88" y="1705503"/>
                <a:ext cx="6196012" cy="4287997"/>
              </a:xfrm>
              <a:prstGeom prst="rect">
                <a:avLst/>
              </a:prstGeom>
              <a:blipFill>
                <a:blip r:embed="rId2"/>
                <a:stretch>
                  <a:fillRect l="-1772" t="-24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" name="Group 23"/>
          <p:cNvGrpSpPr/>
          <p:nvPr/>
        </p:nvGrpSpPr>
        <p:grpSpPr>
          <a:xfrm>
            <a:off x="6415022" y="2185569"/>
            <a:ext cx="844976" cy="3186207"/>
            <a:chOff x="6482756" y="2346437"/>
            <a:chExt cx="844976" cy="318620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6482756" y="2798064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6482756" y="5081016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6482756" y="5163312"/>
                  <a:ext cx="8449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〉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b="0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2756" y="5163312"/>
                  <a:ext cx="844975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6482756" y="2346437"/>
                  <a:ext cx="844975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〉"/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e>
                              <m:sub>
                                <m: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b="0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82756" y="2346437"/>
                  <a:ext cx="844975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3" name="Group 102"/>
          <p:cNvGrpSpPr/>
          <p:nvPr/>
        </p:nvGrpSpPr>
        <p:grpSpPr>
          <a:xfrm>
            <a:off x="11217984" y="1803173"/>
            <a:ext cx="409227" cy="4058655"/>
            <a:chOff x="11267511" y="1803173"/>
            <a:chExt cx="409227" cy="4058655"/>
          </a:xfrm>
        </p:grpSpPr>
        <p:grpSp>
          <p:nvGrpSpPr>
            <p:cNvPr id="86" name="Group 85"/>
            <p:cNvGrpSpPr/>
            <p:nvPr/>
          </p:nvGrpSpPr>
          <p:grpSpPr>
            <a:xfrm>
              <a:off x="11267511" y="1803173"/>
              <a:ext cx="139337" cy="4058655"/>
              <a:chOff x="6806619" y="1943728"/>
              <a:chExt cx="139337" cy="4058655"/>
            </a:xfrm>
          </p:grpSpPr>
          <p:cxnSp>
            <p:nvCxnSpPr>
              <p:cNvPr id="87" name="Straight Arrow Connector 86"/>
              <p:cNvCxnSpPr/>
              <p:nvPr/>
            </p:nvCxnSpPr>
            <p:spPr>
              <a:xfrm flipV="1">
                <a:off x="6876288" y="1943728"/>
                <a:ext cx="0" cy="1982751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/>
              <p:cNvCxnSpPr/>
              <p:nvPr/>
            </p:nvCxnSpPr>
            <p:spPr>
              <a:xfrm flipH="1">
                <a:off x="6806619" y="3926478"/>
                <a:ext cx="139337" cy="13933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flipH="1">
                <a:off x="6806619" y="3856810"/>
                <a:ext cx="139337" cy="13933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 flipV="1">
                <a:off x="6876288" y="3996148"/>
                <a:ext cx="0" cy="2006235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" name="Group 90"/>
            <p:cNvGrpSpPr/>
            <p:nvPr/>
          </p:nvGrpSpPr>
          <p:grpSpPr>
            <a:xfrm>
              <a:off x="11537401" y="1803173"/>
              <a:ext cx="139337" cy="2838604"/>
              <a:chOff x="6806619" y="2677344"/>
              <a:chExt cx="139337" cy="2838604"/>
            </a:xfrm>
          </p:grpSpPr>
          <p:cxnSp>
            <p:nvCxnSpPr>
              <p:cNvPr id="92" name="Straight Arrow Connector 91"/>
              <p:cNvCxnSpPr/>
              <p:nvPr/>
            </p:nvCxnSpPr>
            <p:spPr>
              <a:xfrm flipV="1">
                <a:off x="6876288" y="2677344"/>
                <a:ext cx="0" cy="1249134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flipH="1">
                <a:off x="6806619" y="3926478"/>
                <a:ext cx="139337" cy="13933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flipH="1">
                <a:off x="6806619" y="3856810"/>
                <a:ext cx="139337" cy="13933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 flipV="1">
                <a:off x="6876288" y="3996147"/>
                <a:ext cx="0" cy="1519801"/>
              </a:xfrm>
              <a:prstGeom prst="straightConnector1">
                <a:avLst/>
              </a:prstGeom>
              <a:ln w="28575" cmpd="sng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3" name="Group 132"/>
          <p:cNvGrpSpPr/>
          <p:nvPr/>
        </p:nvGrpSpPr>
        <p:grpSpPr>
          <a:xfrm>
            <a:off x="11000109" y="1714196"/>
            <a:ext cx="1163871" cy="4212379"/>
            <a:chOff x="11067843" y="1714196"/>
            <a:chExt cx="1163871" cy="4212379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11067843" y="2201919"/>
              <a:ext cx="84497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1067843" y="467689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11067843" y="2125719"/>
              <a:ext cx="84497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1067843" y="592657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105"/>
                <p:cNvSpPr txBox="1"/>
                <p:nvPr/>
              </p:nvSpPr>
              <p:spPr>
                <a:xfrm>
                  <a:off x="11738169" y="1714196"/>
                  <a:ext cx="493545" cy="4115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ℏ</m:t>
                        </m:r>
                        <m:acc>
                          <m:accPr>
                            <m:chr m:val="⃗"/>
                            <m:ctrlPr>
                              <a:rPr lang="en-GB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acc>
                      </m:oMath>
                    </m:oMathPara>
                  </a14:m>
                  <a:endParaRPr lang="en-GB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06" name="TextBox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38169" y="1714196"/>
                  <a:ext cx="493545" cy="411523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5" name="Straight Arrow Connector 104"/>
            <p:cNvCxnSpPr/>
            <p:nvPr/>
          </p:nvCxnSpPr>
          <p:spPr>
            <a:xfrm>
              <a:off x="11777472" y="1803173"/>
              <a:ext cx="0" cy="322546"/>
            </a:xfrm>
            <a:prstGeom prst="straightConnector1">
              <a:avLst/>
            </a:prstGeom>
            <a:ln w="28575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>
            <a:off x="7259997" y="2637196"/>
            <a:ext cx="1146273" cy="2441448"/>
            <a:chOff x="7327731" y="2637196"/>
            <a:chExt cx="1146273" cy="2441448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7629028" y="2789596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629028" y="5072548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7327731" y="2637196"/>
              <a:ext cx="301297" cy="1524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7343437" y="4926244"/>
              <a:ext cx="301297" cy="1524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8414998" y="2163819"/>
            <a:ext cx="1137544" cy="3137916"/>
            <a:chOff x="8482732" y="2163819"/>
            <a:chExt cx="1137544" cy="3137916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8775300" y="2163819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8775300" y="530173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H="1">
              <a:off x="8482732" y="2163819"/>
              <a:ext cx="292566" cy="60888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8482732" y="5066454"/>
              <a:ext cx="285909" cy="235281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 4"/>
          <p:cNvSpPr/>
          <p:nvPr/>
        </p:nvSpPr>
        <p:spPr>
          <a:xfrm>
            <a:off x="11845084" y="4216930"/>
            <a:ext cx="346916" cy="919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7" name="Rectangle 96"/>
          <p:cNvSpPr/>
          <p:nvPr/>
        </p:nvSpPr>
        <p:spPr>
          <a:xfrm>
            <a:off x="10673715" y="4175621"/>
            <a:ext cx="335222" cy="919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2" name="Group 131"/>
          <p:cNvGrpSpPr/>
          <p:nvPr/>
        </p:nvGrpSpPr>
        <p:grpSpPr>
          <a:xfrm>
            <a:off x="9312935" y="1748894"/>
            <a:ext cx="1900140" cy="4177681"/>
            <a:chOff x="9380669" y="1748894"/>
            <a:chExt cx="1900140" cy="4177681"/>
          </a:xfrm>
        </p:grpSpPr>
        <p:cxnSp>
          <p:nvCxnSpPr>
            <p:cNvPr id="121" name="Straight Connector 120"/>
            <p:cNvCxnSpPr/>
            <p:nvPr/>
          </p:nvCxnSpPr>
          <p:spPr>
            <a:xfrm flipV="1">
              <a:off x="9614602" y="2125719"/>
              <a:ext cx="306966" cy="3326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9921572" y="2201919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9921572" y="467689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9921572" y="2125719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9921572" y="592657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/>
                <p:cNvSpPr txBox="1"/>
                <p:nvPr/>
              </p:nvSpPr>
              <p:spPr>
                <a:xfrm flipH="1">
                  <a:off x="9380669" y="1748894"/>
                  <a:ext cx="1900140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= ±1/2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83" name="TextBox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380669" y="1748894"/>
                  <a:ext cx="1900140" cy="338554"/>
                </a:xfrm>
                <a:prstGeom prst="rect">
                  <a:avLst/>
                </a:prstGeom>
                <a:blipFill>
                  <a:blip r:embed="rId6"/>
                  <a:stretch>
                    <a:fillRect b="-1090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/>
                <p:cNvSpPr txBox="1"/>
                <p:nvPr/>
              </p:nvSpPr>
              <p:spPr>
                <a:xfrm flipH="1">
                  <a:off x="9664698" y="4306376"/>
                  <a:ext cx="1332082" cy="338554"/>
                </a:xfrm>
                <a:prstGeom prst="rect">
                  <a:avLst/>
                </a:prstGeom>
                <a:solidFill>
                  <a:schemeClr val="bg1">
                    <a:alpha val="80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sub>
                        </m:s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= ±3/2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84" name="TextBox 8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9664698" y="4306376"/>
                  <a:ext cx="1332082" cy="338554"/>
                </a:xfrm>
                <a:prstGeom prst="rect">
                  <a:avLst/>
                </a:prstGeom>
                <a:blipFill>
                  <a:blip r:embed="rId7"/>
                  <a:stretch>
                    <a:fillRect b="-892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8" name="Straight Connector 117"/>
            <p:cNvCxnSpPr/>
            <p:nvPr/>
          </p:nvCxnSpPr>
          <p:spPr>
            <a:xfrm>
              <a:off x="9595175" y="5301735"/>
              <a:ext cx="344052" cy="624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9595175" y="4691699"/>
              <a:ext cx="344052" cy="62484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9629002" y="2168658"/>
              <a:ext cx="292566" cy="2859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Rectangle 97"/>
          <p:cNvSpPr/>
          <p:nvPr/>
        </p:nvSpPr>
        <p:spPr>
          <a:xfrm>
            <a:off x="10673715" y="5245272"/>
            <a:ext cx="335222" cy="919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16CE46-7D46-756B-9ABA-FB144BD86739}"/>
              </a:ext>
            </a:extLst>
          </p:cNvPr>
          <p:cNvSpPr txBox="1"/>
          <p:nvPr/>
        </p:nvSpPr>
        <p:spPr>
          <a:xfrm>
            <a:off x="3314717" y="4591909"/>
            <a:ext cx="4803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3200" dirty="0">
                <a:solidFill>
                  <a:schemeClr val="accent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4276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Precision spectroscopy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7188" y="1705503"/>
            <a:ext cx="5503680" cy="4287997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Systematics analysis:</a:t>
            </a:r>
            <a:endParaRPr lang="en-GB" b="1" dirty="0"/>
          </a:p>
        </p:txBody>
      </p:sp>
      <p:grpSp>
        <p:nvGrpSpPr>
          <p:cNvPr id="86" name="Group 85"/>
          <p:cNvGrpSpPr/>
          <p:nvPr/>
        </p:nvGrpSpPr>
        <p:grpSpPr>
          <a:xfrm>
            <a:off x="11217984" y="1803173"/>
            <a:ext cx="139337" cy="4058655"/>
            <a:chOff x="6806619" y="1943728"/>
            <a:chExt cx="139337" cy="4058655"/>
          </a:xfrm>
        </p:grpSpPr>
        <p:cxnSp>
          <p:nvCxnSpPr>
            <p:cNvPr id="87" name="Straight Arrow Connector 86"/>
            <p:cNvCxnSpPr/>
            <p:nvPr/>
          </p:nvCxnSpPr>
          <p:spPr>
            <a:xfrm flipV="1">
              <a:off x="6876288" y="1943728"/>
              <a:ext cx="0" cy="1982751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6806619" y="3926478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6806619" y="3856810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V="1">
              <a:off x="6876288" y="3996148"/>
              <a:ext cx="0" cy="2006235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>
            <a:off x="11487874" y="1803173"/>
            <a:ext cx="139337" cy="2838604"/>
            <a:chOff x="6806619" y="2677344"/>
            <a:chExt cx="139337" cy="2838604"/>
          </a:xfrm>
        </p:grpSpPr>
        <p:cxnSp>
          <p:nvCxnSpPr>
            <p:cNvPr id="92" name="Straight Arrow Connector 91"/>
            <p:cNvCxnSpPr/>
            <p:nvPr/>
          </p:nvCxnSpPr>
          <p:spPr>
            <a:xfrm flipV="1">
              <a:off x="6876288" y="2677344"/>
              <a:ext cx="0" cy="1249134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6806619" y="3926478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6806619" y="3856810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 flipV="1">
              <a:off x="6876288" y="3996147"/>
              <a:ext cx="0" cy="1519801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11000109" y="1714196"/>
            <a:ext cx="1163871" cy="4212379"/>
            <a:chOff x="11067843" y="1714196"/>
            <a:chExt cx="1163871" cy="4212379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11067843" y="2201919"/>
              <a:ext cx="84497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11067843" y="467689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11067843" y="2125719"/>
              <a:ext cx="844976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1067843" y="5926575"/>
              <a:ext cx="8449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6" name="TextBox 105"/>
                <p:cNvSpPr txBox="1"/>
                <p:nvPr/>
              </p:nvSpPr>
              <p:spPr>
                <a:xfrm>
                  <a:off x="11738169" y="1714196"/>
                  <a:ext cx="493545" cy="4115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ℏ</m:t>
                        </m:r>
                        <m:acc>
                          <m:accPr>
                            <m:chr m:val="⃗"/>
                            <m:ctrlPr>
                              <a:rPr lang="en-GB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</m:acc>
                      </m:oMath>
                    </m:oMathPara>
                  </a14:m>
                  <a:endParaRPr lang="en-GB" dirty="0">
                    <a:solidFill>
                      <a:schemeClr val="accent1"/>
                    </a:solidFill>
                  </a:endParaRPr>
                </a:p>
              </p:txBody>
            </p:sp>
          </mc:Choice>
          <mc:Fallback xmlns="">
            <p:sp>
              <p:nvSpPr>
                <p:cNvPr id="106" name="TextBox 10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738169" y="1714196"/>
                  <a:ext cx="493545" cy="41152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5" name="Straight Arrow Connector 104"/>
            <p:cNvCxnSpPr/>
            <p:nvPr/>
          </p:nvCxnSpPr>
          <p:spPr>
            <a:xfrm>
              <a:off x="11777472" y="1803173"/>
              <a:ext cx="0" cy="322546"/>
            </a:xfrm>
            <a:prstGeom prst="straightConnector1">
              <a:avLst/>
            </a:prstGeom>
            <a:ln w="28575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 flipH="1">
                <a:off x="8987078" y="1964446"/>
                <a:ext cx="19001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〉"/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=1/2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8987078" y="1964446"/>
                <a:ext cx="1900140" cy="338554"/>
              </a:xfrm>
              <a:prstGeom prst="rect">
                <a:avLst/>
              </a:prstGeom>
              <a:blipFill>
                <a:blip r:embed="rId3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 flipH="1">
                <a:off x="8987078" y="5259254"/>
                <a:ext cx="2049296" cy="338554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〉"/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=3/2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8987078" y="5259254"/>
                <a:ext cx="2049296" cy="338554"/>
              </a:xfrm>
              <a:prstGeom prst="rect">
                <a:avLst/>
              </a:prstGeom>
              <a:blipFill>
                <a:blip r:embed="rId4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357188" y="3121976"/>
            <a:ext cx="7003329" cy="3248809"/>
            <a:chOff x="560486" y="1206142"/>
            <a:chExt cx="10503482" cy="48725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486" y="1206142"/>
              <a:ext cx="10503482" cy="4872512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016299" y="4922970"/>
              <a:ext cx="3187994" cy="7847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2800" b="1" dirty="0"/>
                <a:t>Zeeman shift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0954" y="1677072"/>
            <a:ext cx="7338864" cy="4802777"/>
            <a:chOff x="60954" y="1677072"/>
            <a:chExt cx="7338864" cy="4802777"/>
          </a:xfrm>
          <a:solidFill>
            <a:schemeClr val="bg1"/>
          </a:solidFill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18095"/>
            <a:stretch/>
          </p:blipFill>
          <p:spPr>
            <a:xfrm>
              <a:off x="357187" y="1677072"/>
              <a:ext cx="7042631" cy="480277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1" name="TextBox 10"/>
            <p:cNvSpPr txBox="1"/>
            <p:nvPr/>
          </p:nvSpPr>
          <p:spPr>
            <a:xfrm rot="20209512">
              <a:off x="60954" y="3765778"/>
              <a:ext cx="62614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>
                  <a:solidFill>
                    <a:schemeClr val="bg1">
                      <a:lumMod val="75000"/>
                    </a:schemeClr>
                  </a:solidFill>
                </a:rPr>
                <a:t>PRELIMINARY RESULTS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3338943" y="3588722"/>
                <a:ext cx="6848016" cy="199873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</p:spPr>
            <p:txBody>
              <a:bodyPr wrap="square" rtlCol="0" anchor="ctr" anchorCtr="0">
                <a:noAutofit/>
              </a:bodyPr>
              <a:lstStyle/>
              <a:p>
                <a:pPr algn="ctr"/>
                <a:r>
                  <a:rPr lang="en-GB" sz="2400" b="1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PRELIMINARY RESULT </a:t>
                </a:r>
                <a:r>
                  <a:rPr lang="en-GB" sz="2400" baseline="30000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3</a:t>
                </a:r>
                <a:r>
                  <a:rPr lang="en-GB" sz="2400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4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GB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 sz="2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2400" dirty="0">
                    <a:solidFill>
                      <a:srgbClr val="FF0000"/>
                    </a:solidFill>
                    <a:latin typeface="Cambria Math" panose="02040503050406030204" pitchFamily="18" charset="0"/>
                  </a:rPr>
                  <a:t> (2022):</a:t>
                </a:r>
              </a:p>
              <a:p>
                <a:pPr algn="ctr"/>
                <a:endParaRPr lang="en-GB" sz="2400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𝟏𝟗𝟐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𝟓𝟎𝟒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𝟗𝟏𝟒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𝟒𝟏𝟖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𝟗𝟔</m:t>
                      </m:r>
                      <m:d>
                        <m:dPr>
                          <m:ctrlP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𝟏𝟕</m:t>
                          </m:r>
                        </m:e>
                      </m:d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𝐤𝐇𝐳</m:t>
                      </m:r>
                    </m:oMath>
                  </m:oMathPara>
                </a14:m>
                <a:endParaRPr lang="en-GB" sz="2400" b="1" dirty="0">
                  <a:solidFill>
                    <a:srgbClr val="FF0000"/>
                  </a:solidFill>
                </a:endParaRPr>
              </a:p>
              <a:p>
                <a:pPr algn="ctr"/>
                <a:endParaRPr lang="en-GB" sz="2400" b="1" dirty="0">
                  <a:solidFill>
                    <a:srgbClr val="FF0000"/>
                  </a:solidFill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𝟑𝟏𝟗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𝟖𝟑𝟎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𝟖𝟎</m:t>
                      </m:r>
                      <m:d>
                        <m:dPr>
                          <m:ctrlP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𝟏𝟓</m:t>
                          </m:r>
                        </m:e>
                      </m:d>
                      <m:r>
                        <a:rPr lang="en-GB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𝐧𝐦</m:t>
                      </m:r>
                    </m:oMath>
                  </m:oMathPara>
                </a14:m>
                <a:endParaRPr lang="en-GB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8943" y="3588722"/>
                <a:ext cx="6848016" cy="19987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182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Nuclear Charge Radius Difference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99360" y="3098691"/>
            <a:ext cx="3744686" cy="836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6" t="5619" r="95" b="9881"/>
          <a:stretch/>
        </p:blipFill>
        <p:spPr>
          <a:xfrm>
            <a:off x="7113612" y="1511322"/>
            <a:ext cx="4687519" cy="442370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99346" y="1511322"/>
            <a:ext cx="6470332" cy="5235134"/>
            <a:chOff x="95932" y="1511322"/>
            <a:chExt cx="6470332" cy="523513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681"/>
            <a:stretch/>
          </p:blipFill>
          <p:spPr>
            <a:xfrm>
              <a:off x="95932" y="1511322"/>
              <a:ext cx="6470332" cy="523513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814354" y="2858956"/>
              <a:ext cx="2333897" cy="6577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330773" y="3011383"/>
            <a:ext cx="239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aseline="30000" dirty="0">
                <a:solidFill>
                  <a:srgbClr val="FF7F0E"/>
                </a:solidFill>
              </a:rPr>
              <a:t>4</a:t>
            </a:r>
            <a:r>
              <a:rPr lang="en-GB" dirty="0">
                <a:solidFill>
                  <a:srgbClr val="FF7F0E"/>
                </a:solidFill>
              </a:rPr>
              <a:t>He </a:t>
            </a:r>
            <a:r>
              <a:rPr lang="en-GB" i="1" dirty="0">
                <a:solidFill>
                  <a:srgbClr val="FF7F0E"/>
                </a:solidFill>
              </a:rPr>
              <a:t>Nat </a:t>
            </a:r>
            <a:r>
              <a:rPr lang="en-GB" i="1" dirty="0" err="1">
                <a:solidFill>
                  <a:srgbClr val="FF7F0E"/>
                </a:solidFill>
              </a:rPr>
              <a:t>Phys</a:t>
            </a:r>
            <a:r>
              <a:rPr lang="en-GB" i="1" dirty="0">
                <a:solidFill>
                  <a:srgbClr val="FF7F0E"/>
                </a:solidFill>
              </a:rPr>
              <a:t> 14 </a:t>
            </a:r>
            <a:r>
              <a:rPr lang="en-GB" dirty="0">
                <a:solidFill>
                  <a:srgbClr val="FF7F0E"/>
                </a:solidFill>
              </a:rPr>
              <a:t>(2018)</a:t>
            </a:r>
          </a:p>
          <a:p>
            <a:pPr algn="ctr"/>
            <a:r>
              <a:rPr lang="en-GB" dirty="0">
                <a:solidFill>
                  <a:srgbClr val="FF7F0E"/>
                </a:solidFill>
              </a:rPr>
              <a:t>+</a:t>
            </a:r>
          </a:p>
          <a:p>
            <a:pPr algn="ctr"/>
            <a:r>
              <a:rPr lang="en-GB" baseline="30000" dirty="0">
                <a:solidFill>
                  <a:srgbClr val="FF7F0E"/>
                </a:solidFill>
              </a:rPr>
              <a:t>3</a:t>
            </a:r>
            <a:r>
              <a:rPr lang="en-GB" dirty="0">
                <a:solidFill>
                  <a:srgbClr val="FF7F0E"/>
                </a:solidFill>
              </a:rPr>
              <a:t>He 2022 </a:t>
            </a:r>
            <a:r>
              <a:rPr lang="en-GB" i="1" dirty="0">
                <a:solidFill>
                  <a:srgbClr val="FF7F0E"/>
                </a:solidFill>
              </a:rPr>
              <a:t>PRELIMINARY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44724" y="6028136"/>
            <a:ext cx="1996104" cy="70788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PRELIMINARY RESULTS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6732" y="5935028"/>
            <a:ext cx="2553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data: [Phys. Rev. A </a:t>
            </a:r>
            <a:r>
              <a:rPr lang="en-GB" sz="1200" b="1" i="1" dirty="0"/>
              <a:t>95</a:t>
            </a:r>
            <a:r>
              <a:rPr lang="en-GB" sz="1200" i="1" dirty="0"/>
              <a:t>, 062510 (2017)]</a:t>
            </a:r>
          </a:p>
        </p:txBody>
      </p:sp>
    </p:spTree>
    <p:extLst>
      <p:ext uri="{BB962C8B-B14F-4D97-AF65-F5344CB8AC3E}">
        <p14:creationId xmlns:p14="http://schemas.microsoft.com/office/powerpoint/2010/main" val="4726961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Nuclear Charge Radius Difference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99360" y="3098691"/>
            <a:ext cx="3744686" cy="836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6" t="5619" r="95" b="9881"/>
          <a:stretch/>
        </p:blipFill>
        <p:spPr>
          <a:xfrm>
            <a:off x="7113612" y="1511322"/>
            <a:ext cx="4687519" cy="442370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95932" y="1511322"/>
            <a:ext cx="6470332" cy="5235134"/>
            <a:chOff x="95932" y="1492661"/>
            <a:chExt cx="6470332" cy="523513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681"/>
            <a:stretch/>
          </p:blipFill>
          <p:spPr>
            <a:xfrm>
              <a:off x="95932" y="1492661"/>
              <a:ext cx="6470332" cy="523513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814354" y="2858956"/>
              <a:ext cx="2333897" cy="6577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330773" y="3011383"/>
            <a:ext cx="239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aseline="30000" dirty="0">
                <a:solidFill>
                  <a:srgbClr val="FF7F0E"/>
                </a:solidFill>
              </a:rPr>
              <a:t>4</a:t>
            </a:r>
            <a:r>
              <a:rPr lang="en-GB" dirty="0">
                <a:solidFill>
                  <a:srgbClr val="FF7F0E"/>
                </a:solidFill>
              </a:rPr>
              <a:t>He </a:t>
            </a:r>
            <a:r>
              <a:rPr lang="en-GB" i="1" dirty="0">
                <a:solidFill>
                  <a:srgbClr val="FF7F0E"/>
                </a:solidFill>
              </a:rPr>
              <a:t>Nat </a:t>
            </a:r>
            <a:r>
              <a:rPr lang="en-GB" i="1" dirty="0" err="1">
                <a:solidFill>
                  <a:srgbClr val="FF7F0E"/>
                </a:solidFill>
              </a:rPr>
              <a:t>Phys</a:t>
            </a:r>
            <a:r>
              <a:rPr lang="en-GB" i="1" dirty="0">
                <a:solidFill>
                  <a:srgbClr val="FF7F0E"/>
                </a:solidFill>
              </a:rPr>
              <a:t> 14 </a:t>
            </a:r>
            <a:r>
              <a:rPr lang="en-GB" dirty="0">
                <a:solidFill>
                  <a:srgbClr val="FF7F0E"/>
                </a:solidFill>
              </a:rPr>
              <a:t>(2018)</a:t>
            </a:r>
          </a:p>
          <a:p>
            <a:pPr algn="ctr"/>
            <a:r>
              <a:rPr lang="en-GB" dirty="0">
                <a:solidFill>
                  <a:srgbClr val="FF7F0E"/>
                </a:solidFill>
              </a:rPr>
              <a:t>+</a:t>
            </a:r>
          </a:p>
          <a:p>
            <a:pPr algn="ctr"/>
            <a:r>
              <a:rPr lang="en-GB" baseline="30000" dirty="0">
                <a:solidFill>
                  <a:srgbClr val="FF7F0E"/>
                </a:solidFill>
              </a:rPr>
              <a:t>3</a:t>
            </a:r>
            <a:r>
              <a:rPr lang="en-GB" dirty="0">
                <a:solidFill>
                  <a:srgbClr val="FF7F0E"/>
                </a:solidFill>
              </a:rPr>
              <a:t>He 2022 </a:t>
            </a:r>
            <a:r>
              <a:rPr lang="en-GB" i="1" dirty="0">
                <a:solidFill>
                  <a:srgbClr val="FF7F0E"/>
                </a:solidFill>
              </a:rPr>
              <a:t>PRELIMINARY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969658" y="2369757"/>
            <a:ext cx="2722880" cy="369332"/>
            <a:chOff x="2001520" y="1921017"/>
            <a:chExt cx="2722880" cy="369332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2001520" y="2290349"/>
              <a:ext cx="272288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2990102" y="1921017"/>
                  <a:ext cx="74571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oMath>
                    </m:oMathPara>
                  </a14:m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0102" y="1921017"/>
                  <a:ext cx="74571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6244724" y="6028136"/>
            <a:ext cx="1996104" cy="70788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PRELIMINARY RESULTS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6732" y="5935028"/>
            <a:ext cx="2553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data: [Phys. Rev. A </a:t>
            </a:r>
            <a:r>
              <a:rPr lang="en-GB" sz="1200" b="1" i="1" dirty="0"/>
              <a:t>95</a:t>
            </a:r>
            <a:r>
              <a:rPr lang="en-GB" sz="1200" i="1" dirty="0"/>
              <a:t>, 062510 (2017)]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62B5484-CB64-6C75-96CB-7E2CD4982272}"/>
              </a:ext>
            </a:extLst>
          </p:cNvPr>
          <p:cNvSpPr/>
          <p:nvPr/>
        </p:nvSpPr>
        <p:spPr>
          <a:xfrm>
            <a:off x="357188" y="2739089"/>
            <a:ext cx="1981063" cy="11956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E46A5-7111-DF08-7E9C-FC32216440D9}"/>
              </a:ext>
            </a:extLst>
          </p:cNvPr>
          <p:cNvSpPr txBox="1"/>
          <p:nvPr/>
        </p:nvSpPr>
        <p:spPr>
          <a:xfrm>
            <a:off x="268677" y="1921017"/>
            <a:ext cx="2768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Previous Amsterdam result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(2011)</a:t>
            </a:r>
          </a:p>
        </p:txBody>
      </p:sp>
    </p:spTree>
    <p:extLst>
      <p:ext uri="{BB962C8B-B14F-4D97-AF65-F5344CB8AC3E}">
        <p14:creationId xmlns:p14="http://schemas.microsoft.com/office/powerpoint/2010/main" val="18727427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Nuclear Charge Radius Difference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99360" y="3098691"/>
            <a:ext cx="3744686" cy="836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6" t="5619" r="95" b="9881"/>
          <a:stretch/>
        </p:blipFill>
        <p:spPr>
          <a:xfrm>
            <a:off x="7113612" y="1511322"/>
            <a:ext cx="4687519" cy="442370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95932" y="1511322"/>
            <a:ext cx="6470332" cy="5235134"/>
            <a:chOff x="95932" y="1492661"/>
            <a:chExt cx="6470332" cy="523513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1681"/>
            <a:stretch/>
          </p:blipFill>
          <p:spPr>
            <a:xfrm>
              <a:off x="95932" y="1492661"/>
              <a:ext cx="6470332" cy="5235134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3814354" y="2858956"/>
              <a:ext cx="2333897" cy="6577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4330773" y="3011383"/>
            <a:ext cx="239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aseline="30000" dirty="0">
                <a:solidFill>
                  <a:srgbClr val="FF7F0E"/>
                </a:solidFill>
              </a:rPr>
              <a:t>4</a:t>
            </a:r>
            <a:r>
              <a:rPr lang="en-GB" dirty="0">
                <a:solidFill>
                  <a:srgbClr val="FF7F0E"/>
                </a:solidFill>
              </a:rPr>
              <a:t>He </a:t>
            </a:r>
            <a:r>
              <a:rPr lang="en-GB" i="1" dirty="0">
                <a:solidFill>
                  <a:srgbClr val="FF7F0E"/>
                </a:solidFill>
              </a:rPr>
              <a:t>Nat </a:t>
            </a:r>
            <a:r>
              <a:rPr lang="en-GB" i="1" dirty="0" err="1">
                <a:solidFill>
                  <a:srgbClr val="FF7F0E"/>
                </a:solidFill>
              </a:rPr>
              <a:t>Phys</a:t>
            </a:r>
            <a:r>
              <a:rPr lang="en-GB" i="1" dirty="0">
                <a:solidFill>
                  <a:srgbClr val="FF7F0E"/>
                </a:solidFill>
              </a:rPr>
              <a:t> 14 </a:t>
            </a:r>
            <a:r>
              <a:rPr lang="en-GB" dirty="0">
                <a:solidFill>
                  <a:srgbClr val="FF7F0E"/>
                </a:solidFill>
              </a:rPr>
              <a:t>(2018)</a:t>
            </a:r>
          </a:p>
          <a:p>
            <a:pPr algn="ctr"/>
            <a:r>
              <a:rPr lang="en-GB" dirty="0">
                <a:solidFill>
                  <a:srgbClr val="FF7F0E"/>
                </a:solidFill>
              </a:rPr>
              <a:t>+</a:t>
            </a:r>
          </a:p>
          <a:p>
            <a:pPr algn="ctr"/>
            <a:r>
              <a:rPr lang="en-GB" baseline="30000" dirty="0">
                <a:solidFill>
                  <a:srgbClr val="FF7F0E"/>
                </a:solidFill>
              </a:rPr>
              <a:t>3</a:t>
            </a:r>
            <a:r>
              <a:rPr lang="en-GB" dirty="0">
                <a:solidFill>
                  <a:srgbClr val="FF7F0E"/>
                </a:solidFill>
              </a:rPr>
              <a:t>He 2022 </a:t>
            </a:r>
            <a:r>
              <a:rPr lang="en-GB" i="1" dirty="0">
                <a:solidFill>
                  <a:srgbClr val="FF7F0E"/>
                </a:solidFill>
              </a:rPr>
              <a:t>PRELIMINARY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969658" y="2369757"/>
            <a:ext cx="2722880" cy="369332"/>
            <a:chOff x="2001520" y="1921017"/>
            <a:chExt cx="2722880" cy="369332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2001520" y="2290349"/>
              <a:ext cx="272288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2990102" y="1921017"/>
                  <a:ext cx="74571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oMath>
                    </m:oMathPara>
                  </a14:m>
                  <a:endParaRPr lang="en-GB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90102" y="1921017"/>
                  <a:ext cx="745717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7" name="TextBox 16"/>
          <p:cNvSpPr txBox="1"/>
          <p:nvPr/>
        </p:nvSpPr>
        <p:spPr>
          <a:xfrm>
            <a:off x="6244724" y="6028136"/>
            <a:ext cx="1996104" cy="70788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PRELIMINARY RESULTS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46732" y="5935028"/>
            <a:ext cx="2553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data: [Phys. Rev. A </a:t>
            </a:r>
            <a:r>
              <a:rPr lang="en-GB" sz="1200" b="1" i="1" dirty="0"/>
              <a:t>95</a:t>
            </a:r>
            <a:r>
              <a:rPr lang="en-GB" sz="1200" i="1" dirty="0"/>
              <a:t>, 062510 (2017)]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62B5484-CB64-6C75-96CB-7E2CD4982272}"/>
              </a:ext>
            </a:extLst>
          </p:cNvPr>
          <p:cNvSpPr/>
          <p:nvPr/>
        </p:nvSpPr>
        <p:spPr>
          <a:xfrm>
            <a:off x="357188" y="2739089"/>
            <a:ext cx="1981063" cy="119562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DE46A5-7111-DF08-7E9C-FC32216440D9}"/>
              </a:ext>
            </a:extLst>
          </p:cNvPr>
          <p:cNvSpPr txBox="1"/>
          <p:nvPr/>
        </p:nvSpPr>
        <p:spPr>
          <a:xfrm>
            <a:off x="268677" y="1921017"/>
            <a:ext cx="2768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Previous Amsterdam result</a:t>
            </a:r>
          </a:p>
          <a:p>
            <a:pPr algn="ctr"/>
            <a:r>
              <a:rPr lang="en-GB" b="1" dirty="0">
                <a:solidFill>
                  <a:srgbClr val="FF0000"/>
                </a:solidFill>
              </a:rPr>
              <a:t>(2011)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CDB2BEC-5ED9-92FD-59BA-7C3365AFEF14}"/>
              </a:ext>
            </a:extLst>
          </p:cNvPr>
          <p:cNvCxnSpPr>
            <a:cxnSpLocks/>
          </p:cNvCxnSpPr>
          <p:nvPr/>
        </p:nvCxnSpPr>
        <p:spPr>
          <a:xfrm>
            <a:off x="1377375" y="4777272"/>
            <a:ext cx="3917953" cy="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3170C6CB-936A-299C-6BD7-98F8EBF437D0}"/>
              </a:ext>
            </a:extLst>
          </p:cNvPr>
          <p:cNvSpPr txBox="1"/>
          <p:nvPr/>
        </p:nvSpPr>
        <p:spPr>
          <a:xfrm>
            <a:off x="2347582" y="4111515"/>
            <a:ext cx="1927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>
                <a:solidFill>
                  <a:srgbClr val="FF0000"/>
                </a:solidFill>
              </a:rPr>
              <a:t>Prof. </a:t>
            </a:r>
            <a:r>
              <a:rPr lang="nl-NL" dirty="0" err="1">
                <a:solidFill>
                  <a:srgbClr val="FF0000"/>
                </a:solidFill>
              </a:rPr>
              <a:t>Shui-ming</a:t>
            </a:r>
            <a:r>
              <a:rPr lang="nl-NL" dirty="0">
                <a:solidFill>
                  <a:srgbClr val="FF0000"/>
                </a:solidFill>
              </a:rPr>
              <a:t> Hu</a:t>
            </a:r>
          </a:p>
          <a:p>
            <a:pPr algn="ctr"/>
            <a:r>
              <a:rPr lang="nl-NL" dirty="0">
                <a:solidFill>
                  <a:srgbClr val="FF0000"/>
                </a:solidFill>
              </a:rPr>
              <a:t>talk </a:t>
            </a:r>
            <a:r>
              <a:rPr lang="nl-NL" dirty="0" err="1">
                <a:solidFill>
                  <a:srgbClr val="FF0000"/>
                </a:solidFill>
              </a:rPr>
              <a:t>yesterday</a:t>
            </a:r>
            <a:r>
              <a:rPr lang="nl-NL" dirty="0">
                <a:solidFill>
                  <a:srgbClr val="FF0000"/>
                </a:solidFill>
              </a:rPr>
              <a:t>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3116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2560" y="1631485"/>
            <a:ext cx="52931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Previous Result: </a:t>
            </a:r>
            <a:r>
              <a:rPr lang="en-GB" sz="2400" b="1" dirty="0">
                <a:solidFill>
                  <a:srgbClr val="FF0000"/>
                </a:solidFill>
              </a:rPr>
              <a:t>non-magic wavelength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 Placeholder 3"/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357188" y="182758"/>
                <a:ext cx="9204325" cy="1079500"/>
              </a:xfrm>
            </p:spPr>
            <p:txBody>
              <a:bodyPr/>
              <a:lstStyle/>
              <a:p>
                <a:r>
                  <a:rPr lang="en-GB" dirty="0"/>
                  <a:t>7 kHz (4.4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dirty="0"/>
                  <a:t>) deviation?</a:t>
                </a:r>
              </a:p>
            </p:txBody>
          </p:sp>
        </mc:Choice>
        <mc:Fallback xmlns="">
          <p:sp>
            <p:nvSpPr>
              <p:cNvPr id="62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357188" y="182758"/>
                <a:ext cx="9204325" cy="1079500"/>
              </a:xfrm>
              <a:blipFill>
                <a:blip r:embed="rId2"/>
                <a:stretch>
                  <a:fillRect l="-2717" b="-96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5" name="TextBox 74"/>
          <p:cNvSpPr txBox="1"/>
          <p:nvPr/>
        </p:nvSpPr>
        <p:spPr>
          <a:xfrm>
            <a:off x="6244724" y="6028136"/>
            <a:ext cx="1996104" cy="70788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PRELIMINARY RESULTS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77" r="6290"/>
          <a:stretch/>
        </p:blipFill>
        <p:spPr>
          <a:xfrm>
            <a:off x="5777703" y="1635760"/>
            <a:ext cx="6414297" cy="391160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803"/>
          <a:stretch/>
        </p:blipFill>
        <p:spPr>
          <a:xfrm>
            <a:off x="162560" y="3736070"/>
            <a:ext cx="6082164" cy="2999952"/>
          </a:xfrm>
          <a:prstGeom prst="rect">
            <a:avLst/>
          </a:prstGeom>
        </p:spPr>
      </p:pic>
      <p:sp>
        <p:nvSpPr>
          <p:cNvPr id="47" name="Rectangle 46"/>
          <p:cNvSpPr/>
          <p:nvPr/>
        </p:nvSpPr>
        <p:spPr>
          <a:xfrm>
            <a:off x="3327377" y="5920414"/>
            <a:ext cx="19954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/>
              <a:t>[</a:t>
            </a:r>
            <a:r>
              <a:rPr lang="en-GB" sz="1200" i="1" dirty="0" err="1"/>
              <a:t>Juzeliunas</a:t>
            </a:r>
            <a:r>
              <a:rPr lang="en-GB" sz="1200" i="1" dirty="0"/>
              <a:t> &amp; Masalas, </a:t>
            </a:r>
          </a:p>
          <a:p>
            <a:r>
              <a:rPr lang="en-GB" sz="1200" i="1" dirty="0"/>
              <a:t>PRA </a:t>
            </a:r>
            <a:r>
              <a:rPr lang="en-GB" sz="1200" b="1" i="1" dirty="0"/>
              <a:t>63, 061602</a:t>
            </a:r>
            <a:r>
              <a:rPr lang="en-GB" sz="1200" i="1" dirty="0"/>
              <a:t> (2001)]</a:t>
            </a:r>
          </a:p>
        </p:txBody>
      </p:sp>
      <p:sp>
        <p:nvSpPr>
          <p:cNvPr id="9" name="Oval 8"/>
          <p:cNvSpPr/>
          <p:nvPr/>
        </p:nvSpPr>
        <p:spPr>
          <a:xfrm>
            <a:off x="7075159" y="4557139"/>
            <a:ext cx="365760" cy="36576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357188" y="2064505"/>
            <a:ext cx="680941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Fermi-Dirac: AC Stark shift asymmetry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resolved within laser bandwidth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New setup:</a:t>
            </a:r>
            <a:r>
              <a:rPr lang="en-GB" sz="2000" dirty="0"/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magic wavelength: </a:t>
            </a:r>
            <a:r>
              <a:rPr lang="en-GB" sz="2000" i="1" dirty="0"/>
              <a:t>no AC Stark from trap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improved laser lock: </a:t>
            </a:r>
            <a:r>
              <a:rPr lang="en-GB" sz="2000" i="1" dirty="0"/>
              <a:t>resolve quantum effects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075159" y="5168764"/>
                <a:ext cx="3785881" cy="40011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𝟏𝟗𝟐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𝟓𝟎𝟒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𝟗𝟏𝟒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𝟒𝟏𝟕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20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en-GB" sz="2000" b="1" i="0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𝐤𝐇𝐳</m:t>
                      </m:r>
                    </m:oMath>
                  </m:oMathPara>
                </a14:m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5159" y="5168764"/>
                <a:ext cx="3785881" cy="400110"/>
              </a:xfrm>
              <a:prstGeom prst="rect">
                <a:avLst/>
              </a:prstGeom>
              <a:blipFill>
                <a:blip r:embed="rId14"/>
                <a:stretch>
                  <a:fillRect b="-8333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7258039" y="2328972"/>
            <a:ext cx="2190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Correction based on thermal broadening for large Fermi gases</a:t>
            </a:r>
          </a:p>
        </p:txBody>
      </p:sp>
    </p:spTree>
    <p:extLst>
      <p:ext uri="{BB962C8B-B14F-4D97-AF65-F5344CB8AC3E}">
        <p14:creationId xmlns:p14="http://schemas.microsoft.com/office/powerpoint/2010/main" val="9144778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-707"/>
          <a:stretch/>
        </p:blipFill>
        <p:spPr>
          <a:xfrm>
            <a:off x="174345" y="1511322"/>
            <a:ext cx="6756684" cy="5247628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Nuclear Charge Radius Difference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499360" y="3098691"/>
            <a:ext cx="3744686" cy="836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6" t="5619" r="95" b="9881"/>
          <a:stretch/>
        </p:blipFill>
        <p:spPr>
          <a:xfrm>
            <a:off x="7113612" y="1511322"/>
            <a:ext cx="4687519" cy="44237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308069" y="1978736"/>
                <a:ext cx="2570832" cy="49475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7F0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FF7F0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FF7F0E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FF7F0E"/>
                              </a:solidFill>
                              <a:latin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𝚪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𝐇𝐳</m:t>
                      </m:r>
                    </m:oMath>
                  </m:oMathPara>
                </a14:m>
                <a:endParaRPr lang="en-GB" sz="2400" b="1" dirty="0">
                  <a:solidFill>
                    <a:srgbClr val="FF7F0E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069" y="1978736"/>
                <a:ext cx="2570832" cy="494751"/>
              </a:xfrm>
              <a:prstGeom prst="rect">
                <a:avLst/>
              </a:prstGeom>
              <a:blipFill>
                <a:blip r:embed="rId5"/>
                <a:stretch>
                  <a:fillRect b="-3488"/>
                </a:stretch>
              </a:blipFill>
              <a:ln w="28575">
                <a:solidFill>
                  <a:srgbClr val="FF7F0E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353787" y="4783376"/>
                <a:ext cx="3029734" cy="49475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1F77B4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1F77B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1F77B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1F77B4"/>
                              </a:solidFill>
                              <a:latin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𝚪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𝐌𝐇𝐳</m:t>
                      </m:r>
                    </m:oMath>
                  </m:oMathPara>
                </a14:m>
                <a:endParaRPr lang="en-GB" sz="2400" b="1" dirty="0">
                  <a:solidFill>
                    <a:srgbClr val="1F77B4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787" y="4783376"/>
                <a:ext cx="3029734" cy="494751"/>
              </a:xfrm>
              <a:prstGeom prst="rect">
                <a:avLst/>
              </a:prstGeom>
              <a:blipFill>
                <a:blip r:embed="rId6"/>
                <a:stretch>
                  <a:fillRect b="-3488"/>
                </a:stretch>
              </a:blipFill>
              <a:ln w="28575">
                <a:solidFill>
                  <a:srgbClr val="1F77B4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268652" y="5884228"/>
            <a:ext cx="2553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data: [Phys. Rev. A </a:t>
            </a:r>
            <a:r>
              <a:rPr lang="en-GB" sz="1200" b="1" i="1" dirty="0"/>
              <a:t>95</a:t>
            </a:r>
            <a:r>
              <a:rPr lang="en-GB" sz="1200" i="1" dirty="0"/>
              <a:t>, 062510 (2017)]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556110" y="6051064"/>
            <a:ext cx="199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PRELIMINARY RESULTS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4C93A88-5B35-8DF9-DA15-585A65019D85}"/>
              </a:ext>
            </a:extLst>
          </p:cNvPr>
          <p:cNvSpPr/>
          <p:nvPr/>
        </p:nvSpPr>
        <p:spPr>
          <a:xfrm>
            <a:off x="357188" y="2668555"/>
            <a:ext cx="2637939" cy="2537927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4394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555131-E7F9-C369-28F6-3DFE06028F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err="1"/>
              <a:t>Electrons</a:t>
            </a:r>
            <a:r>
              <a:rPr lang="nl-NL" dirty="0"/>
              <a:t> vs. </a:t>
            </a:r>
            <a:r>
              <a:rPr lang="nl-NL" dirty="0" err="1"/>
              <a:t>Muons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BF953A-AB5B-4F72-70FA-616E7B21C0E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nl-NL" sz="2400" dirty="0"/>
                  <a:t>He </a:t>
                </a:r>
                <a:r>
                  <a:rPr lang="nl-NL" sz="2400" dirty="0" err="1"/>
                  <a:t>nuclear</a:t>
                </a:r>
                <a:r>
                  <a:rPr lang="nl-NL" sz="2400" dirty="0"/>
                  <a:t> charge radii </a:t>
                </a:r>
                <a:r>
                  <a:rPr lang="nl-NL" sz="2400" dirty="0" err="1"/>
                  <a:t>from</a:t>
                </a:r>
                <a:r>
                  <a:rPr lang="nl-NL" sz="2400" dirty="0"/>
                  <a:t> </a:t>
                </a:r>
                <a14:m>
                  <m:oMath xmlns:m="http://schemas.openxmlformats.org/officeDocument/2006/math"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nl-NL" sz="2400" b="0" i="0" smtClean="0">
                        <a:latin typeface="Cambria Math" panose="02040503050406030204" pitchFamily="18" charset="0"/>
                      </a:rPr>
                      <m:t>H</m:t>
                    </m:r>
                    <m:sSup>
                      <m:sSupPr>
                        <m:ctrlPr>
                          <a:rPr lang="nl-NL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NL" sz="24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nl-NL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2400" dirty="0"/>
                  <a:t> spectroscopy</a:t>
                </a:r>
              </a:p>
              <a:p>
                <a:pPr lvl="1"/>
                <a:r>
                  <a:rPr lang="en-GB" sz="2000" baseline="30000" dirty="0"/>
                  <a:t>4</a:t>
                </a:r>
                <a:r>
                  <a:rPr lang="en-GB" sz="2000" dirty="0"/>
                  <a:t>He: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1.67824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83</m:t>
                        </m:r>
                      </m:e>
                    </m:d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1600" i="1" dirty="0"/>
                  <a:t>[Krauth et al. Nature  </a:t>
                </a:r>
                <a:r>
                  <a:rPr lang="en-GB" sz="1600" b="1" i="1" dirty="0"/>
                  <a:t>589</a:t>
                </a:r>
                <a:r>
                  <a:rPr lang="en-GB" sz="1600" i="1" dirty="0"/>
                  <a:t>, p. 527–531 (2021)]</a:t>
                </a:r>
              </a:p>
              <a:p>
                <a:pPr lvl="1"/>
                <a:r>
                  <a:rPr lang="en-GB" sz="2000" b="1" dirty="0"/>
                  <a:t>Fresh off the press: </a:t>
                </a:r>
                <a:r>
                  <a:rPr lang="en-GB" sz="2000" baseline="30000" dirty="0"/>
                  <a:t>3</a:t>
                </a:r>
                <a:r>
                  <a:rPr lang="en-GB" sz="2000" dirty="0"/>
                  <a:t>He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1.97007</m:t>
                    </m:r>
                    <m:d>
                      <m:d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94</m:t>
                        </m:r>
                      </m:e>
                    </m:d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nl-NL" sz="2000" b="0" i="0" dirty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1600" dirty="0">
                    <a:hlinkClick r:id="rId2"/>
                  </a:rPr>
                  <a:t>https://arxiv.org/abs/2305.11679</a:t>
                </a:r>
                <a:r>
                  <a:rPr lang="en-GB" sz="16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BF953A-AB5B-4F72-70FA-616E7B21C0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744" t="-20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AC4C4C10-0A39-7628-D87B-13A6F14EE8ED}"/>
              </a:ext>
            </a:extLst>
          </p:cNvPr>
          <p:cNvGrpSpPr/>
          <p:nvPr/>
        </p:nvGrpSpPr>
        <p:grpSpPr>
          <a:xfrm>
            <a:off x="9130250" y="1601467"/>
            <a:ext cx="2990308" cy="1987676"/>
            <a:chOff x="8193396" y="2842634"/>
            <a:chExt cx="4452888" cy="2959861"/>
          </a:xfrm>
        </p:grpSpPr>
        <p:pic>
          <p:nvPicPr>
            <p:cNvPr id="5" name="Picture 4" descr="A picture containing grass, outdoor, mountain, nature&#10;&#10;Description automatically generated">
              <a:extLst>
                <a:ext uri="{FF2B5EF4-FFF2-40B4-BE49-F238E27FC236}">
                  <a16:creationId xmlns:a16="http://schemas.microsoft.com/office/drawing/2014/main" id="{6EA0943A-54C8-2270-43DD-B243C8264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3396" y="2842634"/>
              <a:ext cx="4452888" cy="295986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DD1956E-F8E9-ADEB-E681-A1F3E8894585}"/>
                </a:ext>
              </a:extLst>
            </p:cNvPr>
            <p:cNvSpPr txBox="1"/>
            <p:nvPr/>
          </p:nvSpPr>
          <p:spPr>
            <a:xfrm>
              <a:off x="10606086" y="5243455"/>
              <a:ext cx="1306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>
                  <a:solidFill>
                    <a:schemeClr val="bg1"/>
                  </a:solidFill>
                </a:rPr>
                <a:t>PSI, </a:t>
              </a:r>
              <a:r>
                <a:rPr lang="en-GB" b="1" i="1" dirty="0" err="1">
                  <a:solidFill>
                    <a:schemeClr val="bg1"/>
                  </a:solidFill>
                </a:rPr>
                <a:t>Villigen</a:t>
              </a:r>
              <a:endParaRPr lang="en-GB" b="1" i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5058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555131-E7F9-C369-28F6-3DFE06028F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err="1"/>
              <a:t>Electrons</a:t>
            </a:r>
            <a:r>
              <a:rPr lang="nl-NL" dirty="0"/>
              <a:t> vs. </a:t>
            </a:r>
            <a:r>
              <a:rPr lang="nl-NL" dirty="0" err="1"/>
              <a:t>Muons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BF953A-AB5B-4F72-70FA-616E7B21C0E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nl-NL" sz="2400" dirty="0"/>
                  <a:t>He </a:t>
                </a:r>
                <a:r>
                  <a:rPr lang="nl-NL" sz="2400" dirty="0" err="1"/>
                  <a:t>nuclear</a:t>
                </a:r>
                <a:r>
                  <a:rPr lang="nl-NL" sz="2400" dirty="0"/>
                  <a:t> charge radii </a:t>
                </a:r>
                <a:r>
                  <a:rPr lang="nl-NL" sz="2400" dirty="0" err="1"/>
                  <a:t>from</a:t>
                </a:r>
                <a:r>
                  <a:rPr lang="nl-NL" sz="2400" dirty="0"/>
                  <a:t> </a:t>
                </a:r>
                <a14:m>
                  <m:oMath xmlns:m="http://schemas.openxmlformats.org/officeDocument/2006/math"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nl-NL" sz="2400" b="0" i="0" smtClean="0">
                        <a:latin typeface="Cambria Math" panose="02040503050406030204" pitchFamily="18" charset="0"/>
                      </a:rPr>
                      <m:t>H</m:t>
                    </m:r>
                    <m:sSup>
                      <m:sSupPr>
                        <m:ctrlPr>
                          <a:rPr lang="nl-NL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nl-NL" sz="24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nl-NL" sz="2400" b="0" i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2400" dirty="0"/>
                  <a:t> spectroscopy</a:t>
                </a:r>
              </a:p>
              <a:p>
                <a:pPr lvl="1"/>
                <a:r>
                  <a:rPr lang="en-GB" sz="2000" baseline="30000" dirty="0"/>
                  <a:t>4</a:t>
                </a:r>
                <a:r>
                  <a:rPr lang="en-GB" sz="2000" dirty="0"/>
                  <a:t>He: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1.67824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83</m:t>
                        </m:r>
                      </m:e>
                    </m:d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1600" i="1" dirty="0"/>
                  <a:t>[Krauth et al. Nature  </a:t>
                </a:r>
                <a:r>
                  <a:rPr lang="en-GB" sz="1600" b="1" i="1" dirty="0"/>
                  <a:t>589</a:t>
                </a:r>
                <a:r>
                  <a:rPr lang="en-GB" sz="1600" i="1" dirty="0"/>
                  <a:t>, p. 527–531 (2021)]</a:t>
                </a:r>
              </a:p>
              <a:p>
                <a:pPr lvl="1"/>
                <a:r>
                  <a:rPr lang="en-GB" sz="2000" b="1" dirty="0"/>
                  <a:t>Fresh off the press: </a:t>
                </a:r>
                <a:r>
                  <a:rPr lang="en-GB" sz="2000" baseline="30000" dirty="0"/>
                  <a:t>3</a:t>
                </a:r>
                <a:r>
                  <a:rPr lang="en-GB" sz="2000" dirty="0"/>
                  <a:t>He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</a:rPr>
                      <m:t>1.97007</m:t>
                    </m:r>
                    <m:d>
                      <m:dPr>
                        <m:ctrlPr>
                          <a:rPr lang="en-GB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i="1" dirty="0" smtClean="0">
                            <a:latin typeface="Cambria Math" panose="02040503050406030204" pitchFamily="18" charset="0"/>
                          </a:rPr>
                          <m:t>94</m:t>
                        </m:r>
                      </m:e>
                    </m:d>
                    <m:r>
                      <a:rPr lang="nl-NL" sz="2000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nl-NL" sz="2000" b="0" i="0" dirty="0" smtClean="0">
                        <a:latin typeface="Cambria Math" panose="02040503050406030204" pitchFamily="18" charset="0"/>
                      </a:rPr>
                      <m:t>fm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1600" dirty="0">
                    <a:hlinkClick r:id="rId2"/>
                  </a:rPr>
                  <a:t>https://arxiv.org/abs/2305.11679</a:t>
                </a:r>
                <a:r>
                  <a:rPr lang="en-GB" sz="1600" dirty="0"/>
                  <a:t>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BF953A-AB5B-4F72-70FA-616E7B21C0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744" t="-20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AC4C4C10-0A39-7628-D87B-13A6F14EE8ED}"/>
              </a:ext>
            </a:extLst>
          </p:cNvPr>
          <p:cNvGrpSpPr/>
          <p:nvPr/>
        </p:nvGrpSpPr>
        <p:grpSpPr>
          <a:xfrm>
            <a:off x="9130250" y="1601467"/>
            <a:ext cx="2990308" cy="1987676"/>
            <a:chOff x="8193396" y="2842634"/>
            <a:chExt cx="4452888" cy="2959861"/>
          </a:xfrm>
        </p:grpSpPr>
        <p:pic>
          <p:nvPicPr>
            <p:cNvPr id="5" name="Picture 4" descr="A picture containing grass, outdoor, mountain, nature&#10;&#10;Description automatically generated">
              <a:extLst>
                <a:ext uri="{FF2B5EF4-FFF2-40B4-BE49-F238E27FC236}">
                  <a16:creationId xmlns:a16="http://schemas.microsoft.com/office/drawing/2014/main" id="{6EA0943A-54C8-2270-43DD-B243C82643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3396" y="2842634"/>
              <a:ext cx="4452888" cy="295986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DD1956E-F8E9-ADEB-E681-A1F3E8894585}"/>
                </a:ext>
              </a:extLst>
            </p:cNvPr>
            <p:cNvSpPr txBox="1"/>
            <p:nvPr/>
          </p:nvSpPr>
          <p:spPr>
            <a:xfrm>
              <a:off x="10606086" y="5243455"/>
              <a:ext cx="13067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i="1" dirty="0">
                  <a:solidFill>
                    <a:schemeClr val="bg1"/>
                  </a:solidFill>
                </a:rPr>
                <a:t>PSI, </a:t>
              </a:r>
              <a:r>
                <a:rPr lang="en-GB" b="1" i="1" dirty="0" err="1">
                  <a:solidFill>
                    <a:schemeClr val="bg1"/>
                  </a:solidFill>
                </a:rPr>
                <a:t>Villigen</a:t>
              </a:r>
              <a:endParaRPr lang="en-GB" b="1" i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C3B80452-0B86-C7B3-E913-96B0624EC1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256" y="2817915"/>
            <a:ext cx="6898897" cy="39395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E3F12C1-3C0B-CB3A-82F0-D463915816D4}"/>
              </a:ext>
            </a:extLst>
          </p:cNvPr>
          <p:cNvSpPr txBox="1"/>
          <p:nvPr/>
        </p:nvSpPr>
        <p:spPr>
          <a:xfrm>
            <a:off x="851710" y="3075057"/>
            <a:ext cx="199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PRELIMINARY RESULTS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BC7184-3782-5F4E-D517-00D5F30279AC}"/>
              </a:ext>
            </a:extLst>
          </p:cNvPr>
          <p:cNvSpPr txBox="1"/>
          <p:nvPr/>
        </p:nvSpPr>
        <p:spPr>
          <a:xfrm>
            <a:off x="8746378" y="4787708"/>
            <a:ext cx="30884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*</a:t>
            </a:r>
            <a:r>
              <a:rPr lang="nl-NL" i="1" dirty="0" err="1"/>
              <a:t>Also</a:t>
            </a:r>
            <a:r>
              <a:rPr lang="nl-NL" i="1" dirty="0"/>
              <a:t> </a:t>
            </a:r>
            <a:r>
              <a:rPr lang="nl-NL" i="1" dirty="0" err="1"/>
              <a:t>fresh</a:t>
            </a:r>
            <a:r>
              <a:rPr lang="nl-NL" i="1" dirty="0"/>
              <a:t>:</a:t>
            </a:r>
            <a:r>
              <a:rPr lang="nl-NL" dirty="0"/>
              <a:t> </a:t>
            </a:r>
          </a:p>
          <a:p>
            <a:r>
              <a:rPr lang="nl-NL" dirty="0"/>
              <a:t>Preliminary </a:t>
            </a:r>
            <a:r>
              <a:rPr lang="nl-NL" dirty="0" err="1"/>
              <a:t>Hefei</a:t>
            </a:r>
            <a:r>
              <a:rPr lang="nl-NL" dirty="0"/>
              <a:t> 2023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80230E-3D84-278D-B698-A47B2D22EF12}"/>
              </a:ext>
            </a:extLst>
          </p:cNvPr>
          <p:cNvSpPr txBox="1"/>
          <p:nvPr/>
        </p:nvSpPr>
        <p:spPr>
          <a:xfrm>
            <a:off x="6026478" y="4404046"/>
            <a:ext cx="336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1F77B4"/>
                </a:solidFill>
              </a:rPr>
              <a:t>*</a:t>
            </a:r>
            <a:endParaRPr lang="en-GB" dirty="0">
              <a:solidFill>
                <a:srgbClr val="1F77B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739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275E29-B4F6-D9AA-BF1F-212805F1B5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/>
              <a:t>Precision </a:t>
            </a:r>
            <a:r>
              <a:rPr lang="nl-NL" dirty="0" err="1"/>
              <a:t>measurements</a:t>
            </a:r>
            <a:endParaRPr lang="nl-NL" dirty="0"/>
          </a:p>
          <a:p>
            <a:r>
              <a:rPr lang="nl-NL" dirty="0"/>
              <a:t>For </a:t>
            </a:r>
            <a:r>
              <a:rPr lang="nl-NL" dirty="0" err="1"/>
              <a:t>fundamental</a:t>
            </a:r>
            <a:r>
              <a:rPr lang="nl-NL" dirty="0"/>
              <a:t> </a:t>
            </a:r>
            <a:r>
              <a:rPr lang="nl-NL" dirty="0" err="1"/>
              <a:t>physics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030D23-234B-9A80-3CAC-E4D2178FCDBA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57189" y="2233866"/>
                <a:ext cx="11477622" cy="3683427"/>
              </a:xfrm>
            </p:spPr>
            <p:txBody>
              <a:bodyPr/>
              <a:lstStyle/>
              <a:p>
                <a:r>
                  <a:rPr lang="nl-NL" dirty="0"/>
                  <a:t>H-</a:t>
                </a:r>
                <a:r>
                  <a:rPr lang="nl-NL" dirty="0" err="1"/>
                  <a:t>atom</a:t>
                </a:r>
                <a:r>
                  <a:rPr lang="nl-NL" dirty="0"/>
                  <a:t>: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nl-NL" b="0" i="1" smtClean="0">
                        <a:latin typeface="Cambria Math" panose="02040503050406030204" pitchFamily="18" charset="0"/>
                      </a:rPr>
                      <m:t>→2</m:t>
                    </m:r>
                    <m:r>
                      <m:rPr>
                        <m:sty m:val="p"/>
                      </m:rPr>
                      <a:rPr lang="nl-NL" b="0" i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GB" dirty="0"/>
                  <a:t> transition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GB" i="0" dirty="0" smtClean="0"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GB" dirty="0"/>
                  <a:t> metastable level: narrow linewidth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4.5⋅</m:t>
                    </m:r>
                    <m:sSup>
                      <m:sSup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−15</m:t>
                        </m:r>
                      </m:sup>
                    </m:sSup>
                  </m:oMath>
                </a14:m>
                <a:r>
                  <a:rPr lang="en-GB" dirty="0"/>
                  <a:t> precision [1]</a:t>
                </a:r>
              </a:p>
              <a:p>
                <a:pPr lvl="1"/>
                <a:r>
                  <a:rPr lang="en-GB" dirty="0"/>
                  <a:t>Cornerstone for QED calculation</a:t>
                </a:r>
              </a:p>
              <a:p>
                <a:endParaRPr lang="en-GB" dirty="0"/>
              </a:p>
              <a:p>
                <a:r>
                  <a:rPr lang="en-GB" dirty="0"/>
                  <a:t>Combined with other transitions</a:t>
                </a:r>
              </a:p>
              <a:p>
                <a:pPr lvl="1"/>
                <a:r>
                  <a:rPr lang="en-GB" dirty="0"/>
                  <a:t>proton charge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nl-NL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nl-NL" b="0" i="1" dirty="0" smtClean="0"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</m:oMath>
                </a14:m>
                <a:endParaRPr lang="en-GB" dirty="0"/>
              </a:p>
              <a:p>
                <a:pPr lvl="1"/>
                <a:r>
                  <a:rPr lang="en-GB" dirty="0"/>
                  <a:t>‘proton radius puzzle’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C030D23-234B-9A80-3CAC-E4D2178FCD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57189" y="2233866"/>
                <a:ext cx="11477622" cy="3683427"/>
              </a:xfrm>
              <a:blipFill>
                <a:blip r:embed="rId2"/>
                <a:stretch>
                  <a:fillRect l="-956" t="-2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C9B62C1-64C2-641A-B363-4AECE686942F}"/>
              </a:ext>
            </a:extLst>
          </p:cNvPr>
          <p:cNvSpPr txBox="1"/>
          <p:nvPr/>
        </p:nvSpPr>
        <p:spPr>
          <a:xfrm>
            <a:off x="3990616" y="1710646"/>
            <a:ext cx="4210768" cy="52322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 dirty="0"/>
              <a:t>Simple, calculable, systems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DF7CB6-26F1-FE8C-91B5-FC29FB065830}"/>
              </a:ext>
            </a:extLst>
          </p:cNvPr>
          <p:cNvSpPr txBox="1"/>
          <p:nvPr/>
        </p:nvSpPr>
        <p:spPr>
          <a:xfrm>
            <a:off x="0" y="6440513"/>
            <a:ext cx="718457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</a:rPr>
              <a:t>[1] Matveev et al. </a:t>
            </a:r>
            <a:r>
              <a:rPr lang="en-GB" sz="1200" i="1" dirty="0">
                <a:effectLst/>
              </a:rPr>
              <a:t>Phys. Rev. Lett.</a:t>
            </a:r>
            <a:r>
              <a:rPr lang="en-GB" sz="1200" dirty="0">
                <a:effectLst/>
              </a:rPr>
              <a:t> 110, no. 23 (June 2013): 230801.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DAFF3F-0C2E-A679-74F0-7F15C0DF03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385"/>
          <a:stretch/>
        </p:blipFill>
        <p:spPr>
          <a:xfrm>
            <a:off x="5702678" y="3102993"/>
            <a:ext cx="6107959" cy="3075910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1D092FDF-49F9-F06A-3752-5436B80EF860}"/>
              </a:ext>
            </a:extLst>
          </p:cNvPr>
          <p:cNvGrpSpPr/>
          <p:nvPr/>
        </p:nvGrpSpPr>
        <p:grpSpPr>
          <a:xfrm>
            <a:off x="10476362" y="1647154"/>
            <a:ext cx="1516161" cy="1399592"/>
            <a:chOff x="10411045" y="1783973"/>
            <a:chExt cx="1516161" cy="139959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CB5F76B-5D87-9210-C2B4-E4CF3E5FB820}"/>
                </a:ext>
              </a:extLst>
            </p:cNvPr>
            <p:cNvSpPr/>
            <p:nvPr/>
          </p:nvSpPr>
          <p:spPr>
            <a:xfrm>
              <a:off x="10411045" y="1783973"/>
              <a:ext cx="1399592" cy="139959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8000">
                  <a:schemeClr val="accent1">
                    <a:lumMod val="30000"/>
                    <a:lumOff val="70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600" dirty="0">
                  <a:solidFill>
                    <a:schemeClr val="tx1"/>
                  </a:solidFill>
                </a:rPr>
                <a:t>H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9473D08-ABF3-54B2-27F2-2C21FE675806}"/>
                </a:ext>
              </a:extLst>
            </p:cNvPr>
            <p:cNvSpPr txBox="1"/>
            <p:nvPr/>
          </p:nvSpPr>
          <p:spPr>
            <a:xfrm flipH="1">
              <a:off x="10411045" y="2828163"/>
              <a:ext cx="15161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dirty="0" err="1"/>
                <a:t>Hydrogen</a:t>
              </a:r>
              <a:endParaRPr lang="en-GB" sz="1400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2DA9553-C03D-5109-3E33-37EA7B83F915}"/>
                </a:ext>
              </a:extLst>
            </p:cNvPr>
            <p:cNvSpPr txBox="1"/>
            <p:nvPr/>
          </p:nvSpPr>
          <p:spPr>
            <a:xfrm flipH="1">
              <a:off x="10545365" y="2009248"/>
              <a:ext cx="495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dirty="0"/>
                <a:t>1</a:t>
              </a:r>
              <a:endParaRPr lang="en-GB" sz="2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AD493E5-77BF-0A31-551E-9D8DE1F441DB}"/>
                </a:ext>
              </a:extLst>
            </p:cNvPr>
            <p:cNvSpPr txBox="1"/>
            <p:nvPr/>
          </p:nvSpPr>
          <p:spPr>
            <a:xfrm flipH="1">
              <a:off x="10545365" y="2488221"/>
              <a:ext cx="495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dirty="0"/>
                <a:t>1</a:t>
              </a: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63231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0555131-E7F9-C369-28F6-3DFE06028F7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err="1"/>
              <a:t>Electrons</a:t>
            </a:r>
            <a:r>
              <a:rPr lang="nl-NL" dirty="0"/>
              <a:t> vs. </a:t>
            </a:r>
            <a:r>
              <a:rPr lang="nl-NL" dirty="0" err="1"/>
              <a:t>Muons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B140C8C-54D7-1ACF-0621-0BC4E7971E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324" y="1588735"/>
            <a:ext cx="7493031" cy="512108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3B0F3338-1C8E-A499-DEC2-185FE9A51CF0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7529808" y="1588735"/>
                <a:ext cx="4591007" cy="445750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3.6</m:t>
                    </m:r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400" dirty="0"/>
                  <a:t> from </a:t>
                </a:r>
                <a14:m>
                  <m:oMath xmlns:m="http://schemas.openxmlformats.org/officeDocument/2006/math">
                    <m:r>
                      <a:rPr lang="nl-NL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𝝁</m:t>
                    </m:r>
                    <m:sSup>
                      <m:sSupPr>
                        <m:ctrlPr>
                          <a:rPr lang="nl-NL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𝐇𝐞</m:t>
                        </m:r>
                      </m:e>
                      <m:sup>
                        <m:r>
                          <a:rPr lang="nl-NL" sz="24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GB" sz="2400" b="1" dirty="0">
                  <a:solidFill>
                    <a:srgbClr val="FF00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400" dirty="0"/>
                  <a:t>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nl-NL" sz="2400" b="1" i="1" smtClean="0">
                            <a:solidFill>
                              <a:srgbClr val="1F77B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400" b="1" i="1" smtClean="0">
                            <a:solidFill>
                              <a:srgbClr val="1F77B4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nl-NL" sz="2400" b="1" i="1" smtClean="0">
                            <a:solidFill>
                              <a:srgbClr val="1F77B4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nl-NL" sz="2400" b="1" i="0" smtClean="0">
                        <a:solidFill>
                          <a:srgbClr val="1F77B4"/>
                        </a:solidFill>
                        <a:latin typeface="Cambria Math" panose="02040503050406030204" pitchFamily="18" charset="0"/>
                      </a:rPr>
                      <m:t>𝐒</m:t>
                    </m:r>
                    <m:r>
                      <a:rPr lang="nl-NL" sz="2400" b="1" i="1" smtClean="0">
                        <a:solidFill>
                          <a:srgbClr val="1F77B4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nl-NL" sz="2400" b="1" i="1" smtClean="0">
                            <a:solidFill>
                              <a:srgbClr val="1F77B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400" b="1" i="1" smtClean="0">
                            <a:solidFill>
                              <a:srgbClr val="1F77B4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  <m:sup>
                        <m:r>
                          <a:rPr lang="nl-NL" sz="2400" b="1" i="1" smtClean="0">
                            <a:solidFill>
                              <a:srgbClr val="1F77B4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p>
                    <m:r>
                      <a:rPr lang="nl-NL" sz="2400" b="1" i="0" smtClean="0">
                        <a:solidFill>
                          <a:srgbClr val="1F77B4"/>
                        </a:solidFill>
                        <a:latin typeface="Cambria Math" panose="02040503050406030204" pitchFamily="18" charset="0"/>
                      </a:rPr>
                      <m:t>𝐏</m:t>
                    </m:r>
                  </m:oMath>
                </a14:m>
                <a:endParaRPr lang="nl-NL" sz="2400" b="1" dirty="0">
                  <a:solidFill>
                    <a:srgbClr val="1F77B4"/>
                  </a:solidFill>
                </a:endParaRPr>
              </a:p>
              <a:p>
                <a:r>
                  <a:rPr lang="nl-NL" sz="2400" dirty="0" err="1">
                    <a:latin typeface="Cambria Math" panose="02040503050406030204" pitchFamily="18" charset="0"/>
                  </a:rPr>
                  <a:t>Hefei</a:t>
                </a:r>
                <a:r>
                  <a:rPr lang="nl-NL" sz="2400" dirty="0">
                    <a:latin typeface="Cambria Math" panose="02040503050406030204" pitchFamily="18" charset="0"/>
                  </a:rPr>
                  <a:t> </a:t>
                </a:r>
                <a:r>
                  <a:rPr lang="nl-NL" sz="2400" baseline="30000" dirty="0">
                    <a:latin typeface="Cambria Math" panose="02040503050406030204" pitchFamily="18" charset="0"/>
                  </a:rPr>
                  <a:t>3</a:t>
                </a:r>
                <a:r>
                  <a:rPr lang="nl-NL" sz="2400" dirty="0">
                    <a:latin typeface="Cambria Math" panose="02040503050406030204" pitchFamily="18" charset="0"/>
                  </a:rPr>
                  <a:t>He?</a:t>
                </a:r>
                <a:endParaRPr lang="nl-NL" sz="2400" b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1.9 </m:t>
                    </m:r>
                    <m:r>
                      <m:rPr>
                        <m:sty m:val="p"/>
                      </m:rPr>
                      <a:rPr lang="nl-NL" sz="2400" b="0" i="0" smtClean="0">
                        <a:latin typeface="Cambria Math" panose="02040503050406030204" pitchFamily="18" charset="0"/>
                      </a:rPr>
                      <m:t>kHz</m:t>
                    </m:r>
                  </m:oMath>
                </a14:m>
                <a:r>
                  <a:rPr lang="nl-NL" sz="2400" b="0" dirty="0">
                    <a:latin typeface="Cambria Math" panose="02040503050406030204" pitchFamily="18" charset="0"/>
                  </a:rPr>
                  <a:t> shift </a:t>
                </a:r>
                <a:r>
                  <a:rPr lang="nl-NL" sz="2400" b="0" dirty="0" err="1">
                    <a:latin typeface="Cambria Math" panose="02040503050406030204" pitchFamily="18" charset="0"/>
                  </a:rPr>
                  <a:t>for</a:t>
                </a:r>
                <a:r>
                  <a:rPr lang="nl-NL" sz="2400" b="0" dirty="0">
                    <a:latin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nl-NL" sz="2400" b="0" dirty="0">
                    <a:latin typeface="Cambria Math" panose="02040503050406030204" pitchFamily="18" charset="0"/>
                  </a:rPr>
                  <a:t> agreement </a:t>
                </a:r>
                <a:r>
                  <a:rPr lang="nl-NL" sz="2400" b="0" dirty="0" err="1">
                    <a:latin typeface="Cambria Math" panose="02040503050406030204" pitchFamily="18" charset="0"/>
                  </a:rPr>
                  <a:t>with</a:t>
                </a:r>
                <a:r>
                  <a:rPr lang="nl-NL" sz="2400" b="0" dirty="0">
                    <a:latin typeface="Cambria Math" panose="02040503050406030204" pitchFamily="18" charset="0"/>
                  </a:rPr>
                  <a:t> </a:t>
                </a:r>
                <a:r>
                  <a:rPr lang="nl-NL" sz="2400" b="0" dirty="0" err="1">
                    <a:latin typeface="Cambria Math" panose="02040503050406030204" pitchFamily="18" charset="0"/>
                  </a:rPr>
                  <a:t>muonic</a:t>
                </a:r>
                <a:endParaRPr lang="nl-NL" sz="2400" b="0" dirty="0">
                  <a:latin typeface="Cambria Math" panose="02040503050406030204" pitchFamily="18" charset="0"/>
                </a:endParaRPr>
              </a:p>
              <a:p>
                <a:endParaRPr lang="nl-NL" sz="2400" dirty="0">
                  <a:latin typeface="Cambria Math" panose="02040503050406030204" pitchFamily="18" charset="0"/>
                </a:endParaRPr>
              </a:p>
              <a:p>
                <a:r>
                  <a:rPr lang="nl-NL" sz="2400" dirty="0" err="1">
                    <a:latin typeface="Cambria Math" panose="02040503050406030204" pitchFamily="18" charset="0"/>
                  </a:rPr>
                  <a:t>Discrepancies</a:t>
                </a:r>
                <a:r>
                  <a:rPr lang="nl-NL" sz="2400" dirty="0">
                    <a:latin typeface="Cambria Math" panose="02040503050406030204" pitchFamily="18" charset="0"/>
                  </a:rPr>
                  <a:t>:</a:t>
                </a:r>
              </a:p>
              <a:p>
                <a:pPr lvl="1"/>
                <a:r>
                  <a:rPr lang="nl-NL" sz="2000" i="1" dirty="0">
                    <a:latin typeface="Cambria Math" panose="02040503050406030204" pitchFamily="18" charset="0"/>
                  </a:rPr>
                  <a:t>New </a:t>
                </a:r>
                <a:r>
                  <a:rPr lang="nl-NL" sz="2000" i="1" dirty="0" err="1">
                    <a:latin typeface="Cambria Math" panose="02040503050406030204" pitchFamily="18" charset="0"/>
                  </a:rPr>
                  <a:t>physics</a:t>
                </a:r>
                <a:r>
                  <a:rPr lang="nl-NL" sz="2000" i="1" dirty="0">
                    <a:latin typeface="Cambria Math" panose="02040503050406030204" pitchFamily="18" charset="0"/>
                  </a:rPr>
                  <a:t>? Well………………</a:t>
                </a:r>
              </a:p>
              <a:p>
                <a:pPr lvl="1"/>
                <a:r>
                  <a:rPr lang="nl-NL" sz="2000" dirty="0" err="1">
                    <a:latin typeface="Cambria Math" panose="02040503050406030204" pitchFamily="18" charset="0"/>
                  </a:rPr>
                  <a:t>Very</a:t>
                </a:r>
                <a:r>
                  <a:rPr lang="nl-NL" sz="2000" dirty="0">
                    <a:latin typeface="Cambria Math" panose="02040503050406030204" pitchFamily="18" charset="0"/>
                  </a:rPr>
                  <a:t> different </a:t>
                </a:r>
                <a:r>
                  <a:rPr lang="nl-NL" sz="2000" dirty="0" err="1">
                    <a:latin typeface="Cambria Math" panose="02040503050406030204" pitchFamily="18" charset="0"/>
                  </a:rPr>
                  <a:t>systematics</a:t>
                </a:r>
                <a:endParaRPr lang="nl-NL" sz="2000" dirty="0">
                  <a:latin typeface="Cambria Math" panose="02040503050406030204" pitchFamily="18" charset="0"/>
                </a:endParaRPr>
              </a:p>
              <a:p>
                <a:pPr lvl="1"/>
                <a:r>
                  <a:rPr lang="nl-NL" sz="2000" dirty="0" err="1">
                    <a:latin typeface="Cambria Math" panose="02040503050406030204" pitchFamily="18" charset="0"/>
                  </a:rPr>
                  <a:t>Theory</a:t>
                </a:r>
                <a:r>
                  <a:rPr lang="nl-NL" sz="2000" dirty="0">
                    <a:latin typeface="Cambria Math" panose="02040503050406030204" pitchFamily="18" charset="0"/>
                  </a:rPr>
                  <a:t>: triplet vs. singlet</a:t>
                </a:r>
                <a:endParaRPr lang="en-GB" b="1" dirty="0">
                  <a:latin typeface="Cambria Math" panose="02040503050406030204" pitchFamily="18" charset="0"/>
                </a:endParaRPr>
              </a:p>
              <a:p>
                <a:pPr lvl="1"/>
                <a:r>
                  <a:rPr lang="en-GB" sz="2000" dirty="0">
                    <a:latin typeface="Cambria Math" panose="02040503050406030204" pitchFamily="18" charset="0"/>
                  </a:rPr>
                  <a:t>Muonic: higher-order QED</a:t>
                </a:r>
              </a:p>
            </p:txBody>
          </p:sp>
        </mc:Choice>
        <mc:Fallback xmlns="">
          <p:sp>
            <p:nvSpPr>
              <p:cNvPr id="14" name="Content Placeholder 13">
                <a:extLst>
                  <a:ext uri="{FF2B5EF4-FFF2-40B4-BE49-F238E27FC236}">
                    <a16:creationId xmlns:a16="http://schemas.microsoft.com/office/drawing/2014/main" id="{3B0F3338-1C8E-A499-DEC2-185FE9A51C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7529808" y="1588735"/>
                <a:ext cx="4591007" cy="4457502"/>
              </a:xfrm>
              <a:blipFill>
                <a:blip r:embed="rId4"/>
                <a:stretch>
                  <a:fillRect l="-1726" t="-1915" b="-9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578DC9A-1BCD-BDD0-9D93-B7A5C885B969}"/>
              </a:ext>
            </a:extLst>
          </p:cNvPr>
          <p:cNvSpPr txBox="1"/>
          <p:nvPr/>
        </p:nvSpPr>
        <p:spPr>
          <a:xfrm>
            <a:off x="5253779" y="5509117"/>
            <a:ext cx="199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20040196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In 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57188" y="1543436"/>
                <a:ext cx="9682923" cy="4853691"/>
              </a:xfrm>
            </p:spPr>
            <p:txBody>
              <a:bodyPr/>
              <a:lstStyle/>
              <a:p>
                <a:r>
                  <a:rPr lang="en-GB" sz="2400" dirty="0"/>
                  <a:t>Fundamental physics with ultracold helium:</a:t>
                </a:r>
              </a:p>
              <a:p>
                <a:pPr lvl="1"/>
                <a:r>
                  <a:rPr lang="en-GB" sz="2000" dirty="0"/>
                  <a:t>Precision spectroscopy: narrow transition</a:t>
                </a:r>
              </a:p>
              <a:p>
                <a:pPr lvl="1"/>
                <a:r>
                  <a:rPr lang="en-GB" sz="2000" dirty="0"/>
                  <a:t>Nuclear charge radii </a:t>
                </a:r>
                <a:r>
                  <a:rPr lang="en-GB" sz="2000" dirty="0">
                    <a:sym typeface="Wingdings" panose="05000000000000000000" pitchFamily="2" charset="2"/>
                  </a:rPr>
                  <a:t> most accurate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3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bSup>
                    <m:r>
                      <a:rPr lang="en-GB" sz="20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−</m:t>
                    </m:r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𝑟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4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dirty="0"/>
              </a:p>
              <a:p>
                <a:pPr lvl="1"/>
                <a:r>
                  <a:rPr lang="en-GB" sz="2000" dirty="0"/>
                  <a:t>QED benchmark</a:t>
                </a:r>
              </a:p>
              <a:p>
                <a:pPr lvl="1"/>
                <a:r>
                  <a:rPr lang="en-GB" sz="2000" dirty="0"/>
                  <a:t>Comparison with other works, exciting times: </a:t>
                </a:r>
              </a:p>
              <a:p>
                <a:pPr marL="914377" lvl="2" indent="0">
                  <a:buNone/>
                </a:pPr>
                <a:r>
                  <a:rPr lang="en-GB" sz="1800" b="1" i="1" dirty="0"/>
                  <a:t>Other spectroscopy</a:t>
                </a:r>
                <a:r>
                  <a:rPr lang="en-GB" sz="1800" i="1" dirty="0"/>
                  <a:t>, scattering, </a:t>
                </a:r>
                <a:r>
                  <a:rPr lang="en-GB" sz="1800" b="1" i="1" dirty="0"/>
                  <a:t>muonic systems</a:t>
                </a:r>
              </a:p>
              <a:p>
                <a:pPr marL="914377" lvl="2" indent="0">
                  <a:buNone/>
                </a:pPr>
                <a:endParaRPr lang="en-GB" sz="1800" dirty="0"/>
              </a:p>
              <a:p>
                <a:r>
                  <a:rPr lang="en-GB" sz="2400" dirty="0"/>
                  <a:t>More than just the transition frequency:</a:t>
                </a:r>
              </a:p>
              <a:p>
                <a:pPr lvl="1"/>
                <a:r>
                  <a:rPr lang="en-GB" sz="2000" dirty="0"/>
                  <a:t>magic wavelengths: benchmarks for QED</a:t>
                </a:r>
              </a:p>
              <a:p>
                <a:pPr lvl="1"/>
                <a:r>
                  <a:rPr lang="en-GB" sz="2000" baseline="30000" dirty="0"/>
                  <a:t>4</a:t>
                </a:r>
                <a:r>
                  <a:rPr lang="en-GB" sz="2000" dirty="0"/>
                  <a:t>He BEC: insight into collisions, mean-field shift, scattering length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𝑡𝑠</m:t>
                        </m:r>
                      </m:sub>
                    </m:sSub>
                  </m:oMath>
                </a14:m>
                <a:endParaRPr lang="en-GB" sz="2000" dirty="0"/>
              </a:p>
              <a:p>
                <a:pPr lvl="1"/>
                <a:r>
                  <a:rPr lang="en-GB" sz="2000" baseline="30000" dirty="0"/>
                  <a:t>3</a:t>
                </a:r>
                <a:r>
                  <a:rPr lang="en-GB" sz="2000" dirty="0"/>
                  <a:t>He Fermi gas: Observation of unexpected Pauli Blockade effects</a:t>
                </a:r>
              </a:p>
              <a:p>
                <a:pPr lvl="1"/>
                <a:endParaRPr lang="en-GB" sz="2000" dirty="0"/>
              </a:p>
              <a:p>
                <a:r>
                  <a:rPr lang="en-GB" sz="2000" dirty="0"/>
                  <a:t>Higher precision?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Γ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=8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Hz</m:t>
                    </m:r>
                  </m:oMath>
                </a14:m>
                <a:r>
                  <a:rPr lang="en-GB" sz="2000" b="0" dirty="0"/>
                  <a:t> (experimentally challenging)</a:t>
                </a:r>
              </a:p>
              <a:p>
                <a:r>
                  <a:rPr lang="en-GB" sz="2000" dirty="0"/>
                  <a:t>Other measurements in helium?</a:t>
                </a:r>
              </a:p>
              <a:p>
                <a:endParaRPr lang="en-GB" sz="2400" dirty="0"/>
              </a:p>
              <a:p>
                <a:pPr lvl="1"/>
                <a:endParaRPr lang="en-GB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57188" y="1543436"/>
                <a:ext cx="9682923" cy="4853691"/>
              </a:xfrm>
              <a:blipFill>
                <a:blip r:embed="rId2"/>
                <a:stretch>
                  <a:fillRect l="-882" t="-1759" b="-55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7" t="26666" r="13197" b="26666"/>
          <a:stretch/>
        </p:blipFill>
        <p:spPr>
          <a:xfrm>
            <a:off x="7547316" y="1491408"/>
            <a:ext cx="4454942" cy="17719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92854" y="1657308"/>
            <a:ext cx="8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54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027366" y="1657308"/>
            <a:ext cx="8293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5400" dirty="0">
                <a:solidFill>
                  <a:schemeClr val="accent6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3792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Thanks for your attention!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6" b="17206"/>
          <a:stretch/>
        </p:blipFill>
        <p:spPr>
          <a:xfrm>
            <a:off x="357188" y="1898468"/>
            <a:ext cx="6871064" cy="45807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32622" y="1898468"/>
            <a:ext cx="385789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He* team: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Raphael </a:t>
            </a:r>
            <a:r>
              <a:rPr lang="en-GB" sz="2000" dirty="0" err="1"/>
              <a:t>Jannin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Kees</a:t>
            </a:r>
            <a:r>
              <a:rPr lang="en-GB" sz="2000" dirty="0"/>
              <a:t> </a:t>
            </a:r>
            <a:r>
              <a:rPr lang="en-GB" sz="2000" dirty="0" err="1"/>
              <a:t>Steinebach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Yuri van der Werf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Rick Bethlem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Kjeld </a:t>
            </a:r>
            <a:r>
              <a:rPr lang="en-GB" sz="2000" dirty="0" err="1"/>
              <a:t>Eikema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Bob </a:t>
            </a:r>
            <a:r>
              <a:rPr lang="en-GB" sz="2000" dirty="0" err="1"/>
              <a:t>Rengelink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b="1" dirty="0"/>
              <a:t>Technical support: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Rob </a:t>
            </a:r>
            <a:r>
              <a:rPr lang="en-GB" sz="2000" dirty="0" err="1"/>
              <a:t>Kortekaas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Lex van der </a:t>
            </a:r>
            <a:r>
              <a:rPr lang="en-GB" sz="2000" dirty="0" err="1"/>
              <a:t>Gracht</a:t>
            </a: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r>
              <a:rPr lang="en-GB" sz="2000" b="1" dirty="0"/>
              <a:t>Funding &amp; facilities: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8927" y="4165173"/>
            <a:ext cx="1008588" cy="1633195"/>
          </a:xfrm>
          <a:prstGeom prst="rect">
            <a:avLst/>
          </a:prstGeom>
        </p:spPr>
      </p:pic>
      <p:sp>
        <p:nvSpPr>
          <p:cNvPr id="7" name="CustomShape 43"/>
          <p:cNvSpPr/>
          <p:nvPr/>
        </p:nvSpPr>
        <p:spPr>
          <a:xfrm>
            <a:off x="10263514" y="3403959"/>
            <a:ext cx="1842422" cy="7064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AU" sz="2000" b="1" strike="noStrike" spc="-1" dirty="0" err="1">
                <a:solidFill>
                  <a:srgbClr val="000000"/>
                </a:solidFill>
                <a:latin typeface="Calibri"/>
              </a:rPr>
              <a:t>Wim</a:t>
            </a:r>
            <a:r>
              <a:rPr lang="en-AU" sz="2000" b="1" strike="noStrike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AU" sz="2000" b="1" strike="noStrike" spc="-1" dirty="0" err="1">
                <a:solidFill>
                  <a:srgbClr val="000000"/>
                </a:solidFill>
                <a:latin typeface="Calibri"/>
              </a:rPr>
              <a:t>Vassen</a:t>
            </a:r>
            <a:r>
              <a:rPr lang="en-AU" sz="2000" b="0" strike="noStrike" spc="-1" dirty="0">
                <a:solidFill>
                  <a:srgbClr val="000000"/>
                </a:solidFill>
                <a:latin typeface="Calibri"/>
              </a:rPr>
              <a:t>: </a:t>
            </a:r>
          </a:p>
          <a:p>
            <a:pPr algn="ctr">
              <a:lnSpc>
                <a:spcPct val="100000"/>
              </a:lnSpc>
            </a:pPr>
            <a:r>
              <a:rPr lang="en-AU" sz="2000" b="0" strike="noStrike" spc="-1" dirty="0">
                <a:solidFill>
                  <a:srgbClr val="000000"/>
                </a:solidFill>
                <a:latin typeface="Calibri"/>
              </a:rPr>
              <a:t>† </a:t>
            </a:r>
            <a:r>
              <a:rPr lang="en-AU" sz="2000" b="0" i="1" strike="noStrike" spc="-1" dirty="0">
                <a:solidFill>
                  <a:srgbClr val="000000"/>
                </a:solidFill>
                <a:latin typeface="Calibri"/>
              </a:rPr>
              <a:t>11-2-2019</a:t>
            </a:r>
            <a:endParaRPr lang="nl-NL" sz="2000" b="0" i="1" strike="noStrike" spc="-1" dirty="0">
              <a:latin typeface="Calibri"/>
            </a:endParaRPr>
          </a:p>
        </p:txBody>
      </p:sp>
      <p:pic>
        <p:nvPicPr>
          <p:cNvPr id="8" name="Picture 7" descr="VassenEGAS"/>
          <p:cNvPicPr/>
          <p:nvPr/>
        </p:nvPicPr>
        <p:blipFill>
          <a:blip r:embed="rId4"/>
          <a:stretch/>
        </p:blipFill>
        <p:spPr>
          <a:xfrm>
            <a:off x="10415016" y="1540829"/>
            <a:ext cx="1486336" cy="1858707"/>
          </a:xfrm>
          <a:prstGeom prst="rect">
            <a:avLst/>
          </a:prstGeom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652179" y="262127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34116759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Thanks for your attention!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7" y="5632704"/>
            <a:ext cx="655705" cy="1061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45208" y="2894686"/>
            <a:ext cx="81015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/>
              <a:t>Questions?</a:t>
            </a:r>
          </a:p>
          <a:p>
            <a:pPr algn="ctr"/>
            <a:endParaRPr lang="en-GB" sz="5400" dirty="0"/>
          </a:p>
          <a:p>
            <a:pPr algn="ctr"/>
            <a:endParaRPr lang="en-GB" sz="5400" dirty="0"/>
          </a:p>
          <a:p>
            <a:pPr algn="ctr"/>
            <a:endParaRPr lang="en-GB" sz="5400" dirty="0"/>
          </a:p>
          <a:p>
            <a:pPr algn="ctr"/>
            <a:r>
              <a:rPr lang="en-GB" sz="2400" dirty="0"/>
              <a:t>Email: </a:t>
            </a:r>
            <a:r>
              <a:rPr lang="en-GB" sz="2400" dirty="0">
                <a:hlinkClick r:id="rId3"/>
              </a:rPr>
              <a:t>y.vander.werf@vu.nl</a:t>
            </a:r>
            <a:r>
              <a:rPr lang="en-GB" sz="2400" dirty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167148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Precision spectroscopy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57188" y="1705503"/>
            <a:ext cx="5503680" cy="4287997"/>
          </a:xfrm>
          <a:prstGeom prst="rect">
            <a:avLst/>
          </a:prstGeom>
        </p:spPr>
        <p:txBody>
          <a:bodyPr/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Systematics analysis: </a:t>
            </a:r>
            <a:r>
              <a:rPr lang="en-GB" b="1" dirty="0"/>
              <a:t>Zeeman shift</a:t>
            </a:r>
          </a:p>
        </p:txBody>
      </p:sp>
      <p:grpSp>
        <p:nvGrpSpPr>
          <p:cNvPr id="86" name="Group 85"/>
          <p:cNvGrpSpPr/>
          <p:nvPr/>
        </p:nvGrpSpPr>
        <p:grpSpPr>
          <a:xfrm>
            <a:off x="11217984" y="1803173"/>
            <a:ext cx="139337" cy="4058655"/>
            <a:chOff x="6806619" y="1943728"/>
            <a:chExt cx="139337" cy="4058655"/>
          </a:xfrm>
        </p:grpSpPr>
        <p:cxnSp>
          <p:nvCxnSpPr>
            <p:cNvPr id="87" name="Straight Arrow Connector 86"/>
            <p:cNvCxnSpPr/>
            <p:nvPr/>
          </p:nvCxnSpPr>
          <p:spPr>
            <a:xfrm flipV="1">
              <a:off x="6876288" y="1943728"/>
              <a:ext cx="0" cy="1982751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6806619" y="3926478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6806619" y="3856810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 flipV="1">
              <a:off x="6876288" y="3996148"/>
              <a:ext cx="0" cy="2006235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>
            <a:off x="11487874" y="1803173"/>
            <a:ext cx="139337" cy="2838604"/>
            <a:chOff x="6806619" y="2677344"/>
            <a:chExt cx="139337" cy="2838604"/>
          </a:xfrm>
        </p:grpSpPr>
        <p:cxnSp>
          <p:nvCxnSpPr>
            <p:cNvPr id="92" name="Straight Arrow Connector 91"/>
            <p:cNvCxnSpPr/>
            <p:nvPr/>
          </p:nvCxnSpPr>
          <p:spPr>
            <a:xfrm flipV="1">
              <a:off x="6876288" y="2677344"/>
              <a:ext cx="0" cy="1249134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H="1">
              <a:off x="6806619" y="3926478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H="1">
              <a:off x="6806619" y="3856810"/>
              <a:ext cx="139337" cy="13933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 flipV="1">
              <a:off x="6876288" y="3996147"/>
              <a:ext cx="0" cy="1519801"/>
            </a:xfrm>
            <a:prstGeom prst="straightConnector1">
              <a:avLst/>
            </a:prstGeom>
            <a:ln w="28575" cmpd="sng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Connector 51"/>
          <p:cNvCxnSpPr/>
          <p:nvPr/>
        </p:nvCxnSpPr>
        <p:spPr>
          <a:xfrm>
            <a:off x="11000109" y="2201919"/>
            <a:ext cx="84497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1018241" y="4676895"/>
            <a:ext cx="8449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11000109" y="2125719"/>
            <a:ext cx="84497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11018241" y="5926575"/>
            <a:ext cx="8449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TextBox 105"/>
              <p:cNvSpPr txBox="1"/>
              <p:nvPr/>
            </p:nvSpPr>
            <p:spPr>
              <a:xfrm>
                <a:off x="11670435" y="1714196"/>
                <a:ext cx="493545" cy="411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ℏ</m:t>
                      </m:r>
                      <m:acc>
                        <m:accPr>
                          <m:chr m:val="⃗"/>
                          <m:ctrlP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</m:oMath>
                  </m:oMathPara>
                </a14:m>
                <a:endParaRPr lang="en-GB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06" name="TextBox 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70435" y="1714196"/>
                <a:ext cx="493545" cy="41152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5" name="Straight Arrow Connector 104"/>
          <p:cNvCxnSpPr/>
          <p:nvPr/>
        </p:nvCxnSpPr>
        <p:spPr>
          <a:xfrm>
            <a:off x="11709738" y="1803173"/>
            <a:ext cx="0" cy="322546"/>
          </a:xfrm>
          <a:prstGeom prst="straightConnector1">
            <a:avLst/>
          </a:prstGeom>
          <a:ln w="28575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/>
              <p:cNvSpPr txBox="1"/>
              <p:nvPr/>
            </p:nvSpPr>
            <p:spPr>
              <a:xfrm flipH="1">
                <a:off x="8987078" y="1964446"/>
                <a:ext cx="190014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〉"/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=1/2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3" name="TextBox 8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8987078" y="1964446"/>
                <a:ext cx="1900140" cy="338554"/>
              </a:xfrm>
              <a:prstGeom prst="rect">
                <a:avLst/>
              </a:prstGeom>
              <a:blipFill>
                <a:blip r:embed="rId3"/>
                <a:stretch>
                  <a:fillRect b="-89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/>
              <p:cNvSpPr txBox="1"/>
              <p:nvPr/>
            </p:nvSpPr>
            <p:spPr>
              <a:xfrm flipH="1">
                <a:off x="8987078" y="5259254"/>
                <a:ext cx="2049296" cy="338554"/>
              </a:xfrm>
              <a:prstGeom prst="rect">
                <a:avLst/>
              </a:prstGeom>
              <a:solidFill>
                <a:schemeClr val="bg1">
                  <a:alpha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〉"/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  <m:sub>
                              <m:r>
                                <a:rPr lang="en-GB" sz="160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=3/2</m:t>
                          </m:r>
                        </m:e>
                      </m:d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4" name="TextBox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8987078" y="5259254"/>
                <a:ext cx="2049296" cy="338554"/>
              </a:xfrm>
              <a:prstGeom prst="rect">
                <a:avLst/>
              </a:prstGeom>
              <a:blipFill>
                <a:blip r:embed="rId4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86" y="2201919"/>
            <a:ext cx="8356925" cy="3876735"/>
          </a:xfrm>
          <a:prstGeom prst="rect">
            <a:avLst/>
          </a:prstGeom>
        </p:spPr>
      </p:pic>
      <p:cxnSp>
        <p:nvCxnSpPr>
          <p:cNvPr id="24" name="Straight Connector 23"/>
          <p:cNvCxnSpPr/>
          <p:nvPr/>
        </p:nvCxnSpPr>
        <p:spPr>
          <a:xfrm>
            <a:off x="11018241" y="5093455"/>
            <a:ext cx="84497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1018241" y="5510015"/>
            <a:ext cx="84497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65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Systematic analysis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7189" y="1710646"/>
            <a:ext cx="11477622" cy="1084805"/>
          </a:xfrm>
        </p:spPr>
        <p:txBody>
          <a:bodyPr/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order Zeeman shift: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8" t="6254" r="8652" b="1951"/>
          <a:stretch/>
        </p:blipFill>
        <p:spPr>
          <a:xfrm>
            <a:off x="0" y="2212963"/>
            <a:ext cx="8229600" cy="44752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444753" y="2784736"/>
                <a:ext cx="3550025" cy="23332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Using the </a:t>
                </a:r>
                <a:r>
                  <a:rPr lang="en-GB" dirty="0" err="1"/>
                  <a:t>Breit</a:t>
                </a:r>
                <a:r>
                  <a:rPr lang="en-GB" dirty="0"/>
                  <a:t>-Rabi formula with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↔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No coupling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=1/2</m:t>
                    </m:r>
                  </m:oMath>
                </a14:m>
                <a:r>
                  <a:rPr lang="en-GB" dirty="0"/>
                  <a:t> from spin-stretched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=±3/2</m:t>
                    </m:r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2</a:t>
                </a:r>
                <a:r>
                  <a:rPr lang="en-GB" baseline="30000" dirty="0"/>
                  <a:t>nd</a:t>
                </a:r>
                <a:r>
                  <a:rPr lang="en-GB" dirty="0"/>
                  <a:t> order Zeeman from coupling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GB" dirty="0"/>
                  <a:t>, same as </a:t>
                </a:r>
                <a:r>
                  <a:rPr lang="en-GB" baseline="30000" dirty="0"/>
                  <a:t>4</a:t>
                </a:r>
                <a:r>
                  <a:rPr lang="en-GB" dirty="0"/>
                  <a:t>He: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&lt;4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mHz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44753" y="2784736"/>
                <a:ext cx="3550025" cy="2333267"/>
              </a:xfrm>
              <a:prstGeom prst="rect">
                <a:avLst/>
              </a:prstGeom>
              <a:blipFill>
                <a:blip r:embed="rId3"/>
                <a:stretch>
                  <a:fillRect l="-1372" t="-1567" b="-26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590612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Reduced linewidth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73104" y="2159726"/>
            <a:ext cx="3369352" cy="4032100"/>
            <a:chOff x="1444049" y="1744462"/>
            <a:chExt cx="3971282" cy="511353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4049" y="3887295"/>
              <a:ext cx="3971282" cy="297070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2352243" y="1744462"/>
              <a:ext cx="3063088" cy="2124361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4254936" y="2475345"/>
              <a:ext cx="14706" cy="2852827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4351919" y="2475345"/>
              <a:ext cx="14706" cy="2852826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2116229" y="4682552"/>
                  <a:ext cx="91807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i="1" smtClean="0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000" b="0" i="1" smtClean="0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2F82B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lang="en-GB" sz="2000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n-GB" sz="2000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GB" sz="2000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  <m:e>
                                <m:r>
                                  <a:rPr lang="en-GB" sz="2000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sPre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2F82BA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i="1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GB" sz="2000" dirty="0">
                    <a:solidFill>
                      <a:srgbClr val="2F82BA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6229" y="4682552"/>
                  <a:ext cx="918072" cy="400110"/>
                </a:xfrm>
                <a:prstGeom prst="rect">
                  <a:avLst/>
                </a:prstGeom>
                <a:blipFill>
                  <a:blip r:embed="rId4"/>
                  <a:stretch>
                    <a:fillRect l="-3906" r="-12500" b="-4423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2111558" y="1905128"/>
                  <a:ext cx="92403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i="1" smtClean="0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000" b="0" i="1" smtClean="0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57B99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lang="en-GB" sz="2000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n-GB" sz="2000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GB" sz="2000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  <m:e>
                                <m:r>
                                  <a:rPr lang="en-GB" sz="2000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sPre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57B99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000" i="1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GB" sz="2000" dirty="0">
                    <a:solidFill>
                      <a:srgbClr val="57B990"/>
                    </a:solidFill>
                  </a:endParaRPr>
                </a:p>
              </p:txBody>
            </p:sp>
          </mc:Choice>
          <mc:Fallback xmlns="">
            <p:sp>
              <p:nvSpPr>
                <p:cNvPr id="9" name="Rectangle 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11558" y="1905128"/>
                  <a:ext cx="924036" cy="400110"/>
                </a:xfrm>
                <a:prstGeom prst="rect">
                  <a:avLst/>
                </a:prstGeom>
                <a:blipFill>
                  <a:blip r:embed="rId5"/>
                  <a:stretch>
                    <a:fillRect l="-3101" r="-13178" b="-4423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TextBox 9"/>
            <p:cNvSpPr txBox="1"/>
            <p:nvPr/>
          </p:nvSpPr>
          <p:spPr>
            <a:xfrm>
              <a:off x="1467654" y="2683884"/>
              <a:ext cx="126977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Fermi-Dirac</a:t>
              </a:r>
            </a:p>
            <a:p>
              <a:r>
                <a:rPr lang="en-GB" dirty="0"/>
                <a:t>state </a:t>
              </a:r>
            </a:p>
            <a:p>
              <a:r>
                <a:rPr lang="en-GB" dirty="0"/>
                <a:t>occupation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111554" y="2159726"/>
            <a:ext cx="2803018" cy="3972424"/>
            <a:chOff x="5751398" y="1744462"/>
            <a:chExt cx="3303773" cy="50432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81" r="1" b="2368"/>
            <a:stretch/>
          </p:blipFill>
          <p:spPr>
            <a:xfrm>
              <a:off x="5861537" y="3887295"/>
              <a:ext cx="3193633" cy="2900367"/>
            </a:xfrm>
            <a:prstGeom prst="flowChartManualOperation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5992083" y="1744462"/>
              <a:ext cx="3063088" cy="2124361"/>
            </a:xfrm>
            <a:prstGeom prst="rect">
              <a:avLst/>
            </a:prstGeom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7469903" y="3509817"/>
              <a:ext cx="14706" cy="2852827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7566886" y="3509817"/>
              <a:ext cx="14706" cy="2852826"/>
            </a:xfrm>
            <a:prstGeom prst="straightConnector1">
              <a:avLst/>
            </a:prstGeom>
            <a:ln w="38100">
              <a:solidFill>
                <a:srgbClr val="1F77B4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5756069" y="4682552"/>
                  <a:ext cx="918072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i="1" smtClean="0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000" b="0" i="1" smtClean="0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2F82B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lang="en-GB" sz="2000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n-GB" sz="2000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GB" sz="2000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  <m:e>
                                <m:r>
                                  <a:rPr lang="en-GB" sz="2000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sPre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2F82BA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sz="2000" i="1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GB" sz="2000" dirty="0">
                    <a:solidFill>
                      <a:srgbClr val="2F82BA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6069" y="4682552"/>
                  <a:ext cx="918072" cy="400110"/>
                </a:xfrm>
                <a:prstGeom prst="rect">
                  <a:avLst/>
                </a:prstGeom>
                <a:blipFill>
                  <a:blip r:embed="rId6"/>
                  <a:stretch>
                    <a:fillRect l="-3125" r="-13281" b="-4423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Rectangle 16"/>
                <p:cNvSpPr/>
                <p:nvPr/>
              </p:nvSpPr>
              <p:spPr>
                <a:xfrm>
                  <a:off x="5751398" y="1905128"/>
                  <a:ext cx="92403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000" i="1" smtClean="0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sz="2000" b="0" i="1" smtClean="0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sz="2000" b="0" i="1" smtClean="0">
                                <a:solidFill>
                                  <a:srgbClr val="57B99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lang="en-GB" sz="2000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n-GB" sz="2000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GB" sz="2000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  <m:e>
                                <m:r>
                                  <a:rPr lang="en-GB" sz="2000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sPre>
                          </m:e>
                          <m:sub>
                            <m:r>
                              <a:rPr lang="en-GB" sz="2000" b="0" i="1" smtClean="0">
                                <a:solidFill>
                                  <a:srgbClr val="57B99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sz="2000" i="1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GB" sz="2000" dirty="0">
                    <a:solidFill>
                      <a:srgbClr val="57B99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Rectangle 1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51398" y="1905128"/>
                  <a:ext cx="924036" cy="400110"/>
                </a:xfrm>
                <a:prstGeom prst="rect">
                  <a:avLst/>
                </a:prstGeom>
                <a:blipFill>
                  <a:blip r:embed="rId7"/>
                  <a:stretch>
                    <a:fillRect l="-3906" r="-13281" b="-4423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2" name="TextBox 21"/>
          <p:cNvSpPr txBox="1"/>
          <p:nvPr/>
        </p:nvSpPr>
        <p:spPr>
          <a:xfrm>
            <a:off x="573846" y="1684784"/>
            <a:ext cx="33384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Tails of spectrum: </a:t>
            </a:r>
            <a:r>
              <a:rPr lang="en-GB" sz="2000" b="1" i="1" dirty="0">
                <a:solidFill>
                  <a:srgbClr val="FF0000"/>
                </a:solidFill>
              </a:rPr>
              <a:t>reduced loss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91609" y="1684784"/>
            <a:ext cx="3145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err="1"/>
              <a:t>Center</a:t>
            </a:r>
            <a:r>
              <a:rPr lang="en-GB" i="1" dirty="0"/>
              <a:t> of </a:t>
            </a:r>
            <a:r>
              <a:rPr lang="en-GB" sz="2000" i="1" dirty="0"/>
              <a:t>spectrum: high loss </a:t>
            </a:r>
            <a:endParaRPr lang="en-GB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10651867" y="3833041"/>
            <a:ext cx="1571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F77B4"/>
                </a:solidFill>
              </a:rPr>
              <a:t>Pauli Blockade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3970065" y="3064436"/>
            <a:ext cx="4259535" cy="3449441"/>
            <a:chOff x="3914685" y="2037671"/>
            <a:chExt cx="4259535" cy="3449441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63"/>
            <a:stretch/>
          </p:blipFill>
          <p:spPr>
            <a:xfrm>
              <a:off x="3914685" y="2037671"/>
              <a:ext cx="4259535" cy="3449441"/>
            </a:xfrm>
            <a:prstGeom prst="rect">
              <a:avLst/>
            </a:prstGeom>
          </p:spPr>
        </p:pic>
        <p:grpSp>
          <p:nvGrpSpPr>
            <p:cNvPr id="33" name="Group 32"/>
            <p:cNvGrpSpPr/>
            <p:nvPr/>
          </p:nvGrpSpPr>
          <p:grpSpPr>
            <a:xfrm>
              <a:off x="5412376" y="2996383"/>
              <a:ext cx="126275" cy="631516"/>
              <a:chOff x="5412376" y="2917514"/>
              <a:chExt cx="126275" cy="631516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 flipV="1">
                <a:off x="5538651" y="3113313"/>
                <a:ext cx="0" cy="43571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V="1">
                <a:off x="5412376" y="2917514"/>
                <a:ext cx="0" cy="43571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/>
            <p:cNvGrpSpPr/>
            <p:nvPr/>
          </p:nvGrpSpPr>
          <p:grpSpPr>
            <a:xfrm>
              <a:off x="7114901" y="2996383"/>
              <a:ext cx="126275" cy="631516"/>
              <a:chOff x="7114901" y="2996383"/>
              <a:chExt cx="126275" cy="631516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 flipV="1">
                <a:off x="7114901" y="3192182"/>
                <a:ext cx="0" cy="43571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V="1">
                <a:off x="7241176" y="2996383"/>
                <a:ext cx="0" cy="435717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Cloud Callout 2"/>
          <p:cNvSpPr/>
          <p:nvPr/>
        </p:nvSpPr>
        <p:spPr>
          <a:xfrm>
            <a:off x="5454062" y="1772925"/>
            <a:ext cx="2971800" cy="856538"/>
          </a:xfrm>
          <a:prstGeom prst="cloudCallou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We measure the remaining He*</a:t>
            </a:r>
          </a:p>
        </p:txBody>
      </p:sp>
    </p:spTree>
    <p:extLst>
      <p:ext uri="{BB962C8B-B14F-4D97-AF65-F5344CB8AC3E}">
        <p14:creationId xmlns:p14="http://schemas.microsoft.com/office/powerpoint/2010/main" val="32977750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Systematic analysis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346" y="1598616"/>
            <a:ext cx="5680655" cy="359250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57189" y="1710647"/>
                <a:ext cx="6505165" cy="1058680"/>
              </a:xfrm>
            </p:spPr>
            <p:txBody>
              <a:bodyPr/>
              <a:lstStyle/>
              <a:p>
                <a:r>
                  <a:rPr lang="en-GB" dirty="0"/>
                  <a:t>Cold collision shift?</a:t>
                </a:r>
              </a:p>
              <a:p>
                <a:pPr marL="457189" lvl="1" indent="0">
                  <a:buNone/>
                </a:pPr>
                <a:r>
                  <a:rPr lang="en-GB" b="1" dirty="0"/>
                  <a:t>IDENTICAL</a:t>
                </a:r>
                <a:r>
                  <a:rPr lang="en-GB" dirty="0"/>
                  <a:t> cold* fermions don’t collide</a:t>
                </a:r>
              </a:p>
              <a:p>
                <a:pPr marL="457189" lvl="1" indent="0">
                  <a:buNone/>
                </a:pPr>
                <a:endParaRPr lang="en-GB" dirty="0"/>
              </a:p>
              <a:p>
                <a:pPr marL="457189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〉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begChr m:val="|"/>
                          <m:endChr m:val="〉"/>
                          <m:ctrlPr>
                            <a:rPr lang="en-GB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e>
                            <m:sub>
                              <m:r>
                                <a:rPr lang="en-GB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GB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GB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〉</m:t>
                      </m:r>
                    </m:oMath>
                  </m:oMathPara>
                </a14:m>
                <a:endParaRPr lang="en-GB" b="1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marL="457189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〉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begChr m:val="|"/>
                          <m:endChr m:val="〉"/>
                          <m:ctrlPr>
                            <a:rPr lang="en-GB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1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1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𝒈</m:t>
                              </m:r>
                            </m:e>
                            <m:sub>
                              <m:r>
                                <a:rPr lang="en-GB" b="1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1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GB" b="1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GB" b="1" i="1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〉</m:t>
                      </m:r>
                    </m:oMath>
                  </m:oMathPara>
                </a14:m>
                <a:endParaRPr lang="en-GB" b="1" dirty="0"/>
              </a:p>
              <a:p>
                <a:pPr marL="457189" lvl="1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6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57189" y="1710647"/>
                <a:ext cx="6505165" cy="1058680"/>
              </a:xfrm>
              <a:blipFill>
                <a:blip r:embed="rId3"/>
                <a:stretch>
                  <a:fillRect l="-1687" t="-9827" b="-901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57188" y="6335877"/>
                <a:ext cx="36246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000" dirty="0"/>
                  <a:t>*</a:t>
                </a:r>
                <a:r>
                  <a:rPr lang="en-GB" sz="2000" i="1" dirty="0"/>
                  <a:t>p</a:t>
                </a:r>
                <a:r>
                  <a:rPr lang="en-GB" sz="2000" dirty="0"/>
                  <a:t>-wave frozen out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&lt;500 </m:t>
                    </m:r>
                    <m:r>
                      <m:rPr>
                        <m:sty m:val="p"/>
                      </m:rPr>
                      <a:rPr lang="en-GB" sz="2000" i="0">
                        <a:latin typeface="Cambria Math" panose="02040503050406030204" pitchFamily="18" charset="0"/>
                      </a:rPr>
                      <m:t>mK</m:t>
                    </m:r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188" y="6335877"/>
                <a:ext cx="3624647" cy="400110"/>
              </a:xfrm>
              <a:prstGeom prst="rect">
                <a:avLst/>
              </a:prstGeom>
              <a:blipFill>
                <a:blip r:embed="rId4"/>
                <a:stretch>
                  <a:fillRect l="-1852" t="-757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911951" y="4291333"/>
            <a:ext cx="1678141" cy="1211217"/>
            <a:chOff x="4131346" y="4354206"/>
            <a:chExt cx="1678141" cy="1211217"/>
          </a:xfrm>
        </p:grpSpPr>
        <p:sp>
          <p:nvSpPr>
            <p:cNvPr id="8" name="Oval 7"/>
            <p:cNvSpPr/>
            <p:nvPr/>
          </p:nvSpPr>
          <p:spPr>
            <a:xfrm>
              <a:off x="4131346" y="4988836"/>
              <a:ext cx="620051" cy="576587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9000">
                  <a:schemeClr val="accent1">
                    <a:lumMod val="75000"/>
                  </a:schemeClr>
                </a:gs>
                <a:gs pos="100000">
                  <a:schemeClr val="accent2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/>
                <a:t>1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5189436" y="4354206"/>
              <a:ext cx="620051" cy="576587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56000">
                  <a:schemeClr val="accent2"/>
                </a:gs>
                <a:gs pos="100000">
                  <a:schemeClr val="accent2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2800" dirty="0"/>
                <a:t>2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4740330" y="4805404"/>
              <a:ext cx="438039" cy="265597"/>
            </a:xfrm>
            <a:prstGeom prst="straightConnector1">
              <a:avLst/>
            </a:prstGeom>
            <a:ln w="28575"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943696" y="4078119"/>
                <a:ext cx="4254113" cy="20611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〉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⋅</m:t>
                    </m:r>
                    <m:d>
                      <m:dPr>
                        <m:endChr m:val="〉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𝑔𝑒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−|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𝑒𝑔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〉)</m:t>
                    </m:r>
                  </m:oMath>
                </a14:m>
                <a:r>
                  <a:rPr lang="en-GB" sz="2000" b="0" i="1" dirty="0">
                    <a:latin typeface="Cambria Math" panose="02040503050406030204" pitchFamily="18" charset="0"/>
                  </a:rPr>
                  <a:t> </a:t>
                </a:r>
              </a:p>
              <a:p>
                <a:endParaRPr lang="en-GB" sz="20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≡</m:t>
                    </m:r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𝑔𝑒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(2)</m:t>
                        </m:r>
                      </m:sup>
                    </m:sSubSup>
                  </m:oMath>
                </a14:m>
                <a:r>
                  <a:rPr lang="en-GB" sz="2000" b="0" i="1" dirty="0">
                    <a:latin typeface="Cambria Math" panose="02040503050406030204" pitchFamily="18" charset="0"/>
                  </a:rPr>
                  <a:t> </a:t>
                </a:r>
              </a:p>
              <a:p>
                <a:endParaRPr lang="en-GB" sz="2000" b="0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𝑚𝑓𝑠</m:t>
                        </m:r>
                      </m:sub>
                    </m:sSub>
                    <m:r>
                      <a:rPr lang="en-GB" sz="2000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ℏ</m:t>
                        </m:r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𝑔𝑒</m:t>
                            </m:r>
                          </m:sub>
                        </m:sSub>
                      </m:num>
                      <m:den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den>
                    </m:f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𝑔𝑒</m:t>
                        </m:r>
                      </m:sub>
                      <m:sup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d>
                      </m:sup>
                    </m:sSub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&lt;2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×1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 panose="02040503050406030204" pitchFamily="18" charset="0"/>
                      </a:rPr>
                      <m:t>Hz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/>
                  <a:t> 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3696" y="4078119"/>
                <a:ext cx="4254113" cy="20611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313252" y="4468735"/>
                <a:ext cx="596574" cy="3956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1" i="1"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GB" b="1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𝒈</m:t>
                          </m:r>
                          <m:r>
                            <a:rPr lang="en-GB" b="1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252" y="4468735"/>
                <a:ext cx="596574" cy="395621"/>
              </a:xfrm>
              <a:prstGeom prst="rect">
                <a:avLst/>
              </a:prstGeom>
              <a:blipFill>
                <a:blip r:embed="rId6"/>
                <a:stretch>
                  <a:fillRect b="-4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71079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4411" y="1776547"/>
            <a:ext cx="6367589" cy="3833254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Frequency metrology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" t="8361" r="50700"/>
          <a:stretch/>
        </p:blipFill>
        <p:spPr>
          <a:xfrm>
            <a:off x="0" y="1512204"/>
            <a:ext cx="5595125" cy="51954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6528" y="1863633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Hz laser drift</a:t>
            </a:r>
          </a:p>
        </p:txBody>
      </p:sp>
      <p:sp>
        <p:nvSpPr>
          <p:cNvPr id="9" name="Oval 8"/>
          <p:cNvSpPr/>
          <p:nvPr/>
        </p:nvSpPr>
        <p:spPr>
          <a:xfrm>
            <a:off x="7562088" y="4599092"/>
            <a:ext cx="1280160" cy="3321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707397" y="5436194"/>
                <a:ext cx="333206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/>
                  <a:t>Correction to the </a:t>
                </a:r>
                <a:r>
                  <a:rPr lang="en-GB" i="1" dirty="0"/>
                  <a:t>real </a:t>
                </a:r>
                <a:r>
                  <a:rPr lang="en-GB" dirty="0"/>
                  <a:t>SI second:</a:t>
                </a:r>
              </a:p>
              <a:p>
                <a:pPr algn="ctr"/>
                <a:r>
                  <a:rPr lang="en-GB" dirty="0"/>
                  <a:t>local Cs clock deviation from GPS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=55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Hz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397" y="5436194"/>
                <a:ext cx="3332067" cy="923330"/>
              </a:xfrm>
              <a:prstGeom prst="rect">
                <a:avLst/>
              </a:prstGeom>
              <a:blipFill>
                <a:blip r:embed="rId4"/>
                <a:stretch>
                  <a:fillRect l="-183" t="-3974" r="-183" b="-4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Oval 10"/>
          <p:cNvSpPr/>
          <p:nvPr/>
        </p:nvSpPr>
        <p:spPr>
          <a:xfrm>
            <a:off x="7434072" y="3995928"/>
            <a:ext cx="1527048" cy="4937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>
            <a:stCxn id="11" idx="2"/>
          </p:cNvCxnSpPr>
          <p:nvPr/>
        </p:nvCxnSpPr>
        <p:spPr>
          <a:xfrm flipH="1" flipV="1">
            <a:off x="4800600" y="3447288"/>
            <a:ext cx="2633472" cy="79552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3"/>
            <a:endCxn id="10" idx="0"/>
          </p:cNvCxnSpPr>
          <p:nvPr/>
        </p:nvCxnSpPr>
        <p:spPr>
          <a:xfrm flipH="1">
            <a:off x="7373431" y="4882594"/>
            <a:ext cx="376132" cy="5536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up 44"/>
          <p:cNvGrpSpPr/>
          <p:nvPr/>
        </p:nvGrpSpPr>
        <p:grpSpPr>
          <a:xfrm>
            <a:off x="1409228" y="2298543"/>
            <a:ext cx="2339811" cy="3624729"/>
            <a:chOff x="1409228" y="2298543"/>
            <a:chExt cx="2339811" cy="3624729"/>
          </a:xfrm>
        </p:grpSpPr>
        <p:sp>
          <p:nvSpPr>
            <p:cNvPr id="18" name="Oval 17"/>
            <p:cNvSpPr/>
            <p:nvPr/>
          </p:nvSpPr>
          <p:spPr>
            <a:xfrm>
              <a:off x="2593531" y="3913632"/>
              <a:ext cx="680022" cy="127101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1794637" y="4652256"/>
              <a:ext cx="680022" cy="127101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Arrow Connector 20"/>
            <p:cNvCxnSpPr>
              <a:stCxn id="25" idx="2"/>
              <a:endCxn id="18" idx="1"/>
            </p:cNvCxnSpPr>
            <p:nvPr/>
          </p:nvCxnSpPr>
          <p:spPr>
            <a:xfrm>
              <a:off x="2166857" y="3825194"/>
              <a:ext cx="526261" cy="27457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409228" y="2901864"/>
              <a:ext cx="151525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Centralized building HVAC control! </a:t>
              </a:r>
              <a:endParaRPr lang="en-GB" i="1" dirty="0"/>
            </a:p>
          </p:txBody>
        </p:sp>
        <p:cxnSp>
          <p:nvCxnSpPr>
            <p:cNvPr id="28" name="Straight Arrow Connector 27"/>
            <p:cNvCxnSpPr>
              <a:stCxn id="25" idx="2"/>
              <a:endCxn id="19" idx="0"/>
            </p:cNvCxnSpPr>
            <p:nvPr/>
          </p:nvCxnSpPr>
          <p:spPr>
            <a:xfrm flipH="1">
              <a:off x="2134648" y="3825194"/>
              <a:ext cx="32209" cy="82706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6" name="Picture 2" descr="1,530 Swear Words Illustrations &amp; Clip Art - iStock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6652" y="2298543"/>
              <a:ext cx="952387" cy="8621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89385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Finding the magic wavelength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57189" y="1710646"/>
            <a:ext cx="6409371" cy="1328645"/>
          </a:xfrm>
        </p:spPr>
        <p:txBody>
          <a:bodyPr/>
          <a:lstStyle/>
          <a:p>
            <a:r>
              <a:rPr lang="en-GB" dirty="0"/>
              <a:t>Measurements at different wavelengths</a:t>
            </a:r>
          </a:p>
          <a:p>
            <a:r>
              <a:rPr lang="en-GB" dirty="0"/>
              <a:t>Measure strength of the </a:t>
            </a:r>
            <a:r>
              <a:rPr lang="en-GB" dirty="0" err="1"/>
              <a:t>a.c</a:t>
            </a:r>
            <a:r>
              <a:rPr lang="en-GB" dirty="0"/>
              <a:t>. Stark shift</a:t>
            </a: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117" y="1563464"/>
            <a:ext cx="5509255" cy="41319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213" t="6279" r="48088" b="34463"/>
          <a:stretch/>
        </p:blipFill>
        <p:spPr>
          <a:xfrm>
            <a:off x="424872" y="3039291"/>
            <a:ext cx="5087653" cy="34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273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275E29-B4F6-D9AA-BF1F-212805F1B5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/>
              <a:t>Precision </a:t>
            </a:r>
            <a:r>
              <a:rPr lang="nl-NL" dirty="0" err="1"/>
              <a:t>measurements</a:t>
            </a:r>
            <a:endParaRPr lang="nl-NL" dirty="0"/>
          </a:p>
          <a:p>
            <a:r>
              <a:rPr lang="nl-NL" dirty="0"/>
              <a:t>For </a:t>
            </a:r>
            <a:r>
              <a:rPr lang="nl-NL" dirty="0" err="1"/>
              <a:t>fundamental</a:t>
            </a:r>
            <a:r>
              <a:rPr lang="nl-NL" dirty="0"/>
              <a:t> </a:t>
            </a:r>
            <a:r>
              <a:rPr lang="nl-NL" dirty="0" err="1"/>
              <a:t>physics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E9B6912-CAF7-2F93-A246-C4E675D65A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3"/>
          <a:stretch/>
        </p:blipFill>
        <p:spPr>
          <a:xfrm>
            <a:off x="357188" y="1683711"/>
            <a:ext cx="6264534" cy="49822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ontent Placeholder 2">
                <a:extLst>
                  <a:ext uri="{FF2B5EF4-FFF2-40B4-BE49-F238E27FC236}">
                    <a16:creationId xmlns:a16="http://schemas.microsoft.com/office/drawing/2014/main" id="{1108176D-DD32-2340-A3E9-083627ADA3A7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7038461" y="1969541"/>
                <a:ext cx="4072380" cy="3683427"/>
              </a:xfrm>
            </p:spPr>
            <p:txBody>
              <a:bodyPr/>
              <a:lstStyle/>
              <a:p>
                <a:r>
                  <a:rPr lang="nl-NL" sz="2400" dirty="0"/>
                  <a:t>Next </a:t>
                </a:r>
                <a:r>
                  <a:rPr lang="nl-NL" sz="2400" dirty="0" err="1"/>
                  <a:t>atom</a:t>
                </a:r>
                <a:r>
                  <a:rPr lang="nl-NL" sz="2400" dirty="0"/>
                  <a:t>, He</a:t>
                </a:r>
                <a:endParaRPr lang="en-GB" sz="2400" dirty="0"/>
              </a:p>
              <a:p>
                <a:r>
                  <a:rPr lang="en-GB" sz="2400" dirty="0"/>
                  <a:t>Two electrons:</a:t>
                </a:r>
              </a:p>
              <a:p>
                <a:pPr lvl="1"/>
                <a:r>
                  <a:rPr lang="en-GB" sz="2000" dirty="0"/>
                  <a:t>Singlet/Triplet structure</a:t>
                </a:r>
              </a:p>
              <a:p>
                <a:r>
                  <a:rPr lang="en-GB" sz="2400" dirty="0"/>
                  <a:t>Two </a:t>
                </a:r>
                <a14:m>
                  <m:oMath xmlns:m="http://schemas.openxmlformats.org/officeDocument/2006/math"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nl-NL" sz="2400" b="0" i="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nl-NL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/>
                  <a:t>metastable levels:</a:t>
                </a:r>
              </a:p>
              <a:p>
                <a:pPr lvl="1"/>
                <a:r>
                  <a:rPr lang="en-GB" sz="2000" dirty="0"/>
                  <a:t>Narrow transition at 1557 nm</a:t>
                </a:r>
              </a:p>
              <a:p>
                <a:pPr lvl="1"/>
                <a:r>
                  <a:rPr lang="en-GB" sz="2000" dirty="0"/>
                  <a:t>First measured in 2011 at VU (van </a:t>
                </a:r>
                <a:r>
                  <a:rPr lang="en-GB" sz="2000" dirty="0" err="1"/>
                  <a:t>Rooij</a:t>
                </a:r>
                <a:r>
                  <a:rPr lang="en-GB" sz="2000" dirty="0"/>
                  <a:t> </a:t>
                </a:r>
                <a:r>
                  <a:rPr lang="en-GB" sz="2000" i="1" dirty="0"/>
                  <a:t>et al.</a:t>
                </a:r>
                <a:r>
                  <a:rPr lang="en-GB" sz="2000" dirty="0"/>
                  <a:t>)</a:t>
                </a:r>
                <a:endParaRPr lang="en-GB" sz="2400" dirty="0"/>
              </a:p>
              <a:p>
                <a:endParaRPr lang="en-GB" sz="2400" dirty="0"/>
              </a:p>
              <a:p>
                <a:pPr lvl="2"/>
                <a:endParaRPr lang="en-GB" sz="1800" dirty="0"/>
              </a:p>
            </p:txBody>
          </p:sp>
        </mc:Choice>
        <mc:Fallback xmlns="">
          <p:sp>
            <p:nvSpPr>
              <p:cNvPr id="22" name="Content Placeholder 2">
                <a:extLst>
                  <a:ext uri="{FF2B5EF4-FFF2-40B4-BE49-F238E27FC236}">
                    <a16:creationId xmlns:a16="http://schemas.microsoft.com/office/drawing/2014/main" id="{1108176D-DD32-2340-A3E9-083627ADA3A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7038461" y="1969541"/>
                <a:ext cx="4072380" cy="3683427"/>
              </a:xfrm>
              <a:blipFill>
                <a:blip r:embed="rId3"/>
                <a:stretch>
                  <a:fillRect l="-2096" t="-23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3070602A-5F4B-FA86-F704-E94F3349BD86}"/>
              </a:ext>
            </a:extLst>
          </p:cNvPr>
          <p:cNvGrpSpPr/>
          <p:nvPr/>
        </p:nvGrpSpPr>
        <p:grpSpPr>
          <a:xfrm>
            <a:off x="10285151" y="1647154"/>
            <a:ext cx="1707372" cy="1399592"/>
            <a:chOff x="10219834" y="1783973"/>
            <a:chExt cx="1707372" cy="1399592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BF0C5FE-D814-04EC-A0A1-9E7AF89D45AE}"/>
                </a:ext>
              </a:extLst>
            </p:cNvPr>
            <p:cNvSpPr/>
            <p:nvPr/>
          </p:nvSpPr>
          <p:spPr>
            <a:xfrm>
              <a:off x="10411045" y="1783973"/>
              <a:ext cx="1399592" cy="139959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8000">
                  <a:schemeClr val="accent1">
                    <a:lumMod val="30000"/>
                    <a:lumOff val="70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600" dirty="0">
                  <a:solidFill>
                    <a:schemeClr val="tx1"/>
                  </a:solidFill>
                </a:rPr>
                <a:t>He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790FFBC-2BE8-5860-B55A-66DCC2618A55}"/>
                </a:ext>
              </a:extLst>
            </p:cNvPr>
            <p:cNvSpPr txBox="1"/>
            <p:nvPr/>
          </p:nvSpPr>
          <p:spPr>
            <a:xfrm flipH="1">
              <a:off x="10411045" y="2828163"/>
              <a:ext cx="15161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dirty="0"/>
                <a:t>Helium</a:t>
              </a:r>
              <a:endParaRPr lang="en-GB" sz="1400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AD18A6F-8927-A7CD-BE02-2F3FD04C2710}"/>
                </a:ext>
              </a:extLst>
            </p:cNvPr>
            <p:cNvSpPr txBox="1"/>
            <p:nvPr/>
          </p:nvSpPr>
          <p:spPr>
            <a:xfrm flipH="1">
              <a:off x="10219834" y="2009248"/>
              <a:ext cx="7466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dirty="0"/>
                <a:t>4</a:t>
              </a:r>
              <a:endParaRPr lang="en-GB" sz="2400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D2293C6-F6C1-BB43-B612-A150F66370E7}"/>
                </a:ext>
              </a:extLst>
            </p:cNvPr>
            <p:cNvSpPr txBox="1"/>
            <p:nvPr/>
          </p:nvSpPr>
          <p:spPr>
            <a:xfrm flipH="1">
              <a:off x="10345278" y="2488221"/>
              <a:ext cx="495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dirty="0"/>
                <a:t>2</a:t>
              </a:r>
              <a:endParaRPr lang="en-GB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352064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23"/>
          <p:cNvSpPr/>
          <p:nvPr/>
        </p:nvSpPr>
        <p:spPr>
          <a:xfrm>
            <a:off x="8817610" y="4109085"/>
            <a:ext cx="1815806" cy="762653"/>
          </a:xfrm>
          <a:custGeom>
            <a:avLst/>
            <a:gdLst>
              <a:gd name="connsiteX0" fmla="*/ 0 w 3721608"/>
              <a:gd name="connsiteY0" fmla="*/ 9144 h 1236781"/>
              <a:gd name="connsiteX1" fmla="*/ 521208 w 3721608"/>
              <a:gd name="connsiteY1" fmla="*/ 36576 h 1236781"/>
              <a:gd name="connsiteX2" fmla="*/ 896112 w 3721608"/>
              <a:gd name="connsiteY2" fmla="*/ 182880 h 1236781"/>
              <a:gd name="connsiteX3" fmla="*/ 1133856 w 3721608"/>
              <a:gd name="connsiteY3" fmla="*/ 402336 h 1236781"/>
              <a:gd name="connsiteX4" fmla="*/ 1371600 w 3721608"/>
              <a:gd name="connsiteY4" fmla="*/ 685800 h 1236781"/>
              <a:gd name="connsiteX5" fmla="*/ 1572768 w 3721608"/>
              <a:gd name="connsiteY5" fmla="*/ 950976 h 1236781"/>
              <a:gd name="connsiteX6" fmla="*/ 1755648 w 3721608"/>
              <a:gd name="connsiteY6" fmla="*/ 1152144 h 1236781"/>
              <a:gd name="connsiteX7" fmla="*/ 1947672 w 3721608"/>
              <a:gd name="connsiteY7" fmla="*/ 1234440 h 1236781"/>
              <a:gd name="connsiteX8" fmla="*/ 2139696 w 3721608"/>
              <a:gd name="connsiteY8" fmla="*/ 1197864 h 1236781"/>
              <a:gd name="connsiteX9" fmla="*/ 2322576 w 3721608"/>
              <a:gd name="connsiteY9" fmla="*/ 1033272 h 1236781"/>
              <a:gd name="connsiteX10" fmla="*/ 2514600 w 3721608"/>
              <a:gd name="connsiteY10" fmla="*/ 777240 h 1236781"/>
              <a:gd name="connsiteX11" fmla="*/ 2706624 w 3721608"/>
              <a:gd name="connsiteY11" fmla="*/ 502920 h 1236781"/>
              <a:gd name="connsiteX12" fmla="*/ 2944368 w 3721608"/>
              <a:gd name="connsiteY12" fmla="*/ 265176 h 1236781"/>
              <a:gd name="connsiteX13" fmla="*/ 3218688 w 3721608"/>
              <a:gd name="connsiteY13" fmla="*/ 91440 h 1236781"/>
              <a:gd name="connsiteX14" fmla="*/ 3721608 w 3721608"/>
              <a:gd name="connsiteY14" fmla="*/ 0 h 1236781"/>
              <a:gd name="connsiteX0" fmla="*/ 0 w 3200400"/>
              <a:gd name="connsiteY0" fmla="*/ 36576 h 1236781"/>
              <a:gd name="connsiteX1" fmla="*/ 374904 w 3200400"/>
              <a:gd name="connsiteY1" fmla="*/ 182880 h 1236781"/>
              <a:gd name="connsiteX2" fmla="*/ 612648 w 3200400"/>
              <a:gd name="connsiteY2" fmla="*/ 402336 h 1236781"/>
              <a:gd name="connsiteX3" fmla="*/ 850392 w 3200400"/>
              <a:gd name="connsiteY3" fmla="*/ 685800 h 1236781"/>
              <a:gd name="connsiteX4" fmla="*/ 1051560 w 3200400"/>
              <a:gd name="connsiteY4" fmla="*/ 950976 h 1236781"/>
              <a:gd name="connsiteX5" fmla="*/ 1234440 w 3200400"/>
              <a:gd name="connsiteY5" fmla="*/ 1152144 h 1236781"/>
              <a:gd name="connsiteX6" fmla="*/ 1426464 w 3200400"/>
              <a:gd name="connsiteY6" fmla="*/ 1234440 h 1236781"/>
              <a:gd name="connsiteX7" fmla="*/ 1618488 w 3200400"/>
              <a:gd name="connsiteY7" fmla="*/ 1197864 h 1236781"/>
              <a:gd name="connsiteX8" fmla="*/ 1801368 w 3200400"/>
              <a:gd name="connsiteY8" fmla="*/ 1033272 h 1236781"/>
              <a:gd name="connsiteX9" fmla="*/ 1993392 w 3200400"/>
              <a:gd name="connsiteY9" fmla="*/ 777240 h 1236781"/>
              <a:gd name="connsiteX10" fmla="*/ 2185416 w 3200400"/>
              <a:gd name="connsiteY10" fmla="*/ 502920 h 1236781"/>
              <a:gd name="connsiteX11" fmla="*/ 2423160 w 3200400"/>
              <a:gd name="connsiteY11" fmla="*/ 265176 h 1236781"/>
              <a:gd name="connsiteX12" fmla="*/ 2697480 w 3200400"/>
              <a:gd name="connsiteY12" fmla="*/ 91440 h 1236781"/>
              <a:gd name="connsiteX13" fmla="*/ 3200400 w 3200400"/>
              <a:gd name="connsiteY13" fmla="*/ 0 h 1236781"/>
              <a:gd name="connsiteX0" fmla="*/ 0 w 3054096"/>
              <a:gd name="connsiteY0" fmla="*/ 18288 h 1218493"/>
              <a:gd name="connsiteX1" fmla="*/ 374904 w 3054096"/>
              <a:gd name="connsiteY1" fmla="*/ 164592 h 1218493"/>
              <a:gd name="connsiteX2" fmla="*/ 612648 w 3054096"/>
              <a:gd name="connsiteY2" fmla="*/ 384048 h 1218493"/>
              <a:gd name="connsiteX3" fmla="*/ 850392 w 3054096"/>
              <a:gd name="connsiteY3" fmla="*/ 667512 h 1218493"/>
              <a:gd name="connsiteX4" fmla="*/ 1051560 w 3054096"/>
              <a:gd name="connsiteY4" fmla="*/ 932688 h 1218493"/>
              <a:gd name="connsiteX5" fmla="*/ 1234440 w 3054096"/>
              <a:gd name="connsiteY5" fmla="*/ 1133856 h 1218493"/>
              <a:gd name="connsiteX6" fmla="*/ 1426464 w 3054096"/>
              <a:gd name="connsiteY6" fmla="*/ 1216152 h 1218493"/>
              <a:gd name="connsiteX7" fmla="*/ 1618488 w 3054096"/>
              <a:gd name="connsiteY7" fmla="*/ 1179576 h 1218493"/>
              <a:gd name="connsiteX8" fmla="*/ 1801368 w 3054096"/>
              <a:gd name="connsiteY8" fmla="*/ 1014984 h 1218493"/>
              <a:gd name="connsiteX9" fmla="*/ 1993392 w 3054096"/>
              <a:gd name="connsiteY9" fmla="*/ 758952 h 1218493"/>
              <a:gd name="connsiteX10" fmla="*/ 2185416 w 3054096"/>
              <a:gd name="connsiteY10" fmla="*/ 484632 h 1218493"/>
              <a:gd name="connsiteX11" fmla="*/ 2423160 w 3054096"/>
              <a:gd name="connsiteY11" fmla="*/ 246888 h 1218493"/>
              <a:gd name="connsiteX12" fmla="*/ 2697480 w 3054096"/>
              <a:gd name="connsiteY12" fmla="*/ 73152 h 1218493"/>
              <a:gd name="connsiteX13" fmla="*/ 3054096 w 3054096"/>
              <a:gd name="connsiteY13" fmla="*/ 0 h 1218493"/>
              <a:gd name="connsiteX0" fmla="*/ 58078 w 3112174"/>
              <a:gd name="connsiteY0" fmla="*/ 18288 h 1218493"/>
              <a:gd name="connsiteX1" fmla="*/ 21502 w 3112174"/>
              <a:gd name="connsiteY1" fmla="*/ 36576 h 1218493"/>
              <a:gd name="connsiteX2" fmla="*/ 432982 w 3112174"/>
              <a:gd name="connsiteY2" fmla="*/ 164592 h 1218493"/>
              <a:gd name="connsiteX3" fmla="*/ 670726 w 3112174"/>
              <a:gd name="connsiteY3" fmla="*/ 384048 h 1218493"/>
              <a:gd name="connsiteX4" fmla="*/ 908470 w 3112174"/>
              <a:gd name="connsiteY4" fmla="*/ 667512 h 1218493"/>
              <a:gd name="connsiteX5" fmla="*/ 1109638 w 3112174"/>
              <a:gd name="connsiteY5" fmla="*/ 932688 h 1218493"/>
              <a:gd name="connsiteX6" fmla="*/ 1292518 w 3112174"/>
              <a:gd name="connsiteY6" fmla="*/ 1133856 h 1218493"/>
              <a:gd name="connsiteX7" fmla="*/ 1484542 w 3112174"/>
              <a:gd name="connsiteY7" fmla="*/ 1216152 h 1218493"/>
              <a:gd name="connsiteX8" fmla="*/ 1676566 w 3112174"/>
              <a:gd name="connsiteY8" fmla="*/ 1179576 h 1218493"/>
              <a:gd name="connsiteX9" fmla="*/ 1859446 w 3112174"/>
              <a:gd name="connsiteY9" fmla="*/ 1014984 h 1218493"/>
              <a:gd name="connsiteX10" fmla="*/ 2051470 w 3112174"/>
              <a:gd name="connsiteY10" fmla="*/ 758952 h 1218493"/>
              <a:gd name="connsiteX11" fmla="*/ 2243494 w 3112174"/>
              <a:gd name="connsiteY11" fmla="*/ 484632 h 1218493"/>
              <a:gd name="connsiteX12" fmla="*/ 2481238 w 3112174"/>
              <a:gd name="connsiteY12" fmla="*/ 246888 h 1218493"/>
              <a:gd name="connsiteX13" fmla="*/ 2755558 w 3112174"/>
              <a:gd name="connsiteY13" fmla="*/ 73152 h 1218493"/>
              <a:gd name="connsiteX14" fmla="*/ 3112174 w 3112174"/>
              <a:gd name="connsiteY14" fmla="*/ 0 h 1218493"/>
              <a:gd name="connsiteX0" fmla="*/ 92 w 3054188"/>
              <a:gd name="connsiteY0" fmla="*/ 668139 h 1868344"/>
              <a:gd name="connsiteX1" fmla="*/ 356708 w 3054188"/>
              <a:gd name="connsiteY1" fmla="*/ 627 h 1868344"/>
              <a:gd name="connsiteX2" fmla="*/ 374996 w 3054188"/>
              <a:gd name="connsiteY2" fmla="*/ 814443 h 1868344"/>
              <a:gd name="connsiteX3" fmla="*/ 612740 w 3054188"/>
              <a:gd name="connsiteY3" fmla="*/ 1033899 h 1868344"/>
              <a:gd name="connsiteX4" fmla="*/ 850484 w 3054188"/>
              <a:gd name="connsiteY4" fmla="*/ 1317363 h 1868344"/>
              <a:gd name="connsiteX5" fmla="*/ 1051652 w 3054188"/>
              <a:gd name="connsiteY5" fmla="*/ 1582539 h 1868344"/>
              <a:gd name="connsiteX6" fmla="*/ 1234532 w 3054188"/>
              <a:gd name="connsiteY6" fmla="*/ 1783707 h 1868344"/>
              <a:gd name="connsiteX7" fmla="*/ 1426556 w 3054188"/>
              <a:gd name="connsiteY7" fmla="*/ 1866003 h 1868344"/>
              <a:gd name="connsiteX8" fmla="*/ 1618580 w 3054188"/>
              <a:gd name="connsiteY8" fmla="*/ 1829427 h 1868344"/>
              <a:gd name="connsiteX9" fmla="*/ 1801460 w 3054188"/>
              <a:gd name="connsiteY9" fmla="*/ 1664835 h 1868344"/>
              <a:gd name="connsiteX10" fmla="*/ 1993484 w 3054188"/>
              <a:gd name="connsiteY10" fmla="*/ 1408803 h 1868344"/>
              <a:gd name="connsiteX11" fmla="*/ 2185508 w 3054188"/>
              <a:gd name="connsiteY11" fmla="*/ 1134483 h 1868344"/>
              <a:gd name="connsiteX12" fmla="*/ 2423252 w 3054188"/>
              <a:gd name="connsiteY12" fmla="*/ 896739 h 1868344"/>
              <a:gd name="connsiteX13" fmla="*/ 2697572 w 3054188"/>
              <a:gd name="connsiteY13" fmla="*/ 723003 h 1868344"/>
              <a:gd name="connsiteX14" fmla="*/ 3054188 w 3054188"/>
              <a:gd name="connsiteY14" fmla="*/ 649851 h 1868344"/>
              <a:gd name="connsiteX0" fmla="*/ 46 w 3346750"/>
              <a:gd name="connsiteY0" fmla="*/ 212067 h 1869472"/>
              <a:gd name="connsiteX1" fmla="*/ 649270 w 3346750"/>
              <a:gd name="connsiteY1" fmla="*/ 1755 h 1869472"/>
              <a:gd name="connsiteX2" fmla="*/ 667558 w 3346750"/>
              <a:gd name="connsiteY2" fmla="*/ 815571 h 1869472"/>
              <a:gd name="connsiteX3" fmla="*/ 905302 w 3346750"/>
              <a:gd name="connsiteY3" fmla="*/ 1035027 h 1869472"/>
              <a:gd name="connsiteX4" fmla="*/ 1143046 w 3346750"/>
              <a:gd name="connsiteY4" fmla="*/ 1318491 h 1869472"/>
              <a:gd name="connsiteX5" fmla="*/ 1344214 w 3346750"/>
              <a:gd name="connsiteY5" fmla="*/ 1583667 h 1869472"/>
              <a:gd name="connsiteX6" fmla="*/ 1527094 w 3346750"/>
              <a:gd name="connsiteY6" fmla="*/ 1784835 h 1869472"/>
              <a:gd name="connsiteX7" fmla="*/ 1719118 w 3346750"/>
              <a:gd name="connsiteY7" fmla="*/ 1867131 h 1869472"/>
              <a:gd name="connsiteX8" fmla="*/ 1911142 w 3346750"/>
              <a:gd name="connsiteY8" fmla="*/ 1830555 h 1869472"/>
              <a:gd name="connsiteX9" fmla="*/ 2094022 w 3346750"/>
              <a:gd name="connsiteY9" fmla="*/ 1665963 h 1869472"/>
              <a:gd name="connsiteX10" fmla="*/ 2286046 w 3346750"/>
              <a:gd name="connsiteY10" fmla="*/ 1409931 h 1869472"/>
              <a:gd name="connsiteX11" fmla="*/ 2478070 w 3346750"/>
              <a:gd name="connsiteY11" fmla="*/ 1135611 h 1869472"/>
              <a:gd name="connsiteX12" fmla="*/ 2715814 w 3346750"/>
              <a:gd name="connsiteY12" fmla="*/ 897867 h 1869472"/>
              <a:gd name="connsiteX13" fmla="*/ 2990134 w 3346750"/>
              <a:gd name="connsiteY13" fmla="*/ 724131 h 1869472"/>
              <a:gd name="connsiteX14" fmla="*/ 3346750 w 3346750"/>
              <a:gd name="connsiteY14" fmla="*/ 650979 h 1869472"/>
              <a:gd name="connsiteX0" fmla="*/ 83 w 3346787"/>
              <a:gd name="connsiteY0" fmla="*/ 0 h 1657405"/>
              <a:gd name="connsiteX1" fmla="*/ 384131 w 3346787"/>
              <a:gd name="connsiteY1" fmla="*/ 493776 h 1657405"/>
              <a:gd name="connsiteX2" fmla="*/ 667595 w 3346787"/>
              <a:gd name="connsiteY2" fmla="*/ 603504 h 1657405"/>
              <a:gd name="connsiteX3" fmla="*/ 905339 w 3346787"/>
              <a:gd name="connsiteY3" fmla="*/ 822960 h 1657405"/>
              <a:gd name="connsiteX4" fmla="*/ 1143083 w 3346787"/>
              <a:gd name="connsiteY4" fmla="*/ 1106424 h 1657405"/>
              <a:gd name="connsiteX5" fmla="*/ 1344251 w 3346787"/>
              <a:gd name="connsiteY5" fmla="*/ 1371600 h 1657405"/>
              <a:gd name="connsiteX6" fmla="*/ 1527131 w 3346787"/>
              <a:gd name="connsiteY6" fmla="*/ 1572768 h 1657405"/>
              <a:gd name="connsiteX7" fmla="*/ 1719155 w 3346787"/>
              <a:gd name="connsiteY7" fmla="*/ 1655064 h 1657405"/>
              <a:gd name="connsiteX8" fmla="*/ 1911179 w 3346787"/>
              <a:gd name="connsiteY8" fmla="*/ 1618488 h 1657405"/>
              <a:gd name="connsiteX9" fmla="*/ 2094059 w 3346787"/>
              <a:gd name="connsiteY9" fmla="*/ 1453896 h 1657405"/>
              <a:gd name="connsiteX10" fmla="*/ 2286083 w 3346787"/>
              <a:gd name="connsiteY10" fmla="*/ 1197864 h 1657405"/>
              <a:gd name="connsiteX11" fmla="*/ 2478107 w 3346787"/>
              <a:gd name="connsiteY11" fmla="*/ 923544 h 1657405"/>
              <a:gd name="connsiteX12" fmla="*/ 2715851 w 3346787"/>
              <a:gd name="connsiteY12" fmla="*/ 685800 h 1657405"/>
              <a:gd name="connsiteX13" fmla="*/ 2990171 w 3346787"/>
              <a:gd name="connsiteY13" fmla="*/ 512064 h 1657405"/>
              <a:gd name="connsiteX14" fmla="*/ 3346787 w 3346787"/>
              <a:gd name="connsiteY14" fmla="*/ 438912 h 1657405"/>
              <a:gd name="connsiteX0" fmla="*/ 2981896 w 2981896"/>
              <a:gd name="connsiteY0" fmla="*/ 0 h 1227637"/>
              <a:gd name="connsiteX1" fmla="*/ 952 w 2981896"/>
              <a:gd name="connsiteY1" fmla="*/ 64008 h 1227637"/>
              <a:gd name="connsiteX2" fmla="*/ 284416 w 2981896"/>
              <a:gd name="connsiteY2" fmla="*/ 173736 h 1227637"/>
              <a:gd name="connsiteX3" fmla="*/ 522160 w 2981896"/>
              <a:gd name="connsiteY3" fmla="*/ 393192 h 1227637"/>
              <a:gd name="connsiteX4" fmla="*/ 759904 w 2981896"/>
              <a:gd name="connsiteY4" fmla="*/ 676656 h 1227637"/>
              <a:gd name="connsiteX5" fmla="*/ 961072 w 2981896"/>
              <a:gd name="connsiteY5" fmla="*/ 941832 h 1227637"/>
              <a:gd name="connsiteX6" fmla="*/ 1143952 w 2981896"/>
              <a:gd name="connsiteY6" fmla="*/ 1143000 h 1227637"/>
              <a:gd name="connsiteX7" fmla="*/ 1335976 w 2981896"/>
              <a:gd name="connsiteY7" fmla="*/ 1225296 h 1227637"/>
              <a:gd name="connsiteX8" fmla="*/ 1528000 w 2981896"/>
              <a:gd name="connsiteY8" fmla="*/ 1188720 h 1227637"/>
              <a:gd name="connsiteX9" fmla="*/ 1710880 w 2981896"/>
              <a:gd name="connsiteY9" fmla="*/ 1024128 h 1227637"/>
              <a:gd name="connsiteX10" fmla="*/ 1902904 w 2981896"/>
              <a:gd name="connsiteY10" fmla="*/ 768096 h 1227637"/>
              <a:gd name="connsiteX11" fmla="*/ 2094928 w 2981896"/>
              <a:gd name="connsiteY11" fmla="*/ 493776 h 1227637"/>
              <a:gd name="connsiteX12" fmla="*/ 2332672 w 2981896"/>
              <a:gd name="connsiteY12" fmla="*/ 256032 h 1227637"/>
              <a:gd name="connsiteX13" fmla="*/ 2606992 w 2981896"/>
              <a:gd name="connsiteY13" fmla="*/ 82296 h 1227637"/>
              <a:gd name="connsiteX14" fmla="*/ 2963608 w 2981896"/>
              <a:gd name="connsiteY14" fmla="*/ 9144 h 1227637"/>
              <a:gd name="connsiteX0" fmla="*/ 3018459 w 3018459"/>
              <a:gd name="connsiteY0" fmla="*/ 0 h 1227637"/>
              <a:gd name="connsiteX1" fmla="*/ 939 w 3018459"/>
              <a:gd name="connsiteY1" fmla="*/ 36576 h 1227637"/>
              <a:gd name="connsiteX2" fmla="*/ 320979 w 3018459"/>
              <a:gd name="connsiteY2" fmla="*/ 173736 h 1227637"/>
              <a:gd name="connsiteX3" fmla="*/ 558723 w 3018459"/>
              <a:gd name="connsiteY3" fmla="*/ 393192 h 1227637"/>
              <a:gd name="connsiteX4" fmla="*/ 796467 w 3018459"/>
              <a:gd name="connsiteY4" fmla="*/ 676656 h 1227637"/>
              <a:gd name="connsiteX5" fmla="*/ 997635 w 3018459"/>
              <a:gd name="connsiteY5" fmla="*/ 941832 h 1227637"/>
              <a:gd name="connsiteX6" fmla="*/ 1180515 w 3018459"/>
              <a:gd name="connsiteY6" fmla="*/ 1143000 h 1227637"/>
              <a:gd name="connsiteX7" fmla="*/ 1372539 w 3018459"/>
              <a:gd name="connsiteY7" fmla="*/ 1225296 h 1227637"/>
              <a:gd name="connsiteX8" fmla="*/ 1564563 w 3018459"/>
              <a:gd name="connsiteY8" fmla="*/ 1188720 h 1227637"/>
              <a:gd name="connsiteX9" fmla="*/ 1747443 w 3018459"/>
              <a:gd name="connsiteY9" fmla="*/ 1024128 h 1227637"/>
              <a:gd name="connsiteX10" fmla="*/ 1939467 w 3018459"/>
              <a:gd name="connsiteY10" fmla="*/ 768096 h 1227637"/>
              <a:gd name="connsiteX11" fmla="*/ 2131491 w 3018459"/>
              <a:gd name="connsiteY11" fmla="*/ 493776 h 1227637"/>
              <a:gd name="connsiteX12" fmla="*/ 2369235 w 3018459"/>
              <a:gd name="connsiteY12" fmla="*/ 256032 h 1227637"/>
              <a:gd name="connsiteX13" fmla="*/ 2643555 w 3018459"/>
              <a:gd name="connsiteY13" fmla="*/ 82296 h 1227637"/>
              <a:gd name="connsiteX14" fmla="*/ 3000171 w 3018459"/>
              <a:gd name="connsiteY14" fmla="*/ 9144 h 1227637"/>
              <a:gd name="connsiteX0" fmla="*/ 3018459 w 3018459"/>
              <a:gd name="connsiteY0" fmla="*/ 0 h 1227637"/>
              <a:gd name="connsiteX1" fmla="*/ 939 w 3018459"/>
              <a:gd name="connsiteY1" fmla="*/ 36576 h 1227637"/>
              <a:gd name="connsiteX2" fmla="*/ 320979 w 3018459"/>
              <a:gd name="connsiteY2" fmla="*/ 173736 h 1227637"/>
              <a:gd name="connsiteX3" fmla="*/ 558723 w 3018459"/>
              <a:gd name="connsiteY3" fmla="*/ 393192 h 1227637"/>
              <a:gd name="connsiteX4" fmla="*/ 796467 w 3018459"/>
              <a:gd name="connsiteY4" fmla="*/ 676656 h 1227637"/>
              <a:gd name="connsiteX5" fmla="*/ 997635 w 3018459"/>
              <a:gd name="connsiteY5" fmla="*/ 941832 h 1227637"/>
              <a:gd name="connsiteX6" fmla="*/ 1180515 w 3018459"/>
              <a:gd name="connsiteY6" fmla="*/ 1143000 h 1227637"/>
              <a:gd name="connsiteX7" fmla="*/ 1372539 w 3018459"/>
              <a:gd name="connsiteY7" fmla="*/ 1225296 h 1227637"/>
              <a:gd name="connsiteX8" fmla="*/ 1564563 w 3018459"/>
              <a:gd name="connsiteY8" fmla="*/ 1188720 h 1227637"/>
              <a:gd name="connsiteX9" fmla="*/ 1747443 w 3018459"/>
              <a:gd name="connsiteY9" fmla="*/ 1024128 h 1227637"/>
              <a:gd name="connsiteX10" fmla="*/ 1939467 w 3018459"/>
              <a:gd name="connsiteY10" fmla="*/ 768096 h 1227637"/>
              <a:gd name="connsiteX11" fmla="*/ 2131491 w 3018459"/>
              <a:gd name="connsiteY11" fmla="*/ 493776 h 1227637"/>
              <a:gd name="connsiteX12" fmla="*/ 2369235 w 3018459"/>
              <a:gd name="connsiteY12" fmla="*/ 256032 h 1227637"/>
              <a:gd name="connsiteX13" fmla="*/ 2643555 w 3018459"/>
              <a:gd name="connsiteY13" fmla="*/ 82296 h 1227637"/>
              <a:gd name="connsiteX14" fmla="*/ 3000171 w 3018459"/>
              <a:gd name="connsiteY14" fmla="*/ 9144 h 1227637"/>
              <a:gd name="connsiteX15" fmla="*/ 3018459 w 3018459"/>
              <a:gd name="connsiteY15" fmla="*/ 0 h 1227637"/>
              <a:gd name="connsiteX0" fmla="*/ 2844779 w 3000227"/>
              <a:gd name="connsiteY0" fmla="*/ 0 h 1620829"/>
              <a:gd name="connsiteX1" fmla="*/ 995 w 3000227"/>
              <a:gd name="connsiteY1" fmla="*/ 429768 h 1620829"/>
              <a:gd name="connsiteX2" fmla="*/ 321035 w 3000227"/>
              <a:gd name="connsiteY2" fmla="*/ 566928 h 1620829"/>
              <a:gd name="connsiteX3" fmla="*/ 558779 w 3000227"/>
              <a:gd name="connsiteY3" fmla="*/ 786384 h 1620829"/>
              <a:gd name="connsiteX4" fmla="*/ 796523 w 3000227"/>
              <a:gd name="connsiteY4" fmla="*/ 1069848 h 1620829"/>
              <a:gd name="connsiteX5" fmla="*/ 997691 w 3000227"/>
              <a:gd name="connsiteY5" fmla="*/ 1335024 h 1620829"/>
              <a:gd name="connsiteX6" fmla="*/ 1180571 w 3000227"/>
              <a:gd name="connsiteY6" fmla="*/ 1536192 h 1620829"/>
              <a:gd name="connsiteX7" fmla="*/ 1372595 w 3000227"/>
              <a:gd name="connsiteY7" fmla="*/ 1618488 h 1620829"/>
              <a:gd name="connsiteX8" fmla="*/ 1564619 w 3000227"/>
              <a:gd name="connsiteY8" fmla="*/ 1581912 h 1620829"/>
              <a:gd name="connsiteX9" fmla="*/ 1747499 w 3000227"/>
              <a:gd name="connsiteY9" fmla="*/ 1417320 h 1620829"/>
              <a:gd name="connsiteX10" fmla="*/ 1939523 w 3000227"/>
              <a:gd name="connsiteY10" fmla="*/ 1161288 h 1620829"/>
              <a:gd name="connsiteX11" fmla="*/ 2131547 w 3000227"/>
              <a:gd name="connsiteY11" fmla="*/ 886968 h 1620829"/>
              <a:gd name="connsiteX12" fmla="*/ 2369291 w 3000227"/>
              <a:gd name="connsiteY12" fmla="*/ 649224 h 1620829"/>
              <a:gd name="connsiteX13" fmla="*/ 2643611 w 3000227"/>
              <a:gd name="connsiteY13" fmla="*/ 475488 h 1620829"/>
              <a:gd name="connsiteX14" fmla="*/ 3000227 w 3000227"/>
              <a:gd name="connsiteY14" fmla="*/ 402336 h 1620829"/>
              <a:gd name="connsiteX15" fmla="*/ 2844779 w 3000227"/>
              <a:gd name="connsiteY15" fmla="*/ 0 h 1620829"/>
              <a:gd name="connsiteX0" fmla="*/ 1419252 w 3001164"/>
              <a:gd name="connsiteY0" fmla="*/ 9144 h 1218493"/>
              <a:gd name="connsiteX1" fmla="*/ 1932 w 3001164"/>
              <a:gd name="connsiteY1" fmla="*/ 27432 h 1218493"/>
              <a:gd name="connsiteX2" fmla="*/ 321972 w 3001164"/>
              <a:gd name="connsiteY2" fmla="*/ 164592 h 1218493"/>
              <a:gd name="connsiteX3" fmla="*/ 559716 w 3001164"/>
              <a:gd name="connsiteY3" fmla="*/ 384048 h 1218493"/>
              <a:gd name="connsiteX4" fmla="*/ 797460 w 3001164"/>
              <a:gd name="connsiteY4" fmla="*/ 667512 h 1218493"/>
              <a:gd name="connsiteX5" fmla="*/ 998628 w 3001164"/>
              <a:gd name="connsiteY5" fmla="*/ 932688 h 1218493"/>
              <a:gd name="connsiteX6" fmla="*/ 1181508 w 3001164"/>
              <a:gd name="connsiteY6" fmla="*/ 1133856 h 1218493"/>
              <a:gd name="connsiteX7" fmla="*/ 1373532 w 3001164"/>
              <a:gd name="connsiteY7" fmla="*/ 1216152 h 1218493"/>
              <a:gd name="connsiteX8" fmla="*/ 1565556 w 3001164"/>
              <a:gd name="connsiteY8" fmla="*/ 1179576 h 1218493"/>
              <a:gd name="connsiteX9" fmla="*/ 1748436 w 3001164"/>
              <a:gd name="connsiteY9" fmla="*/ 1014984 h 1218493"/>
              <a:gd name="connsiteX10" fmla="*/ 1940460 w 3001164"/>
              <a:gd name="connsiteY10" fmla="*/ 758952 h 1218493"/>
              <a:gd name="connsiteX11" fmla="*/ 2132484 w 3001164"/>
              <a:gd name="connsiteY11" fmla="*/ 484632 h 1218493"/>
              <a:gd name="connsiteX12" fmla="*/ 2370228 w 3001164"/>
              <a:gd name="connsiteY12" fmla="*/ 246888 h 1218493"/>
              <a:gd name="connsiteX13" fmla="*/ 2644548 w 3001164"/>
              <a:gd name="connsiteY13" fmla="*/ 73152 h 1218493"/>
              <a:gd name="connsiteX14" fmla="*/ 3001164 w 3001164"/>
              <a:gd name="connsiteY14" fmla="*/ 0 h 1218493"/>
              <a:gd name="connsiteX15" fmla="*/ 1419252 w 3001164"/>
              <a:gd name="connsiteY15" fmla="*/ 9144 h 1218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1164" h="1218493">
                <a:moveTo>
                  <a:pt x="1419252" y="9144"/>
                </a:moveTo>
                <a:cubicBezTo>
                  <a:pt x="1413156" y="12192"/>
                  <a:pt x="-60552" y="3048"/>
                  <a:pt x="1932" y="27432"/>
                </a:cubicBezTo>
                <a:cubicBezTo>
                  <a:pt x="64416" y="51816"/>
                  <a:pt x="229008" y="105156"/>
                  <a:pt x="321972" y="164592"/>
                </a:cubicBezTo>
                <a:cubicBezTo>
                  <a:pt x="414936" y="224028"/>
                  <a:pt x="480468" y="300228"/>
                  <a:pt x="559716" y="384048"/>
                </a:cubicBezTo>
                <a:cubicBezTo>
                  <a:pt x="638964" y="467868"/>
                  <a:pt x="724308" y="576072"/>
                  <a:pt x="797460" y="667512"/>
                </a:cubicBezTo>
                <a:cubicBezTo>
                  <a:pt x="870612" y="758952"/>
                  <a:pt x="934620" y="854964"/>
                  <a:pt x="998628" y="932688"/>
                </a:cubicBezTo>
                <a:cubicBezTo>
                  <a:pt x="1062636" y="1010412"/>
                  <a:pt x="1119024" y="1086612"/>
                  <a:pt x="1181508" y="1133856"/>
                </a:cubicBezTo>
                <a:cubicBezTo>
                  <a:pt x="1243992" y="1181100"/>
                  <a:pt x="1309524" y="1208532"/>
                  <a:pt x="1373532" y="1216152"/>
                </a:cubicBezTo>
                <a:cubicBezTo>
                  <a:pt x="1437540" y="1223772"/>
                  <a:pt x="1503072" y="1213104"/>
                  <a:pt x="1565556" y="1179576"/>
                </a:cubicBezTo>
                <a:cubicBezTo>
                  <a:pt x="1628040" y="1146048"/>
                  <a:pt x="1685952" y="1085088"/>
                  <a:pt x="1748436" y="1014984"/>
                </a:cubicBezTo>
                <a:cubicBezTo>
                  <a:pt x="1810920" y="944880"/>
                  <a:pt x="1876452" y="847344"/>
                  <a:pt x="1940460" y="758952"/>
                </a:cubicBezTo>
                <a:cubicBezTo>
                  <a:pt x="2004468" y="670560"/>
                  <a:pt x="2060856" y="569976"/>
                  <a:pt x="2132484" y="484632"/>
                </a:cubicBezTo>
                <a:cubicBezTo>
                  <a:pt x="2204112" y="399288"/>
                  <a:pt x="2284884" y="315468"/>
                  <a:pt x="2370228" y="246888"/>
                </a:cubicBezTo>
                <a:cubicBezTo>
                  <a:pt x="2455572" y="178308"/>
                  <a:pt x="2539392" y="114300"/>
                  <a:pt x="2644548" y="73152"/>
                </a:cubicBezTo>
                <a:cubicBezTo>
                  <a:pt x="2749704" y="32004"/>
                  <a:pt x="3001164" y="0"/>
                  <a:pt x="3001164" y="0"/>
                </a:cubicBezTo>
                <a:lnTo>
                  <a:pt x="1419252" y="9144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Thermodynamic shift: @320nm</a:t>
            </a: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90" y="1519921"/>
            <a:ext cx="3131815" cy="234886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3206496" y="1943753"/>
            <a:ext cx="896983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081132" y="1752165"/>
                <a:ext cx="4078039" cy="673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〈"/>
                        <m:endChr m:val="〉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320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𝑆𝑡𝑎𝑟𝑘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≈5.5×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Wm</m:t>
                        </m:r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GB" baseline="30000" dirty="0"/>
                  <a:t>  *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𝑝𝑒𝑎𝑘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Wm</m:t>
                          </m:r>
                        </m:e>
                        <m:sup>
                          <m:r>
                            <a:rPr lang="en-GB" b="0" i="0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1132" y="1752165"/>
                <a:ext cx="4078039" cy="673261"/>
              </a:xfrm>
              <a:prstGeom prst="rect">
                <a:avLst/>
              </a:prstGeom>
              <a:blipFill>
                <a:blip r:embed="rId3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8263403" y="2576565"/>
            <a:ext cx="2657840" cy="2307765"/>
            <a:chOff x="3971092" y="2368282"/>
            <a:chExt cx="3021013" cy="2637751"/>
          </a:xfrm>
        </p:grpSpPr>
        <p:grpSp>
          <p:nvGrpSpPr>
            <p:cNvPr id="13" name="Group 12"/>
            <p:cNvGrpSpPr/>
            <p:nvPr/>
          </p:nvGrpSpPr>
          <p:grpSpPr>
            <a:xfrm>
              <a:off x="4131416" y="2876133"/>
              <a:ext cx="2860689" cy="2129900"/>
              <a:chOff x="5659759" y="4682991"/>
              <a:chExt cx="2518966" cy="1875473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5659759" y="5741047"/>
                <a:ext cx="2518966" cy="817417"/>
              </a:xfrm>
              <a:prstGeom prst="rect">
                <a:avLst/>
              </a:prstGeom>
            </p:spPr>
          </p:pic>
          <p:cxnSp>
            <p:nvCxnSpPr>
              <p:cNvPr id="18" name="Straight Arrow Connector 17"/>
              <p:cNvCxnSpPr/>
              <p:nvPr/>
            </p:nvCxnSpPr>
            <p:spPr>
              <a:xfrm flipV="1">
                <a:off x="7236694" y="4682991"/>
                <a:ext cx="22734" cy="1551008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3976396" y="4187945"/>
                  <a:ext cx="84394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b="0" i="1" smtClean="0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2F82B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lang="en-GB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n-GB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  <m:e>
                                <m:r>
                                  <a:rPr lang="en-GB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sPre>
                          </m:e>
                          <m:sub>
                            <m:r>
                              <a:rPr lang="en-GB" b="0" i="1" smtClean="0">
                                <a:solidFill>
                                  <a:srgbClr val="2F82BA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GB" dirty="0">
                    <a:solidFill>
                      <a:srgbClr val="2F82BA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6396" y="4187945"/>
                  <a:ext cx="843949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2459" r="-9016" b="-2777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3971092" y="2368282"/>
                  <a:ext cx="84394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b="0" i="1" smtClean="0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57B99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lang="en-GB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n-GB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  <m:e>
                                <m:r>
                                  <a:rPr lang="en-GB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sPre>
                          </m:e>
                          <m:sub>
                            <m:r>
                              <a:rPr lang="en-GB" b="0" i="1" smtClean="0">
                                <a:solidFill>
                                  <a:srgbClr val="57B99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i="1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GB" dirty="0">
                    <a:solidFill>
                      <a:srgbClr val="57B99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1092" y="2368282"/>
                  <a:ext cx="843949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2459" r="-9016" b="-3018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5" name="TextBox 24"/>
          <p:cNvSpPr txBox="1"/>
          <p:nvPr/>
        </p:nvSpPr>
        <p:spPr>
          <a:xfrm>
            <a:off x="10699852" y="4665189"/>
            <a:ext cx="16050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latin typeface="+mj-lt"/>
              </a:rPr>
              <a:t>Average trap intensity</a:t>
            </a:r>
            <a:endParaRPr lang="en-GB" sz="1400" b="1" dirty="0"/>
          </a:p>
        </p:txBody>
      </p:sp>
      <p:grpSp>
        <p:nvGrpSpPr>
          <p:cNvPr id="31" name="Group 30"/>
          <p:cNvGrpSpPr/>
          <p:nvPr/>
        </p:nvGrpSpPr>
        <p:grpSpPr>
          <a:xfrm>
            <a:off x="3136392" y="3036219"/>
            <a:ext cx="4851502" cy="3750900"/>
            <a:chOff x="3136392" y="3036219"/>
            <a:chExt cx="4851502" cy="37509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136392" y="3036219"/>
              <a:ext cx="4851502" cy="3750900"/>
            </a:xfrm>
            <a:prstGeom prst="rect">
              <a:avLst/>
            </a:prstGeom>
          </p:spPr>
        </p:pic>
        <p:cxnSp>
          <p:nvCxnSpPr>
            <p:cNvPr id="29" name="Straight Arrow Connector 28"/>
            <p:cNvCxnSpPr/>
            <p:nvPr/>
          </p:nvCxnSpPr>
          <p:spPr>
            <a:xfrm flipV="1">
              <a:off x="5731764" y="5364480"/>
              <a:ext cx="0" cy="1040511"/>
            </a:xfrm>
            <a:prstGeom prst="straightConnector1">
              <a:avLst/>
            </a:prstGeom>
            <a:ln w="38100">
              <a:solidFill>
                <a:srgbClr val="FF000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5875688" y="5364480"/>
            <a:ext cx="1287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Same result</a:t>
            </a:r>
          </a:p>
        </p:txBody>
      </p:sp>
      <p:sp>
        <p:nvSpPr>
          <p:cNvPr id="34" name="Oval 33"/>
          <p:cNvSpPr/>
          <p:nvPr/>
        </p:nvSpPr>
        <p:spPr>
          <a:xfrm>
            <a:off x="5431790" y="4721206"/>
            <a:ext cx="521970" cy="521970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 flipH="1" flipV="1">
            <a:off x="10078720" y="4619962"/>
            <a:ext cx="554696" cy="2517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03200" y="6404991"/>
            <a:ext cx="1920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 @ 1W UV power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705639" y="3522255"/>
            <a:ext cx="18146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Error in </a:t>
            </a:r>
            <a:r>
              <a:rPr lang="en-GB" b="1" dirty="0" err="1"/>
              <a:t>a.c</a:t>
            </a:r>
            <a:r>
              <a:rPr lang="en-GB" b="1" dirty="0"/>
              <a:t>. Stark extrapolation?</a:t>
            </a:r>
          </a:p>
        </p:txBody>
      </p:sp>
    </p:spTree>
    <p:extLst>
      <p:ext uri="{BB962C8B-B14F-4D97-AF65-F5344CB8AC3E}">
        <p14:creationId xmlns:p14="http://schemas.microsoft.com/office/powerpoint/2010/main" val="4192894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345" y="1545532"/>
            <a:ext cx="6756684" cy="521081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err="1"/>
              <a:t>Electrons</a:t>
            </a:r>
            <a:r>
              <a:rPr lang="nl-NL" dirty="0"/>
              <a:t> </a:t>
            </a:r>
            <a:r>
              <a:rPr lang="nl-NL" dirty="0" err="1"/>
              <a:t>vs</a:t>
            </a:r>
            <a:r>
              <a:rPr lang="nl-NL" dirty="0"/>
              <a:t> </a:t>
            </a:r>
            <a:r>
              <a:rPr lang="nl-NL" dirty="0" err="1"/>
              <a:t>Muons</a:t>
            </a:r>
            <a:r>
              <a:rPr lang="nl-NL" dirty="0"/>
              <a:t>?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499360" y="3098691"/>
            <a:ext cx="3744686" cy="836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56" t="5619" r="95" b="9881"/>
          <a:stretch/>
        </p:blipFill>
        <p:spPr>
          <a:xfrm>
            <a:off x="7113612" y="1511322"/>
            <a:ext cx="4687519" cy="44237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7308069" y="1978736"/>
                <a:ext cx="2570832" cy="49475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7F0E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FF7F0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FF7F0E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FF7F0E"/>
                              </a:solidFill>
                              <a:latin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𝚪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0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𝐇𝐳</m:t>
                      </m:r>
                    </m:oMath>
                  </m:oMathPara>
                </a14:m>
                <a:endParaRPr lang="en-GB" sz="2400" b="1" dirty="0">
                  <a:solidFill>
                    <a:srgbClr val="FF7F0E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069" y="1978736"/>
                <a:ext cx="2570832" cy="494751"/>
              </a:xfrm>
              <a:prstGeom prst="rect">
                <a:avLst/>
              </a:prstGeom>
              <a:blipFill>
                <a:blip r:embed="rId4"/>
                <a:stretch>
                  <a:fillRect b="-3488"/>
                </a:stretch>
              </a:blipFill>
              <a:ln w="28575">
                <a:solidFill>
                  <a:srgbClr val="FF7F0E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353787" y="4783376"/>
                <a:ext cx="3029734" cy="49475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1F77B4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1" i="1" smtClean="0">
                              <a:solidFill>
                                <a:srgbClr val="1F77B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1" i="1" smtClean="0">
                              <a:solidFill>
                                <a:srgbClr val="1F77B4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400" b="1" i="1" smtClean="0">
                              <a:solidFill>
                                <a:srgbClr val="1F77B4"/>
                              </a:solidFill>
                              <a:latin typeface="Cambria Math" panose="02040503050406030204" pitchFamily="18" charset="0"/>
                            </a:rPr>
                            <m:t>𝒆𝒙𝒑</m:t>
                          </m:r>
                        </m:sub>
                      </m:sSub>
                      <m:r>
                        <a:rPr lang="en-GB" sz="2400" b="1" i="1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𝚪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2400" b="1" i="0" smtClean="0">
                          <a:solidFill>
                            <a:srgbClr val="1F77B4"/>
                          </a:solidFill>
                          <a:latin typeface="Cambria Math" panose="02040503050406030204" pitchFamily="18" charset="0"/>
                        </a:rPr>
                        <m:t>𝐌𝐇𝐳</m:t>
                      </m:r>
                    </m:oMath>
                  </m:oMathPara>
                </a14:m>
                <a:endParaRPr lang="en-GB" sz="2400" b="1" dirty="0">
                  <a:solidFill>
                    <a:srgbClr val="1F77B4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3787" y="4783376"/>
                <a:ext cx="3029734" cy="494751"/>
              </a:xfrm>
              <a:prstGeom prst="rect">
                <a:avLst/>
              </a:prstGeom>
              <a:blipFill>
                <a:blip r:embed="rId5"/>
                <a:stretch>
                  <a:fillRect b="-3488"/>
                </a:stretch>
              </a:blipFill>
              <a:ln w="28575">
                <a:solidFill>
                  <a:srgbClr val="1F77B4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268652" y="5884228"/>
            <a:ext cx="2553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/>
              <a:t>data: [Phys. Rev. A </a:t>
            </a:r>
            <a:r>
              <a:rPr lang="en-GB" sz="1200" b="1" i="1" dirty="0"/>
              <a:t>95</a:t>
            </a:r>
            <a:r>
              <a:rPr lang="en-GB" sz="1200" i="1" dirty="0"/>
              <a:t>, 062510 (2017)]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126441" y="1545532"/>
            <a:ext cx="6837681" cy="4893367"/>
            <a:chOff x="95197" y="1513033"/>
            <a:chExt cx="6837681" cy="4893367"/>
          </a:xfrm>
        </p:grpSpPr>
        <p:grpSp>
          <p:nvGrpSpPr>
            <p:cNvPr id="21" name="Group 20"/>
            <p:cNvGrpSpPr/>
            <p:nvPr/>
          </p:nvGrpSpPr>
          <p:grpSpPr>
            <a:xfrm>
              <a:off x="95197" y="1521981"/>
              <a:ext cx="6837681" cy="4884419"/>
              <a:chOff x="3702446" y="4477790"/>
              <a:chExt cx="3113206" cy="2223883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430" t="13658" r="41927" b="75302"/>
              <a:stretch/>
            </p:blipFill>
            <p:spPr>
              <a:xfrm>
                <a:off x="3702446" y="4477790"/>
                <a:ext cx="3066948" cy="577969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139" t="62349" r="40885" b="5898"/>
              <a:stretch/>
            </p:blipFill>
            <p:spPr>
              <a:xfrm>
                <a:off x="3711699" y="5039360"/>
                <a:ext cx="3103953" cy="1662313"/>
              </a:xfrm>
              <a:prstGeom prst="rect">
                <a:avLst/>
              </a:prstGeom>
            </p:spPr>
          </p:pic>
        </p:grpSp>
        <p:sp>
          <p:nvSpPr>
            <p:cNvPr id="32" name="TextBox 31"/>
            <p:cNvSpPr txBox="1"/>
            <p:nvPr/>
          </p:nvSpPr>
          <p:spPr>
            <a:xfrm>
              <a:off x="3244087" y="1513033"/>
              <a:ext cx="2632230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>
                  <a:solidFill>
                    <a:srgbClr val="FF7F0E"/>
                  </a:solidFill>
                </a:rPr>
                <a:t>Amsterdam 2022 </a:t>
              </a:r>
              <a:r>
                <a:rPr lang="en-GB" sz="2400" i="1" dirty="0">
                  <a:solidFill>
                    <a:srgbClr val="FF7F0E"/>
                  </a:solidFill>
                </a:rPr>
                <a:t>PRELIMINARY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02271" y="2340525"/>
            <a:ext cx="2592031" cy="614889"/>
            <a:chOff x="1879600" y="2359850"/>
            <a:chExt cx="2592031" cy="614889"/>
          </a:xfrm>
        </p:grpSpPr>
        <p:cxnSp>
          <p:nvCxnSpPr>
            <p:cNvPr id="25" name="Straight Arrow Connector 24"/>
            <p:cNvCxnSpPr/>
            <p:nvPr/>
          </p:nvCxnSpPr>
          <p:spPr>
            <a:xfrm>
              <a:off x="3244087" y="2858956"/>
              <a:ext cx="122754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916569" y="2359850"/>
              <a:ext cx="5180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>
                  <a:solidFill>
                    <a:srgbClr val="FF0000"/>
                  </a:solidFill>
                </a:rPr>
                <a:t>??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1879600" y="2974739"/>
              <a:ext cx="2592031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3885530" y="4232659"/>
            <a:ext cx="268073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Vastly different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Vastly different theory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Consistency check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Probe nuclear sizes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QED test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47924" y="6035752"/>
            <a:ext cx="199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185934583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89889" y="3097573"/>
            <a:ext cx="4056738" cy="2606364"/>
            <a:chOff x="89889" y="3097573"/>
            <a:chExt cx="4056738" cy="2606364"/>
          </a:xfrm>
        </p:grpSpPr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2"/>
            <a:srcRect l="13726" b="55726"/>
            <a:stretch/>
          </p:blipFill>
          <p:spPr>
            <a:xfrm>
              <a:off x="89889" y="3097573"/>
              <a:ext cx="4056738" cy="1951899"/>
            </a:xfrm>
            <a:prstGeom prst="rect">
              <a:avLst/>
            </a:prstGeom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3"/>
            <a:srcRect l="17514" t="81889" r="6050" b="1656"/>
            <a:stretch/>
          </p:blipFill>
          <p:spPr>
            <a:xfrm>
              <a:off x="268565" y="4978512"/>
              <a:ext cx="3594120" cy="725425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280035" y="4964399"/>
              <a:ext cx="122346" cy="198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3" name="Straight Arrow Connector 42"/>
          <p:cNvCxnSpPr/>
          <p:nvPr/>
        </p:nvCxnSpPr>
        <p:spPr>
          <a:xfrm flipV="1">
            <a:off x="2678660" y="5713187"/>
            <a:ext cx="0" cy="48343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1944200" y="6170812"/>
                <a:ext cx="1473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GB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GB" sz="2800" b="1" i="1" dirty="0"/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4200" y="6170812"/>
                <a:ext cx="1473200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93228" y="1562100"/>
            <a:ext cx="59027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u="sng" dirty="0"/>
              <a:t>2011 result: </a:t>
            </a:r>
          </a:p>
          <a:p>
            <a:r>
              <a:rPr lang="en-GB" sz="2000" i="1" dirty="0"/>
              <a:t>1557 nm dipole trap + direct frequency comb lock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Fermi-Dirac: AC Stark shift asymmetry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Not resolved within laser bandwidth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Verified now with new spectroscopy laser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05240" y="1552059"/>
            <a:ext cx="5651809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i="1" u="sng" dirty="0"/>
              <a:t>2022 result: </a:t>
            </a:r>
          </a:p>
          <a:p>
            <a:r>
              <a:rPr lang="en-GB" sz="2000" i="1" dirty="0"/>
              <a:t>magic wavelength trap + </a:t>
            </a:r>
            <a:r>
              <a:rPr lang="en-GB" sz="2000" i="1" dirty="0" err="1"/>
              <a:t>ultrastable</a:t>
            </a:r>
            <a:r>
              <a:rPr lang="en-GB" sz="2000" i="1" dirty="0"/>
              <a:t> reference laser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Fermi-Dirac:</a:t>
            </a:r>
            <a:r>
              <a:rPr lang="en-GB" sz="2000" dirty="0">
                <a:solidFill>
                  <a:srgbClr val="7488D3"/>
                </a:solidFill>
              </a:rPr>
              <a:t> Doppler</a:t>
            </a:r>
            <a:r>
              <a:rPr lang="en-GB" sz="2000" dirty="0"/>
              <a:t> + </a:t>
            </a:r>
            <a:r>
              <a:rPr lang="en-GB" sz="2000" dirty="0">
                <a:solidFill>
                  <a:srgbClr val="E66E71"/>
                </a:solidFill>
              </a:rPr>
              <a:t>Pauli blocking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No trap AC Stark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 Fully symmetric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Quantum effects resolved   </a:t>
            </a:r>
            <a:r>
              <a:rPr lang="en-GB" sz="2000" i="1" dirty="0"/>
              <a:t>(2018: </a:t>
            </a:r>
            <a:r>
              <a:rPr lang="en-GB" sz="2000" i="1" baseline="30000" dirty="0"/>
              <a:t>4</a:t>
            </a:r>
            <a:r>
              <a:rPr lang="en-GB" sz="2000" i="1" dirty="0"/>
              <a:t>He </a:t>
            </a:r>
            <a:r>
              <a:rPr lang="en-GB" sz="2000" i="1" dirty="0" err="1"/>
              <a:t>meanfield</a:t>
            </a:r>
            <a:r>
              <a:rPr lang="en-GB" sz="2000" i="1" dirty="0"/>
              <a:t>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096000" y="1581150"/>
            <a:ext cx="0" cy="512445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-2960" y="5820535"/>
            <a:ext cx="1553918" cy="1027311"/>
            <a:chOff x="6685991" y="5164079"/>
            <a:chExt cx="1553918" cy="1027311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7323909" y="5286103"/>
              <a:ext cx="0" cy="748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5400000" flipV="1">
              <a:off x="7680960" y="5643154"/>
              <a:ext cx="0" cy="748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8020477" y="5822058"/>
                  <a:ext cx="21943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</m:oMath>
                    </m:oMathPara>
                  </a14:m>
                  <a:endParaRPr lang="en-GB" i="1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20477" y="5822058"/>
                  <a:ext cx="219432" cy="369332"/>
                </a:xfrm>
                <a:prstGeom prst="rect">
                  <a:avLst/>
                </a:prstGeom>
                <a:blipFill>
                  <a:blip r:embed="rId10"/>
                  <a:stretch>
                    <a:fillRect r="-1944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/>
                <p:cNvSpPr txBox="1"/>
                <p:nvPr/>
              </p:nvSpPr>
              <p:spPr>
                <a:xfrm>
                  <a:off x="6685991" y="5164079"/>
                  <a:ext cx="53952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GB" i="1" dirty="0"/>
                </a:p>
              </p:txBody>
            </p:sp>
          </mc:Choice>
          <mc:Fallback xmlns="">
            <p:sp>
              <p:nvSpPr>
                <p:cNvPr id="36" name="TextBox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85991" y="5164079"/>
                  <a:ext cx="539525" cy="369332"/>
                </a:xfrm>
                <a:prstGeom prst="rect">
                  <a:avLst/>
                </a:prstGeom>
                <a:blipFill>
                  <a:blip r:embed="rId11"/>
                  <a:stretch>
                    <a:fillRect r="-21348" b="-1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 Placeholder 3"/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r>
                  <a:rPr lang="en-GB" dirty="0"/>
                  <a:t>4.4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dirty="0"/>
                  <a:t> deviation?</a:t>
                </a:r>
              </a:p>
            </p:txBody>
          </p:sp>
        </mc:Choice>
        <mc:Fallback xmlns="">
          <p:sp>
            <p:nvSpPr>
              <p:cNvPr id="62" name="Tex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12"/>
                <a:stretch>
                  <a:fillRect l="-2717" b="-90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Freeform 62"/>
          <p:cNvSpPr/>
          <p:nvPr/>
        </p:nvSpPr>
        <p:spPr>
          <a:xfrm>
            <a:off x="10317500" y="5358078"/>
            <a:ext cx="1465353" cy="596826"/>
          </a:xfrm>
          <a:custGeom>
            <a:avLst/>
            <a:gdLst>
              <a:gd name="connsiteX0" fmla="*/ 0 w 3721608"/>
              <a:gd name="connsiteY0" fmla="*/ 9144 h 1236781"/>
              <a:gd name="connsiteX1" fmla="*/ 521208 w 3721608"/>
              <a:gd name="connsiteY1" fmla="*/ 36576 h 1236781"/>
              <a:gd name="connsiteX2" fmla="*/ 896112 w 3721608"/>
              <a:gd name="connsiteY2" fmla="*/ 182880 h 1236781"/>
              <a:gd name="connsiteX3" fmla="*/ 1133856 w 3721608"/>
              <a:gd name="connsiteY3" fmla="*/ 402336 h 1236781"/>
              <a:gd name="connsiteX4" fmla="*/ 1371600 w 3721608"/>
              <a:gd name="connsiteY4" fmla="*/ 685800 h 1236781"/>
              <a:gd name="connsiteX5" fmla="*/ 1572768 w 3721608"/>
              <a:gd name="connsiteY5" fmla="*/ 950976 h 1236781"/>
              <a:gd name="connsiteX6" fmla="*/ 1755648 w 3721608"/>
              <a:gd name="connsiteY6" fmla="*/ 1152144 h 1236781"/>
              <a:gd name="connsiteX7" fmla="*/ 1947672 w 3721608"/>
              <a:gd name="connsiteY7" fmla="*/ 1234440 h 1236781"/>
              <a:gd name="connsiteX8" fmla="*/ 2139696 w 3721608"/>
              <a:gd name="connsiteY8" fmla="*/ 1197864 h 1236781"/>
              <a:gd name="connsiteX9" fmla="*/ 2322576 w 3721608"/>
              <a:gd name="connsiteY9" fmla="*/ 1033272 h 1236781"/>
              <a:gd name="connsiteX10" fmla="*/ 2514600 w 3721608"/>
              <a:gd name="connsiteY10" fmla="*/ 777240 h 1236781"/>
              <a:gd name="connsiteX11" fmla="*/ 2706624 w 3721608"/>
              <a:gd name="connsiteY11" fmla="*/ 502920 h 1236781"/>
              <a:gd name="connsiteX12" fmla="*/ 2944368 w 3721608"/>
              <a:gd name="connsiteY12" fmla="*/ 265176 h 1236781"/>
              <a:gd name="connsiteX13" fmla="*/ 3218688 w 3721608"/>
              <a:gd name="connsiteY13" fmla="*/ 91440 h 1236781"/>
              <a:gd name="connsiteX14" fmla="*/ 3721608 w 3721608"/>
              <a:gd name="connsiteY14" fmla="*/ 0 h 1236781"/>
              <a:gd name="connsiteX0" fmla="*/ 0 w 3200400"/>
              <a:gd name="connsiteY0" fmla="*/ 36576 h 1236781"/>
              <a:gd name="connsiteX1" fmla="*/ 374904 w 3200400"/>
              <a:gd name="connsiteY1" fmla="*/ 182880 h 1236781"/>
              <a:gd name="connsiteX2" fmla="*/ 612648 w 3200400"/>
              <a:gd name="connsiteY2" fmla="*/ 402336 h 1236781"/>
              <a:gd name="connsiteX3" fmla="*/ 850392 w 3200400"/>
              <a:gd name="connsiteY3" fmla="*/ 685800 h 1236781"/>
              <a:gd name="connsiteX4" fmla="*/ 1051560 w 3200400"/>
              <a:gd name="connsiteY4" fmla="*/ 950976 h 1236781"/>
              <a:gd name="connsiteX5" fmla="*/ 1234440 w 3200400"/>
              <a:gd name="connsiteY5" fmla="*/ 1152144 h 1236781"/>
              <a:gd name="connsiteX6" fmla="*/ 1426464 w 3200400"/>
              <a:gd name="connsiteY6" fmla="*/ 1234440 h 1236781"/>
              <a:gd name="connsiteX7" fmla="*/ 1618488 w 3200400"/>
              <a:gd name="connsiteY7" fmla="*/ 1197864 h 1236781"/>
              <a:gd name="connsiteX8" fmla="*/ 1801368 w 3200400"/>
              <a:gd name="connsiteY8" fmla="*/ 1033272 h 1236781"/>
              <a:gd name="connsiteX9" fmla="*/ 1993392 w 3200400"/>
              <a:gd name="connsiteY9" fmla="*/ 777240 h 1236781"/>
              <a:gd name="connsiteX10" fmla="*/ 2185416 w 3200400"/>
              <a:gd name="connsiteY10" fmla="*/ 502920 h 1236781"/>
              <a:gd name="connsiteX11" fmla="*/ 2423160 w 3200400"/>
              <a:gd name="connsiteY11" fmla="*/ 265176 h 1236781"/>
              <a:gd name="connsiteX12" fmla="*/ 2697480 w 3200400"/>
              <a:gd name="connsiteY12" fmla="*/ 91440 h 1236781"/>
              <a:gd name="connsiteX13" fmla="*/ 3200400 w 3200400"/>
              <a:gd name="connsiteY13" fmla="*/ 0 h 1236781"/>
              <a:gd name="connsiteX0" fmla="*/ 0 w 3054096"/>
              <a:gd name="connsiteY0" fmla="*/ 18288 h 1218493"/>
              <a:gd name="connsiteX1" fmla="*/ 374904 w 3054096"/>
              <a:gd name="connsiteY1" fmla="*/ 164592 h 1218493"/>
              <a:gd name="connsiteX2" fmla="*/ 612648 w 3054096"/>
              <a:gd name="connsiteY2" fmla="*/ 384048 h 1218493"/>
              <a:gd name="connsiteX3" fmla="*/ 850392 w 3054096"/>
              <a:gd name="connsiteY3" fmla="*/ 667512 h 1218493"/>
              <a:gd name="connsiteX4" fmla="*/ 1051560 w 3054096"/>
              <a:gd name="connsiteY4" fmla="*/ 932688 h 1218493"/>
              <a:gd name="connsiteX5" fmla="*/ 1234440 w 3054096"/>
              <a:gd name="connsiteY5" fmla="*/ 1133856 h 1218493"/>
              <a:gd name="connsiteX6" fmla="*/ 1426464 w 3054096"/>
              <a:gd name="connsiteY6" fmla="*/ 1216152 h 1218493"/>
              <a:gd name="connsiteX7" fmla="*/ 1618488 w 3054096"/>
              <a:gd name="connsiteY7" fmla="*/ 1179576 h 1218493"/>
              <a:gd name="connsiteX8" fmla="*/ 1801368 w 3054096"/>
              <a:gd name="connsiteY8" fmla="*/ 1014984 h 1218493"/>
              <a:gd name="connsiteX9" fmla="*/ 1993392 w 3054096"/>
              <a:gd name="connsiteY9" fmla="*/ 758952 h 1218493"/>
              <a:gd name="connsiteX10" fmla="*/ 2185416 w 3054096"/>
              <a:gd name="connsiteY10" fmla="*/ 484632 h 1218493"/>
              <a:gd name="connsiteX11" fmla="*/ 2423160 w 3054096"/>
              <a:gd name="connsiteY11" fmla="*/ 246888 h 1218493"/>
              <a:gd name="connsiteX12" fmla="*/ 2697480 w 3054096"/>
              <a:gd name="connsiteY12" fmla="*/ 73152 h 1218493"/>
              <a:gd name="connsiteX13" fmla="*/ 3054096 w 3054096"/>
              <a:gd name="connsiteY13" fmla="*/ 0 h 1218493"/>
              <a:gd name="connsiteX0" fmla="*/ 58078 w 3112174"/>
              <a:gd name="connsiteY0" fmla="*/ 18288 h 1218493"/>
              <a:gd name="connsiteX1" fmla="*/ 21502 w 3112174"/>
              <a:gd name="connsiteY1" fmla="*/ 36576 h 1218493"/>
              <a:gd name="connsiteX2" fmla="*/ 432982 w 3112174"/>
              <a:gd name="connsiteY2" fmla="*/ 164592 h 1218493"/>
              <a:gd name="connsiteX3" fmla="*/ 670726 w 3112174"/>
              <a:gd name="connsiteY3" fmla="*/ 384048 h 1218493"/>
              <a:gd name="connsiteX4" fmla="*/ 908470 w 3112174"/>
              <a:gd name="connsiteY4" fmla="*/ 667512 h 1218493"/>
              <a:gd name="connsiteX5" fmla="*/ 1109638 w 3112174"/>
              <a:gd name="connsiteY5" fmla="*/ 932688 h 1218493"/>
              <a:gd name="connsiteX6" fmla="*/ 1292518 w 3112174"/>
              <a:gd name="connsiteY6" fmla="*/ 1133856 h 1218493"/>
              <a:gd name="connsiteX7" fmla="*/ 1484542 w 3112174"/>
              <a:gd name="connsiteY7" fmla="*/ 1216152 h 1218493"/>
              <a:gd name="connsiteX8" fmla="*/ 1676566 w 3112174"/>
              <a:gd name="connsiteY8" fmla="*/ 1179576 h 1218493"/>
              <a:gd name="connsiteX9" fmla="*/ 1859446 w 3112174"/>
              <a:gd name="connsiteY9" fmla="*/ 1014984 h 1218493"/>
              <a:gd name="connsiteX10" fmla="*/ 2051470 w 3112174"/>
              <a:gd name="connsiteY10" fmla="*/ 758952 h 1218493"/>
              <a:gd name="connsiteX11" fmla="*/ 2243494 w 3112174"/>
              <a:gd name="connsiteY11" fmla="*/ 484632 h 1218493"/>
              <a:gd name="connsiteX12" fmla="*/ 2481238 w 3112174"/>
              <a:gd name="connsiteY12" fmla="*/ 246888 h 1218493"/>
              <a:gd name="connsiteX13" fmla="*/ 2755558 w 3112174"/>
              <a:gd name="connsiteY13" fmla="*/ 73152 h 1218493"/>
              <a:gd name="connsiteX14" fmla="*/ 3112174 w 3112174"/>
              <a:gd name="connsiteY14" fmla="*/ 0 h 1218493"/>
              <a:gd name="connsiteX0" fmla="*/ 92 w 3054188"/>
              <a:gd name="connsiteY0" fmla="*/ 668139 h 1868344"/>
              <a:gd name="connsiteX1" fmla="*/ 356708 w 3054188"/>
              <a:gd name="connsiteY1" fmla="*/ 627 h 1868344"/>
              <a:gd name="connsiteX2" fmla="*/ 374996 w 3054188"/>
              <a:gd name="connsiteY2" fmla="*/ 814443 h 1868344"/>
              <a:gd name="connsiteX3" fmla="*/ 612740 w 3054188"/>
              <a:gd name="connsiteY3" fmla="*/ 1033899 h 1868344"/>
              <a:gd name="connsiteX4" fmla="*/ 850484 w 3054188"/>
              <a:gd name="connsiteY4" fmla="*/ 1317363 h 1868344"/>
              <a:gd name="connsiteX5" fmla="*/ 1051652 w 3054188"/>
              <a:gd name="connsiteY5" fmla="*/ 1582539 h 1868344"/>
              <a:gd name="connsiteX6" fmla="*/ 1234532 w 3054188"/>
              <a:gd name="connsiteY6" fmla="*/ 1783707 h 1868344"/>
              <a:gd name="connsiteX7" fmla="*/ 1426556 w 3054188"/>
              <a:gd name="connsiteY7" fmla="*/ 1866003 h 1868344"/>
              <a:gd name="connsiteX8" fmla="*/ 1618580 w 3054188"/>
              <a:gd name="connsiteY8" fmla="*/ 1829427 h 1868344"/>
              <a:gd name="connsiteX9" fmla="*/ 1801460 w 3054188"/>
              <a:gd name="connsiteY9" fmla="*/ 1664835 h 1868344"/>
              <a:gd name="connsiteX10" fmla="*/ 1993484 w 3054188"/>
              <a:gd name="connsiteY10" fmla="*/ 1408803 h 1868344"/>
              <a:gd name="connsiteX11" fmla="*/ 2185508 w 3054188"/>
              <a:gd name="connsiteY11" fmla="*/ 1134483 h 1868344"/>
              <a:gd name="connsiteX12" fmla="*/ 2423252 w 3054188"/>
              <a:gd name="connsiteY12" fmla="*/ 896739 h 1868344"/>
              <a:gd name="connsiteX13" fmla="*/ 2697572 w 3054188"/>
              <a:gd name="connsiteY13" fmla="*/ 723003 h 1868344"/>
              <a:gd name="connsiteX14" fmla="*/ 3054188 w 3054188"/>
              <a:gd name="connsiteY14" fmla="*/ 649851 h 1868344"/>
              <a:gd name="connsiteX0" fmla="*/ 46 w 3346750"/>
              <a:gd name="connsiteY0" fmla="*/ 212067 h 1869472"/>
              <a:gd name="connsiteX1" fmla="*/ 649270 w 3346750"/>
              <a:gd name="connsiteY1" fmla="*/ 1755 h 1869472"/>
              <a:gd name="connsiteX2" fmla="*/ 667558 w 3346750"/>
              <a:gd name="connsiteY2" fmla="*/ 815571 h 1869472"/>
              <a:gd name="connsiteX3" fmla="*/ 905302 w 3346750"/>
              <a:gd name="connsiteY3" fmla="*/ 1035027 h 1869472"/>
              <a:gd name="connsiteX4" fmla="*/ 1143046 w 3346750"/>
              <a:gd name="connsiteY4" fmla="*/ 1318491 h 1869472"/>
              <a:gd name="connsiteX5" fmla="*/ 1344214 w 3346750"/>
              <a:gd name="connsiteY5" fmla="*/ 1583667 h 1869472"/>
              <a:gd name="connsiteX6" fmla="*/ 1527094 w 3346750"/>
              <a:gd name="connsiteY6" fmla="*/ 1784835 h 1869472"/>
              <a:gd name="connsiteX7" fmla="*/ 1719118 w 3346750"/>
              <a:gd name="connsiteY7" fmla="*/ 1867131 h 1869472"/>
              <a:gd name="connsiteX8" fmla="*/ 1911142 w 3346750"/>
              <a:gd name="connsiteY8" fmla="*/ 1830555 h 1869472"/>
              <a:gd name="connsiteX9" fmla="*/ 2094022 w 3346750"/>
              <a:gd name="connsiteY9" fmla="*/ 1665963 h 1869472"/>
              <a:gd name="connsiteX10" fmla="*/ 2286046 w 3346750"/>
              <a:gd name="connsiteY10" fmla="*/ 1409931 h 1869472"/>
              <a:gd name="connsiteX11" fmla="*/ 2478070 w 3346750"/>
              <a:gd name="connsiteY11" fmla="*/ 1135611 h 1869472"/>
              <a:gd name="connsiteX12" fmla="*/ 2715814 w 3346750"/>
              <a:gd name="connsiteY12" fmla="*/ 897867 h 1869472"/>
              <a:gd name="connsiteX13" fmla="*/ 2990134 w 3346750"/>
              <a:gd name="connsiteY13" fmla="*/ 724131 h 1869472"/>
              <a:gd name="connsiteX14" fmla="*/ 3346750 w 3346750"/>
              <a:gd name="connsiteY14" fmla="*/ 650979 h 1869472"/>
              <a:gd name="connsiteX0" fmla="*/ 83 w 3346787"/>
              <a:gd name="connsiteY0" fmla="*/ 0 h 1657405"/>
              <a:gd name="connsiteX1" fmla="*/ 384131 w 3346787"/>
              <a:gd name="connsiteY1" fmla="*/ 493776 h 1657405"/>
              <a:gd name="connsiteX2" fmla="*/ 667595 w 3346787"/>
              <a:gd name="connsiteY2" fmla="*/ 603504 h 1657405"/>
              <a:gd name="connsiteX3" fmla="*/ 905339 w 3346787"/>
              <a:gd name="connsiteY3" fmla="*/ 822960 h 1657405"/>
              <a:gd name="connsiteX4" fmla="*/ 1143083 w 3346787"/>
              <a:gd name="connsiteY4" fmla="*/ 1106424 h 1657405"/>
              <a:gd name="connsiteX5" fmla="*/ 1344251 w 3346787"/>
              <a:gd name="connsiteY5" fmla="*/ 1371600 h 1657405"/>
              <a:gd name="connsiteX6" fmla="*/ 1527131 w 3346787"/>
              <a:gd name="connsiteY6" fmla="*/ 1572768 h 1657405"/>
              <a:gd name="connsiteX7" fmla="*/ 1719155 w 3346787"/>
              <a:gd name="connsiteY7" fmla="*/ 1655064 h 1657405"/>
              <a:gd name="connsiteX8" fmla="*/ 1911179 w 3346787"/>
              <a:gd name="connsiteY8" fmla="*/ 1618488 h 1657405"/>
              <a:gd name="connsiteX9" fmla="*/ 2094059 w 3346787"/>
              <a:gd name="connsiteY9" fmla="*/ 1453896 h 1657405"/>
              <a:gd name="connsiteX10" fmla="*/ 2286083 w 3346787"/>
              <a:gd name="connsiteY10" fmla="*/ 1197864 h 1657405"/>
              <a:gd name="connsiteX11" fmla="*/ 2478107 w 3346787"/>
              <a:gd name="connsiteY11" fmla="*/ 923544 h 1657405"/>
              <a:gd name="connsiteX12" fmla="*/ 2715851 w 3346787"/>
              <a:gd name="connsiteY12" fmla="*/ 685800 h 1657405"/>
              <a:gd name="connsiteX13" fmla="*/ 2990171 w 3346787"/>
              <a:gd name="connsiteY13" fmla="*/ 512064 h 1657405"/>
              <a:gd name="connsiteX14" fmla="*/ 3346787 w 3346787"/>
              <a:gd name="connsiteY14" fmla="*/ 438912 h 1657405"/>
              <a:gd name="connsiteX0" fmla="*/ 2981896 w 2981896"/>
              <a:gd name="connsiteY0" fmla="*/ 0 h 1227637"/>
              <a:gd name="connsiteX1" fmla="*/ 952 w 2981896"/>
              <a:gd name="connsiteY1" fmla="*/ 64008 h 1227637"/>
              <a:gd name="connsiteX2" fmla="*/ 284416 w 2981896"/>
              <a:gd name="connsiteY2" fmla="*/ 173736 h 1227637"/>
              <a:gd name="connsiteX3" fmla="*/ 522160 w 2981896"/>
              <a:gd name="connsiteY3" fmla="*/ 393192 h 1227637"/>
              <a:gd name="connsiteX4" fmla="*/ 759904 w 2981896"/>
              <a:gd name="connsiteY4" fmla="*/ 676656 h 1227637"/>
              <a:gd name="connsiteX5" fmla="*/ 961072 w 2981896"/>
              <a:gd name="connsiteY5" fmla="*/ 941832 h 1227637"/>
              <a:gd name="connsiteX6" fmla="*/ 1143952 w 2981896"/>
              <a:gd name="connsiteY6" fmla="*/ 1143000 h 1227637"/>
              <a:gd name="connsiteX7" fmla="*/ 1335976 w 2981896"/>
              <a:gd name="connsiteY7" fmla="*/ 1225296 h 1227637"/>
              <a:gd name="connsiteX8" fmla="*/ 1528000 w 2981896"/>
              <a:gd name="connsiteY8" fmla="*/ 1188720 h 1227637"/>
              <a:gd name="connsiteX9" fmla="*/ 1710880 w 2981896"/>
              <a:gd name="connsiteY9" fmla="*/ 1024128 h 1227637"/>
              <a:gd name="connsiteX10" fmla="*/ 1902904 w 2981896"/>
              <a:gd name="connsiteY10" fmla="*/ 768096 h 1227637"/>
              <a:gd name="connsiteX11" fmla="*/ 2094928 w 2981896"/>
              <a:gd name="connsiteY11" fmla="*/ 493776 h 1227637"/>
              <a:gd name="connsiteX12" fmla="*/ 2332672 w 2981896"/>
              <a:gd name="connsiteY12" fmla="*/ 256032 h 1227637"/>
              <a:gd name="connsiteX13" fmla="*/ 2606992 w 2981896"/>
              <a:gd name="connsiteY13" fmla="*/ 82296 h 1227637"/>
              <a:gd name="connsiteX14" fmla="*/ 2963608 w 2981896"/>
              <a:gd name="connsiteY14" fmla="*/ 9144 h 1227637"/>
              <a:gd name="connsiteX0" fmla="*/ 3018459 w 3018459"/>
              <a:gd name="connsiteY0" fmla="*/ 0 h 1227637"/>
              <a:gd name="connsiteX1" fmla="*/ 939 w 3018459"/>
              <a:gd name="connsiteY1" fmla="*/ 36576 h 1227637"/>
              <a:gd name="connsiteX2" fmla="*/ 320979 w 3018459"/>
              <a:gd name="connsiteY2" fmla="*/ 173736 h 1227637"/>
              <a:gd name="connsiteX3" fmla="*/ 558723 w 3018459"/>
              <a:gd name="connsiteY3" fmla="*/ 393192 h 1227637"/>
              <a:gd name="connsiteX4" fmla="*/ 796467 w 3018459"/>
              <a:gd name="connsiteY4" fmla="*/ 676656 h 1227637"/>
              <a:gd name="connsiteX5" fmla="*/ 997635 w 3018459"/>
              <a:gd name="connsiteY5" fmla="*/ 941832 h 1227637"/>
              <a:gd name="connsiteX6" fmla="*/ 1180515 w 3018459"/>
              <a:gd name="connsiteY6" fmla="*/ 1143000 h 1227637"/>
              <a:gd name="connsiteX7" fmla="*/ 1372539 w 3018459"/>
              <a:gd name="connsiteY7" fmla="*/ 1225296 h 1227637"/>
              <a:gd name="connsiteX8" fmla="*/ 1564563 w 3018459"/>
              <a:gd name="connsiteY8" fmla="*/ 1188720 h 1227637"/>
              <a:gd name="connsiteX9" fmla="*/ 1747443 w 3018459"/>
              <a:gd name="connsiteY9" fmla="*/ 1024128 h 1227637"/>
              <a:gd name="connsiteX10" fmla="*/ 1939467 w 3018459"/>
              <a:gd name="connsiteY10" fmla="*/ 768096 h 1227637"/>
              <a:gd name="connsiteX11" fmla="*/ 2131491 w 3018459"/>
              <a:gd name="connsiteY11" fmla="*/ 493776 h 1227637"/>
              <a:gd name="connsiteX12" fmla="*/ 2369235 w 3018459"/>
              <a:gd name="connsiteY12" fmla="*/ 256032 h 1227637"/>
              <a:gd name="connsiteX13" fmla="*/ 2643555 w 3018459"/>
              <a:gd name="connsiteY13" fmla="*/ 82296 h 1227637"/>
              <a:gd name="connsiteX14" fmla="*/ 3000171 w 3018459"/>
              <a:gd name="connsiteY14" fmla="*/ 9144 h 1227637"/>
              <a:gd name="connsiteX0" fmla="*/ 3018459 w 3018459"/>
              <a:gd name="connsiteY0" fmla="*/ 0 h 1227637"/>
              <a:gd name="connsiteX1" fmla="*/ 939 w 3018459"/>
              <a:gd name="connsiteY1" fmla="*/ 36576 h 1227637"/>
              <a:gd name="connsiteX2" fmla="*/ 320979 w 3018459"/>
              <a:gd name="connsiteY2" fmla="*/ 173736 h 1227637"/>
              <a:gd name="connsiteX3" fmla="*/ 558723 w 3018459"/>
              <a:gd name="connsiteY3" fmla="*/ 393192 h 1227637"/>
              <a:gd name="connsiteX4" fmla="*/ 796467 w 3018459"/>
              <a:gd name="connsiteY4" fmla="*/ 676656 h 1227637"/>
              <a:gd name="connsiteX5" fmla="*/ 997635 w 3018459"/>
              <a:gd name="connsiteY5" fmla="*/ 941832 h 1227637"/>
              <a:gd name="connsiteX6" fmla="*/ 1180515 w 3018459"/>
              <a:gd name="connsiteY6" fmla="*/ 1143000 h 1227637"/>
              <a:gd name="connsiteX7" fmla="*/ 1372539 w 3018459"/>
              <a:gd name="connsiteY7" fmla="*/ 1225296 h 1227637"/>
              <a:gd name="connsiteX8" fmla="*/ 1564563 w 3018459"/>
              <a:gd name="connsiteY8" fmla="*/ 1188720 h 1227637"/>
              <a:gd name="connsiteX9" fmla="*/ 1747443 w 3018459"/>
              <a:gd name="connsiteY9" fmla="*/ 1024128 h 1227637"/>
              <a:gd name="connsiteX10" fmla="*/ 1939467 w 3018459"/>
              <a:gd name="connsiteY10" fmla="*/ 768096 h 1227637"/>
              <a:gd name="connsiteX11" fmla="*/ 2131491 w 3018459"/>
              <a:gd name="connsiteY11" fmla="*/ 493776 h 1227637"/>
              <a:gd name="connsiteX12" fmla="*/ 2369235 w 3018459"/>
              <a:gd name="connsiteY12" fmla="*/ 256032 h 1227637"/>
              <a:gd name="connsiteX13" fmla="*/ 2643555 w 3018459"/>
              <a:gd name="connsiteY13" fmla="*/ 82296 h 1227637"/>
              <a:gd name="connsiteX14" fmla="*/ 3000171 w 3018459"/>
              <a:gd name="connsiteY14" fmla="*/ 9144 h 1227637"/>
              <a:gd name="connsiteX15" fmla="*/ 3018459 w 3018459"/>
              <a:gd name="connsiteY15" fmla="*/ 0 h 1227637"/>
              <a:gd name="connsiteX0" fmla="*/ 2844779 w 3000227"/>
              <a:gd name="connsiteY0" fmla="*/ 0 h 1620829"/>
              <a:gd name="connsiteX1" fmla="*/ 995 w 3000227"/>
              <a:gd name="connsiteY1" fmla="*/ 429768 h 1620829"/>
              <a:gd name="connsiteX2" fmla="*/ 321035 w 3000227"/>
              <a:gd name="connsiteY2" fmla="*/ 566928 h 1620829"/>
              <a:gd name="connsiteX3" fmla="*/ 558779 w 3000227"/>
              <a:gd name="connsiteY3" fmla="*/ 786384 h 1620829"/>
              <a:gd name="connsiteX4" fmla="*/ 796523 w 3000227"/>
              <a:gd name="connsiteY4" fmla="*/ 1069848 h 1620829"/>
              <a:gd name="connsiteX5" fmla="*/ 997691 w 3000227"/>
              <a:gd name="connsiteY5" fmla="*/ 1335024 h 1620829"/>
              <a:gd name="connsiteX6" fmla="*/ 1180571 w 3000227"/>
              <a:gd name="connsiteY6" fmla="*/ 1536192 h 1620829"/>
              <a:gd name="connsiteX7" fmla="*/ 1372595 w 3000227"/>
              <a:gd name="connsiteY7" fmla="*/ 1618488 h 1620829"/>
              <a:gd name="connsiteX8" fmla="*/ 1564619 w 3000227"/>
              <a:gd name="connsiteY8" fmla="*/ 1581912 h 1620829"/>
              <a:gd name="connsiteX9" fmla="*/ 1747499 w 3000227"/>
              <a:gd name="connsiteY9" fmla="*/ 1417320 h 1620829"/>
              <a:gd name="connsiteX10" fmla="*/ 1939523 w 3000227"/>
              <a:gd name="connsiteY10" fmla="*/ 1161288 h 1620829"/>
              <a:gd name="connsiteX11" fmla="*/ 2131547 w 3000227"/>
              <a:gd name="connsiteY11" fmla="*/ 886968 h 1620829"/>
              <a:gd name="connsiteX12" fmla="*/ 2369291 w 3000227"/>
              <a:gd name="connsiteY12" fmla="*/ 649224 h 1620829"/>
              <a:gd name="connsiteX13" fmla="*/ 2643611 w 3000227"/>
              <a:gd name="connsiteY13" fmla="*/ 475488 h 1620829"/>
              <a:gd name="connsiteX14" fmla="*/ 3000227 w 3000227"/>
              <a:gd name="connsiteY14" fmla="*/ 402336 h 1620829"/>
              <a:gd name="connsiteX15" fmla="*/ 2844779 w 3000227"/>
              <a:gd name="connsiteY15" fmla="*/ 0 h 1620829"/>
              <a:gd name="connsiteX0" fmla="*/ 1419252 w 3001164"/>
              <a:gd name="connsiteY0" fmla="*/ 9144 h 1218493"/>
              <a:gd name="connsiteX1" fmla="*/ 1932 w 3001164"/>
              <a:gd name="connsiteY1" fmla="*/ 27432 h 1218493"/>
              <a:gd name="connsiteX2" fmla="*/ 321972 w 3001164"/>
              <a:gd name="connsiteY2" fmla="*/ 164592 h 1218493"/>
              <a:gd name="connsiteX3" fmla="*/ 559716 w 3001164"/>
              <a:gd name="connsiteY3" fmla="*/ 384048 h 1218493"/>
              <a:gd name="connsiteX4" fmla="*/ 797460 w 3001164"/>
              <a:gd name="connsiteY4" fmla="*/ 667512 h 1218493"/>
              <a:gd name="connsiteX5" fmla="*/ 998628 w 3001164"/>
              <a:gd name="connsiteY5" fmla="*/ 932688 h 1218493"/>
              <a:gd name="connsiteX6" fmla="*/ 1181508 w 3001164"/>
              <a:gd name="connsiteY6" fmla="*/ 1133856 h 1218493"/>
              <a:gd name="connsiteX7" fmla="*/ 1373532 w 3001164"/>
              <a:gd name="connsiteY7" fmla="*/ 1216152 h 1218493"/>
              <a:gd name="connsiteX8" fmla="*/ 1565556 w 3001164"/>
              <a:gd name="connsiteY8" fmla="*/ 1179576 h 1218493"/>
              <a:gd name="connsiteX9" fmla="*/ 1748436 w 3001164"/>
              <a:gd name="connsiteY9" fmla="*/ 1014984 h 1218493"/>
              <a:gd name="connsiteX10" fmla="*/ 1940460 w 3001164"/>
              <a:gd name="connsiteY10" fmla="*/ 758952 h 1218493"/>
              <a:gd name="connsiteX11" fmla="*/ 2132484 w 3001164"/>
              <a:gd name="connsiteY11" fmla="*/ 484632 h 1218493"/>
              <a:gd name="connsiteX12" fmla="*/ 2370228 w 3001164"/>
              <a:gd name="connsiteY12" fmla="*/ 246888 h 1218493"/>
              <a:gd name="connsiteX13" fmla="*/ 2644548 w 3001164"/>
              <a:gd name="connsiteY13" fmla="*/ 73152 h 1218493"/>
              <a:gd name="connsiteX14" fmla="*/ 3001164 w 3001164"/>
              <a:gd name="connsiteY14" fmla="*/ 0 h 1218493"/>
              <a:gd name="connsiteX15" fmla="*/ 1419252 w 3001164"/>
              <a:gd name="connsiteY15" fmla="*/ 9144 h 1218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1164" h="1218493">
                <a:moveTo>
                  <a:pt x="1419252" y="9144"/>
                </a:moveTo>
                <a:cubicBezTo>
                  <a:pt x="1413156" y="12192"/>
                  <a:pt x="-60552" y="3048"/>
                  <a:pt x="1932" y="27432"/>
                </a:cubicBezTo>
                <a:cubicBezTo>
                  <a:pt x="64416" y="51816"/>
                  <a:pt x="229008" y="105156"/>
                  <a:pt x="321972" y="164592"/>
                </a:cubicBezTo>
                <a:cubicBezTo>
                  <a:pt x="414936" y="224028"/>
                  <a:pt x="480468" y="300228"/>
                  <a:pt x="559716" y="384048"/>
                </a:cubicBezTo>
                <a:cubicBezTo>
                  <a:pt x="638964" y="467868"/>
                  <a:pt x="724308" y="576072"/>
                  <a:pt x="797460" y="667512"/>
                </a:cubicBezTo>
                <a:cubicBezTo>
                  <a:pt x="870612" y="758952"/>
                  <a:pt x="934620" y="854964"/>
                  <a:pt x="998628" y="932688"/>
                </a:cubicBezTo>
                <a:cubicBezTo>
                  <a:pt x="1062636" y="1010412"/>
                  <a:pt x="1119024" y="1086612"/>
                  <a:pt x="1181508" y="1133856"/>
                </a:cubicBezTo>
                <a:cubicBezTo>
                  <a:pt x="1243992" y="1181100"/>
                  <a:pt x="1309524" y="1208532"/>
                  <a:pt x="1373532" y="1216152"/>
                </a:cubicBezTo>
                <a:cubicBezTo>
                  <a:pt x="1437540" y="1223772"/>
                  <a:pt x="1503072" y="1213104"/>
                  <a:pt x="1565556" y="1179576"/>
                </a:cubicBezTo>
                <a:cubicBezTo>
                  <a:pt x="1628040" y="1146048"/>
                  <a:pt x="1685952" y="1085088"/>
                  <a:pt x="1748436" y="1014984"/>
                </a:cubicBezTo>
                <a:cubicBezTo>
                  <a:pt x="1810920" y="944880"/>
                  <a:pt x="1876452" y="847344"/>
                  <a:pt x="1940460" y="758952"/>
                </a:cubicBezTo>
                <a:cubicBezTo>
                  <a:pt x="2004468" y="670560"/>
                  <a:pt x="2060856" y="569976"/>
                  <a:pt x="2132484" y="484632"/>
                </a:cubicBezTo>
                <a:cubicBezTo>
                  <a:pt x="2204112" y="399288"/>
                  <a:pt x="2284884" y="315468"/>
                  <a:pt x="2370228" y="246888"/>
                </a:cubicBezTo>
                <a:cubicBezTo>
                  <a:pt x="2455572" y="178308"/>
                  <a:pt x="2539392" y="114300"/>
                  <a:pt x="2644548" y="73152"/>
                </a:cubicBezTo>
                <a:cubicBezTo>
                  <a:pt x="2749704" y="32004"/>
                  <a:pt x="3001164" y="0"/>
                  <a:pt x="3001164" y="0"/>
                </a:cubicBezTo>
                <a:lnTo>
                  <a:pt x="1419252" y="9144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Arrow Connector 71"/>
          <p:cNvCxnSpPr/>
          <p:nvPr/>
        </p:nvCxnSpPr>
        <p:spPr>
          <a:xfrm flipV="1">
            <a:off x="11386401" y="4372210"/>
            <a:ext cx="17252" cy="117045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reeform 31"/>
          <p:cNvSpPr/>
          <p:nvPr/>
        </p:nvSpPr>
        <p:spPr>
          <a:xfrm>
            <a:off x="3828418" y="5942458"/>
            <a:ext cx="1816796" cy="737631"/>
          </a:xfrm>
          <a:custGeom>
            <a:avLst/>
            <a:gdLst>
              <a:gd name="connsiteX0" fmla="*/ 0 w 3721608"/>
              <a:gd name="connsiteY0" fmla="*/ 9144 h 1236781"/>
              <a:gd name="connsiteX1" fmla="*/ 521208 w 3721608"/>
              <a:gd name="connsiteY1" fmla="*/ 36576 h 1236781"/>
              <a:gd name="connsiteX2" fmla="*/ 896112 w 3721608"/>
              <a:gd name="connsiteY2" fmla="*/ 182880 h 1236781"/>
              <a:gd name="connsiteX3" fmla="*/ 1133856 w 3721608"/>
              <a:gd name="connsiteY3" fmla="*/ 402336 h 1236781"/>
              <a:gd name="connsiteX4" fmla="*/ 1371600 w 3721608"/>
              <a:gd name="connsiteY4" fmla="*/ 685800 h 1236781"/>
              <a:gd name="connsiteX5" fmla="*/ 1572768 w 3721608"/>
              <a:gd name="connsiteY5" fmla="*/ 950976 h 1236781"/>
              <a:gd name="connsiteX6" fmla="*/ 1755648 w 3721608"/>
              <a:gd name="connsiteY6" fmla="*/ 1152144 h 1236781"/>
              <a:gd name="connsiteX7" fmla="*/ 1947672 w 3721608"/>
              <a:gd name="connsiteY7" fmla="*/ 1234440 h 1236781"/>
              <a:gd name="connsiteX8" fmla="*/ 2139696 w 3721608"/>
              <a:gd name="connsiteY8" fmla="*/ 1197864 h 1236781"/>
              <a:gd name="connsiteX9" fmla="*/ 2322576 w 3721608"/>
              <a:gd name="connsiteY9" fmla="*/ 1033272 h 1236781"/>
              <a:gd name="connsiteX10" fmla="*/ 2514600 w 3721608"/>
              <a:gd name="connsiteY10" fmla="*/ 777240 h 1236781"/>
              <a:gd name="connsiteX11" fmla="*/ 2706624 w 3721608"/>
              <a:gd name="connsiteY11" fmla="*/ 502920 h 1236781"/>
              <a:gd name="connsiteX12" fmla="*/ 2944368 w 3721608"/>
              <a:gd name="connsiteY12" fmla="*/ 265176 h 1236781"/>
              <a:gd name="connsiteX13" fmla="*/ 3218688 w 3721608"/>
              <a:gd name="connsiteY13" fmla="*/ 91440 h 1236781"/>
              <a:gd name="connsiteX14" fmla="*/ 3721608 w 3721608"/>
              <a:gd name="connsiteY14" fmla="*/ 0 h 1236781"/>
              <a:gd name="connsiteX0" fmla="*/ 0 w 3200400"/>
              <a:gd name="connsiteY0" fmla="*/ 36576 h 1236781"/>
              <a:gd name="connsiteX1" fmla="*/ 374904 w 3200400"/>
              <a:gd name="connsiteY1" fmla="*/ 182880 h 1236781"/>
              <a:gd name="connsiteX2" fmla="*/ 612648 w 3200400"/>
              <a:gd name="connsiteY2" fmla="*/ 402336 h 1236781"/>
              <a:gd name="connsiteX3" fmla="*/ 850392 w 3200400"/>
              <a:gd name="connsiteY3" fmla="*/ 685800 h 1236781"/>
              <a:gd name="connsiteX4" fmla="*/ 1051560 w 3200400"/>
              <a:gd name="connsiteY4" fmla="*/ 950976 h 1236781"/>
              <a:gd name="connsiteX5" fmla="*/ 1234440 w 3200400"/>
              <a:gd name="connsiteY5" fmla="*/ 1152144 h 1236781"/>
              <a:gd name="connsiteX6" fmla="*/ 1426464 w 3200400"/>
              <a:gd name="connsiteY6" fmla="*/ 1234440 h 1236781"/>
              <a:gd name="connsiteX7" fmla="*/ 1618488 w 3200400"/>
              <a:gd name="connsiteY7" fmla="*/ 1197864 h 1236781"/>
              <a:gd name="connsiteX8" fmla="*/ 1801368 w 3200400"/>
              <a:gd name="connsiteY8" fmla="*/ 1033272 h 1236781"/>
              <a:gd name="connsiteX9" fmla="*/ 1993392 w 3200400"/>
              <a:gd name="connsiteY9" fmla="*/ 777240 h 1236781"/>
              <a:gd name="connsiteX10" fmla="*/ 2185416 w 3200400"/>
              <a:gd name="connsiteY10" fmla="*/ 502920 h 1236781"/>
              <a:gd name="connsiteX11" fmla="*/ 2423160 w 3200400"/>
              <a:gd name="connsiteY11" fmla="*/ 265176 h 1236781"/>
              <a:gd name="connsiteX12" fmla="*/ 2697480 w 3200400"/>
              <a:gd name="connsiteY12" fmla="*/ 91440 h 1236781"/>
              <a:gd name="connsiteX13" fmla="*/ 3200400 w 3200400"/>
              <a:gd name="connsiteY13" fmla="*/ 0 h 1236781"/>
              <a:gd name="connsiteX0" fmla="*/ 0 w 3054096"/>
              <a:gd name="connsiteY0" fmla="*/ 18288 h 1218493"/>
              <a:gd name="connsiteX1" fmla="*/ 374904 w 3054096"/>
              <a:gd name="connsiteY1" fmla="*/ 164592 h 1218493"/>
              <a:gd name="connsiteX2" fmla="*/ 612648 w 3054096"/>
              <a:gd name="connsiteY2" fmla="*/ 384048 h 1218493"/>
              <a:gd name="connsiteX3" fmla="*/ 850392 w 3054096"/>
              <a:gd name="connsiteY3" fmla="*/ 667512 h 1218493"/>
              <a:gd name="connsiteX4" fmla="*/ 1051560 w 3054096"/>
              <a:gd name="connsiteY4" fmla="*/ 932688 h 1218493"/>
              <a:gd name="connsiteX5" fmla="*/ 1234440 w 3054096"/>
              <a:gd name="connsiteY5" fmla="*/ 1133856 h 1218493"/>
              <a:gd name="connsiteX6" fmla="*/ 1426464 w 3054096"/>
              <a:gd name="connsiteY6" fmla="*/ 1216152 h 1218493"/>
              <a:gd name="connsiteX7" fmla="*/ 1618488 w 3054096"/>
              <a:gd name="connsiteY7" fmla="*/ 1179576 h 1218493"/>
              <a:gd name="connsiteX8" fmla="*/ 1801368 w 3054096"/>
              <a:gd name="connsiteY8" fmla="*/ 1014984 h 1218493"/>
              <a:gd name="connsiteX9" fmla="*/ 1993392 w 3054096"/>
              <a:gd name="connsiteY9" fmla="*/ 758952 h 1218493"/>
              <a:gd name="connsiteX10" fmla="*/ 2185416 w 3054096"/>
              <a:gd name="connsiteY10" fmla="*/ 484632 h 1218493"/>
              <a:gd name="connsiteX11" fmla="*/ 2423160 w 3054096"/>
              <a:gd name="connsiteY11" fmla="*/ 246888 h 1218493"/>
              <a:gd name="connsiteX12" fmla="*/ 2697480 w 3054096"/>
              <a:gd name="connsiteY12" fmla="*/ 73152 h 1218493"/>
              <a:gd name="connsiteX13" fmla="*/ 3054096 w 3054096"/>
              <a:gd name="connsiteY13" fmla="*/ 0 h 1218493"/>
              <a:gd name="connsiteX0" fmla="*/ 58078 w 3112174"/>
              <a:gd name="connsiteY0" fmla="*/ 18288 h 1218493"/>
              <a:gd name="connsiteX1" fmla="*/ 21502 w 3112174"/>
              <a:gd name="connsiteY1" fmla="*/ 36576 h 1218493"/>
              <a:gd name="connsiteX2" fmla="*/ 432982 w 3112174"/>
              <a:gd name="connsiteY2" fmla="*/ 164592 h 1218493"/>
              <a:gd name="connsiteX3" fmla="*/ 670726 w 3112174"/>
              <a:gd name="connsiteY3" fmla="*/ 384048 h 1218493"/>
              <a:gd name="connsiteX4" fmla="*/ 908470 w 3112174"/>
              <a:gd name="connsiteY4" fmla="*/ 667512 h 1218493"/>
              <a:gd name="connsiteX5" fmla="*/ 1109638 w 3112174"/>
              <a:gd name="connsiteY5" fmla="*/ 932688 h 1218493"/>
              <a:gd name="connsiteX6" fmla="*/ 1292518 w 3112174"/>
              <a:gd name="connsiteY6" fmla="*/ 1133856 h 1218493"/>
              <a:gd name="connsiteX7" fmla="*/ 1484542 w 3112174"/>
              <a:gd name="connsiteY7" fmla="*/ 1216152 h 1218493"/>
              <a:gd name="connsiteX8" fmla="*/ 1676566 w 3112174"/>
              <a:gd name="connsiteY8" fmla="*/ 1179576 h 1218493"/>
              <a:gd name="connsiteX9" fmla="*/ 1859446 w 3112174"/>
              <a:gd name="connsiteY9" fmla="*/ 1014984 h 1218493"/>
              <a:gd name="connsiteX10" fmla="*/ 2051470 w 3112174"/>
              <a:gd name="connsiteY10" fmla="*/ 758952 h 1218493"/>
              <a:gd name="connsiteX11" fmla="*/ 2243494 w 3112174"/>
              <a:gd name="connsiteY11" fmla="*/ 484632 h 1218493"/>
              <a:gd name="connsiteX12" fmla="*/ 2481238 w 3112174"/>
              <a:gd name="connsiteY12" fmla="*/ 246888 h 1218493"/>
              <a:gd name="connsiteX13" fmla="*/ 2755558 w 3112174"/>
              <a:gd name="connsiteY13" fmla="*/ 73152 h 1218493"/>
              <a:gd name="connsiteX14" fmla="*/ 3112174 w 3112174"/>
              <a:gd name="connsiteY14" fmla="*/ 0 h 1218493"/>
              <a:gd name="connsiteX0" fmla="*/ 92 w 3054188"/>
              <a:gd name="connsiteY0" fmla="*/ 668139 h 1868344"/>
              <a:gd name="connsiteX1" fmla="*/ 356708 w 3054188"/>
              <a:gd name="connsiteY1" fmla="*/ 627 h 1868344"/>
              <a:gd name="connsiteX2" fmla="*/ 374996 w 3054188"/>
              <a:gd name="connsiteY2" fmla="*/ 814443 h 1868344"/>
              <a:gd name="connsiteX3" fmla="*/ 612740 w 3054188"/>
              <a:gd name="connsiteY3" fmla="*/ 1033899 h 1868344"/>
              <a:gd name="connsiteX4" fmla="*/ 850484 w 3054188"/>
              <a:gd name="connsiteY4" fmla="*/ 1317363 h 1868344"/>
              <a:gd name="connsiteX5" fmla="*/ 1051652 w 3054188"/>
              <a:gd name="connsiteY5" fmla="*/ 1582539 h 1868344"/>
              <a:gd name="connsiteX6" fmla="*/ 1234532 w 3054188"/>
              <a:gd name="connsiteY6" fmla="*/ 1783707 h 1868344"/>
              <a:gd name="connsiteX7" fmla="*/ 1426556 w 3054188"/>
              <a:gd name="connsiteY7" fmla="*/ 1866003 h 1868344"/>
              <a:gd name="connsiteX8" fmla="*/ 1618580 w 3054188"/>
              <a:gd name="connsiteY8" fmla="*/ 1829427 h 1868344"/>
              <a:gd name="connsiteX9" fmla="*/ 1801460 w 3054188"/>
              <a:gd name="connsiteY9" fmla="*/ 1664835 h 1868344"/>
              <a:gd name="connsiteX10" fmla="*/ 1993484 w 3054188"/>
              <a:gd name="connsiteY10" fmla="*/ 1408803 h 1868344"/>
              <a:gd name="connsiteX11" fmla="*/ 2185508 w 3054188"/>
              <a:gd name="connsiteY11" fmla="*/ 1134483 h 1868344"/>
              <a:gd name="connsiteX12" fmla="*/ 2423252 w 3054188"/>
              <a:gd name="connsiteY12" fmla="*/ 896739 h 1868344"/>
              <a:gd name="connsiteX13" fmla="*/ 2697572 w 3054188"/>
              <a:gd name="connsiteY13" fmla="*/ 723003 h 1868344"/>
              <a:gd name="connsiteX14" fmla="*/ 3054188 w 3054188"/>
              <a:gd name="connsiteY14" fmla="*/ 649851 h 1868344"/>
              <a:gd name="connsiteX0" fmla="*/ 46 w 3346750"/>
              <a:gd name="connsiteY0" fmla="*/ 212067 h 1869472"/>
              <a:gd name="connsiteX1" fmla="*/ 649270 w 3346750"/>
              <a:gd name="connsiteY1" fmla="*/ 1755 h 1869472"/>
              <a:gd name="connsiteX2" fmla="*/ 667558 w 3346750"/>
              <a:gd name="connsiteY2" fmla="*/ 815571 h 1869472"/>
              <a:gd name="connsiteX3" fmla="*/ 905302 w 3346750"/>
              <a:gd name="connsiteY3" fmla="*/ 1035027 h 1869472"/>
              <a:gd name="connsiteX4" fmla="*/ 1143046 w 3346750"/>
              <a:gd name="connsiteY4" fmla="*/ 1318491 h 1869472"/>
              <a:gd name="connsiteX5" fmla="*/ 1344214 w 3346750"/>
              <a:gd name="connsiteY5" fmla="*/ 1583667 h 1869472"/>
              <a:gd name="connsiteX6" fmla="*/ 1527094 w 3346750"/>
              <a:gd name="connsiteY6" fmla="*/ 1784835 h 1869472"/>
              <a:gd name="connsiteX7" fmla="*/ 1719118 w 3346750"/>
              <a:gd name="connsiteY7" fmla="*/ 1867131 h 1869472"/>
              <a:gd name="connsiteX8" fmla="*/ 1911142 w 3346750"/>
              <a:gd name="connsiteY8" fmla="*/ 1830555 h 1869472"/>
              <a:gd name="connsiteX9" fmla="*/ 2094022 w 3346750"/>
              <a:gd name="connsiteY9" fmla="*/ 1665963 h 1869472"/>
              <a:gd name="connsiteX10" fmla="*/ 2286046 w 3346750"/>
              <a:gd name="connsiteY10" fmla="*/ 1409931 h 1869472"/>
              <a:gd name="connsiteX11" fmla="*/ 2478070 w 3346750"/>
              <a:gd name="connsiteY11" fmla="*/ 1135611 h 1869472"/>
              <a:gd name="connsiteX12" fmla="*/ 2715814 w 3346750"/>
              <a:gd name="connsiteY12" fmla="*/ 897867 h 1869472"/>
              <a:gd name="connsiteX13" fmla="*/ 2990134 w 3346750"/>
              <a:gd name="connsiteY13" fmla="*/ 724131 h 1869472"/>
              <a:gd name="connsiteX14" fmla="*/ 3346750 w 3346750"/>
              <a:gd name="connsiteY14" fmla="*/ 650979 h 1869472"/>
              <a:gd name="connsiteX0" fmla="*/ 83 w 3346787"/>
              <a:gd name="connsiteY0" fmla="*/ 0 h 1657405"/>
              <a:gd name="connsiteX1" fmla="*/ 384131 w 3346787"/>
              <a:gd name="connsiteY1" fmla="*/ 493776 h 1657405"/>
              <a:gd name="connsiteX2" fmla="*/ 667595 w 3346787"/>
              <a:gd name="connsiteY2" fmla="*/ 603504 h 1657405"/>
              <a:gd name="connsiteX3" fmla="*/ 905339 w 3346787"/>
              <a:gd name="connsiteY3" fmla="*/ 822960 h 1657405"/>
              <a:gd name="connsiteX4" fmla="*/ 1143083 w 3346787"/>
              <a:gd name="connsiteY4" fmla="*/ 1106424 h 1657405"/>
              <a:gd name="connsiteX5" fmla="*/ 1344251 w 3346787"/>
              <a:gd name="connsiteY5" fmla="*/ 1371600 h 1657405"/>
              <a:gd name="connsiteX6" fmla="*/ 1527131 w 3346787"/>
              <a:gd name="connsiteY6" fmla="*/ 1572768 h 1657405"/>
              <a:gd name="connsiteX7" fmla="*/ 1719155 w 3346787"/>
              <a:gd name="connsiteY7" fmla="*/ 1655064 h 1657405"/>
              <a:gd name="connsiteX8" fmla="*/ 1911179 w 3346787"/>
              <a:gd name="connsiteY8" fmla="*/ 1618488 h 1657405"/>
              <a:gd name="connsiteX9" fmla="*/ 2094059 w 3346787"/>
              <a:gd name="connsiteY9" fmla="*/ 1453896 h 1657405"/>
              <a:gd name="connsiteX10" fmla="*/ 2286083 w 3346787"/>
              <a:gd name="connsiteY10" fmla="*/ 1197864 h 1657405"/>
              <a:gd name="connsiteX11" fmla="*/ 2478107 w 3346787"/>
              <a:gd name="connsiteY11" fmla="*/ 923544 h 1657405"/>
              <a:gd name="connsiteX12" fmla="*/ 2715851 w 3346787"/>
              <a:gd name="connsiteY12" fmla="*/ 685800 h 1657405"/>
              <a:gd name="connsiteX13" fmla="*/ 2990171 w 3346787"/>
              <a:gd name="connsiteY13" fmla="*/ 512064 h 1657405"/>
              <a:gd name="connsiteX14" fmla="*/ 3346787 w 3346787"/>
              <a:gd name="connsiteY14" fmla="*/ 438912 h 1657405"/>
              <a:gd name="connsiteX0" fmla="*/ 2981896 w 2981896"/>
              <a:gd name="connsiteY0" fmla="*/ 0 h 1227637"/>
              <a:gd name="connsiteX1" fmla="*/ 952 w 2981896"/>
              <a:gd name="connsiteY1" fmla="*/ 64008 h 1227637"/>
              <a:gd name="connsiteX2" fmla="*/ 284416 w 2981896"/>
              <a:gd name="connsiteY2" fmla="*/ 173736 h 1227637"/>
              <a:gd name="connsiteX3" fmla="*/ 522160 w 2981896"/>
              <a:gd name="connsiteY3" fmla="*/ 393192 h 1227637"/>
              <a:gd name="connsiteX4" fmla="*/ 759904 w 2981896"/>
              <a:gd name="connsiteY4" fmla="*/ 676656 h 1227637"/>
              <a:gd name="connsiteX5" fmla="*/ 961072 w 2981896"/>
              <a:gd name="connsiteY5" fmla="*/ 941832 h 1227637"/>
              <a:gd name="connsiteX6" fmla="*/ 1143952 w 2981896"/>
              <a:gd name="connsiteY6" fmla="*/ 1143000 h 1227637"/>
              <a:gd name="connsiteX7" fmla="*/ 1335976 w 2981896"/>
              <a:gd name="connsiteY7" fmla="*/ 1225296 h 1227637"/>
              <a:gd name="connsiteX8" fmla="*/ 1528000 w 2981896"/>
              <a:gd name="connsiteY8" fmla="*/ 1188720 h 1227637"/>
              <a:gd name="connsiteX9" fmla="*/ 1710880 w 2981896"/>
              <a:gd name="connsiteY9" fmla="*/ 1024128 h 1227637"/>
              <a:gd name="connsiteX10" fmla="*/ 1902904 w 2981896"/>
              <a:gd name="connsiteY10" fmla="*/ 768096 h 1227637"/>
              <a:gd name="connsiteX11" fmla="*/ 2094928 w 2981896"/>
              <a:gd name="connsiteY11" fmla="*/ 493776 h 1227637"/>
              <a:gd name="connsiteX12" fmla="*/ 2332672 w 2981896"/>
              <a:gd name="connsiteY12" fmla="*/ 256032 h 1227637"/>
              <a:gd name="connsiteX13" fmla="*/ 2606992 w 2981896"/>
              <a:gd name="connsiteY13" fmla="*/ 82296 h 1227637"/>
              <a:gd name="connsiteX14" fmla="*/ 2963608 w 2981896"/>
              <a:gd name="connsiteY14" fmla="*/ 9144 h 1227637"/>
              <a:gd name="connsiteX0" fmla="*/ 3018459 w 3018459"/>
              <a:gd name="connsiteY0" fmla="*/ 0 h 1227637"/>
              <a:gd name="connsiteX1" fmla="*/ 939 w 3018459"/>
              <a:gd name="connsiteY1" fmla="*/ 36576 h 1227637"/>
              <a:gd name="connsiteX2" fmla="*/ 320979 w 3018459"/>
              <a:gd name="connsiteY2" fmla="*/ 173736 h 1227637"/>
              <a:gd name="connsiteX3" fmla="*/ 558723 w 3018459"/>
              <a:gd name="connsiteY3" fmla="*/ 393192 h 1227637"/>
              <a:gd name="connsiteX4" fmla="*/ 796467 w 3018459"/>
              <a:gd name="connsiteY4" fmla="*/ 676656 h 1227637"/>
              <a:gd name="connsiteX5" fmla="*/ 997635 w 3018459"/>
              <a:gd name="connsiteY5" fmla="*/ 941832 h 1227637"/>
              <a:gd name="connsiteX6" fmla="*/ 1180515 w 3018459"/>
              <a:gd name="connsiteY6" fmla="*/ 1143000 h 1227637"/>
              <a:gd name="connsiteX7" fmla="*/ 1372539 w 3018459"/>
              <a:gd name="connsiteY7" fmla="*/ 1225296 h 1227637"/>
              <a:gd name="connsiteX8" fmla="*/ 1564563 w 3018459"/>
              <a:gd name="connsiteY8" fmla="*/ 1188720 h 1227637"/>
              <a:gd name="connsiteX9" fmla="*/ 1747443 w 3018459"/>
              <a:gd name="connsiteY9" fmla="*/ 1024128 h 1227637"/>
              <a:gd name="connsiteX10" fmla="*/ 1939467 w 3018459"/>
              <a:gd name="connsiteY10" fmla="*/ 768096 h 1227637"/>
              <a:gd name="connsiteX11" fmla="*/ 2131491 w 3018459"/>
              <a:gd name="connsiteY11" fmla="*/ 493776 h 1227637"/>
              <a:gd name="connsiteX12" fmla="*/ 2369235 w 3018459"/>
              <a:gd name="connsiteY12" fmla="*/ 256032 h 1227637"/>
              <a:gd name="connsiteX13" fmla="*/ 2643555 w 3018459"/>
              <a:gd name="connsiteY13" fmla="*/ 82296 h 1227637"/>
              <a:gd name="connsiteX14" fmla="*/ 3000171 w 3018459"/>
              <a:gd name="connsiteY14" fmla="*/ 9144 h 1227637"/>
              <a:gd name="connsiteX0" fmla="*/ 3018459 w 3018459"/>
              <a:gd name="connsiteY0" fmla="*/ 0 h 1227637"/>
              <a:gd name="connsiteX1" fmla="*/ 939 w 3018459"/>
              <a:gd name="connsiteY1" fmla="*/ 36576 h 1227637"/>
              <a:gd name="connsiteX2" fmla="*/ 320979 w 3018459"/>
              <a:gd name="connsiteY2" fmla="*/ 173736 h 1227637"/>
              <a:gd name="connsiteX3" fmla="*/ 558723 w 3018459"/>
              <a:gd name="connsiteY3" fmla="*/ 393192 h 1227637"/>
              <a:gd name="connsiteX4" fmla="*/ 796467 w 3018459"/>
              <a:gd name="connsiteY4" fmla="*/ 676656 h 1227637"/>
              <a:gd name="connsiteX5" fmla="*/ 997635 w 3018459"/>
              <a:gd name="connsiteY5" fmla="*/ 941832 h 1227637"/>
              <a:gd name="connsiteX6" fmla="*/ 1180515 w 3018459"/>
              <a:gd name="connsiteY6" fmla="*/ 1143000 h 1227637"/>
              <a:gd name="connsiteX7" fmla="*/ 1372539 w 3018459"/>
              <a:gd name="connsiteY7" fmla="*/ 1225296 h 1227637"/>
              <a:gd name="connsiteX8" fmla="*/ 1564563 w 3018459"/>
              <a:gd name="connsiteY8" fmla="*/ 1188720 h 1227637"/>
              <a:gd name="connsiteX9" fmla="*/ 1747443 w 3018459"/>
              <a:gd name="connsiteY9" fmla="*/ 1024128 h 1227637"/>
              <a:gd name="connsiteX10" fmla="*/ 1939467 w 3018459"/>
              <a:gd name="connsiteY10" fmla="*/ 768096 h 1227637"/>
              <a:gd name="connsiteX11" fmla="*/ 2131491 w 3018459"/>
              <a:gd name="connsiteY11" fmla="*/ 493776 h 1227637"/>
              <a:gd name="connsiteX12" fmla="*/ 2369235 w 3018459"/>
              <a:gd name="connsiteY12" fmla="*/ 256032 h 1227637"/>
              <a:gd name="connsiteX13" fmla="*/ 2643555 w 3018459"/>
              <a:gd name="connsiteY13" fmla="*/ 82296 h 1227637"/>
              <a:gd name="connsiteX14" fmla="*/ 3000171 w 3018459"/>
              <a:gd name="connsiteY14" fmla="*/ 9144 h 1227637"/>
              <a:gd name="connsiteX15" fmla="*/ 3018459 w 3018459"/>
              <a:gd name="connsiteY15" fmla="*/ 0 h 1227637"/>
              <a:gd name="connsiteX0" fmla="*/ 2844779 w 3000227"/>
              <a:gd name="connsiteY0" fmla="*/ 0 h 1620829"/>
              <a:gd name="connsiteX1" fmla="*/ 995 w 3000227"/>
              <a:gd name="connsiteY1" fmla="*/ 429768 h 1620829"/>
              <a:gd name="connsiteX2" fmla="*/ 321035 w 3000227"/>
              <a:gd name="connsiteY2" fmla="*/ 566928 h 1620829"/>
              <a:gd name="connsiteX3" fmla="*/ 558779 w 3000227"/>
              <a:gd name="connsiteY3" fmla="*/ 786384 h 1620829"/>
              <a:gd name="connsiteX4" fmla="*/ 796523 w 3000227"/>
              <a:gd name="connsiteY4" fmla="*/ 1069848 h 1620829"/>
              <a:gd name="connsiteX5" fmla="*/ 997691 w 3000227"/>
              <a:gd name="connsiteY5" fmla="*/ 1335024 h 1620829"/>
              <a:gd name="connsiteX6" fmla="*/ 1180571 w 3000227"/>
              <a:gd name="connsiteY6" fmla="*/ 1536192 h 1620829"/>
              <a:gd name="connsiteX7" fmla="*/ 1372595 w 3000227"/>
              <a:gd name="connsiteY7" fmla="*/ 1618488 h 1620829"/>
              <a:gd name="connsiteX8" fmla="*/ 1564619 w 3000227"/>
              <a:gd name="connsiteY8" fmla="*/ 1581912 h 1620829"/>
              <a:gd name="connsiteX9" fmla="*/ 1747499 w 3000227"/>
              <a:gd name="connsiteY9" fmla="*/ 1417320 h 1620829"/>
              <a:gd name="connsiteX10" fmla="*/ 1939523 w 3000227"/>
              <a:gd name="connsiteY10" fmla="*/ 1161288 h 1620829"/>
              <a:gd name="connsiteX11" fmla="*/ 2131547 w 3000227"/>
              <a:gd name="connsiteY11" fmla="*/ 886968 h 1620829"/>
              <a:gd name="connsiteX12" fmla="*/ 2369291 w 3000227"/>
              <a:gd name="connsiteY12" fmla="*/ 649224 h 1620829"/>
              <a:gd name="connsiteX13" fmla="*/ 2643611 w 3000227"/>
              <a:gd name="connsiteY13" fmla="*/ 475488 h 1620829"/>
              <a:gd name="connsiteX14" fmla="*/ 3000227 w 3000227"/>
              <a:gd name="connsiteY14" fmla="*/ 402336 h 1620829"/>
              <a:gd name="connsiteX15" fmla="*/ 2844779 w 3000227"/>
              <a:gd name="connsiteY15" fmla="*/ 0 h 1620829"/>
              <a:gd name="connsiteX0" fmla="*/ 1419252 w 3001164"/>
              <a:gd name="connsiteY0" fmla="*/ 9144 h 1218493"/>
              <a:gd name="connsiteX1" fmla="*/ 1932 w 3001164"/>
              <a:gd name="connsiteY1" fmla="*/ 27432 h 1218493"/>
              <a:gd name="connsiteX2" fmla="*/ 321972 w 3001164"/>
              <a:gd name="connsiteY2" fmla="*/ 164592 h 1218493"/>
              <a:gd name="connsiteX3" fmla="*/ 559716 w 3001164"/>
              <a:gd name="connsiteY3" fmla="*/ 384048 h 1218493"/>
              <a:gd name="connsiteX4" fmla="*/ 797460 w 3001164"/>
              <a:gd name="connsiteY4" fmla="*/ 667512 h 1218493"/>
              <a:gd name="connsiteX5" fmla="*/ 998628 w 3001164"/>
              <a:gd name="connsiteY5" fmla="*/ 932688 h 1218493"/>
              <a:gd name="connsiteX6" fmla="*/ 1181508 w 3001164"/>
              <a:gd name="connsiteY6" fmla="*/ 1133856 h 1218493"/>
              <a:gd name="connsiteX7" fmla="*/ 1373532 w 3001164"/>
              <a:gd name="connsiteY7" fmla="*/ 1216152 h 1218493"/>
              <a:gd name="connsiteX8" fmla="*/ 1565556 w 3001164"/>
              <a:gd name="connsiteY8" fmla="*/ 1179576 h 1218493"/>
              <a:gd name="connsiteX9" fmla="*/ 1748436 w 3001164"/>
              <a:gd name="connsiteY9" fmla="*/ 1014984 h 1218493"/>
              <a:gd name="connsiteX10" fmla="*/ 1940460 w 3001164"/>
              <a:gd name="connsiteY10" fmla="*/ 758952 h 1218493"/>
              <a:gd name="connsiteX11" fmla="*/ 2132484 w 3001164"/>
              <a:gd name="connsiteY11" fmla="*/ 484632 h 1218493"/>
              <a:gd name="connsiteX12" fmla="*/ 2370228 w 3001164"/>
              <a:gd name="connsiteY12" fmla="*/ 246888 h 1218493"/>
              <a:gd name="connsiteX13" fmla="*/ 2644548 w 3001164"/>
              <a:gd name="connsiteY13" fmla="*/ 73152 h 1218493"/>
              <a:gd name="connsiteX14" fmla="*/ 3001164 w 3001164"/>
              <a:gd name="connsiteY14" fmla="*/ 0 h 1218493"/>
              <a:gd name="connsiteX15" fmla="*/ 1419252 w 3001164"/>
              <a:gd name="connsiteY15" fmla="*/ 9144 h 1218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01164" h="1218493">
                <a:moveTo>
                  <a:pt x="1419252" y="9144"/>
                </a:moveTo>
                <a:cubicBezTo>
                  <a:pt x="1413156" y="12192"/>
                  <a:pt x="-60552" y="3048"/>
                  <a:pt x="1932" y="27432"/>
                </a:cubicBezTo>
                <a:cubicBezTo>
                  <a:pt x="64416" y="51816"/>
                  <a:pt x="229008" y="105156"/>
                  <a:pt x="321972" y="164592"/>
                </a:cubicBezTo>
                <a:cubicBezTo>
                  <a:pt x="414936" y="224028"/>
                  <a:pt x="480468" y="300228"/>
                  <a:pt x="559716" y="384048"/>
                </a:cubicBezTo>
                <a:cubicBezTo>
                  <a:pt x="638964" y="467868"/>
                  <a:pt x="724308" y="576072"/>
                  <a:pt x="797460" y="667512"/>
                </a:cubicBezTo>
                <a:cubicBezTo>
                  <a:pt x="870612" y="758952"/>
                  <a:pt x="934620" y="854964"/>
                  <a:pt x="998628" y="932688"/>
                </a:cubicBezTo>
                <a:cubicBezTo>
                  <a:pt x="1062636" y="1010412"/>
                  <a:pt x="1119024" y="1086612"/>
                  <a:pt x="1181508" y="1133856"/>
                </a:cubicBezTo>
                <a:cubicBezTo>
                  <a:pt x="1243992" y="1181100"/>
                  <a:pt x="1309524" y="1208532"/>
                  <a:pt x="1373532" y="1216152"/>
                </a:cubicBezTo>
                <a:cubicBezTo>
                  <a:pt x="1437540" y="1223772"/>
                  <a:pt x="1503072" y="1213104"/>
                  <a:pt x="1565556" y="1179576"/>
                </a:cubicBezTo>
                <a:cubicBezTo>
                  <a:pt x="1628040" y="1146048"/>
                  <a:pt x="1685952" y="1085088"/>
                  <a:pt x="1748436" y="1014984"/>
                </a:cubicBezTo>
                <a:cubicBezTo>
                  <a:pt x="1810920" y="944880"/>
                  <a:pt x="1876452" y="847344"/>
                  <a:pt x="1940460" y="758952"/>
                </a:cubicBezTo>
                <a:cubicBezTo>
                  <a:pt x="2004468" y="670560"/>
                  <a:pt x="2060856" y="569976"/>
                  <a:pt x="2132484" y="484632"/>
                </a:cubicBezTo>
                <a:cubicBezTo>
                  <a:pt x="2204112" y="399288"/>
                  <a:pt x="2284884" y="315468"/>
                  <a:pt x="2370228" y="246888"/>
                </a:cubicBezTo>
                <a:cubicBezTo>
                  <a:pt x="2455572" y="178308"/>
                  <a:pt x="2539392" y="114300"/>
                  <a:pt x="2644548" y="73152"/>
                </a:cubicBezTo>
                <a:cubicBezTo>
                  <a:pt x="2749704" y="32004"/>
                  <a:pt x="3001164" y="0"/>
                  <a:pt x="3001164" y="0"/>
                </a:cubicBezTo>
                <a:lnTo>
                  <a:pt x="1419252" y="9144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4" name="Group 73"/>
          <p:cNvGrpSpPr/>
          <p:nvPr/>
        </p:nvGrpSpPr>
        <p:grpSpPr>
          <a:xfrm>
            <a:off x="3467408" y="3944106"/>
            <a:ext cx="2547618" cy="2747390"/>
            <a:chOff x="1036630" y="1792932"/>
            <a:chExt cx="4208409" cy="4538413"/>
          </a:xfrm>
        </p:grpSpPr>
        <p:grpSp>
          <p:nvGrpSpPr>
            <p:cNvPr id="30" name="Group 29"/>
            <p:cNvGrpSpPr/>
            <p:nvPr/>
          </p:nvGrpSpPr>
          <p:grpSpPr>
            <a:xfrm>
              <a:off x="1036630" y="1792932"/>
              <a:ext cx="4208409" cy="4538413"/>
              <a:chOff x="1454818" y="2935068"/>
              <a:chExt cx="2652514" cy="2953226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1454818" y="2935068"/>
                <a:ext cx="2518967" cy="2953226"/>
                <a:chOff x="2055892" y="2935068"/>
                <a:chExt cx="2518967" cy="2953226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V="1">
                  <a:off x="2055893" y="5070877"/>
                  <a:ext cx="2518966" cy="817417"/>
                </a:xfrm>
                <a:prstGeom prst="rect">
                  <a:avLst/>
                </a:prstGeom>
              </p:spPr>
            </p:pic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055892" y="2935068"/>
                  <a:ext cx="2518966" cy="1325416"/>
                </a:xfrm>
                <a:prstGeom prst="rect">
                  <a:avLst/>
                </a:prstGeom>
              </p:spPr>
            </p:pic>
            <p:cxnSp>
              <p:nvCxnSpPr>
                <p:cNvPr id="11" name="Straight Arrow Connector 10"/>
                <p:cNvCxnSpPr/>
                <p:nvPr/>
              </p:nvCxnSpPr>
              <p:spPr>
                <a:xfrm flipV="1">
                  <a:off x="3320059" y="3006042"/>
                  <a:ext cx="13452" cy="2838241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9" name="Rectangle 58"/>
                  <p:cNvSpPr/>
                  <p:nvPr/>
                </p:nvSpPr>
                <p:spPr>
                  <a:xfrm>
                    <a:off x="3364197" y="5105828"/>
                    <a:ext cx="743135" cy="32340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2F82B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2F82BA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〉</m:t>
                          </m:r>
                        </m:oMath>
                      </m:oMathPara>
                    </a14:m>
                    <a:endParaRPr lang="en-GB" dirty="0">
                      <a:solidFill>
                        <a:srgbClr val="2F82BA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9" name="Rectangle 5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64197" y="5105828"/>
                    <a:ext cx="743135" cy="323407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l="-2564" r="-13675" b="-38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0" name="Rectangle 59"/>
                  <p:cNvSpPr/>
                  <p:nvPr/>
                </p:nvSpPr>
                <p:spPr>
                  <a:xfrm>
                    <a:off x="3364197" y="3763434"/>
                    <a:ext cx="743135" cy="323407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57B99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57B99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〉</m:t>
                          </m:r>
                        </m:oMath>
                      </m:oMathPara>
                    </a14:m>
                    <a:endParaRPr lang="en-GB" dirty="0">
                      <a:solidFill>
                        <a:srgbClr val="57B99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60" name="Rectangle 5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64197" y="3763434"/>
                    <a:ext cx="743135" cy="323407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l="-2564" r="-13675" b="-380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67" name="Straight Arrow Connector 66"/>
            <p:cNvCxnSpPr/>
            <p:nvPr/>
          </p:nvCxnSpPr>
          <p:spPr>
            <a:xfrm flipV="1">
              <a:off x="3934832" y="3365009"/>
              <a:ext cx="6752" cy="2001079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9704710" y="4158787"/>
            <a:ext cx="2252339" cy="1804780"/>
            <a:chOff x="3621377" y="2290013"/>
            <a:chExt cx="3370728" cy="2716020"/>
          </a:xfrm>
        </p:grpSpPr>
        <p:grpSp>
          <p:nvGrpSpPr>
            <p:cNvPr id="18" name="Group 17"/>
            <p:cNvGrpSpPr/>
            <p:nvPr/>
          </p:nvGrpSpPr>
          <p:grpSpPr>
            <a:xfrm>
              <a:off x="4131416" y="2290013"/>
              <a:ext cx="2860689" cy="2716020"/>
              <a:chOff x="5659759" y="4166886"/>
              <a:chExt cx="2518966" cy="2391578"/>
            </a:xfrm>
          </p:grpSpPr>
          <p:pic>
            <p:nvPicPr>
              <p:cNvPr id="21" name="Picture 20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5659759" y="5741047"/>
                <a:ext cx="2518966" cy="817417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5659759" y="4166886"/>
                <a:ext cx="2518966" cy="817417"/>
              </a:xfrm>
              <a:prstGeom prst="rect">
                <a:avLst/>
              </a:prstGeom>
            </p:spPr>
          </p:pic>
          <p:cxnSp>
            <p:nvCxnSpPr>
              <p:cNvPr id="23" name="Straight Arrow Connector 22"/>
              <p:cNvCxnSpPr/>
              <p:nvPr/>
            </p:nvCxnSpPr>
            <p:spPr>
              <a:xfrm flipV="1">
                <a:off x="6904302" y="4984303"/>
                <a:ext cx="22734" cy="1551008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3626681" y="4187945"/>
                  <a:ext cx="84395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b="0" i="1" smtClean="0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2F82B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lang="en-GB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n-GB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  <m:e>
                                <m:r>
                                  <a:rPr lang="en-GB" b="0" i="1" smtClean="0">
                                    <a:solidFill>
                                      <a:srgbClr val="2F82BA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sPre>
                          </m:e>
                          <m:sub>
                            <m:r>
                              <a:rPr lang="en-GB" b="0" i="1" smtClean="0">
                                <a:solidFill>
                                  <a:srgbClr val="2F82BA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GB" i="1">
                            <a:solidFill>
                              <a:srgbClr val="2F82BA"/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GB" dirty="0">
                    <a:solidFill>
                      <a:srgbClr val="2F82BA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6681" y="4187945"/>
                  <a:ext cx="843950" cy="369332"/>
                </a:xfrm>
                <a:prstGeom prst="rect">
                  <a:avLst/>
                </a:prstGeom>
                <a:blipFill>
                  <a:blip r:embed="rId19"/>
                  <a:stretch>
                    <a:fillRect l="-3261" r="-44565" b="-725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Rectangle 19"/>
                <p:cNvSpPr/>
                <p:nvPr/>
              </p:nvSpPr>
              <p:spPr>
                <a:xfrm>
                  <a:off x="3621377" y="2368282"/>
                  <a:ext cx="84395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GB" b="0" i="1" smtClean="0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57B99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Pre>
                              <m:sPrePr>
                                <m:ctrlPr>
                                  <a:rPr lang="en-GB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PrePr>
                              <m:sub>
                                <m:r>
                                  <a:rPr lang="en-GB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sub>
                              <m:sup>
                                <m:r>
                                  <a:rPr lang="en-GB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p>
                              <m:e>
                                <m:r>
                                  <a:rPr lang="en-GB" b="0" i="1" smtClean="0">
                                    <a:solidFill>
                                      <a:srgbClr val="57B99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</m:e>
                            </m:sPre>
                          </m:e>
                          <m:sub>
                            <m:r>
                              <a:rPr lang="en-GB" b="0" i="1" smtClean="0">
                                <a:solidFill>
                                  <a:srgbClr val="57B99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GB" i="1">
                            <a:solidFill>
                              <a:srgbClr val="57B990"/>
                            </a:solidFill>
                            <a:latin typeface="Cambria Math" panose="02040503050406030204" pitchFamily="18" charset="0"/>
                          </a:rPr>
                          <m:t>〉</m:t>
                        </m:r>
                      </m:oMath>
                    </m:oMathPara>
                  </a14:m>
                  <a:endParaRPr lang="en-GB" dirty="0">
                    <a:solidFill>
                      <a:srgbClr val="57B99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Rectangle 1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21377" y="2368282"/>
                  <a:ext cx="843950" cy="369332"/>
                </a:xfrm>
                <a:prstGeom prst="rect">
                  <a:avLst/>
                </a:prstGeom>
                <a:blipFill>
                  <a:blip r:embed="rId20"/>
                  <a:stretch>
                    <a:fillRect l="-3261" r="-44565" b="-7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8" name="Picture 3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814" y="3509048"/>
            <a:ext cx="3393436" cy="2603818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>
            <a:off x="8061324" y="4333505"/>
            <a:ext cx="0" cy="92196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324724" y="3649408"/>
                <a:ext cx="1473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800" b="1" i="1" dirty="0" smtClean="0"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GB" sz="2800" b="1" i="1" dirty="0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GB" sz="2800" b="1" i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4724" y="3649408"/>
                <a:ext cx="1473200" cy="523220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Arrow Connector 47"/>
          <p:cNvCxnSpPr/>
          <p:nvPr/>
        </p:nvCxnSpPr>
        <p:spPr>
          <a:xfrm flipH="1">
            <a:off x="2795974" y="4010133"/>
            <a:ext cx="1743427" cy="58350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244724" y="6028136"/>
            <a:ext cx="1996104" cy="70788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9078028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Testing the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57189" y="1710647"/>
                <a:ext cx="11477622" cy="894532"/>
              </a:xfrm>
            </p:spPr>
            <p:txBody>
              <a:bodyPr/>
              <a:lstStyle/>
              <a:p>
                <a:pPr marL="228594" lvl="1">
                  <a:spcBef>
                    <a:spcPts val="1000"/>
                  </a:spcBef>
                </a:pPr>
                <a:r>
                  <a:rPr lang="en-GB" sz="2800" dirty="0"/>
                  <a:t>Enhanced ground state decay through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800" dirty="0"/>
                  <a:t> state</a:t>
                </a:r>
              </a:p>
              <a:p>
                <a:pPr marL="0" indent="0">
                  <a:buNone/>
                </a:pPr>
                <a:r>
                  <a:rPr lang="en-GB" sz="2400" dirty="0"/>
                  <a:t>	Eliminate the stimulated emission channel</a:t>
                </a:r>
              </a:p>
              <a:p>
                <a:pPr marL="0" indent="0">
                  <a:buNone/>
                </a:pPr>
                <a:r>
                  <a:rPr lang="en-GB" sz="2400" dirty="0"/>
                  <a:t>	Lift Pauli Blockade effect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57189" y="1710647"/>
                <a:ext cx="11477622" cy="894532"/>
              </a:xfrm>
              <a:blipFill>
                <a:blip r:embed="rId2"/>
                <a:stretch>
                  <a:fillRect l="-956" t="-11644" b="-712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/>
          <p:nvPr/>
        </p:nvGrpSpPr>
        <p:grpSpPr>
          <a:xfrm>
            <a:off x="7993888" y="2338953"/>
            <a:ext cx="3726623" cy="3262606"/>
            <a:chOff x="1807402" y="3286125"/>
            <a:chExt cx="3726623" cy="3262606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777235" y="5296496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838326" y="3286125"/>
              <a:ext cx="3695699" cy="326260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653089" y="5117499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3089" y="5117499"/>
                  <a:ext cx="687239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Connector 14"/>
            <p:cNvCxnSpPr/>
            <p:nvPr/>
          </p:nvCxnSpPr>
          <p:spPr>
            <a:xfrm flipH="1">
              <a:off x="2480598" y="6305933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 flipH="1">
                  <a:off x="1812418" y="6126216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812418" y="6126216"/>
                  <a:ext cx="68723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Connector 16"/>
            <p:cNvCxnSpPr/>
            <p:nvPr/>
          </p:nvCxnSpPr>
          <p:spPr>
            <a:xfrm flipH="1">
              <a:off x="2469289" y="4943858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 flipH="1">
                  <a:off x="1812418" y="4764307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812418" y="4764307"/>
                  <a:ext cx="687239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/>
            <p:cNvCxnSpPr/>
            <p:nvPr/>
          </p:nvCxnSpPr>
          <p:spPr>
            <a:xfrm flipH="1" flipV="1">
              <a:off x="3372834" y="4943858"/>
              <a:ext cx="877344" cy="28536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552907" y="5306931"/>
              <a:ext cx="1011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rgbClr val="FF0000"/>
                  </a:solidFill>
                </a:rPr>
                <a:t>1557 nm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711503" y="4973457"/>
              <a:ext cx="319044" cy="1284468"/>
            </a:xfrm>
            <a:custGeom>
              <a:avLst/>
              <a:gdLst>
                <a:gd name="connsiteX0" fmla="*/ 126947 w 319044"/>
                <a:gd name="connsiteY0" fmla="*/ 0 h 1343025"/>
                <a:gd name="connsiteX1" fmla="*/ 3122 w 319044"/>
                <a:gd name="connsiteY1" fmla="*/ 219075 h 1343025"/>
                <a:gd name="connsiteX2" fmla="*/ 241247 w 319044"/>
                <a:gd name="connsiteY2" fmla="*/ 381000 h 1343025"/>
                <a:gd name="connsiteX3" fmla="*/ 31697 w 319044"/>
                <a:gd name="connsiteY3" fmla="*/ 619125 h 1343025"/>
                <a:gd name="connsiteX4" fmla="*/ 269822 w 319044"/>
                <a:gd name="connsiteY4" fmla="*/ 771525 h 1343025"/>
                <a:gd name="connsiteX5" fmla="*/ 41222 w 319044"/>
                <a:gd name="connsiteY5" fmla="*/ 971550 h 1343025"/>
                <a:gd name="connsiteX6" fmla="*/ 317447 w 319044"/>
                <a:gd name="connsiteY6" fmla="*/ 1143000 h 1343025"/>
                <a:gd name="connsiteX7" fmla="*/ 155522 w 319044"/>
                <a:gd name="connsiteY7" fmla="*/ 1228725 h 1343025"/>
                <a:gd name="connsiteX8" fmla="*/ 174572 w 319044"/>
                <a:gd name="connsiteY8" fmla="*/ 1343025 h 134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9044" h="1343025">
                  <a:moveTo>
                    <a:pt x="126947" y="0"/>
                  </a:moveTo>
                  <a:cubicBezTo>
                    <a:pt x="55509" y="77787"/>
                    <a:pt x="-15928" y="155575"/>
                    <a:pt x="3122" y="219075"/>
                  </a:cubicBezTo>
                  <a:cubicBezTo>
                    <a:pt x="22172" y="282575"/>
                    <a:pt x="236485" y="314325"/>
                    <a:pt x="241247" y="381000"/>
                  </a:cubicBezTo>
                  <a:cubicBezTo>
                    <a:pt x="246010" y="447675"/>
                    <a:pt x="26935" y="554038"/>
                    <a:pt x="31697" y="619125"/>
                  </a:cubicBezTo>
                  <a:cubicBezTo>
                    <a:pt x="36459" y="684212"/>
                    <a:pt x="268235" y="712788"/>
                    <a:pt x="269822" y="771525"/>
                  </a:cubicBezTo>
                  <a:cubicBezTo>
                    <a:pt x="271409" y="830262"/>
                    <a:pt x="33285" y="909638"/>
                    <a:pt x="41222" y="971550"/>
                  </a:cubicBezTo>
                  <a:cubicBezTo>
                    <a:pt x="49159" y="1033462"/>
                    <a:pt x="298397" y="1100138"/>
                    <a:pt x="317447" y="1143000"/>
                  </a:cubicBezTo>
                  <a:cubicBezTo>
                    <a:pt x="336497" y="1185863"/>
                    <a:pt x="179334" y="1195388"/>
                    <a:pt x="155522" y="1228725"/>
                  </a:cubicBezTo>
                  <a:cubicBezTo>
                    <a:pt x="131710" y="1262062"/>
                    <a:pt x="180922" y="1309688"/>
                    <a:pt x="174572" y="1343025"/>
                  </a:cubicBezTo>
                </a:path>
              </a:pathLst>
            </a:custGeom>
            <a:noFill/>
            <a:ln w="25400"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1807402" y="5544865"/>
                  <a:ext cx="10853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=20</m:t>
                        </m:r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ms</m:t>
                        </m:r>
                      </m:oMath>
                    </m:oMathPara>
                  </a14:m>
                  <a:endParaRPr lang="en-GB" sz="1600" dirty="0">
                    <a:solidFill>
                      <a:srgbClr val="41719C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7402" y="5544865"/>
                  <a:ext cx="1085362" cy="33855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Connector 18"/>
            <p:cNvCxnSpPr/>
            <p:nvPr/>
          </p:nvCxnSpPr>
          <p:spPr>
            <a:xfrm flipH="1">
              <a:off x="2682928" y="3743708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 flipH="1">
                  <a:off x="2026578" y="3560708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026578" y="3560708"/>
                  <a:ext cx="687239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Freeform 20"/>
            <p:cNvSpPr/>
            <p:nvPr/>
          </p:nvSpPr>
          <p:spPr>
            <a:xfrm>
              <a:off x="3065758" y="3762758"/>
              <a:ext cx="209698" cy="2514217"/>
            </a:xfrm>
            <a:custGeom>
              <a:avLst/>
              <a:gdLst>
                <a:gd name="connsiteX0" fmla="*/ 126947 w 319044"/>
                <a:gd name="connsiteY0" fmla="*/ 0 h 1343025"/>
                <a:gd name="connsiteX1" fmla="*/ 3122 w 319044"/>
                <a:gd name="connsiteY1" fmla="*/ 219075 h 1343025"/>
                <a:gd name="connsiteX2" fmla="*/ 241247 w 319044"/>
                <a:gd name="connsiteY2" fmla="*/ 381000 h 1343025"/>
                <a:gd name="connsiteX3" fmla="*/ 31697 w 319044"/>
                <a:gd name="connsiteY3" fmla="*/ 619125 h 1343025"/>
                <a:gd name="connsiteX4" fmla="*/ 269822 w 319044"/>
                <a:gd name="connsiteY4" fmla="*/ 771525 h 1343025"/>
                <a:gd name="connsiteX5" fmla="*/ 41222 w 319044"/>
                <a:gd name="connsiteY5" fmla="*/ 971550 h 1343025"/>
                <a:gd name="connsiteX6" fmla="*/ 317447 w 319044"/>
                <a:gd name="connsiteY6" fmla="*/ 1143000 h 1343025"/>
                <a:gd name="connsiteX7" fmla="*/ 155522 w 319044"/>
                <a:gd name="connsiteY7" fmla="*/ 1228725 h 1343025"/>
                <a:gd name="connsiteX8" fmla="*/ 174572 w 319044"/>
                <a:gd name="connsiteY8" fmla="*/ 1343025 h 134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9044" h="1343025">
                  <a:moveTo>
                    <a:pt x="126947" y="0"/>
                  </a:moveTo>
                  <a:cubicBezTo>
                    <a:pt x="55509" y="77787"/>
                    <a:pt x="-15928" y="155575"/>
                    <a:pt x="3122" y="219075"/>
                  </a:cubicBezTo>
                  <a:cubicBezTo>
                    <a:pt x="22172" y="282575"/>
                    <a:pt x="236485" y="314325"/>
                    <a:pt x="241247" y="381000"/>
                  </a:cubicBezTo>
                  <a:cubicBezTo>
                    <a:pt x="246010" y="447675"/>
                    <a:pt x="26935" y="554038"/>
                    <a:pt x="31697" y="619125"/>
                  </a:cubicBezTo>
                  <a:cubicBezTo>
                    <a:pt x="36459" y="684212"/>
                    <a:pt x="268235" y="712788"/>
                    <a:pt x="269822" y="771525"/>
                  </a:cubicBezTo>
                  <a:cubicBezTo>
                    <a:pt x="271409" y="830262"/>
                    <a:pt x="33285" y="909638"/>
                    <a:pt x="41222" y="971550"/>
                  </a:cubicBezTo>
                  <a:cubicBezTo>
                    <a:pt x="49159" y="1033462"/>
                    <a:pt x="298397" y="1100138"/>
                    <a:pt x="317447" y="1143000"/>
                  </a:cubicBezTo>
                  <a:cubicBezTo>
                    <a:pt x="336497" y="1185863"/>
                    <a:pt x="179334" y="1195388"/>
                    <a:pt x="155522" y="1228725"/>
                  </a:cubicBezTo>
                  <a:cubicBezTo>
                    <a:pt x="131710" y="1262062"/>
                    <a:pt x="180922" y="1309688"/>
                    <a:pt x="174572" y="1343025"/>
                  </a:cubicBezTo>
                </a:path>
              </a:pathLst>
            </a:custGeom>
            <a:noFill/>
            <a:ln w="25400"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3206687" y="4193481"/>
                  <a:ext cx="104349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 ~ 26 </m:t>
                        </m:r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oMath>
                    </m:oMathPara>
                  </a14:m>
                  <a:endParaRPr lang="en-GB" sz="1600" dirty="0">
                    <a:solidFill>
                      <a:srgbClr val="41719C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6687" y="4193481"/>
                  <a:ext cx="1043491" cy="338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Arrow Connector 22"/>
            <p:cNvCxnSpPr/>
            <p:nvPr/>
          </p:nvCxnSpPr>
          <p:spPr>
            <a:xfrm flipV="1">
              <a:off x="2626317" y="3772667"/>
              <a:ext cx="381602" cy="1132350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927131" y="4124754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rgbClr val="7030A0"/>
                  </a:solidFill>
                </a:rPr>
                <a:t>397</a:t>
              </a:r>
              <a:r>
                <a:rPr lang="en-GB" i="1" dirty="0">
                  <a:solidFill>
                    <a:srgbClr val="FF0000"/>
                  </a:solidFill>
                </a:rPr>
                <a:t> </a:t>
              </a:r>
              <a:r>
                <a:rPr lang="en-GB" i="1" dirty="0">
                  <a:solidFill>
                    <a:srgbClr val="7030A0"/>
                  </a:solidFill>
                </a:rPr>
                <a:t>nm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00113" y="3512535"/>
            <a:ext cx="3616895" cy="2882088"/>
            <a:chOff x="7179925" y="1964062"/>
            <a:chExt cx="4107562" cy="3291352"/>
          </a:xfrm>
        </p:grpSpPr>
        <p:grpSp>
          <p:nvGrpSpPr>
            <p:cNvPr id="31" name="Group 30"/>
            <p:cNvGrpSpPr/>
            <p:nvPr/>
          </p:nvGrpSpPr>
          <p:grpSpPr>
            <a:xfrm>
              <a:off x="7179925" y="1964062"/>
              <a:ext cx="4107562" cy="3291352"/>
              <a:chOff x="3235352" y="1714680"/>
              <a:chExt cx="4107562" cy="3291352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3235352" y="1714680"/>
                <a:ext cx="4107562" cy="3291352"/>
                <a:chOff x="4870733" y="3660280"/>
                <a:chExt cx="3616893" cy="2898184"/>
              </a:xfrm>
            </p:grpSpPr>
            <p:pic>
              <p:nvPicPr>
                <p:cNvPr id="36" name="Picture 35"/>
                <p:cNvPicPr>
                  <a:picLocks noChangeAspect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V="1">
                  <a:off x="5659759" y="5741047"/>
                  <a:ext cx="2518966" cy="817417"/>
                </a:xfrm>
                <a:prstGeom prst="rect">
                  <a:avLst/>
                </a:prstGeom>
              </p:spPr>
            </p:pic>
            <p:pic>
              <p:nvPicPr>
                <p:cNvPr id="37" name="Picture 36"/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flipV="1">
                  <a:off x="5659759" y="4166886"/>
                  <a:ext cx="2518966" cy="817417"/>
                </a:xfrm>
                <a:prstGeom prst="rect">
                  <a:avLst/>
                </a:prstGeom>
              </p:spPr>
            </p:pic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7068909" y="4897728"/>
                  <a:ext cx="22734" cy="1551008"/>
                </a:xfrm>
                <a:prstGeom prst="straightConnector1">
                  <a:avLst/>
                </a:prstGeom>
                <a:ln w="38100">
                  <a:solidFill>
                    <a:srgbClr val="FFC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Arrow Connector 38"/>
                <p:cNvCxnSpPr>
                  <a:endCxn id="36" idx="0"/>
                </p:cNvCxnSpPr>
                <p:nvPr/>
              </p:nvCxnSpPr>
              <p:spPr>
                <a:xfrm flipH="1">
                  <a:off x="6919242" y="4963479"/>
                  <a:ext cx="28664" cy="1594985"/>
                </a:xfrm>
                <a:prstGeom prst="straightConnector1">
                  <a:avLst/>
                </a:prstGeom>
                <a:ln w="38100">
                  <a:solidFill>
                    <a:srgbClr val="00B050"/>
                  </a:solidFill>
                  <a:prstDash val="solid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/>
                <p:cNvSpPr txBox="1"/>
                <p:nvPr/>
              </p:nvSpPr>
              <p:spPr>
                <a:xfrm>
                  <a:off x="7091642" y="5215335"/>
                  <a:ext cx="139598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rgbClr val="FFC000"/>
                      </a:solidFill>
                    </a:rPr>
                    <a:t>excitation</a:t>
                  </a:r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4870733" y="5140683"/>
                  <a:ext cx="2175565" cy="37139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>
                      <a:solidFill>
                        <a:srgbClr val="00B050"/>
                      </a:solidFill>
                    </a:rPr>
                    <a:t>Stimulated emission</a:t>
                  </a:r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42" name="TextBox 41"/>
                    <p:cNvSpPr txBox="1"/>
                    <p:nvPr/>
                  </p:nvSpPr>
                  <p:spPr>
                    <a:xfrm>
                      <a:off x="5799545" y="3660280"/>
                      <a:ext cx="2379180" cy="56912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cs typeface="Calibri" panose="020F0502020204030204" pitchFamily="34" charset="0"/>
                        </a:rPr>
                        <a:t>Decay </a:t>
                      </a:r>
                      <a14:m>
                        <m:oMath xmlns:m="http://schemas.openxmlformats.org/officeDocument/2006/math">
                          <m: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cs typeface="Calibri" panose="020F0502020204030204" pitchFamily="34" charset="0"/>
                            </a:rPr>
                            <m:t>→1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cs typeface="Calibri" panose="020F0502020204030204" pitchFamily="34" charset="0"/>
                                </a:rPr>
                                <m:t>0</m:t>
                              </m:r>
                            </m:sub>
                          </m:sSub>
                        </m:oMath>
                      </a14:m>
                      <a:r>
                        <a:rPr lang="en-GB" dirty="0">
                          <a:solidFill>
                            <a:srgbClr val="FF0000"/>
                          </a:solidFill>
                          <a:cs typeface="Calibri" panose="020F0502020204030204" pitchFamily="34" charset="0"/>
                        </a:rPr>
                        <a:t>:</a:t>
                      </a:r>
                    </a:p>
                    <a:p>
                      <a:pPr algn="ctr"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r>
                              <a:rPr lang="en-GB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𝝉</m:t>
                            </m:r>
                            <m:r>
                              <a:rPr lang="en-GB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GB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𝟐𝟎</m:t>
                            </m:r>
                            <m:r>
                              <a:rPr lang="en-GB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GB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𝐦𝐬</m:t>
                            </m:r>
                          </m:oMath>
                        </m:oMathPara>
                      </a14:m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mc:Choice>
              <mc:Fallback xmlns="">
                <p:sp>
                  <p:nvSpPr>
                    <p:cNvPr id="23" name="TextBox 22"/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799545" y="3660280"/>
                      <a:ext cx="2379180" cy="569124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 t="-471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4" name="Rectangle 33"/>
                  <p:cNvSpPr/>
                  <p:nvPr/>
                </p:nvSpPr>
                <p:spPr>
                  <a:xfrm>
                    <a:off x="3976396" y="4187945"/>
                    <a:ext cx="8439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2F82BA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2F82BA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2F82BA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2F82BA"/>
                              </a:solidFill>
                              <a:latin typeface="Cambria Math" panose="02040503050406030204" pitchFamily="18" charset="0"/>
                            </a:rPr>
                            <m:t>〉</m:t>
                          </m:r>
                        </m:oMath>
                      </m:oMathPara>
                    </a14:m>
                    <a:endParaRPr lang="en-GB" dirty="0">
                      <a:solidFill>
                        <a:srgbClr val="2F82BA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3" name="Rectangle 3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76396" y="4187945"/>
                    <a:ext cx="843949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l="-2459" r="-9016" b="-27778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5" name="Rectangle 34"/>
                  <p:cNvSpPr/>
                  <p:nvPr/>
                </p:nvSpPr>
                <p:spPr>
                  <a:xfrm>
                    <a:off x="3971092" y="2368282"/>
                    <a:ext cx="843949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GB" i="1" smtClean="0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57B99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Pre>
                                <m:sPrePr>
                                  <m:ctrlP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  <m:e>
                                  <m:r>
                                    <a:rPr lang="en-GB" b="0" i="1" smtClean="0">
                                      <a:solidFill>
                                        <a:srgbClr val="57B99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</m:sPre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57B99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rgbClr val="57B990"/>
                              </a:solidFill>
                              <a:latin typeface="Cambria Math" panose="02040503050406030204" pitchFamily="18" charset="0"/>
                            </a:rPr>
                            <m:t>〉</m:t>
                          </m:r>
                        </m:oMath>
                      </m:oMathPara>
                    </a14:m>
                    <a:endParaRPr lang="en-GB" dirty="0">
                      <a:solidFill>
                        <a:srgbClr val="57B99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4" name="Rectangle 3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71092" y="2368282"/>
                    <a:ext cx="843949" cy="369332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2459" r="-9016" b="-30189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2" name="Freeform 31"/>
            <p:cNvSpPr/>
            <p:nvPr/>
          </p:nvSpPr>
          <p:spPr>
            <a:xfrm rot="1734660">
              <a:off x="9527268" y="3066786"/>
              <a:ext cx="1352145" cy="206898"/>
            </a:xfrm>
            <a:custGeom>
              <a:avLst/>
              <a:gdLst>
                <a:gd name="connsiteX0" fmla="*/ 0 w 3667328"/>
                <a:gd name="connsiteY0" fmla="*/ 19460 h 398925"/>
                <a:gd name="connsiteX1" fmla="*/ 359924 w 3667328"/>
                <a:gd name="connsiteY1" fmla="*/ 389111 h 398925"/>
                <a:gd name="connsiteX2" fmla="*/ 671209 w 3667328"/>
                <a:gd name="connsiteY2" fmla="*/ 5 h 398925"/>
                <a:gd name="connsiteX3" fmla="*/ 1108953 w 3667328"/>
                <a:gd name="connsiteY3" fmla="*/ 398839 h 398925"/>
                <a:gd name="connsiteX4" fmla="*/ 1439694 w 3667328"/>
                <a:gd name="connsiteY4" fmla="*/ 38915 h 398925"/>
                <a:gd name="connsiteX5" fmla="*/ 1750979 w 3667328"/>
                <a:gd name="connsiteY5" fmla="*/ 350200 h 398925"/>
                <a:gd name="connsiteX6" fmla="*/ 2110902 w 3667328"/>
                <a:gd name="connsiteY6" fmla="*/ 38915 h 398925"/>
                <a:gd name="connsiteX7" fmla="*/ 2383277 w 3667328"/>
                <a:gd name="connsiteY7" fmla="*/ 311290 h 398925"/>
                <a:gd name="connsiteX8" fmla="*/ 2714017 w 3667328"/>
                <a:gd name="connsiteY8" fmla="*/ 38915 h 398925"/>
                <a:gd name="connsiteX9" fmla="*/ 3064213 w 3667328"/>
                <a:gd name="connsiteY9" fmla="*/ 350200 h 398925"/>
                <a:gd name="connsiteX10" fmla="*/ 3414409 w 3667328"/>
                <a:gd name="connsiteY10" fmla="*/ 126464 h 398925"/>
                <a:gd name="connsiteX11" fmla="*/ 3667328 w 3667328"/>
                <a:gd name="connsiteY11" fmla="*/ 116736 h 398925"/>
                <a:gd name="connsiteX0" fmla="*/ 0 w 3667328"/>
                <a:gd name="connsiteY0" fmla="*/ 19578 h 437947"/>
                <a:gd name="connsiteX1" fmla="*/ 359924 w 3667328"/>
                <a:gd name="connsiteY1" fmla="*/ 389229 h 437947"/>
                <a:gd name="connsiteX2" fmla="*/ 671209 w 3667328"/>
                <a:gd name="connsiteY2" fmla="*/ 123 h 437947"/>
                <a:gd name="connsiteX3" fmla="*/ 1089498 w 3667328"/>
                <a:gd name="connsiteY3" fmla="*/ 437868 h 437947"/>
                <a:gd name="connsiteX4" fmla="*/ 1439694 w 3667328"/>
                <a:gd name="connsiteY4" fmla="*/ 39033 h 437947"/>
                <a:gd name="connsiteX5" fmla="*/ 1750979 w 3667328"/>
                <a:gd name="connsiteY5" fmla="*/ 350318 h 437947"/>
                <a:gd name="connsiteX6" fmla="*/ 2110902 w 3667328"/>
                <a:gd name="connsiteY6" fmla="*/ 39033 h 437947"/>
                <a:gd name="connsiteX7" fmla="*/ 2383277 w 3667328"/>
                <a:gd name="connsiteY7" fmla="*/ 311408 h 437947"/>
                <a:gd name="connsiteX8" fmla="*/ 2714017 w 3667328"/>
                <a:gd name="connsiteY8" fmla="*/ 39033 h 437947"/>
                <a:gd name="connsiteX9" fmla="*/ 3064213 w 3667328"/>
                <a:gd name="connsiteY9" fmla="*/ 350318 h 437947"/>
                <a:gd name="connsiteX10" fmla="*/ 3414409 w 3667328"/>
                <a:gd name="connsiteY10" fmla="*/ 126582 h 437947"/>
                <a:gd name="connsiteX11" fmla="*/ 3667328 w 3667328"/>
                <a:gd name="connsiteY11" fmla="*/ 116854 h 437947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83277 w 3667328"/>
                <a:gd name="connsiteY7" fmla="*/ 311408 h 437945"/>
                <a:gd name="connsiteX8" fmla="*/ 2714017 w 3667328"/>
                <a:gd name="connsiteY8" fmla="*/ 39033 h 437945"/>
                <a:gd name="connsiteX9" fmla="*/ 3064213 w 3667328"/>
                <a:gd name="connsiteY9" fmla="*/ 350318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64213 w 3667328"/>
                <a:gd name="connsiteY9" fmla="*/ 350318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414409 w 3667328"/>
                <a:gd name="connsiteY10" fmla="*/ 126582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110902 w 3667328"/>
                <a:gd name="connsiteY6" fmla="*/ 3903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375498 w 3667328"/>
                <a:gd name="connsiteY10" fmla="*/ 194675 h 437945"/>
                <a:gd name="connsiteX11" fmla="*/ 3667328 w 3667328"/>
                <a:gd name="connsiteY11" fmla="*/ 116854 h 437945"/>
                <a:gd name="connsiteX0" fmla="*/ 0 w 3667328"/>
                <a:gd name="connsiteY0" fmla="*/ 19578 h 437945"/>
                <a:gd name="connsiteX1" fmla="*/ 359924 w 3667328"/>
                <a:gd name="connsiteY1" fmla="*/ 389229 h 437945"/>
                <a:gd name="connsiteX2" fmla="*/ 671209 w 3667328"/>
                <a:gd name="connsiteY2" fmla="*/ 123 h 437945"/>
                <a:gd name="connsiteX3" fmla="*/ 1089498 w 3667328"/>
                <a:gd name="connsiteY3" fmla="*/ 437868 h 437945"/>
                <a:gd name="connsiteX4" fmla="*/ 1439694 w 3667328"/>
                <a:gd name="connsiteY4" fmla="*/ 39033 h 437945"/>
                <a:gd name="connsiteX5" fmla="*/ 1750979 w 3667328"/>
                <a:gd name="connsiteY5" fmla="*/ 418412 h 437945"/>
                <a:gd name="connsiteX6" fmla="*/ 2091447 w 3667328"/>
                <a:gd name="connsiteY6" fmla="*/ 123 h 437945"/>
                <a:gd name="connsiteX7" fmla="*/ 2393004 w 3667328"/>
                <a:gd name="connsiteY7" fmla="*/ 408685 h 437945"/>
                <a:gd name="connsiteX8" fmla="*/ 2714017 w 3667328"/>
                <a:gd name="connsiteY8" fmla="*/ 39033 h 437945"/>
                <a:gd name="connsiteX9" fmla="*/ 3073941 w 3667328"/>
                <a:gd name="connsiteY9" fmla="*/ 418412 h 437945"/>
                <a:gd name="connsiteX10" fmla="*/ 3375498 w 3667328"/>
                <a:gd name="connsiteY10" fmla="*/ 194675 h 437945"/>
                <a:gd name="connsiteX11" fmla="*/ 3667328 w 3667328"/>
                <a:gd name="connsiteY11" fmla="*/ 116854 h 437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67328" h="437945">
                  <a:moveTo>
                    <a:pt x="0" y="19578"/>
                  </a:moveTo>
                  <a:cubicBezTo>
                    <a:pt x="124028" y="206024"/>
                    <a:pt x="248056" y="392471"/>
                    <a:pt x="359924" y="389229"/>
                  </a:cubicBezTo>
                  <a:cubicBezTo>
                    <a:pt x="471792" y="385987"/>
                    <a:pt x="549613" y="-7983"/>
                    <a:pt x="671209" y="123"/>
                  </a:cubicBezTo>
                  <a:cubicBezTo>
                    <a:pt x="792805" y="8229"/>
                    <a:pt x="961417" y="431383"/>
                    <a:pt x="1089498" y="437868"/>
                  </a:cubicBezTo>
                  <a:cubicBezTo>
                    <a:pt x="1217579" y="444353"/>
                    <a:pt x="1329447" y="42276"/>
                    <a:pt x="1439694" y="39033"/>
                  </a:cubicBezTo>
                  <a:cubicBezTo>
                    <a:pt x="1549941" y="35790"/>
                    <a:pt x="1642354" y="424897"/>
                    <a:pt x="1750979" y="418412"/>
                  </a:cubicBezTo>
                  <a:cubicBezTo>
                    <a:pt x="1859604" y="411927"/>
                    <a:pt x="1984443" y="1744"/>
                    <a:pt x="2091447" y="123"/>
                  </a:cubicBezTo>
                  <a:cubicBezTo>
                    <a:pt x="2198451" y="-1498"/>
                    <a:pt x="2289242" y="402200"/>
                    <a:pt x="2393004" y="408685"/>
                  </a:cubicBezTo>
                  <a:cubicBezTo>
                    <a:pt x="2496766" y="415170"/>
                    <a:pt x="2600528" y="37412"/>
                    <a:pt x="2714017" y="39033"/>
                  </a:cubicBezTo>
                  <a:cubicBezTo>
                    <a:pt x="2827506" y="40654"/>
                    <a:pt x="2963694" y="392472"/>
                    <a:pt x="3073941" y="418412"/>
                  </a:cubicBezTo>
                  <a:cubicBezTo>
                    <a:pt x="3184188" y="444352"/>
                    <a:pt x="3276600" y="244935"/>
                    <a:pt x="3375498" y="194675"/>
                  </a:cubicBezTo>
                  <a:cubicBezTo>
                    <a:pt x="3474396" y="144415"/>
                    <a:pt x="3591128" y="102262"/>
                    <a:pt x="3667328" y="116854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41" y="3244380"/>
            <a:ext cx="5696358" cy="3306228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9990885" y="5677696"/>
            <a:ext cx="2201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PRELIMINARY RESULT</a:t>
            </a:r>
          </a:p>
        </p:txBody>
      </p:sp>
    </p:spTree>
    <p:extLst>
      <p:ext uri="{BB962C8B-B14F-4D97-AF65-F5344CB8AC3E}">
        <p14:creationId xmlns:p14="http://schemas.microsoft.com/office/powerpoint/2010/main" val="38073950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Testing the model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57189" y="1710647"/>
                <a:ext cx="11477622" cy="894532"/>
              </a:xfrm>
            </p:spPr>
            <p:txBody>
              <a:bodyPr/>
              <a:lstStyle/>
              <a:p>
                <a:pPr marL="228594" lvl="1">
                  <a:spcBef>
                    <a:spcPts val="1000"/>
                  </a:spcBef>
                </a:pPr>
                <a:r>
                  <a:rPr lang="en-GB" sz="2800" dirty="0"/>
                  <a:t>Enhanced ground state decay through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800" dirty="0"/>
                  <a:t> state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57189" y="1710647"/>
                <a:ext cx="11477622" cy="894532"/>
              </a:xfrm>
              <a:blipFill>
                <a:blip r:embed="rId2"/>
                <a:stretch>
                  <a:fillRect l="-956" t="-116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/>
          <p:nvPr/>
        </p:nvGrpSpPr>
        <p:grpSpPr>
          <a:xfrm>
            <a:off x="7993888" y="2338953"/>
            <a:ext cx="3726623" cy="3262606"/>
            <a:chOff x="1807402" y="3286125"/>
            <a:chExt cx="3726623" cy="3262606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3777235" y="5296496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ectangle 6"/>
            <p:cNvSpPr/>
            <p:nvPr/>
          </p:nvSpPr>
          <p:spPr>
            <a:xfrm>
              <a:off x="1838326" y="3286125"/>
              <a:ext cx="3695699" cy="3262606"/>
            </a:xfrm>
            <a:prstGeom prst="rect">
              <a:avLst/>
            </a:pr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4653089" y="5117499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3089" y="5117499"/>
                  <a:ext cx="687239" cy="369332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Connector 14"/>
            <p:cNvCxnSpPr/>
            <p:nvPr/>
          </p:nvCxnSpPr>
          <p:spPr>
            <a:xfrm flipH="1">
              <a:off x="2480598" y="6305933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 flipH="1">
                  <a:off x="1812418" y="6126216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812418" y="6126216"/>
                  <a:ext cx="687239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Connector 16"/>
            <p:cNvCxnSpPr/>
            <p:nvPr/>
          </p:nvCxnSpPr>
          <p:spPr>
            <a:xfrm flipH="1">
              <a:off x="2469289" y="4943858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 flipH="1">
                  <a:off x="1812418" y="4764307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1812418" y="4764307"/>
                  <a:ext cx="687239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/>
            <p:cNvCxnSpPr/>
            <p:nvPr/>
          </p:nvCxnSpPr>
          <p:spPr>
            <a:xfrm flipH="1" flipV="1">
              <a:off x="3372834" y="4943858"/>
              <a:ext cx="877344" cy="28536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552907" y="5306931"/>
              <a:ext cx="10118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rgbClr val="FF0000"/>
                  </a:solidFill>
                </a:rPr>
                <a:t>1557 nm</a:t>
              </a:r>
            </a:p>
          </p:txBody>
        </p:sp>
        <p:sp>
          <p:nvSpPr>
            <p:cNvPr id="13" name="Freeform 12"/>
            <p:cNvSpPr/>
            <p:nvPr/>
          </p:nvSpPr>
          <p:spPr>
            <a:xfrm>
              <a:off x="2711503" y="4973457"/>
              <a:ext cx="319044" cy="1284468"/>
            </a:xfrm>
            <a:custGeom>
              <a:avLst/>
              <a:gdLst>
                <a:gd name="connsiteX0" fmla="*/ 126947 w 319044"/>
                <a:gd name="connsiteY0" fmla="*/ 0 h 1343025"/>
                <a:gd name="connsiteX1" fmla="*/ 3122 w 319044"/>
                <a:gd name="connsiteY1" fmla="*/ 219075 h 1343025"/>
                <a:gd name="connsiteX2" fmla="*/ 241247 w 319044"/>
                <a:gd name="connsiteY2" fmla="*/ 381000 h 1343025"/>
                <a:gd name="connsiteX3" fmla="*/ 31697 w 319044"/>
                <a:gd name="connsiteY3" fmla="*/ 619125 h 1343025"/>
                <a:gd name="connsiteX4" fmla="*/ 269822 w 319044"/>
                <a:gd name="connsiteY4" fmla="*/ 771525 h 1343025"/>
                <a:gd name="connsiteX5" fmla="*/ 41222 w 319044"/>
                <a:gd name="connsiteY5" fmla="*/ 971550 h 1343025"/>
                <a:gd name="connsiteX6" fmla="*/ 317447 w 319044"/>
                <a:gd name="connsiteY6" fmla="*/ 1143000 h 1343025"/>
                <a:gd name="connsiteX7" fmla="*/ 155522 w 319044"/>
                <a:gd name="connsiteY7" fmla="*/ 1228725 h 1343025"/>
                <a:gd name="connsiteX8" fmla="*/ 174572 w 319044"/>
                <a:gd name="connsiteY8" fmla="*/ 1343025 h 134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9044" h="1343025">
                  <a:moveTo>
                    <a:pt x="126947" y="0"/>
                  </a:moveTo>
                  <a:cubicBezTo>
                    <a:pt x="55509" y="77787"/>
                    <a:pt x="-15928" y="155575"/>
                    <a:pt x="3122" y="219075"/>
                  </a:cubicBezTo>
                  <a:cubicBezTo>
                    <a:pt x="22172" y="282575"/>
                    <a:pt x="236485" y="314325"/>
                    <a:pt x="241247" y="381000"/>
                  </a:cubicBezTo>
                  <a:cubicBezTo>
                    <a:pt x="246010" y="447675"/>
                    <a:pt x="26935" y="554038"/>
                    <a:pt x="31697" y="619125"/>
                  </a:cubicBezTo>
                  <a:cubicBezTo>
                    <a:pt x="36459" y="684212"/>
                    <a:pt x="268235" y="712788"/>
                    <a:pt x="269822" y="771525"/>
                  </a:cubicBezTo>
                  <a:cubicBezTo>
                    <a:pt x="271409" y="830262"/>
                    <a:pt x="33285" y="909638"/>
                    <a:pt x="41222" y="971550"/>
                  </a:cubicBezTo>
                  <a:cubicBezTo>
                    <a:pt x="49159" y="1033462"/>
                    <a:pt x="298397" y="1100138"/>
                    <a:pt x="317447" y="1143000"/>
                  </a:cubicBezTo>
                  <a:cubicBezTo>
                    <a:pt x="336497" y="1185863"/>
                    <a:pt x="179334" y="1195388"/>
                    <a:pt x="155522" y="1228725"/>
                  </a:cubicBezTo>
                  <a:cubicBezTo>
                    <a:pt x="131710" y="1262062"/>
                    <a:pt x="180922" y="1309688"/>
                    <a:pt x="174572" y="1343025"/>
                  </a:cubicBezTo>
                </a:path>
              </a:pathLst>
            </a:custGeom>
            <a:noFill/>
            <a:ln w="25400"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1807402" y="5544865"/>
                  <a:ext cx="108536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=20</m:t>
                        </m:r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ms</m:t>
                        </m:r>
                      </m:oMath>
                    </m:oMathPara>
                  </a14:m>
                  <a:endParaRPr lang="en-GB" sz="1600" dirty="0">
                    <a:solidFill>
                      <a:srgbClr val="41719C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07402" y="5544865"/>
                  <a:ext cx="1085362" cy="33855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Straight Connector 18"/>
            <p:cNvCxnSpPr/>
            <p:nvPr/>
          </p:nvCxnSpPr>
          <p:spPr>
            <a:xfrm flipH="1">
              <a:off x="2682928" y="3743708"/>
              <a:ext cx="886968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 flipH="1">
                  <a:off x="2026578" y="3560708"/>
                  <a:ext cx="6872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p>
                        </m:sSup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flipH="1">
                  <a:off x="2026578" y="3560708"/>
                  <a:ext cx="687239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Freeform 20"/>
            <p:cNvSpPr/>
            <p:nvPr/>
          </p:nvSpPr>
          <p:spPr>
            <a:xfrm>
              <a:off x="3065758" y="3762758"/>
              <a:ext cx="209698" cy="2514217"/>
            </a:xfrm>
            <a:custGeom>
              <a:avLst/>
              <a:gdLst>
                <a:gd name="connsiteX0" fmla="*/ 126947 w 319044"/>
                <a:gd name="connsiteY0" fmla="*/ 0 h 1343025"/>
                <a:gd name="connsiteX1" fmla="*/ 3122 w 319044"/>
                <a:gd name="connsiteY1" fmla="*/ 219075 h 1343025"/>
                <a:gd name="connsiteX2" fmla="*/ 241247 w 319044"/>
                <a:gd name="connsiteY2" fmla="*/ 381000 h 1343025"/>
                <a:gd name="connsiteX3" fmla="*/ 31697 w 319044"/>
                <a:gd name="connsiteY3" fmla="*/ 619125 h 1343025"/>
                <a:gd name="connsiteX4" fmla="*/ 269822 w 319044"/>
                <a:gd name="connsiteY4" fmla="*/ 771525 h 1343025"/>
                <a:gd name="connsiteX5" fmla="*/ 41222 w 319044"/>
                <a:gd name="connsiteY5" fmla="*/ 971550 h 1343025"/>
                <a:gd name="connsiteX6" fmla="*/ 317447 w 319044"/>
                <a:gd name="connsiteY6" fmla="*/ 1143000 h 1343025"/>
                <a:gd name="connsiteX7" fmla="*/ 155522 w 319044"/>
                <a:gd name="connsiteY7" fmla="*/ 1228725 h 1343025"/>
                <a:gd name="connsiteX8" fmla="*/ 174572 w 319044"/>
                <a:gd name="connsiteY8" fmla="*/ 1343025 h 1343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9044" h="1343025">
                  <a:moveTo>
                    <a:pt x="126947" y="0"/>
                  </a:moveTo>
                  <a:cubicBezTo>
                    <a:pt x="55509" y="77787"/>
                    <a:pt x="-15928" y="155575"/>
                    <a:pt x="3122" y="219075"/>
                  </a:cubicBezTo>
                  <a:cubicBezTo>
                    <a:pt x="22172" y="282575"/>
                    <a:pt x="236485" y="314325"/>
                    <a:pt x="241247" y="381000"/>
                  </a:cubicBezTo>
                  <a:cubicBezTo>
                    <a:pt x="246010" y="447675"/>
                    <a:pt x="26935" y="554038"/>
                    <a:pt x="31697" y="619125"/>
                  </a:cubicBezTo>
                  <a:cubicBezTo>
                    <a:pt x="36459" y="684212"/>
                    <a:pt x="268235" y="712788"/>
                    <a:pt x="269822" y="771525"/>
                  </a:cubicBezTo>
                  <a:cubicBezTo>
                    <a:pt x="271409" y="830262"/>
                    <a:pt x="33285" y="909638"/>
                    <a:pt x="41222" y="971550"/>
                  </a:cubicBezTo>
                  <a:cubicBezTo>
                    <a:pt x="49159" y="1033462"/>
                    <a:pt x="298397" y="1100138"/>
                    <a:pt x="317447" y="1143000"/>
                  </a:cubicBezTo>
                  <a:cubicBezTo>
                    <a:pt x="336497" y="1185863"/>
                    <a:pt x="179334" y="1195388"/>
                    <a:pt x="155522" y="1228725"/>
                  </a:cubicBezTo>
                  <a:cubicBezTo>
                    <a:pt x="131710" y="1262062"/>
                    <a:pt x="180922" y="1309688"/>
                    <a:pt x="174572" y="1343025"/>
                  </a:cubicBezTo>
                </a:path>
              </a:pathLst>
            </a:custGeom>
            <a:noFill/>
            <a:ln w="25400"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3206687" y="4193481"/>
                  <a:ext cx="104349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 ~ 26 </m:t>
                        </m:r>
                        <m:r>
                          <a:rPr lang="en-GB" sz="1600" b="0" i="1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m:rPr>
                            <m:sty m:val="p"/>
                          </m:rPr>
                          <a:rPr lang="en-GB" sz="1600" b="0" i="0" smtClean="0">
                            <a:solidFill>
                              <a:srgbClr val="41719C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oMath>
                    </m:oMathPara>
                  </a14:m>
                  <a:endParaRPr lang="en-GB" sz="1600" dirty="0">
                    <a:solidFill>
                      <a:srgbClr val="41719C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06687" y="4193481"/>
                  <a:ext cx="1043491" cy="338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3" name="Straight Arrow Connector 22"/>
            <p:cNvCxnSpPr/>
            <p:nvPr/>
          </p:nvCxnSpPr>
          <p:spPr>
            <a:xfrm flipV="1">
              <a:off x="2626317" y="3772667"/>
              <a:ext cx="381602" cy="1132350"/>
            </a:xfrm>
            <a:prstGeom prst="straightConnector1">
              <a:avLst/>
            </a:prstGeom>
            <a:ln w="25400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927131" y="4124754"/>
              <a:ext cx="889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rgbClr val="7030A0"/>
                  </a:solidFill>
                </a:rPr>
                <a:t>397</a:t>
              </a:r>
              <a:r>
                <a:rPr lang="en-GB" i="1" dirty="0">
                  <a:solidFill>
                    <a:srgbClr val="FF0000"/>
                  </a:solidFill>
                </a:rPr>
                <a:t> </a:t>
              </a:r>
              <a:r>
                <a:rPr lang="en-GB" i="1" dirty="0">
                  <a:solidFill>
                    <a:srgbClr val="7030A0"/>
                  </a:solidFill>
                </a:rPr>
                <a:t>nm</a:t>
              </a:r>
            </a:p>
          </p:txBody>
        </p: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58" y="2165194"/>
            <a:ext cx="5852172" cy="438912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58" y="2165194"/>
            <a:ext cx="5852172" cy="4389129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9990885" y="5677696"/>
            <a:ext cx="22011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PRELIMINARY RESULT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033041" y="5907992"/>
                <a:ext cx="192153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≈95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nK</m:t>
                      </m:r>
                    </m:oMath>
                  </m:oMathPara>
                </a14:m>
                <a:endParaRPr lang="en-GB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 0.35 ~ 0.55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3041" y="5907992"/>
                <a:ext cx="1921533" cy="646331"/>
              </a:xfrm>
              <a:prstGeom prst="rect">
                <a:avLst/>
              </a:prstGeom>
              <a:blipFill>
                <a:blip r:embed="rId11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976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Understanding the spectral lineshape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r>
                  <a:rPr lang="en-GB" dirty="0"/>
                  <a:t>Trapped fermionic </a:t>
                </a:r>
                <a:r>
                  <a:rPr lang="en-GB" baseline="30000" dirty="0"/>
                  <a:t>3</a:t>
                </a:r>
                <a:r>
                  <a:rPr lang="en-GB" dirty="0"/>
                  <a:t>He: Fermi-Dirac distribution</a:t>
                </a:r>
              </a:p>
              <a:p>
                <a:pPr lvl="1"/>
                <a:r>
                  <a:rPr lang="en-GB" dirty="0"/>
                  <a:t>Distribution over motional states in the trap</a:t>
                </a:r>
              </a:p>
              <a:p>
                <a:pPr lvl="1"/>
                <a:r>
                  <a:rPr lang="en-GB" dirty="0"/>
                  <a:t>Laser absorption Doppler broadened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∼1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GB" b="0" i="1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)</a:t>
                </a:r>
              </a:p>
              <a:p>
                <a:pPr marL="457189" lvl="1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2"/>
                <a:stretch>
                  <a:fillRect l="-956" t="-24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8979" y="1636151"/>
            <a:ext cx="4103076" cy="384695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5" t="24880" r="3479" b="45427"/>
          <a:stretch/>
        </p:blipFill>
        <p:spPr>
          <a:xfrm>
            <a:off x="0" y="3482086"/>
            <a:ext cx="7975600" cy="310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62162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10436AB-EB0D-D950-77C1-FFEEEDD911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14"/>
          <a:stretch/>
        </p:blipFill>
        <p:spPr bwMode="auto">
          <a:xfrm>
            <a:off x="6684011" y="2181283"/>
            <a:ext cx="5542625" cy="384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9BE821-3599-3DD8-2A8C-DB8BA5675D7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Before PhD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0A30F-B389-D370-9386-BA9CDFF7AC3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2400" dirty="0"/>
              <a:t>Master thesis work at Eindhoven University of Technology</a:t>
            </a:r>
          </a:p>
          <a:p>
            <a:endParaRPr lang="en-GB" sz="2400" dirty="0"/>
          </a:p>
          <a:p>
            <a:r>
              <a:rPr lang="en-GB" sz="2400" baseline="30000" dirty="0"/>
              <a:t>85</a:t>
            </a:r>
            <a:r>
              <a:rPr lang="en-GB" sz="2400" dirty="0"/>
              <a:t>Rb MOT</a:t>
            </a:r>
          </a:p>
          <a:p>
            <a:r>
              <a:rPr lang="en-GB" sz="2400" dirty="0"/>
              <a:t>Rydberg excitation (</a:t>
            </a:r>
            <a:r>
              <a:rPr lang="en-GB" sz="2400" dirty="0">
                <a:solidFill>
                  <a:srgbClr val="FF0000"/>
                </a:solidFill>
              </a:rPr>
              <a:t>780</a:t>
            </a:r>
            <a:r>
              <a:rPr lang="en-GB" sz="2400" dirty="0"/>
              <a:t> + </a:t>
            </a:r>
            <a:r>
              <a:rPr lang="en-GB" sz="2400" dirty="0">
                <a:solidFill>
                  <a:srgbClr val="00B0F0"/>
                </a:solidFill>
              </a:rPr>
              <a:t>480</a:t>
            </a:r>
            <a:r>
              <a:rPr lang="en-GB" sz="2400" dirty="0"/>
              <a:t>)</a:t>
            </a:r>
          </a:p>
          <a:p>
            <a:r>
              <a:rPr lang="en-GB" sz="2400" dirty="0"/>
              <a:t>SLM: shaped excitation volume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041DDC-1FD2-AE9B-B8CE-512A2B9121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16632"/>
            <a:ext cx="7987484" cy="23637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22AF62-32E9-C27A-A944-E00CF0C494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287"/>
          <a:stretch/>
        </p:blipFill>
        <p:spPr>
          <a:xfrm>
            <a:off x="44052" y="4383879"/>
            <a:ext cx="7794594" cy="2396459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45700A9-874C-F1A3-14EF-271B26F008FD}"/>
              </a:ext>
            </a:extLst>
          </p:cNvPr>
          <p:cNvCxnSpPr>
            <a:cxnSpLocks/>
          </p:cNvCxnSpPr>
          <p:nvPr/>
        </p:nvCxnSpPr>
        <p:spPr>
          <a:xfrm flipV="1">
            <a:off x="7687726" y="4128117"/>
            <a:ext cx="3293615" cy="1109708"/>
          </a:xfrm>
          <a:prstGeom prst="straightConnector1">
            <a:avLst/>
          </a:prstGeom>
          <a:ln w="381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C4CB50C-3478-1EC8-7CC9-FACEFB64D716}"/>
              </a:ext>
            </a:extLst>
          </p:cNvPr>
          <p:cNvCxnSpPr>
            <a:cxnSpLocks/>
          </p:cNvCxnSpPr>
          <p:nvPr/>
        </p:nvCxnSpPr>
        <p:spPr>
          <a:xfrm flipV="1">
            <a:off x="5415379" y="3825932"/>
            <a:ext cx="1136341" cy="857039"/>
          </a:xfrm>
          <a:prstGeom prst="straightConnector1">
            <a:avLst/>
          </a:prstGeom>
          <a:ln w="381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4297B06C-E72B-36FA-415F-3192E51BC0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5917293"/>
            <a:ext cx="3905250" cy="83896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34686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E7CE8193-B9C6-4765-ACDA-CB89926C59F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1"/>
          <a:stretch/>
        </p:blipFill>
        <p:spPr bwMode="auto">
          <a:xfrm>
            <a:off x="6860438" y="2126604"/>
            <a:ext cx="5331562" cy="384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67779DD-E33B-969D-0BD9-47FA849C8A8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Before PhD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90695-CA55-7843-1D12-13BC1CCCDAD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57189" y="1710647"/>
            <a:ext cx="6616266" cy="1823816"/>
          </a:xfrm>
        </p:spPr>
        <p:txBody>
          <a:bodyPr/>
          <a:lstStyle/>
          <a:p>
            <a:r>
              <a:rPr lang="en-GB" dirty="0"/>
              <a:t>Rydberg spectra:</a:t>
            </a:r>
          </a:p>
          <a:p>
            <a:pPr lvl="1"/>
            <a:r>
              <a:rPr lang="en-GB" dirty="0" err="1"/>
              <a:t>Lineshape</a:t>
            </a:r>
            <a:r>
              <a:rPr lang="en-GB" dirty="0"/>
              <a:t> mediated by interactions</a:t>
            </a:r>
          </a:p>
          <a:p>
            <a:pPr lvl="1"/>
            <a:r>
              <a:rPr lang="en-GB" dirty="0"/>
              <a:t>Rydberg facilitation</a:t>
            </a:r>
          </a:p>
          <a:p>
            <a:pPr lvl="1"/>
            <a:r>
              <a:rPr lang="en-GB" dirty="0"/>
              <a:t>Spatial resolution obscured by ion repulsion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D00EA8-5F2B-53E4-8BB8-DD3306455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38" y="3728874"/>
            <a:ext cx="5905690" cy="30407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EB6E66-A0FC-2393-9C09-EF88243250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22" y="3534462"/>
            <a:ext cx="5650105" cy="3235194"/>
          </a:xfrm>
          <a:prstGeom prst="rect">
            <a:avLst/>
          </a:prstGeom>
        </p:spPr>
      </p:pic>
      <p:pic>
        <p:nvPicPr>
          <p:cNvPr id="5" name="Picture 4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245E778D-34D5-DABE-CD93-C6288E35A8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0" y="5917293"/>
            <a:ext cx="3905250" cy="83896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3843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275E29-B4F6-D9AA-BF1F-212805F1B5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/>
              <a:t>Precision </a:t>
            </a:r>
            <a:r>
              <a:rPr lang="nl-NL" dirty="0" err="1"/>
              <a:t>measurements</a:t>
            </a:r>
            <a:endParaRPr lang="nl-NL" dirty="0"/>
          </a:p>
          <a:p>
            <a:r>
              <a:rPr lang="nl-NL" dirty="0"/>
              <a:t>For </a:t>
            </a:r>
            <a:r>
              <a:rPr lang="nl-NL" dirty="0" err="1"/>
              <a:t>fundamental</a:t>
            </a:r>
            <a:r>
              <a:rPr lang="nl-NL" dirty="0"/>
              <a:t> </a:t>
            </a:r>
            <a:r>
              <a:rPr lang="nl-NL" dirty="0" err="1"/>
              <a:t>physics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E9B6912-CAF7-2F93-A246-C4E675D65A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3"/>
          <a:stretch/>
        </p:blipFill>
        <p:spPr>
          <a:xfrm>
            <a:off x="381363" y="1683711"/>
            <a:ext cx="6264534" cy="4982201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E8F9A7A6-49A4-4496-F531-7E7A772C1D7E}"/>
              </a:ext>
            </a:extLst>
          </p:cNvPr>
          <p:cNvGrpSpPr/>
          <p:nvPr/>
        </p:nvGrpSpPr>
        <p:grpSpPr>
          <a:xfrm>
            <a:off x="4959350" y="4434474"/>
            <a:ext cx="1534841" cy="623332"/>
            <a:chOff x="10586720" y="3972560"/>
            <a:chExt cx="1534841" cy="623332"/>
          </a:xfrm>
        </p:grpSpPr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8A810F08-A622-D47B-908C-D019310A2B3C}"/>
                </a:ext>
              </a:extLst>
            </p:cNvPr>
            <p:cNvCxnSpPr/>
            <p:nvPr/>
          </p:nvCxnSpPr>
          <p:spPr>
            <a:xfrm flipV="1">
              <a:off x="10586720" y="3972560"/>
              <a:ext cx="568960" cy="508000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CF83E49-66DB-AC7D-88F0-80D709ED0509}"/>
                </a:ext>
              </a:extLst>
            </p:cNvPr>
            <p:cNvSpPr txBox="1"/>
            <p:nvPr/>
          </p:nvSpPr>
          <p:spPr>
            <a:xfrm>
              <a:off x="10983641" y="4226560"/>
              <a:ext cx="11379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FF0000"/>
                  </a:solidFill>
                </a:rPr>
                <a:t>1083 nm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2F9793B-3768-41D6-5025-EA03CD3556B5}"/>
              </a:ext>
            </a:extLst>
          </p:cNvPr>
          <p:cNvGrpSpPr/>
          <p:nvPr/>
        </p:nvGrpSpPr>
        <p:grpSpPr>
          <a:xfrm>
            <a:off x="10285151" y="1647154"/>
            <a:ext cx="1707372" cy="1399592"/>
            <a:chOff x="10219834" y="1783973"/>
            <a:chExt cx="1707372" cy="139959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72E1BB4-CC47-DC50-20CC-B028C410BA7F}"/>
                </a:ext>
              </a:extLst>
            </p:cNvPr>
            <p:cNvSpPr/>
            <p:nvPr/>
          </p:nvSpPr>
          <p:spPr>
            <a:xfrm>
              <a:off x="10411045" y="1783973"/>
              <a:ext cx="1399592" cy="139959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8000">
                  <a:schemeClr val="accent1">
                    <a:lumMod val="30000"/>
                    <a:lumOff val="70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600" dirty="0">
                  <a:solidFill>
                    <a:schemeClr val="tx1"/>
                  </a:solidFill>
                </a:rPr>
                <a:t>He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BABC98C-CC65-1CC8-0754-BE4D9C0D86A8}"/>
                </a:ext>
              </a:extLst>
            </p:cNvPr>
            <p:cNvSpPr txBox="1"/>
            <p:nvPr/>
          </p:nvSpPr>
          <p:spPr>
            <a:xfrm flipH="1">
              <a:off x="10411045" y="2828163"/>
              <a:ext cx="15161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dirty="0"/>
                <a:t>Helium</a:t>
              </a:r>
              <a:endParaRPr lang="en-GB" sz="14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6AF965D-2266-555D-28D2-921B4B35FDBF}"/>
                </a:ext>
              </a:extLst>
            </p:cNvPr>
            <p:cNvSpPr txBox="1"/>
            <p:nvPr/>
          </p:nvSpPr>
          <p:spPr>
            <a:xfrm flipH="1">
              <a:off x="10219834" y="2009248"/>
              <a:ext cx="7466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dirty="0"/>
                <a:t>4</a:t>
              </a:r>
              <a:endParaRPr lang="en-GB" sz="24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B8F7E2-8C0D-C7A8-BFBB-94C792843BE7}"/>
                </a:ext>
              </a:extLst>
            </p:cNvPr>
            <p:cNvSpPr txBox="1"/>
            <p:nvPr/>
          </p:nvSpPr>
          <p:spPr>
            <a:xfrm flipH="1">
              <a:off x="10345278" y="2488221"/>
              <a:ext cx="495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dirty="0"/>
                <a:t>2</a:t>
              </a:r>
              <a:endParaRPr lang="en-GB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4E022EC-70E7-7C41-A319-8BFFE030172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38461" y="2017066"/>
                <a:ext cx="4072380" cy="3683427"/>
              </a:xfrm>
              <a:prstGeom prst="rect">
                <a:avLst/>
              </a:prstGeom>
            </p:spPr>
            <p:txBody>
              <a:bodyPr/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sz="2400" dirty="0"/>
                  <a:t>Next </a:t>
                </a:r>
                <a:r>
                  <a:rPr lang="nl-NL" sz="2400" dirty="0" err="1"/>
                  <a:t>atom</a:t>
                </a:r>
                <a:r>
                  <a:rPr lang="nl-NL" sz="2400" dirty="0"/>
                  <a:t>, He</a:t>
                </a:r>
                <a:endParaRPr lang="en-GB" sz="2400" dirty="0"/>
              </a:p>
              <a:p>
                <a:r>
                  <a:rPr lang="en-GB" sz="2400" dirty="0"/>
                  <a:t>Two electrons:</a:t>
                </a:r>
              </a:p>
              <a:p>
                <a:pPr lvl="1"/>
                <a:r>
                  <a:rPr lang="en-GB" sz="2000" dirty="0"/>
                  <a:t>Singlet/Triplet structure</a:t>
                </a:r>
              </a:p>
              <a:p>
                <a:r>
                  <a:rPr lang="en-GB" sz="2400" dirty="0"/>
                  <a:t>Two </a:t>
                </a:r>
                <a14:m>
                  <m:oMath xmlns:m="http://schemas.openxmlformats.org/officeDocument/2006/math">
                    <m:r>
                      <a:rPr lang="nl-NL" sz="240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nl-NL" sz="2400" smtClean="0">
                        <a:latin typeface="Cambria Math" panose="02040503050406030204" pitchFamily="18" charset="0"/>
                      </a:rPr>
                      <m:t>S</m:t>
                    </m:r>
                    <m:r>
                      <a:rPr lang="nl-NL" sz="24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400" dirty="0"/>
                  <a:t>metastable levels:</a:t>
                </a:r>
              </a:p>
              <a:p>
                <a:pPr lvl="1"/>
                <a:r>
                  <a:rPr lang="en-GB" sz="2000" dirty="0"/>
                  <a:t>Narrow transition at 1557 nm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nl-NL" sz="24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nl-NL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nl-NL" sz="24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400" dirty="0"/>
                  <a:t> state:</a:t>
                </a:r>
              </a:p>
              <a:p>
                <a:pPr lvl="1"/>
                <a:r>
                  <a:rPr lang="en-GB" sz="2000" dirty="0"/>
                  <a:t>Laser cooling and trapping</a:t>
                </a:r>
              </a:p>
              <a:p>
                <a:pPr lvl="1"/>
                <a:r>
                  <a:rPr lang="en-GB" sz="2000" dirty="0"/>
                  <a:t>Degree of control</a:t>
                </a:r>
              </a:p>
              <a:p>
                <a:pPr lvl="1"/>
                <a:r>
                  <a:rPr lang="en-GB" sz="2000" dirty="0"/>
                  <a:t>Reduce Doppler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sz="2400" dirty="0"/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84E022EC-70E7-7C41-A319-8BFFE03017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461" y="2017066"/>
                <a:ext cx="4072380" cy="3683427"/>
              </a:xfrm>
              <a:prstGeom prst="rect">
                <a:avLst/>
              </a:prstGeom>
              <a:blipFill>
                <a:blip r:embed="rId3"/>
                <a:stretch>
                  <a:fillRect l="-2096" t="-23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0373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7275E29-B4F6-D9AA-BF1F-212805F1B5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/>
              <a:t>Precision </a:t>
            </a:r>
            <a:r>
              <a:rPr lang="nl-NL" dirty="0" err="1"/>
              <a:t>measurements</a:t>
            </a:r>
            <a:endParaRPr lang="nl-NL" dirty="0"/>
          </a:p>
          <a:p>
            <a:r>
              <a:rPr lang="nl-NL" dirty="0"/>
              <a:t>For </a:t>
            </a:r>
            <a:r>
              <a:rPr lang="nl-NL" dirty="0" err="1"/>
              <a:t>fundamental</a:t>
            </a:r>
            <a:r>
              <a:rPr lang="nl-NL" dirty="0"/>
              <a:t> </a:t>
            </a:r>
            <a:r>
              <a:rPr lang="nl-NL" dirty="0" err="1"/>
              <a:t>physics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E9B6912-CAF7-2F93-A246-C4E675D65A8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3"/>
          <a:stretch/>
        </p:blipFill>
        <p:spPr>
          <a:xfrm>
            <a:off x="381363" y="1683711"/>
            <a:ext cx="6264534" cy="498220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FAAF0AAD-C2D4-D218-A787-81E92DDAC425}"/>
              </a:ext>
            </a:extLst>
          </p:cNvPr>
          <p:cNvGrpSpPr/>
          <p:nvPr/>
        </p:nvGrpSpPr>
        <p:grpSpPr>
          <a:xfrm>
            <a:off x="10285151" y="1647154"/>
            <a:ext cx="1707372" cy="1399592"/>
            <a:chOff x="10219834" y="1783973"/>
            <a:chExt cx="1707372" cy="139959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2E5EB94-600B-27CE-E778-09DBCD4CE80E}"/>
                </a:ext>
              </a:extLst>
            </p:cNvPr>
            <p:cNvSpPr/>
            <p:nvPr/>
          </p:nvSpPr>
          <p:spPr>
            <a:xfrm>
              <a:off x="10411045" y="1783973"/>
              <a:ext cx="1399592" cy="1399592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8000">
                  <a:schemeClr val="accent1">
                    <a:lumMod val="30000"/>
                    <a:lumOff val="70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600" dirty="0">
                  <a:solidFill>
                    <a:schemeClr val="tx1"/>
                  </a:solidFill>
                </a:rPr>
                <a:t>He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B3269A6-673A-6EC0-ECB2-7FF15BBC5EE4}"/>
                </a:ext>
              </a:extLst>
            </p:cNvPr>
            <p:cNvSpPr txBox="1"/>
            <p:nvPr/>
          </p:nvSpPr>
          <p:spPr>
            <a:xfrm flipH="1">
              <a:off x="10411045" y="2828163"/>
              <a:ext cx="151616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dirty="0"/>
                <a:t>Helium</a:t>
              </a:r>
              <a:endParaRPr lang="en-GB" sz="14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9C3BEA7-E4A6-1E1E-4B3C-FCE9987FB65A}"/>
                </a:ext>
              </a:extLst>
            </p:cNvPr>
            <p:cNvSpPr txBox="1"/>
            <p:nvPr/>
          </p:nvSpPr>
          <p:spPr>
            <a:xfrm flipH="1">
              <a:off x="10219834" y="2009248"/>
              <a:ext cx="7466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dirty="0"/>
                <a:t>4</a:t>
              </a:r>
              <a:endParaRPr lang="en-GB" sz="24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451FE8A-6C97-EA60-D869-C0156AF6FCF4}"/>
                </a:ext>
              </a:extLst>
            </p:cNvPr>
            <p:cNvSpPr txBox="1"/>
            <p:nvPr/>
          </p:nvSpPr>
          <p:spPr>
            <a:xfrm flipH="1">
              <a:off x="10345278" y="2488221"/>
              <a:ext cx="4957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2400" dirty="0"/>
                <a:t>2</a:t>
              </a:r>
              <a:endParaRPr lang="en-GB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1ED66F3-C712-3673-4079-B59C5F38651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038461" y="1969541"/>
                <a:ext cx="4522168" cy="4160671"/>
              </a:xfrm>
              <a:prstGeom prst="rect">
                <a:avLst/>
              </a:prstGeom>
            </p:spPr>
            <p:txBody>
              <a:bodyPr/>
              <a:lstStyle>
                <a:lvl1pPr marL="228594" indent="-228594" algn="l" defTabSz="914377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78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2971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160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349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537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726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8914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103" indent="-228594" algn="l" defTabSz="914377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nl-NL" sz="2400" dirty="0"/>
                  <a:t>Next </a:t>
                </a:r>
                <a:r>
                  <a:rPr lang="nl-NL" sz="2400" dirty="0" err="1"/>
                  <a:t>atom</a:t>
                </a:r>
                <a:r>
                  <a:rPr lang="nl-NL" sz="2400" dirty="0"/>
                  <a:t>, He</a:t>
                </a:r>
                <a:endParaRPr lang="en-GB" sz="2400" dirty="0"/>
              </a:p>
              <a:p>
                <a:r>
                  <a:rPr lang="en-GB" sz="2400" dirty="0"/>
                  <a:t>Two electrons:</a:t>
                </a:r>
              </a:p>
              <a:p>
                <a:pPr lvl="1"/>
                <a:r>
                  <a:rPr lang="en-GB" sz="2000" dirty="0"/>
                  <a:t>Singlet/Triplet structure</a:t>
                </a:r>
              </a:p>
              <a:p>
                <a:r>
                  <a:rPr lang="en-GB" sz="2400" dirty="0"/>
                  <a:t>BUT: complicated QED theory from electron-electron terms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SOLUTION: </a:t>
                </a:r>
                <a:r>
                  <a:rPr lang="en-GB" sz="2400" baseline="30000" dirty="0"/>
                  <a:t>3</a:t>
                </a:r>
                <a:r>
                  <a:rPr lang="en-GB" sz="2400" dirty="0"/>
                  <a:t>He-</a:t>
                </a:r>
                <a:r>
                  <a:rPr lang="en-GB" sz="2400" baseline="30000" dirty="0"/>
                  <a:t>4</a:t>
                </a:r>
                <a:r>
                  <a:rPr lang="en-GB" sz="2400" dirty="0"/>
                  <a:t>He isotope shift</a:t>
                </a:r>
              </a:p>
              <a:p>
                <a:pPr lvl="1"/>
                <a:r>
                  <a:rPr lang="en-GB" sz="2000" dirty="0"/>
                  <a:t>Most difficult terms drop out</a:t>
                </a:r>
              </a:p>
              <a:p>
                <a:pPr lvl="1"/>
                <a:r>
                  <a:rPr lang="en-GB" sz="2000" dirty="0"/>
                  <a:t>Nuclear sizes: </a:t>
                </a:r>
                <a14:m>
                  <m:oMath xmlns:m="http://schemas.openxmlformats.org/officeDocument/2006/math"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𝛿</m:t>
                    </m:r>
                    <m:sSup>
                      <m:sSup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nl-NL" sz="20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nl-NL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GB" sz="2000" dirty="0"/>
              </a:p>
              <a:p>
                <a:pPr lvl="1"/>
                <a:endParaRPr lang="en-GB" sz="2400" dirty="0"/>
              </a:p>
              <a:p>
                <a:pPr lvl="2"/>
                <a:endParaRPr lang="en-GB" sz="1800" dirty="0"/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1ED66F3-C712-3673-4079-B59C5F386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461" y="1969541"/>
                <a:ext cx="4522168" cy="4160671"/>
              </a:xfrm>
              <a:prstGeom prst="rect">
                <a:avLst/>
              </a:prstGeom>
              <a:blipFill>
                <a:blip r:embed="rId4"/>
                <a:stretch>
                  <a:fillRect l="-1889" t="-2050" r="-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4309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DA34B82-2B51-3D64-4A55-3A6EF37855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The helium atom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942E22-70A7-5C9C-D0E6-52A1DF8C09F0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357188" y="1818639"/>
                <a:ext cx="5893252" cy="4206647"/>
              </a:xfrm>
            </p:spPr>
            <p:txBody>
              <a:bodyPr/>
              <a:lstStyle/>
              <a:p>
                <a:r>
                  <a:rPr lang="en-GB" sz="2400" dirty="0"/>
                  <a:t>Measure </a:t>
                </a:r>
                <a:r>
                  <a:rPr lang="en-GB" sz="2400" b="1" dirty="0"/>
                  <a:t>isotope shift:</a:t>
                </a:r>
              </a:p>
              <a:p>
                <a:pPr lvl="1"/>
                <a:r>
                  <a:rPr lang="en-GB" sz="2000" dirty="0"/>
                  <a:t>Electron-electron terms drop out</a:t>
                </a:r>
              </a:p>
              <a:p>
                <a:pPr lvl="1"/>
                <a:r>
                  <a:rPr lang="en-GB" sz="2000" i="1" dirty="0"/>
                  <a:t>Finite nuclear size remains</a:t>
                </a:r>
              </a:p>
              <a:p>
                <a:pPr lvl="1"/>
                <a:r>
                  <a:rPr lang="en-GB" sz="2000" dirty="0"/>
                  <a:t>Scattering data too inaccurate</a:t>
                </a:r>
              </a:p>
              <a:p>
                <a:endParaRPr lang="en-GB" sz="2400" dirty="0"/>
              </a:p>
              <a:p>
                <a:r>
                  <a:rPr lang="en-GB" sz="2400" dirty="0"/>
                  <a:t>Approach:</a:t>
                </a:r>
              </a:p>
              <a:p>
                <a:pPr lvl="1"/>
                <a:r>
                  <a:rPr lang="en-GB" sz="2000" dirty="0"/>
                  <a:t>Measure </a:t>
                </a:r>
                <a:r>
                  <a:rPr lang="en-GB" sz="2000" baseline="30000" dirty="0"/>
                  <a:t>3</a:t>
                </a:r>
                <a:r>
                  <a:rPr lang="en-GB" sz="2000" dirty="0"/>
                  <a:t>He-</a:t>
                </a:r>
                <a:r>
                  <a:rPr lang="en-GB" sz="2000" baseline="30000" dirty="0"/>
                  <a:t>4</a:t>
                </a:r>
                <a:r>
                  <a:rPr lang="en-GB" sz="2000" dirty="0"/>
                  <a:t>He isotope shift</a:t>
                </a:r>
              </a:p>
              <a:p>
                <a:pPr lvl="1"/>
                <a:r>
                  <a:rPr lang="en-GB" sz="2000" dirty="0"/>
                  <a:t>Extract differential charge radii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  <m:sSubSup>
                      <m:sSub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sz="2000" dirty="0"/>
                  <a:t> using QED theory</a:t>
                </a:r>
              </a:p>
              <a:p>
                <a:pPr lvl="1"/>
                <a:r>
                  <a:rPr lang="en-GB" sz="2000" dirty="0"/>
                  <a:t>Compare with other measurements:</a:t>
                </a:r>
              </a:p>
              <a:p>
                <a:pPr marL="914377" lvl="2" indent="0">
                  <a:buNone/>
                </a:pPr>
                <a:r>
                  <a:rPr lang="en-GB" sz="1800" dirty="0"/>
                  <a:t>Spectroscopic, scattering, </a:t>
                </a:r>
                <a14:m>
                  <m:oMath xmlns:m="http://schemas.openxmlformats.org/officeDocument/2006/math">
                    <m:r>
                      <a:rPr lang="en-GB" sz="1800" b="0" i="1" dirty="0" smtClean="0">
                        <a:latin typeface="Cambria Math" panose="02040503050406030204" pitchFamily="18" charset="0"/>
                      </a:rPr>
                      <m:t>𝜇</m:t>
                    </m:r>
                    <m:sSup>
                      <m:sSupPr>
                        <m:ctrlPr>
                          <a:rPr lang="en-GB" sz="18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800" b="0" i="0" dirty="0" smtClean="0">
                            <a:latin typeface="Cambria Math" panose="02040503050406030204" pitchFamily="18" charset="0"/>
                          </a:rPr>
                          <m:t>He</m:t>
                        </m:r>
                      </m:e>
                      <m:sup>
                        <m:r>
                          <a:rPr lang="en-GB" sz="1800" b="0" i="0" dirty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GB" sz="1800" dirty="0"/>
              </a:p>
              <a:p>
                <a:pPr marL="914377" lvl="2" indent="0">
                  <a:buNone/>
                </a:pPr>
                <a:r>
                  <a:rPr lang="en-GB" sz="1800" b="1" dirty="0"/>
                  <a:t>Consistency check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6942E22-70A7-5C9C-D0E6-52A1DF8C09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357188" y="1818639"/>
                <a:ext cx="5893252" cy="4206647"/>
              </a:xfrm>
              <a:blipFill>
                <a:blip r:embed="rId3"/>
                <a:stretch>
                  <a:fillRect l="-1449" t="-2029" b="-36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5E17C10C-3CD8-46A1-083F-A57CF12B51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3"/>
          <a:stretch/>
        </p:blipFill>
        <p:spPr>
          <a:xfrm>
            <a:off x="6373600" y="1597862"/>
            <a:ext cx="5566966" cy="44274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756199-288F-62A1-6768-6F4030239F6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4" t="264" r="2215" b="-25131"/>
          <a:stretch/>
        </p:blipFill>
        <p:spPr>
          <a:xfrm>
            <a:off x="5946675" y="1592782"/>
            <a:ext cx="6245325" cy="443250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28833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3">
            <a:extLst>
              <a:ext uri="{FF2B5EF4-FFF2-40B4-BE49-F238E27FC236}">
                <a16:creationId xmlns:a16="http://schemas.microsoft.com/office/drawing/2014/main" id="{71217646-642C-4570-A224-0976304C27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923" r="5114" b="7468"/>
          <a:stretch/>
        </p:blipFill>
        <p:spPr>
          <a:xfrm>
            <a:off x="1837322" y="1991153"/>
            <a:ext cx="7670801" cy="409448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Quantum degenerate He*</a:t>
            </a:r>
          </a:p>
        </p:txBody>
      </p:sp>
      <p:pic>
        <p:nvPicPr>
          <p:cNvPr id="4" name="Picture 3" descr="A picture containing dark, night sky&#10;&#10;Description automatically generated">
            <a:extLst>
              <a:ext uri="{FF2B5EF4-FFF2-40B4-BE49-F238E27FC236}">
                <a16:creationId xmlns:a16="http://schemas.microsoft.com/office/drawing/2014/main" id="{2F49262E-43D0-DAF7-47C6-EA960262C4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06" t="19952" r="39980" b="22782"/>
          <a:stretch/>
        </p:blipFill>
        <p:spPr>
          <a:xfrm rot="5400000">
            <a:off x="341806" y="1304710"/>
            <a:ext cx="1514497" cy="20193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E641BB8-3FEC-3EA8-C9D8-BAD02140DE2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7649" y="3429000"/>
            <a:ext cx="2724351" cy="2230561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9C2E9D7-C815-FD87-3361-0F5F2567EB1A}"/>
                  </a:ext>
                </a:extLst>
              </p:cNvPr>
              <p:cNvSpPr txBox="1"/>
              <p:nvPr/>
            </p:nvSpPr>
            <p:spPr>
              <a:xfrm>
                <a:off x="9331494" y="2351586"/>
                <a:ext cx="2845215" cy="10772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Atom detection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Microchannel plate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20 </m:t>
                    </m:r>
                    <m:r>
                      <m:rPr>
                        <m:sty m:val="p"/>
                      </m:rPr>
                      <a:rPr lang="en-GB" sz="1600" i="0" dirty="0" smtClean="0"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1600" dirty="0"/>
                  <a:t> internal energy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Time-of-flight fitting: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9C2E9D7-C815-FD87-3361-0F5F2567EB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1494" y="2351586"/>
                <a:ext cx="2845215" cy="1077218"/>
              </a:xfrm>
              <a:prstGeom prst="rect">
                <a:avLst/>
              </a:prstGeom>
              <a:blipFill>
                <a:blip r:embed="rId6"/>
                <a:stretch>
                  <a:fillRect l="-1288" t="-1705" b="-681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019E4B6-EC24-B1D2-044C-E1A4CD7D6918}"/>
                  </a:ext>
                </a:extLst>
              </p:cNvPr>
              <p:cNvSpPr txBox="1"/>
              <p:nvPr/>
            </p:nvSpPr>
            <p:spPr>
              <a:xfrm>
                <a:off x="89391" y="5419100"/>
                <a:ext cx="5266379" cy="13234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 b="1" dirty="0"/>
                  <a:t>Cooling sequence: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Magneto-optical trap: </a:t>
                </a:r>
                <a14:m>
                  <m:oMath xmlns:m="http://schemas.openxmlformats.org/officeDocument/2006/math">
                    <m:r>
                      <a:rPr lang="nl-NL" sz="1600" b="0" i="1" smtClean="0">
                        <a:latin typeface="Cambria Math" panose="02040503050406030204" pitchFamily="18" charset="0"/>
                      </a:rPr>
                      <m:t>500</m:t>
                    </m:r>
                    <m:r>
                      <m:rPr>
                        <m:sty m:val="p"/>
                      </m:rPr>
                      <a:rPr lang="nl-NL" sz="16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nl-NL" sz="1600" b="0" i="0" smtClean="0">
                        <a:latin typeface="Cambria Math" panose="02040503050406030204" pitchFamily="18" charset="0"/>
                      </a:rPr>
                      <m:t> @ 0.5 </m:t>
                    </m:r>
                    <m:r>
                      <m:rPr>
                        <m:sty m:val="p"/>
                      </m:rPr>
                      <a:rPr lang="nl-NL" sz="1600" b="0" i="0" smtClean="0">
                        <a:latin typeface="Cambria Math" panose="02040503050406030204" pitchFamily="18" charset="0"/>
                      </a:rPr>
                      <m:t>mK</m:t>
                    </m:r>
                  </m:oMath>
                </a14:m>
                <a:endParaRPr lang="en-GB" sz="16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Doppler cooling in Magnetic Trap: </a:t>
                </a:r>
                <a14:m>
                  <m:oMath xmlns:m="http://schemas.openxmlformats.org/officeDocument/2006/math">
                    <m:r>
                      <a:rPr lang="nl-NL" sz="1600" b="0" i="1" smtClean="0">
                        <a:latin typeface="Cambria Math" panose="02040503050406030204" pitchFamily="18" charset="0"/>
                      </a:rPr>
                      <m:t>200</m:t>
                    </m:r>
                    <m:r>
                      <m:rPr>
                        <m:sty m:val="p"/>
                      </m:rPr>
                      <a:rPr lang="nl-NL" sz="1600" b="0" i="0" smtClean="0">
                        <a:latin typeface="Cambria Math" panose="02040503050406030204" pitchFamily="18" charset="0"/>
                      </a:rPr>
                      <m:t>M</m:t>
                    </m:r>
                    <m:r>
                      <a:rPr lang="nl-NL" sz="1600" b="0" i="1" smtClean="0">
                        <a:latin typeface="Cambria Math" panose="02040503050406030204" pitchFamily="18" charset="0"/>
                      </a:rPr>
                      <m:t> @ 130 </m:t>
                    </m:r>
                    <m:r>
                      <m:rPr>
                        <m:sty m:val="p"/>
                      </m:rPr>
                      <a:rPr lang="nl-NL" sz="1600" b="0" i="0" smtClean="0">
                        <a:latin typeface="Cambria Math" panose="02040503050406030204" pitchFamily="18" charset="0"/>
                      </a:rPr>
                      <m:t>μK</m:t>
                    </m:r>
                  </m:oMath>
                </a14:m>
                <a:endParaRPr lang="en-GB" sz="16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Evaporative cooling: quantum degenerate gas </a:t>
                </a:r>
                <a14:m>
                  <m:oMath xmlns:m="http://schemas.openxmlformats.org/officeDocument/2006/math">
                    <m:r>
                      <a:rPr lang="en-GB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nl-NL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nl-NL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μK</m:t>
                    </m:r>
                  </m:oMath>
                </a14:m>
                <a:endParaRPr lang="en-GB" sz="16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Transfer to Optical Dipole Trap (ODT)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019E4B6-EC24-B1D2-044C-E1A4CD7D69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91" y="5419100"/>
                <a:ext cx="5266379" cy="1323439"/>
              </a:xfrm>
              <a:prstGeom prst="rect">
                <a:avLst/>
              </a:prstGeom>
              <a:blipFill>
                <a:blip r:embed="rId7"/>
                <a:stretch>
                  <a:fillRect l="-694" t="-1382" b="-506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0376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7060184" y="1530423"/>
            <a:ext cx="4974336" cy="2607047"/>
            <a:chOff x="-1744082" y="1830684"/>
            <a:chExt cx="4974336" cy="260704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689" t="-9279" r="-2329" b="-13381"/>
            <a:stretch/>
          </p:blipFill>
          <p:spPr>
            <a:xfrm>
              <a:off x="-1744082" y="1830684"/>
              <a:ext cx="4974336" cy="2607047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</p:pic>
        <p:sp>
          <p:nvSpPr>
            <p:cNvPr id="19" name="TextBox 18"/>
            <p:cNvSpPr txBox="1"/>
            <p:nvPr/>
          </p:nvSpPr>
          <p:spPr>
            <a:xfrm rot="1003608">
              <a:off x="231631" y="3351828"/>
              <a:ext cx="925253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1557 nm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6250486-E617-F4A1-FB75-91ACEA185D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3547" t="7571" r="7571" b="-18766"/>
          <a:stretch/>
        </p:blipFill>
        <p:spPr>
          <a:xfrm>
            <a:off x="1912909" y="2941290"/>
            <a:ext cx="6615405" cy="4400070"/>
          </a:xfrm>
          <a:prstGeom prst="snip2DiagRect">
            <a:avLst>
              <a:gd name="adj1" fmla="val 34426"/>
              <a:gd name="adj2" fmla="val 31808"/>
            </a:avLst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Precision Spectroscopy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1E9777FB-49A6-A225-D52E-3B47BC1D1923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243317" y="1723788"/>
                <a:ext cx="6816867" cy="2435004"/>
              </a:xfrm>
            </p:spPr>
            <p:txBody>
              <a:bodyPr/>
              <a:lstStyle/>
              <a:p>
                <a:r>
                  <a:rPr lang="en-GB" b="1" dirty="0"/>
                  <a:t>Magic wavelength Optical Dipole Trap</a:t>
                </a:r>
              </a:p>
              <a:p>
                <a:pPr marL="800100" lvl="1" indent="-342900"/>
                <a:r>
                  <a:rPr lang="en-GB" dirty="0"/>
                  <a:t>‘magic wavelength’ @ </a:t>
                </a:r>
                <a:r>
                  <a:rPr lang="en-GB" b="1" dirty="0">
                    <a:solidFill>
                      <a:srgbClr val="A6A6FF"/>
                    </a:solidFill>
                  </a:rPr>
                  <a:t>320 nm</a:t>
                </a:r>
                <a:r>
                  <a:rPr lang="en-GB" dirty="0">
                    <a:solidFill>
                      <a:srgbClr val="A6A6FF"/>
                    </a:solidFill>
                  </a:rPr>
                  <a:t> </a:t>
                </a:r>
              </a:p>
              <a:p>
                <a:pPr marL="800100" lvl="1" indent="-342900"/>
                <a:r>
                  <a:rPr lang="en-GB" dirty="0"/>
                  <a:t>Same trap potential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GB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b>
                        <m:r>
                          <a:rPr lang="en-GB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GB" dirty="0"/>
              </a:p>
              <a:p>
                <a:pPr marL="800100" lvl="1" indent="-342900"/>
                <a:r>
                  <a:rPr lang="en-GB" dirty="0"/>
                  <a:t>No ac-Stark shift</a:t>
                </a:r>
              </a:p>
              <a:p>
                <a:pPr marL="800100" lvl="1" indent="-342900"/>
                <a:r>
                  <a:rPr lang="en-GB" dirty="0"/>
                  <a:t>Homebuilt </a:t>
                </a:r>
                <a14:m>
                  <m:oMath xmlns:m="http://schemas.openxmlformats.org/officeDocument/2006/math">
                    <m:r>
                      <a:rPr lang="nl-NL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W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 err="1"/>
                  <a:t>cw</a:t>
                </a:r>
                <a:r>
                  <a:rPr lang="en-GB" dirty="0"/>
                  <a:t> UV laser</a:t>
                </a:r>
              </a:p>
              <a:p>
                <a:pPr marL="914377" lvl="2" indent="0">
                  <a:buNone/>
                </a:pPr>
                <a:r>
                  <a:rPr lang="en-GB" i="1" dirty="0"/>
                  <a:t>[Appl. Phys. B (2016) 122:122]</a:t>
                </a:r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5" name="Content Placeholder 2">
                <a:extLst>
                  <a:ext uri="{FF2B5EF4-FFF2-40B4-BE49-F238E27FC236}">
                    <a16:creationId xmlns:a16="http://schemas.microsoft.com/office/drawing/2014/main" id="{1E9777FB-49A6-A225-D52E-3B47BC1D19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243317" y="1723788"/>
                <a:ext cx="6816867" cy="2435004"/>
              </a:xfrm>
              <a:blipFill>
                <a:blip r:embed="rId4"/>
                <a:stretch>
                  <a:fillRect l="-1610" t="-4261" b="-250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5540671"/>
      </p:ext>
    </p:extLst>
  </p:cSld>
  <p:clrMapOvr>
    <a:masterClrMapping/>
  </p:clrMapOvr>
</p:sld>
</file>

<file path=ppt/theme/theme1.xml><?xml version="1.0" encoding="utf-8"?>
<a:theme xmlns:a="http://schemas.openxmlformats.org/drawingml/2006/main" name="LaserLaB_Ams_HeSour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aserLaB_Ams_HeSource" id="{4D810AEA-7C22-4225-B079-D392CDCB62D7}" vid="{874EC2AB-4F1D-4C4D-907D-6F30DF3BED9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LaserLaB_Ams_HeSource</Template>
  <TotalTime>6183</TotalTime>
  <Words>2140</Words>
  <Application>Microsoft Office PowerPoint</Application>
  <PresentationFormat>Widescreen</PresentationFormat>
  <Paragraphs>512</Paragraphs>
  <Slides>47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Calibri</vt:lpstr>
      <vt:lpstr>Calibri Light</vt:lpstr>
      <vt:lpstr>Cambria Math</vt:lpstr>
      <vt:lpstr>Wingdings</vt:lpstr>
      <vt:lpstr>LaserLaB_Ams_HeSource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Vrije Universiteit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Yuri van der Werf</dc:creator>
  <cp:lastModifiedBy>Yuri van der Werf</cp:lastModifiedBy>
  <cp:revision>286</cp:revision>
  <dcterms:created xsi:type="dcterms:W3CDTF">2021-04-28T08:40:38Z</dcterms:created>
  <dcterms:modified xsi:type="dcterms:W3CDTF">2023-05-24T09:15:45Z</dcterms:modified>
</cp:coreProperties>
</file>