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9" r:id="rId2"/>
    <p:sldId id="539" r:id="rId3"/>
    <p:sldId id="581" r:id="rId4"/>
    <p:sldId id="583" r:id="rId5"/>
    <p:sldId id="587" r:id="rId6"/>
    <p:sldId id="582" r:id="rId7"/>
    <p:sldId id="592" r:id="rId8"/>
    <p:sldId id="570" r:id="rId9"/>
    <p:sldId id="591" r:id="rId10"/>
    <p:sldId id="542" r:id="rId11"/>
    <p:sldId id="585" r:id="rId12"/>
    <p:sldId id="586" r:id="rId13"/>
    <p:sldId id="589" r:id="rId14"/>
    <p:sldId id="577" r:id="rId15"/>
    <p:sldId id="588" r:id="rId16"/>
    <p:sldId id="58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8497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31" autoAdjust="0"/>
    <p:restoredTop sz="94444" autoAdjust="0"/>
  </p:normalViewPr>
  <p:slideViewPr>
    <p:cSldViewPr snapToGrid="0">
      <p:cViewPr>
        <p:scale>
          <a:sx n="80" d="100"/>
          <a:sy n="80" d="100"/>
        </p:scale>
        <p:origin x="66" y="48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6E48E8-84FA-42B3-A21E-BC9DE9363BA8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D2B5D9-F34D-46C4-BE3E-64F989A9A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909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A190E-F4BC-4731-BF30-F20EAE1247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711783-C23B-423B-9FEA-AA8157A806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7B92D-481B-4ADE-A02D-4FB90C40D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74D4C8-25D5-4008-9AB8-DD9CF0F38E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5A7E7-1EC1-40F9-A40D-779D3ACCE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48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4E145-D111-456C-BFD9-C4B4AFCB4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9079F5-0BC4-46B1-B2C6-F4304D7568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D193E-C2C9-4CC6-9BA7-C3022AEF9C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00B3B-8BFA-4335-8F23-6DA3B1887A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FFEFD-CF8B-4ECA-A8F4-E33E8268B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492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F39370-B9CD-4270-8204-7A4AA19C4D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8947B7-1983-46BB-B8E2-7E73752E81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0AAE3D-533D-4BE4-A41B-8ECB071AF4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21E841-BD83-4597-B703-4E71D51AF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CF63C7-065A-47EE-9797-16228B561F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07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ks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jdelijke aanduiding voor tekst 13"/>
          <p:cNvSpPr>
            <a:spLocks noGrp="1"/>
          </p:cNvSpPr>
          <p:nvPr>
            <p:ph type="body" sz="quarter" idx="10" hasCustomPrompt="1"/>
          </p:nvPr>
        </p:nvSpPr>
        <p:spPr>
          <a:xfrm>
            <a:off x="313268" y="1828800"/>
            <a:ext cx="11398737" cy="4579200"/>
          </a:xfrm>
        </p:spPr>
        <p:txBody>
          <a:bodyPr>
            <a:noAutofit/>
          </a:bodyPr>
          <a:lstStyle>
            <a:lvl1pPr marL="359991" indent="0">
              <a:spcBef>
                <a:spcPts val="0"/>
              </a:spcBef>
              <a:buNone/>
              <a:defRPr sz="2933" baseline="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19982" indent="-359991">
              <a:spcBef>
                <a:spcPts val="0"/>
              </a:spcBef>
              <a:buClr>
                <a:srgbClr val="0089CF"/>
              </a:buClr>
              <a:buSzPct val="80000"/>
              <a:buFont typeface="Wingdings" charset="2"/>
              <a:buChar char="§"/>
              <a:defRPr sz="2667" baseline="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715415" indent="-355591">
              <a:spcBef>
                <a:spcPts val="0"/>
              </a:spcBef>
              <a:buClr>
                <a:srgbClr val="0089CF"/>
              </a:buClr>
              <a:buSzPct val="80000"/>
              <a:buFont typeface="Lucida Grande"/>
              <a:buChar char="&gt;"/>
              <a:defRPr sz="2667">
                <a:latin typeface="Calibri" panose="020F0502020204030204" pitchFamily="34" charset="0"/>
              </a:defRPr>
            </a:lvl3pPr>
            <a:lvl4pPr marL="1103972" indent="-350391">
              <a:spcBef>
                <a:spcPts val="0"/>
              </a:spcBef>
              <a:buClr>
                <a:srgbClr val="0089CF"/>
              </a:buClr>
              <a:buSzPct val="80000"/>
              <a:buFont typeface="Arial"/>
              <a:buChar char="&gt;"/>
              <a:defRPr sz="2667">
                <a:latin typeface="Calibri" panose="020F0502020204030204" pitchFamily="34" charset="0"/>
              </a:defRPr>
            </a:lvl4pPr>
            <a:lvl5pPr marL="1428715" indent="-349242">
              <a:spcBef>
                <a:spcPts val="0"/>
              </a:spcBef>
              <a:buClr>
                <a:srgbClr val="0089CF"/>
              </a:buClr>
              <a:buSzPct val="80000"/>
              <a:buFont typeface="Arial"/>
              <a:buChar char="&gt;"/>
              <a:defRPr sz="2667"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nl-NL" dirty="0"/>
              <a:t>Second level</a:t>
            </a:r>
          </a:p>
          <a:p>
            <a:pPr lvl="2"/>
            <a:r>
              <a:rPr lang="nl-NL" dirty="0" err="1"/>
              <a:t>Third</a:t>
            </a:r>
            <a:r>
              <a:rPr lang="nl-NL" dirty="0"/>
              <a:t> level</a:t>
            </a:r>
          </a:p>
          <a:p>
            <a:pPr lvl="3"/>
            <a:r>
              <a:rPr lang="nl-NL" dirty="0" err="1"/>
              <a:t>Fourth</a:t>
            </a:r>
            <a:r>
              <a:rPr lang="nl-NL" dirty="0"/>
              <a:t> level</a:t>
            </a:r>
          </a:p>
          <a:p>
            <a:pPr lvl="4"/>
            <a:r>
              <a:rPr lang="nl-NL" dirty="0" err="1"/>
              <a:t>Fifth</a:t>
            </a:r>
            <a:r>
              <a:rPr lang="nl-NL" dirty="0"/>
              <a:t> level</a:t>
            </a:r>
          </a:p>
        </p:txBody>
      </p:sp>
      <p:pic>
        <p:nvPicPr>
          <p:cNvPr id="7" name="Afbeelding 19" descr="VU_NL_400px-15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7071" y="6065410"/>
            <a:ext cx="1377951" cy="637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Vrije vorm 7"/>
          <p:cNvSpPr/>
          <p:nvPr userDrawn="1"/>
        </p:nvSpPr>
        <p:spPr bwMode="auto">
          <a:xfrm>
            <a:off x="734488" y="1593601"/>
            <a:ext cx="258233" cy="131233"/>
          </a:xfrm>
          <a:custGeom>
            <a:avLst/>
            <a:gdLst>
              <a:gd name="connsiteX0" fmla="*/ 0 w 196850"/>
              <a:gd name="connsiteY0" fmla="*/ 3175 h 98425"/>
              <a:gd name="connsiteX1" fmla="*/ 95250 w 196850"/>
              <a:gd name="connsiteY1" fmla="*/ 98425 h 98425"/>
              <a:gd name="connsiteX2" fmla="*/ 196850 w 196850"/>
              <a:gd name="connsiteY2" fmla="*/ 0 h 98425"/>
              <a:gd name="connsiteX3" fmla="*/ 0 w 196850"/>
              <a:gd name="connsiteY3" fmla="*/ 3175 h 98425"/>
              <a:gd name="connsiteX0" fmla="*/ 0 w 193675"/>
              <a:gd name="connsiteY0" fmla="*/ 0 h 98425"/>
              <a:gd name="connsiteX1" fmla="*/ 92075 w 193675"/>
              <a:gd name="connsiteY1" fmla="*/ 98425 h 98425"/>
              <a:gd name="connsiteX2" fmla="*/ 193675 w 193675"/>
              <a:gd name="connsiteY2" fmla="*/ 0 h 98425"/>
              <a:gd name="connsiteX3" fmla="*/ 0 w 193675"/>
              <a:gd name="connsiteY3" fmla="*/ 0 h 98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675" h="98425">
                <a:moveTo>
                  <a:pt x="0" y="0"/>
                </a:moveTo>
                <a:lnTo>
                  <a:pt x="92075" y="98425"/>
                </a:lnTo>
                <a:lnTo>
                  <a:pt x="193675" y="0"/>
                </a:lnTo>
                <a:lnTo>
                  <a:pt x="0" y="0"/>
                </a:lnTo>
                <a:close/>
              </a:path>
            </a:pathLst>
          </a:custGeom>
          <a:solidFill>
            <a:srgbClr val="0089CF">
              <a:alpha val="90000"/>
            </a:srgb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sz="2400">
              <a:solidFill>
                <a:srgbClr val="FFFFFF"/>
              </a:solidFill>
              <a:ea typeface="ＭＳ Ｐゴシック" charset="-128"/>
            </a:endParaRP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334455CB-7FF6-624D-90F0-30A187BC17D0}"/>
              </a:ext>
            </a:extLst>
          </p:cNvPr>
          <p:cNvSpPr txBox="1"/>
          <p:nvPr userDrawn="1"/>
        </p:nvSpPr>
        <p:spPr>
          <a:xfrm>
            <a:off x="480487" y="6246362"/>
            <a:ext cx="6940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150D66D5-936C-0A41-A17F-4B659CD88FC0}" type="slidenum">
              <a:rPr lang="nl-NL" sz="1200" baseline="0" smtClean="0">
                <a:solidFill>
                  <a:srgbClr val="0089CF"/>
                </a:solidFill>
              </a:rPr>
              <a:t>‹#›</a:t>
            </a:fld>
            <a:endParaRPr lang="nl-NL" sz="1200" baseline="0" dirty="0">
              <a:solidFill>
                <a:srgbClr val="0089CF"/>
              </a:solidFill>
            </a:endParaRPr>
          </a:p>
        </p:txBody>
      </p:sp>
      <p:sp>
        <p:nvSpPr>
          <p:cNvPr id="11" name="Tijdelijke aanduiding voor voettekst 4">
            <a:extLst>
              <a:ext uri="{FF2B5EF4-FFF2-40B4-BE49-F238E27FC236}">
                <a16:creationId xmlns:a16="http://schemas.microsoft.com/office/drawing/2014/main" id="{6DD767FD-21EF-A747-854D-220A52B326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69854" y="6166649"/>
            <a:ext cx="6976533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33" baseline="0">
                <a:solidFill>
                  <a:srgbClr val="0089CF"/>
                </a:solidFill>
                <a:latin typeface="Calibri"/>
              </a:defRPr>
            </a:lvl1pPr>
          </a:lstStyle>
          <a:p>
            <a:r>
              <a:rPr lang="nl-NL" dirty="0"/>
              <a:t>Change </a:t>
            </a:r>
            <a:r>
              <a:rPr lang="nl-NL" dirty="0" err="1"/>
              <a:t>footer</a:t>
            </a:r>
            <a:r>
              <a:rPr lang="nl-NL" dirty="0"/>
              <a:t> </a:t>
            </a:r>
            <a:r>
              <a:rPr lang="nl-NL" dirty="0" err="1"/>
              <a:t>text</a:t>
            </a:r>
            <a:r>
              <a:rPr lang="nl-NL" dirty="0"/>
              <a:t>: menu &gt; </a:t>
            </a:r>
            <a:r>
              <a:rPr lang="nl-NL" dirty="0" err="1"/>
              <a:t>insert</a:t>
            </a:r>
            <a:r>
              <a:rPr lang="nl-NL" dirty="0"/>
              <a:t> &gt; </a:t>
            </a:r>
            <a:r>
              <a:rPr lang="nl-NL" dirty="0" err="1"/>
              <a:t>head</a:t>
            </a:r>
            <a:r>
              <a:rPr lang="nl-NL" dirty="0"/>
              <a:t> en </a:t>
            </a:r>
            <a:r>
              <a:rPr lang="nl-NL" dirty="0" err="1"/>
              <a:t>footer</a:t>
            </a:r>
            <a:r>
              <a:rPr lang="nl-NL" dirty="0"/>
              <a:t> </a:t>
            </a:r>
            <a:r>
              <a:rPr lang="nl-NL" dirty="0" err="1"/>
              <a:t>text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43339" y="155509"/>
            <a:ext cx="11905323" cy="1438091"/>
          </a:xfrm>
          <a:prstGeom prst="rect">
            <a:avLst/>
          </a:prstGeom>
          <a:solidFill>
            <a:srgbClr val="0089CF">
              <a:alpha val="89804"/>
            </a:srgb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lIns="288000" tIns="144000" rIns="72000" bIns="72000" anchor="ctr">
            <a:normAutofit/>
          </a:bodyPr>
          <a:lstStyle>
            <a:lvl1pPr algn="l">
              <a:defRPr lang="nl-NL" cap="none" baseline="0">
                <a:solidFill>
                  <a:schemeClr val="bg1"/>
                </a:solidFill>
                <a:latin typeface="Calibri"/>
              </a:defRPr>
            </a:lvl1pPr>
          </a:lstStyle>
          <a:p>
            <a:pPr lvl="0" algn="l" eaLnBrk="0" hangingPunct="0">
              <a:lnSpc>
                <a:spcPts val="4267"/>
              </a:lnSpc>
            </a:pPr>
            <a:r>
              <a:rPr lang="en-US" dirty="0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7858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0E9B1-1CE3-4F6E-A2D0-239C41CF66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42F45-43BE-4E2C-99A2-024EFD4BCD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51E33C-5969-4F42-A7C9-0D6956DA2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4B61F-9376-40CB-AD45-1B74D6E238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BB341B-AB58-4320-BBD4-8C7DDF8D9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06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A00205-3188-45DB-AF25-41A0BFB87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C14AD1-EDD8-45D9-99A2-0107F601FD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B237DA-89B2-455E-A99B-5C425901A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9CE04-C361-47E1-BA28-0255100B1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0D73CD-71C2-487E-A0F6-6BA6BB3B0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590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7F617-74B5-4D8D-B766-4E05ACE704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263809-6577-4BD7-B446-EC2FC44A86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C6B54A-B7A2-4EEC-9F47-7771A956D7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4CF78A-7DA9-4EF9-BF1C-5BA5B22B7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F8EAA1-11CA-43E3-9B07-53DCF6E1A4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00273C-6A83-4DF5-ABE0-88616E18B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189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A712E-ED5F-4FC4-B94E-F5B564498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F35A73-CA50-4C98-8CF6-616E50EF58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FF8DB7-9079-4B8B-A09B-075B44142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15237C-0F67-4617-B288-E1DA8E8CEC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1D81F20-9D5C-45EA-AF77-3DA2B078ED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DA212C-AC9B-4B75-BBDC-E008C515D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2A1318-8EFF-47DB-B4FF-7786F10A1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8C0E19A-A6DF-45B6-8C3F-B8D634011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522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4065BB-8123-4114-BB6A-29B6687CD0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4A7AC4-2B63-41BF-A020-54C829B4D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874447-BD15-4944-B294-AA4DE3AF9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084DBD4-42EF-425E-868B-36075676D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89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59E444-C275-40F9-A200-10EA02509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FC003E-98EE-40C1-805D-B826BE8B6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E0D183-7DF6-4F35-83D2-142DE2CAB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30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F5B81-463D-42F1-928F-E8FB19F10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ADB3F6-C9A9-4581-ACFE-42DB3A2585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93A590-8257-4B8A-AEC6-3A2716E32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F859F5-24D4-4701-92DF-FC63594F9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6AE295-6EE5-4180-B459-982960C9A9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E2FDE-AD85-45FE-A511-712FD93E4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387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E5AB9-B1B3-4035-902B-BA35612A0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B183E6-A004-460F-9285-C4EE11A0BE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D61699-BC53-4877-947D-4284DB1E9B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71230F-7D4C-4589-9FFE-984C8D2DE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5CFDF0-4ECF-4E3B-8364-8E3E39F2A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B6A3D0-8DA4-47C0-9103-0D5BD3276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676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1B463A-A71D-406F-8813-FF7FB4BA16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6780E4-27EE-48FF-A01E-797273EC6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7AD83-D692-4490-9AA2-A4711D31D7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3E180-FA86-436B-A691-DF3A3A3E0AF4}" type="datetimeFigureOut">
              <a:rPr lang="en-US" smtClean="0"/>
              <a:t>5/22/2023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6AC59A-B16C-43FD-B7B1-EA9ADB40D4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15D52-14B5-4B3C-871D-863F4C7E29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713AC-85F5-4475-B834-61D5B611A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65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0507" y="3403954"/>
            <a:ext cx="11333843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F.M.J. COZIJN</a:t>
            </a:r>
            <a:r>
              <a:rPr lang="fr-FR" sz="2400" b="1" dirty="0"/>
              <a:t>, </a:t>
            </a:r>
            <a:r>
              <a:rPr lang="en-GB" sz="2400" b="1" dirty="0"/>
              <a:t>M.L. DIOUF and W. UBACHS</a:t>
            </a:r>
            <a:endParaRPr lang="en-GB" sz="2400" baseline="30000" dirty="0"/>
          </a:p>
          <a:p>
            <a:r>
              <a:rPr lang="en-GB" dirty="0"/>
              <a:t>Department of Physics and Astronomy, LaserLaB, Vrije Universiteit Amsterdam, The Netherlands</a:t>
            </a:r>
          </a:p>
          <a:p>
            <a:endParaRPr lang="en-GB" dirty="0"/>
          </a:p>
          <a:p>
            <a:r>
              <a:rPr lang="en-GB" sz="2400" b="1" dirty="0"/>
              <a:t>V. Hermann and M. Schlösser</a:t>
            </a:r>
          </a:p>
          <a:p>
            <a:r>
              <a:rPr lang="en-GB" dirty="0"/>
              <a:t>Tritium Laboratory Karlsruhe (TLK), Institute for </a:t>
            </a:r>
            <a:r>
              <a:rPr lang="en-GB" dirty="0" err="1"/>
              <a:t>Astroparticle</a:t>
            </a:r>
            <a:r>
              <a:rPr lang="en-GB" dirty="0"/>
              <a:t> Physics, Karlsruhe Institute of Technology (KIT),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66478" t="68487" r="22480" b="25467"/>
          <a:stretch/>
        </p:blipFill>
        <p:spPr>
          <a:xfrm>
            <a:off x="272084" y="5391308"/>
            <a:ext cx="3711195" cy="13548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1318" t="68487" r="34898" b="25836"/>
          <a:stretch/>
        </p:blipFill>
        <p:spPr>
          <a:xfrm>
            <a:off x="3732246" y="5625112"/>
            <a:ext cx="3231353" cy="88723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" y="0"/>
            <a:ext cx="12192000" cy="298806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Sub-Doppler rovibrational spectroscopy </a:t>
            </a:r>
          </a:p>
          <a:p>
            <a:pPr algn="ctr"/>
            <a:r>
              <a:rPr lang="en-US" sz="54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on hydrogen tritide (HT)</a:t>
            </a:r>
            <a:endParaRPr lang="en-US" sz="5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E403DA-59A0-0C1F-DD41-C207F6FB3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2684" y="5481833"/>
            <a:ext cx="4234495" cy="1173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453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600" dirty="0"/>
              <a:t>Measurements </a:t>
            </a:r>
            <a:r>
              <a:rPr lang="en-US" sz="3600"/>
              <a:t>on R(0) &amp; R</a:t>
            </a:r>
            <a:r>
              <a:rPr lang="en-US" sz="3600" dirty="0"/>
              <a:t>(1)</a:t>
            </a:r>
            <a:endParaRPr lang="LID4096" sz="36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AD958BB-EFB4-CB02-6735-773871C77F4B}"/>
              </a:ext>
            </a:extLst>
          </p:cNvPr>
          <p:cNvSpPr txBox="1"/>
          <p:nvPr/>
        </p:nvSpPr>
        <p:spPr>
          <a:xfrm>
            <a:off x="276000" y="1612486"/>
            <a:ext cx="44928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(again) complicated dynamic </a:t>
            </a:r>
            <a:r>
              <a:rPr lang="en-US" sz="2400" dirty="0" err="1"/>
              <a:t>lineshape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Overall shape matches HD R(1)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Hints of the hyperfine splitting in the spectrum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Peaks matches with splitting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55CE5-9608-437B-3C10-898AE9EF3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850" y="1547621"/>
            <a:ext cx="7078812" cy="27564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6A21E73-ECE9-8B49-6C1D-04E44F2B1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35" y="4582484"/>
            <a:ext cx="3543301" cy="201596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B98753-BFCC-398A-5CBE-E3C40DA2AC91}"/>
              </a:ext>
            </a:extLst>
          </p:cNvPr>
          <p:cNvSpPr txBox="1"/>
          <p:nvPr/>
        </p:nvSpPr>
        <p:spPr>
          <a:xfrm>
            <a:off x="1627160" y="4304071"/>
            <a:ext cx="21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Previous HD result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645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600" dirty="0"/>
              <a:t>Measurements on P(1)</a:t>
            </a:r>
            <a:endParaRPr lang="LID4096" sz="36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927D66-4989-12F2-C862-942A0080E310}"/>
              </a:ext>
            </a:extLst>
          </p:cNvPr>
          <p:cNvSpPr txBox="1"/>
          <p:nvPr/>
        </p:nvSpPr>
        <p:spPr>
          <a:xfrm>
            <a:off x="2385527" y="2611249"/>
            <a:ext cx="489574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3074" name="Picture 2" descr="Image preview">
            <a:extLst>
              <a:ext uri="{FF2B5EF4-FFF2-40B4-BE49-F238E27FC236}">
                <a16:creationId xmlns:a16="http://schemas.microsoft.com/office/drawing/2014/main" id="{3141021B-0097-FB20-3059-0FA1B220EF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240" y="1499755"/>
            <a:ext cx="7000310" cy="3554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0236E8-3D0E-61F1-A330-4BB44584B09D}"/>
              </a:ext>
            </a:extLst>
          </p:cNvPr>
          <p:cNvSpPr txBox="1"/>
          <p:nvPr/>
        </p:nvSpPr>
        <p:spPr>
          <a:xfrm>
            <a:off x="346229" y="1615736"/>
            <a:ext cx="58051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Also identical to the HD result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Characteristic peaked spectrum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Isolated hyperfine component easily observable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But what to do with it?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A3678F-EA27-A442-0081-88EF1BBE7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706" y="4547405"/>
            <a:ext cx="3507198" cy="21117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3850681-A554-A7DF-F2E8-CF0F15B03414}"/>
              </a:ext>
            </a:extLst>
          </p:cNvPr>
          <p:cNvSpPr txBox="1"/>
          <p:nvPr/>
        </p:nvSpPr>
        <p:spPr>
          <a:xfrm>
            <a:off x="1513747" y="4217645"/>
            <a:ext cx="21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Previous HD result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290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Image preview">
            <a:extLst>
              <a:ext uri="{FF2B5EF4-FFF2-40B4-BE49-F238E27FC236}">
                <a16:creationId xmlns:a16="http://schemas.microsoft.com/office/drawing/2014/main" id="{52B305CD-3EB9-5AB5-A026-DB20F16D0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7078" y="1346097"/>
            <a:ext cx="6258789" cy="317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600" dirty="0"/>
              <a:t>Low power measurements on R(1)</a:t>
            </a:r>
            <a:endParaRPr lang="LID4096" sz="36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927D66-4989-12F2-C862-942A0080E310}"/>
              </a:ext>
            </a:extLst>
          </p:cNvPr>
          <p:cNvSpPr txBox="1"/>
          <p:nvPr/>
        </p:nvSpPr>
        <p:spPr>
          <a:xfrm>
            <a:off x="2385527" y="2611249"/>
            <a:ext cx="489574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3" name="Picture 2" descr="A picture containing text, line, diagram, plot&#10;&#10;Description automatically generated">
            <a:extLst>
              <a:ext uri="{FF2B5EF4-FFF2-40B4-BE49-F238E27FC236}">
                <a16:creationId xmlns:a16="http://schemas.microsoft.com/office/drawing/2014/main" id="{45D187EC-513C-6787-FA2A-1652BB5EB6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418" y="4640369"/>
            <a:ext cx="4311547" cy="225278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E476EB3-497C-F3D1-0D83-E88D031F4CDA}"/>
              </a:ext>
            </a:extLst>
          </p:cNvPr>
          <p:cNvSpPr txBox="1"/>
          <p:nvPr/>
        </p:nvSpPr>
        <p:spPr>
          <a:xfrm>
            <a:off x="346229" y="1615736"/>
            <a:ext cx="5805189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Can we repeat the ‘trick’ done in H</a:t>
            </a:r>
            <a:r>
              <a:rPr lang="en-US" sz="2400" baseline="-25000" dirty="0"/>
              <a:t>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Measurements at factor 5 lower power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Interesting feature shows at right side!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Is it a Lamb-dip?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Fitting function seems to work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Multiple hyperfine components complicates accurate extraction 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A8B370C-610F-C1A4-1543-C4C4E0A49B67}"/>
              </a:ext>
            </a:extLst>
          </p:cNvPr>
          <p:cNvSpPr/>
          <p:nvPr/>
        </p:nvSpPr>
        <p:spPr>
          <a:xfrm>
            <a:off x="10462965" y="2057400"/>
            <a:ext cx="935285" cy="95250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0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600" dirty="0"/>
              <a:t>Low power measurements on R(0)</a:t>
            </a:r>
            <a:endParaRPr lang="LID4096" sz="36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927D66-4989-12F2-C862-942A0080E310}"/>
              </a:ext>
            </a:extLst>
          </p:cNvPr>
          <p:cNvSpPr txBox="1"/>
          <p:nvPr/>
        </p:nvSpPr>
        <p:spPr>
          <a:xfrm>
            <a:off x="2385527" y="2611249"/>
            <a:ext cx="489574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2050" name="Picture 2" descr="Image preview">
            <a:extLst>
              <a:ext uri="{FF2B5EF4-FFF2-40B4-BE49-F238E27FC236}">
                <a16:creationId xmlns:a16="http://schemas.microsoft.com/office/drawing/2014/main" id="{9CBAB60F-8EBC-5C10-A744-D1BF3412EC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456" y="1565904"/>
            <a:ext cx="6096033" cy="3095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6918CC-BD73-0097-82DF-97B46C16653A}"/>
              </a:ext>
            </a:extLst>
          </p:cNvPr>
          <p:cNvSpPr txBox="1"/>
          <p:nvPr/>
        </p:nvSpPr>
        <p:spPr>
          <a:xfrm>
            <a:off x="346229" y="1615736"/>
            <a:ext cx="68864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R(0) a better target due to single isolated hyperfine component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No isolated scans done yet, very preliminary data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Around 100 to 150 kHz width (FWHM)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Narrower than </a:t>
            </a:r>
            <a:r>
              <a:rPr lang="en-US" sz="2400" dirty="0" err="1"/>
              <a:t>lineshapes</a:t>
            </a:r>
            <a:r>
              <a:rPr lang="en-US" sz="2400" dirty="0"/>
              <a:t> in cryogenic system?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Noise limit old piezo amplifiers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90C861-7DEB-E73A-95BE-9C33FFFE1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1366" y="4044285"/>
            <a:ext cx="3804934" cy="273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62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900" dirty="0"/>
              <a:t>Discussion</a:t>
            </a:r>
            <a:endParaRPr lang="LID4096" sz="24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53B73E-D144-76FB-407C-51E95BD05698}"/>
              </a:ext>
            </a:extLst>
          </p:cNvPr>
          <p:cNvSpPr txBox="1"/>
          <p:nvPr/>
        </p:nvSpPr>
        <p:spPr>
          <a:xfrm>
            <a:off x="346229" y="1615736"/>
            <a:ext cx="11514338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Do we see a Lamb-dip?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If so, fitting accuracies of ~10 kHz of isolated hyperfine component can be obtained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Must we apply a recoil shift?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Recoil shift is ‘only’ 25 kHz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Difficult to observe effect of the 50 kHz doublet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First preliminary analysis shows (1.8 MHz) offset from theory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Identical to overtone band HD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ym typeface="Wingdings" panose="05000000000000000000" pitchFamily="2" charset="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57410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900" dirty="0"/>
              <a:t>Conclusion</a:t>
            </a:r>
            <a:endParaRPr lang="LID4096" sz="24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53B73E-D144-76FB-407C-51E95BD05698}"/>
              </a:ext>
            </a:extLst>
          </p:cNvPr>
          <p:cNvSpPr txBox="1"/>
          <p:nvPr/>
        </p:nvSpPr>
        <p:spPr>
          <a:xfrm>
            <a:off x="346229" y="1615736"/>
            <a:ext cx="1151433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Getter technology allows reliable loading and storage of tritium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Spectroscopic measurements of equal quality as non-radioactive species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Allows more possibilities of incorporating measurements with tritiated species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No observable degradation of mirror coatings</a:t>
            </a:r>
            <a:endParaRPr lang="en-US" sz="28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More favorable hyperfine splitting could provide accurate marker to extract transition frequencies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Isolated component seems to exhibit properties of an ordinary Lamb-dip at reduced power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0527729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900" dirty="0"/>
              <a:t>Acknowledgements &amp; Questions</a:t>
            </a:r>
            <a:endParaRPr lang="LID4096" sz="24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C742B3-E7B5-17E8-0868-267DFBFA9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7876" y="3429000"/>
            <a:ext cx="1858874" cy="29859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054BAC-9050-A937-C745-02AD93D834AB}"/>
              </a:ext>
            </a:extLst>
          </p:cNvPr>
          <p:cNvSpPr txBox="1"/>
          <p:nvPr/>
        </p:nvSpPr>
        <p:spPr>
          <a:xfrm>
            <a:off x="9307894" y="1499755"/>
            <a:ext cx="254770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NICE-OHMS team:</a:t>
            </a:r>
          </a:p>
          <a:p>
            <a:r>
              <a:rPr lang="en-US" sz="2400" dirty="0"/>
              <a:t>Frank Cozijn</a:t>
            </a:r>
          </a:p>
          <a:p>
            <a:r>
              <a:rPr lang="en-US" sz="2400" dirty="0" err="1"/>
              <a:t>Meissa</a:t>
            </a:r>
            <a:r>
              <a:rPr lang="en-US" sz="2400" dirty="0"/>
              <a:t> Diouf</a:t>
            </a:r>
          </a:p>
          <a:p>
            <a:r>
              <a:rPr lang="en-US" sz="2400" dirty="0"/>
              <a:t>Wim Ubachs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3285D2E-097E-F4E6-763D-55A5883CEE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652" y="1408169"/>
            <a:ext cx="4866432" cy="536900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141178-BB21-FC53-E7CA-84412CD83040}"/>
              </a:ext>
            </a:extLst>
          </p:cNvPr>
          <p:cNvSpPr txBox="1"/>
          <p:nvPr/>
        </p:nvSpPr>
        <p:spPr>
          <a:xfrm>
            <a:off x="5651088" y="1488626"/>
            <a:ext cx="25477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Tritium team:</a:t>
            </a:r>
          </a:p>
          <a:p>
            <a:r>
              <a:rPr lang="en-US" sz="2400" dirty="0"/>
              <a:t>Valentin Hermann</a:t>
            </a:r>
          </a:p>
          <a:p>
            <a:r>
              <a:rPr lang="en-US" sz="2400" dirty="0"/>
              <a:t>Magnus Schlösser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0794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900" dirty="0"/>
              <a:t>Adding tritium to the playfield</a:t>
            </a:r>
            <a:endParaRPr lang="LID4096" sz="24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35D524B-D6B7-97B5-67DA-64181223CFB4}"/>
              </a:ext>
            </a:extLst>
          </p:cNvPr>
          <p:cNvSpPr txBox="1"/>
          <p:nvPr/>
        </p:nvSpPr>
        <p:spPr>
          <a:xfrm>
            <a:off x="346229" y="1615736"/>
            <a:ext cx="6848729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Tritium doubles the playfield of possible combinations of molecular hydrogen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Lots of options to investigate mass dependencies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Triton is equally important within CODATA as the deuteron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Accurate direct studies are lacking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Last measurements in 1987 on tritiated hydrogen only at 3 GHz uncertainty</a:t>
            </a:r>
            <a:r>
              <a:rPr lang="en-US" baseline="30000" dirty="0"/>
              <a:t>[1]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Radioactive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Half-life of 12.3 years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Beta emitter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Mean energy of ~ 6 </a:t>
            </a:r>
            <a:r>
              <a:rPr lang="en-US" dirty="0" err="1"/>
              <a:t>kEv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6F361-A497-37E2-0CE2-D133802765E6}"/>
              </a:ext>
            </a:extLst>
          </p:cNvPr>
          <p:cNvSpPr txBox="1"/>
          <p:nvPr/>
        </p:nvSpPr>
        <p:spPr>
          <a:xfrm>
            <a:off x="7793902" y="2253974"/>
            <a:ext cx="511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F1E2E4-A56D-21B3-D79C-BBB3BD4784A7}"/>
              </a:ext>
            </a:extLst>
          </p:cNvPr>
          <p:cNvSpPr txBox="1"/>
          <p:nvPr/>
        </p:nvSpPr>
        <p:spPr>
          <a:xfrm>
            <a:off x="7792896" y="2970038"/>
            <a:ext cx="511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92F44-1779-5D13-5568-0A68CF3434F6}"/>
              </a:ext>
            </a:extLst>
          </p:cNvPr>
          <p:cNvSpPr txBox="1"/>
          <p:nvPr/>
        </p:nvSpPr>
        <p:spPr>
          <a:xfrm>
            <a:off x="7792895" y="3686102"/>
            <a:ext cx="511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A58CFC-DD10-9F39-01EB-C10141CA6467}"/>
              </a:ext>
            </a:extLst>
          </p:cNvPr>
          <p:cNvSpPr txBox="1"/>
          <p:nvPr/>
        </p:nvSpPr>
        <p:spPr>
          <a:xfrm>
            <a:off x="8559963" y="1632625"/>
            <a:ext cx="511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F50F85-B760-B3D8-0946-52D42F098FD2}"/>
              </a:ext>
            </a:extLst>
          </p:cNvPr>
          <p:cNvSpPr txBox="1"/>
          <p:nvPr/>
        </p:nvSpPr>
        <p:spPr>
          <a:xfrm>
            <a:off x="9669177" y="1615736"/>
            <a:ext cx="511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769AA2-636D-6CBD-4BCE-9815F859D76E}"/>
              </a:ext>
            </a:extLst>
          </p:cNvPr>
          <p:cNvSpPr txBox="1"/>
          <p:nvPr/>
        </p:nvSpPr>
        <p:spPr>
          <a:xfrm>
            <a:off x="10729169" y="1627837"/>
            <a:ext cx="5112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T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7D87ED-2D7F-5281-09DF-ED2572A9B817}"/>
              </a:ext>
            </a:extLst>
          </p:cNvPr>
          <p:cNvCxnSpPr>
            <a:cxnSpLocks/>
          </p:cNvCxnSpPr>
          <p:nvPr/>
        </p:nvCxnSpPr>
        <p:spPr>
          <a:xfrm flipH="1">
            <a:off x="8304172" y="1810488"/>
            <a:ext cx="1627" cy="2407186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AB05C5-2514-28C3-C4F6-A69732D49E3F}"/>
              </a:ext>
            </a:extLst>
          </p:cNvPr>
          <p:cNvCxnSpPr>
            <a:cxnSpLocks/>
          </p:cNvCxnSpPr>
          <p:nvPr/>
        </p:nvCxnSpPr>
        <p:spPr>
          <a:xfrm>
            <a:off x="7924800" y="2190156"/>
            <a:ext cx="3383279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BDF3E5A-E8DB-1D70-0109-166F3CA766DD}"/>
              </a:ext>
            </a:extLst>
          </p:cNvPr>
          <p:cNvGrpSpPr/>
          <p:nvPr/>
        </p:nvGrpSpPr>
        <p:grpSpPr>
          <a:xfrm>
            <a:off x="9436050" y="2975746"/>
            <a:ext cx="979158" cy="646331"/>
            <a:chOff x="2205653" y="3810394"/>
            <a:chExt cx="979158" cy="646331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EFFDFA32-C438-0809-CA80-6B300E600567}"/>
                </a:ext>
              </a:extLst>
            </p:cNvPr>
            <p:cNvSpPr/>
            <p:nvPr/>
          </p:nvSpPr>
          <p:spPr>
            <a:xfrm>
              <a:off x="2205653" y="3810394"/>
              <a:ext cx="977532" cy="646331"/>
            </a:xfrm>
            <a:prstGeom prst="roundRect">
              <a:avLst/>
            </a:prstGeom>
            <a:solidFill>
              <a:schemeClr val="bg2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534296D-BBA6-8F11-BADD-00AF965291F1}"/>
                </a:ext>
              </a:extLst>
            </p:cNvPr>
            <p:cNvSpPr txBox="1"/>
            <p:nvPr/>
          </p:nvSpPr>
          <p:spPr>
            <a:xfrm>
              <a:off x="2207280" y="3810394"/>
              <a:ext cx="9775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/>
                <a:t>D2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B2BA54F-655D-9D1F-8D06-ED4B44F019C1}"/>
              </a:ext>
            </a:extLst>
          </p:cNvPr>
          <p:cNvGrpSpPr/>
          <p:nvPr/>
        </p:nvGrpSpPr>
        <p:grpSpPr>
          <a:xfrm>
            <a:off x="9436050" y="2245078"/>
            <a:ext cx="985752" cy="652974"/>
            <a:chOff x="7227233" y="2819603"/>
            <a:chExt cx="985752" cy="652974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6CB92C3B-A100-0C9F-7548-FC1071911EE7}"/>
                </a:ext>
              </a:extLst>
            </p:cNvPr>
            <p:cNvSpPr/>
            <p:nvPr/>
          </p:nvSpPr>
          <p:spPr>
            <a:xfrm>
              <a:off x="7227233" y="2826246"/>
              <a:ext cx="977532" cy="646331"/>
            </a:xfrm>
            <a:prstGeom prst="roundRect">
              <a:avLst/>
            </a:prstGeom>
            <a:solidFill>
              <a:schemeClr val="bg2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A44C4E3-87DD-8580-2409-7BD4AAE43264}"/>
                </a:ext>
              </a:extLst>
            </p:cNvPr>
            <p:cNvSpPr txBox="1"/>
            <p:nvPr/>
          </p:nvSpPr>
          <p:spPr>
            <a:xfrm>
              <a:off x="7235454" y="2819603"/>
              <a:ext cx="9775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/>
                <a:t>HD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3E3D429-8012-D056-8818-423D9A6C0B64}"/>
              </a:ext>
            </a:extLst>
          </p:cNvPr>
          <p:cNvGrpSpPr/>
          <p:nvPr/>
        </p:nvGrpSpPr>
        <p:grpSpPr>
          <a:xfrm>
            <a:off x="8382650" y="2241928"/>
            <a:ext cx="985753" cy="655793"/>
            <a:chOff x="3604997" y="2779332"/>
            <a:chExt cx="985753" cy="655793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9E4DB60C-03FA-F902-B210-F9019E4DF4F5}"/>
                </a:ext>
              </a:extLst>
            </p:cNvPr>
            <p:cNvSpPr/>
            <p:nvPr/>
          </p:nvSpPr>
          <p:spPr>
            <a:xfrm>
              <a:off x="3604997" y="2788794"/>
              <a:ext cx="977532" cy="646331"/>
            </a:xfrm>
            <a:prstGeom prst="roundRect">
              <a:avLst/>
            </a:prstGeom>
            <a:solidFill>
              <a:schemeClr val="bg2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ABDF379-34F4-D7D6-4586-9E2377A8A022}"/>
                </a:ext>
              </a:extLst>
            </p:cNvPr>
            <p:cNvSpPr txBox="1"/>
            <p:nvPr/>
          </p:nvSpPr>
          <p:spPr>
            <a:xfrm>
              <a:off x="3613219" y="2779332"/>
              <a:ext cx="9775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/>
                <a:t>H2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0961AEA-091C-D564-7866-4CE4C9BE7757}"/>
              </a:ext>
            </a:extLst>
          </p:cNvPr>
          <p:cNvGrpSpPr/>
          <p:nvPr/>
        </p:nvGrpSpPr>
        <p:grpSpPr>
          <a:xfrm>
            <a:off x="10496043" y="3688043"/>
            <a:ext cx="979158" cy="646332"/>
            <a:chOff x="2204027" y="3810393"/>
            <a:chExt cx="979158" cy="646332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C02669B2-5B4A-00D3-1F82-FABDB4D65061}"/>
                </a:ext>
              </a:extLst>
            </p:cNvPr>
            <p:cNvSpPr/>
            <p:nvPr/>
          </p:nvSpPr>
          <p:spPr>
            <a:xfrm>
              <a:off x="2205653" y="3810394"/>
              <a:ext cx="977532" cy="646331"/>
            </a:xfrm>
            <a:prstGeom prst="roundRect">
              <a:avLst/>
            </a:prstGeom>
            <a:solidFill>
              <a:schemeClr val="bg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0CB4FB2-59E6-BF02-73B7-EB072476D64B}"/>
                </a:ext>
              </a:extLst>
            </p:cNvPr>
            <p:cNvSpPr txBox="1"/>
            <p:nvPr/>
          </p:nvSpPr>
          <p:spPr>
            <a:xfrm>
              <a:off x="2204027" y="3810393"/>
              <a:ext cx="9775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/>
                <a:t>T2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8412FE0-583B-2835-F8C5-A2F596FC2C09}"/>
              </a:ext>
            </a:extLst>
          </p:cNvPr>
          <p:cNvGrpSpPr/>
          <p:nvPr/>
        </p:nvGrpSpPr>
        <p:grpSpPr>
          <a:xfrm>
            <a:off x="10497670" y="2249569"/>
            <a:ext cx="979158" cy="646332"/>
            <a:chOff x="2204027" y="3810393"/>
            <a:chExt cx="979158" cy="646332"/>
          </a:xfrm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FE993353-8175-C47F-2BAA-097E47D2BE35}"/>
                </a:ext>
              </a:extLst>
            </p:cNvPr>
            <p:cNvSpPr/>
            <p:nvPr/>
          </p:nvSpPr>
          <p:spPr>
            <a:xfrm>
              <a:off x="2205653" y="3810394"/>
              <a:ext cx="977532" cy="646331"/>
            </a:xfrm>
            <a:prstGeom prst="roundRect">
              <a:avLst/>
            </a:prstGeom>
            <a:solidFill>
              <a:schemeClr val="bg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DDD747CE-3EAE-4680-5967-87CB70FB7A2F}"/>
                </a:ext>
              </a:extLst>
            </p:cNvPr>
            <p:cNvSpPr txBox="1"/>
            <p:nvPr/>
          </p:nvSpPr>
          <p:spPr>
            <a:xfrm>
              <a:off x="2204027" y="3810393"/>
              <a:ext cx="9775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/>
                <a:t>HT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AC045D4-4A26-BBCB-3306-E731A911362E}"/>
              </a:ext>
            </a:extLst>
          </p:cNvPr>
          <p:cNvGrpSpPr/>
          <p:nvPr/>
        </p:nvGrpSpPr>
        <p:grpSpPr>
          <a:xfrm>
            <a:off x="10496043" y="2970037"/>
            <a:ext cx="979158" cy="646332"/>
            <a:chOff x="2204027" y="3810393"/>
            <a:chExt cx="979158" cy="646332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075A6544-FA46-C2C2-7708-3D3A4228A478}"/>
                </a:ext>
              </a:extLst>
            </p:cNvPr>
            <p:cNvSpPr/>
            <p:nvPr/>
          </p:nvSpPr>
          <p:spPr>
            <a:xfrm>
              <a:off x="2205653" y="3810394"/>
              <a:ext cx="977532" cy="646331"/>
            </a:xfrm>
            <a:prstGeom prst="roundRect">
              <a:avLst/>
            </a:prstGeom>
            <a:solidFill>
              <a:schemeClr val="bg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95E0037-0EDC-540B-325E-7755D40091DC}"/>
                </a:ext>
              </a:extLst>
            </p:cNvPr>
            <p:cNvSpPr txBox="1"/>
            <p:nvPr/>
          </p:nvSpPr>
          <p:spPr>
            <a:xfrm>
              <a:off x="2204027" y="3810393"/>
              <a:ext cx="9775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 dirty="0"/>
                <a:t>DT</a:t>
              </a:r>
            </a:p>
          </p:txBody>
        </p:sp>
      </p:grpSp>
      <p:pic>
        <p:nvPicPr>
          <p:cNvPr id="2052" name="Picture 4">
            <a:extLst>
              <a:ext uri="{FF2B5EF4-FFF2-40B4-BE49-F238E27FC236}">
                <a16:creationId xmlns:a16="http://schemas.microsoft.com/office/drawing/2014/main" id="{6D5BEF11-F54A-3630-643B-847C0EDC2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5068" y="4318218"/>
            <a:ext cx="2719107" cy="2009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9A59906-B440-266B-27B3-160522B8F493}"/>
              </a:ext>
            </a:extLst>
          </p:cNvPr>
          <p:cNvSpPr txBox="1"/>
          <p:nvPr/>
        </p:nvSpPr>
        <p:spPr>
          <a:xfrm>
            <a:off x="874156" y="6550223"/>
            <a:ext cx="61546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[1] D. K. </a:t>
            </a:r>
            <a:r>
              <a:rPr lang="en-US" sz="1200" dirty="0" err="1">
                <a:solidFill>
                  <a:srgbClr val="0070C0"/>
                </a:solidFill>
              </a:rPr>
              <a:t>Veirs</a:t>
            </a:r>
            <a:r>
              <a:rPr lang="en-US" sz="1200" dirty="0">
                <a:solidFill>
                  <a:srgbClr val="0070C0"/>
                </a:solidFill>
              </a:rPr>
              <a:t> and G. M. Rosenblatt , J. Mol. </a:t>
            </a:r>
            <a:r>
              <a:rPr lang="en-US" sz="1200" dirty="0" err="1">
                <a:solidFill>
                  <a:srgbClr val="0070C0"/>
                </a:solidFill>
              </a:rPr>
              <a:t>Spectrosc</a:t>
            </a:r>
            <a:r>
              <a:rPr lang="en-US" sz="1200" dirty="0">
                <a:solidFill>
                  <a:srgbClr val="0070C0"/>
                </a:solidFill>
              </a:rPr>
              <a:t>. </a:t>
            </a:r>
            <a:r>
              <a:rPr lang="en-US" sz="1200" b="1" dirty="0">
                <a:solidFill>
                  <a:srgbClr val="0070C0"/>
                </a:solidFill>
              </a:rPr>
              <a:t>121</a:t>
            </a:r>
            <a:r>
              <a:rPr lang="en-US" sz="1200" dirty="0">
                <a:solidFill>
                  <a:srgbClr val="0070C0"/>
                </a:solidFill>
              </a:rPr>
              <a:t>, 401-419 (1987)</a:t>
            </a:r>
          </a:p>
        </p:txBody>
      </p:sp>
    </p:spTree>
    <p:extLst>
      <p:ext uri="{BB962C8B-B14F-4D97-AF65-F5344CB8AC3E}">
        <p14:creationId xmlns:p14="http://schemas.microsoft.com/office/powerpoint/2010/main" val="3197920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488541" y="5677318"/>
            <a:ext cx="1456129" cy="10207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-15874" y="0"/>
            <a:ext cx="12207874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900" dirty="0"/>
              <a:t>Collaboration with TLK in Karlsruhe</a:t>
            </a:r>
            <a:endParaRPr lang="LID4096" sz="24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2BDEDB-57EB-18DF-5EE6-A74A3CFF7753}"/>
              </a:ext>
            </a:extLst>
          </p:cNvPr>
          <p:cNvSpPr txBox="1"/>
          <p:nvPr/>
        </p:nvSpPr>
        <p:spPr>
          <a:xfrm>
            <a:off x="346229" y="1615736"/>
            <a:ext cx="939975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Tritium Laboratory Karlsruhe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Houses the Katrin experiment for neutrino mass measurements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Licensed for 40 grams of tritium storage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 </a:t>
            </a:r>
            <a:r>
              <a:rPr lang="en-US" sz="2400" dirty="0" err="1"/>
              <a:t>GBq</a:t>
            </a:r>
            <a:r>
              <a:rPr lang="en-US" sz="2400" dirty="0"/>
              <a:t> of tritium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Upper limit for transfer and operation in our university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10 mbar of T</a:t>
            </a:r>
            <a:r>
              <a:rPr lang="en-US" sz="2000" baseline="-25000" dirty="0"/>
              <a:t>2</a:t>
            </a:r>
            <a:r>
              <a:rPr lang="en-US" sz="2000" dirty="0"/>
              <a:t> in 1 cm</a:t>
            </a:r>
            <a:r>
              <a:rPr lang="en-US" sz="2000" baseline="30000" dirty="0"/>
              <a:t>3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Successful first studies using CARS on HT, DT and T</a:t>
            </a:r>
            <a:r>
              <a:rPr lang="en-US" sz="2400" baseline="-25000" dirty="0"/>
              <a:t>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Limited accuracy of 15 MHz only</a:t>
            </a:r>
            <a:r>
              <a:rPr lang="en-US" sz="2000" baseline="30000" dirty="0"/>
              <a:t>[1,2]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Can we do saturation spectroscopy with NICE-OHMS?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Active pressure control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Keep baseline vacuum low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Actively remove outgassing components</a:t>
            </a:r>
          </a:p>
        </p:txBody>
      </p:sp>
      <p:pic>
        <p:nvPicPr>
          <p:cNvPr id="2" name="Grafik 4">
            <a:extLst>
              <a:ext uri="{FF2B5EF4-FFF2-40B4-BE49-F238E27FC236}">
                <a16:creationId xmlns:a16="http://schemas.microsoft.com/office/drawing/2014/main" id="{C8B61E17-C565-EA66-AB76-E843B8986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375300" y="1535759"/>
            <a:ext cx="2587452" cy="32247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F132FE-2A6F-52DC-B91A-87C239BFE8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3269" y="5038444"/>
            <a:ext cx="4588731" cy="14770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B1FC3A4-17A1-7334-3719-5E286C5DBFFE}"/>
              </a:ext>
            </a:extLst>
          </p:cNvPr>
          <p:cNvSpPr txBox="1"/>
          <p:nvPr/>
        </p:nvSpPr>
        <p:spPr>
          <a:xfrm>
            <a:off x="947506" y="6306353"/>
            <a:ext cx="6332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solidFill>
                  <a:srgbClr val="0070C0"/>
                </a:solidFill>
              </a:rPr>
              <a:t>[1] Lai et al., Phys. </a:t>
            </a:r>
            <a:r>
              <a:rPr lang="fr-FR" sz="1200" dirty="0" err="1">
                <a:solidFill>
                  <a:srgbClr val="0070C0"/>
                </a:solidFill>
              </a:rPr>
              <a:t>Rev</a:t>
            </a:r>
            <a:r>
              <a:rPr lang="fr-FR" sz="1200" dirty="0">
                <a:solidFill>
                  <a:srgbClr val="0070C0"/>
                </a:solidFill>
              </a:rPr>
              <a:t>. </a:t>
            </a:r>
            <a:r>
              <a:rPr lang="fr-FR" sz="1200" dirty="0" err="1">
                <a:solidFill>
                  <a:srgbClr val="0070C0"/>
                </a:solidFill>
              </a:rPr>
              <a:t>Res</a:t>
            </a:r>
            <a:r>
              <a:rPr lang="fr-FR" sz="1200" dirty="0">
                <a:solidFill>
                  <a:srgbClr val="0070C0"/>
                </a:solidFill>
              </a:rPr>
              <a:t>. </a:t>
            </a:r>
            <a:r>
              <a:rPr lang="fr-FR" sz="1200" b="1" dirty="0">
                <a:solidFill>
                  <a:srgbClr val="0070C0"/>
                </a:solidFill>
              </a:rPr>
              <a:t>1</a:t>
            </a:r>
            <a:r>
              <a:rPr lang="fr-FR" sz="1200" dirty="0">
                <a:solidFill>
                  <a:srgbClr val="0070C0"/>
                </a:solidFill>
              </a:rPr>
              <a:t>, 033124 (2019)</a:t>
            </a:r>
          </a:p>
          <a:p>
            <a:r>
              <a:rPr lang="fr-FR" sz="1200" dirty="0">
                <a:solidFill>
                  <a:srgbClr val="0070C0"/>
                </a:solidFill>
              </a:rPr>
              <a:t>[2] Lai et al., Phys. </a:t>
            </a:r>
            <a:r>
              <a:rPr lang="fr-FR" sz="1200" dirty="0" err="1">
                <a:solidFill>
                  <a:srgbClr val="0070C0"/>
                </a:solidFill>
              </a:rPr>
              <a:t>Chem</a:t>
            </a:r>
            <a:r>
              <a:rPr lang="fr-FR" sz="1200" dirty="0">
                <a:solidFill>
                  <a:srgbClr val="0070C0"/>
                </a:solidFill>
              </a:rPr>
              <a:t>. </a:t>
            </a:r>
            <a:r>
              <a:rPr lang="fr-FR" sz="1200" dirty="0" err="1">
                <a:solidFill>
                  <a:srgbClr val="0070C0"/>
                </a:solidFill>
              </a:rPr>
              <a:t>Chem</a:t>
            </a:r>
            <a:r>
              <a:rPr lang="fr-FR" sz="1200" dirty="0">
                <a:solidFill>
                  <a:srgbClr val="0070C0"/>
                </a:solidFill>
              </a:rPr>
              <a:t>. Phys. </a:t>
            </a:r>
            <a:r>
              <a:rPr lang="fr-FR" sz="1200" b="1" dirty="0">
                <a:solidFill>
                  <a:srgbClr val="0070C0"/>
                </a:solidFill>
              </a:rPr>
              <a:t>22</a:t>
            </a:r>
            <a:r>
              <a:rPr lang="fr-FR" sz="1200" dirty="0">
                <a:solidFill>
                  <a:srgbClr val="0070C0"/>
                </a:solidFill>
              </a:rPr>
              <a:t>, 8973-8987 (2020)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48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-15874" y="0"/>
            <a:ext cx="12207874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900" dirty="0"/>
              <a:t>Tritium storage and pressure regulation using NEGs</a:t>
            </a:r>
            <a:endParaRPr lang="LID4096" sz="24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FC560F-38CA-D7E7-0888-43DE647386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6255" y="1499755"/>
            <a:ext cx="4717376" cy="283042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779DA35-BA85-F708-7461-39CF7F95700D}"/>
              </a:ext>
            </a:extLst>
          </p:cNvPr>
          <p:cNvSpPr txBox="1"/>
          <p:nvPr/>
        </p:nvSpPr>
        <p:spPr>
          <a:xfrm>
            <a:off x="346229" y="1615736"/>
            <a:ext cx="67507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Zirconium-based non-evaporable getters (NEGs) from SAES </a:t>
            </a:r>
            <a:br>
              <a:rPr lang="en-US" dirty="0"/>
            </a:br>
            <a:r>
              <a:rPr lang="en-US" dirty="0"/>
              <a:t>(type St171 and St172)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Irreversible binding of (non-noble) gases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Reversible binding of hydrogen atoms when cold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Hydrogen can be released when heated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Desorption tests with H</a:t>
            </a:r>
            <a:r>
              <a:rPr lang="en-US" baseline="-25000" dirty="0"/>
              <a:t>2</a:t>
            </a:r>
            <a:r>
              <a:rPr lang="en-US" dirty="0"/>
              <a:t>, D</a:t>
            </a:r>
            <a:r>
              <a:rPr lang="en-US" baseline="-25000" dirty="0"/>
              <a:t>2</a:t>
            </a:r>
            <a:r>
              <a:rPr lang="en-US" dirty="0"/>
              <a:t>, T</a:t>
            </a:r>
            <a:r>
              <a:rPr lang="en-US" baseline="-25000" dirty="0"/>
              <a:t>2</a:t>
            </a:r>
            <a:r>
              <a:rPr lang="en-US" dirty="0"/>
              <a:t> and H</a:t>
            </a:r>
            <a:r>
              <a:rPr lang="en-US" baseline="-25000" dirty="0"/>
              <a:t>2</a:t>
            </a:r>
            <a:r>
              <a:rPr lang="en-US" dirty="0"/>
              <a:t>:HT:T</a:t>
            </a:r>
            <a:r>
              <a:rPr lang="en-US" baseline="-25000" dirty="0"/>
              <a:t>2</a:t>
            </a:r>
            <a:r>
              <a:rPr lang="en-US" dirty="0"/>
              <a:t> mixture (H:T = 1:1)</a:t>
            </a:r>
          </a:p>
        </p:txBody>
      </p:sp>
      <p:pic>
        <p:nvPicPr>
          <p:cNvPr id="4" name="Grafik 94">
            <a:extLst>
              <a:ext uri="{FF2B5EF4-FFF2-40B4-BE49-F238E27FC236}">
                <a16:creationId xmlns:a16="http://schemas.microsoft.com/office/drawing/2014/main" id="{EC814C44-E339-4783-B5E2-49633ABB6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185" y="3486043"/>
            <a:ext cx="4537066" cy="318841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2EE5B7-DCBD-1704-2349-0C3B61BC1A32}"/>
              </a:ext>
            </a:extLst>
          </p:cNvPr>
          <p:cNvSpPr txBox="1"/>
          <p:nvPr/>
        </p:nvSpPr>
        <p:spPr>
          <a:xfrm>
            <a:off x="4925157" y="4608093"/>
            <a:ext cx="67507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Getter must be loaded with a large fraction to obtain significant equilibrium pressure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Hydrogen molecular isotopes are released in equilibrium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nl-NL" dirty="0"/>
              <a:t>Maximum of ~ 50% will be released as 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aseline="30000" dirty="0"/>
              <a:t>3</a:t>
            </a:r>
            <a:r>
              <a:rPr lang="nl-NL" dirty="0"/>
              <a:t>He as an ‘outgassing’ component due to decay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88671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-15874" y="0"/>
            <a:ext cx="12207874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900" dirty="0"/>
              <a:t>Building tritium compatible setup</a:t>
            </a:r>
            <a:endParaRPr lang="LID4096" sz="24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43EDD1-101B-B391-6F85-C80545F91B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5540" y="3497564"/>
            <a:ext cx="9756776" cy="293079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CE5D9AB-6791-3FDA-86C3-1B023D3928D8}"/>
              </a:ext>
            </a:extLst>
          </p:cNvPr>
          <p:cNvSpPr/>
          <p:nvPr/>
        </p:nvSpPr>
        <p:spPr>
          <a:xfrm>
            <a:off x="1686390" y="4445740"/>
            <a:ext cx="2310652" cy="8705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54EB30-67E3-237D-A544-FA11EFCD4185}"/>
              </a:ext>
            </a:extLst>
          </p:cNvPr>
          <p:cNvSpPr/>
          <p:nvPr/>
        </p:nvSpPr>
        <p:spPr>
          <a:xfrm>
            <a:off x="8221291" y="4445740"/>
            <a:ext cx="2310652" cy="8705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C3F22B-B241-2D97-6A37-7419D46CF293}"/>
              </a:ext>
            </a:extLst>
          </p:cNvPr>
          <p:cNvSpPr txBox="1"/>
          <p:nvPr/>
        </p:nvSpPr>
        <p:spPr>
          <a:xfrm>
            <a:off x="8588840" y="4711730"/>
            <a:ext cx="22325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Detection optics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F81A00-2F67-F584-D0DC-3F5F8883A599}"/>
              </a:ext>
            </a:extLst>
          </p:cNvPr>
          <p:cNvSpPr txBox="1"/>
          <p:nvPr/>
        </p:nvSpPr>
        <p:spPr>
          <a:xfrm>
            <a:off x="1725424" y="4588620"/>
            <a:ext cx="2232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Modulation optics &amp; cavity locking detectors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927F7F8-52B6-5830-DE30-91CA071F30F0}"/>
              </a:ext>
            </a:extLst>
          </p:cNvPr>
          <p:cNvSpPr/>
          <p:nvPr/>
        </p:nvSpPr>
        <p:spPr>
          <a:xfrm>
            <a:off x="5049140" y="2207464"/>
            <a:ext cx="2120053" cy="24829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19EB54F-CA18-EBEC-B163-9BFCB86B00E8}"/>
              </a:ext>
            </a:extLst>
          </p:cNvPr>
          <p:cNvCxnSpPr>
            <a:cxnSpLocks/>
            <a:stCxn id="8" idx="2"/>
          </p:cNvCxnSpPr>
          <p:nvPr/>
        </p:nvCxnSpPr>
        <p:spPr>
          <a:xfrm flipH="1" flipV="1">
            <a:off x="6106786" y="4258743"/>
            <a:ext cx="2381" cy="431684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B3B0B44-915A-A3FF-7C6D-828E40AE8457}"/>
              </a:ext>
            </a:extLst>
          </p:cNvPr>
          <p:cNvCxnSpPr>
            <a:cxnSpLocks/>
          </p:cNvCxnSpPr>
          <p:nvPr/>
        </p:nvCxnSpPr>
        <p:spPr>
          <a:xfrm>
            <a:off x="5382408" y="4258743"/>
            <a:ext cx="1448326" cy="0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7B6003C-CD7E-7145-1215-029D91A15A8D}"/>
              </a:ext>
            </a:extLst>
          </p:cNvPr>
          <p:cNvCxnSpPr>
            <a:cxnSpLocks/>
          </p:cNvCxnSpPr>
          <p:nvPr/>
        </p:nvCxnSpPr>
        <p:spPr>
          <a:xfrm flipH="1" flipV="1">
            <a:off x="6803622" y="3854096"/>
            <a:ext cx="2381" cy="431684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2985F49-A55A-A6B7-CC22-541ACC30E024}"/>
              </a:ext>
            </a:extLst>
          </p:cNvPr>
          <p:cNvCxnSpPr>
            <a:cxnSpLocks/>
          </p:cNvCxnSpPr>
          <p:nvPr/>
        </p:nvCxnSpPr>
        <p:spPr>
          <a:xfrm flipV="1">
            <a:off x="6803621" y="3497564"/>
            <a:ext cx="0" cy="191785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lowchart: Collate 26">
            <a:extLst>
              <a:ext uri="{FF2B5EF4-FFF2-40B4-BE49-F238E27FC236}">
                <a16:creationId xmlns:a16="http://schemas.microsoft.com/office/drawing/2014/main" id="{F3616AF2-2BFF-AEAF-5D0C-C6C2E62F4CAC}"/>
              </a:ext>
            </a:extLst>
          </p:cNvPr>
          <p:cNvSpPr/>
          <p:nvPr/>
        </p:nvSpPr>
        <p:spPr>
          <a:xfrm>
            <a:off x="6700620" y="3659769"/>
            <a:ext cx="206003" cy="252248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AF892F2-4CF3-3B69-EF59-961BABA5F911}"/>
              </a:ext>
            </a:extLst>
          </p:cNvPr>
          <p:cNvSpPr/>
          <p:nvPr/>
        </p:nvSpPr>
        <p:spPr>
          <a:xfrm>
            <a:off x="6608615" y="2565272"/>
            <a:ext cx="390012" cy="94163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348CB17-C192-DBF2-7610-E27339F78B76}"/>
              </a:ext>
            </a:extLst>
          </p:cNvPr>
          <p:cNvSpPr txBox="1"/>
          <p:nvPr/>
        </p:nvSpPr>
        <p:spPr>
          <a:xfrm rot="16200000">
            <a:off x="6242663" y="2869271"/>
            <a:ext cx="1053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HT getter</a:t>
            </a:r>
            <a:endParaRPr lang="en-US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09A9269-4B9F-9564-766C-06050FF2B31D}"/>
              </a:ext>
            </a:extLst>
          </p:cNvPr>
          <p:cNvCxnSpPr>
            <a:cxnSpLocks/>
          </p:cNvCxnSpPr>
          <p:nvPr/>
        </p:nvCxnSpPr>
        <p:spPr>
          <a:xfrm flipH="1" flipV="1">
            <a:off x="6257460" y="3854096"/>
            <a:ext cx="2381" cy="431684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11C39E7-5161-EF7D-0BEE-02921205C470}"/>
              </a:ext>
            </a:extLst>
          </p:cNvPr>
          <p:cNvCxnSpPr>
            <a:cxnSpLocks/>
          </p:cNvCxnSpPr>
          <p:nvPr/>
        </p:nvCxnSpPr>
        <p:spPr>
          <a:xfrm flipV="1">
            <a:off x="6257459" y="3497564"/>
            <a:ext cx="0" cy="191785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Collate 34">
            <a:extLst>
              <a:ext uri="{FF2B5EF4-FFF2-40B4-BE49-F238E27FC236}">
                <a16:creationId xmlns:a16="http://schemas.microsoft.com/office/drawing/2014/main" id="{52C46CE3-57A3-8856-572D-8F746EE8B658}"/>
              </a:ext>
            </a:extLst>
          </p:cNvPr>
          <p:cNvSpPr/>
          <p:nvPr/>
        </p:nvSpPr>
        <p:spPr>
          <a:xfrm>
            <a:off x="6154458" y="3659769"/>
            <a:ext cx="206003" cy="252248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B0A6BCB-D7DE-F4A0-F687-BE6A74114279}"/>
              </a:ext>
            </a:extLst>
          </p:cNvPr>
          <p:cNvSpPr/>
          <p:nvPr/>
        </p:nvSpPr>
        <p:spPr>
          <a:xfrm>
            <a:off x="6062453" y="2304494"/>
            <a:ext cx="390012" cy="1202412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6FCA38-0333-9098-5D0B-CACE78344CBC}"/>
              </a:ext>
            </a:extLst>
          </p:cNvPr>
          <p:cNvSpPr txBox="1"/>
          <p:nvPr/>
        </p:nvSpPr>
        <p:spPr>
          <a:xfrm rot="16200000">
            <a:off x="5499735" y="2672504"/>
            <a:ext cx="1447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Pump getter</a:t>
            </a:r>
            <a:endParaRPr lang="en-US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76C6F9D-99E2-0973-9FF7-6ACA56748CEA}"/>
              </a:ext>
            </a:extLst>
          </p:cNvPr>
          <p:cNvCxnSpPr>
            <a:cxnSpLocks/>
          </p:cNvCxnSpPr>
          <p:nvPr/>
        </p:nvCxnSpPr>
        <p:spPr>
          <a:xfrm flipH="1" flipV="1">
            <a:off x="5363431" y="3856925"/>
            <a:ext cx="2381" cy="431684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EB69FE5-06A7-D134-B7BE-69B857BB889A}"/>
              </a:ext>
            </a:extLst>
          </p:cNvPr>
          <p:cNvCxnSpPr>
            <a:cxnSpLocks/>
          </p:cNvCxnSpPr>
          <p:nvPr/>
        </p:nvCxnSpPr>
        <p:spPr>
          <a:xfrm flipV="1">
            <a:off x="5363430" y="1894534"/>
            <a:ext cx="0" cy="1797644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lowchart: Collate 39">
            <a:extLst>
              <a:ext uri="{FF2B5EF4-FFF2-40B4-BE49-F238E27FC236}">
                <a16:creationId xmlns:a16="http://schemas.microsoft.com/office/drawing/2014/main" id="{D57E92F4-B533-1065-F9B0-99B4B25AF2D8}"/>
              </a:ext>
            </a:extLst>
          </p:cNvPr>
          <p:cNvSpPr/>
          <p:nvPr/>
        </p:nvSpPr>
        <p:spPr>
          <a:xfrm>
            <a:off x="5260429" y="3662598"/>
            <a:ext cx="206003" cy="252248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07F11AC-E345-C913-7FBC-9442258227F6}"/>
              </a:ext>
            </a:extLst>
          </p:cNvPr>
          <p:cNvCxnSpPr>
            <a:cxnSpLocks/>
          </p:cNvCxnSpPr>
          <p:nvPr/>
        </p:nvCxnSpPr>
        <p:spPr>
          <a:xfrm flipH="1" flipV="1">
            <a:off x="5707444" y="3058651"/>
            <a:ext cx="1190" cy="1173056"/>
          </a:xfrm>
          <a:prstGeom prst="line">
            <a:avLst/>
          </a:prstGeom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DA9EE5AD-CB25-6BBB-8661-816987B88BAE}"/>
              </a:ext>
            </a:extLst>
          </p:cNvPr>
          <p:cNvSpPr/>
          <p:nvPr/>
        </p:nvSpPr>
        <p:spPr>
          <a:xfrm>
            <a:off x="5521730" y="2565272"/>
            <a:ext cx="390012" cy="94163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1D64DF4-AEBD-8E38-92FB-A4A786028DC7}"/>
              </a:ext>
            </a:extLst>
          </p:cNvPr>
          <p:cNvSpPr txBox="1"/>
          <p:nvPr/>
        </p:nvSpPr>
        <p:spPr>
          <a:xfrm rot="16200000">
            <a:off x="5155778" y="2869271"/>
            <a:ext cx="1053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Gauge</a:t>
            </a:r>
            <a:endParaRPr lang="en-US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79253B0-D1D0-3849-D068-67E3104C5AFB}"/>
              </a:ext>
            </a:extLst>
          </p:cNvPr>
          <p:cNvSpPr txBox="1"/>
          <p:nvPr/>
        </p:nvSpPr>
        <p:spPr>
          <a:xfrm>
            <a:off x="299712" y="1541723"/>
            <a:ext cx="450027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getters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Source getter for tritium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Pumping getter for outgassing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Modular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Beam &amp; detection optics reused from H2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662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-15874" y="0"/>
            <a:ext cx="12207874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900" dirty="0"/>
              <a:t>Building tritium compatible setup</a:t>
            </a:r>
            <a:endParaRPr lang="LID4096" sz="24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230306-6DC2-9426-6334-0FB852CB1CF2}"/>
              </a:ext>
            </a:extLst>
          </p:cNvPr>
          <p:cNvSpPr txBox="1"/>
          <p:nvPr/>
        </p:nvSpPr>
        <p:spPr>
          <a:xfrm>
            <a:off x="304725" y="1633313"/>
            <a:ext cx="74288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Reused cryogenic cavity design for the H</a:t>
            </a:r>
            <a:r>
              <a:rPr lang="en-US" baseline="-25000" dirty="0"/>
              <a:t>2</a:t>
            </a:r>
            <a:r>
              <a:rPr lang="en-US" dirty="0"/>
              <a:t> study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Fully metal sealed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No </a:t>
            </a:r>
            <a:r>
              <a:rPr lang="en-US" dirty="0" err="1"/>
              <a:t>teflon</a:t>
            </a:r>
            <a:r>
              <a:rPr lang="en-US" dirty="0"/>
              <a:t> or other fluor containing materials to avoid radiochemistry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Cavity finesse of 150,000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Upgraded cavity piezo amplifiers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5D9E10-4CEB-9030-67E0-ACE2D3611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46" y="3573355"/>
            <a:ext cx="3744062" cy="30355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183BD6-C452-9AB0-F3A0-8B035DA15C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2155" y="1416423"/>
            <a:ext cx="4436796" cy="5280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764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11E12A0-B990-0E51-C1CE-47D64C8AE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713" y="0"/>
            <a:ext cx="91059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24544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A2243-F0F6-4E57-B821-435052CDC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182563" algn="ctr">
              <a:tabLst>
                <a:tab pos="182563" algn="l"/>
              </a:tabLst>
            </a:pPr>
            <a:r>
              <a:rPr lang="en-US" dirty="0">
                <a:solidFill>
                  <a:schemeClr val="bg1"/>
                </a:solidFill>
                <a:latin typeface="+mn-lt"/>
              </a:rPr>
              <a:t>HD vs HT</a:t>
            </a:r>
            <a:endParaRPr lang="LID4096" baseline="-25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901F9A-7E18-48F9-9391-0B19304FE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EDDC-9230-4D29-BFAA-4E8B24350E58}" type="slidenum">
              <a:rPr lang="LID4096" smtClean="0"/>
              <a:t>8</a:t>
            </a:fld>
            <a:endParaRPr lang="LID4096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99FAF96-BB99-8EE5-0D71-02D81794CBCF}"/>
              </a:ext>
            </a:extLst>
          </p:cNvPr>
          <p:cNvGrpSpPr/>
          <p:nvPr/>
        </p:nvGrpSpPr>
        <p:grpSpPr>
          <a:xfrm>
            <a:off x="505927" y="70384"/>
            <a:ext cx="2018490" cy="1177718"/>
            <a:chOff x="797363" y="1722628"/>
            <a:chExt cx="2119428" cy="1319118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3B63592-5DCF-E8F6-6FA8-C614E7E240DD}"/>
                </a:ext>
              </a:extLst>
            </p:cNvPr>
            <p:cNvSpPr/>
            <p:nvPr/>
          </p:nvSpPr>
          <p:spPr>
            <a:xfrm rot="20858671">
              <a:off x="1497780" y="1722628"/>
              <a:ext cx="1419011" cy="1135856"/>
            </a:xfrm>
            <a:prstGeom prst="ellipse">
              <a:avLst/>
            </a:prstGeom>
            <a:solidFill>
              <a:srgbClr val="FFD9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CD00DCA-F57C-35F4-20AD-36F84EDBBC12}"/>
                </a:ext>
              </a:extLst>
            </p:cNvPr>
            <p:cNvGrpSpPr/>
            <p:nvPr/>
          </p:nvGrpSpPr>
          <p:grpSpPr>
            <a:xfrm>
              <a:off x="797363" y="1854437"/>
              <a:ext cx="1936865" cy="1187309"/>
              <a:chOff x="797363" y="1854437"/>
              <a:chExt cx="1936865" cy="1187309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2510D27D-7D4C-D00B-91F3-60781F07AACE}"/>
                  </a:ext>
                </a:extLst>
              </p:cNvPr>
              <p:cNvSpPr/>
              <p:nvPr/>
            </p:nvSpPr>
            <p:spPr>
              <a:xfrm rot="20858671">
                <a:off x="797363" y="1941187"/>
                <a:ext cx="1386683" cy="1100559"/>
              </a:xfrm>
              <a:prstGeom prst="ellipse">
                <a:avLst/>
              </a:prstGeom>
              <a:solidFill>
                <a:srgbClr val="FFD9C0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FFF935A1-AA4C-FED9-4512-9169D39C6E0C}"/>
                  </a:ext>
                </a:extLst>
              </p:cNvPr>
              <p:cNvSpPr/>
              <p:nvPr/>
            </p:nvSpPr>
            <p:spPr>
              <a:xfrm>
                <a:off x="1819413" y="1854437"/>
                <a:ext cx="660904" cy="660904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D9C0A817-B5D9-FFB4-B895-B408E6D43E18}"/>
                  </a:ext>
                </a:extLst>
              </p:cNvPr>
              <p:cNvGrpSpPr/>
              <p:nvPr/>
            </p:nvGrpSpPr>
            <p:grpSpPr>
              <a:xfrm>
                <a:off x="1814490" y="1900743"/>
                <a:ext cx="338204" cy="400111"/>
                <a:chOff x="4964476" y="2949153"/>
                <a:chExt cx="280376" cy="331697"/>
              </a:xfrm>
            </p:grpSpPr>
            <p:sp>
              <p:nvSpPr>
                <p:cNvPr id="39" name="Oval 38">
                  <a:extLst>
                    <a:ext uri="{FF2B5EF4-FFF2-40B4-BE49-F238E27FC236}">
                      <a16:creationId xmlns:a16="http://schemas.microsoft.com/office/drawing/2014/main" id="{B2A673FB-066D-6712-E711-A61047168FC5}"/>
                    </a:ext>
                  </a:extLst>
                </p:cNvPr>
                <p:cNvSpPr/>
                <p:nvPr/>
              </p:nvSpPr>
              <p:spPr>
                <a:xfrm>
                  <a:off x="5025521" y="3045731"/>
                  <a:ext cx="219331" cy="2193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6F46C404-7F82-BFAA-2DBF-9928C76C19F2}"/>
                    </a:ext>
                  </a:extLst>
                </p:cNvPr>
                <p:cNvSpPr txBox="1"/>
                <p:nvPr/>
              </p:nvSpPr>
              <p:spPr>
                <a:xfrm>
                  <a:off x="4964476" y="2949153"/>
                  <a:ext cx="271146" cy="3316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n</a:t>
                  </a:r>
                </a:p>
              </p:txBody>
            </p: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E1EDFDAC-C3F1-59EA-EC09-00CC4D445911}"/>
                  </a:ext>
                </a:extLst>
              </p:cNvPr>
              <p:cNvSpPr/>
              <p:nvPr/>
            </p:nvSpPr>
            <p:spPr>
              <a:xfrm>
                <a:off x="2073324" y="1932537"/>
                <a:ext cx="660904" cy="66090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FF83DEC4-B735-E452-08C8-F7956A9B2EAA}"/>
                  </a:ext>
                </a:extLst>
              </p:cNvPr>
              <p:cNvGrpSpPr/>
              <p:nvPr/>
            </p:nvGrpSpPr>
            <p:grpSpPr>
              <a:xfrm>
                <a:off x="953388" y="2217872"/>
                <a:ext cx="660904" cy="660904"/>
                <a:chOff x="3738909" y="2250104"/>
                <a:chExt cx="547899" cy="547899"/>
              </a:xfrm>
            </p:grpSpPr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A8822D7E-8A09-F502-C9D2-34DB558AFBD0}"/>
                    </a:ext>
                  </a:extLst>
                </p:cNvPr>
                <p:cNvSpPr/>
                <p:nvPr/>
              </p:nvSpPr>
              <p:spPr>
                <a:xfrm>
                  <a:off x="3738909" y="2250104"/>
                  <a:ext cx="547899" cy="547899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7" name="Oval 36">
                  <a:extLst>
                    <a:ext uri="{FF2B5EF4-FFF2-40B4-BE49-F238E27FC236}">
                      <a16:creationId xmlns:a16="http://schemas.microsoft.com/office/drawing/2014/main" id="{89FD17CF-4B24-5A05-087F-EE8172A1CD4F}"/>
                    </a:ext>
                  </a:extLst>
                </p:cNvPr>
                <p:cNvSpPr/>
                <p:nvPr/>
              </p:nvSpPr>
              <p:spPr>
                <a:xfrm>
                  <a:off x="3890084" y="2434741"/>
                  <a:ext cx="219331" cy="2193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4A187064-61E0-C89E-EC81-11C5D779D2C1}"/>
                    </a:ext>
                  </a:extLst>
                </p:cNvPr>
                <p:cNvSpPr txBox="1"/>
                <p:nvPr/>
              </p:nvSpPr>
              <p:spPr>
                <a:xfrm>
                  <a:off x="3846580" y="2330906"/>
                  <a:ext cx="271146" cy="3316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p</a:t>
                  </a:r>
                </a:p>
              </p:txBody>
            </p:sp>
          </p:grpSp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1E5162A8-AAFE-43FC-25C9-A364E667402B}"/>
                  </a:ext>
                </a:extLst>
              </p:cNvPr>
              <p:cNvSpPr/>
              <p:nvPr/>
            </p:nvSpPr>
            <p:spPr>
              <a:xfrm>
                <a:off x="2254471" y="2115879"/>
                <a:ext cx="264568" cy="26456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4C5BCEC-7BA9-B527-BAE2-42DF9A74CBF8}"/>
                  </a:ext>
                </a:extLst>
              </p:cNvPr>
              <p:cNvSpPr txBox="1"/>
              <p:nvPr/>
            </p:nvSpPr>
            <p:spPr>
              <a:xfrm>
                <a:off x="2204135" y="1986781"/>
                <a:ext cx="32707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p</a:t>
                </a:r>
              </a:p>
            </p:txBody>
          </p:sp>
        </p:grp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E3980F3-E0F3-E323-0DF4-E41E632A4C6B}"/>
              </a:ext>
            </a:extLst>
          </p:cNvPr>
          <p:cNvCxnSpPr>
            <a:cxnSpLocks/>
          </p:cNvCxnSpPr>
          <p:nvPr/>
        </p:nvCxnSpPr>
        <p:spPr>
          <a:xfrm>
            <a:off x="6381749" y="2629651"/>
            <a:ext cx="2527365" cy="0"/>
          </a:xfrm>
          <a:prstGeom prst="line">
            <a:avLst/>
          </a:prstGeom>
          <a:ln w="19050">
            <a:solidFill>
              <a:srgbClr val="3B479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60CBD47-CECB-4F7F-B89A-36AFB0A294EF}"/>
              </a:ext>
            </a:extLst>
          </p:cNvPr>
          <p:cNvCxnSpPr>
            <a:cxnSpLocks/>
          </p:cNvCxnSpPr>
          <p:nvPr/>
        </p:nvCxnSpPr>
        <p:spPr>
          <a:xfrm>
            <a:off x="6851651" y="3899651"/>
            <a:ext cx="1333500" cy="0"/>
          </a:xfrm>
          <a:prstGeom prst="line">
            <a:avLst/>
          </a:prstGeom>
          <a:ln w="12700">
            <a:solidFill>
              <a:srgbClr val="3B479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BD6D3BF-9459-3935-4AB6-955A189D437B}"/>
              </a:ext>
            </a:extLst>
          </p:cNvPr>
          <p:cNvCxnSpPr>
            <a:cxnSpLocks/>
          </p:cNvCxnSpPr>
          <p:nvPr/>
        </p:nvCxnSpPr>
        <p:spPr>
          <a:xfrm>
            <a:off x="6635750" y="3417051"/>
            <a:ext cx="1828800" cy="0"/>
          </a:xfrm>
          <a:prstGeom prst="line">
            <a:avLst/>
          </a:prstGeom>
          <a:ln w="19050">
            <a:solidFill>
              <a:srgbClr val="3B479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F6007FC-7F50-48CC-0355-BEAA28C4E151}"/>
              </a:ext>
            </a:extLst>
          </p:cNvPr>
          <p:cNvCxnSpPr>
            <a:cxnSpLocks/>
          </p:cNvCxnSpPr>
          <p:nvPr/>
        </p:nvCxnSpPr>
        <p:spPr>
          <a:xfrm>
            <a:off x="6609440" y="3321800"/>
            <a:ext cx="1932961" cy="0"/>
          </a:xfrm>
          <a:prstGeom prst="line">
            <a:avLst/>
          </a:prstGeom>
          <a:ln w="12700">
            <a:solidFill>
              <a:srgbClr val="3B479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B2F7505-AAC2-6FA8-8924-9271FE7356D0}"/>
              </a:ext>
            </a:extLst>
          </p:cNvPr>
          <p:cNvCxnSpPr>
            <a:cxnSpLocks/>
          </p:cNvCxnSpPr>
          <p:nvPr/>
        </p:nvCxnSpPr>
        <p:spPr>
          <a:xfrm>
            <a:off x="6546851" y="3232900"/>
            <a:ext cx="2044700" cy="0"/>
          </a:xfrm>
          <a:prstGeom prst="line">
            <a:avLst/>
          </a:prstGeom>
          <a:ln w="12700">
            <a:solidFill>
              <a:srgbClr val="3B479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CC93FB-F919-6060-DC6E-A1536EFB9450}"/>
              </a:ext>
            </a:extLst>
          </p:cNvPr>
          <p:cNvCxnSpPr>
            <a:cxnSpLocks/>
          </p:cNvCxnSpPr>
          <p:nvPr/>
        </p:nvCxnSpPr>
        <p:spPr>
          <a:xfrm>
            <a:off x="6521469" y="3131300"/>
            <a:ext cx="2120899" cy="0"/>
          </a:xfrm>
          <a:prstGeom prst="line">
            <a:avLst/>
          </a:prstGeom>
          <a:ln w="12700">
            <a:solidFill>
              <a:srgbClr val="3B479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9E3B2EA-AB11-F32C-4086-DB1A67D1483A}"/>
              </a:ext>
            </a:extLst>
          </p:cNvPr>
          <p:cNvCxnSpPr>
            <a:cxnSpLocks/>
          </p:cNvCxnSpPr>
          <p:nvPr/>
        </p:nvCxnSpPr>
        <p:spPr>
          <a:xfrm>
            <a:off x="6319839" y="2534402"/>
            <a:ext cx="2608736" cy="0"/>
          </a:xfrm>
          <a:prstGeom prst="line">
            <a:avLst/>
          </a:prstGeom>
          <a:ln w="12700">
            <a:solidFill>
              <a:srgbClr val="3B479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7D832F5-1C37-7357-3D96-A60C6FBEBBEB}"/>
              </a:ext>
            </a:extLst>
          </p:cNvPr>
          <p:cNvCxnSpPr>
            <a:cxnSpLocks/>
          </p:cNvCxnSpPr>
          <p:nvPr/>
        </p:nvCxnSpPr>
        <p:spPr>
          <a:xfrm>
            <a:off x="6289202" y="2420102"/>
            <a:ext cx="2727797" cy="0"/>
          </a:xfrm>
          <a:prstGeom prst="line">
            <a:avLst/>
          </a:prstGeom>
          <a:ln w="12700">
            <a:solidFill>
              <a:srgbClr val="3B479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0CE64-BE4E-77C1-3F3B-7A74F95A6452}"/>
              </a:ext>
            </a:extLst>
          </p:cNvPr>
          <p:cNvCxnSpPr>
            <a:cxnSpLocks/>
          </p:cNvCxnSpPr>
          <p:nvPr/>
        </p:nvCxnSpPr>
        <p:spPr>
          <a:xfrm>
            <a:off x="6266977" y="2318500"/>
            <a:ext cx="2801544" cy="0"/>
          </a:xfrm>
          <a:prstGeom prst="line">
            <a:avLst/>
          </a:prstGeom>
          <a:ln w="12700">
            <a:solidFill>
              <a:srgbClr val="3B479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E25A5D6-43E4-526A-696E-E34900958383}"/>
              </a:ext>
            </a:extLst>
          </p:cNvPr>
          <p:cNvCxnSpPr>
            <a:cxnSpLocks/>
          </p:cNvCxnSpPr>
          <p:nvPr/>
        </p:nvCxnSpPr>
        <p:spPr>
          <a:xfrm>
            <a:off x="6889750" y="3988551"/>
            <a:ext cx="1245547" cy="0"/>
          </a:xfrm>
          <a:prstGeom prst="line">
            <a:avLst/>
          </a:prstGeom>
          <a:ln w="12700">
            <a:solidFill>
              <a:srgbClr val="3B479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921EEEE-CD5D-DA1B-0E6D-6FCA94FA211B}"/>
              </a:ext>
            </a:extLst>
          </p:cNvPr>
          <p:cNvSpPr/>
          <p:nvPr/>
        </p:nvSpPr>
        <p:spPr>
          <a:xfrm>
            <a:off x="6096000" y="1715253"/>
            <a:ext cx="3263900" cy="2870220"/>
          </a:xfrm>
          <a:custGeom>
            <a:avLst/>
            <a:gdLst>
              <a:gd name="connsiteX0" fmla="*/ 0 w 2447925"/>
              <a:gd name="connsiteY0" fmla="*/ 28575 h 2152665"/>
              <a:gd name="connsiteX1" fmla="*/ 1038225 w 2447925"/>
              <a:gd name="connsiteY1" fmla="*/ 2152650 h 2152665"/>
              <a:gd name="connsiteX2" fmla="*/ 2447925 w 2447925"/>
              <a:gd name="connsiteY2" fmla="*/ 0 h 2152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47925" h="2152665">
                <a:moveTo>
                  <a:pt x="0" y="28575"/>
                </a:moveTo>
                <a:cubicBezTo>
                  <a:pt x="315119" y="1092994"/>
                  <a:pt x="630238" y="2157413"/>
                  <a:pt x="1038225" y="2152650"/>
                </a:cubicBezTo>
                <a:cubicBezTo>
                  <a:pt x="1446213" y="2147888"/>
                  <a:pt x="2281238" y="365125"/>
                  <a:pt x="2447925" y="0"/>
                </a:cubicBezTo>
              </a:path>
            </a:pathLst>
          </a:cu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4B59C3C-073C-A56E-2408-C882D8E35931}"/>
                  </a:ext>
                </a:extLst>
              </p:cNvPr>
              <p:cNvSpPr txBox="1"/>
              <p:nvPr/>
            </p:nvSpPr>
            <p:spPr>
              <a:xfrm>
                <a:off x="8204419" y="3802636"/>
                <a:ext cx="6142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4B59C3C-073C-A56E-2408-C882D8E35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04419" y="3802636"/>
                <a:ext cx="614271" cy="276999"/>
              </a:xfrm>
              <a:prstGeom prst="rect">
                <a:avLst/>
              </a:prstGeom>
              <a:blipFill>
                <a:blip r:embed="rId2"/>
                <a:stretch>
                  <a:fillRect l="-4950" r="-7921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CB232FA-EAFE-43CE-3758-535CE0052082}"/>
                  </a:ext>
                </a:extLst>
              </p:cNvPr>
              <p:cNvSpPr txBox="1"/>
              <p:nvPr/>
            </p:nvSpPr>
            <p:spPr>
              <a:xfrm>
                <a:off x="8629869" y="3041617"/>
                <a:ext cx="6142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CB232FA-EAFE-43CE-3758-535CE00520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29869" y="3041617"/>
                <a:ext cx="614271" cy="276999"/>
              </a:xfrm>
              <a:prstGeom prst="rect">
                <a:avLst/>
              </a:prstGeom>
              <a:blipFill>
                <a:blip r:embed="rId3"/>
                <a:stretch>
                  <a:fillRect l="-5000" r="-9000" b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CF6C893-9EC2-71D2-DF4E-B61A2082015B}"/>
                  </a:ext>
                </a:extLst>
              </p:cNvPr>
              <p:cNvSpPr txBox="1"/>
              <p:nvPr/>
            </p:nvSpPr>
            <p:spPr>
              <a:xfrm>
                <a:off x="9061665" y="2209646"/>
                <a:ext cx="6142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CF6C893-9EC2-71D2-DF4E-B61A208201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1665" y="2209646"/>
                <a:ext cx="614271" cy="276999"/>
              </a:xfrm>
              <a:prstGeom prst="rect">
                <a:avLst/>
              </a:prstGeom>
              <a:blipFill>
                <a:blip r:embed="rId4"/>
                <a:stretch>
                  <a:fillRect l="-4950" r="-8911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8796AA11-8608-428E-A5B0-D94B952786E1}"/>
              </a:ext>
            </a:extLst>
          </p:cNvPr>
          <p:cNvSpPr txBox="1"/>
          <p:nvPr/>
        </p:nvSpPr>
        <p:spPr>
          <a:xfrm>
            <a:off x="163207" y="1450220"/>
            <a:ext cx="624278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Common properties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Weak permanent dipole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Similar overtone band and transitions are targeted</a:t>
            </a:r>
          </a:p>
          <a:p>
            <a:pPr marL="819150" lvl="1" indent="-3619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HD R(0): 1395 nm</a:t>
            </a:r>
          </a:p>
          <a:p>
            <a:pPr marL="819150" lvl="1" indent="-3619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HT R(0): 1474 nm</a:t>
            </a:r>
          </a:p>
          <a:p>
            <a:pPr marL="361950" indent="-361950">
              <a:buFont typeface="Arial" panose="020B0604020202020204" pitchFamily="34" charset="0"/>
              <a:buChar char="•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Differences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Total spin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HD: 3/2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HT: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HT has simpler hyperfine splitting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Will this result in a less complex spectrum and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lineshape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cs typeface="Calibri" panose="020F0502020204030204" pitchFamily="34" charset="0"/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70FA215-A364-0BBF-B1F2-80E143A86486}"/>
              </a:ext>
            </a:extLst>
          </p:cNvPr>
          <p:cNvCxnSpPr>
            <a:cxnSpLocks/>
          </p:cNvCxnSpPr>
          <p:nvPr/>
        </p:nvCxnSpPr>
        <p:spPr>
          <a:xfrm flipV="1">
            <a:off x="7353524" y="2534402"/>
            <a:ext cx="599152" cy="1624335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F6FD077-DA1D-CE71-BCF0-1BCDFA6E3266}"/>
              </a:ext>
            </a:extLst>
          </p:cNvPr>
          <p:cNvCxnSpPr>
            <a:cxnSpLocks/>
          </p:cNvCxnSpPr>
          <p:nvPr/>
        </p:nvCxnSpPr>
        <p:spPr>
          <a:xfrm flipV="1">
            <a:off x="6993365" y="2637266"/>
            <a:ext cx="510715" cy="1437661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B882DCC9-DFB4-25CF-1260-F7F370D0311E}"/>
              </a:ext>
            </a:extLst>
          </p:cNvPr>
          <p:cNvSpPr txBox="1"/>
          <p:nvPr/>
        </p:nvSpPr>
        <p:spPr>
          <a:xfrm>
            <a:off x="6727132" y="3422215"/>
            <a:ext cx="722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P</a:t>
            </a:r>
            <a:r>
              <a:rPr lang="en-US" sz="1400" dirty="0"/>
              <a:t>(1)</a:t>
            </a:r>
            <a:endParaRPr lang="en-US" sz="1400" i="1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E183EA59-4A5C-AEF4-4882-CFDE9BC9291D}"/>
              </a:ext>
            </a:extLst>
          </p:cNvPr>
          <p:cNvSpPr txBox="1"/>
          <p:nvPr/>
        </p:nvSpPr>
        <p:spPr>
          <a:xfrm>
            <a:off x="7130833" y="3424666"/>
            <a:ext cx="7228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R</a:t>
            </a:r>
            <a:r>
              <a:rPr lang="en-US" sz="1400" dirty="0"/>
              <a:t>(0)</a:t>
            </a:r>
            <a:endParaRPr lang="en-US" sz="1400" i="1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A9C2950-D853-D76D-D93C-89BD28D5E900}"/>
              </a:ext>
            </a:extLst>
          </p:cNvPr>
          <p:cNvCxnSpPr>
            <a:cxnSpLocks/>
          </p:cNvCxnSpPr>
          <p:nvPr/>
        </p:nvCxnSpPr>
        <p:spPr>
          <a:xfrm>
            <a:off x="6991349" y="4166351"/>
            <a:ext cx="1008063" cy="0"/>
          </a:xfrm>
          <a:prstGeom prst="line">
            <a:avLst/>
          </a:prstGeom>
          <a:ln w="19050">
            <a:solidFill>
              <a:srgbClr val="3B479D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0E56E0E-4AF1-6199-50C5-3BBF49703C43}"/>
              </a:ext>
            </a:extLst>
          </p:cNvPr>
          <p:cNvCxnSpPr>
            <a:cxnSpLocks/>
          </p:cNvCxnSpPr>
          <p:nvPr/>
        </p:nvCxnSpPr>
        <p:spPr>
          <a:xfrm>
            <a:off x="6911976" y="4077451"/>
            <a:ext cx="1150937" cy="0"/>
          </a:xfrm>
          <a:prstGeom prst="line">
            <a:avLst/>
          </a:prstGeom>
          <a:ln w="12700">
            <a:solidFill>
              <a:srgbClr val="3B479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5B6ACC68-1559-39BB-A796-62D8E0E6E115}"/>
              </a:ext>
            </a:extLst>
          </p:cNvPr>
          <p:cNvSpPr/>
          <p:nvPr/>
        </p:nvSpPr>
        <p:spPr>
          <a:xfrm>
            <a:off x="11042210" y="6452103"/>
            <a:ext cx="277640" cy="247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4B85330-FFF5-AAD4-C52B-BC14F43DA254}"/>
              </a:ext>
            </a:extLst>
          </p:cNvPr>
          <p:cNvSpPr txBox="1"/>
          <p:nvPr/>
        </p:nvSpPr>
        <p:spPr>
          <a:xfrm>
            <a:off x="67940" y="5750788"/>
            <a:ext cx="369692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dirty="0">
                <a:solidFill>
                  <a:srgbClr val="4472C4"/>
                </a:solidFill>
              </a:rPr>
              <a:t>Cozijn </a:t>
            </a:r>
            <a:r>
              <a:rPr lang="nl-NL" sz="1200" i="1" dirty="0">
                <a:solidFill>
                  <a:srgbClr val="4472C4"/>
                </a:solidFill>
              </a:rPr>
              <a:t>et al</a:t>
            </a:r>
            <a:r>
              <a:rPr lang="nl-NL" sz="1200" dirty="0">
                <a:solidFill>
                  <a:srgbClr val="4472C4"/>
                </a:solidFill>
              </a:rPr>
              <a:t>., Phys. Rev. Lett. </a:t>
            </a:r>
            <a:r>
              <a:rPr lang="nl-NL" sz="1200" b="1" dirty="0">
                <a:solidFill>
                  <a:srgbClr val="4472C4"/>
                </a:solidFill>
              </a:rPr>
              <a:t>120</a:t>
            </a:r>
            <a:r>
              <a:rPr lang="nl-NL" sz="1200" dirty="0">
                <a:solidFill>
                  <a:srgbClr val="4472C4"/>
                </a:solidFill>
              </a:rPr>
              <a:t>, 153002 (2018)</a:t>
            </a:r>
          </a:p>
          <a:p>
            <a:r>
              <a:rPr lang="nl-NL" sz="1200" dirty="0">
                <a:solidFill>
                  <a:srgbClr val="4472C4"/>
                </a:solidFill>
              </a:rPr>
              <a:t>Diouf </a:t>
            </a:r>
            <a:r>
              <a:rPr lang="nl-NL" sz="1200" i="1" dirty="0">
                <a:solidFill>
                  <a:srgbClr val="4472C4"/>
                </a:solidFill>
              </a:rPr>
              <a:t>et al</a:t>
            </a:r>
            <a:r>
              <a:rPr lang="nl-NL" sz="1200" dirty="0">
                <a:solidFill>
                  <a:srgbClr val="4472C4"/>
                </a:solidFill>
              </a:rPr>
              <a:t>., Opt. Lett. </a:t>
            </a:r>
            <a:r>
              <a:rPr lang="nl-NL" sz="1200" b="1" dirty="0">
                <a:solidFill>
                  <a:srgbClr val="4472C4"/>
                </a:solidFill>
              </a:rPr>
              <a:t>44</a:t>
            </a:r>
            <a:r>
              <a:rPr lang="nl-NL" sz="1200" dirty="0">
                <a:solidFill>
                  <a:srgbClr val="4472C4"/>
                </a:solidFill>
              </a:rPr>
              <a:t>, 4733-4736 (2019)</a:t>
            </a:r>
            <a:endParaRPr lang="en-US" sz="1200" dirty="0">
              <a:solidFill>
                <a:srgbClr val="4472C4"/>
              </a:solidFill>
            </a:endParaRPr>
          </a:p>
          <a:p>
            <a:r>
              <a:rPr lang="en-US" sz="1200" dirty="0">
                <a:solidFill>
                  <a:srgbClr val="4472C4"/>
                </a:solidFill>
              </a:rPr>
              <a:t>Diouf </a:t>
            </a:r>
            <a:r>
              <a:rPr lang="en-US" sz="1200" i="1" dirty="0">
                <a:solidFill>
                  <a:srgbClr val="4472C4"/>
                </a:solidFill>
              </a:rPr>
              <a:t>et al.</a:t>
            </a:r>
            <a:r>
              <a:rPr lang="en-US" sz="1200" dirty="0">
                <a:solidFill>
                  <a:srgbClr val="4472C4"/>
                </a:solidFill>
              </a:rPr>
              <a:t>, Phys. Rev. Research </a:t>
            </a:r>
            <a:r>
              <a:rPr lang="en-US" sz="1200" b="1" dirty="0">
                <a:solidFill>
                  <a:srgbClr val="4472C4"/>
                </a:solidFill>
              </a:rPr>
              <a:t>2</a:t>
            </a:r>
            <a:r>
              <a:rPr lang="en-US" sz="1200" dirty="0">
                <a:solidFill>
                  <a:srgbClr val="4472C4"/>
                </a:solidFill>
              </a:rPr>
              <a:t>, 023209 (2020)</a:t>
            </a:r>
          </a:p>
          <a:p>
            <a:r>
              <a:rPr lang="en-US" sz="1200" dirty="0">
                <a:solidFill>
                  <a:srgbClr val="4472C4"/>
                </a:solidFill>
              </a:rPr>
              <a:t>Cozijn </a:t>
            </a:r>
            <a:r>
              <a:rPr lang="en-US" sz="1200" i="1" dirty="0">
                <a:solidFill>
                  <a:srgbClr val="4472C4"/>
                </a:solidFill>
              </a:rPr>
              <a:t>et. al.</a:t>
            </a:r>
            <a:r>
              <a:rPr lang="en-US" sz="1200" dirty="0">
                <a:solidFill>
                  <a:srgbClr val="4472C4"/>
                </a:solidFill>
              </a:rPr>
              <a:t>, PRA </a:t>
            </a:r>
            <a:r>
              <a:rPr lang="en-US" sz="1200" b="1" dirty="0">
                <a:solidFill>
                  <a:srgbClr val="4472C4"/>
                </a:solidFill>
              </a:rPr>
              <a:t>105</a:t>
            </a:r>
            <a:r>
              <a:rPr lang="en-US" sz="1200" dirty="0">
                <a:solidFill>
                  <a:srgbClr val="4472C4"/>
                </a:solidFill>
              </a:rPr>
              <a:t>, 062823 (2022)</a:t>
            </a:r>
          </a:p>
          <a:p>
            <a:r>
              <a:rPr lang="en-US" sz="1200" dirty="0">
                <a:solidFill>
                  <a:srgbClr val="4472C4"/>
                </a:solidFill>
              </a:rPr>
              <a:t>Cozijn </a:t>
            </a:r>
            <a:r>
              <a:rPr lang="en-US" sz="1200" i="1" dirty="0">
                <a:solidFill>
                  <a:srgbClr val="4472C4"/>
                </a:solidFill>
              </a:rPr>
              <a:t>et. al., </a:t>
            </a:r>
            <a:r>
              <a:rPr lang="en-US" sz="1200" dirty="0">
                <a:solidFill>
                  <a:srgbClr val="4472C4"/>
                </a:solidFill>
              </a:rPr>
              <a:t>Eur. Phys. J. D </a:t>
            </a:r>
            <a:r>
              <a:rPr lang="en-US" sz="1200" b="1" dirty="0">
                <a:solidFill>
                  <a:srgbClr val="4472C4"/>
                </a:solidFill>
              </a:rPr>
              <a:t>76, 220</a:t>
            </a:r>
            <a:r>
              <a:rPr lang="en-US" sz="1200" dirty="0">
                <a:solidFill>
                  <a:srgbClr val="4472C4"/>
                </a:solidFill>
              </a:rPr>
              <a:t> (2022)</a:t>
            </a:r>
          </a:p>
          <a:p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261A9F-9BD1-5B80-133A-2A7810F1E7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0631" y="4923618"/>
            <a:ext cx="6353429" cy="1829556"/>
          </a:xfrm>
          <a:prstGeom prst="rect">
            <a:avLst/>
          </a:prstGeom>
        </p:spPr>
      </p:pic>
      <p:grpSp>
        <p:nvGrpSpPr>
          <p:cNvPr id="86" name="Group 85">
            <a:extLst>
              <a:ext uri="{FF2B5EF4-FFF2-40B4-BE49-F238E27FC236}">
                <a16:creationId xmlns:a16="http://schemas.microsoft.com/office/drawing/2014/main" id="{6892781F-7E49-34DC-DBBA-82CC6A30E966}"/>
              </a:ext>
            </a:extLst>
          </p:cNvPr>
          <p:cNvGrpSpPr/>
          <p:nvPr/>
        </p:nvGrpSpPr>
        <p:grpSpPr>
          <a:xfrm>
            <a:off x="9579865" y="64303"/>
            <a:ext cx="2018510" cy="1176670"/>
            <a:chOff x="12978715" y="2761734"/>
            <a:chExt cx="2018510" cy="1176670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D3EBDDFE-3870-BD44-65B1-926C16D6D3EF}"/>
                </a:ext>
              </a:extLst>
            </p:cNvPr>
            <p:cNvSpPr/>
            <p:nvPr/>
          </p:nvSpPr>
          <p:spPr>
            <a:xfrm rot="20858671">
              <a:off x="13645795" y="2761734"/>
              <a:ext cx="1351430" cy="1014100"/>
            </a:xfrm>
            <a:prstGeom prst="ellipse">
              <a:avLst/>
            </a:prstGeom>
            <a:solidFill>
              <a:srgbClr val="FFD9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82862EB-9128-D71B-37DA-4DCEC04D032C}"/>
                </a:ext>
              </a:extLst>
            </p:cNvPr>
            <p:cNvSpPr/>
            <p:nvPr/>
          </p:nvSpPr>
          <p:spPr>
            <a:xfrm rot="20858671">
              <a:off x="12978715" y="2955817"/>
              <a:ext cx="1320642" cy="982587"/>
            </a:xfrm>
            <a:prstGeom prst="ellipse">
              <a:avLst/>
            </a:prstGeom>
            <a:solidFill>
              <a:srgbClr val="FFD9C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787D609A-8470-393C-7555-A2D96DDF7C15}"/>
                </a:ext>
              </a:extLst>
            </p:cNvPr>
            <p:cNvGrpSpPr/>
            <p:nvPr/>
          </p:nvGrpSpPr>
          <p:grpSpPr>
            <a:xfrm>
              <a:off x="14061706" y="2778716"/>
              <a:ext cx="629429" cy="590060"/>
              <a:chOff x="12732396" y="2077507"/>
              <a:chExt cx="629429" cy="590060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D36032E-E24C-74C4-FC61-E2DAF672CB8A}"/>
                  </a:ext>
                </a:extLst>
              </p:cNvPr>
              <p:cNvSpPr/>
              <p:nvPr/>
            </p:nvSpPr>
            <p:spPr>
              <a:xfrm>
                <a:off x="12732396" y="2077507"/>
                <a:ext cx="629429" cy="59006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E66FB08C-97B2-F117-34D6-718CF9A9C1C4}"/>
                  </a:ext>
                </a:extLst>
              </p:cNvPr>
              <p:cNvGrpSpPr/>
              <p:nvPr/>
            </p:nvGrpSpPr>
            <p:grpSpPr>
              <a:xfrm>
                <a:off x="12776499" y="2108305"/>
                <a:ext cx="311493" cy="357222"/>
                <a:chOff x="4739821" y="2272550"/>
                <a:chExt cx="271146" cy="331697"/>
              </a:xfrm>
            </p:grpSpPr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329DAB57-ECDD-8F84-5328-2148F0AE2D08}"/>
                    </a:ext>
                  </a:extLst>
                </p:cNvPr>
                <p:cNvSpPr/>
                <p:nvPr/>
              </p:nvSpPr>
              <p:spPr>
                <a:xfrm>
                  <a:off x="4765729" y="2366855"/>
                  <a:ext cx="219331" cy="2193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A2D2CFEA-B576-FC89-BAA6-66A8F0424940}"/>
                    </a:ext>
                  </a:extLst>
                </p:cNvPr>
                <p:cNvSpPr txBox="1"/>
                <p:nvPr/>
              </p:nvSpPr>
              <p:spPr>
                <a:xfrm>
                  <a:off x="4739821" y="2272550"/>
                  <a:ext cx="271146" cy="3316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n</a:t>
                  </a:r>
                </a:p>
              </p:txBody>
            </p:sp>
          </p:grp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CF74FC17-05A7-FF12-0CEA-DA344309D6F3}"/>
                </a:ext>
              </a:extLst>
            </p:cNvPr>
            <p:cNvGrpSpPr/>
            <p:nvPr/>
          </p:nvGrpSpPr>
          <p:grpSpPr>
            <a:xfrm>
              <a:off x="13127309" y="3202843"/>
              <a:ext cx="629429" cy="590060"/>
              <a:chOff x="3738909" y="2250104"/>
              <a:chExt cx="547899" cy="547899"/>
            </a:xfrm>
          </p:grpSpPr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4C75B16A-81A4-A937-92A3-33AC9BFD139F}"/>
                  </a:ext>
                </a:extLst>
              </p:cNvPr>
              <p:cNvSpPr/>
              <p:nvPr/>
            </p:nvSpPr>
            <p:spPr>
              <a:xfrm>
                <a:off x="3738909" y="2250104"/>
                <a:ext cx="547899" cy="54789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8FBADD73-3EC7-4ECE-D5D2-8122DBB02270}"/>
                  </a:ext>
                </a:extLst>
              </p:cNvPr>
              <p:cNvSpPr/>
              <p:nvPr/>
            </p:nvSpPr>
            <p:spPr>
              <a:xfrm>
                <a:off x="3890084" y="2434741"/>
                <a:ext cx="219331" cy="219331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4CC2BFE-E61C-7A51-8E53-E01B6E185BA8}"/>
                  </a:ext>
                </a:extLst>
              </p:cNvPr>
              <p:cNvSpPr txBox="1"/>
              <p:nvPr/>
            </p:nvSpPr>
            <p:spPr>
              <a:xfrm>
                <a:off x="3846580" y="2330906"/>
                <a:ext cx="271146" cy="3316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p</a:t>
                </a:r>
              </a:p>
            </p:txBody>
          </p:sp>
        </p:grp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55352E74-03CE-D4BE-688C-BFA4FBFC2F01}"/>
                </a:ext>
              </a:extLst>
            </p:cNvPr>
            <p:cNvGrpSpPr/>
            <p:nvPr/>
          </p:nvGrpSpPr>
          <p:grpSpPr>
            <a:xfrm>
              <a:off x="14006795" y="3149996"/>
              <a:ext cx="629429" cy="590060"/>
              <a:chOff x="12732396" y="2077507"/>
              <a:chExt cx="629429" cy="590060"/>
            </a:xfrm>
          </p:grpSpPr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195DFF2D-D052-ECE7-96FD-BD46E9485FA9}"/>
                  </a:ext>
                </a:extLst>
              </p:cNvPr>
              <p:cNvSpPr/>
              <p:nvPr/>
            </p:nvSpPr>
            <p:spPr>
              <a:xfrm>
                <a:off x="12732396" y="2077507"/>
                <a:ext cx="629429" cy="590060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grpSp>
            <p:nvGrpSpPr>
              <p:cNvPr id="82" name="Group 81">
                <a:extLst>
                  <a:ext uri="{FF2B5EF4-FFF2-40B4-BE49-F238E27FC236}">
                    <a16:creationId xmlns:a16="http://schemas.microsoft.com/office/drawing/2014/main" id="{8C674B6F-5975-FBCF-634A-C4EF4758F424}"/>
                  </a:ext>
                </a:extLst>
              </p:cNvPr>
              <p:cNvGrpSpPr/>
              <p:nvPr/>
            </p:nvGrpSpPr>
            <p:grpSpPr>
              <a:xfrm>
                <a:off x="12776499" y="2108305"/>
                <a:ext cx="311493" cy="357222"/>
                <a:chOff x="4739821" y="2272550"/>
                <a:chExt cx="271146" cy="331697"/>
              </a:xfrm>
            </p:grpSpPr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48069993-CCF0-8030-208A-3C6B208160C1}"/>
                    </a:ext>
                  </a:extLst>
                </p:cNvPr>
                <p:cNvSpPr/>
                <p:nvPr/>
              </p:nvSpPr>
              <p:spPr>
                <a:xfrm>
                  <a:off x="4765729" y="2366855"/>
                  <a:ext cx="219331" cy="219331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D682DFFF-B0D4-7753-82A5-37071FF4E34B}"/>
                    </a:ext>
                  </a:extLst>
                </p:cNvPr>
                <p:cNvSpPr txBox="1"/>
                <p:nvPr/>
              </p:nvSpPr>
              <p:spPr>
                <a:xfrm>
                  <a:off x="4739821" y="2272550"/>
                  <a:ext cx="271146" cy="3316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/>
                    <a:t>n</a:t>
                  </a:r>
                </a:p>
              </p:txBody>
            </p:sp>
          </p:grp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4C4DEDEA-4C5C-E18B-801A-6019B1FC90CF}"/>
                </a:ext>
              </a:extLst>
            </p:cNvPr>
            <p:cNvGrpSpPr/>
            <p:nvPr/>
          </p:nvGrpSpPr>
          <p:grpSpPr>
            <a:xfrm>
              <a:off x="14292531" y="2992439"/>
              <a:ext cx="629429" cy="590060"/>
              <a:chOff x="14145929" y="3034769"/>
              <a:chExt cx="629429" cy="590060"/>
            </a:xfrm>
          </p:grpSpPr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0A548C0C-A679-3F47-72D8-9061D83BCCA8}"/>
                  </a:ext>
                </a:extLst>
              </p:cNvPr>
              <p:cNvSpPr/>
              <p:nvPr/>
            </p:nvSpPr>
            <p:spPr>
              <a:xfrm>
                <a:off x="14145929" y="3034769"/>
                <a:ext cx="629429" cy="590060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20806F69-49E6-DD3F-9D37-C9EF95FFE23A}"/>
                  </a:ext>
                </a:extLst>
              </p:cNvPr>
              <p:cNvSpPr/>
              <p:nvPr/>
            </p:nvSpPr>
            <p:spPr>
              <a:xfrm>
                <a:off x="14295343" y="3186396"/>
                <a:ext cx="251968" cy="23620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CB22CFB-11C6-DA1A-BA07-2B92BC27D129}"/>
                  </a:ext>
                </a:extLst>
              </p:cNvPr>
              <p:cNvSpPr txBox="1"/>
              <p:nvPr/>
            </p:nvSpPr>
            <p:spPr>
              <a:xfrm>
                <a:off x="14259286" y="3061402"/>
                <a:ext cx="3203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p</a:t>
                </a:r>
              </a:p>
            </p:txBody>
          </p:sp>
        </p:grp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35BC4C7C-EF65-5868-A495-6958D594A93F}"/>
              </a:ext>
            </a:extLst>
          </p:cNvPr>
          <p:cNvGrpSpPr/>
          <p:nvPr/>
        </p:nvGrpSpPr>
        <p:grpSpPr>
          <a:xfrm>
            <a:off x="9359900" y="2923821"/>
            <a:ext cx="2659818" cy="1851809"/>
            <a:chOff x="7781215" y="3844142"/>
            <a:chExt cx="4193599" cy="2749565"/>
          </a:xfrm>
        </p:grpSpPr>
        <p:pic>
          <p:nvPicPr>
            <p:cNvPr id="90" name="Picture 89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711D3A6A-B26B-6D28-B150-9AD4365367A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81215" y="4186324"/>
              <a:ext cx="4112937" cy="2349467"/>
            </a:xfrm>
            <a:prstGeom prst="rect">
              <a:avLst/>
            </a:prstGeom>
          </p:spPr>
        </p:pic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34A58F8-23A8-C64D-2B4B-EE9CB0CBC4FA}"/>
                </a:ext>
              </a:extLst>
            </p:cNvPr>
            <p:cNvSpPr/>
            <p:nvPr/>
          </p:nvSpPr>
          <p:spPr>
            <a:xfrm>
              <a:off x="7861877" y="3876675"/>
              <a:ext cx="4112937" cy="2717032"/>
            </a:xfrm>
            <a:prstGeom prst="rect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50B0C331-3034-7B6A-F304-077325B7992F}"/>
                </a:ext>
              </a:extLst>
            </p:cNvPr>
            <p:cNvSpPr txBox="1"/>
            <p:nvPr/>
          </p:nvSpPr>
          <p:spPr>
            <a:xfrm>
              <a:off x="8651003" y="3844142"/>
              <a:ext cx="2615023" cy="456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l-NL" sz="1400" dirty="0"/>
                <a:t>H</a:t>
              </a:r>
              <a:r>
                <a:rPr lang="nl-NL" sz="1400" baseline="-25000" dirty="0"/>
                <a:t>2</a:t>
              </a:r>
              <a:r>
                <a:rPr lang="nl-NL" sz="1400" dirty="0"/>
                <a:t>O</a:t>
              </a:r>
              <a:r>
                <a:rPr lang="nl-NL" sz="1400" baseline="-25000" dirty="0"/>
                <a:t>16</a:t>
              </a:r>
              <a:r>
                <a:rPr lang="nl-NL" sz="1400" dirty="0"/>
                <a:t> measurement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50224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A09432E0-C9A1-4AD3-BFEC-459E0515755F}"/>
              </a:ext>
            </a:extLst>
          </p:cNvPr>
          <p:cNvSpPr/>
          <p:nvPr/>
        </p:nvSpPr>
        <p:spPr>
          <a:xfrm>
            <a:off x="10518686" y="5878815"/>
            <a:ext cx="1456129" cy="89835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3378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ctr" rotWithShape="0">
              <a:srgbClr val="A6A6A6">
                <a:alpha val="40000"/>
              </a:srgbClr>
            </a:outerShdw>
          </a:effectLst>
        </p:spPr>
        <p:txBody>
          <a:bodyPr vert="horz" lIns="288000" tIns="144000" rIns="72000" bIns="7200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nl-NL" sz="4400" kern="1200" cap="none" baseline="0">
                <a:solidFill>
                  <a:schemeClr val="bg1"/>
                </a:solidFill>
                <a:latin typeface="Calibri"/>
                <a:ea typeface="+mj-ea"/>
                <a:cs typeface="+mj-cs"/>
              </a:defRPr>
            </a:lvl1pPr>
          </a:lstStyle>
          <a:p>
            <a:r>
              <a:rPr lang="en-US" sz="3600" dirty="0"/>
              <a:t>Hyperfine splitting of HD and HT</a:t>
            </a:r>
            <a:endParaRPr lang="LID4096" sz="3600" dirty="0"/>
          </a:p>
        </p:txBody>
      </p:sp>
      <p:sp>
        <p:nvSpPr>
          <p:cNvPr id="21" name="Rectangle 20"/>
          <p:cNvSpPr/>
          <p:nvPr/>
        </p:nvSpPr>
        <p:spPr>
          <a:xfrm>
            <a:off x="601038" y="1499755"/>
            <a:ext cx="422668" cy="267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C51F4B-0B8A-87FB-DAB3-704EE54848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1688" y="1549117"/>
            <a:ext cx="4667314" cy="254660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8F4C5A6-E3C5-BC21-B594-ECB74BE11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185" y="3763042"/>
            <a:ext cx="3566600" cy="285881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97CC072D-8F39-64A5-B1B6-2A9E0CE3D8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5217" y="3880270"/>
            <a:ext cx="3486471" cy="26243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5E9E36C-4DAA-31CC-0344-9BE1FFC51ADF}"/>
              </a:ext>
            </a:extLst>
          </p:cNvPr>
          <p:cNvSpPr txBox="1"/>
          <p:nvPr/>
        </p:nvSpPr>
        <p:spPr>
          <a:xfrm>
            <a:off x="346229" y="1615736"/>
            <a:ext cx="67507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Hyperfine spectrum of HT is less complex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4 instead of 5 near degenerate transitions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Triton g-factor much larger than deuteron g-factor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Comparable to proton g-factor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One outlying component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450 kHz splitting between rightmost component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/>
              <a:t>Resolvable with sufficient signal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318CAFB-5CF5-4F8F-F0DD-6A0C14F67D75}"/>
              </a:ext>
            </a:extLst>
          </p:cNvPr>
          <p:cNvSpPr txBox="1"/>
          <p:nvPr/>
        </p:nvSpPr>
        <p:spPr>
          <a:xfrm>
            <a:off x="7713120" y="6435427"/>
            <a:ext cx="6146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4472C4"/>
                </a:solidFill>
              </a:rPr>
              <a:t>H. </a:t>
            </a:r>
            <a:r>
              <a:rPr lang="en-US" sz="1200" dirty="0" err="1">
                <a:solidFill>
                  <a:srgbClr val="4472C4"/>
                </a:solidFill>
              </a:rPr>
              <a:t>Jóźwiak</a:t>
            </a:r>
            <a:r>
              <a:rPr lang="en-US" sz="1200" dirty="0">
                <a:solidFill>
                  <a:srgbClr val="4472C4"/>
                </a:solidFill>
              </a:rPr>
              <a:t>, H. Cybulski, P. Wcisło, JQSRT </a:t>
            </a:r>
            <a:r>
              <a:rPr lang="en-US" sz="1200" b="1" dirty="0">
                <a:solidFill>
                  <a:srgbClr val="4472C4"/>
                </a:solidFill>
              </a:rPr>
              <a:t>270</a:t>
            </a:r>
            <a:r>
              <a:rPr lang="en-US" sz="1200" dirty="0">
                <a:solidFill>
                  <a:srgbClr val="4472C4"/>
                </a:solidFill>
              </a:rPr>
              <a:t>, 107662 (2021)</a:t>
            </a:r>
          </a:p>
        </p:txBody>
      </p:sp>
    </p:spTree>
    <p:extLst>
      <p:ext uri="{BB962C8B-B14F-4D97-AF65-F5344CB8AC3E}">
        <p14:creationId xmlns:p14="http://schemas.microsoft.com/office/powerpoint/2010/main" val="2889701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39705</TotalTime>
  <Words>992</Words>
  <Application>Microsoft Office PowerPoint</Application>
  <PresentationFormat>Widescreen</PresentationFormat>
  <Paragraphs>179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Cambria Math</vt:lpstr>
      <vt:lpstr>Lucida Grande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HD vs 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Meissa Libasse Diouf</dc:creator>
  <cp:lastModifiedBy>Frank Cozijn</cp:lastModifiedBy>
  <cp:revision>31</cp:revision>
  <dcterms:created xsi:type="dcterms:W3CDTF">2021-09-25T08:21:51Z</dcterms:created>
  <dcterms:modified xsi:type="dcterms:W3CDTF">2023-05-23T06:20:03Z</dcterms:modified>
</cp:coreProperties>
</file>