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25"/>
  </p:notesMasterIdLst>
  <p:handoutMasterIdLst>
    <p:handoutMasterId r:id="rId26"/>
  </p:handoutMasterIdLst>
  <p:sldIdLst>
    <p:sldId id="256" r:id="rId2"/>
    <p:sldId id="375" r:id="rId3"/>
    <p:sldId id="270" r:id="rId4"/>
    <p:sldId id="341" r:id="rId5"/>
    <p:sldId id="361" r:id="rId6"/>
    <p:sldId id="342" r:id="rId7"/>
    <p:sldId id="358" r:id="rId8"/>
    <p:sldId id="345" r:id="rId9"/>
    <p:sldId id="357" r:id="rId10"/>
    <p:sldId id="347" r:id="rId11"/>
    <p:sldId id="348" r:id="rId12"/>
    <p:sldId id="359" r:id="rId13"/>
    <p:sldId id="360" r:id="rId14"/>
    <p:sldId id="349" r:id="rId15"/>
    <p:sldId id="356" r:id="rId16"/>
    <p:sldId id="351" r:id="rId17"/>
    <p:sldId id="352" r:id="rId18"/>
    <p:sldId id="353" r:id="rId19"/>
    <p:sldId id="365" r:id="rId20"/>
    <p:sldId id="374" r:id="rId21"/>
    <p:sldId id="376" r:id="rId22"/>
    <p:sldId id="377" r:id="rId23"/>
    <p:sldId id="337" r:id="rId24"/>
  </p:sldIdLst>
  <p:sldSz cx="9144000" cy="6858000" type="screen4x3"/>
  <p:notesSz cx="7099300" cy="10234613"/>
  <p:custDataLst>
    <p:tags r:id="rId27"/>
  </p:custDataLst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706">
          <p15:clr>
            <a:srgbClr val="A4A3A4"/>
          </p15:clr>
        </p15:guide>
        <p15:guide id="2" pos="2948">
          <p15:clr>
            <a:srgbClr val="A4A3A4"/>
          </p15:clr>
        </p15:guide>
        <p15:guide id="3" pos="975">
          <p15:clr>
            <a:srgbClr val="A4A3A4"/>
          </p15:clr>
        </p15:guide>
        <p15:guide id="4" pos="1633">
          <p15:clr>
            <a:srgbClr val="A4A3A4"/>
          </p15:clr>
        </p15:guide>
        <p15:guide id="5" pos="181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3">
          <p15:clr>
            <a:srgbClr val="A4A3A4"/>
          </p15:clr>
        </p15:guide>
        <p15:guide id="2" pos="22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ittlere Formatvorlage 2 - Akz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6433" autoAdjust="0"/>
  </p:normalViewPr>
  <p:slideViewPr>
    <p:cSldViewPr snapToGrid="0">
      <p:cViewPr varScale="1">
        <p:scale>
          <a:sx n="97" d="100"/>
          <a:sy n="97" d="100"/>
        </p:scale>
        <p:origin x="1176" y="72"/>
      </p:cViewPr>
      <p:guideLst>
        <p:guide orient="horz" pos="1706"/>
        <p:guide pos="2948"/>
        <p:guide pos="975"/>
        <p:guide pos="1633"/>
        <p:guide pos="181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-3906" y="-108"/>
      </p:cViewPr>
      <p:guideLst>
        <p:guide orient="horz" pos="3223"/>
        <p:guide pos="2236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45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F20D2A0-ABD7-4D4A-9603-DFE3BF967007}" type="datetimeFigureOut">
              <a:rPr lang="de-DE" sz="1000">
                <a:latin typeface="Arial" pitchFamily="34" charset="0"/>
                <a:cs typeface="Arial" pitchFamily="34" charset="0"/>
              </a:rPr>
              <a:pPr>
                <a:defRPr/>
              </a:pPr>
              <a:t>27.11.2018</a:t>
            </a:fld>
            <a:endParaRPr lang="de-DE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de-DE" sz="1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7CE6422-D4D7-4BF0-93C6-575FBEFD46CE}" type="slidenum">
              <a:rPr lang="de-DE" sz="1000">
                <a:latin typeface="Arial" pitchFamily="34" charset="0"/>
                <a:cs typeface="Arial" pitchFamily="34" charset="0"/>
              </a:rPr>
              <a:pPr>
                <a:defRPr/>
              </a:pPr>
              <a:t>‹Nr.›</a:t>
            </a:fld>
            <a:endParaRPr lang="de-DE" sz="10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5686575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DCE796E-A459-4398-BCF0-8E0ABCA0A6C4}" type="datetimeFigureOut">
              <a:rPr lang="de-DE"/>
              <a:pPr>
                <a:defRPr/>
              </a:pPr>
              <a:t>27.11.2018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246188" y="1279525"/>
            <a:ext cx="4606925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de-DE" noProof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09613" y="4926013"/>
            <a:ext cx="5680075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noProof="0" dirty="0"/>
              <a:t>Textmasterformat bearbeiten</a:t>
            </a:r>
          </a:p>
          <a:p>
            <a:pPr lvl="1"/>
            <a:r>
              <a:rPr lang="de-DE" noProof="0" dirty="0"/>
              <a:t>Zweite Ebene</a:t>
            </a:r>
          </a:p>
          <a:p>
            <a:pPr lvl="2"/>
            <a:r>
              <a:rPr lang="de-DE" noProof="0" dirty="0"/>
              <a:t>Dritte Ebene</a:t>
            </a:r>
          </a:p>
          <a:p>
            <a:pPr lvl="3"/>
            <a:r>
              <a:rPr lang="de-DE" noProof="0" dirty="0"/>
              <a:t>Vierte Ebene</a:t>
            </a:r>
          </a:p>
          <a:p>
            <a:pPr lvl="4"/>
            <a:r>
              <a:rPr lang="de-DE" noProof="0" dirty="0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000" dirty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000" smtClean="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FE85D318-9267-429C-B544-F2E2AF7D0669}" type="slidenum">
              <a:rPr lang="de-DE"/>
              <a:pPr>
                <a:defRPr/>
              </a:pPr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80643937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1" name="Notizenplatzhalt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6764150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2682E-3FBB-4026-9BE4-4D01A976D4C8}" type="datetime1">
              <a:rPr lang="de-DE" smtClean="0"/>
              <a:t>27.11.2018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F9757-4121-4CA6-9180-1D9F1604B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95891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874ABF-E601-4FE1-BCD1-09816385EB63}" type="datetime1">
              <a:rPr lang="de-DE" smtClean="0"/>
              <a:t>27.11.2018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F9757-4121-4CA6-9180-1D9F1604B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96300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2A4D4C-6A40-40DE-884D-1D0611D5A359}" type="datetime1">
              <a:rPr lang="de-DE" smtClean="0"/>
              <a:t>27.11.2018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F9757-4121-4CA6-9180-1D9F1604B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21647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679996-B25B-4248-A2B8-7DBDDDB03E85}" type="datetime1">
              <a:rPr lang="de-DE" smtClean="0"/>
              <a:t>27.11.2018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F9757-4121-4CA6-9180-1D9F1604B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5955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147DBF-B9CF-41DB-8FFA-38831F044A28}" type="datetime1">
              <a:rPr lang="de-DE" smtClean="0"/>
              <a:t>27.11.2018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F9757-4121-4CA6-9180-1D9F1604B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28951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30967A-1E0E-4725-A59C-C17FDACD41D4}" type="datetime1">
              <a:rPr lang="de-DE" smtClean="0"/>
              <a:t>27.11.2018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F9757-4121-4CA6-9180-1D9F1604B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29461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48FA8-B313-4477-BE05-7DDF52D442FF}" type="datetime1">
              <a:rPr lang="de-DE" smtClean="0"/>
              <a:t>27.11.2018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F9757-4121-4CA6-9180-1D9F1604B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53582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6D12E-C9DA-4600-85E7-4EA0E8B99DD4}" type="datetime1">
              <a:rPr lang="de-DE" smtClean="0"/>
              <a:t>27.11.2018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F9757-4121-4CA6-9180-1D9F1604B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80637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ußzeilenplatzhalter 4"/>
          <p:cNvSpPr txBox="1">
            <a:spLocks/>
          </p:cNvSpPr>
          <p:nvPr userDrawn="1"/>
        </p:nvSpPr>
        <p:spPr>
          <a:xfrm>
            <a:off x="1767193" y="6422401"/>
            <a:ext cx="4834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de-DE"/>
            </a:defPPr>
            <a:lvl1pPr algn="ctr" rtl="0" fontAlgn="base">
              <a:spcBef>
                <a:spcPct val="0"/>
              </a:spcBef>
              <a:spcAft>
                <a:spcPct val="0"/>
              </a:spcAft>
              <a:defRPr sz="1000" kern="1200" baseline="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9pPr>
          </a:lstStyle>
          <a:p>
            <a:r>
              <a:rPr lang="en-US" dirty="0" err="1" smtClean="0">
                <a:solidFill>
                  <a:schemeClr val="tx1"/>
                </a:solidFill>
              </a:rPr>
              <a:t>DeepXS</a:t>
            </a:r>
            <a:r>
              <a:rPr lang="en-US" dirty="0" smtClean="0">
                <a:solidFill>
                  <a:schemeClr val="tx1"/>
                </a:solidFill>
              </a:rPr>
              <a:t>:</a:t>
            </a:r>
            <a:r>
              <a:rPr lang="en-US" baseline="0" dirty="0" smtClean="0">
                <a:solidFill>
                  <a:schemeClr val="tx1"/>
                </a:solidFill>
              </a:rPr>
              <a:t> Fast approximation of MSSM electroweak cross sections at NLO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Discrete </a:t>
            </a:r>
            <a:r>
              <a:rPr lang="en-US" dirty="0" smtClean="0">
                <a:solidFill>
                  <a:schemeClr val="tx1"/>
                </a:solidFill>
              </a:rPr>
              <a:t>2018, </a:t>
            </a:r>
            <a:r>
              <a:rPr lang="en-US" dirty="0" smtClean="0">
                <a:solidFill>
                  <a:schemeClr val="tx1"/>
                </a:solidFill>
              </a:rPr>
              <a:t>Vienna, 27.11.2018</a:t>
            </a:r>
            <a:endParaRPr lang="en-US" dirty="0" smtClean="0">
              <a:solidFill>
                <a:schemeClr val="tx1"/>
              </a:solidFill>
            </a:endParaRPr>
          </a:p>
          <a:p>
            <a:r>
              <a:rPr lang="en-US" dirty="0" smtClean="0">
                <a:solidFill>
                  <a:schemeClr val="tx1"/>
                </a:solidFill>
              </a:rPr>
              <a:t>Sydney </a:t>
            </a:r>
            <a:r>
              <a:rPr lang="en-US" dirty="0" err="1" smtClean="0">
                <a:solidFill>
                  <a:schemeClr val="tx1"/>
                </a:solidFill>
              </a:rPr>
              <a:t>Otten</a:t>
            </a:r>
            <a:endParaRPr lang="en-US" dirty="0" smtClean="0">
              <a:solidFill>
                <a:schemeClr val="tx1"/>
              </a:solidFill>
            </a:endParaRPr>
          </a:p>
          <a:p>
            <a:endParaRPr lang="de-DE" dirty="0">
              <a:solidFill>
                <a:schemeClr val="accent1"/>
              </a:solidFill>
            </a:endParaRPr>
          </a:p>
        </p:txBody>
      </p:sp>
      <p:sp>
        <p:nvSpPr>
          <p:cNvPr id="6" name="Textfeld 5"/>
          <p:cNvSpPr txBox="1"/>
          <p:nvPr userDrawn="1"/>
        </p:nvSpPr>
        <p:spPr>
          <a:xfrm>
            <a:off x="8453336" y="6456902"/>
            <a:ext cx="6906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fld id="{6FFD1C36-A117-43E9-84EF-F9D40A8ADAF8}" type="slidenum">
              <a:rPr lang="de-DE" smtClean="0"/>
              <a:t>‹Nr.›</a:t>
            </a:fld>
            <a:endParaRPr lang="de-DE" dirty="0" smtClean="0"/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30" y="6270750"/>
            <a:ext cx="1423324" cy="516776"/>
          </a:xfrm>
          <a:prstGeom prst="rect">
            <a:avLst/>
          </a:prstGeom>
        </p:spPr>
      </p:pic>
      <p:pic>
        <p:nvPicPr>
          <p:cNvPr id="1026" name="Picture 2" descr="Bildergebnis fÃ¼r radboud university logo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9856" y="6382548"/>
            <a:ext cx="1099226" cy="4049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02546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DD098E-2E85-4A71-8773-29026B3C2010}" type="datetime1">
              <a:rPr lang="de-DE" smtClean="0"/>
              <a:t>27.11.2018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F9757-4121-4CA6-9180-1D9F1604B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4398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EAD1E-C3C1-4D95-8BB8-2EFCA2767025}" type="datetime1">
              <a:rPr lang="de-DE" smtClean="0"/>
              <a:t>27.11.2018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F9757-4121-4CA6-9180-1D9F1604B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531759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96668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CE9473-C4AA-4CA4-9412-0ECB4D4DD63C}" type="datetime1">
              <a:rPr lang="de-DE" smtClean="0"/>
              <a:t>27.11.2018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431915" y="6356350"/>
            <a:ext cx="48346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473274" y="6356349"/>
            <a:ext cx="10420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F9757-4121-4CA6-9180-1D9F1604BA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08239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0.png"/><Relationship Id="rId7" Type="http://schemas.openxmlformats.org/officeDocument/2006/relationships/image" Target="../media/image26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0.png"/><Relationship Id="rId5" Type="http://schemas.openxmlformats.org/officeDocument/2006/relationships/image" Target="../media/image240.png"/><Relationship Id="rId4" Type="http://schemas.openxmlformats.org/officeDocument/2006/relationships/image" Target="../media/image23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0.png"/><Relationship Id="rId4" Type="http://schemas.openxmlformats.org/officeDocument/2006/relationships/image" Target="../media/image9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160.png"/><Relationship Id="rId4" Type="http://schemas.openxmlformats.org/officeDocument/2006/relationships/image" Target="../media/image15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Titel 1"/>
          <p:cNvSpPr>
            <a:spLocks noGrp="1"/>
          </p:cNvSpPr>
          <p:nvPr>
            <p:ph type="ctrTitle"/>
          </p:nvPr>
        </p:nvSpPr>
        <p:spPr bwMode="auto">
          <a:xfrm>
            <a:off x="1123336" y="1744241"/>
            <a:ext cx="6858000" cy="2387600"/>
          </a:xfrm>
          <a:noFill/>
          <a:ln>
            <a:miter lim="800000"/>
            <a:headEnd/>
            <a:tailEnd/>
          </a:ln>
        </p:spPr>
        <p:txBody>
          <a:bodyPr vert="horz" wrap="square" numCol="1" compatLnSpc="1">
            <a:prstTxWarp prst="textNoShape">
              <a:avLst/>
            </a:prstTxWarp>
            <a:normAutofit fontScale="90000"/>
          </a:bodyPr>
          <a:lstStyle/>
          <a:p>
            <a:r>
              <a:rPr lang="en-US" sz="4800" dirty="0" err="1" smtClean="0"/>
              <a:t>DeepXS</a:t>
            </a:r>
            <a:r>
              <a:rPr lang="en-US" sz="4800" dirty="0" smtClean="0"/>
              <a:t>: Fast approximation of MSSM electroweak cross sections at NLO</a:t>
            </a:r>
            <a:endParaRPr lang="de-DE" sz="4800" dirty="0"/>
          </a:p>
        </p:txBody>
      </p:sp>
      <p:sp>
        <p:nvSpPr>
          <p:cNvPr id="12292" name="Untertitel 2"/>
          <p:cNvSpPr>
            <a:spLocks noGrp="1"/>
          </p:cNvSpPr>
          <p:nvPr>
            <p:ph type="subTitle" idx="1"/>
          </p:nvPr>
        </p:nvSpPr>
        <p:spPr bwMode="auto">
          <a:xfrm>
            <a:off x="1123336" y="4319793"/>
            <a:ext cx="6858000" cy="1655762"/>
          </a:xfrm>
          <a:noFill/>
          <a:ln>
            <a:miter lim="800000"/>
            <a:headEnd/>
            <a:tailEnd/>
          </a:ln>
        </p:spPr>
        <p:txBody>
          <a:bodyPr vert="horz" wrap="square" numCol="1" anchor="t" anchorCtr="0" compatLnSpc="1">
            <a:prstTxWarp prst="textNoShape">
              <a:avLst/>
            </a:prstTxWarp>
            <a:normAutofit fontScale="92500" lnSpcReduction="20000"/>
          </a:bodyPr>
          <a:lstStyle/>
          <a:p>
            <a:r>
              <a:rPr lang="de-DE" dirty="0" err="1" smtClean="0"/>
              <a:t>Discrete</a:t>
            </a:r>
            <a:r>
              <a:rPr lang="de-DE" dirty="0" smtClean="0"/>
              <a:t> </a:t>
            </a:r>
            <a:r>
              <a:rPr lang="de-DE" dirty="0" smtClean="0"/>
              <a:t>2018, </a:t>
            </a:r>
            <a:r>
              <a:rPr lang="de-DE" dirty="0" smtClean="0"/>
              <a:t>Vienna</a:t>
            </a:r>
            <a:endParaRPr lang="de-DE" dirty="0"/>
          </a:p>
          <a:p>
            <a:endParaRPr lang="de-DE" dirty="0"/>
          </a:p>
          <a:p>
            <a:endParaRPr lang="de-DE" dirty="0"/>
          </a:p>
          <a:p>
            <a:r>
              <a:rPr lang="de-DE" sz="2200" dirty="0" err="1" smtClean="0"/>
              <a:t>Based</a:t>
            </a:r>
            <a:r>
              <a:rPr lang="de-DE" sz="2200" dirty="0" smtClean="0"/>
              <a:t> on </a:t>
            </a:r>
            <a:r>
              <a:rPr lang="de-DE" sz="2200" dirty="0" err="1" smtClean="0"/>
              <a:t>work</a:t>
            </a:r>
            <a:r>
              <a:rPr lang="de-DE" sz="2200" dirty="0" smtClean="0"/>
              <a:t> </a:t>
            </a:r>
            <a:r>
              <a:rPr lang="de-DE" sz="2200" dirty="0" err="1" smtClean="0"/>
              <a:t>by</a:t>
            </a:r>
            <a:r>
              <a:rPr lang="de-DE" sz="2200" dirty="0" smtClean="0"/>
              <a:t> Sascha Caron, Jong-</a:t>
            </a:r>
            <a:r>
              <a:rPr lang="de-DE" sz="2200" dirty="0" err="1" smtClean="0"/>
              <a:t>Soo</a:t>
            </a:r>
            <a:r>
              <a:rPr lang="de-DE" sz="2200" dirty="0" smtClean="0"/>
              <a:t> Kim, </a:t>
            </a:r>
            <a:r>
              <a:rPr lang="de-DE" sz="2200" u="sng" dirty="0" smtClean="0"/>
              <a:t>Sydney Otten</a:t>
            </a:r>
            <a:r>
              <a:rPr lang="de-DE" sz="2200" dirty="0" smtClean="0"/>
              <a:t>, Krzysztof </a:t>
            </a:r>
            <a:r>
              <a:rPr lang="de-DE" sz="2200" dirty="0" err="1" smtClean="0"/>
              <a:t>Rolbiecki</a:t>
            </a:r>
            <a:r>
              <a:rPr lang="de-DE" sz="2200" dirty="0" smtClean="0"/>
              <a:t>, Roberto Ruiz de </a:t>
            </a:r>
            <a:r>
              <a:rPr lang="de-DE" sz="2200" dirty="0" err="1" smtClean="0"/>
              <a:t>Austri</a:t>
            </a:r>
            <a:r>
              <a:rPr lang="de-DE" sz="2200" dirty="0" smtClean="0"/>
              <a:t>, Jamie Tattersall</a:t>
            </a:r>
            <a:endParaRPr lang="de-DE" sz="2200" dirty="0"/>
          </a:p>
        </p:txBody>
      </p:sp>
      <p:sp>
        <p:nvSpPr>
          <p:cNvPr id="2" name="Textfeld 1"/>
          <p:cNvSpPr txBox="1"/>
          <p:nvPr/>
        </p:nvSpPr>
        <p:spPr>
          <a:xfrm>
            <a:off x="3780579" y="4778342"/>
            <a:ext cx="1543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27.11.2018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950" y="0"/>
            <a:ext cx="3827430" cy="1373948"/>
          </a:xfrm>
          <a:prstGeom prst="rect">
            <a:avLst/>
          </a:prstGeom>
        </p:spPr>
      </p:pic>
      <p:pic>
        <p:nvPicPr>
          <p:cNvPr id="2050" name="Picture 2" descr="Bildergebnis fÃ¼r radboud university logo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2248" y="143584"/>
            <a:ext cx="3339559" cy="1230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Results</a:t>
            </a:r>
            <a:r>
              <a:rPr lang="de-DE" sz="3600" dirty="0"/>
              <a:t> in 12D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4546" y="1459609"/>
            <a:ext cx="4554908" cy="455490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2781607" y="1090277"/>
                <a:ext cx="35807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de-DE" dirty="0"/>
                  <a:t> </a:t>
                </a:r>
                <a:r>
                  <a:rPr lang="de-DE" dirty="0" smtClean="0"/>
                  <a:t>LO </a:t>
                </a:r>
                <a:r>
                  <a:rPr lang="de-DE" dirty="0"/>
                  <a:t>cross </a:t>
                </a:r>
                <a:r>
                  <a:rPr lang="de-DE" dirty="0" err="1"/>
                  <a:t>section</a:t>
                </a:r>
                <a:r>
                  <a:rPr lang="de-DE" dirty="0"/>
                  <a:t> </a:t>
                </a:r>
                <a:r>
                  <a:rPr lang="de-DE" dirty="0" err="1"/>
                  <a:t>for</a:t>
                </a:r>
                <a:r>
                  <a:rPr lang="de-DE" dirty="0"/>
                  <a:t> 12D</a:t>
                </a:r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607" y="1090277"/>
                <a:ext cx="3580786" cy="369332"/>
              </a:xfrm>
              <a:prstGeom prst="rect">
                <a:avLst/>
              </a:prstGeom>
              <a:blipFill rotWithShape="0">
                <a:blip r:embed="rId3"/>
                <a:stretch>
                  <a:fillRect t="-10000" b="-2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feld 5"/>
          <p:cNvSpPr txBox="1"/>
          <p:nvPr/>
        </p:nvSpPr>
        <p:spPr>
          <a:xfrm>
            <a:off x="221942" y="1580225"/>
            <a:ext cx="1819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Mape</a:t>
            </a:r>
            <a:r>
              <a:rPr lang="de-DE" dirty="0"/>
              <a:t>: 0.5 %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21942" y="2139096"/>
            <a:ext cx="239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Max. </a:t>
            </a:r>
            <a:r>
              <a:rPr lang="de-DE" dirty="0" err="1"/>
              <a:t>error</a:t>
            </a:r>
            <a:r>
              <a:rPr lang="de-DE" dirty="0"/>
              <a:t>: 63 %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221942" y="2700686"/>
            <a:ext cx="239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#</a:t>
            </a:r>
            <a:r>
              <a:rPr lang="de-DE" dirty="0" err="1"/>
              <a:t>points</a:t>
            </a:r>
            <a:r>
              <a:rPr lang="de-DE" dirty="0"/>
              <a:t>: 525‘000</a:t>
            </a:r>
          </a:p>
        </p:txBody>
      </p:sp>
    </p:spTree>
    <p:extLst>
      <p:ext uri="{BB962C8B-B14F-4D97-AF65-F5344CB8AC3E}">
        <p14:creationId xmlns:p14="http://schemas.microsoft.com/office/powerpoint/2010/main" val="642147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Neutralino-Neutralino</a:t>
            </a:r>
            <a:r>
              <a:rPr lang="de-DE" sz="3600" dirty="0"/>
              <a:t> pair </a:t>
            </a:r>
            <a:r>
              <a:rPr lang="de-DE" sz="3600" dirty="0" err="1"/>
              <a:t>production</a:t>
            </a:r>
            <a:r>
              <a:rPr lang="de-DE" sz="3600" dirty="0"/>
              <a:t> 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1452785"/>
            <a:ext cx="4572000" cy="4572000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2781607" y="1078580"/>
                <a:ext cx="3580786" cy="374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</m:oMath>
                </a14:m>
                <a:r>
                  <a:rPr lang="de-DE" dirty="0"/>
                  <a:t> </a:t>
                </a:r>
                <a:r>
                  <a:rPr lang="de-DE" dirty="0" smtClean="0"/>
                  <a:t>LO </a:t>
                </a:r>
                <a:r>
                  <a:rPr lang="de-DE" dirty="0"/>
                  <a:t>cross </a:t>
                </a:r>
                <a:r>
                  <a:rPr lang="de-DE" dirty="0" err="1"/>
                  <a:t>section</a:t>
                </a:r>
                <a:r>
                  <a:rPr lang="de-DE" dirty="0"/>
                  <a:t> </a:t>
                </a:r>
                <a:r>
                  <a:rPr lang="de-DE" dirty="0" err="1"/>
                  <a:t>for</a:t>
                </a:r>
                <a:r>
                  <a:rPr lang="de-DE" dirty="0"/>
                  <a:t> 18D</a:t>
                </a:r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81607" y="1078580"/>
                <a:ext cx="3580786" cy="374205"/>
              </a:xfrm>
              <a:prstGeom prst="rect">
                <a:avLst/>
              </a:prstGeom>
              <a:blipFill rotWithShape="0">
                <a:blip r:embed="rId3"/>
                <a:stretch>
                  <a:fillRect t="-8197" b="-2623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/>
          <p:cNvSpPr txBox="1"/>
          <p:nvPr/>
        </p:nvSpPr>
        <p:spPr>
          <a:xfrm>
            <a:off x="221942" y="1580225"/>
            <a:ext cx="1819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Mape</a:t>
            </a:r>
            <a:r>
              <a:rPr lang="de-DE" dirty="0"/>
              <a:t>: 3 %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221942" y="2139096"/>
            <a:ext cx="239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Max. </a:t>
            </a:r>
            <a:r>
              <a:rPr lang="de-DE" dirty="0" err="1"/>
              <a:t>error</a:t>
            </a:r>
            <a:r>
              <a:rPr lang="de-DE" dirty="0"/>
              <a:t> &gt; 100 %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21942" y="2700686"/>
            <a:ext cx="239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#</a:t>
            </a:r>
            <a:r>
              <a:rPr lang="de-DE" dirty="0" err="1"/>
              <a:t>points</a:t>
            </a:r>
            <a:r>
              <a:rPr lang="de-DE" dirty="0"/>
              <a:t>: 870‘000</a:t>
            </a:r>
          </a:p>
        </p:txBody>
      </p:sp>
    </p:spTree>
    <p:extLst>
      <p:ext uri="{BB962C8B-B14F-4D97-AF65-F5344CB8AC3E}">
        <p14:creationId xmlns:p14="http://schemas.microsoft.com/office/powerpoint/2010/main" val="544259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5" grpId="0"/>
      <p:bldP spid="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Interlude</a:t>
            </a:r>
            <a:r>
              <a:rPr lang="de-DE" sz="3600" dirty="0"/>
              <a:t> II: Cut off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55547" y="1016950"/>
            <a:ext cx="90329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The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so </a:t>
            </a:r>
            <a:r>
              <a:rPr lang="de-DE" dirty="0" err="1"/>
              <a:t>far</a:t>
            </a:r>
            <a:r>
              <a:rPr lang="de-DE" dirty="0"/>
              <a:t> was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restricted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ranges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MSSM </a:t>
            </a:r>
            <a:r>
              <a:rPr lang="de-DE" dirty="0" err="1"/>
              <a:t>parameters</a:t>
            </a:r>
            <a:endParaRPr lang="de-DE" dirty="0"/>
          </a:p>
        </p:txBody>
      </p:sp>
      <p:cxnSp>
        <p:nvCxnSpPr>
          <p:cNvPr id="4" name="Gerade Verbindung mit Pfeil 3"/>
          <p:cNvCxnSpPr/>
          <p:nvPr/>
        </p:nvCxnSpPr>
        <p:spPr>
          <a:xfrm>
            <a:off x="288000" y="1772630"/>
            <a:ext cx="940037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feld 4"/>
              <p:cNvSpPr txBox="1"/>
              <p:nvPr/>
            </p:nvSpPr>
            <p:spPr>
              <a:xfrm>
                <a:off x="1281869" y="1558676"/>
                <a:ext cx="615297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err="1"/>
                  <a:t>cross</a:t>
                </a:r>
                <a:r>
                  <a:rPr lang="de-DE" dirty="0"/>
                  <a:t> </a:t>
                </a:r>
                <a:r>
                  <a:rPr lang="de-DE" dirty="0" err="1"/>
                  <a:t>sections</a:t>
                </a:r>
                <a:r>
                  <a:rPr lang="de-DE" dirty="0"/>
                  <a:t> </a:t>
                </a:r>
                <a:r>
                  <a:rPr lang="de-DE" dirty="0" err="1"/>
                  <a:t>as</a:t>
                </a:r>
                <a:r>
                  <a:rPr lang="de-DE" dirty="0"/>
                  <a:t> </a:t>
                </a:r>
                <a:r>
                  <a:rPr lang="de-DE" dirty="0" err="1"/>
                  <a:t>low</a:t>
                </a:r>
                <a:r>
                  <a:rPr lang="de-DE" dirty="0"/>
                  <a:t> </a:t>
                </a:r>
                <a:r>
                  <a:rPr lang="de-DE" dirty="0" err="1"/>
                  <a:t>as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−10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𝑝𝑏</m:t>
                    </m:r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were</a:t>
                </a:r>
                <a:r>
                  <a:rPr lang="de-DE" dirty="0"/>
                  <a:t> </a:t>
                </a:r>
                <a:r>
                  <a:rPr lang="de-DE" dirty="0" err="1"/>
                  <a:t>part</a:t>
                </a:r>
                <a:r>
                  <a:rPr lang="de-DE" dirty="0"/>
                  <a:t>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results</a:t>
                </a:r>
                <a:r>
                  <a:rPr lang="de-DE" dirty="0"/>
                  <a:t>!</a:t>
                </a:r>
              </a:p>
            </p:txBody>
          </p:sp>
        </mc:Choice>
        <mc:Fallback xmlns="">
          <p:sp>
            <p:nvSpPr>
              <p:cNvPr id="5" name="Textfeld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1869" y="1558676"/>
                <a:ext cx="6152972" cy="369332"/>
              </a:xfrm>
              <a:prstGeom prst="rect">
                <a:avLst/>
              </a:prstGeom>
              <a:blipFill>
                <a:blip r:embed="rId2"/>
                <a:stretch>
                  <a:fillRect l="-792" t="-10000" b="-2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1433411" y="2332088"/>
                <a:ext cx="595641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But </a:t>
                </a:r>
                <a:r>
                  <a:rPr lang="de-DE" dirty="0" err="1"/>
                  <a:t>since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integrated</a:t>
                </a:r>
                <a:r>
                  <a:rPr lang="de-DE" dirty="0"/>
                  <a:t> </a:t>
                </a:r>
                <a:r>
                  <a:rPr lang="de-DE" dirty="0" err="1"/>
                  <a:t>luminosity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de-DE" b="0" i="1" smtClean="0">
                        <a:latin typeface="Cambria Math" panose="02040503050406030204" pitchFamily="18" charset="0"/>
                      </a:rPr>
                      <m:t>=3000 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𝑓𝑏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de-DE" dirty="0"/>
                  <a:t> and 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33411" y="2332088"/>
                <a:ext cx="5956419" cy="369332"/>
              </a:xfrm>
              <a:prstGeom prst="rect">
                <a:avLst/>
              </a:prstGeom>
              <a:blipFill>
                <a:blip r:embed="rId3"/>
                <a:stretch>
                  <a:fillRect l="-819" t="-10000" r="-921" b="-2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feld 7"/>
              <p:cNvSpPr txBox="1"/>
              <p:nvPr/>
            </p:nvSpPr>
            <p:spPr>
              <a:xfrm>
                <a:off x="3468862" y="2944043"/>
                <a:ext cx="1885516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𝑖𝑛𝑡</m:t>
                        </m:r>
                      </m:sub>
                    </m:sSub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∙</m:t>
                    </m:r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=#</m:t>
                    </m:r>
                    <m:r>
                      <a:rPr lang="de-DE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𝑒𝑣𝑒𝑛𝑡𝑠</m:t>
                    </m:r>
                  </m:oMath>
                </a14:m>
                <a:r>
                  <a:rPr lang="de-DE" dirty="0"/>
                  <a:t>,</a:t>
                </a:r>
              </a:p>
            </p:txBody>
          </p:sp>
        </mc:Choice>
        <mc:Fallback xmlns="">
          <p:sp>
            <p:nvSpPr>
              <p:cNvPr id="8" name="Textfeld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68862" y="2944043"/>
                <a:ext cx="1885516" cy="276999"/>
              </a:xfrm>
              <a:prstGeom prst="rect">
                <a:avLst/>
              </a:prstGeom>
              <a:blipFill>
                <a:blip r:embed="rId4"/>
                <a:stretch>
                  <a:fillRect l="-4207" t="-28889" r="-7120" b="-511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446371" y="3366130"/>
                <a:ext cx="7930497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 err="1"/>
                  <a:t>we</a:t>
                </a:r>
                <a:r>
                  <a:rPr lang="de-DE" dirty="0"/>
                  <a:t> </a:t>
                </a:r>
                <a:r>
                  <a:rPr lang="de-DE" dirty="0" err="1"/>
                  <a:t>can</a:t>
                </a:r>
                <a:r>
                  <a:rPr lang="de-DE" dirty="0"/>
                  <a:t> </a:t>
                </a:r>
                <a:r>
                  <a:rPr lang="de-DE" dirty="0" err="1"/>
                  <a:t>determine</a:t>
                </a:r>
                <a:r>
                  <a:rPr lang="de-DE" dirty="0"/>
                  <a:t> a </a:t>
                </a:r>
                <a:r>
                  <a:rPr lang="de-DE" dirty="0" err="1"/>
                  <a:t>threshold</a:t>
                </a:r>
                <a:r>
                  <a:rPr lang="de-DE" dirty="0"/>
                  <a:t> </a:t>
                </a:r>
                <a:r>
                  <a:rPr lang="de-DE" dirty="0" err="1"/>
                  <a:t>for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r>
                      <a:rPr lang="de-DE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by</a:t>
                </a:r>
                <a:r>
                  <a:rPr lang="de-DE" dirty="0"/>
                  <a:t> </a:t>
                </a:r>
                <a:r>
                  <a:rPr lang="de-DE" dirty="0" err="1"/>
                  <a:t>fixing</a:t>
                </a:r>
                <a:r>
                  <a:rPr lang="de-DE" dirty="0"/>
                  <a:t> a </a:t>
                </a:r>
                <a:r>
                  <a:rPr lang="de-DE" dirty="0" err="1"/>
                  <a:t>minimum</a:t>
                </a:r>
                <a:r>
                  <a:rPr lang="de-DE" dirty="0"/>
                  <a:t> </a:t>
                </a:r>
                <a:r>
                  <a:rPr lang="de-DE" dirty="0" err="1"/>
                  <a:t>number</a:t>
                </a:r>
                <a:r>
                  <a:rPr lang="de-DE" dirty="0"/>
                  <a:t>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:r>
                  <a:rPr lang="de-DE" dirty="0" err="1"/>
                  <a:t>events</a:t>
                </a:r>
                <a:r>
                  <a:rPr lang="de-DE" dirty="0"/>
                  <a:t> in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lifetime</a:t>
                </a:r>
                <a:r>
                  <a:rPr lang="de-DE" dirty="0"/>
                  <a:t> </a:t>
                </a:r>
                <a:r>
                  <a:rPr lang="de-DE" dirty="0" err="1"/>
                  <a:t>of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LHC. </a:t>
                </a:r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6371" y="3366130"/>
                <a:ext cx="7930497" cy="646331"/>
              </a:xfrm>
              <a:prstGeom prst="rect">
                <a:avLst/>
              </a:prstGeom>
              <a:blipFill>
                <a:blip r:embed="rId5"/>
                <a:stretch>
                  <a:fillRect l="-615" t="-4717" r="-692" b="-1415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" name="Gerade Verbindung mit Pfeil 9"/>
          <p:cNvCxnSpPr/>
          <p:nvPr/>
        </p:nvCxnSpPr>
        <p:spPr>
          <a:xfrm>
            <a:off x="287999" y="4603938"/>
            <a:ext cx="940037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1281869" y="4413343"/>
            <a:ext cx="3441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Training </a:t>
            </a:r>
            <a:r>
              <a:rPr lang="de-DE" dirty="0" err="1"/>
              <a:t>threshold</a:t>
            </a:r>
            <a:r>
              <a:rPr lang="de-DE" dirty="0"/>
              <a:t> (#</a:t>
            </a:r>
            <a:r>
              <a:rPr lang="de-DE" dirty="0" err="1"/>
              <a:t>events</a:t>
            </a:r>
            <a:r>
              <a:rPr lang="de-DE" dirty="0"/>
              <a:t>=1):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4077132" y="4275325"/>
                <a:ext cx="5066868" cy="618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𝑡h𝑟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𝑓𝑏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3000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𝑝𝑏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≈3.3∙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𝑝𝑏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7132" y="4275325"/>
                <a:ext cx="5066868" cy="618887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3" name="Gerade Verbindung mit Pfeil 12"/>
          <p:cNvCxnSpPr/>
          <p:nvPr/>
        </p:nvCxnSpPr>
        <p:spPr>
          <a:xfrm>
            <a:off x="287999" y="5306817"/>
            <a:ext cx="940037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1281869" y="5116222"/>
            <a:ext cx="3760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Validation </a:t>
            </a:r>
            <a:r>
              <a:rPr lang="de-DE" dirty="0" err="1"/>
              <a:t>threshold</a:t>
            </a:r>
            <a:r>
              <a:rPr lang="de-DE" dirty="0"/>
              <a:t> (#</a:t>
            </a:r>
            <a:r>
              <a:rPr lang="de-DE" dirty="0" err="1"/>
              <a:t>events</a:t>
            </a:r>
            <a:r>
              <a:rPr lang="de-DE" dirty="0"/>
              <a:t>=10):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5301112" y="5107373"/>
                <a:ext cx="2441359" cy="3870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𝑡h𝑟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,2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≈3.3∙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𝑝𝑏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1112" y="5107373"/>
                <a:ext cx="2441359" cy="387029"/>
              </a:xfrm>
              <a:prstGeom prst="rect">
                <a:avLst/>
              </a:prstGeom>
              <a:blipFill>
                <a:blip r:embed="rId7"/>
                <a:stretch>
                  <a:fillRect b="-11111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79600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  <p:bldP spid="8" grpId="0"/>
      <p:bldP spid="9" grpId="0"/>
      <p:bldP spid="11" grpId="0"/>
      <p:bldP spid="12" grpId="0"/>
      <p:bldP spid="14" grpId="0"/>
      <p:bldP spid="1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Interlude</a:t>
            </a:r>
            <a:r>
              <a:rPr lang="de-DE" sz="3600" dirty="0"/>
              <a:t> III: </a:t>
            </a:r>
            <a:r>
              <a:rPr lang="de-DE" sz="3600" dirty="0" err="1"/>
              <a:t>Classification</a:t>
            </a:r>
            <a:endParaRPr lang="de-DE" sz="3600" dirty="0"/>
          </a:p>
        </p:txBody>
      </p:sp>
      <p:cxnSp>
        <p:nvCxnSpPr>
          <p:cNvPr id="10" name="Gerade Verbindung mit Pfeil 9"/>
          <p:cNvCxnSpPr/>
          <p:nvPr/>
        </p:nvCxnSpPr>
        <p:spPr>
          <a:xfrm>
            <a:off x="181467" y="1310322"/>
            <a:ext cx="940037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feld 10"/>
          <p:cNvSpPr txBox="1"/>
          <p:nvPr/>
        </p:nvSpPr>
        <p:spPr>
          <a:xfrm>
            <a:off x="1175337" y="1119727"/>
            <a:ext cx="344105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Training </a:t>
            </a:r>
            <a:r>
              <a:rPr lang="de-DE" dirty="0" err="1"/>
              <a:t>threshold</a:t>
            </a:r>
            <a:r>
              <a:rPr lang="de-DE" dirty="0"/>
              <a:t> (#</a:t>
            </a:r>
            <a:r>
              <a:rPr lang="de-DE" dirty="0" err="1"/>
              <a:t>events</a:t>
            </a:r>
            <a:r>
              <a:rPr lang="de-DE" dirty="0"/>
              <a:t>=1):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feld 11"/>
              <p:cNvSpPr txBox="1"/>
              <p:nvPr/>
            </p:nvSpPr>
            <p:spPr>
              <a:xfrm>
                <a:off x="3970600" y="981709"/>
                <a:ext cx="5066868" cy="618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𝑡h𝑟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,1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𝑓𝑏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3000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3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∙</m:t>
                          </m:r>
                          <m:sSup>
                            <m:sSupPr>
                              <m:ctrlP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de-DE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6</m:t>
                              </m:r>
                            </m:sup>
                          </m:sSup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𝑝𝑏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≈3.3∙</m:t>
                      </m:r>
                      <m:sSup>
                        <m:sSupPr>
                          <m:ctrlP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−7</m:t>
                          </m:r>
                        </m:sup>
                      </m:sSup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𝑝𝑏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12" name="Textfeld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70600" y="981709"/>
                <a:ext cx="5066868" cy="618887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feld 2"/>
          <p:cNvSpPr txBox="1"/>
          <p:nvPr/>
        </p:nvSpPr>
        <p:spPr>
          <a:xfrm>
            <a:off x="2689934" y="1790457"/>
            <a:ext cx="3764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Extremely</a:t>
            </a:r>
            <a:r>
              <a:rPr lang="de-DE" b="1" dirty="0"/>
              <a:t> </a:t>
            </a:r>
            <a:r>
              <a:rPr lang="de-DE" b="1" dirty="0" err="1"/>
              <a:t>conservative</a:t>
            </a:r>
            <a:r>
              <a:rPr lang="de-DE" b="1" dirty="0"/>
              <a:t> </a:t>
            </a:r>
            <a:r>
              <a:rPr lang="de-DE" b="1" dirty="0" err="1"/>
              <a:t>cut</a:t>
            </a:r>
            <a:r>
              <a:rPr lang="de-DE" b="1" dirty="0"/>
              <a:t> off! </a:t>
            </a:r>
          </a:p>
        </p:txBody>
      </p:sp>
      <p:cxnSp>
        <p:nvCxnSpPr>
          <p:cNvPr id="16" name="Gerade Verbindung mit Pfeil 15"/>
          <p:cNvCxnSpPr/>
          <p:nvPr/>
        </p:nvCxnSpPr>
        <p:spPr>
          <a:xfrm>
            <a:off x="1234993" y="2483654"/>
            <a:ext cx="940037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feld 16"/>
          <p:cNvSpPr txBox="1"/>
          <p:nvPr/>
        </p:nvSpPr>
        <p:spPr>
          <a:xfrm>
            <a:off x="2175030" y="2276521"/>
            <a:ext cx="608120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every</a:t>
            </a:r>
            <a:r>
              <a:rPr lang="de-DE" dirty="0"/>
              <a:t> </a:t>
            </a:r>
            <a:r>
              <a:rPr lang="de-DE" dirty="0" err="1"/>
              <a:t>point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lower</a:t>
            </a:r>
            <a:r>
              <a:rPr lang="de-DE" dirty="0"/>
              <a:t>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b="1" dirty="0"/>
              <a:t>not </a:t>
            </a:r>
            <a:r>
              <a:rPr lang="de-DE" b="1" dirty="0" err="1"/>
              <a:t>interesting</a:t>
            </a:r>
            <a:endParaRPr lang="de-DE" dirty="0"/>
          </a:p>
        </p:txBody>
      </p:sp>
      <p:sp>
        <p:nvSpPr>
          <p:cNvPr id="18" name="Textfeld 17"/>
          <p:cNvSpPr txBox="1"/>
          <p:nvPr/>
        </p:nvSpPr>
        <p:spPr>
          <a:xfrm>
            <a:off x="518103" y="2785052"/>
            <a:ext cx="82264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Thus,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have</a:t>
            </a:r>
            <a:r>
              <a:rPr lang="de-DE" dirty="0"/>
              <a:t> </a:t>
            </a:r>
            <a:r>
              <a:rPr lang="de-DE" b="1" dirty="0" err="1"/>
              <a:t>two</a:t>
            </a:r>
            <a:r>
              <a:rPr lang="de-DE" b="1" dirty="0"/>
              <a:t> </a:t>
            </a:r>
            <a:r>
              <a:rPr lang="de-DE" b="1" dirty="0" err="1"/>
              <a:t>classes</a:t>
            </a:r>
            <a:r>
              <a:rPr lang="de-DE" dirty="0"/>
              <a:t>: 1) </a:t>
            </a:r>
            <a:r>
              <a:rPr lang="de-DE" dirty="0" err="1"/>
              <a:t>Interesting</a:t>
            </a:r>
            <a:r>
              <a:rPr lang="de-DE" dirty="0"/>
              <a:t> (</a:t>
            </a:r>
            <a:r>
              <a:rPr lang="de-DE" dirty="0" err="1"/>
              <a:t>label</a:t>
            </a:r>
            <a:r>
              <a:rPr lang="de-DE" dirty="0"/>
              <a:t> 1) 2) Not </a:t>
            </a:r>
            <a:r>
              <a:rPr lang="de-DE" dirty="0" err="1"/>
              <a:t>interesting</a:t>
            </a:r>
            <a:r>
              <a:rPr lang="de-DE" dirty="0"/>
              <a:t> (</a:t>
            </a:r>
            <a:r>
              <a:rPr lang="de-DE" dirty="0" err="1"/>
              <a:t>label</a:t>
            </a:r>
            <a:r>
              <a:rPr lang="de-DE" dirty="0"/>
              <a:t> 0).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2354539" y="3293583"/>
            <a:ext cx="44349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This </a:t>
            </a:r>
            <a:r>
              <a:rPr lang="de-DE" dirty="0" err="1"/>
              <a:t>is</a:t>
            </a:r>
            <a:r>
              <a:rPr lang="de-DE" dirty="0"/>
              <a:t> an </a:t>
            </a:r>
            <a:r>
              <a:rPr lang="de-DE" b="1" dirty="0"/>
              <a:t>easy </a:t>
            </a:r>
            <a:r>
              <a:rPr lang="de-DE" b="1" dirty="0" err="1"/>
              <a:t>classification</a:t>
            </a:r>
            <a:r>
              <a:rPr lang="de-DE" b="1" dirty="0"/>
              <a:t> </a:t>
            </a:r>
            <a:r>
              <a:rPr lang="de-DE" b="1" dirty="0" err="1"/>
              <a:t>problem</a:t>
            </a:r>
            <a:r>
              <a:rPr lang="de-DE" dirty="0"/>
              <a:t>!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490228" y="3830309"/>
            <a:ext cx="816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The NN </a:t>
            </a:r>
            <a:r>
              <a:rPr lang="de-DE" dirty="0" err="1"/>
              <a:t>needs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predict</a:t>
            </a:r>
            <a:r>
              <a:rPr lang="de-DE" dirty="0"/>
              <a:t> </a:t>
            </a:r>
            <a:r>
              <a:rPr lang="de-DE" dirty="0" err="1"/>
              <a:t>either</a:t>
            </a:r>
            <a:r>
              <a:rPr lang="de-DE" dirty="0"/>
              <a:t> a 0 </a:t>
            </a:r>
            <a:r>
              <a:rPr lang="de-DE" dirty="0" err="1"/>
              <a:t>or</a:t>
            </a:r>
            <a:r>
              <a:rPr lang="de-DE" dirty="0"/>
              <a:t> a 1 </a:t>
            </a:r>
            <a:r>
              <a:rPr lang="de-DE" dirty="0" err="1"/>
              <a:t>for</a:t>
            </a:r>
            <a:r>
              <a:rPr lang="de-DE" dirty="0"/>
              <a:t> a </a:t>
            </a:r>
            <a:r>
              <a:rPr lang="de-DE" dirty="0" err="1"/>
              <a:t>given</a:t>
            </a:r>
            <a:r>
              <a:rPr lang="de-DE" dirty="0"/>
              <a:t> </a:t>
            </a:r>
            <a:r>
              <a:rPr lang="de-DE" dirty="0" err="1"/>
              <a:t>set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MSSM </a:t>
            </a:r>
            <a:r>
              <a:rPr lang="de-DE" dirty="0" err="1"/>
              <a:t>parameters</a:t>
            </a:r>
            <a:r>
              <a:rPr lang="de-DE" dirty="0"/>
              <a:t>.</a:t>
            </a:r>
          </a:p>
        </p:txBody>
      </p:sp>
      <p:cxnSp>
        <p:nvCxnSpPr>
          <p:cNvPr id="14" name="Gerade Verbindung mit Pfeil 13"/>
          <p:cNvCxnSpPr/>
          <p:nvPr/>
        </p:nvCxnSpPr>
        <p:spPr>
          <a:xfrm>
            <a:off x="1547629" y="4527954"/>
            <a:ext cx="940037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feld 5"/>
          <p:cNvSpPr txBox="1"/>
          <p:nvPr/>
        </p:nvSpPr>
        <p:spPr>
          <a:xfrm>
            <a:off x="2485747" y="4338840"/>
            <a:ext cx="55662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Accuracy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close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100% in all </a:t>
            </a:r>
            <a:r>
              <a:rPr lang="de-DE" dirty="0" err="1"/>
              <a:t>tested</a:t>
            </a:r>
            <a:r>
              <a:rPr lang="de-DE" dirty="0"/>
              <a:t> </a:t>
            </a:r>
            <a:r>
              <a:rPr lang="de-DE" dirty="0" smtClean="0"/>
              <a:t>19D </a:t>
            </a:r>
            <a:r>
              <a:rPr lang="de-DE" dirty="0" err="1"/>
              <a:t>cases</a:t>
            </a:r>
            <a:endParaRPr lang="de-DE" dirty="0"/>
          </a:p>
        </p:txBody>
      </p:sp>
      <p:sp>
        <p:nvSpPr>
          <p:cNvPr id="8" name="Pfeil: nach rechts 7"/>
          <p:cNvSpPr/>
          <p:nvPr/>
        </p:nvSpPr>
        <p:spPr>
          <a:xfrm>
            <a:off x="385653" y="4933856"/>
            <a:ext cx="1221205" cy="1034118"/>
          </a:xfrm>
          <a:prstGeom prst="rightArrow">
            <a:avLst/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Textfeld 8"/>
          <p:cNvSpPr txBox="1"/>
          <p:nvPr/>
        </p:nvSpPr>
        <p:spPr>
          <a:xfrm>
            <a:off x="1606858" y="4989250"/>
            <a:ext cx="66493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The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generation</a:t>
            </a:r>
            <a:r>
              <a:rPr lang="de-DE" dirty="0"/>
              <a:t> </a:t>
            </a:r>
            <a:r>
              <a:rPr lang="de-DE" dirty="0" err="1"/>
              <a:t>script</a:t>
            </a:r>
            <a:r>
              <a:rPr lang="de-DE" dirty="0"/>
              <a:t> </a:t>
            </a:r>
            <a:r>
              <a:rPr lang="de-DE" dirty="0" err="1"/>
              <a:t>now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b="1" dirty="0" err="1"/>
              <a:t>more</a:t>
            </a:r>
            <a:r>
              <a:rPr lang="de-DE" b="1" dirty="0"/>
              <a:t> intelligent</a:t>
            </a:r>
            <a:r>
              <a:rPr lang="de-DE" dirty="0"/>
              <a:t>:</a:t>
            </a:r>
          </a:p>
          <a:p>
            <a:r>
              <a:rPr lang="de-DE" dirty="0" err="1"/>
              <a:t>By</a:t>
            </a:r>
            <a:r>
              <a:rPr lang="de-DE" dirty="0"/>
              <a:t> </a:t>
            </a:r>
            <a:r>
              <a:rPr lang="de-DE" dirty="0" err="1"/>
              <a:t>providing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b="1" dirty="0" err="1"/>
              <a:t>trained</a:t>
            </a:r>
            <a:r>
              <a:rPr lang="de-DE" b="1" dirty="0"/>
              <a:t> </a:t>
            </a:r>
            <a:r>
              <a:rPr lang="de-DE" b="1" dirty="0" err="1"/>
              <a:t>weights</a:t>
            </a:r>
            <a:r>
              <a:rPr lang="de-DE" dirty="0"/>
              <a:t>,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incorporates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NN </a:t>
            </a:r>
            <a:r>
              <a:rPr lang="de-DE" dirty="0" err="1"/>
              <a:t>predictions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generates</a:t>
            </a:r>
            <a:r>
              <a:rPr lang="de-DE" dirty="0"/>
              <a:t> </a:t>
            </a:r>
            <a:r>
              <a:rPr lang="de-DE" b="1" dirty="0" err="1"/>
              <a:t>interesting</a:t>
            </a:r>
            <a:r>
              <a:rPr lang="de-DE" b="1" dirty="0"/>
              <a:t> </a:t>
            </a:r>
            <a:r>
              <a:rPr lang="de-DE" b="1" dirty="0" err="1"/>
              <a:t>data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75084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3" grpId="0"/>
      <p:bldP spid="17" grpId="0"/>
      <p:bldP spid="18" grpId="0"/>
      <p:bldP spid="19" grpId="0"/>
      <p:bldP spid="2" grpId="0"/>
      <p:bldP spid="6" grpId="0"/>
      <p:bldP spid="8" grpId="0" animBg="1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/>
              <a:t>…back </a:t>
            </a:r>
            <a:r>
              <a:rPr lang="de-DE" sz="3600" dirty="0" err="1"/>
              <a:t>to</a:t>
            </a:r>
            <a:r>
              <a:rPr lang="de-DE" sz="3600" dirty="0"/>
              <a:t> 3D</a:t>
            </a: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9678" y="1462653"/>
            <a:ext cx="7024643" cy="421183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887706" y="1093321"/>
            <a:ext cx="5368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Mape</a:t>
            </a:r>
            <a:r>
              <a:rPr lang="de-DE" dirty="0"/>
              <a:t>: 2.3 %, max. </a:t>
            </a:r>
            <a:r>
              <a:rPr lang="de-DE" dirty="0" err="1"/>
              <a:t>error</a:t>
            </a:r>
            <a:r>
              <a:rPr lang="de-DE" dirty="0"/>
              <a:t>: 307 %, 31‘075 </a:t>
            </a:r>
            <a:r>
              <a:rPr lang="de-DE" dirty="0" err="1"/>
              <a:t>points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788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/>
              <a:t>3D – </a:t>
            </a:r>
            <a:r>
              <a:rPr lang="de-DE" sz="3600" dirty="0" err="1"/>
              <a:t>oversampling</a:t>
            </a:r>
            <a:r>
              <a:rPr lang="de-DE" sz="3600" dirty="0"/>
              <a:t> </a:t>
            </a:r>
            <a:r>
              <a:rPr lang="de-DE" sz="3600" dirty="0" err="1"/>
              <a:t>problematic</a:t>
            </a:r>
            <a:r>
              <a:rPr lang="de-DE" sz="3600" dirty="0"/>
              <a:t> </a:t>
            </a:r>
            <a:r>
              <a:rPr lang="de-DE" sz="3600" dirty="0" err="1"/>
              <a:t>regions</a:t>
            </a:r>
            <a:endParaRPr lang="de-DE" sz="3600" dirty="0"/>
          </a:p>
        </p:txBody>
      </p:sp>
      <p:pic>
        <p:nvPicPr>
          <p:cNvPr id="6" name="Grafi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356" y="1262329"/>
            <a:ext cx="7178467" cy="4218531"/>
          </a:xfrm>
          <a:prstGeom prst="rect">
            <a:avLst/>
          </a:prstGeom>
        </p:spPr>
      </p:pic>
      <p:sp>
        <p:nvSpPr>
          <p:cNvPr id="2" name="Textfeld 1"/>
          <p:cNvSpPr txBox="1"/>
          <p:nvPr/>
        </p:nvSpPr>
        <p:spPr>
          <a:xfrm>
            <a:off x="2069492" y="892997"/>
            <a:ext cx="50021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Mape</a:t>
            </a:r>
            <a:r>
              <a:rPr lang="de-DE" dirty="0"/>
              <a:t>: 0.8 %, max. </a:t>
            </a:r>
            <a:r>
              <a:rPr lang="de-DE" dirty="0" err="1"/>
              <a:t>error</a:t>
            </a:r>
            <a:r>
              <a:rPr lang="de-DE" dirty="0"/>
              <a:t>: 37 %, 237‘000 </a:t>
            </a:r>
            <a:r>
              <a:rPr lang="de-DE" dirty="0" err="1"/>
              <a:t>points</a:t>
            </a:r>
            <a:endParaRPr lang="de-DE" dirty="0"/>
          </a:p>
        </p:txBody>
      </p:sp>
      <p:cxnSp>
        <p:nvCxnSpPr>
          <p:cNvPr id="5" name="Gerade Verbindung mit Pfeil 4">
            <a:extLst>
              <a:ext uri="{FF2B5EF4-FFF2-40B4-BE49-F238E27FC236}">
                <a16:creationId xmlns:a16="http://schemas.microsoft.com/office/drawing/2014/main" xmlns="" id="{28B202BF-8CCE-411B-9A42-82058EE14C7D}"/>
              </a:ext>
            </a:extLst>
          </p:cNvPr>
          <p:cNvCxnSpPr/>
          <p:nvPr/>
        </p:nvCxnSpPr>
        <p:spPr>
          <a:xfrm>
            <a:off x="1590099" y="5762927"/>
            <a:ext cx="940037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>
            <a:extLst>
              <a:ext uri="{FF2B5EF4-FFF2-40B4-BE49-F238E27FC236}">
                <a16:creationId xmlns:a16="http://schemas.microsoft.com/office/drawing/2014/main" xmlns="" id="{EF3FD971-333A-44C8-86EA-D19E2FF37483}"/>
              </a:ext>
            </a:extLst>
          </p:cNvPr>
          <p:cNvSpPr txBox="1"/>
          <p:nvPr/>
        </p:nvSpPr>
        <p:spPr>
          <a:xfrm>
            <a:off x="2530136" y="5551628"/>
            <a:ext cx="18021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Active</a:t>
            </a:r>
            <a:r>
              <a:rPr lang="de-DE" dirty="0"/>
              <a:t> Learning</a:t>
            </a:r>
          </a:p>
        </p:txBody>
      </p:sp>
    </p:spTree>
    <p:extLst>
      <p:ext uri="{BB962C8B-B14F-4D97-AF65-F5344CB8AC3E}">
        <p14:creationId xmlns:p14="http://schemas.microsoft.com/office/powerpoint/2010/main" val="4275893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err="1" smtClean="0"/>
              <a:t>Modifying</a:t>
            </a:r>
            <a:r>
              <a:rPr lang="de-DE" sz="3600" dirty="0" smtClean="0"/>
              <a:t> </a:t>
            </a:r>
            <a:r>
              <a:rPr lang="de-DE" sz="3600" dirty="0" err="1" smtClean="0"/>
              <a:t>the</a:t>
            </a:r>
            <a:r>
              <a:rPr lang="de-DE" sz="3600" dirty="0" smtClean="0"/>
              <a:t> </a:t>
            </a:r>
            <a:r>
              <a:rPr lang="de-DE" sz="3600" dirty="0" err="1" smtClean="0"/>
              <a:t>mapping</a:t>
            </a:r>
            <a:endParaRPr lang="de-DE" sz="3600" dirty="0"/>
          </a:p>
        </p:txBody>
      </p:sp>
      <p:sp>
        <p:nvSpPr>
          <p:cNvPr id="5" name="Textfeld 4"/>
          <p:cNvSpPr txBox="1"/>
          <p:nvPr/>
        </p:nvSpPr>
        <p:spPr>
          <a:xfrm>
            <a:off x="428349" y="1210199"/>
            <a:ext cx="81930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 smtClean="0"/>
              <a:t>Idea</a:t>
            </a:r>
            <a:r>
              <a:rPr lang="de-DE" dirty="0" smtClean="0"/>
              <a:t>: </a:t>
            </a:r>
            <a:r>
              <a:rPr lang="de-DE" b="1" dirty="0"/>
              <a:t>T</a:t>
            </a:r>
            <a:r>
              <a:rPr lang="de-DE" b="1" dirty="0" smtClean="0"/>
              <a:t>rain </a:t>
            </a:r>
            <a:r>
              <a:rPr lang="de-DE" b="1" dirty="0"/>
              <a:t>on </a:t>
            </a:r>
            <a:r>
              <a:rPr lang="de-DE" b="1" dirty="0" err="1"/>
              <a:t>SPheno</a:t>
            </a:r>
            <a:r>
              <a:rPr lang="de-DE" b="1" dirty="0"/>
              <a:t> </a:t>
            </a:r>
            <a:r>
              <a:rPr lang="de-DE" b="1" dirty="0" err="1"/>
              <a:t>output</a:t>
            </a:r>
            <a:r>
              <a:rPr lang="de-DE" b="1" dirty="0"/>
              <a:t> </a:t>
            </a:r>
            <a:r>
              <a:rPr lang="de-DE" dirty="0" err="1"/>
              <a:t>instead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MSSM </a:t>
            </a:r>
            <a:r>
              <a:rPr lang="de-DE" dirty="0" err="1"/>
              <a:t>parameters</a:t>
            </a:r>
            <a:r>
              <a:rPr lang="de-DE" dirty="0"/>
              <a:t>:</a:t>
            </a:r>
          </a:p>
        </p:txBody>
      </p:sp>
      <p:sp>
        <p:nvSpPr>
          <p:cNvPr id="6" name="Textfeld 5"/>
          <p:cNvSpPr txBox="1"/>
          <p:nvPr/>
        </p:nvSpPr>
        <p:spPr>
          <a:xfrm>
            <a:off x="713431" y="1605068"/>
            <a:ext cx="7332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Back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smtClean="0"/>
              <a:t>19 </a:t>
            </a:r>
            <a:r>
              <a:rPr lang="de-DE" dirty="0"/>
              <a:t>dimensional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space</a:t>
            </a:r>
            <a:r>
              <a:rPr lang="de-DE" dirty="0"/>
              <a:t> but </a:t>
            </a:r>
            <a:r>
              <a:rPr lang="de-DE" dirty="0" err="1"/>
              <a:t>collecting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relevant </a:t>
            </a:r>
            <a:r>
              <a:rPr lang="de-DE" dirty="0" err="1"/>
              <a:t>SPheno</a:t>
            </a:r>
            <a:r>
              <a:rPr lang="de-DE" dirty="0"/>
              <a:t> </a:t>
            </a:r>
            <a:r>
              <a:rPr lang="de-DE" dirty="0" err="1"/>
              <a:t>output</a:t>
            </a:r>
            <a:r>
              <a:rPr lang="de-DE" dirty="0"/>
              <a:t>: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1091229" y="2251399"/>
            <a:ext cx="352443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Neutralino</a:t>
            </a:r>
            <a:r>
              <a:rPr lang="de-DE" dirty="0"/>
              <a:t>/</a:t>
            </a:r>
            <a:r>
              <a:rPr lang="de-DE" dirty="0" err="1"/>
              <a:t>Chargino</a:t>
            </a:r>
            <a:r>
              <a:rPr lang="de-DE" dirty="0"/>
              <a:t> </a:t>
            </a:r>
            <a:r>
              <a:rPr lang="de-DE" dirty="0" err="1"/>
              <a:t>mass</a:t>
            </a:r>
            <a:r>
              <a:rPr lang="de-DE" dirty="0"/>
              <a:t>(es)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Three</a:t>
            </a:r>
            <a:r>
              <a:rPr lang="de-DE" dirty="0"/>
              <a:t> </a:t>
            </a:r>
            <a:r>
              <a:rPr lang="de-DE" dirty="0" err="1"/>
              <a:t>squark</a:t>
            </a:r>
            <a:r>
              <a:rPr lang="de-DE" dirty="0"/>
              <a:t> </a:t>
            </a:r>
            <a:r>
              <a:rPr lang="de-DE" dirty="0" err="1"/>
              <a:t>masses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4 </a:t>
            </a:r>
            <a:r>
              <a:rPr lang="de-DE" dirty="0" err="1"/>
              <a:t>or</a:t>
            </a:r>
            <a:r>
              <a:rPr lang="de-DE" dirty="0"/>
              <a:t> 8 </a:t>
            </a:r>
            <a:r>
              <a:rPr lang="de-DE" dirty="0" err="1"/>
              <a:t>mixing</a:t>
            </a:r>
            <a:r>
              <a:rPr lang="de-DE" dirty="0"/>
              <a:t> </a:t>
            </a:r>
            <a:r>
              <a:rPr lang="de-DE" dirty="0" err="1"/>
              <a:t>matrix</a:t>
            </a:r>
            <a:r>
              <a:rPr lang="de-DE" dirty="0"/>
              <a:t> </a:t>
            </a:r>
            <a:r>
              <a:rPr lang="de-DE" dirty="0" err="1"/>
              <a:t>entries</a:t>
            </a:r>
            <a:endParaRPr lang="de-DE" dirty="0"/>
          </a:p>
        </p:txBody>
      </p:sp>
      <p:cxnSp>
        <p:nvCxnSpPr>
          <p:cNvPr id="9" name="Gerade Verbindung mit Pfeil 8"/>
          <p:cNvCxnSpPr/>
          <p:nvPr/>
        </p:nvCxnSpPr>
        <p:spPr>
          <a:xfrm>
            <a:off x="688804" y="4096170"/>
            <a:ext cx="940037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1728957" y="3911504"/>
            <a:ext cx="54345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Number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dimensions</a:t>
            </a:r>
            <a:r>
              <a:rPr lang="de-DE" dirty="0"/>
              <a:t> </a:t>
            </a:r>
            <a:r>
              <a:rPr lang="de-DE" dirty="0" err="1"/>
              <a:t>reduced</a:t>
            </a:r>
            <a:r>
              <a:rPr lang="de-DE" dirty="0"/>
              <a:t> </a:t>
            </a:r>
            <a:r>
              <a:rPr lang="de-DE" dirty="0" err="1"/>
              <a:t>from</a:t>
            </a:r>
            <a:r>
              <a:rPr lang="de-DE" dirty="0"/>
              <a:t> </a:t>
            </a:r>
            <a:r>
              <a:rPr lang="de-DE" dirty="0" smtClean="0"/>
              <a:t>19 </a:t>
            </a:r>
            <a:r>
              <a:rPr lang="de-DE" dirty="0" err="1"/>
              <a:t>to</a:t>
            </a:r>
            <a:r>
              <a:rPr lang="de-DE" dirty="0"/>
              <a:t> 6</a:t>
            </a:r>
            <a:r>
              <a:rPr lang="de-DE" dirty="0" smtClean="0"/>
              <a:t> </a:t>
            </a:r>
            <a:r>
              <a:rPr lang="de-DE" dirty="0"/>
              <a:t>- </a:t>
            </a:r>
            <a:r>
              <a:rPr lang="de-DE" dirty="0" smtClean="0"/>
              <a:t>14</a:t>
            </a:r>
            <a:endParaRPr lang="de-DE" dirty="0"/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688804" y="4479389"/>
            <a:ext cx="940037" cy="0"/>
          </a:xfrm>
          <a:prstGeom prst="straightConnector1">
            <a:avLst/>
          </a:prstGeom>
          <a:ln w="571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728956" y="4280836"/>
            <a:ext cx="6320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NN save </a:t>
            </a:r>
            <a:r>
              <a:rPr lang="de-DE" dirty="0" err="1"/>
              <a:t>themselves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conversion</a:t>
            </a:r>
            <a:r>
              <a:rPr lang="de-DE" dirty="0"/>
              <a:t> </a:t>
            </a:r>
            <a:r>
              <a:rPr lang="de-DE" dirty="0" err="1"/>
              <a:t>step</a:t>
            </a:r>
            <a:r>
              <a:rPr lang="de-DE" dirty="0"/>
              <a:t> </a:t>
            </a:r>
            <a:r>
              <a:rPr lang="de-DE" dirty="0" err="1"/>
              <a:t>SPheno</a:t>
            </a:r>
            <a:r>
              <a:rPr lang="de-DE" dirty="0"/>
              <a:t> </a:t>
            </a:r>
            <a:r>
              <a:rPr lang="de-DE" dirty="0" err="1"/>
              <a:t>performs</a:t>
            </a:r>
            <a:endParaRPr lang="de-DE" dirty="0"/>
          </a:p>
        </p:txBody>
      </p:sp>
      <p:sp>
        <p:nvSpPr>
          <p:cNvPr id="13" name="Pfeil: nach rechts 12"/>
          <p:cNvSpPr/>
          <p:nvPr/>
        </p:nvSpPr>
        <p:spPr>
          <a:xfrm>
            <a:off x="1728956" y="4834252"/>
            <a:ext cx="1740023" cy="585926"/>
          </a:xfrm>
          <a:prstGeom prst="rightArrow">
            <a:avLst/>
          </a:prstGeom>
          <a:solidFill>
            <a:schemeClr val="tx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4" name="Textfeld 13"/>
          <p:cNvSpPr txBox="1"/>
          <p:nvPr/>
        </p:nvSpPr>
        <p:spPr>
          <a:xfrm>
            <a:off x="3555778" y="4896383"/>
            <a:ext cx="24591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b="1" dirty="0" err="1"/>
              <a:t>Better</a:t>
            </a:r>
            <a:r>
              <a:rPr lang="de-DE" sz="2400" b="1" dirty="0"/>
              <a:t> </a:t>
            </a:r>
            <a:r>
              <a:rPr lang="de-DE" sz="2400" b="1" dirty="0" err="1"/>
              <a:t>results</a:t>
            </a:r>
            <a:r>
              <a:rPr lang="de-DE" sz="2400" b="1" dirty="0"/>
              <a:t>!</a:t>
            </a:r>
          </a:p>
        </p:txBody>
      </p:sp>
      <p:sp>
        <p:nvSpPr>
          <p:cNvPr id="17" name="Textfeld 16"/>
          <p:cNvSpPr txBox="1"/>
          <p:nvPr/>
        </p:nvSpPr>
        <p:spPr>
          <a:xfrm>
            <a:off x="713430" y="3157458"/>
            <a:ext cx="73329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No</a:t>
            </a:r>
            <a:r>
              <a:rPr lang="de-DE" dirty="0" smtClean="0"/>
              <a:t> </a:t>
            </a:r>
            <a:r>
              <a:rPr lang="de-DE" dirty="0" err="1" smtClean="0"/>
              <a:t>disadvantage</a:t>
            </a:r>
            <a:r>
              <a:rPr lang="de-DE" dirty="0" smtClean="0"/>
              <a:t>: </a:t>
            </a:r>
            <a:r>
              <a:rPr lang="de-DE" dirty="0" err="1" smtClean="0"/>
              <a:t>most</a:t>
            </a:r>
            <a:r>
              <a:rPr lang="de-DE" dirty="0" smtClean="0"/>
              <a:t> </a:t>
            </a:r>
            <a:r>
              <a:rPr lang="de-DE" dirty="0" err="1" smtClean="0"/>
              <a:t>people</a:t>
            </a:r>
            <a:r>
              <a:rPr lang="de-DE" dirty="0" smtClean="0"/>
              <a:t> </a:t>
            </a:r>
            <a:r>
              <a:rPr lang="de-DE" dirty="0" err="1" smtClean="0"/>
              <a:t>interested</a:t>
            </a:r>
            <a:r>
              <a:rPr lang="de-DE" dirty="0" smtClean="0"/>
              <a:t> in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cross-section</a:t>
            </a:r>
            <a:r>
              <a:rPr lang="de-DE" dirty="0" smtClean="0"/>
              <a:t> </a:t>
            </a:r>
            <a:r>
              <a:rPr lang="de-DE" dirty="0" err="1" smtClean="0"/>
              <a:t>run</a:t>
            </a:r>
            <a:r>
              <a:rPr lang="de-DE" dirty="0" smtClean="0"/>
              <a:t> </a:t>
            </a:r>
            <a:r>
              <a:rPr lang="de-DE" dirty="0" err="1" smtClean="0"/>
              <a:t>SPheno</a:t>
            </a:r>
            <a:r>
              <a:rPr lang="de-DE" dirty="0" smtClean="0"/>
              <a:t> </a:t>
            </a:r>
            <a:r>
              <a:rPr lang="de-DE" dirty="0" err="1" smtClean="0"/>
              <a:t>anyway</a:t>
            </a:r>
            <a:r>
              <a:rPr lang="de-DE" dirty="0" smtClean="0"/>
              <a:t>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7645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8" grpId="0"/>
      <p:bldP spid="10" grpId="0"/>
      <p:bldP spid="12" grpId="0"/>
      <p:bldP spid="13" grpId="0" animBg="1"/>
      <p:bldP spid="14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smtClean="0"/>
              <a:t>Intermediate </a:t>
            </a:r>
            <a:r>
              <a:rPr lang="de-DE" sz="3600" dirty="0" err="1" smtClean="0"/>
              <a:t>Results</a:t>
            </a:r>
            <a:endParaRPr lang="de-DE" sz="3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4" name="Tabel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05520499"/>
                  </p:ext>
                </p:extLst>
              </p:nvPr>
            </p:nvGraphicFramePr>
            <p:xfrm>
              <a:off x="1524000" y="863670"/>
              <a:ext cx="6096000" cy="212375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xmlns="" val="3283380869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xmlns="" val="71199289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xmlns="" val="1116831860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xmlns="" val="1117813256"/>
                        </a:ext>
                      </a:extLst>
                    </a:gridCol>
                  </a:tblGrid>
                  <a:tr h="370840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de-DE" dirty="0" err="1"/>
                            <a:t>Classification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accuracy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7362777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Pair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Training </a:t>
                          </a:r>
                          <a:r>
                            <a:rPr lang="de-DE" dirty="0" err="1"/>
                            <a:t>validation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 </a:t>
                          </a:r>
                          <a:r>
                            <a:rPr lang="de-DE" dirty="0" err="1"/>
                            <a:t>event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validation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10 </a:t>
                          </a:r>
                          <a:r>
                            <a:rPr lang="de-DE" dirty="0" err="1"/>
                            <a:t>event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validation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0416638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99.877 %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99.667 %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99.996 %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4255238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99.993 %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99.51 %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100 %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3475860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99.66 %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98.7%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99.97 %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6179784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4" name="Tabelle 3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005520499"/>
                  </p:ext>
                </p:extLst>
              </p:nvPr>
            </p:nvGraphicFramePr>
            <p:xfrm>
              <a:off x="1524000" y="863670"/>
              <a:ext cx="6096000" cy="212375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3283380869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71199289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1116831860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1117813256"/>
                        </a:ext>
                      </a:extLst>
                    </a:gridCol>
                  </a:tblGrid>
                  <a:tr h="370840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de-DE" dirty="0" err="1"/>
                            <a:t>Classification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accuracy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6277788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Pair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Training </a:t>
                          </a:r>
                          <a:r>
                            <a:rPr lang="de-DE" dirty="0" err="1"/>
                            <a:t>validation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 </a:t>
                          </a:r>
                          <a:r>
                            <a:rPr lang="de-DE" dirty="0" err="1"/>
                            <a:t>event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validation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10 </a:t>
                          </a:r>
                          <a:r>
                            <a:rPr lang="de-DE" dirty="0" err="1"/>
                            <a:t>event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validation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416638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800" t="-281967" r="-302000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99.877 %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99.667 %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99.996 %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255238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800" t="-381967" r="-302000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99.993 %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99.51 %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100 %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7586096"/>
                      </a:ext>
                    </a:extLst>
                  </a:tr>
                  <a:tr h="371158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2"/>
                          <a:stretch>
                            <a:fillRect l="-800" t="-481967" r="-302000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99.66 %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98.7%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99.97 %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7978460"/>
                      </a:ext>
                    </a:extLst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el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6130504"/>
                  </p:ext>
                </p:extLst>
              </p:nvPr>
            </p:nvGraphicFramePr>
            <p:xfrm>
              <a:off x="1524000" y="3105580"/>
              <a:ext cx="6096000" cy="28654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xmlns="" val="3283380869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xmlns="" val="71199289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xmlns="" val="1116831860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xmlns="" val="1117813256"/>
                        </a:ext>
                      </a:extLst>
                    </a:gridCol>
                  </a:tblGrid>
                  <a:tr h="370840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Regression </a:t>
                          </a:r>
                          <a:r>
                            <a:rPr lang="de-DE" dirty="0" err="1"/>
                            <a:t>mapes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and</a:t>
                          </a:r>
                          <a:r>
                            <a:rPr lang="de-DE" dirty="0"/>
                            <a:t> #</a:t>
                          </a:r>
                          <a:r>
                            <a:rPr lang="de-DE" dirty="0" err="1"/>
                            <a:t>points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73627778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Pair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 </a:t>
                          </a:r>
                          <a:r>
                            <a:rPr lang="de-DE" dirty="0" err="1"/>
                            <a:t>event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validation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10 </a:t>
                          </a:r>
                          <a:r>
                            <a:rPr lang="de-DE" dirty="0" err="1"/>
                            <a:t>event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validation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#</a:t>
                          </a:r>
                          <a:r>
                            <a:rPr lang="de-DE" dirty="0" err="1"/>
                            <a:t>points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0416638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+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1.57 %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1.41 %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196‘000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242552382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2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2.48 %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1.6 %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169‘000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40923977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1.48 %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1.38 %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310‘000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4531883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1.55 %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1.28 %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447‘000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33475860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  <m:sSubSup>
                                  <m:sSubSupPr>
                                    <m:ctrlPr>
                                      <a:rPr lang="de-DE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de-DE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𝜒</m:t>
                                    </m:r>
                                  </m:e>
                                  <m:sub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1</m:t>
                                    </m:r>
                                  </m:sub>
                                  <m:sup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0</m:t>
                                    </m:r>
                                  </m:sup>
                                </m:sSubSup>
                              </m:oMath>
                            </m:oMathPara>
                          </a14:m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1.27 %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1.1 %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607‘000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val="1617978460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el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646130504"/>
                  </p:ext>
                </p:extLst>
              </p:nvPr>
            </p:nvGraphicFramePr>
            <p:xfrm>
              <a:off x="1524000" y="3105580"/>
              <a:ext cx="6096000" cy="2865438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4000">
                      <a:extLst>
                        <a:ext uri="{9D8B030D-6E8A-4147-A177-3AD203B41FA5}">
                          <a16:colId xmlns:a16="http://schemas.microsoft.com/office/drawing/2014/main" val="3283380869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711992898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1116831860"/>
                        </a:ext>
                      </a:extLst>
                    </a:gridCol>
                    <a:gridCol w="1524000">
                      <a:extLst>
                        <a:ext uri="{9D8B030D-6E8A-4147-A177-3AD203B41FA5}">
                          <a16:colId xmlns:a16="http://schemas.microsoft.com/office/drawing/2014/main" val="1117813256"/>
                        </a:ext>
                      </a:extLst>
                    </a:gridCol>
                  </a:tblGrid>
                  <a:tr h="370840">
                    <a:tc gridSpan="4"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Regression </a:t>
                          </a:r>
                          <a:r>
                            <a:rPr lang="de-DE" dirty="0" err="1"/>
                            <a:t>mapes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and</a:t>
                          </a:r>
                          <a:r>
                            <a:rPr lang="de-DE" dirty="0"/>
                            <a:t> #</a:t>
                          </a:r>
                          <a:r>
                            <a:rPr lang="de-DE" dirty="0" err="1"/>
                            <a:t>points</a:t>
                          </a:r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de-DE" dirty="0"/>
                        </a:p>
                      </a:txBody>
                      <a:tcPr>
                        <a:solidFill>
                          <a:schemeClr val="tx2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736277788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Pair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 </a:t>
                          </a:r>
                          <a:r>
                            <a:rPr lang="de-DE" dirty="0" err="1"/>
                            <a:t>event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validation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10 </a:t>
                          </a:r>
                          <a:r>
                            <a:rPr lang="de-DE" dirty="0" err="1"/>
                            <a:t>event</a:t>
                          </a:r>
                          <a:r>
                            <a:rPr lang="de-DE" dirty="0"/>
                            <a:t> </a:t>
                          </a:r>
                          <a:r>
                            <a:rPr lang="de-DE" dirty="0" err="1"/>
                            <a:t>validation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#</a:t>
                          </a:r>
                          <a:r>
                            <a:rPr lang="de-DE" dirty="0" err="1"/>
                            <a:t>points</a:t>
                          </a:r>
                          <a:endParaRPr lang="de-DE" dirty="0"/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041663894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00" t="-280328" r="-302000" b="-4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1.57 %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1.41 %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196‘000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2425523828"/>
                      </a:ext>
                    </a:extLst>
                  </a:tr>
                  <a:tr h="371158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00" t="-380328" r="-302000" b="-3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2.48 %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1.6 %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169‘000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09239770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00" t="-480328" r="-302000" b="-2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1.48 %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1.38 %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310‘000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453188378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00" t="-580328" r="-302000" b="-1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1.55 %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1.28 %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447‘000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334758609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endParaRPr lang="de-DE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800" t="-680328" r="-302000" b="-2459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1.27 %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1.1 %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de-DE" dirty="0"/>
                            <a:t>607‘000</a:t>
                          </a:r>
                        </a:p>
                      </a:txBody>
                      <a:tcPr anchor="ctr">
                        <a:solidFill>
                          <a:schemeClr val="bg1">
                            <a:lumMod val="75000"/>
                          </a:schemeClr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617978460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2224718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What</a:t>
            </a:r>
            <a:r>
              <a:rPr lang="de-DE" sz="3600" dirty="0"/>
              <a:t> </a:t>
            </a:r>
            <a:r>
              <a:rPr lang="de-DE" sz="3600" dirty="0" err="1"/>
              <a:t>happened</a:t>
            </a:r>
            <a:r>
              <a:rPr lang="de-DE" sz="3600" dirty="0"/>
              <a:t> </a:t>
            </a:r>
            <a:r>
              <a:rPr lang="de-DE" sz="3600" dirty="0" err="1"/>
              <a:t>next</a:t>
            </a:r>
            <a:r>
              <a:rPr lang="de-DE" sz="3600" dirty="0"/>
              <a:t>…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feld 12">
                <a:extLst>
                  <a:ext uri="{FF2B5EF4-FFF2-40B4-BE49-F238E27FC236}">
                    <a16:creationId xmlns:a16="http://schemas.microsoft.com/office/drawing/2014/main" xmlns="" id="{F407126C-AA81-4567-B3FA-5C3BF32CE0D5}"/>
                  </a:ext>
                </a:extLst>
              </p:cNvPr>
              <p:cNvSpPr txBox="1"/>
              <p:nvPr/>
            </p:nvSpPr>
            <p:spPr>
              <a:xfrm>
                <a:off x="355107" y="1109709"/>
                <a:ext cx="8500893" cy="6655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 algn="ctr">
                  <a:buFont typeface="Arial" panose="020B0604020202020204" pitchFamily="34" charset="0"/>
                  <a:buChar char="•"/>
                </a:pPr>
                <a:r>
                  <a:rPr lang="de-DE" dirty="0" err="1"/>
                  <a:t>For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dirty="0" err="1"/>
                  <a:t>first</a:t>
                </a:r>
                <a:r>
                  <a:rPr lang="de-DE" dirty="0"/>
                  <a:t> 1-2 </a:t>
                </a:r>
                <a:r>
                  <a:rPr lang="de-DE" dirty="0" err="1"/>
                  <a:t>months</a:t>
                </a:r>
                <a:r>
                  <a:rPr lang="de-DE" dirty="0"/>
                  <a:t>, </a:t>
                </a:r>
                <a:r>
                  <a:rPr lang="de-DE" dirty="0" err="1"/>
                  <a:t>the</a:t>
                </a:r>
                <a:r>
                  <a:rPr lang="de-DE" dirty="0"/>
                  <a:t> </a:t>
                </a:r>
                <a:r>
                  <a:rPr lang="de-DE" b="1" dirty="0" smtClean="0"/>
                  <a:t>19-dimensional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sSubSup>
                      <m:sSubSupPr>
                        <m:ctrlPr>
                          <a:rPr lang="de-DE" b="1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de-DE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de-DE" b="1" dirty="0"/>
                  <a:t>-</a:t>
                </a:r>
                <a:r>
                  <a:rPr lang="de-DE" b="1" dirty="0" err="1"/>
                  <a:t>case</a:t>
                </a:r>
                <a:r>
                  <a:rPr lang="de-DE" b="1" dirty="0"/>
                  <a:t> </a:t>
                </a:r>
                <a:r>
                  <a:rPr lang="de-DE" dirty="0" err="1"/>
                  <a:t>with</a:t>
                </a:r>
                <a:r>
                  <a:rPr lang="de-DE" dirty="0"/>
                  <a:t> </a:t>
                </a:r>
                <a:r>
                  <a:rPr lang="de-DE" dirty="0" err="1"/>
                  <a:t>SPheno</a:t>
                </a:r>
                <a:r>
                  <a:rPr lang="de-DE" dirty="0"/>
                  <a:t> </a:t>
                </a:r>
                <a:r>
                  <a:rPr lang="de-DE" dirty="0" err="1"/>
                  <a:t>output</a:t>
                </a:r>
                <a:r>
                  <a:rPr lang="de-DE" dirty="0"/>
                  <a:t> </a:t>
                </a:r>
                <a:r>
                  <a:rPr lang="de-DE" dirty="0" err="1"/>
                  <a:t>as</a:t>
                </a:r>
                <a:r>
                  <a:rPr lang="de-DE" dirty="0"/>
                  <a:t> </a:t>
                </a:r>
                <a:r>
                  <a:rPr lang="de-DE" dirty="0" err="1"/>
                  <a:t>neural</a:t>
                </a:r>
                <a:r>
                  <a:rPr lang="de-DE" dirty="0"/>
                  <a:t> </a:t>
                </a:r>
                <a:r>
                  <a:rPr lang="de-DE" dirty="0" err="1"/>
                  <a:t>network</a:t>
                </a:r>
                <a:r>
                  <a:rPr lang="de-DE" dirty="0"/>
                  <a:t> </a:t>
                </a:r>
                <a:r>
                  <a:rPr lang="de-DE" dirty="0" err="1"/>
                  <a:t>input</a:t>
                </a:r>
                <a:r>
                  <a:rPr lang="de-DE" dirty="0"/>
                  <a:t> was </a:t>
                </a:r>
                <a:r>
                  <a:rPr lang="de-DE" dirty="0" err="1"/>
                  <a:t>investigated</a:t>
                </a:r>
                <a:r>
                  <a:rPr lang="de-DE" dirty="0"/>
                  <a:t> and </a:t>
                </a:r>
                <a:r>
                  <a:rPr lang="de-DE" dirty="0" err="1"/>
                  <a:t>then</a:t>
                </a:r>
                <a:r>
                  <a:rPr lang="de-DE" dirty="0"/>
                  <a:t> </a:t>
                </a:r>
                <a:r>
                  <a:rPr lang="de-DE" dirty="0" err="1"/>
                  <a:t>the</a:t>
                </a:r>
                <a:r>
                  <a:rPr lang="de-DE" dirty="0"/>
                  <a:t> time-</a:t>
                </a:r>
                <a:r>
                  <a:rPr lang="de-DE" dirty="0" err="1"/>
                  <a:t>line</a:t>
                </a:r>
                <a:r>
                  <a:rPr lang="de-DE" dirty="0"/>
                  <a:t> </a:t>
                </a:r>
                <a:r>
                  <a:rPr lang="de-DE" dirty="0" err="1"/>
                  <a:t>splits</a:t>
                </a:r>
                <a:r>
                  <a:rPr lang="de-DE" dirty="0"/>
                  <a:t>. </a:t>
                </a:r>
              </a:p>
            </p:txBody>
          </p:sp>
        </mc:Choice>
        <mc:Fallback xmlns="">
          <p:sp>
            <p:nvSpPr>
              <p:cNvPr id="13" name="Textfeld 12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F407126C-AA81-4567-B3FA-5C3BF32CE0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55107" y="1109709"/>
                <a:ext cx="8500893" cy="665503"/>
              </a:xfrm>
              <a:prstGeom prst="rect">
                <a:avLst/>
              </a:prstGeom>
              <a:blipFill rotWithShape="0">
                <a:blip r:embed="rId2"/>
                <a:stretch>
                  <a:fillRect t="-1835" b="-14679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457D7BAC-9282-4B44-B42D-D346123610E4}"/>
              </a:ext>
            </a:extLst>
          </p:cNvPr>
          <p:cNvSpPr txBox="1"/>
          <p:nvPr/>
        </p:nvSpPr>
        <p:spPr>
          <a:xfrm>
            <a:off x="490229" y="2074540"/>
            <a:ext cx="81635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At </a:t>
            </a:r>
            <a:r>
              <a:rPr lang="de-DE" dirty="0" err="1"/>
              <a:t>the</a:t>
            </a:r>
            <a:r>
              <a:rPr lang="de-DE" dirty="0"/>
              <a:t> end,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b="1" dirty="0" err="1"/>
              <a:t>three</a:t>
            </a:r>
            <a:r>
              <a:rPr lang="de-DE" b="1" dirty="0"/>
              <a:t> different </a:t>
            </a:r>
            <a:r>
              <a:rPr lang="de-DE" b="1" dirty="0" err="1"/>
              <a:t>approaches</a:t>
            </a:r>
            <a:r>
              <a:rPr lang="de-DE" b="1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solving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LO </a:t>
            </a:r>
            <a:r>
              <a:rPr lang="de-DE" dirty="0" err="1"/>
              <a:t>problem</a:t>
            </a:r>
            <a:r>
              <a:rPr lang="de-DE" dirty="0"/>
              <a:t>:</a:t>
            </a:r>
          </a:p>
        </p:txBody>
      </p:sp>
      <p:sp>
        <p:nvSpPr>
          <p:cNvPr id="15" name="Textfeld 14">
            <a:extLst>
              <a:ext uri="{FF2B5EF4-FFF2-40B4-BE49-F238E27FC236}">
                <a16:creationId xmlns:a16="http://schemas.microsoft.com/office/drawing/2014/main" xmlns="" id="{63C22996-2BA7-417A-A1B9-15B37A1E7FD5}"/>
              </a:ext>
            </a:extLst>
          </p:cNvPr>
          <p:cNvSpPr txBox="1"/>
          <p:nvPr/>
        </p:nvSpPr>
        <p:spPr>
          <a:xfrm>
            <a:off x="355107" y="2636668"/>
            <a:ext cx="856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1. A </a:t>
            </a:r>
            <a:r>
              <a:rPr lang="de-DE" b="1" dirty="0" err="1"/>
              <a:t>direct</a:t>
            </a:r>
            <a:r>
              <a:rPr lang="de-DE" b="1" dirty="0"/>
              <a:t> </a:t>
            </a:r>
            <a:r>
              <a:rPr lang="de-DE" b="1" dirty="0" err="1"/>
              <a:t>approach</a:t>
            </a:r>
            <a:r>
              <a:rPr lang="de-DE" b="1" dirty="0"/>
              <a:t> </a:t>
            </a:r>
            <a:r>
              <a:rPr lang="de-DE" dirty="0" err="1"/>
              <a:t>mapping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pMSSM-19 </a:t>
            </a:r>
            <a:r>
              <a:rPr lang="de-DE" dirty="0" err="1"/>
              <a:t>parameters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cross-section</a:t>
            </a:r>
            <a:r>
              <a:rPr lang="de-DE" dirty="0"/>
              <a:t> 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xmlns="" id="{8517DB79-B04F-408D-AF8B-71E5820F8D9D}"/>
              </a:ext>
            </a:extLst>
          </p:cNvPr>
          <p:cNvSpPr txBox="1"/>
          <p:nvPr/>
        </p:nvSpPr>
        <p:spPr>
          <a:xfrm>
            <a:off x="355107" y="3198796"/>
            <a:ext cx="856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2. A </a:t>
            </a:r>
            <a:r>
              <a:rPr lang="de-DE" b="1" dirty="0" err="1"/>
              <a:t>direct</a:t>
            </a:r>
            <a:r>
              <a:rPr lang="de-DE" b="1" dirty="0"/>
              <a:t> </a:t>
            </a:r>
            <a:r>
              <a:rPr lang="de-DE" b="1" dirty="0" err="1"/>
              <a:t>approach</a:t>
            </a:r>
            <a:r>
              <a:rPr lang="de-DE" b="1" dirty="0"/>
              <a:t> </a:t>
            </a:r>
            <a:r>
              <a:rPr lang="de-DE" dirty="0" err="1"/>
              <a:t>mapping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SPheno</a:t>
            </a:r>
            <a:r>
              <a:rPr lang="de-DE" dirty="0"/>
              <a:t> </a:t>
            </a:r>
            <a:r>
              <a:rPr lang="de-DE" dirty="0" err="1"/>
              <a:t>output</a:t>
            </a:r>
            <a:r>
              <a:rPr lang="de-DE" dirty="0"/>
              <a:t> </a:t>
            </a:r>
            <a:r>
              <a:rPr lang="de-DE" dirty="0" err="1"/>
              <a:t>onto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cross-section</a:t>
            </a:r>
            <a:r>
              <a:rPr lang="de-DE" dirty="0"/>
              <a:t> </a:t>
            </a:r>
          </a:p>
        </p:txBody>
      </p:sp>
      <p:sp>
        <p:nvSpPr>
          <p:cNvPr id="17" name="Textfeld 16">
            <a:extLst>
              <a:ext uri="{FF2B5EF4-FFF2-40B4-BE49-F238E27FC236}">
                <a16:creationId xmlns:a16="http://schemas.microsoft.com/office/drawing/2014/main" xmlns="" id="{891CB2E3-B8D0-4AA4-93A2-88A458C27083}"/>
              </a:ext>
            </a:extLst>
          </p:cNvPr>
          <p:cNvSpPr txBox="1"/>
          <p:nvPr/>
        </p:nvSpPr>
        <p:spPr>
          <a:xfrm>
            <a:off x="355106" y="3775969"/>
            <a:ext cx="87888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3. A </a:t>
            </a:r>
            <a:r>
              <a:rPr lang="de-DE" b="1" dirty="0" err="1"/>
              <a:t>decomposing</a:t>
            </a:r>
            <a:r>
              <a:rPr lang="de-DE" b="1" dirty="0"/>
              <a:t> </a:t>
            </a:r>
            <a:r>
              <a:rPr lang="de-DE" b="1" dirty="0" err="1"/>
              <a:t>approach</a:t>
            </a:r>
            <a:r>
              <a:rPr lang="de-DE" b="1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turns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cross-section</a:t>
            </a:r>
            <a:r>
              <a:rPr lang="de-DE" dirty="0"/>
              <a:t> </a:t>
            </a:r>
            <a:r>
              <a:rPr lang="de-DE" dirty="0" err="1"/>
              <a:t>into</a:t>
            </a:r>
            <a:r>
              <a:rPr lang="de-DE" dirty="0"/>
              <a:t> a </a:t>
            </a:r>
            <a:r>
              <a:rPr lang="de-DE" dirty="0" err="1"/>
              <a:t>sum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coefficients</a:t>
            </a:r>
            <a:r>
              <a:rPr lang="de-DE" dirty="0"/>
              <a:t> </a:t>
            </a:r>
            <a:r>
              <a:rPr lang="de-DE" dirty="0" err="1"/>
              <a:t>depending</a:t>
            </a:r>
            <a:r>
              <a:rPr lang="de-DE" dirty="0"/>
              <a:t> on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electroweakino</a:t>
            </a:r>
            <a:r>
              <a:rPr lang="de-DE" dirty="0"/>
              <a:t> and squark </a:t>
            </a:r>
            <a:r>
              <a:rPr lang="de-DE" dirty="0" err="1"/>
              <a:t>masses</a:t>
            </a:r>
            <a:r>
              <a:rPr lang="de-DE" dirty="0"/>
              <a:t> </a:t>
            </a:r>
            <a:r>
              <a:rPr lang="de-DE" dirty="0" err="1"/>
              <a:t>times</a:t>
            </a:r>
            <a:r>
              <a:rPr lang="de-DE" dirty="0"/>
              <a:t> </a:t>
            </a:r>
            <a:r>
              <a:rPr lang="de-DE" dirty="0" err="1"/>
              <a:t>coupling</a:t>
            </a:r>
            <a:r>
              <a:rPr lang="de-DE" dirty="0"/>
              <a:t> </a:t>
            </a:r>
            <a:r>
              <a:rPr lang="de-DE" dirty="0" err="1"/>
              <a:t>terms</a:t>
            </a:r>
            <a:r>
              <a:rPr lang="de-DE" dirty="0"/>
              <a:t>.</a:t>
            </a:r>
          </a:p>
        </p:txBody>
      </p:sp>
      <p:sp>
        <p:nvSpPr>
          <p:cNvPr id="18" name="Textfeld 17">
            <a:extLst>
              <a:ext uri="{FF2B5EF4-FFF2-40B4-BE49-F238E27FC236}">
                <a16:creationId xmlns:a16="http://schemas.microsoft.com/office/drawing/2014/main" xmlns="" id="{0C910868-6E46-40E2-8BDE-003E43216B58}"/>
              </a:ext>
            </a:extLst>
          </p:cNvPr>
          <p:cNvSpPr txBox="1"/>
          <p:nvPr/>
        </p:nvSpPr>
        <p:spPr>
          <a:xfrm>
            <a:off x="798990" y="4630141"/>
            <a:ext cx="7546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After </a:t>
            </a:r>
            <a:r>
              <a:rPr lang="de-DE" dirty="0" err="1"/>
              <a:t>seeing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second</a:t>
            </a:r>
            <a:r>
              <a:rPr lang="de-DE" dirty="0"/>
              <a:t> </a:t>
            </a:r>
            <a:r>
              <a:rPr lang="de-DE" dirty="0" err="1"/>
              <a:t>direct</a:t>
            </a:r>
            <a:r>
              <a:rPr lang="de-DE" dirty="0"/>
              <a:t> </a:t>
            </a:r>
            <a:r>
              <a:rPr lang="de-DE" dirty="0" err="1"/>
              <a:t>approach</a:t>
            </a:r>
            <a:r>
              <a:rPr lang="de-DE" dirty="0"/>
              <a:t> </a:t>
            </a:r>
            <a:r>
              <a:rPr lang="de-DE" dirty="0" err="1"/>
              <a:t>work</a:t>
            </a:r>
            <a:r>
              <a:rPr lang="de-DE" dirty="0"/>
              <a:t> </a:t>
            </a:r>
            <a:r>
              <a:rPr lang="de-DE" dirty="0" err="1"/>
              <a:t>much</a:t>
            </a:r>
            <a:r>
              <a:rPr lang="de-DE" dirty="0"/>
              <a:t> </a:t>
            </a:r>
            <a:r>
              <a:rPr lang="de-DE" dirty="0" err="1"/>
              <a:t>better</a:t>
            </a:r>
            <a:r>
              <a:rPr lang="de-DE" dirty="0"/>
              <a:t> </a:t>
            </a:r>
            <a:r>
              <a:rPr lang="de-DE" dirty="0" err="1"/>
              <a:t>than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,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one</a:t>
            </a:r>
            <a:r>
              <a:rPr lang="de-DE" dirty="0"/>
              <a:t> was </a:t>
            </a:r>
            <a:r>
              <a:rPr lang="de-DE" dirty="0" err="1"/>
              <a:t>dismissed</a:t>
            </a:r>
            <a:r>
              <a:rPr lang="de-DE" dirty="0"/>
              <a:t>!</a:t>
            </a:r>
          </a:p>
        </p:txBody>
      </p:sp>
      <p:cxnSp>
        <p:nvCxnSpPr>
          <p:cNvPr id="20" name="Gerader Verbinder 19">
            <a:extLst>
              <a:ext uri="{FF2B5EF4-FFF2-40B4-BE49-F238E27FC236}">
                <a16:creationId xmlns:a16="http://schemas.microsoft.com/office/drawing/2014/main" xmlns="" id="{09AA064C-F533-4BC6-A65A-5C62D4B62493}"/>
              </a:ext>
            </a:extLst>
          </p:cNvPr>
          <p:cNvCxnSpPr>
            <a:cxnSpLocks/>
          </p:cNvCxnSpPr>
          <p:nvPr/>
        </p:nvCxnSpPr>
        <p:spPr>
          <a:xfrm>
            <a:off x="490229" y="2752078"/>
            <a:ext cx="8163542" cy="142042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Textfeld 22">
            <a:extLst>
              <a:ext uri="{FF2B5EF4-FFF2-40B4-BE49-F238E27FC236}">
                <a16:creationId xmlns:a16="http://schemas.microsoft.com/office/drawing/2014/main" xmlns="" id="{C6843A8C-1C76-45DB-B5C6-8AADB6E31B79}"/>
              </a:ext>
            </a:extLst>
          </p:cNvPr>
          <p:cNvSpPr txBox="1"/>
          <p:nvPr/>
        </p:nvSpPr>
        <p:spPr>
          <a:xfrm>
            <a:off x="490229" y="5548544"/>
            <a:ext cx="80412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rest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time, 2. and 3. </a:t>
            </a:r>
            <a:r>
              <a:rPr lang="de-DE" dirty="0" err="1"/>
              <a:t>were</a:t>
            </a:r>
            <a:r>
              <a:rPr lang="de-DE" dirty="0"/>
              <a:t> </a:t>
            </a:r>
            <a:r>
              <a:rPr lang="de-DE" dirty="0" err="1"/>
              <a:t>investigated</a:t>
            </a:r>
            <a:r>
              <a:rPr lang="de-DE" dirty="0"/>
              <a:t> in parallel.</a:t>
            </a:r>
          </a:p>
        </p:txBody>
      </p:sp>
    </p:spTree>
    <p:extLst>
      <p:ext uri="{BB962C8B-B14F-4D97-AF65-F5344CB8AC3E}">
        <p14:creationId xmlns:p14="http://schemas.microsoft.com/office/powerpoint/2010/main" val="29557822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2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" name="Titel 6"/>
              <p:cNvSpPr>
                <a:spLocks noGrp="1"/>
              </p:cNvSpPr>
              <p:nvPr>
                <p:ph type="title" idx="4294967295"/>
              </p:nvPr>
            </p:nvSpPr>
            <p:spPr>
              <a:xfrm>
                <a:off x="0" y="201613"/>
                <a:ext cx="8569325" cy="542925"/>
              </a:xfrm>
            </p:spPr>
            <p:txBody>
              <a:bodyPr>
                <a:normAutofit fontScale="90000"/>
              </a:bodyPr>
              <a:lstStyle/>
              <a:p>
                <a:r>
                  <a:rPr lang="de-DE" sz="3200" dirty="0"/>
                  <a:t>Regression on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sSubSup>
                      <m:sSubSupPr>
                        <m:ctrlPr>
                          <a:rPr lang="de-DE" sz="3200" i="1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𝝌</m:t>
                        </m:r>
                      </m:e>
                      <m:sub>
                        <m:r>
                          <a:rPr 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𝟏</m:t>
                        </m:r>
                      </m:sub>
                      <m:sup>
                        <m:r>
                          <a:rPr lang="de-DE" sz="32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sup>
                    </m:sSubSup>
                  </m:oMath>
                </a14:m>
                <a:r>
                  <a:rPr lang="de-DE" sz="3200" dirty="0"/>
                  <a:t> at LO </a:t>
                </a:r>
                <a:r>
                  <a:rPr lang="de-DE" sz="3200" dirty="0" err="1"/>
                  <a:t>then</a:t>
                </a:r>
                <a:r>
                  <a:rPr lang="de-DE" sz="3200" dirty="0"/>
                  <a:t> and </a:t>
                </a:r>
                <a:r>
                  <a:rPr lang="de-DE" sz="3200" dirty="0" err="1"/>
                  <a:t>now</a:t>
                </a:r>
                <a:r>
                  <a:rPr lang="de-DE" sz="3200" dirty="0"/>
                  <a:t> </a:t>
                </a:r>
              </a:p>
            </p:txBody>
          </p:sp>
        </mc:Choice>
        <mc:Fallback xmlns="">
          <p:sp>
            <p:nvSpPr>
              <p:cNvPr id="7" name="Titel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 idx="4294967295"/>
              </p:nvPr>
            </p:nvSpPr>
            <p:spPr>
              <a:xfrm>
                <a:off x="0" y="201613"/>
                <a:ext cx="8569325" cy="542925"/>
              </a:xfrm>
              <a:blipFill rotWithShape="0">
                <a:blip r:embed="rId2"/>
                <a:stretch>
                  <a:fillRect l="-1494" t="-12360" b="-3033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Grafik 2">
            <a:extLst>
              <a:ext uri="{FF2B5EF4-FFF2-40B4-BE49-F238E27FC236}">
                <a16:creationId xmlns:a16="http://schemas.microsoft.com/office/drawing/2014/main" xmlns="" id="{75F234CE-4C73-42A3-B6FC-8DD43785D5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75736"/>
            <a:ext cx="4572000" cy="4572000"/>
          </a:xfrm>
          <a:prstGeom prst="rect">
            <a:avLst/>
          </a:prstGeom>
        </p:spPr>
      </p:pic>
      <p:sp>
        <p:nvSpPr>
          <p:cNvPr id="4" name="Textfeld 3">
            <a:extLst>
              <a:ext uri="{FF2B5EF4-FFF2-40B4-BE49-F238E27FC236}">
                <a16:creationId xmlns:a16="http://schemas.microsoft.com/office/drawing/2014/main" xmlns="" id="{E9ED862A-0CB0-4709-A21E-37D0FB93A24C}"/>
              </a:ext>
            </a:extLst>
          </p:cNvPr>
          <p:cNvSpPr txBox="1"/>
          <p:nvPr/>
        </p:nvSpPr>
        <p:spPr>
          <a:xfrm>
            <a:off x="2463552" y="1467923"/>
            <a:ext cx="1819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Mape</a:t>
            </a:r>
            <a:r>
              <a:rPr lang="de-DE" dirty="0"/>
              <a:t>: 3 %</a:t>
            </a:r>
          </a:p>
        </p:txBody>
      </p:sp>
      <p:sp>
        <p:nvSpPr>
          <p:cNvPr id="5" name="Textfeld 4">
            <a:extLst>
              <a:ext uri="{FF2B5EF4-FFF2-40B4-BE49-F238E27FC236}">
                <a16:creationId xmlns:a16="http://schemas.microsoft.com/office/drawing/2014/main" xmlns="" id="{46BC0ED5-7AAB-4F75-8946-CE76CBB42B49}"/>
              </a:ext>
            </a:extLst>
          </p:cNvPr>
          <p:cNvSpPr txBox="1"/>
          <p:nvPr/>
        </p:nvSpPr>
        <p:spPr>
          <a:xfrm>
            <a:off x="2090166" y="1845710"/>
            <a:ext cx="239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Max. </a:t>
            </a:r>
            <a:r>
              <a:rPr lang="de-DE" dirty="0" err="1"/>
              <a:t>error</a:t>
            </a:r>
            <a:r>
              <a:rPr lang="de-DE" dirty="0"/>
              <a:t> &gt; 100 %</a:t>
            </a:r>
          </a:p>
        </p:txBody>
      </p:sp>
      <p:sp>
        <p:nvSpPr>
          <p:cNvPr id="6" name="Textfeld 5">
            <a:extLst>
              <a:ext uri="{FF2B5EF4-FFF2-40B4-BE49-F238E27FC236}">
                <a16:creationId xmlns:a16="http://schemas.microsoft.com/office/drawing/2014/main" xmlns="" id="{A5B33453-9006-4ADA-8F33-61F61A7FCB8A}"/>
              </a:ext>
            </a:extLst>
          </p:cNvPr>
          <p:cNvSpPr txBox="1"/>
          <p:nvPr/>
        </p:nvSpPr>
        <p:spPr>
          <a:xfrm>
            <a:off x="2249440" y="2254106"/>
            <a:ext cx="239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#</a:t>
            </a:r>
            <a:r>
              <a:rPr lang="de-DE" dirty="0" err="1"/>
              <a:t>points</a:t>
            </a:r>
            <a:r>
              <a:rPr lang="de-DE" dirty="0"/>
              <a:t>: 870‘000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xmlns="" id="{701A0EA1-6912-4860-AB93-46F915D1BD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3222" y="875735"/>
            <a:ext cx="4572001" cy="4572001"/>
          </a:xfrm>
          <a:prstGeom prst="rect">
            <a:avLst/>
          </a:prstGeom>
        </p:spPr>
      </p:pic>
      <p:sp>
        <p:nvSpPr>
          <p:cNvPr id="12" name="Textfeld 11">
            <a:extLst>
              <a:ext uri="{FF2B5EF4-FFF2-40B4-BE49-F238E27FC236}">
                <a16:creationId xmlns:a16="http://schemas.microsoft.com/office/drawing/2014/main" xmlns="" id="{FBFE81F0-338E-4387-A519-622B12B8D589}"/>
              </a:ext>
            </a:extLst>
          </p:cNvPr>
          <p:cNvSpPr txBox="1"/>
          <p:nvPr/>
        </p:nvSpPr>
        <p:spPr>
          <a:xfrm>
            <a:off x="6933075" y="3714464"/>
            <a:ext cx="18199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Mape</a:t>
            </a:r>
            <a:r>
              <a:rPr lang="de-DE" dirty="0"/>
              <a:t>: 0.1 %</a:t>
            </a:r>
          </a:p>
        </p:txBody>
      </p:sp>
      <p:sp>
        <p:nvSpPr>
          <p:cNvPr id="13" name="Textfeld 12">
            <a:extLst>
              <a:ext uri="{FF2B5EF4-FFF2-40B4-BE49-F238E27FC236}">
                <a16:creationId xmlns:a16="http://schemas.microsoft.com/office/drawing/2014/main" xmlns="" id="{5AF08277-49F0-4628-B3E2-7BB48736C9F6}"/>
              </a:ext>
            </a:extLst>
          </p:cNvPr>
          <p:cNvSpPr txBox="1"/>
          <p:nvPr/>
        </p:nvSpPr>
        <p:spPr>
          <a:xfrm>
            <a:off x="6646508" y="4092251"/>
            <a:ext cx="239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Max. </a:t>
            </a:r>
            <a:r>
              <a:rPr lang="de-DE" dirty="0" err="1"/>
              <a:t>error</a:t>
            </a:r>
            <a:r>
              <a:rPr lang="de-DE" dirty="0"/>
              <a:t>: 5.23 %</a:t>
            </a: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xmlns="" id="{AE69D013-FABF-4160-BE2C-0D504C462D55}"/>
              </a:ext>
            </a:extLst>
          </p:cNvPr>
          <p:cNvSpPr txBox="1"/>
          <p:nvPr/>
        </p:nvSpPr>
        <p:spPr>
          <a:xfrm>
            <a:off x="6662166" y="4470038"/>
            <a:ext cx="239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#</a:t>
            </a:r>
            <a:r>
              <a:rPr lang="de-DE" dirty="0" err="1"/>
              <a:t>points</a:t>
            </a:r>
            <a:r>
              <a:rPr lang="de-DE" dirty="0"/>
              <a:t>: 3‘700‘000</a:t>
            </a:r>
          </a:p>
        </p:txBody>
      </p:sp>
    </p:spTree>
    <p:extLst>
      <p:ext uri="{BB962C8B-B14F-4D97-AF65-F5344CB8AC3E}">
        <p14:creationId xmlns:p14="http://schemas.microsoft.com/office/powerpoint/2010/main" val="8618685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12" grpId="0"/>
      <p:bldP spid="13" grpId="0"/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886700" cy="1325563"/>
          </a:xfrm>
        </p:spPr>
        <p:txBody>
          <a:bodyPr>
            <a:normAutofit/>
          </a:bodyPr>
          <a:lstStyle/>
          <a:p>
            <a:r>
              <a:rPr lang="de-DE" sz="3200" dirty="0" smtClean="0"/>
              <a:t>Paper </a:t>
            </a:r>
            <a:r>
              <a:rPr lang="de-DE" sz="3200" dirty="0" err="1" smtClean="0"/>
              <a:t>is</a:t>
            </a:r>
            <a:r>
              <a:rPr lang="de-DE" sz="3200" dirty="0" smtClean="0"/>
              <a:t> out! arxiv:1810.08312</a:t>
            </a:r>
            <a:endParaRPr lang="de-DE" sz="3200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294967295"/>
          </p:nvPr>
        </p:nvSpPr>
        <p:spPr>
          <a:xfrm>
            <a:off x="8102600" y="6356350"/>
            <a:ext cx="1041400" cy="365125"/>
          </a:xfrm>
        </p:spPr>
        <p:txBody>
          <a:bodyPr/>
          <a:lstStyle/>
          <a:p>
            <a:fld id="{BBCF9757-4121-4CA6-9180-1D9F1604BA47}" type="slidenum">
              <a:rPr lang="de-DE" smtClean="0"/>
              <a:t>2</a:t>
            </a:fld>
            <a:endParaRPr lang="de-DE"/>
          </a:p>
        </p:txBody>
      </p:sp>
      <p:pic>
        <p:nvPicPr>
          <p:cNvPr id="5" name="Inhaltsplatzhalter 4"/>
          <p:cNvPicPr>
            <a:picLocks noGrp="1" noChangeAspect="1"/>
          </p:cNvPicPr>
          <p:nvPr>
            <p:ph idx="4294967295"/>
          </p:nvPr>
        </p:nvPicPr>
        <p:blipFill>
          <a:blip r:embed="rId2"/>
          <a:stretch>
            <a:fillRect/>
          </a:stretch>
        </p:blipFill>
        <p:spPr>
          <a:xfrm>
            <a:off x="226142" y="1448672"/>
            <a:ext cx="8656638" cy="39195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878526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/>
          <a:lstStyle/>
          <a:p>
            <a:r>
              <a:rPr lang="de-DE" sz="2800" dirty="0" err="1" smtClean="0"/>
              <a:t>Architectural</a:t>
            </a:r>
            <a:r>
              <a:rPr lang="de-DE" sz="2800" dirty="0" smtClean="0"/>
              <a:t> </a:t>
            </a:r>
            <a:r>
              <a:rPr lang="de-DE" sz="2800" dirty="0" err="1" smtClean="0"/>
              <a:t>recommendations</a:t>
            </a:r>
            <a:r>
              <a:rPr lang="de-DE" sz="2800" dirty="0" smtClean="0"/>
              <a:t> </a:t>
            </a:r>
            <a:r>
              <a:rPr lang="de-DE" sz="2800" dirty="0" err="1" smtClean="0"/>
              <a:t>from</a:t>
            </a:r>
            <a:r>
              <a:rPr lang="de-DE" sz="2800" dirty="0" smtClean="0"/>
              <a:t> </a:t>
            </a:r>
            <a:r>
              <a:rPr lang="de-DE" sz="2800" dirty="0" err="1" smtClean="0"/>
              <a:t>experience</a:t>
            </a:r>
            <a:endParaRPr lang="de-DE" sz="2800" dirty="0"/>
          </a:p>
        </p:txBody>
      </p:sp>
      <p:sp>
        <p:nvSpPr>
          <p:cNvPr id="5" name="Textfeld 4">
            <a:extLst>
              <a:ext uri="{FF2B5EF4-FFF2-40B4-BE49-F238E27FC236}">
                <a16:creationId xmlns="" xmlns:a16="http://schemas.microsoft.com/office/drawing/2014/main" id="{90AFF2C2-2397-46D2-B6D9-406C6CF0D9BC}"/>
              </a:ext>
            </a:extLst>
          </p:cNvPr>
          <p:cNvSpPr txBox="1"/>
          <p:nvPr/>
        </p:nvSpPr>
        <p:spPr>
          <a:xfrm>
            <a:off x="718290" y="1293919"/>
            <a:ext cx="1945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Lots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data</a:t>
            </a:r>
            <a:endParaRPr lang="de-DE" dirty="0"/>
          </a:p>
        </p:txBody>
      </p:sp>
      <p:sp>
        <p:nvSpPr>
          <p:cNvPr id="6" name="Textfeld 5">
            <a:extLst>
              <a:ext uri="{FF2B5EF4-FFF2-40B4-BE49-F238E27FC236}">
                <a16:creationId xmlns="" xmlns:a16="http://schemas.microsoft.com/office/drawing/2014/main" id="{243ED98D-106B-42A3-BC92-5162BEA8584D}"/>
              </a:ext>
            </a:extLst>
          </p:cNvPr>
          <p:cNvSpPr txBox="1"/>
          <p:nvPr/>
        </p:nvSpPr>
        <p:spPr>
          <a:xfrm>
            <a:off x="718290" y="2375066"/>
            <a:ext cx="6703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3-4 </a:t>
            </a:r>
            <a:r>
              <a:rPr lang="de-DE" dirty="0" err="1"/>
              <a:t>or</a:t>
            </a:r>
            <a:r>
              <a:rPr lang="de-DE" dirty="0"/>
              <a:t> 8 (</a:t>
            </a:r>
            <a:r>
              <a:rPr lang="de-DE" dirty="0" err="1"/>
              <a:t>only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selu</a:t>
            </a:r>
            <a:r>
              <a:rPr lang="de-DE" dirty="0"/>
              <a:t>) </a:t>
            </a:r>
            <a:r>
              <a:rPr lang="de-DE" dirty="0" err="1"/>
              <a:t>hidden</a:t>
            </a:r>
            <a:r>
              <a:rPr lang="de-DE" dirty="0"/>
              <a:t> </a:t>
            </a:r>
            <a:r>
              <a:rPr lang="de-DE" dirty="0" err="1"/>
              <a:t>layers</a:t>
            </a:r>
            <a:endParaRPr lang="de-DE" dirty="0"/>
          </a:p>
        </p:txBody>
      </p:sp>
      <p:sp>
        <p:nvSpPr>
          <p:cNvPr id="7" name="Textfeld 6">
            <a:extLst>
              <a:ext uri="{FF2B5EF4-FFF2-40B4-BE49-F238E27FC236}">
                <a16:creationId xmlns="" xmlns:a16="http://schemas.microsoft.com/office/drawing/2014/main" id="{4F0EF578-8292-469A-87BF-797E040E20B7}"/>
              </a:ext>
            </a:extLst>
          </p:cNvPr>
          <p:cNvSpPr txBox="1"/>
          <p:nvPr/>
        </p:nvSpPr>
        <p:spPr>
          <a:xfrm>
            <a:off x="901520" y="904807"/>
            <a:ext cx="70395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/>
              <a:t>(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regression</a:t>
            </a:r>
            <a:r>
              <a:rPr lang="de-DE" dirty="0"/>
              <a:t> and </a:t>
            </a:r>
            <a:r>
              <a:rPr lang="de-DE" dirty="0" err="1"/>
              <a:t>classification</a:t>
            </a:r>
            <a:r>
              <a:rPr lang="de-DE" dirty="0"/>
              <a:t> </a:t>
            </a:r>
            <a:r>
              <a:rPr lang="de-DE" dirty="0" err="1"/>
              <a:t>problems</a:t>
            </a:r>
            <a:r>
              <a:rPr lang="de-DE" dirty="0"/>
              <a:t> </a:t>
            </a:r>
            <a:r>
              <a:rPr lang="de-DE" dirty="0" smtClean="0"/>
              <a:t>in </a:t>
            </a:r>
            <a:r>
              <a:rPr lang="de-DE" dirty="0" err="1"/>
              <a:t>physics</a:t>
            </a:r>
            <a:r>
              <a:rPr lang="de-DE" dirty="0"/>
              <a:t>)</a:t>
            </a:r>
          </a:p>
        </p:txBody>
      </p:sp>
      <p:sp>
        <p:nvSpPr>
          <p:cNvPr id="8" name="Textfeld 7">
            <a:extLst>
              <a:ext uri="{FF2B5EF4-FFF2-40B4-BE49-F238E27FC236}">
                <a16:creationId xmlns="" xmlns:a16="http://schemas.microsoft.com/office/drawing/2014/main" id="{E47095AA-16DC-4DA0-9C75-B2B29B82F675}"/>
              </a:ext>
            </a:extLst>
          </p:cNvPr>
          <p:cNvSpPr txBox="1"/>
          <p:nvPr/>
        </p:nvSpPr>
        <p:spPr>
          <a:xfrm>
            <a:off x="718289" y="2915639"/>
            <a:ext cx="6703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(</a:t>
            </a:r>
            <a:r>
              <a:rPr lang="de-DE" dirty="0" err="1"/>
              <a:t>Several</a:t>
            </a:r>
            <a:r>
              <a:rPr lang="de-DE" dirty="0"/>
              <a:t>) </a:t>
            </a:r>
            <a:r>
              <a:rPr lang="de-DE" dirty="0" err="1"/>
              <a:t>hundred</a:t>
            </a:r>
            <a:r>
              <a:rPr lang="de-DE" dirty="0"/>
              <a:t> </a:t>
            </a:r>
            <a:r>
              <a:rPr lang="de-DE" dirty="0" err="1"/>
              <a:t>neurons</a:t>
            </a:r>
            <a:r>
              <a:rPr lang="de-DE" dirty="0"/>
              <a:t> per </a:t>
            </a:r>
            <a:r>
              <a:rPr lang="de-DE" dirty="0" err="1"/>
              <a:t>layer</a:t>
            </a:r>
            <a:endParaRPr lang="de-DE" dirty="0"/>
          </a:p>
        </p:txBody>
      </p:sp>
      <p:sp>
        <p:nvSpPr>
          <p:cNvPr id="9" name="Textfeld 8">
            <a:extLst>
              <a:ext uri="{FF2B5EF4-FFF2-40B4-BE49-F238E27FC236}">
                <a16:creationId xmlns="" xmlns:a16="http://schemas.microsoft.com/office/drawing/2014/main" id="{0E705F27-9804-4220-92F9-F33366A76371}"/>
              </a:ext>
            </a:extLst>
          </p:cNvPr>
          <p:cNvSpPr txBox="1"/>
          <p:nvPr/>
        </p:nvSpPr>
        <p:spPr>
          <a:xfrm>
            <a:off x="718290" y="1834493"/>
            <a:ext cx="75115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Adequate</a:t>
            </a:r>
            <a:r>
              <a:rPr lang="de-DE" dirty="0"/>
              <a:t> </a:t>
            </a:r>
            <a:r>
              <a:rPr lang="de-DE" dirty="0" err="1"/>
              <a:t>preprocessing</a:t>
            </a:r>
            <a:r>
              <a:rPr lang="de-DE" dirty="0"/>
              <a:t> (z-score </a:t>
            </a:r>
            <a:r>
              <a:rPr lang="de-DE" dirty="0" err="1"/>
              <a:t>normalization</a:t>
            </a:r>
            <a:r>
              <a:rPr lang="de-DE" dirty="0"/>
              <a:t>, log, min-</a:t>
            </a:r>
            <a:r>
              <a:rPr lang="de-DE" dirty="0" err="1"/>
              <a:t>max</a:t>
            </a:r>
            <a:r>
              <a:rPr lang="de-DE" dirty="0"/>
              <a:t>), …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="" xmlns:a16="http://schemas.microsoft.com/office/drawing/2014/main" id="{9696C093-7783-4F78-8F05-7BBAC269F915}"/>
              </a:ext>
            </a:extLst>
          </p:cNvPr>
          <p:cNvSpPr txBox="1"/>
          <p:nvPr/>
        </p:nvSpPr>
        <p:spPr>
          <a:xfrm>
            <a:off x="718289" y="3456212"/>
            <a:ext cx="6703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Up-</a:t>
            </a:r>
            <a:r>
              <a:rPr lang="de-DE" dirty="0" err="1"/>
              <a:t>to</a:t>
            </a:r>
            <a:r>
              <a:rPr lang="de-DE" dirty="0"/>
              <a:t>-date </a:t>
            </a:r>
            <a:r>
              <a:rPr lang="de-DE" dirty="0" err="1"/>
              <a:t>optimizer</a:t>
            </a:r>
            <a:r>
              <a:rPr lang="de-DE" dirty="0"/>
              <a:t> (e.g. Adam/</a:t>
            </a:r>
            <a:r>
              <a:rPr lang="de-DE" dirty="0" err="1"/>
              <a:t>Nadam</a:t>
            </a:r>
            <a:r>
              <a:rPr lang="de-DE" dirty="0"/>
              <a:t>)</a:t>
            </a:r>
          </a:p>
        </p:txBody>
      </p:sp>
      <p:sp>
        <p:nvSpPr>
          <p:cNvPr id="11" name="Textfeld 10">
            <a:extLst>
              <a:ext uri="{FF2B5EF4-FFF2-40B4-BE49-F238E27FC236}">
                <a16:creationId xmlns="" xmlns:a16="http://schemas.microsoft.com/office/drawing/2014/main" id="{772B1364-6BFE-408C-95BA-F5A643A08C2C}"/>
              </a:ext>
            </a:extLst>
          </p:cNvPr>
          <p:cNvSpPr txBox="1"/>
          <p:nvPr/>
        </p:nvSpPr>
        <p:spPr>
          <a:xfrm>
            <a:off x="718289" y="3996785"/>
            <a:ext cx="6703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Activation</a:t>
            </a:r>
            <a:r>
              <a:rPr lang="de-DE" dirty="0"/>
              <a:t> </a:t>
            </a:r>
            <a:r>
              <a:rPr lang="de-DE" dirty="0" err="1"/>
              <a:t>functions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appropriate</a:t>
            </a:r>
            <a:r>
              <a:rPr lang="de-DE" dirty="0"/>
              <a:t> </a:t>
            </a:r>
            <a:r>
              <a:rPr lang="de-DE" dirty="0" err="1"/>
              <a:t>initialization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weights</a:t>
            </a:r>
            <a:endParaRPr lang="de-DE" dirty="0"/>
          </a:p>
        </p:txBody>
      </p:sp>
      <p:sp>
        <p:nvSpPr>
          <p:cNvPr id="12" name="Textfeld 11">
            <a:extLst>
              <a:ext uri="{FF2B5EF4-FFF2-40B4-BE49-F238E27FC236}">
                <a16:creationId xmlns="" xmlns:a16="http://schemas.microsoft.com/office/drawing/2014/main" id="{A99E5671-D62A-4E19-8558-BC169809C728}"/>
              </a:ext>
            </a:extLst>
          </p:cNvPr>
          <p:cNvSpPr txBox="1"/>
          <p:nvPr/>
        </p:nvSpPr>
        <p:spPr>
          <a:xfrm>
            <a:off x="718289" y="4531645"/>
            <a:ext cx="6703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Learning Rate Scheduling and Early </a:t>
            </a:r>
            <a:r>
              <a:rPr lang="de-DE" dirty="0" err="1"/>
              <a:t>Stopping</a:t>
            </a:r>
            <a:endParaRPr lang="de-DE" dirty="0"/>
          </a:p>
        </p:txBody>
      </p:sp>
      <p:sp>
        <p:nvSpPr>
          <p:cNvPr id="13" name="Textfeld 12">
            <a:extLst>
              <a:ext uri="{FF2B5EF4-FFF2-40B4-BE49-F238E27FC236}">
                <a16:creationId xmlns="" xmlns:a16="http://schemas.microsoft.com/office/drawing/2014/main" id="{1D26ABF5-7C97-42A7-A9C3-F932DBA2984E}"/>
              </a:ext>
            </a:extLst>
          </p:cNvPr>
          <p:cNvSpPr txBox="1"/>
          <p:nvPr/>
        </p:nvSpPr>
        <p:spPr>
          <a:xfrm>
            <a:off x="718289" y="5066157"/>
            <a:ext cx="8274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Regularization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overfitting</a:t>
            </a:r>
            <a:r>
              <a:rPr lang="de-DE" dirty="0"/>
              <a:t> </a:t>
            </a:r>
            <a:r>
              <a:rPr lang="de-DE" dirty="0" err="1"/>
              <a:t>occurs</a:t>
            </a:r>
            <a:r>
              <a:rPr lang="de-DE" dirty="0"/>
              <a:t> (L1/L2 </a:t>
            </a:r>
            <a:r>
              <a:rPr lang="de-DE" dirty="0" err="1"/>
              <a:t>weight</a:t>
            </a:r>
            <a:r>
              <a:rPr lang="de-DE" dirty="0"/>
              <a:t> </a:t>
            </a:r>
            <a:r>
              <a:rPr lang="de-DE" dirty="0" err="1"/>
              <a:t>regularization</a:t>
            </a:r>
            <a:r>
              <a:rPr lang="de-DE" dirty="0"/>
              <a:t>, Dropout, …)</a:t>
            </a:r>
          </a:p>
        </p:txBody>
      </p:sp>
    </p:spTree>
    <p:extLst>
      <p:ext uri="{BB962C8B-B14F-4D97-AF65-F5344CB8AC3E}">
        <p14:creationId xmlns:p14="http://schemas.microsoft.com/office/powerpoint/2010/main" val="1818686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/>
          <a:lstStyle/>
          <a:p>
            <a:r>
              <a:rPr lang="de-DE" sz="3200" dirty="0" smtClean="0"/>
              <a:t>Final </a:t>
            </a:r>
            <a:r>
              <a:rPr lang="de-DE" sz="3200" dirty="0" err="1" smtClean="0"/>
              <a:t>Results</a:t>
            </a:r>
            <a:r>
              <a:rPr lang="de-DE" sz="3200" dirty="0" smtClean="0"/>
              <a:t> I: 10 000 Test </a:t>
            </a:r>
            <a:r>
              <a:rPr lang="de-DE" sz="3200" dirty="0" err="1" smtClean="0"/>
              <a:t>samples</a:t>
            </a:r>
            <a:endParaRPr lang="de-DE" sz="3200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47465"/>
            <a:ext cx="9144000" cy="4763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1897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/>
          <a:lstStyle/>
          <a:p>
            <a:r>
              <a:rPr lang="de-DE" sz="3200" dirty="0" smtClean="0"/>
              <a:t>Final </a:t>
            </a:r>
            <a:r>
              <a:rPr lang="de-DE" sz="3200" dirty="0" err="1" smtClean="0"/>
              <a:t>Results</a:t>
            </a:r>
            <a:r>
              <a:rPr lang="de-DE" sz="3200" dirty="0" smtClean="0"/>
              <a:t> II</a:t>
            </a:r>
            <a:endParaRPr lang="de-DE" sz="3200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9596" y="1185710"/>
            <a:ext cx="5819775" cy="1733550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501445" y="3165986"/>
            <a:ext cx="820010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How</a:t>
            </a:r>
            <a:r>
              <a:rPr lang="de-DE" dirty="0" smtClean="0"/>
              <a:t> </a:t>
            </a:r>
            <a:r>
              <a:rPr lang="de-DE" dirty="0" err="1" smtClean="0"/>
              <a:t>did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achieve</a:t>
            </a:r>
            <a:r>
              <a:rPr lang="de-DE" dirty="0" smtClean="0"/>
              <a:t> </a:t>
            </a:r>
            <a:r>
              <a:rPr lang="de-DE" dirty="0" err="1" smtClean="0"/>
              <a:t>this</a:t>
            </a:r>
            <a:r>
              <a:rPr lang="de-DE" dirty="0" smtClean="0"/>
              <a:t>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Separating</a:t>
            </a:r>
            <a:r>
              <a:rPr lang="de-DE" dirty="0" smtClean="0"/>
              <a:t> NLO </a:t>
            </a:r>
            <a:r>
              <a:rPr lang="de-DE" dirty="0" err="1" smtClean="0"/>
              <a:t>cross</a:t>
            </a:r>
            <a:r>
              <a:rPr lang="de-DE" dirty="0" smtClean="0"/>
              <a:t> </a:t>
            </a:r>
            <a:r>
              <a:rPr lang="de-DE" dirty="0" err="1" smtClean="0"/>
              <a:t>section</a:t>
            </a:r>
            <a:r>
              <a:rPr lang="de-DE" dirty="0" smtClean="0"/>
              <a:t> </a:t>
            </a:r>
            <a:r>
              <a:rPr lang="de-DE" dirty="0" err="1" smtClean="0"/>
              <a:t>into</a:t>
            </a:r>
            <a:r>
              <a:rPr lang="de-DE" dirty="0" smtClean="0"/>
              <a:t> LO </a:t>
            </a:r>
            <a:r>
              <a:rPr lang="de-DE" dirty="0" err="1" smtClean="0"/>
              <a:t>and</a:t>
            </a:r>
            <a:r>
              <a:rPr lang="de-DE" dirty="0" smtClean="0"/>
              <a:t> K </a:t>
            </a:r>
            <a:r>
              <a:rPr lang="de-DE" dirty="0" err="1" smtClean="0"/>
              <a:t>factor</a:t>
            </a:r>
            <a:r>
              <a:rPr lang="de-DE" dirty="0" smtClean="0"/>
              <a:t> </a:t>
            </a:r>
            <a:r>
              <a:rPr lang="de-DE" dirty="0" err="1" smtClean="0"/>
              <a:t>prediction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Feature Engineering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Restricting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parameter</a:t>
            </a:r>
            <a:r>
              <a:rPr lang="de-DE" dirty="0" smtClean="0"/>
              <a:t> </a:t>
            </a:r>
            <a:r>
              <a:rPr lang="de-DE" dirty="0" err="1" smtClean="0"/>
              <a:t>space</a:t>
            </a:r>
            <a:r>
              <a:rPr lang="de-DE" dirty="0" smtClean="0"/>
              <a:t> </a:t>
            </a:r>
            <a:r>
              <a:rPr lang="de-DE" dirty="0" err="1" smtClean="0"/>
              <a:t>with</a:t>
            </a:r>
            <a:r>
              <a:rPr lang="de-DE" dirty="0" smtClean="0"/>
              <a:t> expert </a:t>
            </a:r>
            <a:r>
              <a:rPr lang="de-DE" dirty="0" err="1" smtClean="0"/>
              <a:t>knowledge</a:t>
            </a:r>
            <a:endParaRPr lang="de-DE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/>
              <a:t>Pool-</a:t>
            </a:r>
            <a:r>
              <a:rPr lang="de-DE" dirty="0" err="1" smtClean="0"/>
              <a:t>based</a:t>
            </a:r>
            <a:r>
              <a:rPr lang="de-DE" dirty="0" smtClean="0"/>
              <a:t> </a:t>
            </a:r>
            <a:r>
              <a:rPr lang="de-DE" dirty="0" err="1" smtClean="0"/>
              <a:t>Active</a:t>
            </a:r>
            <a:r>
              <a:rPr lang="de-DE" dirty="0" smtClean="0"/>
              <a:t> Learning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 smtClean="0"/>
              <a:t>Stacking</a:t>
            </a:r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5" name="Textfeld 4"/>
          <p:cNvSpPr txBox="1"/>
          <p:nvPr/>
        </p:nvSpPr>
        <p:spPr>
          <a:xfrm>
            <a:off x="609600" y="5142271"/>
            <a:ext cx="70071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Code </a:t>
            </a:r>
            <a:r>
              <a:rPr lang="de-DE" dirty="0" err="1" smtClean="0"/>
              <a:t>is</a:t>
            </a:r>
            <a:r>
              <a:rPr lang="de-DE" dirty="0" smtClean="0"/>
              <a:t> open </a:t>
            </a:r>
            <a:r>
              <a:rPr lang="de-DE" dirty="0" err="1" smtClean="0"/>
              <a:t>source</a:t>
            </a:r>
            <a:r>
              <a:rPr lang="de-DE" dirty="0" smtClean="0"/>
              <a:t>: http://www.github.com/SydneyOtten/DeepXS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700580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idx="4294967295"/>
          </p:nvPr>
        </p:nvSpPr>
        <p:spPr>
          <a:xfrm>
            <a:off x="265471" y="2517110"/>
            <a:ext cx="8569325" cy="53975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pPr algn="ctr"/>
            <a:r>
              <a:rPr lang="de-DE" dirty="0" err="1"/>
              <a:t>Thank</a:t>
            </a:r>
            <a:r>
              <a:rPr lang="de-DE" dirty="0"/>
              <a:t> </a:t>
            </a:r>
            <a:r>
              <a:rPr lang="de-DE" dirty="0" err="1"/>
              <a:t>you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your</a:t>
            </a:r>
            <a:r>
              <a:rPr lang="de-DE" dirty="0"/>
              <a:t> </a:t>
            </a:r>
            <a:r>
              <a:rPr lang="de-DE" dirty="0" err="1"/>
              <a:t>attention</a:t>
            </a:r>
            <a:r>
              <a:rPr lang="de-DE" dirty="0"/>
              <a:t>!</a:t>
            </a:r>
          </a:p>
        </p:txBody>
      </p:sp>
    </p:spTree>
    <p:extLst>
      <p:ext uri="{BB962C8B-B14F-4D97-AF65-F5344CB8AC3E}">
        <p14:creationId xmlns:p14="http://schemas.microsoft.com/office/powerpoint/2010/main" val="727551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/>
              <a:t>This </a:t>
            </a:r>
            <a:r>
              <a:rPr lang="de-DE" sz="3600" dirty="0" err="1"/>
              <a:t>talk</a:t>
            </a:r>
            <a:r>
              <a:rPr lang="de-DE" sz="3600" dirty="0"/>
              <a:t> </a:t>
            </a:r>
            <a:r>
              <a:rPr lang="de-DE" sz="3600" dirty="0" err="1"/>
              <a:t>is</a:t>
            </a:r>
            <a:r>
              <a:rPr lang="de-DE" sz="3600" dirty="0"/>
              <a:t> </a:t>
            </a:r>
            <a:r>
              <a:rPr lang="de-DE" sz="3600" dirty="0" smtClean="0"/>
              <a:t>…</a:t>
            </a:r>
            <a:endParaRPr lang="de-DE" sz="3600" dirty="0"/>
          </a:p>
        </p:txBody>
      </p:sp>
      <p:sp>
        <p:nvSpPr>
          <p:cNvPr id="8" name="Inhaltsplatzhalter 2"/>
          <p:cNvSpPr txBox="1">
            <a:spLocks/>
          </p:cNvSpPr>
          <p:nvPr/>
        </p:nvSpPr>
        <p:spPr>
          <a:xfrm>
            <a:off x="287999" y="952849"/>
            <a:ext cx="8474162" cy="538013"/>
          </a:xfrm>
          <a:prstGeom prst="rect">
            <a:avLst/>
          </a:prstGeom>
        </p:spPr>
        <p:txBody>
          <a:bodyPr/>
          <a:lstStyle>
            <a:lvl1pPr marL="2159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tabLst>
                <a:tab pos="215900" algn="l"/>
              </a:tabLs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31800" indent="-2159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Symbol" pitchFamily="18" charset="2"/>
              <a:buChar char="-"/>
              <a:tabLst>
                <a:tab pos="4318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77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tabLst>
                <a:tab pos="6477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36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itchFamily="34" charset="0"/>
              <a:buChar char="-"/>
              <a:tabLst>
                <a:tab pos="8636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3600" indent="-2159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-"/>
              <a:tabLst>
                <a:tab pos="89535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/>
              <a:t>an </a:t>
            </a:r>
            <a:r>
              <a:rPr lang="de-DE" sz="2400" dirty="0" err="1"/>
              <a:t>attempt</a:t>
            </a:r>
            <a:r>
              <a:rPr lang="de-DE" sz="2400" dirty="0"/>
              <a:t> </a:t>
            </a:r>
            <a:r>
              <a:rPr lang="de-DE" sz="2400" dirty="0" smtClean="0"/>
              <a:t>at a </a:t>
            </a:r>
            <a:r>
              <a:rPr lang="de-DE" sz="2400" dirty="0" err="1" smtClean="0"/>
              <a:t>compromise</a:t>
            </a:r>
            <a:r>
              <a:rPr lang="de-DE" sz="2400" dirty="0" smtClean="0"/>
              <a:t> </a:t>
            </a:r>
            <a:r>
              <a:rPr lang="de-DE" sz="2400" dirty="0" err="1" smtClean="0"/>
              <a:t>between</a:t>
            </a:r>
            <a:r>
              <a:rPr lang="de-DE" sz="2400" dirty="0" smtClean="0"/>
              <a:t> </a:t>
            </a:r>
            <a:r>
              <a:rPr lang="de-DE" sz="2400" dirty="0" err="1" smtClean="0"/>
              <a:t>physics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machine</a:t>
            </a:r>
            <a:r>
              <a:rPr lang="de-DE" sz="2400" dirty="0" smtClean="0"/>
              <a:t> </a:t>
            </a:r>
            <a:r>
              <a:rPr lang="de-DE" sz="2400" dirty="0" err="1" smtClean="0"/>
              <a:t>learning</a:t>
            </a:r>
            <a:endParaRPr lang="de-DE" sz="2400" dirty="0"/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287999" y="2499224"/>
            <a:ext cx="8474163" cy="538013"/>
          </a:xfrm>
          <a:prstGeom prst="rect">
            <a:avLst/>
          </a:prstGeom>
        </p:spPr>
        <p:txBody>
          <a:bodyPr/>
          <a:lstStyle>
            <a:lvl1pPr marL="2159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tabLst>
                <a:tab pos="215900" algn="l"/>
              </a:tabLs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31800" indent="-2159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Symbol" pitchFamily="18" charset="2"/>
              <a:buChar char="-"/>
              <a:tabLst>
                <a:tab pos="4318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77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tabLst>
                <a:tab pos="6477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36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itchFamily="34" charset="0"/>
              <a:buChar char="-"/>
              <a:tabLst>
                <a:tab pos="8636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3600" indent="-2159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-"/>
              <a:tabLst>
                <a:tab pos="89535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err="1"/>
              <a:t>g</a:t>
            </a:r>
            <a:r>
              <a:rPr lang="de-DE" sz="2400" dirty="0" err="1" smtClean="0"/>
              <a:t>uiding</a:t>
            </a:r>
            <a:r>
              <a:rPr lang="de-DE" sz="2400" dirty="0" smtClean="0"/>
              <a:t> </a:t>
            </a:r>
            <a:r>
              <a:rPr lang="de-DE" sz="2400" dirty="0" err="1" smtClean="0"/>
              <a:t>through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process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constructing</a:t>
            </a:r>
            <a:r>
              <a:rPr lang="de-DE" sz="2400" dirty="0" smtClean="0"/>
              <a:t> an AI </a:t>
            </a:r>
            <a:r>
              <a:rPr lang="de-DE" sz="2400" dirty="0" err="1" smtClean="0"/>
              <a:t>for</a:t>
            </a:r>
            <a:r>
              <a:rPr lang="de-DE" sz="2400" dirty="0" smtClean="0"/>
              <a:t> </a:t>
            </a:r>
            <a:r>
              <a:rPr lang="de-DE" sz="2400" dirty="0" err="1" smtClean="0"/>
              <a:t>predicting</a:t>
            </a:r>
            <a:r>
              <a:rPr lang="de-DE" sz="2400" dirty="0" smtClean="0"/>
              <a:t> an LHC observable</a:t>
            </a:r>
            <a:endParaRPr lang="de-DE" sz="2400" dirty="0"/>
          </a:p>
        </p:txBody>
      </p:sp>
      <p:sp>
        <p:nvSpPr>
          <p:cNvPr id="5" name="Inhaltsplatzhalter 2"/>
          <p:cNvSpPr txBox="1">
            <a:spLocks/>
          </p:cNvSpPr>
          <p:nvPr/>
        </p:nvSpPr>
        <p:spPr>
          <a:xfrm>
            <a:off x="288000" y="3355008"/>
            <a:ext cx="8856000" cy="538013"/>
          </a:xfrm>
          <a:prstGeom prst="rect">
            <a:avLst/>
          </a:prstGeom>
        </p:spPr>
        <p:txBody>
          <a:bodyPr/>
          <a:lstStyle>
            <a:lvl1pPr marL="2159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tabLst>
                <a:tab pos="215900" algn="l"/>
              </a:tabLs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31800" indent="-2159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Symbol" pitchFamily="18" charset="2"/>
              <a:buChar char="-"/>
              <a:tabLst>
                <a:tab pos="4318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77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tabLst>
                <a:tab pos="6477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36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itchFamily="34" charset="0"/>
              <a:buChar char="-"/>
              <a:tabLst>
                <a:tab pos="8636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3600" indent="-2159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-"/>
              <a:tabLst>
                <a:tab pos="89535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err="1"/>
              <a:t>d</a:t>
            </a:r>
            <a:r>
              <a:rPr lang="de-DE" sz="2400" dirty="0" err="1" smtClean="0"/>
              <a:t>emonstrating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fact</a:t>
            </a:r>
            <a:r>
              <a:rPr lang="de-DE" sz="2400" dirty="0" smtClean="0"/>
              <a:t> </a:t>
            </a:r>
            <a:r>
              <a:rPr lang="de-DE" sz="2400" dirty="0" err="1" smtClean="0"/>
              <a:t>that</a:t>
            </a:r>
            <a:r>
              <a:rPr lang="de-DE" sz="2400" dirty="0" smtClean="0"/>
              <a:t> </a:t>
            </a:r>
            <a:r>
              <a:rPr lang="de-DE" sz="2400" dirty="0" err="1" smtClean="0"/>
              <a:t>we</a:t>
            </a:r>
            <a:r>
              <a:rPr lang="de-DE" sz="2400" dirty="0" smtClean="0"/>
              <a:t> </a:t>
            </a:r>
            <a:r>
              <a:rPr lang="de-DE" sz="2400" dirty="0" err="1" smtClean="0"/>
              <a:t>can</a:t>
            </a:r>
            <a:r>
              <a:rPr lang="de-DE" sz="2400" dirty="0" smtClean="0"/>
              <a:t> handle high-dimensional </a:t>
            </a:r>
            <a:r>
              <a:rPr lang="de-DE" sz="2400" dirty="0" err="1" smtClean="0"/>
              <a:t>models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can</a:t>
            </a:r>
            <a:r>
              <a:rPr lang="de-DE" sz="2400" dirty="0" smtClean="0"/>
              <a:t> </a:t>
            </a:r>
            <a:r>
              <a:rPr lang="de-DE" sz="2400" dirty="0" err="1" smtClean="0"/>
              <a:t>go</a:t>
            </a:r>
            <a:r>
              <a:rPr lang="de-DE" sz="2400" dirty="0" smtClean="0"/>
              <a:t> </a:t>
            </a:r>
            <a:r>
              <a:rPr lang="de-DE" sz="2400" dirty="0" err="1" smtClean="0"/>
              <a:t>beyond</a:t>
            </a:r>
            <a:r>
              <a:rPr lang="de-DE" sz="2400" dirty="0"/>
              <a:t> </a:t>
            </a:r>
            <a:r>
              <a:rPr lang="de-DE" sz="2400" dirty="0" err="1" smtClean="0"/>
              <a:t>low</a:t>
            </a:r>
            <a:r>
              <a:rPr lang="de-DE" sz="2400" dirty="0" smtClean="0"/>
              <a:t>-dimensional </a:t>
            </a:r>
            <a:r>
              <a:rPr lang="de-DE" sz="2400" dirty="0" err="1" smtClean="0"/>
              <a:t>simplified</a:t>
            </a:r>
            <a:r>
              <a:rPr lang="de-DE" sz="2400" dirty="0" smtClean="0"/>
              <a:t> </a:t>
            </a:r>
            <a:r>
              <a:rPr lang="de-DE" sz="2400" dirty="0" err="1" smtClean="0"/>
              <a:t>models</a:t>
            </a:r>
            <a:endParaRPr lang="de-DE" sz="2400" dirty="0"/>
          </a:p>
        </p:txBody>
      </p:sp>
      <p:sp>
        <p:nvSpPr>
          <p:cNvPr id="6" name="Inhaltsplatzhalter 2"/>
          <p:cNvSpPr txBox="1">
            <a:spLocks/>
          </p:cNvSpPr>
          <p:nvPr/>
        </p:nvSpPr>
        <p:spPr>
          <a:xfrm>
            <a:off x="287999" y="4210792"/>
            <a:ext cx="8293292" cy="538013"/>
          </a:xfrm>
          <a:prstGeom prst="rect">
            <a:avLst/>
          </a:prstGeom>
        </p:spPr>
        <p:txBody>
          <a:bodyPr/>
          <a:lstStyle>
            <a:lvl1pPr marL="2159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tabLst>
                <a:tab pos="215900" algn="l"/>
              </a:tabLs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31800" indent="-2159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Symbol" pitchFamily="18" charset="2"/>
              <a:buChar char="-"/>
              <a:tabLst>
                <a:tab pos="4318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77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tabLst>
                <a:tab pos="6477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36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itchFamily="34" charset="0"/>
              <a:buChar char="-"/>
              <a:tabLst>
                <a:tab pos="8636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3600" indent="-2159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-"/>
              <a:tabLst>
                <a:tab pos="89535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err="1"/>
              <a:t>s</a:t>
            </a:r>
            <a:r>
              <a:rPr lang="de-DE" sz="2400" dirty="0" err="1" smtClean="0"/>
              <a:t>howing</a:t>
            </a:r>
            <a:r>
              <a:rPr lang="de-DE" sz="2400" dirty="0" smtClean="0"/>
              <a:t> </a:t>
            </a:r>
            <a:r>
              <a:rPr lang="de-DE" sz="2400" dirty="0" err="1" smtClean="0"/>
              <a:t>that</a:t>
            </a:r>
            <a:r>
              <a:rPr lang="de-DE" sz="2400" dirty="0" smtClean="0"/>
              <a:t> </a:t>
            </a:r>
            <a:r>
              <a:rPr lang="de-DE" sz="2400" dirty="0" err="1" smtClean="0"/>
              <a:t>even</a:t>
            </a:r>
            <a:r>
              <a:rPr lang="de-DE" sz="2400" dirty="0" smtClean="0"/>
              <a:t> </a:t>
            </a:r>
            <a:r>
              <a:rPr lang="de-DE" sz="2400" dirty="0" err="1" smtClean="0"/>
              <a:t>for</a:t>
            </a:r>
            <a:r>
              <a:rPr lang="de-DE" sz="2400" dirty="0" smtClean="0"/>
              <a:t> a </a:t>
            </a:r>
            <a:r>
              <a:rPr lang="de-DE" sz="2400" dirty="0" err="1" smtClean="0"/>
              <a:t>regression</a:t>
            </a:r>
            <a:r>
              <a:rPr lang="de-DE" sz="2400" dirty="0" smtClean="0"/>
              <a:t> </a:t>
            </a:r>
            <a:r>
              <a:rPr lang="de-DE" sz="2400" dirty="0" err="1" smtClean="0"/>
              <a:t>task</a:t>
            </a:r>
            <a:r>
              <a:rPr lang="de-DE" sz="2400" dirty="0" smtClean="0"/>
              <a:t>, </a:t>
            </a:r>
            <a:r>
              <a:rPr lang="de-DE" sz="2400" dirty="0" err="1" smtClean="0"/>
              <a:t>classification</a:t>
            </a:r>
            <a:r>
              <a:rPr lang="de-DE" sz="2400" dirty="0" smtClean="0"/>
              <a:t>, </a:t>
            </a:r>
            <a:r>
              <a:rPr lang="de-DE" sz="2400" dirty="0" err="1" smtClean="0"/>
              <a:t>active</a:t>
            </a:r>
            <a:r>
              <a:rPr lang="de-DE" sz="2400" dirty="0" smtClean="0"/>
              <a:t> </a:t>
            </a:r>
            <a:r>
              <a:rPr lang="de-DE" sz="2400" dirty="0" err="1" smtClean="0"/>
              <a:t>learning</a:t>
            </a:r>
            <a:r>
              <a:rPr lang="de-DE" sz="2400" dirty="0" smtClean="0"/>
              <a:t> </a:t>
            </a:r>
            <a:r>
              <a:rPr lang="de-DE" sz="2400" dirty="0" err="1" smtClean="0"/>
              <a:t>and</a:t>
            </a:r>
            <a:r>
              <a:rPr lang="de-DE" sz="2400" dirty="0" smtClean="0"/>
              <a:t> </a:t>
            </a:r>
            <a:r>
              <a:rPr lang="de-DE" sz="2400" dirty="0" err="1" smtClean="0"/>
              <a:t>feature</a:t>
            </a:r>
            <a:r>
              <a:rPr lang="de-DE" sz="2400" dirty="0" smtClean="0"/>
              <a:t> </a:t>
            </a:r>
            <a:r>
              <a:rPr lang="de-DE" sz="2400" dirty="0" err="1" smtClean="0"/>
              <a:t>engineering</a:t>
            </a:r>
            <a:r>
              <a:rPr lang="de-DE" sz="2400" dirty="0" smtClean="0"/>
              <a:t> (</a:t>
            </a:r>
            <a:r>
              <a:rPr lang="de-DE" sz="2400" dirty="0" err="1" smtClean="0"/>
              <a:t>or</a:t>
            </a:r>
            <a:r>
              <a:rPr lang="de-DE" sz="2400" dirty="0" smtClean="0"/>
              <a:t> </a:t>
            </a:r>
            <a:r>
              <a:rPr lang="de-DE" sz="2400" dirty="0" err="1" smtClean="0"/>
              <a:t>injection</a:t>
            </a:r>
            <a:r>
              <a:rPr lang="de-DE" sz="2400" dirty="0" smtClean="0"/>
              <a:t>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deeper</a:t>
            </a:r>
            <a:r>
              <a:rPr lang="de-DE" sz="2400" dirty="0" smtClean="0"/>
              <a:t> expert </a:t>
            </a:r>
            <a:r>
              <a:rPr lang="de-DE" sz="2400" dirty="0" err="1" smtClean="0"/>
              <a:t>knowledge</a:t>
            </a:r>
            <a:r>
              <a:rPr lang="de-DE" sz="2400" dirty="0" smtClean="0"/>
              <a:t>) </a:t>
            </a:r>
            <a:r>
              <a:rPr lang="de-DE" sz="2400" dirty="0" err="1" smtClean="0"/>
              <a:t>might</a:t>
            </a:r>
            <a:r>
              <a:rPr lang="de-DE" sz="2400" dirty="0" smtClean="0"/>
              <a:t> </a:t>
            </a:r>
            <a:r>
              <a:rPr lang="de-DE" sz="2400" dirty="0" err="1" smtClean="0"/>
              <a:t>help</a:t>
            </a:r>
            <a:r>
              <a:rPr lang="de-DE" sz="2400" dirty="0" smtClean="0"/>
              <a:t> a </a:t>
            </a:r>
            <a:r>
              <a:rPr lang="de-DE" sz="2400" dirty="0" err="1" smtClean="0"/>
              <a:t>lot</a:t>
            </a:r>
            <a:r>
              <a:rPr lang="de-DE" sz="2400" dirty="0" smtClean="0"/>
              <a:t>.</a:t>
            </a:r>
            <a:endParaRPr lang="de-DE" sz="2400" dirty="0"/>
          </a:p>
        </p:txBody>
      </p:sp>
      <p:sp>
        <p:nvSpPr>
          <p:cNvPr id="9" name="Inhaltsplatzhalter 2"/>
          <p:cNvSpPr txBox="1">
            <a:spLocks/>
          </p:cNvSpPr>
          <p:nvPr/>
        </p:nvSpPr>
        <p:spPr>
          <a:xfrm>
            <a:off x="287999" y="5384347"/>
            <a:ext cx="8293292" cy="538013"/>
          </a:xfrm>
          <a:prstGeom prst="rect">
            <a:avLst/>
          </a:prstGeom>
        </p:spPr>
        <p:txBody>
          <a:bodyPr/>
          <a:lstStyle>
            <a:lvl1pPr marL="2159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tabLst>
                <a:tab pos="215900" algn="l"/>
              </a:tabLs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31800" indent="-2159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Symbol" pitchFamily="18" charset="2"/>
              <a:buChar char="-"/>
              <a:tabLst>
                <a:tab pos="4318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77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tabLst>
                <a:tab pos="6477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36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itchFamily="34" charset="0"/>
              <a:buChar char="-"/>
              <a:tabLst>
                <a:tab pos="8636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3600" indent="-2159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-"/>
              <a:tabLst>
                <a:tab pos="89535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err="1" smtClean="0"/>
              <a:t>trying</a:t>
            </a:r>
            <a:r>
              <a:rPr lang="de-DE" sz="2400" dirty="0" smtClean="0"/>
              <a:t> all </a:t>
            </a:r>
            <a:r>
              <a:rPr lang="de-DE" sz="2400" dirty="0" err="1" smtClean="0"/>
              <a:t>of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above</a:t>
            </a:r>
            <a:r>
              <a:rPr lang="de-DE" sz="2400" dirty="0" smtClean="0"/>
              <a:t> </a:t>
            </a:r>
            <a:r>
              <a:rPr lang="de-DE" sz="2400" dirty="0" smtClean="0"/>
              <a:t>in </a:t>
            </a:r>
            <a:r>
              <a:rPr lang="de-DE" sz="2400" dirty="0" smtClean="0"/>
              <a:t>20 </a:t>
            </a:r>
            <a:r>
              <a:rPr lang="de-DE" sz="2400" dirty="0" err="1" smtClean="0"/>
              <a:t>minutes</a:t>
            </a:r>
            <a:r>
              <a:rPr lang="de-DE" sz="2400" dirty="0" smtClean="0"/>
              <a:t>.</a:t>
            </a:r>
            <a:endParaRPr lang="de-DE" sz="2400" dirty="0"/>
          </a:p>
        </p:txBody>
      </p:sp>
      <p:sp>
        <p:nvSpPr>
          <p:cNvPr id="10" name="Inhaltsplatzhalter 2"/>
          <p:cNvSpPr txBox="1">
            <a:spLocks/>
          </p:cNvSpPr>
          <p:nvPr/>
        </p:nvSpPr>
        <p:spPr>
          <a:xfrm>
            <a:off x="287999" y="1698511"/>
            <a:ext cx="8474162" cy="538013"/>
          </a:xfrm>
          <a:prstGeom prst="rect">
            <a:avLst/>
          </a:prstGeom>
        </p:spPr>
        <p:txBody>
          <a:bodyPr/>
          <a:lstStyle>
            <a:lvl1pPr marL="2159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tabLst>
                <a:tab pos="215900" algn="l"/>
              </a:tabLs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31800" indent="-215900"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Symbol" pitchFamily="18" charset="2"/>
              <a:buChar char="-"/>
              <a:tabLst>
                <a:tab pos="4318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6477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0000"/>
              <a:buFont typeface="Wingdings" pitchFamily="2" charset="2"/>
              <a:buChar char="§"/>
              <a:tabLst>
                <a:tab pos="6477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863600" indent="-215900" algn="l" defTabSz="215900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100000"/>
              <a:buFont typeface="Arial" pitchFamily="34" charset="0"/>
              <a:buChar char="-"/>
              <a:tabLst>
                <a:tab pos="86360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863600" indent="-2159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-"/>
              <a:tabLst>
                <a:tab pos="895350" algn="l"/>
              </a:tabLst>
              <a:defRPr sz="160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err="1"/>
              <a:t>t</a:t>
            </a:r>
            <a:r>
              <a:rPr lang="de-DE" sz="2400" dirty="0" err="1" smtClean="0"/>
              <a:t>ackling</a:t>
            </a:r>
            <a:r>
              <a:rPr lang="de-DE" sz="2400" dirty="0" smtClean="0"/>
              <a:t> </a:t>
            </a:r>
            <a:r>
              <a:rPr lang="de-DE" sz="2400" dirty="0" err="1" smtClean="0"/>
              <a:t>the</a:t>
            </a:r>
            <a:r>
              <a:rPr lang="de-DE" sz="2400" dirty="0" smtClean="0"/>
              <a:t> </a:t>
            </a:r>
            <a:r>
              <a:rPr lang="de-DE" sz="2400" dirty="0" err="1" smtClean="0"/>
              <a:t>thought</a:t>
            </a:r>
            <a:r>
              <a:rPr lang="de-DE" sz="2400" dirty="0" smtClean="0"/>
              <a:t> </a:t>
            </a:r>
            <a:r>
              <a:rPr lang="de-DE" sz="2400" dirty="0" err="1" smtClean="0"/>
              <a:t>that</a:t>
            </a:r>
            <a:r>
              <a:rPr lang="de-DE" sz="2400" dirty="0" smtClean="0"/>
              <a:t> </a:t>
            </a:r>
            <a:r>
              <a:rPr lang="de-DE" sz="2400" dirty="0" err="1" smtClean="0"/>
              <a:t>neural</a:t>
            </a:r>
            <a:r>
              <a:rPr lang="de-DE" sz="2400" dirty="0" smtClean="0"/>
              <a:t> </a:t>
            </a:r>
            <a:r>
              <a:rPr lang="de-DE" sz="2400" dirty="0" err="1" smtClean="0"/>
              <a:t>networks</a:t>
            </a:r>
            <a:r>
              <a:rPr lang="de-DE" sz="2400" dirty="0" smtClean="0"/>
              <a:t> </a:t>
            </a:r>
            <a:r>
              <a:rPr lang="de-DE" sz="2400" dirty="0" err="1" smtClean="0"/>
              <a:t>are</a:t>
            </a:r>
            <a:r>
              <a:rPr lang="de-DE" sz="2400" dirty="0" smtClean="0"/>
              <a:t> </a:t>
            </a:r>
            <a:r>
              <a:rPr lang="de-DE" sz="2400" dirty="0" err="1" smtClean="0"/>
              <a:t>magic</a:t>
            </a:r>
            <a:r>
              <a:rPr lang="de-DE" sz="2400" dirty="0" smtClean="0"/>
              <a:t> </a:t>
            </a:r>
            <a:r>
              <a:rPr lang="de-DE" sz="2400" dirty="0" err="1" smtClean="0"/>
              <a:t>black</a:t>
            </a:r>
            <a:r>
              <a:rPr lang="de-DE" sz="2400" dirty="0" smtClean="0"/>
              <a:t> </a:t>
            </a:r>
            <a:r>
              <a:rPr lang="de-DE" sz="2400" dirty="0" err="1" smtClean="0"/>
              <a:t>boxes</a:t>
            </a:r>
            <a:r>
              <a:rPr lang="de-DE" sz="2400" dirty="0" smtClean="0"/>
              <a:t> </a:t>
            </a:r>
            <a:r>
              <a:rPr lang="de-DE" sz="2400" dirty="0" err="1" smtClean="0"/>
              <a:t>you</a:t>
            </a:r>
            <a:r>
              <a:rPr lang="de-DE" sz="2400" dirty="0" smtClean="0"/>
              <a:t> </a:t>
            </a:r>
            <a:r>
              <a:rPr lang="de-DE" sz="2400" dirty="0" err="1" smtClean="0"/>
              <a:t>only</a:t>
            </a:r>
            <a:r>
              <a:rPr lang="de-DE" sz="2400" dirty="0" smtClean="0"/>
              <a:t> </a:t>
            </a:r>
            <a:r>
              <a:rPr lang="de-DE" sz="2400" dirty="0" err="1" smtClean="0"/>
              <a:t>have</a:t>
            </a:r>
            <a:r>
              <a:rPr lang="de-DE" sz="2400" dirty="0" smtClean="0"/>
              <a:t> </a:t>
            </a:r>
            <a:r>
              <a:rPr lang="de-DE" sz="2400" dirty="0" err="1" smtClean="0"/>
              <a:t>to</a:t>
            </a:r>
            <a:r>
              <a:rPr lang="de-DE" sz="2400" dirty="0" smtClean="0"/>
              <a:t> </a:t>
            </a:r>
            <a:r>
              <a:rPr lang="de-DE" sz="2400" dirty="0" err="1" smtClean="0"/>
              <a:t>throw</a:t>
            </a:r>
            <a:r>
              <a:rPr lang="de-DE" sz="2400" dirty="0" smtClean="0"/>
              <a:t> </a:t>
            </a:r>
            <a:r>
              <a:rPr lang="de-DE" sz="2400" dirty="0" err="1" smtClean="0"/>
              <a:t>data</a:t>
            </a:r>
            <a:r>
              <a:rPr lang="de-DE" sz="2400" dirty="0" smtClean="0"/>
              <a:t> at </a:t>
            </a:r>
            <a:r>
              <a:rPr lang="de-DE" sz="2400" dirty="0" err="1" smtClean="0"/>
              <a:t>for</a:t>
            </a:r>
            <a:r>
              <a:rPr lang="de-DE" sz="2400" dirty="0" smtClean="0"/>
              <a:t> a </a:t>
            </a:r>
            <a:r>
              <a:rPr lang="de-DE" sz="2400" dirty="0" err="1" smtClean="0"/>
              <a:t>perfect</a:t>
            </a:r>
            <a:r>
              <a:rPr lang="de-DE" sz="2400" dirty="0" smtClean="0"/>
              <a:t> </a:t>
            </a:r>
            <a:r>
              <a:rPr lang="de-DE" sz="2400" dirty="0" err="1" smtClean="0"/>
              <a:t>solution</a:t>
            </a:r>
            <a:endParaRPr lang="de-DE" sz="2400" dirty="0"/>
          </a:p>
        </p:txBody>
      </p:sp>
    </p:spTree>
    <p:extLst>
      <p:ext uri="{BB962C8B-B14F-4D97-AF65-F5344CB8AC3E}">
        <p14:creationId xmlns:p14="http://schemas.microsoft.com/office/powerpoint/2010/main" val="25049594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/>
      <p:bldP spid="5" grpId="0"/>
      <p:bldP spid="6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What</a:t>
            </a:r>
            <a:r>
              <a:rPr lang="de-DE" sz="3600" dirty="0"/>
              <a:t> </a:t>
            </a:r>
            <a:r>
              <a:rPr lang="de-DE" sz="3600" dirty="0" err="1"/>
              <a:t>are</a:t>
            </a:r>
            <a:r>
              <a:rPr lang="de-DE" sz="3600" dirty="0"/>
              <a:t> </a:t>
            </a:r>
            <a:r>
              <a:rPr lang="de-DE" sz="3600" dirty="0" err="1"/>
              <a:t>we</a:t>
            </a:r>
            <a:r>
              <a:rPr lang="de-DE" sz="3600" dirty="0"/>
              <a:t> </a:t>
            </a:r>
            <a:r>
              <a:rPr lang="de-DE" sz="3600" dirty="0" err="1"/>
              <a:t>looking</a:t>
            </a:r>
            <a:r>
              <a:rPr lang="de-DE" sz="3600" dirty="0"/>
              <a:t> at </a:t>
            </a:r>
            <a:r>
              <a:rPr lang="de-DE" sz="3600" dirty="0" err="1"/>
              <a:t>and</a:t>
            </a:r>
            <a:r>
              <a:rPr lang="de-DE" sz="3600" dirty="0"/>
              <a:t> </a:t>
            </a:r>
            <a:r>
              <a:rPr lang="de-DE" sz="3600" dirty="0" err="1"/>
              <a:t>why</a:t>
            </a:r>
            <a:r>
              <a:rPr lang="de-DE" sz="3600" dirty="0"/>
              <a:t>?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88000" y="958788"/>
            <a:ext cx="8568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reasons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believe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there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b="1" dirty="0" err="1"/>
              <a:t>physics</a:t>
            </a:r>
            <a:r>
              <a:rPr lang="de-DE" b="1" dirty="0"/>
              <a:t> </a:t>
            </a:r>
            <a:r>
              <a:rPr lang="de-DE" b="1" dirty="0" err="1"/>
              <a:t>beyond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standard</a:t>
            </a:r>
            <a:r>
              <a:rPr lang="de-DE" b="1" dirty="0"/>
              <a:t> </a:t>
            </a:r>
            <a:r>
              <a:rPr lang="de-DE" b="1" dirty="0" err="1"/>
              <a:t>model</a:t>
            </a:r>
            <a:r>
              <a:rPr lang="de-DE" dirty="0"/>
              <a:t>: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381740" y="1328120"/>
            <a:ext cx="61433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Hierarchy</a:t>
            </a:r>
            <a:r>
              <a:rPr lang="de-DE" dirty="0"/>
              <a:t> </a:t>
            </a:r>
            <a:r>
              <a:rPr lang="de-DE" dirty="0" err="1"/>
              <a:t>problem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Dark Matter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Gravity at </a:t>
            </a:r>
            <a:r>
              <a:rPr lang="de-DE" dirty="0" err="1"/>
              <a:t>the</a:t>
            </a:r>
            <a:r>
              <a:rPr lang="de-DE" dirty="0"/>
              <a:t> Planck </a:t>
            </a:r>
            <a:r>
              <a:rPr lang="de-DE" dirty="0" err="1"/>
              <a:t>scale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Dark </a:t>
            </a:r>
            <a:r>
              <a:rPr lang="de-DE" dirty="0" err="1"/>
              <a:t>energy</a:t>
            </a:r>
            <a:endParaRPr lang="de-DE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…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288001" y="2805448"/>
            <a:ext cx="54824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first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points</a:t>
            </a:r>
            <a:r>
              <a:rPr lang="de-DE" dirty="0"/>
              <a:t>, SUSY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provide</a:t>
            </a:r>
            <a:r>
              <a:rPr lang="de-DE" dirty="0"/>
              <a:t> a </a:t>
            </a:r>
            <a:r>
              <a:rPr lang="de-DE" dirty="0" err="1"/>
              <a:t>solution</a:t>
            </a:r>
            <a:endParaRPr lang="de-DE" dirty="0"/>
          </a:p>
        </p:txBody>
      </p:sp>
      <p:cxnSp>
        <p:nvCxnSpPr>
          <p:cNvPr id="6" name="Gerade Verbindung mit Pfeil 5"/>
          <p:cNvCxnSpPr/>
          <p:nvPr/>
        </p:nvCxnSpPr>
        <p:spPr>
          <a:xfrm>
            <a:off x="5888965" y="2995923"/>
            <a:ext cx="760576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feld 4"/>
          <p:cNvSpPr txBox="1"/>
          <p:nvPr/>
        </p:nvSpPr>
        <p:spPr>
          <a:xfrm>
            <a:off x="6643567" y="2666948"/>
            <a:ext cx="19086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Well</a:t>
            </a:r>
            <a:r>
              <a:rPr lang="de-DE" dirty="0"/>
              <a:t> </a:t>
            </a:r>
            <a:r>
              <a:rPr lang="de-DE" dirty="0" err="1"/>
              <a:t>motivated</a:t>
            </a:r>
            <a:r>
              <a:rPr lang="de-DE" dirty="0"/>
              <a:t> </a:t>
            </a:r>
            <a:r>
              <a:rPr lang="de-DE" dirty="0" err="1"/>
              <a:t>theory</a:t>
            </a:r>
            <a:r>
              <a:rPr lang="de-DE" dirty="0"/>
              <a:t>!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288000" y="3313279"/>
            <a:ext cx="856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Many</a:t>
            </a:r>
            <a:r>
              <a:rPr lang="de-DE" dirty="0"/>
              <a:t> </a:t>
            </a:r>
            <a:r>
              <a:rPr lang="de-DE" dirty="0" err="1"/>
              <a:t>possible</a:t>
            </a:r>
            <a:r>
              <a:rPr lang="de-DE" dirty="0"/>
              <a:t> </a:t>
            </a:r>
            <a:r>
              <a:rPr lang="de-DE" dirty="0" err="1"/>
              <a:t>realizations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SUSY in </a:t>
            </a:r>
            <a:r>
              <a:rPr lang="de-DE" dirty="0" err="1"/>
              <a:t>nature</a:t>
            </a:r>
            <a:r>
              <a:rPr lang="de-DE" dirty="0"/>
              <a:t> </a:t>
            </a:r>
            <a:r>
              <a:rPr lang="de-DE" dirty="0" err="1"/>
              <a:t>exist</a:t>
            </a:r>
            <a:r>
              <a:rPr lang="de-DE" dirty="0"/>
              <a:t>. The </a:t>
            </a:r>
            <a:r>
              <a:rPr lang="de-DE" dirty="0" err="1"/>
              <a:t>manifold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parameter</a:t>
            </a:r>
            <a:r>
              <a:rPr lang="de-DE" dirty="0"/>
              <a:t> </a:t>
            </a:r>
            <a:r>
              <a:rPr lang="de-DE" dirty="0" err="1"/>
              <a:t>combinations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19 dimensional (</a:t>
            </a:r>
            <a:r>
              <a:rPr lang="de-DE" i="1" dirty="0"/>
              <a:t>pMSSM-19</a:t>
            </a:r>
            <a:r>
              <a:rPr lang="de-DE" dirty="0"/>
              <a:t>)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continuous</a:t>
            </a:r>
            <a:r>
              <a:rPr lang="de-DE" dirty="0"/>
              <a:t>.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34870" y="4049805"/>
            <a:ext cx="8474260" cy="923330"/>
          </a:xfrm>
          <a:prstGeom prst="rect">
            <a:avLst/>
          </a:prstGeom>
          <a:noFill/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/>
              <a:t>If</a:t>
            </a:r>
            <a:r>
              <a:rPr lang="de-DE" dirty="0"/>
              <a:t> a </a:t>
            </a:r>
            <a:r>
              <a:rPr lang="de-DE" dirty="0" err="1"/>
              <a:t>signal</a:t>
            </a:r>
            <a:r>
              <a:rPr lang="de-DE" dirty="0"/>
              <a:t> at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b="1" dirty="0"/>
              <a:t>LHC</a:t>
            </a:r>
            <a:r>
              <a:rPr lang="de-DE" dirty="0"/>
              <a:t> </a:t>
            </a:r>
            <a:r>
              <a:rPr lang="de-DE" dirty="0" err="1"/>
              <a:t>appears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b="1" dirty="0" err="1"/>
              <a:t>cannot</a:t>
            </a:r>
            <a:r>
              <a:rPr lang="de-DE" b="1" dirty="0"/>
              <a:t> </a:t>
            </a:r>
            <a:r>
              <a:rPr lang="de-DE" b="1" dirty="0" err="1"/>
              <a:t>be</a:t>
            </a:r>
            <a:r>
              <a:rPr lang="de-DE" b="1" dirty="0"/>
              <a:t> </a:t>
            </a:r>
            <a:r>
              <a:rPr lang="de-DE" b="1" dirty="0" err="1"/>
              <a:t>explained</a:t>
            </a:r>
            <a:r>
              <a:rPr lang="de-DE" b="1" dirty="0"/>
              <a:t> </a:t>
            </a:r>
            <a:r>
              <a:rPr lang="de-DE" b="1" dirty="0" err="1"/>
              <a:t>by</a:t>
            </a:r>
            <a:r>
              <a:rPr lang="de-DE" b="1" dirty="0"/>
              <a:t> </a:t>
            </a:r>
            <a:r>
              <a:rPr lang="de-DE" b="1" dirty="0" err="1"/>
              <a:t>the</a:t>
            </a:r>
            <a:r>
              <a:rPr lang="de-DE" b="1" dirty="0"/>
              <a:t> SM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want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able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tell</a:t>
            </a:r>
            <a:r>
              <a:rPr lang="de-DE" dirty="0"/>
              <a:t> </a:t>
            </a:r>
            <a:r>
              <a:rPr lang="de-DE" dirty="0" err="1"/>
              <a:t>if</a:t>
            </a:r>
            <a:r>
              <a:rPr lang="de-DE" dirty="0"/>
              <a:t>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can</a:t>
            </a:r>
            <a:r>
              <a:rPr lang="de-DE" dirty="0"/>
              <a:t> </a:t>
            </a:r>
            <a:r>
              <a:rPr lang="de-DE" dirty="0" err="1"/>
              <a:t>be</a:t>
            </a:r>
            <a:r>
              <a:rPr lang="de-DE" dirty="0"/>
              <a:t> </a:t>
            </a:r>
            <a:r>
              <a:rPr lang="de-DE" dirty="0" err="1"/>
              <a:t>explained</a:t>
            </a:r>
            <a:r>
              <a:rPr lang="de-DE" dirty="0"/>
              <a:t> </a:t>
            </a:r>
            <a:r>
              <a:rPr lang="de-DE" dirty="0" err="1"/>
              <a:t>by</a:t>
            </a:r>
            <a:r>
              <a:rPr lang="de-DE" dirty="0"/>
              <a:t> SUSY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b="1" dirty="0" err="1"/>
              <a:t>which</a:t>
            </a:r>
            <a:r>
              <a:rPr lang="de-DE" b="1" dirty="0"/>
              <a:t> </a:t>
            </a:r>
            <a:r>
              <a:rPr lang="de-DE" b="1" dirty="0" err="1"/>
              <a:t>Lagrangian</a:t>
            </a:r>
            <a:r>
              <a:rPr lang="de-DE" b="1" dirty="0"/>
              <a:t> </a:t>
            </a:r>
            <a:r>
              <a:rPr lang="de-DE" b="1" dirty="0" err="1"/>
              <a:t>parameters</a:t>
            </a:r>
            <a:r>
              <a:rPr lang="de-DE" b="1" dirty="0"/>
              <a:t> fit </a:t>
            </a:r>
            <a:r>
              <a:rPr lang="de-DE" b="1" dirty="0" err="1"/>
              <a:t>the</a:t>
            </a:r>
            <a:r>
              <a:rPr lang="de-DE" b="1" dirty="0"/>
              <a:t> </a:t>
            </a:r>
            <a:r>
              <a:rPr lang="de-DE" b="1" dirty="0" err="1"/>
              <a:t>signal</a:t>
            </a:r>
            <a:r>
              <a:rPr lang="de-DE" dirty="0"/>
              <a:t> best.</a:t>
            </a:r>
          </a:p>
        </p:txBody>
      </p:sp>
      <p:cxnSp>
        <p:nvCxnSpPr>
          <p:cNvPr id="11" name="Gerade Verbindung mit Pfeil 10"/>
          <p:cNvCxnSpPr/>
          <p:nvPr/>
        </p:nvCxnSpPr>
        <p:spPr>
          <a:xfrm>
            <a:off x="288000" y="5287841"/>
            <a:ext cx="760576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feld 11"/>
          <p:cNvSpPr txBox="1"/>
          <p:nvPr/>
        </p:nvSpPr>
        <p:spPr>
          <a:xfrm>
            <a:off x="1154097" y="5095783"/>
            <a:ext cx="71909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create</a:t>
            </a:r>
            <a:r>
              <a:rPr lang="de-DE" dirty="0"/>
              <a:t> such a </a:t>
            </a:r>
            <a:r>
              <a:rPr lang="de-DE" dirty="0" err="1"/>
              <a:t>mapping</a:t>
            </a:r>
            <a:r>
              <a:rPr lang="de-DE" dirty="0"/>
              <a:t>, </a:t>
            </a:r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need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 LHC observables like </a:t>
            </a:r>
            <a:r>
              <a:rPr lang="el-GR" dirty="0"/>
              <a:t>σ</a:t>
            </a:r>
            <a:r>
              <a:rPr lang="de-DE" dirty="0"/>
              <a:t>.</a:t>
            </a:r>
          </a:p>
        </p:txBody>
      </p:sp>
      <p:cxnSp>
        <p:nvCxnSpPr>
          <p:cNvPr id="13" name="Gerade Verbindung mit Pfeil 12"/>
          <p:cNvCxnSpPr/>
          <p:nvPr/>
        </p:nvCxnSpPr>
        <p:spPr>
          <a:xfrm>
            <a:off x="288000" y="5758117"/>
            <a:ext cx="760576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feld 13"/>
          <p:cNvSpPr txBox="1"/>
          <p:nvPr/>
        </p:nvSpPr>
        <p:spPr>
          <a:xfrm>
            <a:off x="1154097" y="5434952"/>
            <a:ext cx="719091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tools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help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</a:t>
            </a:r>
            <a:r>
              <a:rPr lang="de-DE" dirty="0" err="1"/>
              <a:t>this</a:t>
            </a:r>
            <a:r>
              <a:rPr lang="de-DE" dirty="0"/>
              <a:t>, </a:t>
            </a:r>
            <a:r>
              <a:rPr lang="de-DE" dirty="0" err="1"/>
              <a:t>it</a:t>
            </a:r>
            <a:r>
              <a:rPr lang="de-DE" dirty="0"/>
              <a:t> </a:t>
            </a:r>
            <a:r>
              <a:rPr lang="de-DE" dirty="0" err="1"/>
              <a:t>is</a:t>
            </a:r>
            <a:r>
              <a:rPr lang="de-DE" dirty="0"/>
              <a:t> </a:t>
            </a:r>
            <a:r>
              <a:rPr lang="de-DE" dirty="0" err="1"/>
              <a:t>crucial</a:t>
            </a:r>
            <a:r>
              <a:rPr lang="de-DE" dirty="0"/>
              <a:t>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know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NLO </a:t>
            </a:r>
            <a:r>
              <a:rPr lang="de-DE" dirty="0" err="1"/>
              <a:t>electroweakino</a:t>
            </a:r>
            <a:r>
              <a:rPr lang="de-DE" dirty="0"/>
              <a:t> (</a:t>
            </a:r>
            <a:r>
              <a:rPr lang="de-DE" dirty="0" err="1"/>
              <a:t>Neutralino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Chargino</a:t>
            </a:r>
            <a:r>
              <a:rPr lang="de-DE" dirty="0"/>
              <a:t>)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</a:t>
            </a:r>
            <a:r>
              <a:rPr lang="de-DE" dirty="0"/>
              <a:t> </a:t>
            </a:r>
            <a:r>
              <a:rPr lang="de-DE" dirty="0" err="1"/>
              <a:t>within</a:t>
            </a:r>
            <a:r>
              <a:rPr lang="de-DE" dirty="0"/>
              <a:t> </a:t>
            </a:r>
            <a:r>
              <a:rPr lang="de-DE" dirty="0" err="1"/>
              <a:t>ms.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20263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8" grpId="0"/>
      <p:bldP spid="9" grpId="0" animBg="1"/>
      <p:bldP spid="12" grpId="0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Neutralinos</a:t>
            </a:r>
            <a:r>
              <a:rPr lang="de-DE" sz="3600" dirty="0"/>
              <a:t> </a:t>
            </a:r>
            <a:r>
              <a:rPr lang="de-DE" sz="3600" dirty="0" err="1"/>
              <a:t>and</a:t>
            </a:r>
            <a:r>
              <a:rPr lang="de-DE" sz="3600" dirty="0"/>
              <a:t> </a:t>
            </a:r>
            <a:r>
              <a:rPr lang="de-DE" sz="3600" dirty="0" err="1"/>
              <a:t>Charginos</a:t>
            </a:r>
            <a:endParaRPr lang="de-DE" sz="3600" dirty="0"/>
          </a:p>
        </p:txBody>
      </p:sp>
      <p:sp>
        <p:nvSpPr>
          <p:cNvPr id="10" name="Textfeld 9"/>
          <p:cNvSpPr txBox="1"/>
          <p:nvPr/>
        </p:nvSpPr>
        <p:spPr>
          <a:xfrm>
            <a:off x="154836" y="942908"/>
            <a:ext cx="148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Neutralinos</a:t>
            </a:r>
            <a:endParaRPr lang="de-DE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feld 14"/>
              <p:cNvSpPr txBox="1"/>
              <p:nvPr/>
            </p:nvSpPr>
            <p:spPr>
              <a:xfrm>
                <a:off x="532661" y="1351826"/>
                <a:ext cx="3986073" cy="399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f</a:t>
                </a:r>
                <a:r>
                  <a:rPr lang="de-DE" dirty="0" err="1"/>
                  <a:t>our</a:t>
                </a:r>
                <a:r>
                  <a:rPr lang="de-DE" dirty="0"/>
                  <a:t> </a:t>
                </a:r>
                <a:r>
                  <a:rPr lang="de-DE" dirty="0" err="1"/>
                  <a:t>neutralinos</a:t>
                </a:r>
                <a:r>
                  <a:rPr lang="de-DE" dirty="0"/>
                  <a:t> </a:t>
                </a:r>
                <a:r>
                  <a:rPr lang="de-DE" dirty="0" err="1"/>
                  <a:t>exist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bSup>
                    <m:r>
                      <a:rPr lang="de-DE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i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=1…4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5" name="Textfeld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61" y="1351826"/>
                <a:ext cx="3986073" cy="399276"/>
              </a:xfrm>
              <a:prstGeom prst="rect">
                <a:avLst/>
              </a:prstGeom>
              <a:blipFill>
                <a:blip r:embed="rId2"/>
                <a:stretch>
                  <a:fillRect l="-917" t="-6154" b="-2000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feld 15"/>
          <p:cNvSpPr txBox="1"/>
          <p:nvPr/>
        </p:nvSpPr>
        <p:spPr>
          <a:xfrm>
            <a:off x="532661" y="1790689"/>
            <a:ext cx="7386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mixtures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neutral </a:t>
            </a:r>
            <a:r>
              <a:rPr lang="de-DE" dirty="0" err="1"/>
              <a:t>bino</a:t>
            </a:r>
            <a:r>
              <a:rPr lang="de-DE" dirty="0"/>
              <a:t>, </a:t>
            </a:r>
            <a:r>
              <a:rPr lang="de-DE" dirty="0" err="1"/>
              <a:t>wino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higgsinos</a:t>
            </a:r>
            <a:r>
              <a:rPr lang="de-DE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feld 16"/>
              <p:cNvSpPr txBox="1"/>
              <p:nvPr/>
            </p:nvSpPr>
            <p:spPr>
              <a:xfrm>
                <a:off x="1262728" y="2138611"/>
                <a:ext cx="6618543" cy="1315040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𝑁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with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𝑁</m:t>
                    </m:r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being</a:t>
                </a:r>
                <a:r>
                  <a:rPr lang="de-DE" dirty="0"/>
                  <a:t> a 4x4 </a:t>
                </a:r>
                <a:r>
                  <a:rPr lang="de-DE" dirty="0" err="1"/>
                  <a:t>mixing</a:t>
                </a:r>
                <a:r>
                  <a:rPr lang="de-DE" dirty="0"/>
                  <a:t> </a:t>
                </a:r>
                <a:r>
                  <a:rPr lang="de-DE" dirty="0" err="1"/>
                  <a:t>matrix</a:t>
                </a:r>
                <a:r>
                  <a:rPr lang="de-DE" dirty="0"/>
                  <a:t> </a:t>
                </a:r>
                <a:r>
                  <a:rPr lang="de-DE" dirty="0" err="1"/>
                  <a:t>and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de-DE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r>
                                      <m:rPr>
                                        <m:brk m:alnAt="7"/>
                                      </m:rP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  <m:acc>
                                      <m:accPr>
                                        <m:chr m:val="̃"/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accPr>
                                      <m:e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𝑏</m:t>
                                        </m:r>
                                      </m:e>
                                    </m:acc>
                                  </m:e>
                                </m:mr>
                                <m:mr>
                                  <m:e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−</m:t>
                                    </m:r>
                                    <m:r>
                                      <a:rPr lang="de-DE" b="0" i="1" smtClean="0"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</m:t>
                                    </m:r>
                                    <m:sSup>
                                      <m:sSup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p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𝑤</m:t>
                                            </m:r>
                                          </m:e>
                                        </m:acc>
                                      </m:e>
                                      <m:sup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3</m:t>
                                        </m:r>
                                      </m:sup>
                                    </m:sSup>
                                  </m:e>
                                </m:mr>
                              </m:m>
                            </m:e>
                          </m:mr>
                          <m:mr>
                            <m:e>
                              <m:m>
                                <m:mPr>
                                  <m:mcs>
                                    <m:mc>
                                      <m:mcPr>
                                        <m:count m:val="1"/>
                                        <m:mcJc m:val="center"/>
                                      </m:mcPr>
                                    </m:mc>
                                  </m:mcs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mP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h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</m:e>
                                </m:mr>
                                <m:mr>
                                  <m:e>
                                    <m:sSub>
                                      <m:sSubPr>
                                        <m:ctrlP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</m:ctrlPr>
                                      </m:sSubPr>
                                      <m:e>
                                        <m:acc>
                                          <m:accPr>
                                            <m:chr m:val="̃"/>
                                            <m:ctrlP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</m:ctrlPr>
                                          </m:accPr>
                                          <m:e>
                                            <m:r>
                                              <a:rPr lang="de-DE" b="0" i="1" smtClean="0">
                                                <a:latin typeface="Cambria Math" panose="02040503050406030204" pitchFamily="18" charset="0"/>
                                                <a:ea typeface="Cambria Math" panose="02040503050406030204" pitchFamily="18" charset="0"/>
                                              </a:rPr>
                                              <m:t>h</m:t>
                                            </m:r>
                                          </m:e>
                                        </m:acc>
                                      </m:e>
                                      <m:sub>
                                        <m:r>
                                          <a:rPr lang="de-DE" b="0" i="1" smtClean="0">
                                            <a:latin typeface="Cambria Math" panose="02040503050406030204" pitchFamily="18" charset="0"/>
                                            <a:ea typeface="Cambria Math" panose="02040503050406030204" pitchFamily="18" charset="0"/>
                                          </a:rPr>
                                          <m:t>2</m:t>
                                        </m:r>
                                      </m:sub>
                                    </m:sSub>
                                  </m:e>
                                </m:mr>
                              </m:m>
                            </m:e>
                          </m:mr>
                        </m:m>
                      </m:e>
                    </m:d>
                  </m:oMath>
                </a14:m>
                <a:r>
                  <a:rPr lang="de-DE" dirty="0"/>
                  <a:t> </a:t>
                </a:r>
              </a:p>
            </p:txBody>
          </p:sp>
        </mc:Choice>
        <mc:Fallback xmlns="">
          <p:sp>
            <p:nvSpPr>
              <p:cNvPr id="17" name="Textfeld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62728" y="2138611"/>
                <a:ext cx="6618543" cy="1315040"/>
              </a:xfrm>
              <a:prstGeom prst="rect">
                <a:avLst/>
              </a:prstGeom>
              <a:blipFill>
                <a:blip r:embed="rId3"/>
                <a:stretch>
                  <a:fillRect l="-92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feld 17"/>
          <p:cNvSpPr txBox="1"/>
          <p:nvPr/>
        </p:nvSpPr>
        <p:spPr>
          <a:xfrm>
            <a:off x="154836" y="3317393"/>
            <a:ext cx="14875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/>
              <a:t>Charginos</a:t>
            </a:r>
            <a:endParaRPr lang="de-DE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feld 18"/>
              <p:cNvSpPr txBox="1"/>
              <p:nvPr/>
            </p:nvSpPr>
            <p:spPr>
              <a:xfrm>
                <a:off x="532661" y="3702975"/>
                <a:ext cx="3986073" cy="4088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four </a:t>
                </a:r>
                <a:r>
                  <a:rPr lang="de-DE" dirty="0" err="1"/>
                  <a:t>charginos</a:t>
                </a:r>
                <a:r>
                  <a:rPr lang="de-DE" dirty="0"/>
                  <a:t> </a:t>
                </a:r>
                <a:r>
                  <a:rPr lang="de-DE" dirty="0" err="1"/>
                  <a:t>exist</a:t>
                </a:r>
                <a:r>
                  <a:rPr lang="de-DE" dirty="0"/>
                  <a:t>: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bSup>
                    <m:r>
                      <a:rPr lang="de-DE" b="0" i="0" smtClean="0">
                        <a:latin typeface="Cambria Math" panose="02040503050406030204" pitchFamily="18" charset="0"/>
                      </a:rPr>
                      <m:t>,</m:t>
                    </m:r>
                    <m:r>
                      <m:rPr>
                        <m:sty m:val="p"/>
                      </m:rPr>
                      <a:rPr lang="de-DE" b="0" i="0" smtClean="0">
                        <a:latin typeface="Cambria Math" panose="02040503050406030204" pitchFamily="18" charset="0"/>
                      </a:rPr>
                      <m:t>i</m:t>
                    </m:r>
                    <m:r>
                      <a:rPr lang="de-DE" b="0" i="0" smtClean="0">
                        <a:latin typeface="Cambria Math" panose="02040503050406030204" pitchFamily="18" charset="0"/>
                      </a:rPr>
                      <m:t>=1, 2</m:t>
                    </m:r>
                  </m:oMath>
                </a14:m>
                <a:endParaRPr lang="de-DE" dirty="0"/>
              </a:p>
            </p:txBody>
          </p:sp>
        </mc:Choice>
        <mc:Fallback xmlns="">
          <p:sp>
            <p:nvSpPr>
              <p:cNvPr id="19" name="Textfeld 1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61" y="3702975"/>
                <a:ext cx="3986073" cy="408830"/>
              </a:xfrm>
              <a:prstGeom prst="rect">
                <a:avLst/>
              </a:prstGeom>
              <a:blipFill>
                <a:blip r:embed="rId4"/>
                <a:stretch>
                  <a:fillRect l="-917" t="-1471" b="-1764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feld 19"/>
          <p:cNvSpPr txBox="1"/>
          <p:nvPr/>
        </p:nvSpPr>
        <p:spPr>
          <a:xfrm>
            <a:off x="532660" y="4128055"/>
            <a:ext cx="7386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They</a:t>
            </a:r>
            <a:r>
              <a:rPr lang="de-DE" dirty="0"/>
              <a:t> </a:t>
            </a:r>
            <a:r>
              <a:rPr lang="de-DE" dirty="0" err="1"/>
              <a:t>are</a:t>
            </a:r>
            <a:r>
              <a:rPr lang="de-DE" dirty="0"/>
              <a:t> </a:t>
            </a:r>
            <a:r>
              <a:rPr lang="de-DE" dirty="0" err="1"/>
              <a:t>mixtures</a:t>
            </a:r>
            <a:r>
              <a:rPr lang="de-DE" dirty="0"/>
              <a:t> </a:t>
            </a:r>
            <a:r>
              <a:rPr lang="de-DE" dirty="0" err="1"/>
              <a:t>of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</a:t>
            </a:r>
            <a:r>
              <a:rPr lang="de-DE" dirty="0" err="1"/>
              <a:t>charged</a:t>
            </a:r>
            <a:r>
              <a:rPr lang="de-DE" dirty="0"/>
              <a:t> </a:t>
            </a:r>
            <a:r>
              <a:rPr lang="de-DE" dirty="0" err="1"/>
              <a:t>wino</a:t>
            </a:r>
            <a:r>
              <a:rPr lang="de-DE" dirty="0"/>
              <a:t> </a:t>
            </a:r>
            <a:r>
              <a:rPr lang="de-DE" dirty="0" err="1"/>
              <a:t>and</a:t>
            </a:r>
            <a:r>
              <a:rPr lang="de-DE" dirty="0"/>
              <a:t> </a:t>
            </a:r>
            <a:r>
              <a:rPr lang="de-DE" dirty="0" err="1"/>
              <a:t>higgsinos</a:t>
            </a:r>
            <a:r>
              <a:rPr lang="de-DE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feld 20"/>
              <p:cNvSpPr txBox="1"/>
              <p:nvPr/>
            </p:nvSpPr>
            <p:spPr>
              <a:xfrm>
                <a:off x="680985" y="4795665"/>
                <a:ext cx="7474290" cy="286104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b="0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  <m:sSup>
                      <m:sSup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𝑇</m:t>
                        </m:r>
                      </m:sup>
                    </m:sSup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and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de-DE" i="1" smtClean="0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𝜒</m:t>
                            </m:r>
                          </m:e>
                        </m:acc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de-DE" b="0" i="1" smtClean="0">
                        <a:latin typeface="Cambria Math" panose="02040503050406030204" pitchFamily="18" charset="0"/>
                      </a:rPr>
                      <m:t>𝑉</m:t>
                    </m:r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p>
                        <m:r>
                          <a:rPr lang="de-DE" i="1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p>
                  </m:oMath>
                </a14:m>
                <a:r>
                  <a:rPr lang="de-DE" dirty="0"/>
                  <a:t> with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𝑈</m:t>
                    </m:r>
                  </m:oMath>
                </a14:m>
                <a:r>
                  <a:rPr lang="de-DE" dirty="0"/>
                  <a:t> and </a:t>
                </a:r>
                <a14:m>
                  <m:oMath xmlns:m="http://schemas.openxmlformats.org/officeDocument/2006/math">
                    <m:r>
                      <a:rPr lang="de-DE" i="1"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de-DE" dirty="0"/>
                  <a:t> </a:t>
                </a:r>
                <a:r>
                  <a:rPr lang="de-DE" dirty="0" err="1"/>
                  <a:t>being</a:t>
                </a:r>
                <a:r>
                  <a:rPr lang="de-DE" dirty="0"/>
                  <a:t> 2x2 </a:t>
                </a:r>
                <a:r>
                  <a:rPr lang="de-DE" dirty="0" err="1"/>
                  <a:t>mixing</a:t>
                </a:r>
                <a:r>
                  <a:rPr lang="de-DE" dirty="0"/>
                  <a:t> </a:t>
                </a:r>
                <a:r>
                  <a:rPr lang="de-DE" dirty="0" err="1"/>
                  <a:t>matrices</a:t>
                </a:r>
                <a:r>
                  <a:rPr lang="de-DE" dirty="0"/>
                  <a:t> </a:t>
                </a:r>
                <a:r>
                  <a:rPr lang="de-DE" dirty="0" err="1"/>
                  <a:t>and</a:t>
                </a:r>
                <a:endParaRPr lang="de-DE" dirty="0"/>
              </a:p>
            </p:txBody>
          </p:sp>
        </mc:Choice>
        <mc:Fallback xmlns="">
          <p:sp>
            <p:nvSpPr>
              <p:cNvPr id="21" name="Textfeld 2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985" y="4795665"/>
                <a:ext cx="7474290" cy="286104"/>
              </a:xfrm>
              <a:prstGeom prst="rect">
                <a:avLst/>
              </a:prstGeom>
              <a:blipFill>
                <a:blip r:embed="rId5"/>
                <a:stretch>
                  <a:fillRect l="-1142" t="-23404" r="-979" b="-48936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Rechteck 21"/>
              <p:cNvSpPr/>
              <p:nvPr/>
            </p:nvSpPr>
            <p:spPr>
              <a:xfrm>
                <a:off x="560823" y="5253016"/>
                <a:ext cx="3650999" cy="64024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sup>
                    </m:sSup>
                    <m:r>
                      <a:rPr lang="de-DE" b="0" i="1" smtClean="0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b="0" i="1" smtClean="0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p>
                                <m:s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b="0" i="1" smtClean="0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−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</m:oMath>
                </a14:m>
                <a:r>
                  <a:rPr lang="de-DE" dirty="0"/>
                  <a:t> and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acc>
                          <m:accPr>
                            <m:chr m:val="̃"/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de-DE" i="1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𝜓</m:t>
                            </m:r>
                          </m:e>
                        </m:acc>
                      </m:e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sup>
                    </m:sSup>
                    <m:r>
                      <a:rPr lang="de-DE" i="1">
                        <a:latin typeface="Cambria Math" panose="02040503050406030204" pitchFamily="18" charset="0"/>
                      </a:rPr>
                      <m:t>=</m:t>
                    </m:r>
                    <m:d>
                      <m:dPr>
                        <m:ctrlPr>
                          <a:rPr lang="de-DE" i="1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m>
                          <m:mPr>
                            <m:mcs>
                              <m:mc>
                                <m:mcPr>
                                  <m:count m:val="1"/>
                                  <m:mcJc m:val="center"/>
                                </m:mcPr>
                              </m:mc>
                            </m:mcs>
                            <m:ctrlPr>
                              <a:rPr lang="de-DE" i="1">
                                <a:latin typeface="Cambria Math" panose="02040503050406030204" pitchFamily="18" charset="0"/>
                              </a:rPr>
                            </m:ctrlPr>
                          </m:mPr>
                          <m:mr>
                            <m:e>
                              <m:r>
                                <m:rPr>
                                  <m:brk m:alnAt="7"/>
                                </m:rPr>
                                <a:rPr lang="de-DE" i="1"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r>
                                <a:rPr lang="de-DE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sSup>
                                <m:sSup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𝑤</m:t>
                                      </m:r>
                                    </m:e>
                                  </m:acc>
                                </m:e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p>
                            </m:e>
                          </m:mr>
                          <m:mr>
                            <m:e>
                              <m:sSubSup>
                                <m:sSubSupPr>
                                  <m:ctrlPr>
                                    <a:rPr lang="de-DE" i="1"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acc>
                                    <m:accPr>
                                      <m:chr m:val="̃"/>
                                      <m:ctrlP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accPr>
                                    <m:e>
                                      <m:r>
                                        <a:rPr lang="de-DE" i="1">
                                          <a:latin typeface="Cambria Math" panose="02040503050406030204" pitchFamily="18" charset="0"/>
                                        </a:rPr>
                                        <m:t>h</m:t>
                                      </m:r>
                                    </m:e>
                                  </m:acc>
                                </m:e>
                                <m:sub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b>
                                <m:sup>
                                  <m:r>
                                    <a:rPr lang="de-DE" b="0" i="1" smtClean="0">
                                      <a:latin typeface="Cambria Math" panose="02040503050406030204" pitchFamily="18" charset="0"/>
                                    </a:rPr>
                                    <m:t>+</m:t>
                                  </m:r>
                                </m:sup>
                              </m:sSubSup>
                            </m:e>
                          </m:mr>
                        </m:m>
                      </m:e>
                    </m:d>
                    <m:r>
                      <a:rPr lang="de-DE" b="0" i="1" smtClean="0">
                        <a:latin typeface="Cambria Math" panose="02040503050406030204" pitchFamily="18" charset="0"/>
                      </a:rPr>
                      <m:t>.</m:t>
                    </m:r>
                  </m:oMath>
                </a14:m>
                <a:r>
                  <a:rPr lang="de-DE" dirty="0"/>
                  <a:t> </a:t>
                </a:r>
              </a:p>
            </p:txBody>
          </p:sp>
        </mc:Choice>
        <mc:Fallback xmlns="">
          <p:sp>
            <p:nvSpPr>
              <p:cNvPr id="22" name="Rechteck 2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823" y="5253016"/>
                <a:ext cx="3650999" cy="64024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892899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How</a:t>
            </a:r>
            <a:r>
              <a:rPr lang="de-DE" sz="3600" dirty="0"/>
              <a:t> do </a:t>
            </a:r>
            <a:r>
              <a:rPr lang="de-DE" sz="3600" dirty="0" err="1"/>
              <a:t>we</a:t>
            </a:r>
            <a:r>
              <a:rPr lang="de-DE" sz="3600" dirty="0"/>
              <a:t> </a:t>
            </a:r>
            <a:r>
              <a:rPr lang="de-DE" sz="3600" dirty="0" err="1"/>
              <a:t>generate</a:t>
            </a:r>
            <a:r>
              <a:rPr lang="de-DE" sz="3600" dirty="0"/>
              <a:t> </a:t>
            </a:r>
            <a:r>
              <a:rPr lang="de-DE" sz="3600" dirty="0" err="1"/>
              <a:t>data</a:t>
            </a:r>
            <a:r>
              <a:rPr lang="de-DE" sz="3600" dirty="0"/>
              <a:t>?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000" y="1179140"/>
            <a:ext cx="8538412" cy="4520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261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What</a:t>
            </a:r>
            <a:r>
              <a:rPr lang="de-DE" sz="3600" dirty="0"/>
              <a:t> </a:t>
            </a:r>
            <a:r>
              <a:rPr lang="de-DE" sz="3600" dirty="0" err="1"/>
              <a:t>is</a:t>
            </a:r>
            <a:r>
              <a:rPr lang="de-DE" sz="3600" dirty="0"/>
              <a:t> </a:t>
            </a:r>
            <a:r>
              <a:rPr lang="de-DE" sz="3600" dirty="0" err="1"/>
              <a:t>our</a:t>
            </a:r>
            <a:r>
              <a:rPr lang="de-DE" sz="3600" dirty="0"/>
              <a:t> </a:t>
            </a:r>
            <a:r>
              <a:rPr lang="de-DE" sz="3600" dirty="0" err="1"/>
              <a:t>mission</a:t>
            </a:r>
            <a:r>
              <a:rPr lang="de-DE" sz="3600" dirty="0"/>
              <a:t>?</a:t>
            </a:r>
          </a:p>
        </p:txBody>
      </p:sp>
      <p:sp>
        <p:nvSpPr>
          <p:cNvPr id="2" name="Textfeld 1"/>
          <p:cNvSpPr txBox="1"/>
          <p:nvPr/>
        </p:nvSpPr>
        <p:spPr>
          <a:xfrm>
            <a:off x="288000" y="1572427"/>
            <a:ext cx="31645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Provide</a:t>
            </a:r>
            <a:r>
              <a:rPr lang="de-DE" dirty="0"/>
              <a:t> a </a:t>
            </a:r>
            <a:r>
              <a:rPr lang="de-DE" dirty="0" err="1"/>
              <a:t>computational</a:t>
            </a:r>
            <a:r>
              <a:rPr lang="de-DE" dirty="0"/>
              <a:t> </a:t>
            </a:r>
            <a:r>
              <a:rPr lang="de-DE" dirty="0" err="1"/>
              <a:t>tool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940037" y="2172201"/>
            <a:ext cx="606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that</a:t>
            </a:r>
            <a:r>
              <a:rPr lang="de-DE" dirty="0"/>
              <a:t> </a:t>
            </a:r>
            <a:r>
              <a:rPr lang="de-DE" dirty="0" err="1"/>
              <a:t>gives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NLO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electroweakinos</a:t>
            </a:r>
            <a:r>
              <a:rPr lang="de-DE" dirty="0"/>
              <a:t> </a:t>
            </a:r>
          </a:p>
        </p:txBody>
      </p:sp>
      <p:sp>
        <p:nvSpPr>
          <p:cNvPr id="5" name="Textfeld 4"/>
          <p:cNvSpPr txBox="1"/>
          <p:nvPr/>
        </p:nvSpPr>
        <p:spPr>
          <a:xfrm>
            <a:off x="940037" y="2609957"/>
            <a:ext cx="606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/>
              <a:t>in </a:t>
            </a:r>
            <a:r>
              <a:rPr lang="de-DE" dirty="0" err="1"/>
              <a:t>milliseconds</a:t>
            </a:r>
            <a:endParaRPr lang="de-DE" dirty="0"/>
          </a:p>
        </p:txBody>
      </p:sp>
      <p:sp>
        <p:nvSpPr>
          <p:cNvPr id="6" name="Textfeld 5"/>
          <p:cNvSpPr txBox="1"/>
          <p:nvPr/>
        </p:nvSpPr>
        <p:spPr>
          <a:xfrm>
            <a:off x="940037" y="3047713"/>
            <a:ext cx="64093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with</a:t>
            </a:r>
            <a:r>
              <a:rPr lang="de-DE" dirty="0"/>
              <a:t> a </a:t>
            </a:r>
            <a:r>
              <a:rPr lang="de-DE" dirty="0" err="1"/>
              <a:t>mean</a:t>
            </a:r>
            <a:r>
              <a:rPr lang="de-DE" dirty="0"/>
              <a:t> </a:t>
            </a:r>
            <a:r>
              <a:rPr lang="de-DE" dirty="0" smtClean="0"/>
              <a:t>absolute </a:t>
            </a:r>
            <a:r>
              <a:rPr lang="de-DE" dirty="0" err="1"/>
              <a:t>percentage</a:t>
            </a:r>
            <a:r>
              <a:rPr lang="de-DE" dirty="0"/>
              <a:t> </a:t>
            </a:r>
            <a:r>
              <a:rPr lang="de-DE" dirty="0" err="1"/>
              <a:t>error</a:t>
            </a:r>
            <a:r>
              <a:rPr lang="de-DE" dirty="0"/>
              <a:t> (</a:t>
            </a:r>
            <a:r>
              <a:rPr lang="de-DE" dirty="0" err="1"/>
              <a:t>mape</a:t>
            </a:r>
            <a:r>
              <a:rPr lang="de-DE" dirty="0"/>
              <a:t>) </a:t>
            </a:r>
            <a:r>
              <a:rPr lang="de-DE" dirty="0" err="1"/>
              <a:t>below</a:t>
            </a:r>
            <a:r>
              <a:rPr lang="de-DE" dirty="0"/>
              <a:t> 1 %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940037" y="3485469"/>
            <a:ext cx="60675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with</a:t>
            </a:r>
            <a:r>
              <a:rPr lang="de-DE" dirty="0"/>
              <a:t> a maximum </a:t>
            </a:r>
            <a:r>
              <a:rPr lang="de-DE" dirty="0" err="1"/>
              <a:t>percentage</a:t>
            </a:r>
            <a:r>
              <a:rPr lang="de-DE" dirty="0"/>
              <a:t> </a:t>
            </a:r>
            <a:r>
              <a:rPr lang="de-DE" dirty="0" err="1"/>
              <a:t>error</a:t>
            </a:r>
            <a:r>
              <a:rPr lang="de-DE" dirty="0"/>
              <a:t> </a:t>
            </a:r>
            <a:r>
              <a:rPr lang="de-DE" dirty="0" err="1"/>
              <a:t>below</a:t>
            </a:r>
            <a:r>
              <a:rPr lang="de-DE" dirty="0"/>
              <a:t> 10 %</a:t>
            </a:r>
          </a:p>
        </p:txBody>
      </p:sp>
    </p:spTree>
    <p:extLst>
      <p:ext uri="{BB962C8B-B14F-4D97-AF65-F5344CB8AC3E}">
        <p14:creationId xmlns:p14="http://schemas.microsoft.com/office/powerpoint/2010/main" val="211613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/>
              <a:t>First </a:t>
            </a:r>
            <a:r>
              <a:rPr lang="de-DE" sz="3600" dirty="0" err="1"/>
              <a:t>results</a:t>
            </a:r>
            <a:r>
              <a:rPr lang="de-DE" sz="3600" dirty="0"/>
              <a:t> in 4D </a:t>
            </a:r>
            <a:r>
              <a:rPr lang="de-DE" sz="3600" dirty="0" err="1"/>
              <a:t>and</a:t>
            </a:r>
            <a:r>
              <a:rPr lang="de-DE" sz="3600" dirty="0"/>
              <a:t> 5D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458" y="1521152"/>
            <a:ext cx="3557187" cy="3557187"/>
          </a:xfrm>
          <a:prstGeom prst="rect">
            <a:avLst/>
          </a:prstGeom>
        </p:spPr>
      </p:pic>
      <p:pic>
        <p:nvPicPr>
          <p:cNvPr id="3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90322" y="1505776"/>
            <a:ext cx="3572563" cy="357256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feld 3"/>
              <p:cNvSpPr txBox="1"/>
              <p:nvPr/>
            </p:nvSpPr>
            <p:spPr>
              <a:xfrm>
                <a:off x="461375" y="1136444"/>
                <a:ext cx="338135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de-DE" dirty="0"/>
                  <a:t> NLO cross </a:t>
                </a:r>
                <a:r>
                  <a:rPr lang="de-DE" dirty="0" err="1"/>
                  <a:t>section</a:t>
                </a:r>
                <a:r>
                  <a:rPr lang="de-DE" dirty="0"/>
                  <a:t> </a:t>
                </a:r>
                <a:r>
                  <a:rPr lang="de-DE" dirty="0" err="1"/>
                  <a:t>for</a:t>
                </a:r>
                <a:r>
                  <a:rPr lang="de-DE" dirty="0"/>
                  <a:t> 4D</a:t>
                </a:r>
              </a:p>
            </p:txBody>
          </p:sp>
        </mc:Choice>
        <mc:Fallback xmlns="">
          <p:sp>
            <p:nvSpPr>
              <p:cNvPr id="4" name="Textfeld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1375" y="1136444"/>
                <a:ext cx="3381351" cy="369332"/>
              </a:xfrm>
              <a:prstGeom prst="rect">
                <a:avLst/>
              </a:prstGeom>
              <a:blipFill>
                <a:blip r:embed="rId4"/>
                <a:stretch>
                  <a:fillRect t="-8197" r="-542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feld 5"/>
              <p:cNvSpPr txBox="1"/>
              <p:nvPr/>
            </p:nvSpPr>
            <p:spPr>
              <a:xfrm>
                <a:off x="5021194" y="1136297"/>
                <a:ext cx="351081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+</m:t>
                        </m:r>
                      </m:sup>
                    </m:sSubSup>
                    <m:sSubSup>
                      <m:sSubSup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de-DE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sub>
                      <m:sup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bSup>
                  </m:oMath>
                </a14:m>
                <a:r>
                  <a:rPr lang="de-DE" dirty="0"/>
                  <a:t> NLO </a:t>
                </a:r>
                <a:r>
                  <a:rPr lang="de-DE" dirty="0" err="1"/>
                  <a:t>cross</a:t>
                </a:r>
                <a:r>
                  <a:rPr lang="de-DE" dirty="0"/>
                  <a:t> </a:t>
                </a:r>
                <a:r>
                  <a:rPr lang="de-DE" dirty="0" err="1"/>
                  <a:t>section</a:t>
                </a:r>
                <a:r>
                  <a:rPr lang="de-DE" dirty="0"/>
                  <a:t> </a:t>
                </a:r>
                <a:r>
                  <a:rPr lang="de-DE" dirty="0" err="1"/>
                  <a:t>for</a:t>
                </a:r>
                <a:r>
                  <a:rPr lang="de-DE" dirty="0"/>
                  <a:t> 5D</a:t>
                </a:r>
              </a:p>
            </p:txBody>
          </p:sp>
        </mc:Choice>
        <mc:Fallback xmlns="">
          <p:sp>
            <p:nvSpPr>
              <p:cNvPr id="6" name="Textfeld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021194" y="1136297"/>
                <a:ext cx="3510818" cy="369332"/>
              </a:xfrm>
              <a:prstGeom prst="rect">
                <a:avLst/>
              </a:prstGeom>
              <a:blipFill>
                <a:blip r:embed="rId5"/>
                <a:stretch>
                  <a:fillRect t="-8197" b="-24590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feld 4"/>
          <p:cNvSpPr txBox="1"/>
          <p:nvPr/>
        </p:nvSpPr>
        <p:spPr>
          <a:xfrm>
            <a:off x="373458" y="5207960"/>
            <a:ext cx="3642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Mape</a:t>
            </a:r>
            <a:r>
              <a:rPr lang="de-DE" dirty="0"/>
              <a:t>: 0.3 %, max. </a:t>
            </a:r>
            <a:r>
              <a:rPr lang="de-DE" dirty="0" err="1"/>
              <a:t>error</a:t>
            </a:r>
            <a:r>
              <a:rPr lang="de-DE" dirty="0"/>
              <a:t> &lt; 5 %, #</a:t>
            </a:r>
            <a:r>
              <a:rPr lang="de-DE" dirty="0" err="1"/>
              <a:t>points</a:t>
            </a:r>
            <a:r>
              <a:rPr lang="de-DE" dirty="0"/>
              <a:t>: 18‘000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021194" y="5078339"/>
            <a:ext cx="36426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dirty="0" err="1"/>
              <a:t>Mape</a:t>
            </a:r>
            <a:r>
              <a:rPr lang="de-DE" dirty="0"/>
              <a:t>: 0.3 %, max. </a:t>
            </a:r>
            <a:r>
              <a:rPr lang="de-DE" dirty="0" err="1"/>
              <a:t>error</a:t>
            </a:r>
            <a:r>
              <a:rPr lang="de-DE" dirty="0"/>
              <a:t> &lt; 5 %, #</a:t>
            </a:r>
            <a:r>
              <a:rPr lang="de-DE" dirty="0" err="1"/>
              <a:t>points</a:t>
            </a:r>
            <a:r>
              <a:rPr lang="de-DE" dirty="0"/>
              <a:t>: 54‘000</a:t>
            </a:r>
          </a:p>
        </p:txBody>
      </p:sp>
    </p:spTree>
    <p:extLst>
      <p:ext uri="{BB962C8B-B14F-4D97-AF65-F5344CB8AC3E}">
        <p14:creationId xmlns:p14="http://schemas.microsoft.com/office/powerpoint/2010/main" val="26037923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 idx="4294967295"/>
          </p:nvPr>
        </p:nvSpPr>
        <p:spPr>
          <a:xfrm>
            <a:off x="0" y="201613"/>
            <a:ext cx="8569325" cy="542925"/>
          </a:xfrm>
        </p:spPr>
        <p:txBody>
          <a:bodyPr>
            <a:normAutofit fontScale="90000"/>
          </a:bodyPr>
          <a:lstStyle/>
          <a:p>
            <a:r>
              <a:rPr lang="de-DE" sz="3600" dirty="0" err="1"/>
              <a:t>Interlude</a:t>
            </a:r>
            <a:r>
              <a:rPr lang="de-DE" sz="3600" dirty="0"/>
              <a:t>: </a:t>
            </a:r>
            <a:r>
              <a:rPr lang="de-DE" sz="3600" dirty="0" err="1"/>
              <a:t>Decomposing</a:t>
            </a:r>
            <a:r>
              <a:rPr lang="de-DE" sz="3600" dirty="0"/>
              <a:t> </a:t>
            </a:r>
            <a:r>
              <a:rPr lang="de-DE" sz="3600" dirty="0" err="1"/>
              <a:t>the</a:t>
            </a:r>
            <a:r>
              <a:rPr lang="de-DE" sz="3600" dirty="0"/>
              <a:t> NLO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162371" y="1316252"/>
            <a:ext cx="403361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Generating NLO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takes</a:t>
            </a:r>
            <a:r>
              <a:rPr lang="de-DE" dirty="0"/>
              <a:t> </a:t>
            </a:r>
            <a:r>
              <a:rPr lang="de-DE" dirty="0" err="1"/>
              <a:t>very</a:t>
            </a:r>
            <a:r>
              <a:rPr lang="de-DE" dirty="0"/>
              <a:t> </a:t>
            </a:r>
            <a:r>
              <a:rPr lang="de-DE" dirty="0" err="1"/>
              <a:t>long</a:t>
            </a:r>
            <a:r>
              <a:rPr lang="de-DE" dirty="0"/>
              <a:t>!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hteck 5"/>
              <p:cNvSpPr/>
              <p:nvPr/>
            </p:nvSpPr>
            <p:spPr>
              <a:xfrm>
                <a:off x="4479870" y="1171212"/>
                <a:ext cx="1613199" cy="65941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sSub>
                            <m:sSubPr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𝑁𝐿𝑂</m:t>
                              </m:r>
                            </m:sub>
                          </m:sSub>
                        </m:sub>
                      </m:sSub>
                      <m:r>
                        <a:rPr lang="de-DE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de-DE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180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𝑝𝑜𝑖𝑛𝑡</m:t>
                          </m:r>
                        </m:den>
                      </m:f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6" name="Rechteck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9870" y="1171212"/>
                <a:ext cx="1613199" cy="659411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hteck 7"/>
              <p:cNvSpPr/>
              <p:nvPr/>
            </p:nvSpPr>
            <p:spPr>
              <a:xfrm>
                <a:off x="4596890" y="2091829"/>
                <a:ext cx="1582741" cy="66499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sSub>
                            <m:sSubPr>
                              <m:ctrlPr>
                                <a:rPr lang="de-DE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de-DE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𝜎</m:t>
                              </m:r>
                            </m:e>
                            <m:sub>
                              <m:r>
                                <a:rPr lang="de-DE" b="0" i="1" smtClean="0">
                                  <a:latin typeface="Cambria Math" panose="02040503050406030204" pitchFamily="18" charset="0"/>
                                </a:rPr>
                                <m:t>𝐿𝑂</m:t>
                              </m:r>
                            </m:sub>
                          </m:sSub>
                        </m:sub>
                      </m:sSub>
                      <m:r>
                        <a:rPr lang="de-DE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≈</m:t>
                      </m:r>
                      <m:f>
                        <m:fPr>
                          <m:ctrlP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1.5</m:t>
                          </m:r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𝑠</m:t>
                          </m:r>
                        </m:num>
                        <m:den>
                          <m:r>
                            <a:rPr lang="de-DE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𝑝𝑜𝑖𝑛𝑡</m:t>
                          </m:r>
                        </m:den>
                      </m:f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8" name="Rechteck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6890" y="2091829"/>
                <a:ext cx="1582741" cy="66499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feld 8"/>
              <p:cNvSpPr txBox="1"/>
              <p:nvPr/>
            </p:nvSpPr>
            <p:spPr>
              <a:xfrm>
                <a:off x="2271493" y="2302800"/>
                <a:ext cx="1511183" cy="276999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de-DE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de-DE" b="0" i="1" smtClean="0">
                              <a:latin typeface="Cambria Math" panose="02040503050406030204" pitchFamily="18" charset="0"/>
                            </a:rPr>
                            <m:t>𝑁𝐿𝑂</m:t>
                          </m:r>
                        </m:sub>
                      </m:sSub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de-DE" b="0" i="1" smtClean="0">
                          <a:latin typeface="Cambria Math" panose="02040503050406030204" pitchFamily="18" charset="0"/>
                        </a:rPr>
                        <m:t>𝐾</m:t>
                      </m:r>
                      <m:r>
                        <a:rPr lang="de-DE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de-DE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𝜎</m:t>
                          </m:r>
                        </m:e>
                        <m:sub>
                          <m:r>
                            <a:rPr lang="de-DE" i="1">
                              <a:latin typeface="Cambria Math" panose="02040503050406030204" pitchFamily="18" charset="0"/>
                            </a:rPr>
                            <m:t>𝐿𝑂</m:t>
                          </m:r>
                        </m:sub>
                      </m:sSub>
                    </m:oMath>
                  </m:oMathPara>
                </a14:m>
                <a:endParaRPr lang="de-DE" dirty="0"/>
              </a:p>
            </p:txBody>
          </p:sp>
        </mc:Choice>
        <mc:Fallback xmlns="">
          <p:sp>
            <p:nvSpPr>
              <p:cNvPr id="9" name="Textfeld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71493" y="2302800"/>
                <a:ext cx="1511183" cy="276999"/>
              </a:xfrm>
              <a:prstGeom prst="rect">
                <a:avLst/>
              </a:prstGeom>
              <a:blipFill>
                <a:blip r:embed="rId4"/>
                <a:stretch>
                  <a:fillRect l="-1613" r="-403" b="-1777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feld 9"/>
          <p:cNvSpPr txBox="1"/>
          <p:nvPr/>
        </p:nvSpPr>
        <p:spPr>
          <a:xfrm>
            <a:off x="907729" y="2256635"/>
            <a:ext cx="12818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/>
              <a:t>But </a:t>
            </a:r>
            <a:r>
              <a:rPr lang="de-DE" dirty="0" err="1"/>
              <a:t>luckily</a:t>
            </a:r>
            <a:r>
              <a:rPr lang="de-DE" dirty="0"/>
              <a:t>,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3864572" y="2256634"/>
            <a:ext cx="615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and</a:t>
            </a:r>
            <a:endParaRPr lang="de-DE" dirty="0"/>
          </a:p>
        </p:txBody>
      </p:sp>
      <p:cxnSp>
        <p:nvCxnSpPr>
          <p:cNvPr id="12" name="Gerade Verbindung mit Pfeil 11"/>
          <p:cNvCxnSpPr/>
          <p:nvPr/>
        </p:nvCxnSpPr>
        <p:spPr>
          <a:xfrm>
            <a:off x="288000" y="5491763"/>
            <a:ext cx="760576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feld 12"/>
          <p:cNvSpPr txBox="1"/>
          <p:nvPr/>
        </p:nvSpPr>
        <p:spPr>
          <a:xfrm>
            <a:off x="162371" y="3018025"/>
            <a:ext cx="1734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think</a:t>
            </a:r>
            <a:r>
              <a:rPr lang="de-DE" dirty="0"/>
              <a:t> </a:t>
            </a:r>
            <a:r>
              <a:rPr lang="de-DE" dirty="0" err="1"/>
              <a:t>that</a:t>
            </a:r>
            <a:r>
              <a:rPr lang="de-DE" dirty="0"/>
              <a:t>: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feld 13"/>
              <p:cNvSpPr txBox="1"/>
              <p:nvPr/>
            </p:nvSpPr>
            <p:spPr>
              <a:xfrm>
                <a:off x="1304949" y="5226845"/>
                <a:ext cx="6716994" cy="526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de-DE" dirty="0"/>
                  <a:t>Instead </a:t>
                </a:r>
                <a:r>
                  <a:rPr lang="de-DE" dirty="0" err="1"/>
                  <a:t>of</a:t>
                </a:r>
                <a:r>
                  <a:rPr lang="de-DE" dirty="0"/>
                  <a:t> 480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𝑁𝐿𝑂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𝑝𝑜𝑖𝑛𝑡𝑠</m:t>
                        </m:r>
                      </m:num>
                      <m:den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𝑑𝑎𝑦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𝑐𝑜𝑟𝑒</m:t>
                        </m:r>
                      </m:den>
                    </m:f>
                  </m:oMath>
                </a14:m>
                <a:r>
                  <a:rPr lang="de-DE" dirty="0"/>
                  <a:t>, </a:t>
                </a:r>
                <a:r>
                  <a:rPr lang="de-DE" dirty="0" err="1"/>
                  <a:t>we</a:t>
                </a:r>
                <a:r>
                  <a:rPr lang="de-DE" dirty="0"/>
                  <a:t> </a:t>
                </a:r>
                <a:r>
                  <a:rPr lang="de-DE" dirty="0" err="1"/>
                  <a:t>can</a:t>
                </a:r>
                <a:r>
                  <a:rPr lang="de-DE" dirty="0"/>
                  <a:t> </a:t>
                </a:r>
                <a:r>
                  <a:rPr lang="de-DE" dirty="0" err="1"/>
                  <a:t>now</a:t>
                </a:r>
                <a:r>
                  <a:rPr lang="de-DE" dirty="0"/>
                  <a:t> </a:t>
                </a:r>
                <a:r>
                  <a:rPr lang="de-DE" dirty="0" err="1"/>
                  <a:t>generate</a:t>
                </a:r>
                <a:r>
                  <a:rPr lang="de-DE" dirty="0"/>
                  <a:t> 57600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de-DE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𝐿𝑂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de-DE" b="0" i="1" smtClean="0">
                            <a:latin typeface="Cambria Math" panose="02040503050406030204" pitchFamily="18" charset="0"/>
                          </a:rPr>
                          <m:t>𝑝𝑜𝑖𝑛𝑡𝑠</m:t>
                        </m:r>
                      </m:num>
                      <m:den>
                        <m:r>
                          <a:rPr lang="de-DE" i="1">
                            <a:latin typeface="Cambria Math" panose="02040503050406030204" pitchFamily="18" charset="0"/>
                          </a:rPr>
                          <m:t>𝑑𝑎𝑦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∙</m:t>
                        </m:r>
                        <m:r>
                          <a:rPr lang="de-DE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𝑐𝑜𝑟𝑒</m:t>
                        </m:r>
                      </m:den>
                    </m:f>
                  </m:oMath>
                </a14:m>
                <a:r>
                  <a:rPr lang="de-DE" dirty="0"/>
                  <a:t>. </a:t>
                </a:r>
              </a:p>
            </p:txBody>
          </p:sp>
        </mc:Choice>
        <mc:Fallback xmlns="">
          <p:sp>
            <p:nvSpPr>
              <p:cNvPr id="14" name="Textfeld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04949" y="5226845"/>
                <a:ext cx="6716994" cy="526234"/>
              </a:xfrm>
              <a:prstGeom prst="rect">
                <a:avLst/>
              </a:prstGeom>
              <a:blipFill>
                <a:blip r:embed="rId5"/>
                <a:stretch>
                  <a:fillRect l="-726" b="-3448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5" name="Textfeld 14"/>
          <p:cNvSpPr txBox="1"/>
          <p:nvPr/>
        </p:nvSpPr>
        <p:spPr>
          <a:xfrm>
            <a:off x="907729" y="3480144"/>
            <a:ext cx="60582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err="1"/>
              <a:t>most</a:t>
            </a:r>
            <a:r>
              <a:rPr lang="de-DE" dirty="0"/>
              <a:t> </a:t>
            </a:r>
            <a:r>
              <a:rPr lang="de-DE" dirty="0" err="1"/>
              <a:t>difficulties</a:t>
            </a:r>
            <a:r>
              <a:rPr lang="de-DE" dirty="0"/>
              <a:t> </a:t>
            </a:r>
            <a:r>
              <a:rPr lang="de-DE" dirty="0" err="1"/>
              <a:t>already</a:t>
            </a:r>
            <a:r>
              <a:rPr lang="de-DE" dirty="0"/>
              <a:t> </a:t>
            </a:r>
            <a:r>
              <a:rPr lang="de-DE" dirty="0" err="1"/>
              <a:t>show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</a:t>
            </a:r>
            <a:r>
              <a:rPr lang="de-DE" dirty="0"/>
              <a:t> LO </a:t>
            </a:r>
            <a:r>
              <a:rPr lang="de-DE" dirty="0" err="1"/>
              <a:t>cross</a:t>
            </a:r>
            <a:r>
              <a:rPr lang="de-DE" dirty="0"/>
              <a:t> </a:t>
            </a:r>
            <a:r>
              <a:rPr lang="de-DE" dirty="0" err="1"/>
              <a:t>section</a:t>
            </a:r>
            <a:endParaRPr lang="de-DE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feld 15"/>
              <p:cNvSpPr txBox="1"/>
              <p:nvPr/>
            </p:nvSpPr>
            <p:spPr>
              <a:xfrm>
                <a:off x="907729" y="3912240"/>
                <a:ext cx="605822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de-DE" dirty="0"/>
                  <a:t>t</a:t>
                </a:r>
                <a:r>
                  <a:rPr lang="de-DE" dirty="0" err="1"/>
                  <a:t>he</a:t>
                </a:r>
                <a:r>
                  <a:rPr lang="de-DE" dirty="0"/>
                  <a:t> K </a:t>
                </a:r>
                <a:r>
                  <a:rPr lang="de-DE" dirty="0" err="1"/>
                  <a:t>factors</a:t>
                </a:r>
                <a:r>
                  <a:rPr lang="de-DE" dirty="0"/>
                  <a:t> </a:t>
                </a:r>
                <a:r>
                  <a:rPr lang="de-DE" dirty="0" err="1"/>
                  <a:t>are</a:t>
                </a:r>
                <a:r>
                  <a:rPr lang="de-DE" dirty="0"/>
                  <a:t> easy </a:t>
                </a:r>
                <a:r>
                  <a:rPr lang="de-DE" dirty="0" err="1"/>
                  <a:t>because</a:t>
                </a:r>
                <a:r>
                  <a:rPr lang="de-DE" dirty="0"/>
                  <a:t> </a:t>
                </a:r>
                <a14:m>
                  <m:oMath xmlns:m="http://schemas.openxmlformats.org/officeDocument/2006/math">
                    <m:r>
                      <a:rPr lang="de-DE" b="0" i="1" smtClean="0">
                        <a:latin typeface="Cambria Math" panose="02040503050406030204" pitchFamily="18" charset="0"/>
                      </a:rPr>
                      <m:t>𝐾</m:t>
                    </m:r>
                  </m:oMath>
                </a14:m>
                <a:r>
                  <a:rPr lang="de-DE" dirty="0" smtClean="0"/>
                  <a:t> </a:t>
                </a:r>
                <a:r>
                  <a:rPr lang="de-DE" dirty="0" err="1" smtClean="0"/>
                  <a:t>is</a:t>
                </a:r>
                <a:r>
                  <a:rPr lang="de-DE" dirty="0" smtClean="0"/>
                  <a:t> O(1)</a:t>
                </a:r>
                <a:endParaRPr lang="de-DE" dirty="0"/>
              </a:p>
            </p:txBody>
          </p:sp>
        </mc:Choice>
        <mc:Fallback>
          <p:sp>
            <p:nvSpPr>
              <p:cNvPr id="16" name="Textfeld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07729" y="3912240"/>
                <a:ext cx="6058221" cy="369332"/>
              </a:xfrm>
              <a:prstGeom prst="rect">
                <a:avLst/>
              </a:prstGeom>
              <a:blipFill rotWithShape="0">
                <a:blip r:embed="rId6"/>
                <a:stretch>
                  <a:fillRect l="-704" t="-10000" b="-26667"/>
                </a:stretch>
              </a:blipFill>
            </p:spPr>
            <p:txBody>
              <a:bodyPr/>
              <a:lstStyle/>
              <a:p>
                <a:r>
                  <a:rPr lang="de-DE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7" name="Gerade Verbindung mit Pfeil 16"/>
          <p:cNvCxnSpPr/>
          <p:nvPr/>
        </p:nvCxnSpPr>
        <p:spPr>
          <a:xfrm>
            <a:off x="288000" y="4756477"/>
            <a:ext cx="760576" cy="0"/>
          </a:xfrm>
          <a:prstGeom prst="straightConnector1">
            <a:avLst/>
          </a:prstGeom>
          <a:ln w="7620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feld 17"/>
          <p:cNvSpPr txBox="1"/>
          <p:nvPr/>
        </p:nvSpPr>
        <p:spPr>
          <a:xfrm>
            <a:off x="1304949" y="4567680"/>
            <a:ext cx="5661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/>
              <a:t>We</a:t>
            </a:r>
            <a:r>
              <a:rPr lang="de-DE" dirty="0"/>
              <a:t> </a:t>
            </a:r>
            <a:r>
              <a:rPr lang="de-DE" dirty="0" err="1"/>
              <a:t>generate</a:t>
            </a:r>
            <a:r>
              <a:rPr lang="de-DE" dirty="0"/>
              <a:t> </a:t>
            </a:r>
            <a:r>
              <a:rPr lang="de-DE" dirty="0" err="1"/>
              <a:t>data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these</a:t>
            </a:r>
            <a:r>
              <a:rPr lang="de-DE" dirty="0"/>
              <a:t> </a:t>
            </a:r>
            <a:r>
              <a:rPr lang="de-DE" dirty="0" err="1"/>
              <a:t>two</a:t>
            </a:r>
            <a:r>
              <a:rPr lang="de-DE" dirty="0"/>
              <a:t> </a:t>
            </a:r>
            <a:r>
              <a:rPr lang="de-DE" dirty="0" err="1"/>
              <a:t>quantities</a:t>
            </a:r>
            <a:r>
              <a:rPr lang="de-DE" dirty="0"/>
              <a:t> </a:t>
            </a:r>
            <a:r>
              <a:rPr lang="de-DE" dirty="0" err="1"/>
              <a:t>separately</a:t>
            </a:r>
            <a:r>
              <a:rPr lang="de-DE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129720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  <p:bldP spid="9" grpId="0"/>
      <p:bldP spid="10" grpId="0"/>
      <p:bldP spid="11" grpId="0"/>
      <p:bldP spid="13" grpId="0"/>
      <p:bldP spid="14" grpId="0"/>
      <p:bldP spid="15" grpId="0"/>
      <p:bldP spid="16" grpId="0"/>
      <p:bldP spid="1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STYLE_ID" val="6cd991bf-f022-4378-96e7-2c338aeb3f5a"/>
</p:tagLst>
</file>

<file path=ppt/theme/theme1.xml><?xml version="1.0" encoding="utf-8"?>
<a:theme xmlns:a="http://schemas.openxmlformats.org/drawingml/2006/main" name="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Präsentation_Master_RWTH_Verwaltung</Template>
  <TotalTime>0</TotalTime>
  <Words>1116</Words>
  <Application>Microsoft Office PowerPoint</Application>
  <PresentationFormat>Bildschirmpräsentation (4:3)</PresentationFormat>
  <Paragraphs>186</Paragraphs>
  <Slides>23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Cambria Math</vt:lpstr>
      <vt:lpstr>Benutzerdefiniertes Design</vt:lpstr>
      <vt:lpstr>DeepXS: Fast approximation of MSSM electroweak cross sections at NLO</vt:lpstr>
      <vt:lpstr>Paper is out! arxiv:1810.08312</vt:lpstr>
      <vt:lpstr>This talk is …</vt:lpstr>
      <vt:lpstr>What are we looking at and why?</vt:lpstr>
      <vt:lpstr>Neutralinos and Charginos</vt:lpstr>
      <vt:lpstr>How do we generate data?</vt:lpstr>
      <vt:lpstr>What is our mission?</vt:lpstr>
      <vt:lpstr>First results in 4D and 5D</vt:lpstr>
      <vt:lpstr>Interlude: Decomposing the NLO</vt:lpstr>
      <vt:lpstr>Results in 12D</vt:lpstr>
      <vt:lpstr>Neutralino-Neutralino pair production </vt:lpstr>
      <vt:lpstr>Interlude II: Cut off</vt:lpstr>
      <vt:lpstr>Interlude III: Classification</vt:lpstr>
      <vt:lpstr>…back to 3D</vt:lpstr>
      <vt:lpstr>3D – oversampling problematic regions</vt:lpstr>
      <vt:lpstr>Modifying the mapping</vt:lpstr>
      <vt:lpstr>Intermediate Results</vt:lpstr>
      <vt:lpstr>What happened next…</vt:lpstr>
      <vt:lpstr>Regression on χ_1^0 χ_1^0 at LO then and now </vt:lpstr>
      <vt:lpstr>Architectural recommendations from experience</vt:lpstr>
      <vt:lpstr>Final Results I: 10 000 Test samples</vt:lpstr>
      <vt:lpstr>Final Results II</vt:lpstr>
      <vt:lpstr>Thank you for your attention!</vt:lpstr>
    </vt:vector>
  </TitlesOfParts>
  <Company>ZHV RWTH Aachen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Giesen, Marie</dc:creator>
  <cp:lastModifiedBy>Sydney Otten</cp:lastModifiedBy>
  <cp:revision>451</cp:revision>
  <cp:lastPrinted>2014-11-06T15:07:05Z</cp:lastPrinted>
  <dcterms:created xsi:type="dcterms:W3CDTF">2014-11-03T13:13:15Z</dcterms:created>
  <dcterms:modified xsi:type="dcterms:W3CDTF">2018-11-27T13:59:58Z</dcterms:modified>
</cp:coreProperties>
</file>