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notesSlides/_rels/notesSlide25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3.xml.rels" ContentType="application/vnd.openxmlformats-package.relationships+xml"/>
  <Override PartName="/ppt/notesSlides/notesSlide25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_rels/slide34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1.xml.rels" ContentType="application/vnd.openxmlformats-package.relationships+xml"/>
  <Override PartName="/ppt/slides/_rels/slide30.xml.rels" ContentType="application/vnd.openxmlformats-package.relationships+xml"/>
  <Override PartName="/ppt/slides/_rels/slide28.xml.rels" ContentType="application/vnd.openxmlformats-package.relationships+xml"/>
  <Override PartName="/ppt/slides/_rels/slide7.xml.rels" ContentType="application/vnd.openxmlformats-package.relationships+xml"/>
  <Override PartName="/ppt/slides/_rels/slide24.xml.rels" ContentType="application/vnd.openxmlformats-package.relationships+xml"/>
  <Override PartName="/ppt/slides/_rels/slide6.xml.rels" ContentType="application/vnd.openxmlformats-package.relationships+xml"/>
  <Override PartName="/ppt/slides/_rels/slide23.xml.rels" ContentType="application/vnd.openxmlformats-package.relationships+xml"/>
  <Override PartName="/ppt/slides/_rels/slide5.xml.rels" ContentType="application/vnd.openxmlformats-package.relationships+xml"/>
  <Override PartName="/ppt/slides/_rels/slide22.xml.rels" ContentType="application/vnd.openxmlformats-package.relationships+xml"/>
  <Override PartName="/ppt/slides/_rels/slide17.xml.rels" ContentType="application/vnd.openxmlformats-package.relationships+xml"/>
  <Override PartName="/ppt/slides/_rels/slide16.xml.rels" ContentType="application/vnd.openxmlformats-package.relationships+xml"/>
  <Override PartName="/ppt/slides/_rels/slide15.xml.rels" ContentType="application/vnd.openxmlformats-package.relationships+xml"/>
  <Override PartName="/ppt/slides/_rels/slide29.xml.rels" ContentType="application/vnd.openxmlformats-package.relationships+xml"/>
  <Override PartName="/ppt/slides/_rels/slide14.xml.rels" ContentType="application/vnd.openxmlformats-package.relationships+xml"/>
  <Override PartName="/ppt/slides/_rels/slide38.xml.rels" ContentType="application/vnd.openxmlformats-package.relationships+xml"/>
  <Override PartName="/ppt/slides/_rels/slide13.xml.rels" ContentType="application/vnd.openxmlformats-package.relationships+xml"/>
  <Override PartName="/ppt/slides/_rels/slide37.xml.rels" ContentType="application/vnd.openxmlformats-package.relationships+xml"/>
  <Override PartName="/ppt/slides/_rels/slide12.xml.rels" ContentType="application/vnd.openxmlformats-package.relationships+xml"/>
  <Override PartName="/ppt/slides/_rels/slide9.xml.rels" ContentType="application/vnd.openxmlformats-package.relationships+xml"/>
  <Override PartName="/ppt/slides/_rels/slide26.xml.rels" ContentType="application/vnd.openxmlformats-package.relationships+xml"/>
  <Override PartName="/ppt/slides/_rels/slide36.xml.rels" ContentType="application/vnd.openxmlformats-package.relationships+xml"/>
  <Override PartName="/ppt/slides/_rels/slide11.xml.rels" ContentType="application/vnd.openxmlformats-package.relationships+xml"/>
  <Override PartName="/ppt/slides/_rels/slide8.xml.rels" ContentType="application/vnd.openxmlformats-package.relationships+xml"/>
  <Override PartName="/ppt/slides/_rels/slide25.xml.rels" ContentType="application/vnd.openxmlformats-package.relationships+xml"/>
  <Override PartName="/ppt/slides/_rels/slide35.xml.rels" ContentType="application/vnd.openxmlformats-package.relationships+xml"/>
  <Override PartName="/ppt/slides/_rels/slide10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0.xml.rels" ContentType="application/vnd.openxmlformats-package.relationships+xml"/>
  <Override PartName="/ppt/slides/_rels/slide19.xml.rels" ContentType="application/vnd.openxmlformats-package.relationships+xml"/>
  <Override PartName="/ppt/slides/_rels/slide2.xml.rels" ContentType="application/vnd.openxmlformats-package.relationships+xml"/>
  <Override PartName="/ppt/slides/_rels/slide27.xml.rels" ContentType="application/vnd.openxmlformats-package.relationships+xml"/>
  <Override PartName="/ppt/slides/_rels/slide18.xml.rels" ContentType="application/vnd.openxmlformats-package.relationships+xml"/>
  <Override PartName="/ppt/slides/_rels/slide1.xml.rels" ContentType="application/vnd.openxmlformats-package.relationships+xml"/>
  <Override PartName="/ppt/slides/slide38.xml" ContentType="application/vnd.openxmlformats-officedocument.presentationml.slide+xml"/>
  <Override PartName="/ppt/slides/slide37.xml" ContentType="application/vnd.openxmlformats-officedocument.presentationml.slide+xml"/>
  <Override PartName="/ppt/slides/slide36.xml" ContentType="application/vnd.openxmlformats-officedocument.presentationml.slide+xml"/>
  <Override PartName="/ppt/slides/slide35.xml" ContentType="application/vnd.openxmlformats-officedocument.presentationml.slide+xml"/>
  <Override PartName="/ppt/slides/slide34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9.xml" ContentType="application/vnd.openxmlformats-officedocument.presentationml.slide+xml"/>
  <Override PartName="/ppt/slides/slide28.xml" ContentType="application/vnd.openxmlformats-officedocument.presentationml.slide+xml"/>
  <Override PartName="/ppt/slides/slide27.xml" ContentType="application/vnd.openxmlformats-officedocument.presentationml.slide+xml"/>
  <Override PartName="/ppt/slides/slide26.xml" ContentType="application/vnd.openxmlformats-officedocument.presentationml.slide+xml"/>
  <Override PartName="/ppt/slides/slide25.xml" ContentType="application/vnd.openxmlformats-officedocument.presentationml.slide+xml"/>
  <Override PartName="/ppt/slides/slide24.xml" ContentType="application/vnd.openxmlformats-officedocument.presentationml.slide+xml"/>
  <Override PartName="/ppt/slides/slide23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7.xml" ContentType="application/vnd.openxmlformats-officedocument.presentationml.slide+xml"/>
  <Override PartName="/ppt/slides/slide16.xml" ContentType="application/vnd.openxmlformats-officedocument.presentationml.slide+xml"/>
  <Override PartName="/ppt/slides/slide6.xml" ContentType="application/vnd.openxmlformats-officedocument.presentationml.slide+xml"/>
  <Override PartName="/ppt/slides/slide15.xml" ContentType="application/vnd.openxmlformats-officedocument.presentationml.slide+xml"/>
  <Override PartName="/ppt/slides/slide5.xml" ContentType="application/vnd.openxmlformats-officedocument.presentationml.slide+xml"/>
  <Override PartName="/ppt/slides/slide14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3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slideLayouts/slideLayout60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60.xml.rels" ContentType="application/vnd.openxmlformats-package.relationships+xml"/>
  <Override PartName="/ppt/slideLayouts/_rels/slideLayout5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53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52.xml.rels" ContentType="application/vnd.openxmlformats-package.relationships+xml"/>
  <Override PartName="/ppt/slideLayouts/_rels/slideLayout51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5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5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49.xml.rels" ContentType="application/vnd.openxmlformats-package.relationships+xml"/>
  <Override PartName="/ppt/slideLayouts/_rels/slideLayout56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8.xml.rels" ContentType="application/vnd.openxmlformats-package.relationships+xml"/>
  <Override PartName="/ppt/slideLayouts/_rels/slideLayout55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58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57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17.xml.rels" ContentType="application/vnd.openxmlformats-package.relationships+xml"/>
  <Override PartName="/ppt/slideLayouts/slideLayout50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6.xml" ContentType="application/vnd.openxmlformats-officedocument.presentationml.slideLayout+xml"/>
  <Override PartName="/ppt/media/image97.png" ContentType="image/png"/>
  <Override PartName="/ppt/media/image96.wmf" ContentType="image/x-wmf"/>
  <Override PartName="/ppt/media/image95.png" ContentType="image/png"/>
  <Override PartName="/ppt/media/image30.png" ContentType="image/png"/>
  <Override PartName="/ppt/media/image88.png" ContentType="image/png"/>
  <Override PartName="/ppt/media/image87.png" ContentType="image/png"/>
  <Override PartName="/ppt/media/image86.png" ContentType="image/png"/>
  <Override PartName="/ppt/media/image85.png" ContentType="image/png"/>
  <Override PartName="/ppt/media/image84.png" ContentType="image/png"/>
  <Override PartName="/ppt/media/image83.png" ContentType="image/png"/>
  <Override PartName="/ppt/media/image82.png" ContentType="image/png"/>
  <Override PartName="/ppt/media/image81.png" ContentType="image/png"/>
  <Override PartName="/ppt/media/image98.wmf" ContentType="image/x-wmf"/>
  <Override PartName="/ppt/media/image80.png" ContentType="image/png"/>
  <Override PartName="/ppt/media/image20.png" ContentType="image/png"/>
  <Override PartName="/ppt/media/image78.png" ContentType="image/png"/>
  <Override PartName="/ppt/media/image77.png" ContentType="image/png"/>
  <Override PartName="/ppt/media/image76.png" ContentType="image/png"/>
  <Override PartName="/ppt/media/image75.png" ContentType="image/png"/>
  <Override PartName="/ppt/media/image74.png" ContentType="image/png"/>
  <Override PartName="/ppt/media/image73.png" ContentType="image/png"/>
  <Override PartName="/ppt/media/image72.png" ContentType="image/png"/>
  <Override PartName="/ppt/media/image71.png" ContentType="image/png"/>
  <Override PartName="/ppt/media/image70.png" ContentType="image/png"/>
  <Override PartName="/ppt/media/image6.png" ContentType="image/png"/>
  <Override PartName="/ppt/media/image10.png" ContentType="image/png"/>
  <Override PartName="/ppt/media/image68.png" ContentType="image/png"/>
  <Override PartName="/ppt/media/image5.png" ContentType="image/png"/>
  <Override PartName="/ppt/media/image67.png" ContentType="image/png"/>
  <Override PartName="/ppt/media/image4.png" ContentType="image/png"/>
  <Override PartName="/ppt/media/image66.png" ContentType="image/png"/>
  <Override PartName="/ppt/media/image3.png" ContentType="image/png"/>
  <Override PartName="/ppt/media/image65.png" ContentType="image/png"/>
  <Override PartName="/ppt/media/image2.png" ContentType="image/png"/>
  <Override PartName="/ppt/media/image64.png" ContentType="image/png"/>
  <Override PartName="/ppt/media/image1.png" ContentType="image/png"/>
  <Override PartName="/ppt/media/image63.png" ContentType="image/png"/>
  <Override PartName="/ppt/media/image62.png" ContentType="image/png"/>
  <Override PartName="/ppt/media/image61.png" ContentType="image/png"/>
  <Override PartName="/ppt/media/image60.png" ContentType="image/png"/>
  <Override PartName="/ppt/media/image39.png" ContentType="image/png"/>
  <Override PartName="/ppt/media/image38.png" ContentType="image/png"/>
  <Override PartName="/ppt/media/image37.png" ContentType="image/png"/>
  <Override PartName="/ppt/media/image36.png" ContentType="image/png"/>
  <Override PartName="/ppt/media/image35.png" ContentType="image/png"/>
  <Override PartName="/ppt/media/image34.png" ContentType="image/png"/>
  <Override PartName="/ppt/media/image33.png" ContentType="image/png"/>
  <Override PartName="/ppt/media/image32.png" ContentType="image/png"/>
  <Override PartName="/ppt/media/image89.png" ContentType="image/png"/>
  <Override PartName="/ppt/media/image31.png" ContentType="image/png"/>
  <Override PartName="/ppt/media/image23.png" ContentType="image/png"/>
  <Override PartName="/ppt/media/image22.png" ContentType="image/png"/>
  <Override PartName="/ppt/media/image79.png" ContentType="image/png"/>
  <Override PartName="/ppt/media/image21.png" ContentType="image/png"/>
  <Override PartName="/ppt/media/image44.png" ContentType="image/png"/>
  <Override PartName="/ppt/media/image94.png" ContentType="image/png"/>
  <Override PartName="/ppt/media/image19.png" ContentType="image/png"/>
  <Override PartName="/ppt/media/image43.png" ContentType="image/png"/>
  <Override PartName="/ppt/media/image93.png" ContentType="image/png"/>
  <Override PartName="/ppt/media/image18.png" ContentType="image/png"/>
  <Override PartName="/ppt/media/image14.png" ContentType="image/png"/>
  <Override PartName="/ppt/media/image9.png" ContentType="image/png"/>
  <Override PartName="/ppt/media/image13.png" ContentType="image/png"/>
  <Override PartName="/ppt/media/image8.png" ContentType="image/png"/>
  <Override PartName="/ppt/media/image12.png" ContentType="image/png"/>
  <Override PartName="/ppt/media/image7.png" ContentType="image/png"/>
  <Override PartName="/ppt/media/image69.png" ContentType="image/png"/>
  <Override PartName="/ppt/media/image11.png" ContentType="image/png"/>
  <Override PartName="/ppt/media/image59.png" ContentType="image/png"/>
  <Override PartName="/ppt/media/image58.png" ContentType="image/png"/>
  <Override PartName="/ppt/media/image57.png" ContentType="image/png"/>
  <Override PartName="/ppt/media/image29.png" ContentType="image/png"/>
  <Override PartName="/ppt/media/image56.png" ContentType="image/png"/>
  <Override PartName="/ppt/media/image53.png" ContentType="image/png"/>
  <Override PartName="/ppt/media/image92.wmf" ContentType="image/x-wmf"/>
  <Override PartName="/ppt/media/image28.png" ContentType="image/png"/>
  <Override PartName="/ppt/media/image49.png" ContentType="image/png"/>
  <Override PartName="/ppt/media/image55.png" ContentType="image/png"/>
  <Override PartName="/ppt/media/image52.png" ContentType="image/png"/>
  <Override PartName="/ppt/media/image27.png" ContentType="image/png"/>
  <Override PartName="/ppt/media/image48.png" ContentType="image/png"/>
  <Override PartName="/ppt/media/image54.png" ContentType="image/png"/>
  <Override PartName="/ppt/media/image42.png" ContentType="image/png"/>
  <Override PartName="/ppt/media/image17.png" ContentType="image/png"/>
  <Override PartName="/ppt/media/image51.png" ContentType="image/png"/>
  <Override PartName="/ppt/media/image26.png" ContentType="image/png"/>
  <Override PartName="/ppt/media/image47.png" ContentType="image/png"/>
  <Override PartName="/ppt/media/image99.png" ContentType="image/png"/>
  <Override PartName="/ppt/media/image41.png" ContentType="image/png"/>
  <Override PartName="/ppt/media/image91.png" ContentType="image/png"/>
  <Override PartName="/ppt/media/image16.png" ContentType="image/png"/>
  <Override PartName="/ppt/media/image50.png" ContentType="image/png"/>
  <Override PartName="/ppt/media/image25.png" ContentType="image/png"/>
  <Override PartName="/ppt/media/image46.png" ContentType="image/png"/>
  <Override PartName="/ppt/media/image40.png" ContentType="image/png"/>
  <Override PartName="/ppt/media/image90.png" ContentType="image/png"/>
  <Override PartName="/ppt/media/image15.png" ContentType="image/png"/>
  <Override PartName="/ppt/media/image24.png" ContentType="image/png"/>
  <Override PartName="/ppt/media/image45.png" ContentType="image/png"/>
  <Override PartName="/ppt/theme/theme6.xml" ContentType="application/vnd.openxmlformats-officedocument.theme+xml"/>
  <Override PartName="/ppt/theme/theme5.xml" ContentType="application/vnd.openxmlformats-officedocument.theme+xml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5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  <p:sldMasterId id="2147483674" r:id="rId4"/>
    <p:sldMasterId id="2147483687" r:id="rId5"/>
    <p:sldMasterId id="2147483700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  <p:sldId id="288" r:id="rId40"/>
    <p:sldId id="289" r:id="rId41"/>
    <p:sldId id="290" r:id="rId42"/>
    <p:sldId id="291" r:id="rId43"/>
    <p:sldId id="292" r:id="rId44"/>
    <p:sldId id="293" r:id="rId45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Relationship Id="rId40" Type="http://schemas.openxmlformats.org/officeDocument/2006/relationships/slide" Target="slides/slide33.xml"/><Relationship Id="rId41" Type="http://schemas.openxmlformats.org/officeDocument/2006/relationships/slide" Target="slides/slide34.xml"/><Relationship Id="rId42" Type="http://schemas.openxmlformats.org/officeDocument/2006/relationships/slide" Target="slides/slide35.xml"/><Relationship Id="rId43" Type="http://schemas.openxmlformats.org/officeDocument/2006/relationships/slide" Target="slides/slide36.xml"/><Relationship Id="rId44" Type="http://schemas.openxmlformats.org/officeDocument/2006/relationships/slide" Target="slides/slide37.xml"/><Relationship Id="rId45" Type="http://schemas.openxmlformats.org/officeDocument/2006/relationships/slide" Target="slides/slide38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6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PlaceHolder 1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</p:spPr>
        <p:txBody>
          <a:bodyPr lIns="0" rIns="0" tIns="0" bIns="0"/>
          <a:p>
            <a:r>
              <a:rPr lang="de-DE" sz="2000">
                <a:latin typeface="Arial"/>
              </a:rPr>
              <a:t>Format der Notizen mittels Klicken bearbeiten</a:t>
            </a:r>
            <a:endParaRPr/>
          </a:p>
        </p:txBody>
      </p:sp>
      <p:sp>
        <p:nvSpPr>
          <p:cNvPr id="198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r>
              <a:rPr lang="de-DE" sz="1400">
                <a:latin typeface="Times New Roman"/>
              </a:rPr>
              <a:t>&lt;Kopfzeile&gt;</a:t>
            </a:r>
            <a:endParaRPr/>
          </a:p>
        </p:txBody>
      </p:sp>
      <p:sp>
        <p:nvSpPr>
          <p:cNvPr id="199" name="PlaceHolder 3"/>
          <p:cNvSpPr>
            <a:spLocks noGrp="1"/>
          </p:cNvSpPr>
          <p:nvPr>
            <p:ph type="dt"/>
          </p:nvPr>
        </p:nvSpPr>
        <p:spPr>
          <a:xfrm>
            <a:off x="4278960" y="0"/>
            <a:ext cx="3280680" cy="53424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lang="de-DE" sz="1400">
                <a:latin typeface="Times New Roman"/>
              </a:rPr>
              <a:t>&lt;Datum/Uhrzeit&gt;</a:t>
            </a:r>
            <a:endParaRPr/>
          </a:p>
        </p:txBody>
      </p:sp>
      <p:sp>
        <p:nvSpPr>
          <p:cNvPr id="200" name="PlaceHolder 4"/>
          <p:cNvSpPr>
            <a:spLocks noGrp="1"/>
          </p:cNvSpPr>
          <p:nvPr>
            <p:ph type="ftr"/>
          </p:nvPr>
        </p:nvSpPr>
        <p:spPr>
          <a:xfrm>
            <a:off x="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r>
              <a:rPr lang="de-DE" sz="1400">
                <a:latin typeface="Times New Roman"/>
              </a:rPr>
              <a:t>&lt;Fußzeile&gt;</a:t>
            </a:r>
            <a:endParaRPr/>
          </a:p>
        </p:txBody>
      </p:sp>
      <p:sp>
        <p:nvSpPr>
          <p:cNvPr id="201" name="PlaceHolder 5"/>
          <p:cNvSpPr>
            <a:spLocks noGrp="1"/>
          </p:cNvSpPr>
          <p:nvPr>
            <p:ph type="sldNum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190D648F-B5A6-4F79-9179-175C422AF151}" type="slidenum">
              <a:rPr lang="de-DE" sz="1400">
                <a:latin typeface="Times New Roman"/>
              </a:rPr>
              <a:t>&lt;Foliennummer&gt;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CustomShape 1"/>
          <p:cNvSpPr/>
          <p:nvPr/>
        </p:nvSpPr>
        <p:spPr>
          <a:xfrm>
            <a:off x="3886200" y="8686800"/>
            <a:ext cx="2971440" cy="456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9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TextShape 1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79F142D0-9AE6-43DF-A4F5-23D46A2E8D96}" type="slidenum">
              <a:rPr lang="de-DE" sz="1200" strike="noStrike">
                <a:solidFill>
                  <a:srgbClr val="000000"/>
                </a:solidFill>
                <a:latin typeface="Arial"/>
                <a:ea typeface="ＭＳ Ｐゴシック"/>
              </a:rPr>
              <a:t>&lt;Foliennummer&gt;</a:t>
            </a:fld>
            <a:endParaRPr/>
          </a:p>
        </p:txBody>
      </p:sp>
      <p:sp>
        <p:nvSpPr>
          <p:cNvPr id="491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TextShape 1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8C9A5107-864B-487D-95FF-2A5A9B45D3DB}" type="slidenum">
              <a:rPr lang="de-DE" sz="1200" strike="noStrike">
                <a:latin typeface="Times New Roman"/>
              </a:rPr>
              <a:t>&lt;Foliennummer&gt;</a:t>
            </a:fld>
            <a:endParaRPr/>
          </a:p>
        </p:txBody>
      </p:sp>
      <p:sp>
        <p:nvSpPr>
          <p:cNvPr id="487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/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8.png"/><Relationship Id="rId3" Type="http://schemas.openxmlformats.org/officeDocument/2006/relationships/image" Target="../media/image9.png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<Relationship Id="rId2" Type="http://schemas.openxmlformats.org/officeDocument/2006/relationships/image" Target="../media/image11.png"/><Relationship Id="rId3" Type="http://schemas.openxmlformats.org/officeDocument/2006/relationships/image" Target="../media/image12.png"/>
</Relationships>
</file>

<file path=ppt/slideLayouts/_rels/slideLayout4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5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<Relationship Id="rId2" Type="http://schemas.openxmlformats.org/officeDocument/2006/relationships/image" Target="../media/image14.png"/><Relationship Id="rId3" Type="http://schemas.openxmlformats.org/officeDocument/2006/relationships/image" Target="../media/image15.png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8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39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7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78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1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11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5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2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4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0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1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2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55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56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157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49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0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1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2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3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54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55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4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5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6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9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8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6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9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0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60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94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195" name="" descr=""/>
          <p:cNvPicPr/>
          <p:nvPr/>
        </p:nvPicPr>
        <p:blipFill>
          <a:blip r:embed="rId2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  <p:pic>
        <p:nvPicPr>
          <p:cNvPr id="196" name="" descr=""/>
          <p:cNvPicPr/>
          <p:nvPr/>
        </p:nvPicPr>
        <p:blipFill>
          <a:blip r:embed="rId3"/>
          <a:stretch/>
        </p:blipFill>
        <p:spPr>
          <a:xfrm>
            <a:off x="2079000" y="1604520"/>
            <a:ext cx="4985280" cy="397728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7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0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49.xml"/><Relationship Id="rId4" Type="http://schemas.openxmlformats.org/officeDocument/2006/relationships/slideLayout" Target="../slideLayouts/slideLayout50.xml"/><Relationship Id="rId5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3.xml"/><Relationship Id="rId8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59.xml"/><Relationship Id="rId14" Type="http://schemas.openxmlformats.org/officeDocument/2006/relationships/slideLayout" Target="../slideLayouts/slideLayout6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subTitle"/>
          </p:nvPr>
        </p:nvSpPr>
        <p:spPr>
          <a:xfrm>
            <a:off x="1371600" y="3886200"/>
            <a:ext cx="6400440" cy="1752120"/>
          </a:xfrm>
          <a:prstGeom prst="rect">
            <a:avLst/>
          </a:prstGeom>
        </p:spPr>
        <p:txBody>
          <a:bodyPr/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8b8b8b"/>
                </a:solidFill>
                <a:latin typeface="Calibri"/>
              </a:rPr>
              <a:t>Click to edit Master subtitle style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200" strike="noStrike">
                <a:solidFill>
                  <a:srgbClr val="8b8b8b"/>
                </a:solidFill>
                <a:latin typeface="Calibri"/>
              </a:rPr>
              <a:t>28.11.18</a:t>
            </a:r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4D0CFA7-422D-4B55-B84F-3F020E7FE734}" type="slidenum">
              <a:rPr lang="de-DE" sz="1200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Calibri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Siebte Gliederungsebene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/>
          </a:p>
        </p:txBody>
      </p:sp>
      <p:sp>
        <p:nvSpPr>
          <p:cNvPr id="41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Sechste Gliederungsebene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Calibri"/>
              </a:rPr>
              <a:t>Siebte GliederungsebeneClick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400" strike="noStrike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z="2000" strike="noStrike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z="2000" strike="noStrike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42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200" strike="noStrike">
                <a:solidFill>
                  <a:srgbClr val="8b8b8b"/>
                </a:solidFill>
                <a:latin typeface="Calibri"/>
              </a:rPr>
              <a:t>28.11.18</a:t>
            </a:r>
            <a:endParaRPr/>
          </a:p>
        </p:txBody>
      </p:sp>
      <p:sp>
        <p:nvSpPr>
          <p:cNvPr id="43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4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2665892-FEB5-4464-96FA-990102F4A25F}" type="slidenum">
              <a:rPr lang="de-DE" sz="1200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PlaceHolder 1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200" strike="noStrike">
                <a:solidFill>
                  <a:srgbClr val="8b8b8b"/>
                </a:solidFill>
                <a:latin typeface="Calibri"/>
              </a:rPr>
              <a:t>28.11.18</a:t>
            </a:r>
            <a:endParaRPr/>
          </a:p>
        </p:txBody>
      </p:sp>
      <p:sp>
        <p:nvSpPr>
          <p:cNvPr id="80" name="PlaceHolder 2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81" name="PlaceHolder 3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1201728E-C34C-4069-8107-2F4C8D15DAB3}" type="slidenum">
              <a:rPr lang="de-DE" sz="1200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/>
          </a:p>
        </p:txBody>
      </p:sp>
      <p:sp>
        <p:nvSpPr>
          <p:cNvPr id="82" name="PlaceHolder 4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/>
          <a:p>
            <a:r>
              <a:rPr lang="en-US">
                <a:latin typeface="Calibri"/>
              </a:rPr>
              <a:t>Format des Titeltextes durch Klicken bearbeiten</a:t>
            </a:r>
            <a:endParaRPr/>
          </a:p>
        </p:txBody>
      </p:sp>
      <p:sp>
        <p:nvSpPr>
          <p:cNvPr id="83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Calibri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Siebte Gliederungsebene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/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3812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Sechste Gliederungsebene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Siebte GliederungsebeneClick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 strike="noStrike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 strike="noStrike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trike="noStrike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trike="noStrike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120" name="PlaceHolder 3"/>
          <p:cNvSpPr>
            <a:spLocks noGrp="1"/>
          </p:cNvSpPr>
          <p:nvPr>
            <p:ph type="body"/>
          </p:nvPr>
        </p:nvSpPr>
        <p:spPr>
          <a:xfrm>
            <a:off x="4648320" y="1600200"/>
            <a:ext cx="403812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Sechste Gliederungsebene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 strike="noStrike">
                <a:solidFill>
                  <a:srgbClr val="000000"/>
                </a:solidFill>
                <a:latin typeface="Calibri"/>
              </a:rPr>
              <a:t>Siebte GliederungsebeneClick to edit Master text styles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400" strike="noStrike">
                <a:solidFill>
                  <a:srgbClr val="000000"/>
                </a:solidFill>
                <a:latin typeface="Calibri"/>
              </a:rPr>
              <a:t>Second level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n-US" sz="2000" strike="noStrike">
                <a:solidFill>
                  <a:srgbClr val="000000"/>
                </a:solidFill>
                <a:latin typeface="Calibri"/>
              </a:rPr>
              <a:t>Third level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n-US" strike="noStrike">
                <a:solidFill>
                  <a:srgbClr val="000000"/>
                </a:solidFill>
                <a:latin typeface="Calibri"/>
              </a:rPr>
              <a:t>Fourth level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n-US" strike="noStrike">
                <a:solidFill>
                  <a:srgbClr val="000000"/>
                </a:solidFill>
                <a:latin typeface="Calibri"/>
              </a:rPr>
              <a:t>Fifth level</a:t>
            </a:r>
            <a:endParaRPr/>
          </a:p>
        </p:txBody>
      </p:sp>
      <p:sp>
        <p:nvSpPr>
          <p:cNvPr id="121" name="PlaceHolder 4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200" strike="noStrike">
                <a:solidFill>
                  <a:srgbClr val="8b8b8b"/>
                </a:solidFill>
                <a:latin typeface="Calibri"/>
              </a:rPr>
              <a:t>28.11.18</a:t>
            </a:r>
            <a:endParaRPr/>
          </a:p>
        </p:txBody>
      </p:sp>
      <p:sp>
        <p:nvSpPr>
          <p:cNvPr id="122" name="PlaceHolder 5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123" name="PlaceHolder 6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239991A1-8EC1-4BE4-BF13-425ECB96BB17}" type="slidenum">
              <a:rPr lang="de-DE" sz="1200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Calibri"/>
              </a:rPr>
              <a:t>Click to edit Master title style</a:t>
            </a:r>
            <a:endParaRPr/>
          </a:p>
        </p:txBody>
      </p:sp>
      <p:sp>
        <p:nvSpPr>
          <p:cNvPr id="159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de-DE" sz="1200" strike="noStrike">
                <a:solidFill>
                  <a:srgbClr val="8b8b8b"/>
                </a:solidFill>
                <a:latin typeface="Calibri"/>
              </a:rPr>
              <a:t>28.11.18</a:t>
            </a:r>
            <a:endParaRPr/>
          </a:p>
        </p:txBody>
      </p:sp>
      <p:sp>
        <p:nvSpPr>
          <p:cNvPr id="160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161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04DF6878-C965-4E25-9511-21F557597CB4}" type="slidenum">
              <a:rPr lang="de-DE" sz="1200" strike="noStrike">
                <a:solidFill>
                  <a:srgbClr val="8b8b8b"/>
                </a:solidFill>
                <a:latin typeface="Calibri"/>
              </a:rPr>
              <a:t>&lt;Foliennummer&gt;</a:t>
            </a:fld>
            <a:endParaRPr/>
          </a:p>
        </p:txBody>
      </p:sp>
      <p:sp>
        <p:nvSpPr>
          <p:cNvPr id="162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n-US" sz="3200">
                <a:latin typeface="Calibri"/>
              </a:rPr>
              <a:t>Format des Gliederungstextes durch Klicken bearbeiten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n-US" sz="2400">
                <a:latin typeface="Calibri"/>
              </a:rPr>
              <a:t>Zweite Gliederungsebene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Dritte Gliederungsebene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n-US" sz="2000">
                <a:latin typeface="Calibri"/>
              </a:rPr>
              <a:t>Vierte Gliederungsebene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Fünfte Gliederungsebene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Sechste Gliederungsebene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n-US" sz="2000">
                <a:latin typeface="Calibri"/>
              </a:rPr>
              <a:t>Siebte Gliederungsebene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  <p:sldLayoutId id="2147483710" r:id="rId12"/>
    <p:sldLayoutId id="2147483711" r:id="rId13"/>
    <p:sldLayoutId id="2147483712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7.png"/><Relationship Id="rId2" Type="http://schemas.openxmlformats.org/officeDocument/2006/relationships/image" Target="../media/image28.png"/><Relationship Id="rId3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4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image" Target="../media/image34.png"/><Relationship Id="rId3" Type="http://schemas.openxmlformats.org/officeDocument/2006/relationships/slideLayout" Target="../slideLayouts/slideLayout25.xml"/><Relationship Id="rId4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image" Target="../media/image42.png"/><Relationship Id="rId3" Type="http://schemas.openxmlformats.org/officeDocument/2006/relationships/image" Target="../media/image43.png"/><Relationship Id="rId4" Type="http://schemas.openxmlformats.org/officeDocument/2006/relationships/slideLayout" Target="../slideLayouts/slideLayout25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image" Target="../media/image45.png"/><Relationship Id="rId3" Type="http://schemas.openxmlformats.org/officeDocument/2006/relationships/image" Target="../media/image46.png"/><Relationship Id="rId4" Type="http://schemas.openxmlformats.org/officeDocument/2006/relationships/slideLayout" Target="../slideLayouts/slideLayout25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image" Target="../media/image48.png"/><Relationship Id="rId3" Type="http://schemas.openxmlformats.org/officeDocument/2006/relationships/image" Target="../media/image49.png"/><Relationship Id="rId4" Type="http://schemas.openxmlformats.org/officeDocument/2006/relationships/slideLayout" Target="../slideLayouts/slideLayout25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image" Target="../media/image51.png"/><Relationship Id="rId3" Type="http://schemas.openxmlformats.org/officeDocument/2006/relationships/image" Target="../media/image52.png"/><Relationship Id="rId4" Type="http://schemas.openxmlformats.org/officeDocument/2006/relationships/slideLayout" Target="../slideLayouts/slideLayout25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53.png"/><Relationship Id="rId2" Type="http://schemas.openxmlformats.org/officeDocument/2006/relationships/image" Target="../media/image54.png"/><Relationship Id="rId3" Type="http://schemas.openxmlformats.org/officeDocument/2006/relationships/image" Target="../media/image55.png"/><Relationship Id="rId4" Type="http://schemas.openxmlformats.org/officeDocument/2006/relationships/slideLayout" Target="../slideLayouts/slideLayout25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56.png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slideLayout" Target="../slideLayouts/slideLayout25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59.png"/><Relationship Id="rId2" Type="http://schemas.openxmlformats.org/officeDocument/2006/relationships/image" Target="../media/image60.png"/><Relationship Id="rId3" Type="http://schemas.openxmlformats.org/officeDocument/2006/relationships/slideLayout" Target="../slideLayouts/slideLayout40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61.pn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62.png"/><Relationship Id="rId2" Type="http://schemas.openxmlformats.org/officeDocument/2006/relationships/image" Target="../media/image63.png"/><Relationship Id="rId3" Type="http://schemas.openxmlformats.org/officeDocument/2006/relationships/image" Target="../media/image64.png"/><Relationship Id="rId4" Type="http://schemas.openxmlformats.org/officeDocument/2006/relationships/slideLayout" Target="../slideLayouts/slideLayout25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65.png"/><Relationship Id="rId2" Type="http://schemas.openxmlformats.org/officeDocument/2006/relationships/slideLayout" Target="../slideLayouts/slideLayout53.xml"/><Relationship Id="rId3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66.png"/><Relationship Id="rId2" Type="http://schemas.openxmlformats.org/officeDocument/2006/relationships/image" Target="../media/image67.png"/><Relationship Id="rId3" Type="http://schemas.openxmlformats.org/officeDocument/2006/relationships/image" Target="../media/image68.png"/><Relationship Id="rId4" Type="http://schemas.openxmlformats.org/officeDocument/2006/relationships/slideLayout" Target="../slideLayouts/slideLayout25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69.png"/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4" Type="http://schemas.openxmlformats.org/officeDocument/2006/relationships/image" Target="../media/image72.png"/><Relationship Id="rId5" Type="http://schemas.openxmlformats.org/officeDocument/2006/relationships/image" Target="../media/image73.png"/><Relationship Id="rId6" Type="http://schemas.openxmlformats.org/officeDocument/2006/relationships/image" Target="../media/image74.png"/><Relationship Id="rId7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75.png"/><Relationship Id="rId2" Type="http://schemas.openxmlformats.org/officeDocument/2006/relationships/image" Target="../media/image76.png"/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79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80.png"/><Relationship Id="rId2" Type="http://schemas.openxmlformats.org/officeDocument/2006/relationships/image" Target="../media/image81.png"/><Relationship Id="rId3" Type="http://schemas.openxmlformats.org/officeDocument/2006/relationships/image" Target="../media/image82.png"/><Relationship Id="rId4" Type="http://schemas.openxmlformats.org/officeDocument/2006/relationships/image" Target="../media/image83.png"/><Relationship Id="rId5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84.pn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85.png"/><Relationship Id="rId2" Type="http://schemas.openxmlformats.org/officeDocument/2006/relationships/image" Target="../media/image86.png"/><Relationship Id="rId3" Type="http://schemas.openxmlformats.org/officeDocument/2006/relationships/image" Target="../media/image87.png"/><Relationship Id="rId4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88.png"/><Relationship Id="rId2" Type="http://schemas.openxmlformats.org/officeDocument/2006/relationships/image" Target="../media/image89.png"/><Relationship Id="rId3" Type="http://schemas.openxmlformats.org/officeDocument/2006/relationships/image" Target="../media/image90.png"/><Relationship Id="rId4" Type="http://schemas.openxmlformats.org/officeDocument/2006/relationships/slideLayout" Target="../slideLayouts/slideLayout25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91.pn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92.wmf"/><Relationship Id="rId2" Type="http://schemas.openxmlformats.org/officeDocument/2006/relationships/image" Target="../media/image93.png"/><Relationship Id="rId3" Type="http://schemas.openxmlformats.org/officeDocument/2006/relationships/image" Target="../media/image94.png"/><Relationship Id="rId4" Type="http://schemas.openxmlformats.org/officeDocument/2006/relationships/slideLayout" Target="../slideLayouts/slideLayout2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95.png"/><Relationship Id="rId2" Type="http://schemas.openxmlformats.org/officeDocument/2006/relationships/image" Target="../media/image96.wmf"/><Relationship Id="rId3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97.png"/><Relationship Id="rId2" Type="http://schemas.openxmlformats.org/officeDocument/2006/relationships/image" Target="../media/image98.wmf"/><Relationship Id="rId3" Type="http://schemas.openxmlformats.org/officeDocument/2006/relationships/slideLayout" Target="../slideLayouts/slideLayout25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99.png"/><Relationship Id="rId2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25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image" Target="../media/image22.png"/><Relationship Id="rId3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image" Target="../media/image24.png"/><Relationship Id="rId3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685800" y="101520"/>
            <a:ext cx="7772040" cy="183492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6000" strike="noStrike">
                <a:solidFill>
                  <a:srgbClr val="000000"/>
                </a:solidFill>
                <a:latin typeface="Times New Roman"/>
              </a:rPr>
              <a:t>Supersymmetry: </a:t>
            </a: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
</a:t>
            </a: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Nil Carborundum</a:t>
            </a:r>
            <a:r>
              <a:rPr lang="en-US" sz="4400" strike="noStrike" baseline="30000">
                <a:solidFill>
                  <a:srgbClr val="000000"/>
                </a:solidFill>
                <a:latin typeface="Times New Roman"/>
              </a:rPr>
              <a:t>(*)</a:t>
            </a:r>
            <a:endParaRPr/>
          </a:p>
        </p:txBody>
      </p:sp>
      <p:sp>
        <p:nvSpPr>
          <p:cNvPr id="203" name="TextShape 2"/>
          <p:cNvSpPr txBox="1"/>
          <p:nvPr/>
        </p:nvSpPr>
        <p:spPr>
          <a:xfrm>
            <a:off x="1371600" y="2450520"/>
            <a:ext cx="6400440" cy="306468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000000"/>
                </a:solidFill>
                <a:latin typeface="Times New Roman"/>
              </a:rPr>
              <a:t>Where could it be hiding?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000000"/>
                </a:solidFill>
                <a:latin typeface="Times New Roman"/>
              </a:rPr>
              <a:t>Coannihilation of LSP with other near-degenerate sparticles?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000000"/>
                </a:solidFill>
                <a:latin typeface="Times New Roman"/>
              </a:rPr>
              <a:t>History of the early Universe?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000000"/>
                </a:solidFill>
                <a:latin typeface="Times New Roman"/>
              </a:rPr>
              <a:t>Global fits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000000"/>
                </a:solidFill>
                <a:latin typeface="Times New Roman"/>
              </a:rPr>
              <a:t>Update on dark matter scattering</a:t>
            </a:r>
            <a:endParaRPr/>
          </a:p>
        </p:txBody>
      </p:sp>
      <p:pic>
        <p:nvPicPr>
          <p:cNvPr id="204" name="Picture 9" descr=""/>
          <p:cNvPicPr/>
          <p:nvPr/>
        </p:nvPicPr>
        <p:blipFill>
          <a:blip r:embed="rId1"/>
          <a:stretch/>
        </p:blipFill>
        <p:spPr>
          <a:xfrm>
            <a:off x="7943760" y="6099120"/>
            <a:ext cx="860040" cy="617040"/>
          </a:xfrm>
          <a:prstGeom prst="rect">
            <a:avLst/>
          </a:prstGeom>
          <a:ln w="38160">
            <a:solidFill>
              <a:srgbClr val="ff0000"/>
            </a:solidFill>
            <a:miter/>
          </a:ln>
        </p:spPr>
      </p:pic>
      <p:sp>
        <p:nvSpPr>
          <p:cNvPr id="205" name="CustomShape 3"/>
          <p:cNvSpPr/>
          <p:nvPr/>
        </p:nvSpPr>
        <p:spPr>
          <a:xfrm>
            <a:off x="7570800" y="5635800"/>
            <a:ext cx="1512360" cy="431280"/>
          </a:xfrm>
          <a:prstGeom prst="rect">
            <a:avLst/>
          </a:prstGeom>
          <a:solidFill>
            <a:schemeClr val="tx1"/>
          </a:solidFill>
          <a:ln w="38160">
            <a:solidFill>
              <a:srgbClr val="ff0000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i="1" lang="de-DE" sz="2000" strike="noStrike">
                <a:solidFill>
                  <a:srgbClr val="ffffff"/>
                </a:solidFill>
                <a:latin typeface="Times New Roman"/>
                <a:ea typeface="ＭＳ Ｐゴシック"/>
              </a:rPr>
              <a:t>John Ellis</a:t>
            </a:r>
            <a:endParaRPr/>
          </a:p>
        </p:txBody>
      </p:sp>
      <p:sp>
        <p:nvSpPr>
          <p:cNvPr id="206" name="CustomShape 4"/>
          <p:cNvSpPr/>
          <p:nvPr/>
        </p:nvSpPr>
        <p:spPr>
          <a:xfrm>
            <a:off x="283320" y="6048720"/>
            <a:ext cx="4283640" cy="3646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trike="noStrike" baseline="30000">
                <a:solidFill>
                  <a:srgbClr val="ffff00"/>
                </a:solidFill>
                <a:latin typeface="Times New Roman"/>
              </a:rPr>
              <a:t>(*) </a:t>
            </a:r>
            <a:r>
              <a:rPr lang="de-DE" strike="noStrike">
                <a:solidFill>
                  <a:srgbClr val="ffff00"/>
                </a:solidFill>
                <a:latin typeface="Times New Roman"/>
              </a:rPr>
              <a:t>Don’t let the experiments grind you down!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0" end="2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" dur="500"/>
                                        <p:tgtEl>
                                          <p:spTgt spid="203">
                                            <p:txEl>
                                              <p:pRg st="0" end="2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26" end="8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0" dur="500"/>
                                        <p:tgtEl>
                                          <p:spTgt spid="203">
                                            <p:txEl>
                                              <p:pRg st="26" end="8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87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5" dur="500"/>
                                        <p:tgtEl>
                                          <p:spTgt spid="203">
                                            <p:txEl>
                                              <p:pRg st="87" end="1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118" end="13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0" dur="500"/>
                                        <p:tgtEl>
                                          <p:spTgt spid="203">
                                            <p:txEl>
                                              <p:pRg st="118" end="13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>
                                            <p:txEl>
                                              <p:pRg st="130" end="1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5" dur="500"/>
                                        <p:tgtEl>
                                          <p:spTgt spid="203">
                                            <p:txEl>
                                              <p:pRg st="130" end="1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Could be more complicated if …</a:t>
            </a:r>
            <a:endParaRPr/>
          </a:p>
        </p:txBody>
      </p:sp>
      <p:sp>
        <p:nvSpPr>
          <p:cNvPr id="261" name="TextShape 2"/>
          <p:cNvSpPr txBox="1"/>
          <p:nvPr/>
        </p:nvSpPr>
        <p:spPr>
          <a:xfrm>
            <a:off x="442080" y="1600200"/>
            <a:ext cx="8229240" cy="45255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Different evolution of early Universe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Example with late-decaying scalar field, LSP naively </a:t>
            </a:r>
            <a:r>
              <a:rPr b="1" lang="en-US" sz="3200" strike="noStrike">
                <a:solidFill>
                  <a:srgbClr val="ff0000"/>
                </a:solidFill>
                <a:latin typeface="Times New Roman"/>
              </a:rPr>
              <a:t>“overdense”</a:t>
            </a:r>
            <a:endParaRPr/>
          </a:p>
        </p:txBody>
      </p:sp>
      <p:pic>
        <p:nvPicPr>
          <p:cNvPr id="262" name="Picture 4" descr=""/>
          <p:cNvPicPr/>
          <p:nvPr/>
        </p:nvPicPr>
        <p:blipFill>
          <a:blip r:embed="rId1"/>
          <a:stretch/>
        </p:blipFill>
        <p:spPr>
          <a:xfrm>
            <a:off x="651600" y="3540960"/>
            <a:ext cx="4030920" cy="2988000"/>
          </a:xfrm>
          <a:prstGeom prst="rect">
            <a:avLst/>
          </a:prstGeom>
          <a:ln>
            <a:noFill/>
          </a:ln>
        </p:spPr>
      </p:pic>
      <p:pic>
        <p:nvPicPr>
          <p:cNvPr id="263" name="Picture 5" descr=""/>
          <p:cNvPicPr/>
          <p:nvPr/>
        </p:nvPicPr>
        <p:blipFill>
          <a:blip r:embed="rId2"/>
          <a:stretch/>
        </p:blipFill>
        <p:spPr>
          <a:xfrm>
            <a:off x="4718880" y="3540960"/>
            <a:ext cx="3973320" cy="2973960"/>
          </a:xfrm>
          <a:prstGeom prst="rect">
            <a:avLst/>
          </a:prstGeom>
          <a:ln>
            <a:noFill/>
          </a:ln>
        </p:spPr>
      </p:pic>
      <p:sp>
        <p:nvSpPr>
          <p:cNvPr id="264" name="CustomShape 3"/>
          <p:cNvSpPr/>
          <p:nvPr/>
        </p:nvSpPr>
        <p:spPr>
          <a:xfrm>
            <a:off x="1320480" y="6507000"/>
            <a:ext cx="244116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Reheating temperature after decay</a:t>
            </a:r>
            <a:endParaRPr/>
          </a:p>
        </p:txBody>
      </p:sp>
      <p:sp>
        <p:nvSpPr>
          <p:cNvPr id="265" name="CustomShape 4"/>
          <p:cNvSpPr/>
          <p:nvPr/>
        </p:nvSpPr>
        <p:spPr>
          <a:xfrm rot="16200000">
            <a:off x="-708120" y="4795920"/>
            <a:ext cx="251100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Scalar density fraction before decay</a:t>
            </a:r>
            <a:endParaRPr/>
          </a:p>
        </p:txBody>
      </p:sp>
      <p:sp>
        <p:nvSpPr>
          <p:cNvPr id="266" name="CustomShape 5"/>
          <p:cNvSpPr/>
          <p:nvPr/>
        </p:nvSpPr>
        <p:spPr>
          <a:xfrm>
            <a:off x="5402520" y="6507000"/>
            <a:ext cx="244116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Reheating temperature after decay</a:t>
            </a:r>
            <a:endParaRPr/>
          </a:p>
        </p:txBody>
      </p:sp>
      <p:sp>
        <p:nvSpPr>
          <p:cNvPr id="267" name="CustomShape 6"/>
          <p:cNvSpPr/>
          <p:nvPr/>
        </p:nvSpPr>
        <p:spPr>
          <a:xfrm>
            <a:off x="1676880" y="3264120"/>
            <a:ext cx="208008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No scalar decays to sparticles</a:t>
            </a:r>
            <a:endParaRPr/>
          </a:p>
        </p:txBody>
      </p:sp>
      <p:sp>
        <p:nvSpPr>
          <p:cNvPr id="268" name="CustomShape 7"/>
          <p:cNvSpPr/>
          <p:nvPr/>
        </p:nvSpPr>
        <p:spPr>
          <a:xfrm>
            <a:off x="5632560" y="3264120"/>
            <a:ext cx="212724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Sparticle branching ratio 10</a:t>
            </a:r>
            <a:r>
              <a:rPr b="1" lang="de-DE" sz="1200" strike="noStrike" baseline="30000">
                <a:solidFill>
                  <a:srgbClr val="000000"/>
                </a:solidFill>
                <a:latin typeface="Times New Roman"/>
              </a:rPr>
              <a:t>-11</a:t>
            </a:r>
            <a:endParaRPr/>
          </a:p>
        </p:txBody>
      </p:sp>
      <p:sp>
        <p:nvSpPr>
          <p:cNvPr id="269" name="CustomShape 8"/>
          <p:cNvSpPr/>
          <p:nvPr/>
        </p:nvSpPr>
        <p:spPr>
          <a:xfrm rot="19705200">
            <a:off x="2005920" y="4627800"/>
            <a:ext cx="136224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Good relic density</a:t>
            </a:r>
            <a:endParaRPr/>
          </a:p>
        </p:txBody>
      </p:sp>
      <p:sp>
        <p:nvSpPr>
          <p:cNvPr id="270" name="CustomShape 9"/>
          <p:cNvSpPr/>
          <p:nvPr/>
        </p:nvSpPr>
        <p:spPr>
          <a:xfrm rot="17803800">
            <a:off x="5090040" y="4663440"/>
            <a:ext cx="136188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Good relic density</a:t>
            </a:r>
            <a:endParaRPr/>
          </a:p>
        </p:txBody>
      </p:sp>
      <p:sp>
        <p:nvSpPr>
          <p:cNvPr id="271" name="CustomShape 10"/>
          <p:cNvSpPr/>
          <p:nvPr/>
        </p:nvSpPr>
        <p:spPr>
          <a:xfrm>
            <a:off x="4557240" y="1293120"/>
            <a:ext cx="449100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Arbey, JE, Mahmoudi &amp; Robbins, arXiv:1807.00554</a:t>
            </a:r>
            <a:endParaRPr/>
          </a:p>
        </p:txBody>
      </p:sp>
    </p:spTree>
  </p:cSld>
  <p:timing>
    <p:tnLst>
      <p:par>
        <p:cTn id="245" dur="indefinite" restart="never" nodeType="tmRoot">
          <p:childTnLst>
            <p:seq>
              <p:cTn id="246" dur="indefinite" nodeType="mainSeq">
                <p:childTnLst>
                  <p:par>
                    <p:cTn id="247" fill="hold">
                      <p:stCondLst>
                        <p:cond delay="indefinite"/>
                      </p:stCondLst>
                      <p:childTnLst>
                        <p:par>
                          <p:cTn id="248" fill="hold">
                            <p:stCondLst>
                              <p:cond delay="0"/>
                            </p:stCondLst>
                            <p:childTnLst>
                              <p:par>
                                <p:cTn id="24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>
                                            <p:txEl>
                                              <p:pRg st="38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51" dur="500"/>
                                        <p:tgtEl>
                                          <p:spTgt spid="261">
                                            <p:txEl>
                                              <p:pRg st="38" end="1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2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54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5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60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63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66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69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72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75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78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8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Could be more complicated if …</a:t>
            </a:r>
            <a:endParaRPr/>
          </a:p>
        </p:txBody>
      </p:sp>
      <p:sp>
        <p:nvSpPr>
          <p:cNvPr id="273" name="TextShape 2"/>
          <p:cNvSpPr txBox="1"/>
          <p:nvPr/>
        </p:nvSpPr>
        <p:spPr>
          <a:xfrm>
            <a:off x="442080" y="1600200"/>
            <a:ext cx="8229240" cy="45255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Different evolution of early Universe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Example with late-decaying scalar field, LSP naively </a:t>
            </a:r>
            <a:r>
              <a:rPr b="1" lang="en-US" sz="3200" strike="noStrike">
                <a:solidFill>
                  <a:srgbClr val="ff0000"/>
                </a:solidFill>
                <a:latin typeface="Times New Roman"/>
              </a:rPr>
              <a:t>“underdense”</a:t>
            </a:r>
            <a:endParaRPr/>
          </a:p>
        </p:txBody>
      </p:sp>
      <p:sp>
        <p:nvSpPr>
          <p:cNvPr id="274" name="CustomShape 3"/>
          <p:cNvSpPr/>
          <p:nvPr/>
        </p:nvSpPr>
        <p:spPr>
          <a:xfrm>
            <a:off x="1275840" y="6507000"/>
            <a:ext cx="244116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Reheating temperature after decay</a:t>
            </a:r>
            <a:endParaRPr/>
          </a:p>
        </p:txBody>
      </p:sp>
      <p:sp>
        <p:nvSpPr>
          <p:cNvPr id="275" name="CustomShape 4"/>
          <p:cNvSpPr/>
          <p:nvPr/>
        </p:nvSpPr>
        <p:spPr>
          <a:xfrm rot="16200000">
            <a:off x="-753120" y="4795920"/>
            <a:ext cx="251100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Scalar density fraction before decay</a:t>
            </a:r>
            <a:endParaRPr/>
          </a:p>
        </p:txBody>
      </p:sp>
      <p:sp>
        <p:nvSpPr>
          <p:cNvPr id="276" name="CustomShape 5"/>
          <p:cNvSpPr/>
          <p:nvPr/>
        </p:nvSpPr>
        <p:spPr>
          <a:xfrm>
            <a:off x="5357880" y="6507000"/>
            <a:ext cx="244116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Reheating temperature after decay</a:t>
            </a:r>
            <a:endParaRPr/>
          </a:p>
        </p:txBody>
      </p:sp>
      <p:sp>
        <p:nvSpPr>
          <p:cNvPr id="277" name="CustomShape 6"/>
          <p:cNvSpPr/>
          <p:nvPr/>
        </p:nvSpPr>
        <p:spPr>
          <a:xfrm>
            <a:off x="1497600" y="3264120"/>
            <a:ext cx="208008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No scalar decays to sparticles</a:t>
            </a:r>
            <a:endParaRPr/>
          </a:p>
        </p:txBody>
      </p:sp>
      <p:sp>
        <p:nvSpPr>
          <p:cNvPr id="278" name="CustomShape 7"/>
          <p:cNvSpPr/>
          <p:nvPr/>
        </p:nvSpPr>
        <p:spPr>
          <a:xfrm>
            <a:off x="5513040" y="3264120"/>
            <a:ext cx="212724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Sparticle branching ratio 10</a:t>
            </a:r>
            <a:r>
              <a:rPr b="1" lang="de-DE" sz="1200" strike="noStrike" baseline="30000">
                <a:solidFill>
                  <a:srgbClr val="000000"/>
                </a:solidFill>
                <a:latin typeface="Times New Roman"/>
              </a:rPr>
              <a:t>-11</a:t>
            </a:r>
            <a:endParaRPr/>
          </a:p>
        </p:txBody>
      </p:sp>
      <p:sp>
        <p:nvSpPr>
          <p:cNvPr id="279" name="CustomShape 8"/>
          <p:cNvSpPr/>
          <p:nvPr/>
        </p:nvSpPr>
        <p:spPr>
          <a:xfrm rot="19705200">
            <a:off x="1961280" y="4627800"/>
            <a:ext cx="136224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Good relic density</a:t>
            </a:r>
            <a:endParaRPr/>
          </a:p>
        </p:txBody>
      </p:sp>
      <p:sp>
        <p:nvSpPr>
          <p:cNvPr id="280" name="CustomShape 9"/>
          <p:cNvSpPr/>
          <p:nvPr/>
        </p:nvSpPr>
        <p:spPr>
          <a:xfrm rot="17803800">
            <a:off x="5045040" y="4663440"/>
            <a:ext cx="136188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Good relic density</a:t>
            </a:r>
            <a:endParaRPr/>
          </a:p>
        </p:txBody>
      </p:sp>
      <p:pic>
        <p:nvPicPr>
          <p:cNvPr id="281" name="Picture 3" descr=""/>
          <p:cNvPicPr/>
          <p:nvPr/>
        </p:nvPicPr>
        <p:blipFill>
          <a:blip r:embed="rId1"/>
          <a:stretch/>
        </p:blipFill>
        <p:spPr>
          <a:xfrm>
            <a:off x="627480" y="3495600"/>
            <a:ext cx="8088840" cy="3011040"/>
          </a:xfrm>
          <a:prstGeom prst="rect">
            <a:avLst/>
          </a:prstGeom>
          <a:ln>
            <a:noFill/>
          </a:ln>
        </p:spPr>
      </p:pic>
      <p:sp>
        <p:nvSpPr>
          <p:cNvPr id="282" name="CustomShape 10"/>
          <p:cNvSpPr/>
          <p:nvPr/>
        </p:nvSpPr>
        <p:spPr>
          <a:xfrm>
            <a:off x="6155640" y="5201280"/>
            <a:ext cx="136224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Good relic density</a:t>
            </a:r>
            <a:endParaRPr/>
          </a:p>
        </p:txBody>
      </p:sp>
      <p:sp>
        <p:nvSpPr>
          <p:cNvPr id="283" name="CustomShape 11"/>
          <p:cNvSpPr/>
          <p:nvPr/>
        </p:nvSpPr>
        <p:spPr>
          <a:xfrm>
            <a:off x="4557240" y="1293120"/>
            <a:ext cx="449100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Arbey, JE, Mahmoudi &amp; Robbins, arXiv:1807.00554</a:t>
            </a:r>
            <a:endParaRPr/>
          </a:p>
        </p:txBody>
      </p:sp>
    </p:spTree>
  </p:cSld>
  <p:timing>
    <p:tnLst>
      <p:par>
        <p:cTn id="282" dur="indefinite" restart="never" nodeType="tmRoot">
          <p:childTnLst>
            <p:seq>
              <p:cTn id="283" dur="indefinite" nodeType="mainSeq">
                <p:childTnLst>
                  <p:par>
                    <p:cTn id="284" fill="hold">
                      <p:stCondLst>
                        <p:cond delay="indefinite"/>
                      </p:stCondLst>
                      <p:childTnLst>
                        <p:par>
                          <p:cTn id="285" fill="hold">
                            <p:stCondLst>
                              <p:cond delay="0"/>
                            </p:stCondLst>
                            <p:childTnLst>
                              <p:par>
                                <p:cTn id="28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>
                                            <p:txEl>
                                              <p:pRg st="38" end="10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88" dur="500"/>
                                        <p:tgtEl>
                                          <p:spTgt spid="273">
                                            <p:txEl>
                                              <p:pRg st="38" end="10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91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94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9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00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03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06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09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12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15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18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4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285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192360"/>
          </a:xfrm>
          <a:prstGeom prst="rect">
            <a:avLst/>
          </a:prstGeom>
          <a:ln>
            <a:noFill/>
          </a:ln>
        </p:spPr>
      </p:pic>
      <p:sp>
        <p:nvSpPr>
          <p:cNvPr id="286" name="TextShape 1"/>
          <p:cNvSpPr txBox="1"/>
          <p:nvPr/>
        </p:nvSpPr>
        <p:spPr>
          <a:xfrm>
            <a:off x="-35640" y="19440"/>
            <a:ext cx="7559640" cy="76788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000" strike="noStrike">
                <a:solidFill>
                  <a:srgbClr val="000000"/>
                </a:solidFill>
                <a:latin typeface="Times New Roman"/>
              </a:rPr>
              <a:t>Inputs to Global Fits for New Physics</a:t>
            </a:r>
            <a:endParaRPr/>
          </a:p>
        </p:txBody>
      </p:sp>
      <p:pic>
        <p:nvPicPr>
          <p:cNvPr id="287" name="Picture 3" descr=""/>
          <p:cNvPicPr/>
          <p:nvPr/>
        </p:nvPicPr>
        <p:blipFill>
          <a:blip r:embed="rId3"/>
          <a:stretch/>
        </p:blipFill>
        <p:spPr>
          <a:xfrm>
            <a:off x="2379600" y="1081800"/>
            <a:ext cx="6764040" cy="5775840"/>
          </a:xfrm>
          <a:prstGeom prst="rect">
            <a:avLst/>
          </a:prstGeom>
          <a:ln>
            <a:noFill/>
          </a:ln>
        </p:spPr>
      </p:pic>
      <p:sp>
        <p:nvSpPr>
          <p:cNvPr id="288" name="TextShape 2"/>
          <p:cNvSpPr txBox="1"/>
          <p:nvPr/>
        </p:nvSpPr>
        <p:spPr>
          <a:xfrm>
            <a:off x="106920" y="2090520"/>
            <a:ext cx="8943120" cy="2346120"/>
          </a:xfrm>
          <a:prstGeom prst="rect">
            <a:avLst/>
          </a:prstGeom>
          <a:solidFill>
            <a:srgbClr val="ccffcc">
              <a:alpha val="25000"/>
            </a:srgbClr>
          </a:solidFill>
          <a:ln w="76320">
            <a:solidFill>
              <a:srgbClr val="008000"/>
            </a:solidFill>
            <a:round/>
          </a:ln>
        </p:spPr>
        <p:txBody>
          <a:bodyPr/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Times New Roman"/>
              </a:rPr>
              <a:t>Flavour 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Times New Roman"/>
              </a:rPr>
              <a:t>observables: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Times New Roman"/>
              </a:rPr>
              <a:t>Interpretation 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Times New Roman"/>
              </a:rPr>
              <a:t>requires </a:t>
            </a:r>
            <a:endParaRPr/>
          </a:p>
          <a:p>
            <a:pPr>
              <a:lnSpc>
                <a:spcPct val="100000"/>
              </a:lnSpc>
            </a:pPr>
            <a:r>
              <a:rPr lang="en-US" sz="2600" strike="noStrike">
                <a:solidFill>
                  <a:srgbClr val="000000"/>
                </a:solidFill>
                <a:latin typeface="Times New Roman"/>
              </a:rPr>
              <a:t>lattice inputs</a:t>
            </a:r>
            <a:endParaRPr/>
          </a:p>
        </p:txBody>
      </p:sp>
      <p:sp>
        <p:nvSpPr>
          <p:cNvPr id="289" name="CustomShape 3"/>
          <p:cNvSpPr/>
          <p:nvPr/>
        </p:nvSpPr>
        <p:spPr>
          <a:xfrm>
            <a:off x="107640" y="1052640"/>
            <a:ext cx="8943120" cy="1007640"/>
          </a:xfrm>
          <a:prstGeom prst="rect">
            <a:avLst/>
          </a:prstGeom>
          <a:solidFill>
            <a:srgbClr val="ff0000">
              <a:alpha val="25000"/>
            </a:srgbClr>
          </a:solidFill>
          <a:ln w="7632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lang="de-DE" sz="2600" strike="noStrike">
                <a:solidFill>
                  <a:srgbClr val="000000"/>
                </a:solidFill>
                <a:latin typeface="Times New Roman"/>
              </a:rPr>
              <a:t>Electroweak</a:t>
            </a:r>
            <a:endParaRPr/>
          </a:p>
          <a:p>
            <a:pPr>
              <a:lnSpc>
                <a:spcPct val="100000"/>
              </a:lnSpc>
            </a:pPr>
            <a:r>
              <a:rPr lang="de-DE" sz="2600" strike="noStrike">
                <a:solidFill>
                  <a:srgbClr val="000000"/>
                </a:solidFill>
                <a:latin typeface="Times New Roman"/>
              </a:rPr>
              <a:t>observables</a:t>
            </a:r>
            <a:endParaRPr/>
          </a:p>
        </p:txBody>
      </p:sp>
      <p:sp>
        <p:nvSpPr>
          <p:cNvPr id="290" name="CustomShape 4"/>
          <p:cNvSpPr/>
          <p:nvPr/>
        </p:nvSpPr>
        <p:spPr>
          <a:xfrm>
            <a:off x="107640" y="4824360"/>
            <a:ext cx="8943120" cy="2060640"/>
          </a:xfrm>
          <a:prstGeom prst="rect">
            <a:avLst/>
          </a:prstGeom>
          <a:solidFill>
            <a:srgbClr val="000090">
              <a:alpha val="25000"/>
            </a:srgbClr>
          </a:solidFill>
          <a:ln w="76320">
            <a:solidFill>
              <a:srgbClr val="00009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lang="de-DE" sz="2600" strike="noStrike">
                <a:solidFill>
                  <a:srgbClr val="000000"/>
                </a:solidFill>
                <a:latin typeface="Times New Roman"/>
              </a:rPr>
              <a:t>LHC</a:t>
            </a:r>
            <a:endParaRPr/>
          </a:p>
          <a:p>
            <a:pPr>
              <a:lnSpc>
                <a:spcPct val="100000"/>
              </a:lnSpc>
            </a:pPr>
            <a:r>
              <a:rPr lang="de-DE" sz="2600" strike="noStrike">
                <a:solidFill>
                  <a:srgbClr val="000000"/>
                </a:solidFill>
                <a:latin typeface="Times New Roman"/>
              </a:rPr>
              <a:t>observables</a:t>
            </a:r>
            <a:endParaRPr/>
          </a:p>
        </p:txBody>
      </p:sp>
      <p:sp>
        <p:nvSpPr>
          <p:cNvPr id="291" name="CustomShape 5"/>
          <p:cNvSpPr/>
          <p:nvPr/>
        </p:nvSpPr>
        <p:spPr>
          <a:xfrm>
            <a:off x="107640" y="4365000"/>
            <a:ext cx="8943120" cy="548280"/>
          </a:xfrm>
          <a:prstGeom prst="rect">
            <a:avLst/>
          </a:prstGeom>
          <a:solidFill>
            <a:schemeClr val="tx1">
              <a:alpha val="25000"/>
            </a:schemeClr>
          </a:solidFill>
          <a:ln w="76320">
            <a:solidFill>
              <a:schemeClr val="tx1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/>
          <a:p>
            <a:pPr>
              <a:lnSpc>
                <a:spcPct val="100000"/>
              </a:lnSpc>
            </a:pPr>
            <a:r>
              <a:rPr lang="de-DE" sz="2600" strike="noStrike">
                <a:solidFill>
                  <a:srgbClr val="000000"/>
                </a:solidFill>
                <a:latin typeface="Times New Roman"/>
              </a:rPr>
              <a:t>Dark Matter</a:t>
            </a:r>
            <a:endParaRPr/>
          </a:p>
        </p:txBody>
      </p:sp>
      <p:sp>
        <p:nvSpPr>
          <p:cNvPr id="292" name="CustomShape 6"/>
          <p:cNvSpPr/>
          <p:nvPr/>
        </p:nvSpPr>
        <p:spPr>
          <a:xfrm rot="16200000">
            <a:off x="5486760" y="-911880"/>
            <a:ext cx="473760" cy="5760360"/>
          </a:xfrm>
          <a:prstGeom prst="ellipse">
            <a:avLst/>
          </a:prstGeom>
          <a:noFill/>
          <a:ln w="57240">
            <a:solidFill>
              <a:srgbClr val="ff00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3" name="CustomShape 7"/>
          <p:cNvSpPr/>
          <p:nvPr/>
        </p:nvSpPr>
        <p:spPr>
          <a:xfrm rot="16200000">
            <a:off x="5486760" y="281880"/>
            <a:ext cx="473760" cy="5760360"/>
          </a:xfrm>
          <a:prstGeom prst="ellipse">
            <a:avLst/>
          </a:prstGeom>
          <a:noFill/>
          <a:ln w="57240">
            <a:solidFill>
              <a:srgbClr val="ff00ff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94" name="CustomShape 8"/>
          <p:cNvSpPr/>
          <p:nvPr/>
        </p:nvSpPr>
        <p:spPr>
          <a:xfrm>
            <a:off x="7018920" y="682200"/>
            <a:ext cx="2110320" cy="33372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</a:rPr>
              <a:t>Miriam Lucio // session</a:t>
            </a:r>
            <a:endParaRPr/>
          </a:p>
        </p:txBody>
      </p:sp>
    </p:spTree>
  </p:cSld>
  <p:timing>
    <p:tnLst>
      <p:par>
        <p:cTn id="319" dur="indefinite" restart="never" nodeType="tmRoot">
          <p:childTnLst>
            <p:seq>
              <p:cTn id="320" dur="indefinite" nodeType="mainSeq">
                <p:childTnLst>
                  <p:par>
                    <p:cTn id="321" fill="hold">
                      <p:stCondLst>
                        <p:cond delay="indefinite"/>
                      </p:stCondLst>
                      <p:childTnLst>
                        <p:par>
                          <p:cTn id="322" fill="hold">
                            <p:stCondLst>
                              <p:cond delay="0"/>
                            </p:stCondLst>
                            <p:childTnLst>
                              <p:par>
                                <p:cTn id="32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25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6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28" dur="500"/>
                                        <p:tgtEl>
                                          <p:spTgt spid="289">
                                            <p:txEl>
                                              <p:p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>
                                            <p:txEl>
                                              <p:pRg st="12" end="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31" dur="500"/>
                                        <p:tgtEl>
                                          <p:spTgt spid="289">
                                            <p:txEl>
                                              <p:pRg st="12" end="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2" fill="hold">
                      <p:stCondLst>
                        <p:cond delay="indefinite"/>
                      </p:stCondLst>
                      <p:childTnLst>
                        <p:par>
                          <p:cTn id="333" fill="hold">
                            <p:stCondLst>
                              <p:cond delay="0"/>
                            </p:stCondLst>
                            <p:childTnLst>
                              <p:par>
                                <p:cTn id="33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36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0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39" dur="500"/>
                                        <p:tgtEl>
                                          <p:spTgt spid="288">
                                            <p:txEl>
                                              <p:pRg st="0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9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42" dur="500"/>
                                        <p:tgtEl>
                                          <p:spTgt spid="288">
                                            <p:txEl>
                                              <p:pRg st="9" end="2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22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45" dur="500"/>
                                        <p:tgtEl>
                                          <p:spTgt spid="288">
                                            <p:txEl>
                                              <p:pRg st="22" end="3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6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3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48" dur="500"/>
                                        <p:tgtEl>
                                          <p:spTgt spid="288">
                                            <p:txEl>
                                              <p:pRg st="38" end="4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>
                                            <p:txEl>
                                              <p:pRg st="48" end="6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51" dur="500"/>
                                        <p:tgtEl>
                                          <p:spTgt spid="288">
                                            <p:txEl>
                                              <p:pRg st="48" end="6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2" fill="hold">
                      <p:stCondLst>
                        <p:cond delay="indefinite"/>
                      </p:stCondLst>
                      <p:childTnLst>
                        <p:par>
                          <p:cTn id="353" fill="hold">
                            <p:stCondLst>
                              <p:cond delay="0"/>
                            </p:stCondLst>
                            <p:childTnLst>
                              <p:par>
                                <p:cTn id="35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56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>
                                            <p:txEl>
                                              <p:p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59" dur="500"/>
                                        <p:tgtEl>
                                          <p:spTgt spid="291">
                                            <p:txEl>
                                              <p:p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0" fill="hold">
                      <p:stCondLst>
                        <p:cond delay="indefinite"/>
                      </p:stCondLst>
                      <p:childTnLst>
                        <p:par>
                          <p:cTn id="361" fill="hold">
                            <p:stCondLst>
                              <p:cond delay="0"/>
                            </p:stCondLst>
                            <p:childTnLst>
                              <p:par>
                                <p:cTn id="36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64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67" dur="500"/>
                                        <p:tgtEl>
                                          <p:spTgt spid="290">
                                            <p:txEl>
                                              <p:pRg st="0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>
                                            <p:txEl>
                                              <p:pRg st="4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70" dur="500"/>
                                        <p:tgtEl>
                                          <p:spTgt spid="290">
                                            <p:txEl>
                                              <p:pRg st="4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1" fill="hold">
                      <p:stCondLst>
                        <p:cond delay="indefinite"/>
                      </p:stCondLst>
                      <p:childTnLst>
                        <p:par>
                          <p:cTn id="372" fill="hold">
                            <p:stCondLst>
                              <p:cond delay="0"/>
                            </p:stCondLst>
                            <p:childTnLst>
                              <p:par>
                                <p:cTn id="373" nodeType="click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75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6" dur="1000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77" dur="10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8" fill="hold">
                      <p:stCondLst>
                        <p:cond delay="indefinite"/>
                      </p:stCondLst>
                      <p:childTnLst>
                        <p:par>
                          <p:cTn id="379" fill="hold">
                            <p:stCondLst>
                              <p:cond delay="0"/>
                            </p:stCondLst>
                            <p:childTnLst>
                              <p:par>
                                <p:cTn id="380" nodeType="click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82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83" dur="1000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384" dur="10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TextShape 1"/>
          <p:cNvSpPr txBox="1"/>
          <p:nvPr/>
        </p:nvSpPr>
        <p:spPr>
          <a:xfrm>
            <a:off x="1835640" y="76320"/>
            <a:ext cx="5328360" cy="104832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en-US" sz="48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Quo Vadis g</a:t>
            </a:r>
            <a:r>
              <a:rPr lang="en-US" sz="4800" strike="noStrike" baseline="-25000">
                <a:solidFill>
                  <a:srgbClr val="000000"/>
                </a:solidFill>
                <a:latin typeface="Times New Roman"/>
                <a:ea typeface="ＭＳ Ｐゴシック"/>
              </a:rPr>
              <a:t>μ </a:t>
            </a:r>
            <a:r>
              <a:rPr lang="en-US" sz="48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- 2?</a:t>
            </a:r>
            <a:endParaRPr/>
          </a:p>
        </p:txBody>
      </p:sp>
      <p:sp>
        <p:nvSpPr>
          <p:cNvPr id="296" name="TextShape 2"/>
          <p:cNvSpPr txBox="1"/>
          <p:nvPr/>
        </p:nvSpPr>
        <p:spPr>
          <a:xfrm>
            <a:off x="220320" y="1196640"/>
            <a:ext cx="8744040" cy="55443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4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Strong discrepancy between BNL experiment and e</a:t>
            </a:r>
            <a:r>
              <a:rPr lang="en-US" sz="2400" strike="noStrike" baseline="30000">
                <a:solidFill>
                  <a:srgbClr val="000000"/>
                </a:solidFill>
                <a:latin typeface="Times New Roman"/>
                <a:ea typeface="ＭＳ Ｐゴシック"/>
              </a:rPr>
              <a:t>+</a:t>
            </a:r>
            <a:r>
              <a:rPr lang="en-US" sz="24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e</a:t>
            </a:r>
            <a:r>
              <a:rPr lang="en-US" sz="2400" strike="noStrike" baseline="30000">
                <a:solidFill>
                  <a:srgbClr val="000000"/>
                </a:solidFill>
                <a:latin typeface="Times New Roman"/>
                <a:ea typeface="ＭＳ Ｐゴシック"/>
              </a:rPr>
              <a:t>-</a:t>
            </a:r>
            <a:r>
              <a:rPr lang="en-US" sz="24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 data now ~ 3.7 σ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en-US" sz="2400" strike="noStrike">
                <a:solidFill>
                  <a:srgbClr val="ff0000"/>
                </a:solidFill>
                <a:latin typeface="Times New Roman"/>
                <a:ea typeface="ＭＳ Ｐゴシック"/>
              </a:rPr>
              <a:t>New experiment at FNAL (J-PARC)</a:t>
            </a:r>
            <a:endParaRPr/>
          </a:p>
          <a:p>
            <a:endParaRPr/>
          </a:p>
          <a:p>
            <a:endParaRPr/>
          </a:p>
        </p:txBody>
      </p:sp>
      <p:pic>
        <p:nvPicPr>
          <p:cNvPr id="297" name="Picture 1" descr=""/>
          <p:cNvPicPr/>
          <p:nvPr/>
        </p:nvPicPr>
        <p:blipFill>
          <a:blip r:embed="rId1"/>
          <a:stretch/>
        </p:blipFill>
        <p:spPr>
          <a:xfrm>
            <a:off x="1331640" y="2133000"/>
            <a:ext cx="6523200" cy="3960000"/>
          </a:xfrm>
          <a:prstGeom prst="rect">
            <a:avLst/>
          </a:prstGeom>
          <a:ln>
            <a:noFill/>
          </a:ln>
        </p:spPr>
      </p:pic>
      <p:pic>
        <p:nvPicPr>
          <p:cNvPr id="298" name="Picture 2" descr=""/>
          <p:cNvPicPr/>
          <p:nvPr/>
        </p:nvPicPr>
        <p:blipFill>
          <a:blip r:embed="rId2"/>
          <a:stretch/>
        </p:blipFill>
        <p:spPr>
          <a:xfrm>
            <a:off x="2816280" y="1628640"/>
            <a:ext cx="3555720" cy="444240"/>
          </a:xfrm>
          <a:prstGeom prst="rect">
            <a:avLst/>
          </a:prstGeom>
          <a:ln>
            <a:noFill/>
          </a:ln>
        </p:spPr>
      </p:pic>
      <p:sp>
        <p:nvSpPr>
          <p:cNvPr id="299" name="CustomShape 3"/>
          <p:cNvSpPr/>
          <p:nvPr/>
        </p:nvSpPr>
        <p:spPr>
          <a:xfrm>
            <a:off x="7034760" y="1772640"/>
            <a:ext cx="1810080" cy="13093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New physics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at TeV scale?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SUSY?</a:t>
            </a:r>
            <a:endParaRPr/>
          </a:p>
        </p:txBody>
      </p:sp>
      <p:sp>
        <p:nvSpPr>
          <p:cNvPr id="300" name="CustomShape 4"/>
          <p:cNvSpPr/>
          <p:nvPr/>
        </p:nvSpPr>
        <p:spPr>
          <a:xfrm>
            <a:off x="4539600" y="6504480"/>
            <a:ext cx="4471200" cy="33372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</a:rPr>
              <a:t>Keshavarrzi, Nomura  &amp; Teubner, arXiv:1802.02995</a:t>
            </a:r>
            <a:endParaRPr/>
          </a:p>
        </p:txBody>
      </p:sp>
    </p:spTree>
  </p:cSld>
  <p:timing>
    <p:tnLst>
      <p:par>
        <p:cTn id="385" dur="indefinite" restart="never" nodeType="tmRoot">
          <p:childTnLst>
            <p:seq>
              <p:cTn id="386" dur="indefinite" nodeType="mainSeq">
                <p:childTnLst>
                  <p:par>
                    <p:cTn id="387" fill="hold">
                      <p:stCondLst>
                        <p:cond delay="indefinite"/>
                      </p:stCondLst>
                      <p:childTnLst>
                        <p:par>
                          <p:cTn id="388" fill="hold">
                            <p:stCondLst>
                              <p:cond delay="0"/>
                            </p:stCondLst>
                            <p:childTnLst>
                              <p:par>
                                <p:cTn id="38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1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92" dur="500" fill="hold"/>
                                        <p:tgtEl>
                                          <p:spTgt spid="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3" fill="hold">
                      <p:stCondLst>
                        <p:cond delay="indefinite"/>
                      </p:stCondLst>
                      <p:childTnLst>
                        <p:par>
                          <p:cTn id="394" fill="hold">
                            <p:stCondLst>
                              <p:cond delay="0"/>
                            </p:stCondLst>
                            <p:childTnLst>
                              <p:par>
                                <p:cTn id="39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>
                                            <p:txEl>
                                              <p:pRg st="77" end="10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397" dur="500"/>
                                        <p:tgtEl>
                                          <p:spTgt spid="296">
                                            <p:txEl>
                                              <p:pRg st="77" end="10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Analysis of pMSSM11</a:t>
            </a:r>
            <a:endParaRPr/>
          </a:p>
        </p:txBody>
      </p:sp>
      <p:sp>
        <p:nvSpPr>
          <p:cNvPr id="302" name="TextShape 2"/>
          <p:cNvSpPr txBox="1"/>
          <p:nvPr/>
        </p:nvSpPr>
        <p:spPr>
          <a:xfrm>
            <a:off x="179640" y="1855440"/>
            <a:ext cx="4320000" cy="452556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Phenomenological MSSM with 11 parameters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Sample parameter space using Multinest technique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Sampling with/without g-2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Dedicated sampling of Dark Matter regions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Sample 2 × 10</a:t>
            </a:r>
            <a:r>
              <a:rPr lang="en-US" sz="2800" strike="noStrike" baseline="30000">
                <a:solidFill>
                  <a:srgbClr val="000000"/>
                </a:solidFill>
                <a:latin typeface="Times New Roman"/>
              </a:rPr>
              <a:t>9</a:t>
            </a: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 points</a:t>
            </a:r>
            <a:endParaRPr/>
          </a:p>
        </p:txBody>
      </p:sp>
      <p:pic>
        <p:nvPicPr>
          <p:cNvPr id="303" name="Picture 8" descr=""/>
          <p:cNvPicPr/>
          <p:nvPr/>
        </p:nvPicPr>
        <p:blipFill>
          <a:blip r:embed="rId1"/>
          <a:stretch/>
        </p:blipFill>
        <p:spPr>
          <a:xfrm>
            <a:off x="4572000" y="1484640"/>
            <a:ext cx="4464000" cy="2410920"/>
          </a:xfrm>
          <a:prstGeom prst="rect">
            <a:avLst/>
          </a:prstGeom>
          <a:ln>
            <a:noFill/>
          </a:ln>
        </p:spPr>
      </p:pic>
      <p:pic>
        <p:nvPicPr>
          <p:cNvPr id="304" name="Picture 9" descr=""/>
          <p:cNvPicPr/>
          <p:nvPr/>
        </p:nvPicPr>
        <p:blipFill>
          <a:blip r:embed="rId2"/>
          <a:stretch/>
        </p:blipFill>
        <p:spPr>
          <a:xfrm>
            <a:off x="4572000" y="3933000"/>
            <a:ext cx="4464000" cy="2808000"/>
          </a:xfrm>
          <a:prstGeom prst="rect">
            <a:avLst/>
          </a:prstGeom>
          <a:ln>
            <a:noFill/>
          </a:ln>
        </p:spPr>
      </p:pic>
      <p:sp>
        <p:nvSpPr>
          <p:cNvPr id="305" name="CustomShape 3"/>
          <p:cNvSpPr/>
          <p:nvPr/>
        </p:nvSpPr>
        <p:spPr>
          <a:xfrm>
            <a:off x="325440" y="6237360"/>
            <a:ext cx="40262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arXiv:1710.11091</a:t>
            </a:r>
            <a:endParaRPr/>
          </a:p>
        </p:txBody>
      </p:sp>
    </p:spTree>
  </p:cSld>
  <p:timing>
    <p:tnLst>
      <p:par>
        <p:cTn id="398" dur="indefinite" restart="never" nodeType="tmRoot">
          <p:childTnLst>
            <p:seq>
              <p:cTn id="399" dur="indefinite" nodeType="mainSeq">
                <p:childTnLst>
                  <p:par>
                    <p:cTn id="400" fill="hold">
                      <p:stCondLst>
                        <p:cond delay="indefinite"/>
                      </p:stCondLst>
                      <p:childTnLst>
                        <p:par>
                          <p:cTn id="401" fill="hold">
                            <p:stCondLst>
                              <p:cond delay="0"/>
                            </p:stCondLst>
                            <p:childTnLst>
                              <p:par>
                                <p:cTn id="40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41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04" dur="500"/>
                                        <p:tgtEl>
                                          <p:spTgt spid="302">
                                            <p:txEl>
                                              <p:pRg st="41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07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8" fill="hold">
                      <p:stCondLst>
                        <p:cond delay="indefinite"/>
                      </p:stCondLst>
                      <p:childTnLst>
                        <p:par>
                          <p:cTn id="409" fill="hold">
                            <p:stCondLst>
                              <p:cond delay="0"/>
                            </p:stCondLst>
                            <p:childTnLst>
                              <p:par>
                                <p:cTn id="41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90" end="1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12" dur="500"/>
                                        <p:tgtEl>
                                          <p:spTgt spid="302">
                                            <p:txEl>
                                              <p:pRg st="90" end="1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3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116" end="1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15" dur="500"/>
                                        <p:tgtEl>
                                          <p:spTgt spid="302">
                                            <p:txEl>
                                              <p:pRg st="116" end="15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6" fill="hold">
                      <p:stCondLst>
                        <p:cond delay="indefinite"/>
                      </p:stCondLst>
                      <p:childTnLst>
                        <p:par>
                          <p:cTn id="417" fill="hold">
                            <p:stCondLst>
                              <p:cond delay="0"/>
                            </p:stCondLst>
                            <p:childTnLst>
                              <p:par>
                                <p:cTn id="41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>
                                            <p:txEl>
                                              <p:pRg st="158" end="18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20" dur="500"/>
                                        <p:tgtEl>
                                          <p:spTgt spid="302">
                                            <p:txEl>
                                              <p:pRg st="158" end="18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SUSY Dark Matter Mechanisms</a:t>
            </a:r>
            <a:endParaRPr/>
          </a:p>
        </p:txBody>
      </p:sp>
      <p:sp>
        <p:nvSpPr>
          <p:cNvPr id="30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Bringing relic density into cosmological range often requires </a:t>
            </a:r>
            <a:r>
              <a:rPr b="1" lang="en-US" sz="3200" strike="noStrike">
                <a:solidFill>
                  <a:srgbClr val="ff0000"/>
                </a:solidFill>
                <a:latin typeface="Times New Roman"/>
              </a:rPr>
              <a:t>specific relation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between sparticle masses, such as: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Near-degeneracy, e.g..:</a:t>
            </a:r>
            <a:endParaRPr/>
          </a:p>
          <a:p>
            <a:endParaRPr/>
          </a:p>
          <a:p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Direct-channel resonance, e.g.: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Indicate by following shadings</a:t>
            </a:r>
            <a:endParaRPr/>
          </a:p>
        </p:txBody>
      </p:sp>
      <p:pic>
        <p:nvPicPr>
          <p:cNvPr id="308" name="Picture 3" descr=""/>
          <p:cNvPicPr/>
          <p:nvPr/>
        </p:nvPicPr>
        <p:blipFill>
          <a:blip r:embed="rId1"/>
          <a:stretch/>
        </p:blipFill>
        <p:spPr>
          <a:xfrm>
            <a:off x="2947320" y="4806000"/>
            <a:ext cx="3098520" cy="711000"/>
          </a:xfrm>
          <a:prstGeom prst="rect">
            <a:avLst/>
          </a:prstGeom>
          <a:ln>
            <a:noFill/>
          </a:ln>
        </p:spPr>
      </p:pic>
      <p:pic>
        <p:nvPicPr>
          <p:cNvPr id="309" name="Picture 4" descr=""/>
          <p:cNvPicPr/>
          <p:nvPr/>
        </p:nvPicPr>
        <p:blipFill>
          <a:blip r:embed="rId2"/>
          <a:stretch/>
        </p:blipFill>
        <p:spPr>
          <a:xfrm>
            <a:off x="986760" y="3591720"/>
            <a:ext cx="3098520" cy="685440"/>
          </a:xfrm>
          <a:prstGeom prst="rect">
            <a:avLst/>
          </a:prstGeom>
          <a:ln>
            <a:noFill/>
          </a:ln>
        </p:spPr>
      </p:pic>
      <p:pic>
        <p:nvPicPr>
          <p:cNvPr id="310" name="Picture 5" descr=""/>
          <p:cNvPicPr/>
          <p:nvPr/>
        </p:nvPicPr>
        <p:blipFill>
          <a:blip r:embed="rId3"/>
          <a:stretch/>
        </p:blipFill>
        <p:spPr>
          <a:xfrm>
            <a:off x="4425480" y="3579120"/>
            <a:ext cx="3847680" cy="698040"/>
          </a:xfrm>
          <a:prstGeom prst="rect">
            <a:avLst/>
          </a:prstGeom>
          <a:ln>
            <a:noFill/>
          </a:ln>
        </p:spPr>
      </p:pic>
      <p:sp>
        <p:nvSpPr>
          <p:cNvPr id="311" name="CustomShape 3"/>
          <p:cNvSpPr/>
          <p:nvPr/>
        </p:nvSpPr>
        <p:spPr>
          <a:xfrm>
            <a:off x="6766560" y="2971800"/>
            <a:ext cx="1834560" cy="4561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</a:rPr>
              <a:t>“</a:t>
            </a:r>
            <a:r>
              <a:rPr lang="de-DE" sz="2400" strike="noStrike">
                <a:solidFill>
                  <a:srgbClr val="ffff00"/>
                </a:solidFill>
                <a:latin typeface="Times New Roman"/>
              </a:rPr>
              <a:t>Blind spots”</a:t>
            </a:r>
            <a:endParaRPr/>
          </a:p>
        </p:txBody>
      </p:sp>
      <p:sp>
        <p:nvSpPr>
          <p:cNvPr id="312" name="CustomShape 4"/>
          <p:cNvSpPr/>
          <p:nvPr/>
        </p:nvSpPr>
        <p:spPr>
          <a:xfrm>
            <a:off x="4596840" y="6474960"/>
            <a:ext cx="40262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arXiv:1710.11091</a:t>
            </a:r>
            <a:endParaRPr/>
          </a:p>
        </p:txBody>
      </p:sp>
      <p:pic>
        <p:nvPicPr>
          <p:cNvPr id="313" name="Picture 11" descr=""/>
          <p:cNvPicPr/>
          <p:nvPr/>
        </p:nvPicPr>
        <p:blipFill>
          <a:blip r:embed="rId4"/>
          <a:stretch/>
        </p:blipFill>
        <p:spPr>
          <a:xfrm>
            <a:off x="739440" y="5987160"/>
            <a:ext cx="7746480" cy="45684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timing>
    <p:tnLst>
      <p:par>
        <p:cTn id="421" dur="indefinite" restart="never" nodeType="tmRoot">
          <p:childTnLst>
            <p:seq>
              <p:cTn id="422" dur="indefinite" nodeType="mainSeq">
                <p:childTnLst>
                  <p:par>
                    <p:cTn id="423" fill="hold">
                      <p:stCondLst>
                        <p:cond delay="indefinite"/>
                      </p:stCondLst>
                      <p:childTnLst>
                        <p:par>
                          <p:cTn id="424" fill="hold">
                            <p:stCondLst>
                              <p:cond delay="0"/>
                            </p:stCondLst>
                            <p:childTnLst>
                              <p:par>
                                <p:cTn id="42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115" end="13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27" dur="500"/>
                                        <p:tgtEl>
                                          <p:spTgt spid="307">
                                            <p:txEl>
                                              <p:pRg st="115" end="13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30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33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4" fill="hold">
                      <p:stCondLst>
                        <p:cond delay="indefinite"/>
                      </p:stCondLst>
                      <p:childTnLst>
                        <p:par>
                          <p:cTn id="435" fill="hold">
                            <p:stCondLst>
                              <p:cond delay="0"/>
                            </p:stCondLst>
                            <p:childTnLst>
                              <p:par>
                                <p:cTn id="43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38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9" fill="hold">
                      <p:stCondLst>
                        <p:cond delay="indefinite"/>
                      </p:stCondLst>
                      <p:childTnLst>
                        <p:par>
                          <p:cTn id="440" fill="hold">
                            <p:stCondLst>
                              <p:cond delay="0"/>
                            </p:stCondLst>
                            <p:childTnLst>
                              <p:par>
                                <p:cTn id="44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141" end="17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43" dur="500"/>
                                        <p:tgtEl>
                                          <p:spTgt spid="307">
                                            <p:txEl>
                                              <p:pRg st="141" end="17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46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7" fill="hold">
                      <p:stCondLst>
                        <p:cond delay="indefinite"/>
                      </p:stCondLst>
                      <p:childTnLst>
                        <p:par>
                          <p:cTn id="448" fill="hold">
                            <p:stCondLst>
                              <p:cond delay="0"/>
                            </p:stCondLst>
                            <p:childTnLst>
                              <p:par>
                                <p:cTn id="44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>
                                            <p:txEl>
                                              <p:pRg st="174" end="20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51" dur="500"/>
                                        <p:tgtEl>
                                          <p:spTgt spid="307">
                                            <p:txEl>
                                              <p:pRg st="174" end="20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2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54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315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192360"/>
          </a:xfrm>
          <a:prstGeom prst="rect">
            <a:avLst/>
          </a:prstGeom>
          <a:ln>
            <a:noFill/>
          </a:ln>
        </p:spPr>
      </p:pic>
      <p:sp>
        <p:nvSpPr>
          <p:cNvPr id="316" name="CustomShape 1"/>
          <p:cNvSpPr/>
          <p:nvPr/>
        </p:nvSpPr>
        <p:spPr>
          <a:xfrm>
            <a:off x="0" y="0"/>
            <a:ext cx="7524000" cy="76068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4400" strike="noStrike">
                <a:solidFill>
                  <a:srgbClr val="000000"/>
                </a:solidFill>
                <a:latin typeface="Times New Roman"/>
              </a:rPr>
              <a:t>Squark &amp; Gluino Mass Planes</a:t>
            </a:r>
            <a:endParaRPr/>
          </a:p>
        </p:txBody>
      </p:sp>
      <p:sp>
        <p:nvSpPr>
          <p:cNvPr id="317" name="CustomShape 2"/>
          <p:cNvSpPr/>
          <p:nvPr/>
        </p:nvSpPr>
        <p:spPr>
          <a:xfrm>
            <a:off x="107640" y="980640"/>
            <a:ext cx="4032000" cy="51696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Phenomenological MSSM</a:t>
            </a:r>
            <a:endParaRPr/>
          </a:p>
        </p:txBody>
      </p:sp>
      <p:sp>
        <p:nvSpPr>
          <p:cNvPr id="318" name="CustomShape 3"/>
          <p:cNvSpPr/>
          <p:nvPr/>
        </p:nvSpPr>
        <p:spPr>
          <a:xfrm>
            <a:off x="4596840" y="6474960"/>
            <a:ext cx="40262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arXiv:1710.11091</a:t>
            </a:r>
            <a:endParaRPr/>
          </a:p>
        </p:txBody>
      </p:sp>
      <p:pic>
        <p:nvPicPr>
          <p:cNvPr id="319" name="Picture 2" descr=""/>
          <p:cNvPicPr/>
          <p:nvPr/>
        </p:nvPicPr>
        <p:blipFill>
          <a:blip r:embed="rId3"/>
          <a:stretch/>
        </p:blipFill>
        <p:spPr>
          <a:xfrm>
            <a:off x="0" y="1958400"/>
            <a:ext cx="9143640" cy="3414600"/>
          </a:xfrm>
          <a:prstGeom prst="rect">
            <a:avLst/>
          </a:prstGeom>
          <a:ln>
            <a:noFill/>
          </a:ln>
        </p:spPr>
      </p:pic>
      <p:sp>
        <p:nvSpPr>
          <p:cNvPr id="320" name="CustomShape 4"/>
          <p:cNvSpPr/>
          <p:nvPr/>
        </p:nvSpPr>
        <p:spPr>
          <a:xfrm>
            <a:off x="6660360" y="1772640"/>
            <a:ext cx="1863360" cy="40140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Fit excluding g</a:t>
            </a:r>
            <a:r>
              <a:rPr lang="de-DE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  <p:sp>
        <p:nvSpPr>
          <p:cNvPr id="321" name="CustomShape 5"/>
          <p:cNvSpPr/>
          <p:nvPr/>
        </p:nvSpPr>
        <p:spPr>
          <a:xfrm>
            <a:off x="1763640" y="1763640"/>
            <a:ext cx="1863360" cy="40140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Fit including g</a:t>
            </a:r>
            <a:r>
              <a:rPr lang="de-DE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  <p:sp>
        <p:nvSpPr>
          <p:cNvPr id="322" name="CustomShape 6"/>
          <p:cNvSpPr/>
          <p:nvPr/>
        </p:nvSpPr>
        <p:spPr>
          <a:xfrm>
            <a:off x="1296720" y="5340960"/>
            <a:ext cx="6778440" cy="94356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000000"/>
                </a:solidFill>
                <a:latin typeface="Times New Roman"/>
              </a:rPr>
              <a:t>‘</a:t>
            </a:r>
            <a:r>
              <a:rPr lang="de-DE" sz="2800" strike="noStrike">
                <a:solidFill>
                  <a:srgbClr val="000000"/>
                </a:solidFill>
                <a:latin typeface="Times New Roman"/>
              </a:rPr>
              <a:t>Nose’ regions where LHC sensitivity reduced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000000"/>
                </a:solidFill>
                <a:latin typeface="Times New Roman"/>
              </a:rPr>
              <a:t>because of compressed spectrum</a:t>
            </a:r>
            <a:endParaRPr/>
          </a:p>
        </p:txBody>
      </p:sp>
      <p:sp>
        <p:nvSpPr>
          <p:cNvPr id="323" name="CustomShape 7"/>
          <p:cNvSpPr/>
          <p:nvPr/>
        </p:nvSpPr>
        <p:spPr>
          <a:xfrm>
            <a:off x="1691640" y="3285000"/>
            <a:ext cx="1553760" cy="92088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24" name="CustomShape 8"/>
          <p:cNvSpPr/>
          <p:nvPr/>
        </p:nvSpPr>
        <p:spPr>
          <a:xfrm>
            <a:off x="5724000" y="3933000"/>
            <a:ext cx="1079640" cy="79164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455" dur="indefinite" restart="never" nodeType="tmRoot">
          <p:childTnLst>
            <p:seq>
              <p:cTn id="456" dur="indefinite" nodeType="mainSeq">
                <p:childTnLst>
                  <p:par>
                    <p:cTn id="457" fill="hold">
                      <p:stCondLst>
                        <p:cond delay="indefinite"/>
                      </p:stCondLst>
                      <p:childTnLst>
                        <p:par>
                          <p:cTn id="458" fill="hold">
                            <p:stCondLst>
                              <p:cond delay="0"/>
                            </p:stCondLst>
                            <p:childTnLst>
                              <p:par>
                                <p:cTn id="45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61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2" fill="hold">
                      <p:stCondLst>
                        <p:cond delay="indefinite"/>
                      </p:stCondLst>
                      <p:childTnLst>
                        <p:par>
                          <p:cTn id="463" fill="hold">
                            <p:stCondLst>
                              <p:cond delay="0"/>
                            </p:stCondLst>
                            <p:childTnLst>
                              <p:par>
                                <p:cTn id="464" nodeType="click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66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67" dur="1000" fill="hold"/>
                                        <p:tgtEl>
                                          <p:spTgt spid="3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68" dur="10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9" fill="hold">
                            <p:stCondLst>
                              <p:cond delay="1000"/>
                            </p:stCondLst>
                            <p:childTnLst>
                              <p:par>
                                <p:cTn id="470" nodeType="after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2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73" dur="1000" fill="hold"/>
                                        <p:tgtEl>
                                          <p:spTgt spid="3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74" dur="10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326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192360"/>
          </a:xfrm>
          <a:prstGeom prst="rect">
            <a:avLst/>
          </a:prstGeom>
          <a:ln>
            <a:noFill/>
          </a:ln>
        </p:spPr>
      </p:pic>
      <p:sp>
        <p:nvSpPr>
          <p:cNvPr id="327" name="CustomShape 1"/>
          <p:cNvSpPr/>
          <p:nvPr/>
        </p:nvSpPr>
        <p:spPr>
          <a:xfrm>
            <a:off x="0" y="46440"/>
            <a:ext cx="7596000" cy="63900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3600" strike="noStrike">
                <a:solidFill>
                  <a:srgbClr val="000000"/>
                </a:solidFill>
                <a:latin typeface="Times New Roman"/>
              </a:rPr>
              <a:t>How Light can Squarks &amp; Gluinos be?</a:t>
            </a:r>
            <a:endParaRPr/>
          </a:p>
        </p:txBody>
      </p:sp>
      <p:sp>
        <p:nvSpPr>
          <p:cNvPr id="328" name="CustomShape 2"/>
          <p:cNvSpPr/>
          <p:nvPr/>
        </p:nvSpPr>
        <p:spPr>
          <a:xfrm>
            <a:off x="179640" y="961560"/>
            <a:ext cx="4032000" cy="51696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Phenomenological MSSM</a:t>
            </a:r>
            <a:endParaRPr/>
          </a:p>
        </p:txBody>
      </p:sp>
      <p:pic>
        <p:nvPicPr>
          <p:cNvPr id="329" name="Picture 2" descr=""/>
          <p:cNvPicPr/>
          <p:nvPr/>
        </p:nvPicPr>
        <p:blipFill>
          <a:blip r:embed="rId3"/>
          <a:stretch/>
        </p:blipFill>
        <p:spPr>
          <a:xfrm>
            <a:off x="0" y="1855080"/>
            <a:ext cx="9143640" cy="3589920"/>
          </a:xfrm>
          <a:prstGeom prst="rect">
            <a:avLst/>
          </a:prstGeom>
          <a:ln>
            <a:noFill/>
          </a:ln>
        </p:spPr>
      </p:pic>
      <p:sp>
        <p:nvSpPr>
          <p:cNvPr id="330" name="CustomShape 3"/>
          <p:cNvSpPr/>
          <p:nvPr/>
        </p:nvSpPr>
        <p:spPr>
          <a:xfrm>
            <a:off x="930240" y="5504760"/>
            <a:ext cx="7342560" cy="5752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</a:rPr>
              <a:t>Squarks, gluinos could weigh ~ 1 TeV if drop g</a:t>
            </a:r>
            <a:r>
              <a:rPr lang="de-DE" sz="2800" strike="noStrike" baseline="-25000">
                <a:solidFill>
                  <a:srgbClr val="ffff00"/>
                </a:solidFill>
                <a:latin typeface="Times New Roman"/>
              </a:rPr>
              <a:t>μ</a:t>
            </a:r>
            <a:r>
              <a:rPr lang="de-DE" sz="2800" strike="noStrike">
                <a:solidFill>
                  <a:srgbClr val="ffff00"/>
                </a:solidFill>
                <a:latin typeface="Times New Roman"/>
              </a:rPr>
              <a:t>-2</a:t>
            </a:r>
            <a:endParaRPr/>
          </a:p>
        </p:txBody>
      </p:sp>
      <p:sp>
        <p:nvSpPr>
          <p:cNvPr id="331" name="CustomShape 4"/>
          <p:cNvSpPr/>
          <p:nvPr/>
        </p:nvSpPr>
        <p:spPr>
          <a:xfrm>
            <a:off x="611640" y="4307760"/>
            <a:ext cx="1553760" cy="92088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2" name="CustomShape 5"/>
          <p:cNvSpPr/>
          <p:nvPr/>
        </p:nvSpPr>
        <p:spPr>
          <a:xfrm>
            <a:off x="5394240" y="4293000"/>
            <a:ext cx="1553760" cy="92088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333" name="CustomShape 6"/>
          <p:cNvSpPr/>
          <p:nvPr/>
        </p:nvSpPr>
        <p:spPr>
          <a:xfrm>
            <a:off x="4596840" y="6343560"/>
            <a:ext cx="40262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arXiv:1710.11091</a:t>
            </a:r>
            <a:endParaRPr/>
          </a:p>
        </p:txBody>
      </p:sp>
    </p:spTree>
  </p:cSld>
  <p:timing>
    <p:tnLst>
      <p:par>
        <p:cTn id="475" dur="indefinite" restart="never" nodeType="tmRoot">
          <p:childTnLst>
            <p:seq>
              <p:cTn id="476" dur="indefinite" nodeType="mainSeq">
                <p:childTnLst>
                  <p:par>
                    <p:cTn id="477" fill="hold">
                      <p:stCondLst>
                        <p:cond delay="indefinite"/>
                      </p:stCondLst>
                      <p:childTnLst>
                        <p:par>
                          <p:cTn id="478" fill="hold">
                            <p:stCondLst>
                              <p:cond delay="0"/>
                            </p:stCondLst>
                            <p:childTnLst>
                              <p:par>
                                <p:cTn id="479" nodeType="click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1" dur="1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2" dur="1000" fill="hold"/>
                                        <p:tgtEl>
                                          <p:spTgt spid="3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83" dur="10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4" nodeType="with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6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7" dur="10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488" dur="10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91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335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192360"/>
          </a:xfrm>
          <a:prstGeom prst="rect">
            <a:avLst/>
          </a:prstGeom>
          <a:ln>
            <a:noFill/>
          </a:ln>
        </p:spPr>
      </p:pic>
      <p:sp>
        <p:nvSpPr>
          <p:cNvPr id="336" name="CustomShape 1"/>
          <p:cNvSpPr/>
          <p:nvPr/>
        </p:nvSpPr>
        <p:spPr>
          <a:xfrm>
            <a:off x="0" y="0"/>
            <a:ext cx="7524000" cy="76068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4400" strike="noStrike">
                <a:solidFill>
                  <a:srgbClr val="000000"/>
                </a:solidFill>
                <a:latin typeface="Times New Roman"/>
              </a:rPr>
              <a:t>Best-Fit Sparticle Spectrum</a:t>
            </a:r>
            <a:endParaRPr/>
          </a:p>
        </p:txBody>
      </p:sp>
      <p:pic>
        <p:nvPicPr>
          <p:cNvPr id="337" name="Picture 1" descr=""/>
          <p:cNvPicPr/>
          <p:nvPr/>
        </p:nvPicPr>
        <p:blipFill>
          <a:blip r:embed="rId3"/>
          <a:stretch/>
        </p:blipFill>
        <p:spPr>
          <a:xfrm>
            <a:off x="467640" y="1475640"/>
            <a:ext cx="8172000" cy="5265360"/>
          </a:xfrm>
          <a:prstGeom prst="rect">
            <a:avLst/>
          </a:prstGeom>
          <a:ln>
            <a:noFill/>
          </a:ln>
        </p:spPr>
      </p:pic>
      <p:sp>
        <p:nvSpPr>
          <p:cNvPr id="338" name="CustomShape 2"/>
          <p:cNvSpPr/>
          <p:nvPr/>
        </p:nvSpPr>
        <p:spPr>
          <a:xfrm>
            <a:off x="107640" y="980640"/>
            <a:ext cx="4032000" cy="51696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Phenomenological MSSM</a:t>
            </a:r>
            <a:endParaRPr/>
          </a:p>
        </p:txBody>
      </p:sp>
      <p:sp>
        <p:nvSpPr>
          <p:cNvPr id="339" name="CustomShape 3"/>
          <p:cNvSpPr/>
          <p:nvPr/>
        </p:nvSpPr>
        <p:spPr>
          <a:xfrm>
            <a:off x="7092360" y="1115280"/>
            <a:ext cx="1863360" cy="401400"/>
          </a:xfrm>
          <a:prstGeom prst="rect">
            <a:avLst/>
          </a:prstGeom>
          <a:solidFill>
            <a:srgbClr val="008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Fit without g</a:t>
            </a:r>
            <a:r>
              <a:rPr lang="de-DE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  <p:sp>
        <p:nvSpPr>
          <p:cNvPr id="340" name="CustomShape 4"/>
          <p:cNvSpPr/>
          <p:nvPr/>
        </p:nvSpPr>
        <p:spPr>
          <a:xfrm>
            <a:off x="4596840" y="6381360"/>
            <a:ext cx="40262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arXiv:1710.11091</a:t>
            </a:r>
            <a:endParaRPr/>
          </a:p>
        </p:txBody>
      </p:sp>
      <p:sp>
        <p:nvSpPr>
          <p:cNvPr id="341" name="CustomShape 5"/>
          <p:cNvSpPr/>
          <p:nvPr/>
        </p:nvSpPr>
        <p:spPr>
          <a:xfrm>
            <a:off x="6362640" y="2607120"/>
            <a:ext cx="2639160" cy="456120"/>
          </a:xfrm>
          <a:prstGeom prst="rect">
            <a:avLst/>
          </a:prstGeom>
          <a:solidFill>
            <a:srgbClr val="ff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Accessible to LHC?</a:t>
            </a:r>
            <a:endParaRPr/>
          </a:p>
        </p:txBody>
      </p:sp>
    </p:spTree>
  </p:cSld>
  <p:timing>
    <p:tnLst>
      <p:par>
        <p:cTn id="492" dur="indefinite" restart="never" nodeType="tmRoot">
          <p:childTnLst>
            <p:seq>
              <p:cTn id="493" dur="indefinite" nodeType="mainSeq">
                <p:childTnLst>
                  <p:par>
                    <p:cTn id="494" fill="hold">
                      <p:stCondLst>
                        <p:cond delay="indefinite"/>
                      </p:stCondLst>
                      <p:childTnLst>
                        <p:par>
                          <p:cTn id="495" fill="hold">
                            <p:stCondLst>
                              <p:cond delay="0"/>
                            </p:stCondLst>
                            <p:childTnLst>
                              <p:par>
                                <p:cTn id="49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98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343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192360"/>
          </a:xfrm>
          <a:prstGeom prst="rect">
            <a:avLst/>
          </a:prstGeom>
          <a:ln>
            <a:noFill/>
          </a:ln>
        </p:spPr>
      </p:pic>
      <p:sp>
        <p:nvSpPr>
          <p:cNvPr id="344" name="CustomShape 1"/>
          <p:cNvSpPr/>
          <p:nvPr/>
        </p:nvSpPr>
        <p:spPr>
          <a:xfrm>
            <a:off x="0" y="0"/>
            <a:ext cx="7524000" cy="76068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4400" strike="noStrike">
                <a:solidFill>
                  <a:srgbClr val="000000"/>
                </a:solidFill>
                <a:latin typeface="Times New Roman"/>
              </a:rPr>
              <a:t>Best-Fit Sparticle Spectrum</a:t>
            </a:r>
            <a:endParaRPr/>
          </a:p>
        </p:txBody>
      </p:sp>
      <p:pic>
        <p:nvPicPr>
          <p:cNvPr id="345" name="Picture 2" descr=""/>
          <p:cNvPicPr/>
          <p:nvPr/>
        </p:nvPicPr>
        <p:blipFill>
          <a:blip r:embed="rId3"/>
          <a:stretch/>
        </p:blipFill>
        <p:spPr>
          <a:xfrm>
            <a:off x="941400" y="1473840"/>
            <a:ext cx="8014320" cy="5158440"/>
          </a:xfrm>
          <a:prstGeom prst="rect">
            <a:avLst/>
          </a:prstGeom>
          <a:ln>
            <a:noFill/>
          </a:ln>
        </p:spPr>
      </p:pic>
      <p:sp>
        <p:nvSpPr>
          <p:cNvPr id="346" name="CustomShape 2"/>
          <p:cNvSpPr/>
          <p:nvPr/>
        </p:nvSpPr>
        <p:spPr>
          <a:xfrm>
            <a:off x="107640" y="980640"/>
            <a:ext cx="4032000" cy="51696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Phenomenological MSSM</a:t>
            </a:r>
            <a:endParaRPr/>
          </a:p>
        </p:txBody>
      </p:sp>
      <p:sp>
        <p:nvSpPr>
          <p:cNvPr id="347" name="CustomShape 3"/>
          <p:cNvSpPr/>
          <p:nvPr/>
        </p:nvSpPr>
        <p:spPr>
          <a:xfrm>
            <a:off x="7092360" y="1115280"/>
            <a:ext cx="1863360" cy="40140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Fit with g</a:t>
            </a:r>
            <a:r>
              <a:rPr lang="de-DE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  <p:sp>
        <p:nvSpPr>
          <p:cNvPr id="348" name="CustomShape 4"/>
          <p:cNvSpPr/>
          <p:nvPr/>
        </p:nvSpPr>
        <p:spPr>
          <a:xfrm>
            <a:off x="6362640" y="3907080"/>
            <a:ext cx="2639160" cy="456120"/>
          </a:xfrm>
          <a:prstGeom prst="rect">
            <a:avLst/>
          </a:prstGeom>
          <a:solidFill>
            <a:srgbClr val="ff0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Accessible to LHC?</a:t>
            </a:r>
            <a:endParaRPr/>
          </a:p>
        </p:txBody>
      </p:sp>
      <p:sp>
        <p:nvSpPr>
          <p:cNvPr id="349" name="CustomShape 5"/>
          <p:cNvSpPr/>
          <p:nvPr/>
        </p:nvSpPr>
        <p:spPr>
          <a:xfrm>
            <a:off x="4596840" y="6381360"/>
            <a:ext cx="40262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arXiv:1710.11091</a:t>
            </a:r>
            <a:endParaRPr/>
          </a:p>
        </p:txBody>
      </p:sp>
    </p:spTree>
  </p:cSld>
  <p:timing>
    <p:tnLst>
      <p:par>
        <p:cTn id="499" dur="indefinite" restart="never" nodeType="tmRoot">
          <p:childTnLst>
            <p:seq>
              <p:cTn id="500" dur="indefinite" nodeType="mainSeq">
                <p:childTnLst>
                  <p:par>
                    <p:cTn id="501" fill="hold">
                      <p:stCondLst>
                        <p:cond delay="indefinite"/>
                      </p:stCondLst>
                      <p:childTnLst>
                        <p:par>
                          <p:cTn id="502" fill="hold">
                            <p:stCondLst>
                              <p:cond delay="0"/>
                            </p:stCondLst>
                            <p:childTnLst>
                              <p:par>
                                <p:cTn id="50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05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" name="Picture 3" descr=""/>
          <p:cNvPicPr/>
          <p:nvPr/>
        </p:nvPicPr>
        <p:blipFill>
          <a:blip r:embed="rId1"/>
          <a:stretch/>
        </p:blipFill>
        <p:spPr>
          <a:xfrm>
            <a:off x="-1622880" y="0"/>
            <a:ext cx="11403360" cy="6857640"/>
          </a:xfrm>
          <a:prstGeom prst="rect">
            <a:avLst/>
          </a:prstGeom>
          <a:ln>
            <a:noFill/>
          </a:ln>
        </p:spPr>
      </p:pic>
      <p:sp>
        <p:nvSpPr>
          <p:cNvPr id="208" name="TextShape 1"/>
          <p:cNvSpPr txBox="1"/>
          <p:nvPr/>
        </p:nvSpPr>
        <p:spPr>
          <a:xfrm>
            <a:off x="5334120" y="5409720"/>
            <a:ext cx="4127040" cy="7621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3600" strike="noStrike">
                <a:solidFill>
                  <a:srgbClr val="ffff00"/>
                </a:solidFill>
                <a:latin typeface="Times New Roman"/>
              </a:rPr>
              <a:t>You must be joking!</a:t>
            </a:r>
            <a:endParaRPr/>
          </a:p>
        </p:txBody>
      </p:sp>
      <p:sp>
        <p:nvSpPr>
          <p:cNvPr id="209" name="TextShape 2"/>
          <p:cNvSpPr txBox="1"/>
          <p:nvPr/>
        </p:nvSpPr>
        <p:spPr>
          <a:xfrm>
            <a:off x="0" y="4529520"/>
            <a:ext cx="6476760" cy="714960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de-DE" sz="3600" strike="noStrike">
                <a:solidFill>
                  <a:srgbClr val="ffff00"/>
                </a:solidFill>
                <a:latin typeface="Times New Roman"/>
              </a:rPr>
              <a:t>We still believe in supersymmetry </a:t>
            </a:r>
            <a:endParaRPr/>
          </a:p>
        </p:txBody>
      </p:sp>
    </p:spTree>
  </p:cSld>
  <p:timing>
    <p:tnLst>
      <p:par>
        <p:cTn id="36" dur="indefinite" restart="never" nodeType="tmRoot">
          <p:childTnLst>
            <p:seq>
              <p:cTn id="37" dur="indefinite" nodeType="mainSeq">
                <p:childTnLst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2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>
                                            <p:txEl>
                                              <p:pRg st="0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45" dur="500"/>
                                        <p:tgtEl>
                                          <p:spTgt spid="209">
                                            <p:txEl>
                                              <p:pRg st="0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0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0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351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192360"/>
          </a:xfrm>
          <a:prstGeom prst="rect">
            <a:avLst/>
          </a:prstGeom>
          <a:ln>
            <a:noFill/>
          </a:ln>
        </p:spPr>
      </p:pic>
      <p:sp>
        <p:nvSpPr>
          <p:cNvPr id="352" name="CustomShape 1"/>
          <p:cNvSpPr/>
          <p:nvPr/>
        </p:nvSpPr>
        <p:spPr>
          <a:xfrm>
            <a:off x="107640" y="6519600"/>
            <a:ext cx="403200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arXiv:1710.11091</a:t>
            </a:r>
            <a:endParaRPr/>
          </a:p>
        </p:txBody>
      </p:sp>
      <p:sp>
        <p:nvSpPr>
          <p:cNvPr id="353" name="CustomShape 2"/>
          <p:cNvSpPr/>
          <p:nvPr/>
        </p:nvSpPr>
        <p:spPr>
          <a:xfrm>
            <a:off x="0" y="0"/>
            <a:ext cx="7452000" cy="76068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4400" strike="noStrike">
                <a:solidFill>
                  <a:srgbClr val="000000"/>
                </a:solidFill>
                <a:latin typeface="Times New Roman"/>
              </a:rPr>
              <a:t>Sparticle Masses in the pMSSM</a:t>
            </a:r>
            <a:endParaRPr/>
          </a:p>
        </p:txBody>
      </p:sp>
      <p:sp>
        <p:nvSpPr>
          <p:cNvPr id="354" name="CustomShape 3"/>
          <p:cNvSpPr/>
          <p:nvPr/>
        </p:nvSpPr>
        <p:spPr>
          <a:xfrm>
            <a:off x="771120" y="5105160"/>
            <a:ext cx="7530840" cy="118764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  <a:buFont typeface="StarSymbol"/>
              <a:buChar char="-"/>
            </a:pPr>
            <a:r>
              <a:rPr lang="de-DE" sz="2400" strike="noStrike">
                <a:solidFill>
                  <a:srgbClr val="ff6600"/>
                </a:solidFill>
                <a:latin typeface="Times New Roman"/>
              </a:rPr>
              <a:t>68 &amp; 95% CL ranges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de-DE" sz="2400" strike="noStrike">
                <a:solidFill>
                  <a:srgbClr val="000090"/>
                </a:solidFill>
                <a:latin typeface="Times New Roman"/>
              </a:rPr>
              <a:t>Best-fit values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de-DE" sz="2400" strike="noStrike">
                <a:solidFill>
                  <a:srgbClr val="000000"/>
                </a:solidFill>
                <a:latin typeface="Times New Roman"/>
              </a:rPr>
              <a:t>Accessible in pair production at </a:t>
            </a:r>
            <a:r>
              <a:rPr lang="de-DE" sz="2400" strike="noStrike">
                <a:solidFill>
                  <a:srgbClr val="008000"/>
                </a:solidFill>
                <a:latin typeface="Times New Roman"/>
              </a:rPr>
              <a:t>ILC500</a:t>
            </a:r>
            <a:r>
              <a:rPr lang="de-DE" sz="2400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lang="de-DE" sz="2400" strike="noStrike">
                <a:solidFill>
                  <a:srgbClr val="ff0000"/>
                </a:solidFill>
                <a:latin typeface="Times New Roman"/>
              </a:rPr>
              <a:t>ILC1000</a:t>
            </a:r>
            <a:r>
              <a:rPr lang="de-DE" sz="2400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lang="de-DE" sz="2400" strike="noStrike">
                <a:solidFill>
                  <a:srgbClr val="ff00ff"/>
                </a:solidFill>
                <a:latin typeface="Times New Roman"/>
              </a:rPr>
              <a:t>CLIC</a:t>
            </a:r>
            <a:endParaRPr/>
          </a:p>
        </p:txBody>
      </p:sp>
      <p:pic>
        <p:nvPicPr>
          <p:cNvPr id="355" name="Picture 3" descr=""/>
          <p:cNvPicPr/>
          <p:nvPr/>
        </p:nvPicPr>
        <p:blipFill>
          <a:blip r:embed="rId3"/>
          <a:stretch/>
        </p:blipFill>
        <p:spPr>
          <a:xfrm>
            <a:off x="0" y="967680"/>
            <a:ext cx="9143640" cy="4117320"/>
          </a:xfrm>
          <a:prstGeom prst="rect">
            <a:avLst/>
          </a:prstGeom>
          <a:ln>
            <a:noFill/>
          </a:ln>
        </p:spPr>
      </p:pic>
      <p:sp>
        <p:nvSpPr>
          <p:cNvPr id="356" name="CustomShape 4"/>
          <p:cNvSpPr/>
          <p:nvPr/>
        </p:nvSpPr>
        <p:spPr>
          <a:xfrm>
            <a:off x="2786760" y="908640"/>
            <a:ext cx="3866040" cy="45612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2400" strike="noStrike">
                <a:solidFill>
                  <a:srgbClr val="000000"/>
                </a:solidFill>
                <a:latin typeface="Times New Roman"/>
              </a:rPr>
              <a:t>&amp; production at e+e- colliders</a:t>
            </a:r>
            <a:endParaRPr/>
          </a:p>
        </p:txBody>
      </p:sp>
      <p:sp>
        <p:nvSpPr>
          <p:cNvPr id="357" name="Line 5"/>
          <p:cNvSpPr/>
          <p:nvPr/>
        </p:nvSpPr>
        <p:spPr>
          <a:xfrm>
            <a:off x="-972360" y="3140640"/>
            <a:ext cx="914400" cy="914400"/>
          </a:xfrm>
          <a:prstGeom prst="line">
            <a:avLst/>
          </a:prstGeom>
          <a:ln>
            <a:noFill/>
          </a:ln>
        </p:spPr>
      </p:sp>
      <p:sp>
        <p:nvSpPr>
          <p:cNvPr id="358" name="Line 6"/>
          <p:cNvSpPr/>
          <p:nvPr/>
        </p:nvSpPr>
        <p:spPr>
          <a:xfrm>
            <a:off x="-972360" y="3140640"/>
            <a:ext cx="504000" cy="576360"/>
          </a:xfrm>
          <a:prstGeom prst="line">
            <a:avLst/>
          </a:prstGeom>
          <a:ln>
            <a:noFill/>
          </a:ln>
        </p:spPr>
      </p:sp>
      <p:sp>
        <p:nvSpPr>
          <p:cNvPr id="359" name="Line 7"/>
          <p:cNvSpPr/>
          <p:nvPr/>
        </p:nvSpPr>
        <p:spPr>
          <a:xfrm flipH="1">
            <a:off x="611280" y="4581000"/>
            <a:ext cx="8425080" cy="0"/>
          </a:xfrm>
          <a:prstGeom prst="line">
            <a:avLst/>
          </a:prstGeom>
          <a:ln w="28440">
            <a:solidFill>
              <a:srgbClr val="008000"/>
            </a:solidFill>
            <a:round/>
          </a:ln>
        </p:spPr>
      </p:sp>
      <p:sp>
        <p:nvSpPr>
          <p:cNvPr id="360" name="Line 8"/>
          <p:cNvSpPr/>
          <p:nvPr/>
        </p:nvSpPr>
        <p:spPr>
          <a:xfrm flipH="1">
            <a:off x="611280" y="4365000"/>
            <a:ext cx="8425080" cy="0"/>
          </a:xfrm>
          <a:prstGeom prst="line">
            <a:avLst/>
          </a:prstGeom>
          <a:ln w="28440">
            <a:solidFill>
              <a:srgbClr val="ff0000"/>
            </a:solidFill>
            <a:round/>
          </a:ln>
        </p:spPr>
      </p:sp>
      <p:sp>
        <p:nvSpPr>
          <p:cNvPr id="361" name="Line 9"/>
          <p:cNvSpPr/>
          <p:nvPr/>
        </p:nvSpPr>
        <p:spPr>
          <a:xfrm flipH="1">
            <a:off x="611280" y="3501000"/>
            <a:ext cx="8425080" cy="0"/>
          </a:xfrm>
          <a:prstGeom prst="line">
            <a:avLst/>
          </a:prstGeom>
          <a:ln w="28440">
            <a:solidFill>
              <a:srgbClr val="ff00ff"/>
            </a:solidFill>
            <a:round/>
          </a:ln>
        </p:spPr>
      </p:sp>
      <p:sp>
        <p:nvSpPr>
          <p:cNvPr id="362" name="CustomShape 10"/>
          <p:cNvSpPr/>
          <p:nvPr/>
        </p:nvSpPr>
        <p:spPr>
          <a:xfrm>
            <a:off x="7020360" y="908640"/>
            <a:ext cx="1863360" cy="401400"/>
          </a:xfrm>
          <a:prstGeom prst="rect">
            <a:avLst/>
          </a:prstGeom>
          <a:solidFill>
            <a:srgbClr val="008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Excluding g</a:t>
            </a:r>
            <a:r>
              <a:rPr lang="de-DE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</p:spTree>
  </p:cSld>
  <p:timing>
    <p:tnLst>
      <p:par>
        <p:cTn id="506" dur="indefinite" restart="never" nodeType="tmRoot">
          <p:childTnLst>
            <p:seq>
              <p:cTn id="507" dur="indefinite" nodeType="mainSeq">
                <p:childTnLst>
                  <p:par>
                    <p:cTn id="508" fill="hold">
                      <p:stCondLst>
                        <p:cond delay="indefinite"/>
                      </p:stCondLst>
                      <p:childTnLst>
                        <p:par>
                          <p:cTn id="509" fill="hold">
                            <p:stCondLst>
                              <p:cond delay="0"/>
                            </p:stCondLst>
                            <p:childTnLst>
                              <p:par>
                                <p:cTn id="51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12" dur="500"/>
                                        <p:tgtEl>
                                          <p:spTgt spid="354">
                                            <p:txEl>
                                              <p:pRg st="19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3" fill="hold">
                      <p:stCondLst>
                        <p:cond delay="indefinite"/>
                      </p:stCondLst>
                      <p:childTnLst>
                        <p:par>
                          <p:cTn id="514" fill="hold">
                            <p:stCondLst>
                              <p:cond delay="0"/>
                            </p:stCondLst>
                            <p:childTnLst>
                              <p:par>
                                <p:cTn id="51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>
                                            <p:txEl>
                                              <p:pRg st="35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17" dur="500"/>
                                        <p:tgtEl>
                                          <p:spTgt spid="354">
                                            <p:txEl>
                                              <p:pRg st="35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20" dur="500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1" fill="hold">
                            <p:stCondLst>
                              <p:cond delay="500"/>
                            </p:stCondLst>
                            <p:childTnLst>
                              <p:par>
                                <p:cTn id="522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24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5" fill="hold">
                            <p:stCondLst>
                              <p:cond delay="1000"/>
                            </p:stCondLst>
                            <p:childTnLst>
                              <p:par>
                                <p:cTn id="526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28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3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364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192360"/>
          </a:xfrm>
          <a:prstGeom prst="rect">
            <a:avLst/>
          </a:prstGeom>
          <a:ln>
            <a:noFill/>
          </a:ln>
        </p:spPr>
      </p:pic>
      <p:sp>
        <p:nvSpPr>
          <p:cNvPr id="365" name="CustomShape 1"/>
          <p:cNvSpPr/>
          <p:nvPr/>
        </p:nvSpPr>
        <p:spPr>
          <a:xfrm>
            <a:off x="107640" y="6519600"/>
            <a:ext cx="403200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arXiv:1710.11091</a:t>
            </a:r>
            <a:endParaRPr/>
          </a:p>
        </p:txBody>
      </p:sp>
      <p:sp>
        <p:nvSpPr>
          <p:cNvPr id="366" name="CustomShape 2"/>
          <p:cNvSpPr/>
          <p:nvPr/>
        </p:nvSpPr>
        <p:spPr>
          <a:xfrm>
            <a:off x="0" y="0"/>
            <a:ext cx="7452000" cy="76068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4400" strike="noStrike">
                <a:solidFill>
                  <a:srgbClr val="000000"/>
                </a:solidFill>
                <a:latin typeface="Times New Roman"/>
              </a:rPr>
              <a:t>Sparticle Masses in the pMSSM</a:t>
            </a:r>
            <a:endParaRPr/>
          </a:p>
        </p:txBody>
      </p:sp>
      <p:sp>
        <p:nvSpPr>
          <p:cNvPr id="367" name="CustomShape 3"/>
          <p:cNvSpPr/>
          <p:nvPr/>
        </p:nvSpPr>
        <p:spPr>
          <a:xfrm>
            <a:off x="560520" y="5105160"/>
            <a:ext cx="8311320" cy="118764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de-DE" sz="2400" strike="noStrike">
                <a:solidFill>
                  <a:srgbClr val="ff6600"/>
                </a:solidFill>
                <a:latin typeface="Times New Roman"/>
              </a:rPr>
              <a:t>68 &amp; 95% CL ranges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de-DE" sz="2400" strike="noStrike">
                <a:solidFill>
                  <a:srgbClr val="000090"/>
                </a:solidFill>
                <a:latin typeface="Times New Roman"/>
              </a:rPr>
              <a:t>Best-fit values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de-DE" sz="2400" strike="noStrike">
                <a:solidFill>
                  <a:srgbClr val="000000"/>
                </a:solidFill>
                <a:latin typeface="Times New Roman"/>
              </a:rPr>
              <a:t>Accessible in pair production at </a:t>
            </a:r>
            <a:r>
              <a:rPr b="1" lang="de-DE" sz="2400" strike="noStrike">
                <a:solidFill>
                  <a:srgbClr val="008000"/>
                </a:solidFill>
                <a:latin typeface="Times New Roman"/>
              </a:rPr>
              <a:t>((ILC500))</a:t>
            </a:r>
            <a:r>
              <a:rPr b="1" lang="de-DE" sz="2400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lang="de-DE" sz="2400" strike="noStrike">
                <a:solidFill>
                  <a:srgbClr val="ff0000"/>
                </a:solidFill>
                <a:latin typeface="Times New Roman"/>
              </a:rPr>
              <a:t>(</a:t>
            </a:r>
            <a:r>
              <a:rPr b="1" lang="de-DE" sz="2400" strike="noStrike">
                <a:solidFill>
                  <a:srgbClr val="ff0000"/>
                </a:solidFill>
                <a:latin typeface="Times New Roman"/>
              </a:rPr>
              <a:t>ILC1000)</a:t>
            </a:r>
            <a:r>
              <a:rPr b="1" lang="de-DE" sz="2400" strike="noStrike">
                <a:solidFill>
                  <a:srgbClr val="000000"/>
                </a:solidFill>
                <a:latin typeface="Times New Roman"/>
              </a:rPr>
              <a:t>, </a:t>
            </a:r>
            <a:r>
              <a:rPr b="1" lang="de-DE" sz="2400" strike="noStrike">
                <a:solidFill>
                  <a:srgbClr val="ff00ff"/>
                </a:solidFill>
                <a:latin typeface="Times New Roman"/>
              </a:rPr>
              <a:t>CLIC</a:t>
            </a:r>
            <a:endParaRPr/>
          </a:p>
        </p:txBody>
      </p:sp>
      <p:sp>
        <p:nvSpPr>
          <p:cNvPr id="368" name="Line 4"/>
          <p:cNvSpPr/>
          <p:nvPr/>
        </p:nvSpPr>
        <p:spPr>
          <a:xfrm>
            <a:off x="-972360" y="3140640"/>
            <a:ext cx="914400" cy="914400"/>
          </a:xfrm>
          <a:prstGeom prst="line">
            <a:avLst/>
          </a:prstGeom>
          <a:ln>
            <a:noFill/>
          </a:ln>
        </p:spPr>
      </p:sp>
      <p:sp>
        <p:nvSpPr>
          <p:cNvPr id="369" name="Line 5"/>
          <p:cNvSpPr/>
          <p:nvPr/>
        </p:nvSpPr>
        <p:spPr>
          <a:xfrm>
            <a:off x="-972360" y="3140640"/>
            <a:ext cx="504000" cy="576360"/>
          </a:xfrm>
          <a:prstGeom prst="line">
            <a:avLst/>
          </a:prstGeom>
          <a:ln>
            <a:noFill/>
          </a:ln>
        </p:spPr>
      </p:sp>
      <p:sp>
        <p:nvSpPr>
          <p:cNvPr id="370" name="CustomShape 6"/>
          <p:cNvSpPr/>
          <p:nvPr/>
        </p:nvSpPr>
        <p:spPr>
          <a:xfrm>
            <a:off x="-1308240" y="990720"/>
            <a:ext cx="184320" cy="369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71" name="Picture 1" descr=""/>
          <p:cNvPicPr/>
          <p:nvPr/>
        </p:nvPicPr>
        <p:blipFill>
          <a:blip r:embed="rId3"/>
          <a:stretch/>
        </p:blipFill>
        <p:spPr>
          <a:xfrm>
            <a:off x="12600" y="908640"/>
            <a:ext cx="9143640" cy="4189320"/>
          </a:xfrm>
          <a:prstGeom prst="rect">
            <a:avLst/>
          </a:prstGeom>
          <a:ln>
            <a:noFill/>
          </a:ln>
        </p:spPr>
      </p:pic>
      <p:sp>
        <p:nvSpPr>
          <p:cNvPr id="372" name="CustomShape 7"/>
          <p:cNvSpPr/>
          <p:nvPr/>
        </p:nvSpPr>
        <p:spPr>
          <a:xfrm>
            <a:off x="2786760" y="908640"/>
            <a:ext cx="3866040" cy="45612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z="2400" strike="noStrike">
                <a:solidFill>
                  <a:srgbClr val="000000"/>
                </a:solidFill>
                <a:latin typeface="Times New Roman"/>
              </a:rPr>
              <a:t>&amp; production at e+e- colliders</a:t>
            </a:r>
            <a:endParaRPr/>
          </a:p>
        </p:txBody>
      </p:sp>
      <p:sp>
        <p:nvSpPr>
          <p:cNvPr id="373" name="Line 8"/>
          <p:cNvSpPr/>
          <p:nvPr/>
        </p:nvSpPr>
        <p:spPr>
          <a:xfrm flipH="1">
            <a:off x="611280" y="4581000"/>
            <a:ext cx="8425080" cy="0"/>
          </a:xfrm>
          <a:prstGeom prst="line">
            <a:avLst/>
          </a:prstGeom>
          <a:ln w="28440">
            <a:solidFill>
              <a:srgbClr val="008000"/>
            </a:solidFill>
            <a:round/>
          </a:ln>
        </p:spPr>
      </p:sp>
      <p:sp>
        <p:nvSpPr>
          <p:cNvPr id="374" name="Line 9"/>
          <p:cNvSpPr/>
          <p:nvPr/>
        </p:nvSpPr>
        <p:spPr>
          <a:xfrm flipH="1">
            <a:off x="611280" y="4365000"/>
            <a:ext cx="8425080" cy="0"/>
          </a:xfrm>
          <a:prstGeom prst="line">
            <a:avLst/>
          </a:prstGeom>
          <a:ln w="28440">
            <a:solidFill>
              <a:srgbClr val="ff0000"/>
            </a:solidFill>
            <a:round/>
          </a:ln>
        </p:spPr>
      </p:sp>
      <p:sp>
        <p:nvSpPr>
          <p:cNvPr id="375" name="Line 10"/>
          <p:cNvSpPr/>
          <p:nvPr/>
        </p:nvSpPr>
        <p:spPr>
          <a:xfrm flipH="1">
            <a:off x="611280" y="3501000"/>
            <a:ext cx="8425080" cy="0"/>
          </a:xfrm>
          <a:prstGeom prst="line">
            <a:avLst/>
          </a:prstGeom>
          <a:ln w="28440">
            <a:solidFill>
              <a:srgbClr val="ff00ff"/>
            </a:solidFill>
            <a:round/>
          </a:ln>
        </p:spPr>
      </p:sp>
      <p:sp>
        <p:nvSpPr>
          <p:cNvPr id="376" name="CustomShape 11"/>
          <p:cNvSpPr/>
          <p:nvPr/>
        </p:nvSpPr>
        <p:spPr>
          <a:xfrm>
            <a:off x="7556400" y="1090080"/>
            <a:ext cx="1399320" cy="40140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Fit with g</a:t>
            </a:r>
            <a:r>
              <a:rPr lang="de-DE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</p:spTree>
  </p:cSld>
  <p:timing>
    <p:tnLst>
      <p:par>
        <p:cTn id="529" dur="indefinite" restart="never" nodeType="tmRoot">
          <p:childTnLst>
            <p:seq>
              <p:cTn id="530" dur="indefinite" nodeType="mainSeq">
                <p:childTnLst>
                  <p:par>
                    <p:cTn id="531" fill="hold">
                      <p:stCondLst>
                        <p:cond delay="indefinite"/>
                      </p:stCondLst>
                      <p:childTnLst>
                        <p:par>
                          <p:cTn id="532" fill="hold">
                            <p:stCondLst>
                              <p:cond delay="0"/>
                            </p:stCondLst>
                            <p:childTnLst>
                              <p:par>
                                <p:cTn id="53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19" end="3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35" dur="500"/>
                                        <p:tgtEl>
                                          <p:spTgt spid="367">
                                            <p:txEl>
                                              <p:pRg st="19" end="3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6" fill="hold">
                      <p:stCondLst>
                        <p:cond delay="indefinite"/>
                      </p:stCondLst>
                      <p:childTnLst>
                        <p:par>
                          <p:cTn id="537" fill="hold">
                            <p:stCondLst>
                              <p:cond delay="0"/>
                            </p:stCondLst>
                            <p:childTnLst>
                              <p:par>
                                <p:cTn id="53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>
                                            <p:txEl>
                                              <p:pRg st="35" end="9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40" dur="500"/>
                                        <p:tgtEl>
                                          <p:spTgt spid="367">
                                            <p:txEl>
                                              <p:pRg st="35" end="9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43" dur="500"/>
                                        <p:tgtEl>
                                          <p:spTgt spid="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4" fill="hold">
                            <p:stCondLst>
                              <p:cond delay="500"/>
                            </p:stCondLst>
                            <p:childTnLst>
                              <p:par>
                                <p:cTn id="545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47" dur="500"/>
                                        <p:tgtEl>
                                          <p:spTgt spid="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8" fill="hold">
                            <p:stCondLst>
                              <p:cond delay="1000"/>
                            </p:stCondLst>
                            <p:childTnLst>
                              <p:par>
                                <p:cTn id="549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51" dur="500"/>
                                        <p:tgtEl>
                                          <p:spTgt spid="3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The Lighter Stop may be Light</a:t>
            </a:r>
            <a:endParaRPr/>
          </a:p>
        </p:txBody>
      </p:sp>
      <p:sp>
        <p:nvSpPr>
          <p:cNvPr id="378" name="TextShape 2"/>
          <p:cNvSpPr txBox="1"/>
          <p:nvPr/>
        </p:nvSpPr>
        <p:spPr>
          <a:xfrm>
            <a:off x="337680" y="1600200"/>
            <a:ext cx="4038120" cy="45255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Could still be as light as 1 TeV, even including LHC13 constraints, …</a:t>
            </a:r>
            <a:endParaRPr/>
          </a:p>
        </p:txBody>
      </p:sp>
      <p:sp>
        <p:nvSpPr>
          <p:cNvPr id="379" name="TextShape 3"/>
          <p:cNvSpPr txBox="1"/>
          <p:nvPr/>
        </p:nvSpPr>
        <p:spPr>
          <a:xfrm>
            <a:off x="4797720" y="1600200"/>
            <a:ext cx="4038120" cy="45255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… </a:t>
            </a: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if stop mixing is large, otherwise large stop mass is required</a:t>
            </a:r>
            <a:endParaRPr/>
          </a:p>
        </p:txBody>
      </p:sp>
      <p:pic>
        <p:nvPicPr>
          <p:cNvPr id="380" name="Picture 4" descr=""/>
          <p:cNvPicPr/>
          <p:nvPr/>
        </p:nvPicPr>
        <p:blipFill>
          <a:blip r:embed="rId1"/>
          <a:stretch/>
        </p:blipFill>
        <p:spPr>
          <a:xfrm>
            <a:off x="192600" y="3062880"/>
            <a:ext cx="4309560" cy="3256920"/>
          </a:xfrm>
          <a:prstGeom prst="rect">
            <a:avLst/>
          </a:prstGeom>
          <a:ln>
            <a:noFill/>
          </a:ln>
        </p:spPr>
      </p:pic>
      <p:pic>
        <p:nvPicPr>
          <p:cNvPr id="381" name="Picture 5" descr=""/>
          <p:cNvPicPr/>
          <p:nvPr/>
        </p:nvPicPr>
        <p:blipFill>
          <a:blip r:embed="rId2"/>
          <a:stretch/>
        </p:blipFill>
        <p:spPr>
          <a:xfrm>
            <a:off x="4670280" y="3033000"/>
            <a:ext cx="4358520" cy="3256920"/>
          </a:xfrm>
          <a:prstGeom prst="rect">
            <a:avLst/>
          </a:prstGeom>
          <a:ln>
            <a:noFill/>
          </a:ln>
        </p:spPr>
      </p:pic>
      <p:sp>
        <p:nvSpPr>
          <p:cNvPr id="382" name="CustomShape 4"/>
          <p:cNvSpPr/>
          <p:nvPr/>
        </p:nvSpPr>
        <p:spPr>
          <a:xfrm>
            <a:off x="23040" y="2901240"/>
            <a:ext cx="1173240" cy="3646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pMSSM11</a:t>
            </a:r>
            <a:endParaRPr/>
          </a:p>
        </p:txBody>
      </p:sp>
      <p:sp>
        <p:nvSpPr>
          <p:cNvPr id="383" name="CustomShape 5"/>
          <p:cNvSpPr/>
          <p:nvPr/>
        </p:nvSpPr>
        <p:spPr>
          <a:xfrm>
            <a:off x="5213880" y="6424200"/>
            <a:ext cx="37976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Bahl, JE et al, arXiv:1810.10905</a:t>
            </a:r>
            <a:endParaRPr/>
          </a:p>
        </p:txBody>
      </p:sp>
    </p:spTree>
  </p:cSld>
  <p:timing>
    <p:tnLst>
      <p:par>
        <p:cTn id="552" dur="indefinite" restart="never" nodeType="tmRoot">
          <p:childTnLst>
            <p:seq>
              <p:cTn id="553" dur="indefinite" nodeType="mainSeq">
                <p:childTnLst>
                  <p:par>
                    <p:cTn id="554" fill="hold">
                      <p:stCondLst>
                        <p:cond delay="indefinite"/>
                      </p:stCondLst>
                      <p:childTnLst>
                        <p:par>
                          <p:cTn id="555" fill="hold">
                            <p:stCondLst>
                              <p:cond delay="0"/>
                            </p:stCondLst>
                            <p:childTnLst>
                              <p:par>
                                <p:cTn id="55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58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>
                                            <p:txEl>
                                              <p:pRg st="0" end="6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61" dur="500"/>
                                        <p:tgtEl>
                                          <p:spTgt spid="379">
                                            <p:txEl>
                                              <p:pRg st="0" end="6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2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64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The Lighter Stop may be Light</a:t>
            </a:r>
            <a:endParaRPr/>
          </a:p>
        </p:txBody>
      </p:sp>
      <p:sp>
        <p:nvSpPr>
          <p:cNvPr id="385" name="TextShape 2"/>
          <p:cNvSpPr txBox="1"/>
          <p:nvPr/>
        </p:nvSpPr>
        <p:spPr>
          <a:xfrm>
            <a:off x="457200" y="1600200"/>
            <a:ext cx="8229240" cy="49287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χ</a:t>
            </a:r>
            <a:r>
              <a:rPr lang="en-US" sz="3200" strike="noStrike" baseline="30000">
                <a:solidFill>
                  <a:srgbClr val="000000"/>
                </a:solidFill>
                <a:latin typeface="Times New Roman"/>
              </a:rPr>
              <a:t>2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likelihood functions for m</a:t>
            </a:r>
            <a:r>
              <a:rPr lang="en-US" sz="3200" strike="noStrike" baseline="-25000">
                <a:solidFill>
                  <a:srgbClr val="000000"/>
                </a:solidFill>
                <a:latin typeface="Times New Roman"/>
              </a:rPr>
              <a:t>stop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, stop mixing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en-US" sz="3200" strike="noStrike">
                <a:solidFill>
                  <a:srgbClr val="ff0000"/>
                </a:solidFill>
                <a:latin typeface="Times New Roman"/>
              </a:rPr>
              <a:t>M</a:t>
            </a:r>
            <a:r>
              <a:rPr b="1" lang="en-US" sz="3200" strike="noStrike" baseline="-25000">
                <a:solidFill>
                  <a:srgbClr val="ff0000"/>
                </a:solidFill>
                <a:latin typeface="Times New Roman"/>
              </a:rPr>
              <a:t>stop</a:t>
            </a:r>
            <a:r>
              <a:rPr b="1" lang="en-US" sz="3200" strike="noStrike">
                <a:solidFill>
                  <a:srgbClr val="ff0000"/>
                </a:solidFill>
                <a:latin typeface="Times New Roman"/>
              </a:rPr>
              <a:t> &lt; 500 GeV allowed with Δχ</a:t>
            </a:r>
            <a:r>
              <a:rPr b="1" lang="en-US" sz="3200" strike="noStrike" baseline="30000">
                <a:solidFill>
                  <a:srgbClr val="ff0000"/>
                </a:solidFill>
                <a:latin typeface="Times New Roman"/>
              </a:rPr>
              <a:t>2</a:t>
            </a:r>
            <a:r>
              <a:rPr b="1" lang="en-US" sz="3200" strike="noStrike">
                <a:solidFill>
                  <a:srgbClr val="ff0000"/>
                </a:solidFill>
                <a:latin typeface="Times New Roman"/>
              </a:rPr>
              <a:t> ~ 2</a:t>
            </a:r>
            <a:endParaRPr/>
          </a:p>
        </p:txBody>
      </p:sp>
      <p:pic>
        <p:nvPicPr>
          <p:cNvPr id="386" name="Picture 5" descr=""/>
          <p:cNvPicPr/>
          <p:nvPr/>
        </p:nvPicPr>
        <p:blipFill>
          <a:blip r:embed="rId1"/>
          <a:stretch/>
        </p:blipFill>
        <p:spPr>
          <a:xfrm>
            <a:off x="145080" y="2270880"/>
            <a:ext cx="8970480" cy="3615480"/>
          </a:xfrm>
          <a:prstGeom prst="rect">
            <a:avLst/>
          </a:prstGeom>
          <a:ln>
            <a:noFill/>
          </a:ln>
        </p:spPr>
      </p:pic>
      <p:sp>
        <p:nvSpPr>
          <p:cNvPr id="387" name="CustomShape 3"/>
          <p:cNvSpPr/>
          <p:nvPr/>
        </p:nvSpPr>
        <p:spPr>
          <a:xfrm>
            <a:off x="14760" y="2209680"/>
            <a:ext cx="1173240" cy="3646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pMSSM11</a:t>
            </a:r>
            <a:endParaRPr/>
          </a:p>
        </p:txBody>
      </p:sp>
      <p:sp>
        <p:nvSpPr>
          <p:cNvPr id="388" name="CustomShape 4"/>
          <p:cNvSpPr/>
          <p:nvPr/>
        </p:nvSpPr>
        <p:spPr>
          <a:xfrm>
            <a:off x="5213880" y="6424200"/>
            <a:ext cx="37976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Bahl, JE et al, arXiv:1810.10905</a:t>
            </a:r>
            <a:endParaRPr/>
          </a:p>
        </p:txBody>
      </p:sp>
    </p:spTree>
  </p:cSld>
  <p:timing>
    <p:tnLst>
      <p:par>
        <p:cTn id="565" dur="indefinite" restart="never" nodeType="tmRoot">
          <p:childTnLst>
            <p:seq>
              <p:cTn id="566" dur="indefinite" nodeType="mainSeq">
                <p:childTnLst>
                  <p:par>
                    <p:cTn id="567" fill="hold">
                      <p:stCondLst>
                        <p:cond delay="indefinite"/>
                      </p:stCondLst>
                      <p:childTnLst>
                        <p:par>
                          <p:cTn id="568" fill="hold">
                            <p:stCondLst>
                              <p:cond delay="0"/>
                            </p:stCondLst>
                            <p:childTnLst>
                              <p:par>
                                <p:cTn id="56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>
                                            <p:txEl>
                                              <p:pRg st="53" end="9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71" dur="500"/>
                                        <p:tgtEl>
                                          <p:spTgt spid="385">
                                            <p:txEl>
                                              <p:pRg st="53" end="9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390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192360"/>
          </a:xfrm>
          <a:prstGeom prst="rect">
            <a:avLst/>
          </a:prstGeom>
          <a:ln>
            <a:noFill/>
          </a:ln>
        </p:spPr>
      </p:pic>
      <p:pic>
        <p:nvPicPr>
          <p:cNvPr id="391" name="Picture 2" descr=""/>
          <p:cNvPicPr/>
          <p:nvPr/>
        </p:nvPicPr>
        <p:blipFill>
          <a:blip r:embed="rId3"/>
          <a:stretch/>
        </p:blipFill>
        <p:spPr>
          <a:xfrm>
            <a:off x="2988000" y="936000"/>
            <a:ext cx="6155640" cy="5877000"/>
          </a:xfrm>
          <a:prstGeom prst="rect">
            <a:avLst/>
          </a:prstGeom>
          <a:ln>
            <a:noFill/>
          </a:ln>
        </p:spPr>
      </p:pic>
      <p:sp>
        <p:nvSpPr>
          <p:cNvPr id="392" name="CustomShape 1"/>
          <p:cNvSpPr/>
          <p:nvPr/>
        </p:nvSpPr>
        <p:spPr>
          <a:xfrm>
            <a:off x="251640" y="5517360"/>
            <a:ext cx="2520000" cy="57708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arXiv:1710.11091</a:t>
            </a:r>
            <a:endParaRPr/>
          </a:p>
        </p:txBody>
      </p:sp>
      <p:sp>
        <p:nvSpPr>
          <p:cNvPr id="393" name="CustomShape 2"/>
          <p:cNvSpPr/>
          <p:nvPr/>
        </p:nvSpPr>
        <p:spPr>
          <a:xfrm>
            <a:off x="153360" y="2421000"/>
            <a:ext cx="2989800" cy="204156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de-DE" sz="2400" strike="noStrike">
                <a:solidFill>
                  <a:srgbClr val="ff0000"/>
                </a:solidFill>
                <a:latin typeface="Times New Roman"/>
              </a:rPr>
              <a:t>No issue with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2400" strike="noStrike">
                <a:solidFill>
                  <a:srgbClr val="ff0000"/>
                </a:solidFill>
                <a:latin typeface="Times New Roman"/>
              </a:rPr>
              <a:t>measured Higgs mass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lang="de-DE" sz="2000" strike="noStrike">
                <a:solidFill>
                  <a:srgbClr val="000000"/>
                </a:solidFill>
                <a:latin typeface="Times New Roman"/>
              </a:rPr>
              <a:t>Central values of decay </a:t>
            </a:r>
            <a:endParaRPr/>
          </a:p>
          <a:p>
            <a:pPr>
              <a:lnSpc>
                <a:spcPct val="100000"/>
              </a:lnSpc>
            </a:pPr>
            <a:r>
              <a:rPr lang="de-DE" sz="2000" strike="noStrike">
                <a:solidFill>
                  <a:srgbClr val="000000"/>
                </a:solidFill>
                <a:latin typeface="Times New Roman"/>
              </a:rPr>
              <a:t>        </a:t>
            </a:r>
            <a:r>
              <a:rPr lang="de-DE" sz="2000" strike="noStrike">
                <a:solidFill>
                  <a:srgbClr val="000000"/>
                </a:solidFill>
                <a:latin typeface="Times New Roman"/>
              </a:rPr>
              <a:t>BRs similar to SM</a:t>
            </a:r>
            <a:endParaRPr/>
          </a:p>
          <a:p>
            <a:pPr>
              <a:lnSpc>
                <a:spcPct val="100000"/>
              </a:lnSpc>
              <a:buFont typeface="StarSymbol"/>
              <a:buChar char="-"/>
            </a:pPr>
            <a:r>
              <a:rPr b="1" lang="de-DE" sz="2000" strike="noStrike">
                <a:solidFill>
                  <a:srgbClr val="ff0000"/>
                </a:solidFill>
                <a:latin typeface="Times New Roman"/>
              </a:rPr>
              <a:t>Substantial deviations</a:t>
            </a:r>
            <a:endParaRPr/>
          </a:p>
          <a:p>
            <a:pPr>
              <a:lnSpc>
                <a:spcPct val="100000"/>
              </a:lnSpc>
            </a:pPr>
            <a:r>
              <a:rPr b="1" lang="de-DE" sz="2000" strike="noStrike">
                <a:solidFill>
                  <a:srgbClr val="ff0000"/>
                </a:solidFill>
                <a:latin typeface="Times New Roman"/>
              </a:rPr>
              <a:t>	</a:t>
            </a:r>
            <a:r>
              <a:rPr b="1" lang="de-DE" sz="2000" strike="noStrike">
                <a:solidFill>
                  <a:srgbClr val="ff0000"/>
                </a:solidFill>
                <a:latin typeface="Times New Roman"/>
              </a:rPr>
              <a:t>possible</a:t>
            </a:r>
            <a:endParaRPr/>
          </a:p>
        </p:txBody>
      </p:sp>
      <p:sp>
        <p:nvSpPr>
          <p:cNvPr id="394" name="CustomShape 3"/>
          <p:cNvSpPr/>
          <p:nvPr/>
        </p:nvSpPr>
        <p:spPr>
          <a:xfrm>
            <a:off x="0" y="0"/>
            <a:ext cx="7452000" cy="76068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4400" strike="noStrike">
                <a:solidFill>
                  <a:srgbClr val="000000"/>
                </a:solidFill>
                <a:latin typeface="Times New Roman"/>
              </a:rPr>
              <a:t>Higgs properties in the pMSSM</a:t>
            </a:r>
            <a:endParaRPr/>
          </a:p>
        </p:txBody>
      </p:sp>
      <p:sp>
        <p:nvSpPr>
          <p:cNvPr id="395" name="CustomShape 4"/>
          <p:cNvSpPr/>
          <p:nvPr/>
        </p:nvSpPr>
        <p:spPr>
          <a:xfrm>
            <a:off x="7885080" y="3554640"/>
            <a:ext cx="1173240" cy="3646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pMSSM11</a:t>
            </a:r>
            <a:endParaRPr/>
          </a:p>
        </p:txBody>
      </p:sp>
    </p:spTree>
  </p:cSld>
  <p:timing>
    <p:tnLst>
      <p:par>
        <p:cTn id="572" dur="indefinite" restart="never" nodeType="tmRoot">
          <p:childTnLst>
            <p:seq>
              <p:cTn id="573" dur="indefinite" nodeType="mainSeq">
                <p:childTnLst>
                  <p:par>
                    <p:cTn id="574" fill="hold">
                      <p:stCondLst>
                        <p:cond delay="indefinite"/>
                      </p:stCondLst>
                      <p:childTnLst>
                        <p:par>
                          <p:cTn id="575" fill="hold">
                            <p:stCondLst>
                              <p:cond delay="0"/>
                            </p:stCondLst>
                            <p:childTnLst>
                              <p:par>
                                <p:cTn id="57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st="34" end="5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78" dur="500"/>
                                        <p:tgtEl>
                                          <p:spTgt spid="393">
                                            <p:txEl>
                                              <p:pRg st="34" end="5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st="59" end="8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81" dur="500"/>
                                        <p:tgtEl>
                                          <p:spTgt spid="393">
                                            <p:txEl>
                                              <p:pRg st="59" end="8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2" fill="hold">
                      <p:stCondLst>
                        <p:cond delay="indefinite"/>
                      </p:stCondLst>
                      <p:childTnLst>
                        <p:par>
                          <p:cTn id="583" fill="hold">
                            <p:stCondLst>
                              <p:cond delay="0"/>
                            </p:stCondLst>
                            <p:childTnLst>
                              <p:par>
                                <p:cTn id="58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st="85" end="10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86" dur="500"/>
                                        <p:tgtEl>
                                          <p:spTgt spid="393">
                                            <p:txEl>
                                              <p:pRg st="85" end="10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>
                                            <p:txEl>
                                              <p:pRg st="108" end="1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89" dur="500"/>
                                        <p:tgtEl>
                                          <p:spTgt spid="393">
                                            <p:txEl>
                                              <p:pRg st="108" end="1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6" name="Picture 1" descr=""/>
          <p:cNvPicPr/>
          <p:nvPr/>
        </p:nvPicPr>
        <p:blipFill>
          <a:blip r:embed="rId1"/>
          <a:stretch/>
        </p:blipFill>
        <p:spPr>
          <a:xfrm>
            <a:off x="0" y="1052640"/>
            <a:ext cx="9151560" cy="5805000"/>
          </a:xfrm>
          <a:prstGeom prst="rect">
            <a:avLst/>
          </a:prstGeom>
          <a:ln>
            <a:noFill/>
          </a:ln>
        </p:spPr>
      </p:pic>
      <p:sp>
        <p:nvSpPr>
          <p:cNvPr id="397" name="TextShape 1"/>
          <p:cNvSpPr txBox="1"/>
          <p:nvPr/>
        </p:nvSpPr>
        <p:spPr>
          <a:xfrm>
            <a:off x="468360" y="44280"/>
            <a:ext cx="8218080" cy="1007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Direct Dark Matter Detection</a:t>
            </a:r>
            <a:endParaRPr/>
          </a:p>
        </p:txBody>
      </p:sp>
      <p:sp>
        <p:nvSpPr>
          <p:cNvPr id="398" name="CustomShape 2"/>
          <p:cNvSpPr/>
          <p:nvPr/>
        </p:nvSpPr>
        <p:spPr>
          <a:xfrm>
            <a:off x="148680" y="4522680"/>
            <a:ext cx="2842200" cy="201060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Scattering of dark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matter particle in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deep underground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laboratory</a:t>
            </a:r>
            <a:endParaRPr/>
          </a:p>
        </p:txBody>
      </p:sp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400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192360"/>
          </a:xfrm>
          <a:prstGeom prst="rect">
            <a:avLst/>
          </a:prstGeom>
          <a:ln>
            <a:noFill/>
          </a:ln>
        </p:spPr>
      </p:pic>
      <p:sp>
        <p:nvSpPr>
          <p:cNvPr id="401" name="CustomShape 1"/>
          <p:cNvSpPr/>
          <p:nvPr/>
        </p:nvSpPr>
        <p:spPr>
          <a:xfrm>
            <a:off x="0" y="0"/>
            <a:ext cx="7524000" cy="76068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4400" strike="noStrike">
                <a:solidFill>
                  <a:srgbClr val="000000"/>
                </a:solidFill>
                <a:latin typeface="Times New Roman"/>
              </a:rPr>
              <a:t>Likelihood for LSP Mass</a:t>
            </a:r>
            <a:endParaRPr/>
          </a:p>
        </p:txBody>
      </p:sp>
      <p:pic>
        <p:nvPicPr>
          <p:cNvPr id="402" name="Picture 2" descr=""/>
          <p:cNvPicPr/>
          <p:nvPr/>
        </p:nvPicPr>
        <p:blipFill>
          <a:blip r:embed="rId3"/>
          <a:stretch/>
        </p:blipFill>
        <p:spPr>
          <a:xfrm>
            <a:off x="1043640" y="933480"/>
            <a:ext cx="7314840" cy="6095520"/>
          </a:xfrm>
          <a:prstGeom prst="rect">
            <a:avLst/>
          </a:prstGeom>
          <a:ln>
            <a:noFill/>
          </a:ln>
        </p:spPr>
      </p:pic>
      <p:sp>
        <p:nvSpPr>
          <p:cNvPr id="403" name="CustomShape 2"/>
          <p:cNvSpPr/>
          <p:nvPr/>
        </p:nvSpPr>
        <p:spPr>
          <a:xfrm>
            <a:off x="5893560" y="6618960"/>
            <a:ext cx="30020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 et al, arXiv:1710.11091</a:t>
            </a:r>
            <a:endParaRPr/>
          </a:p>
        </p:txBody>
      </p:sp>
      <p:sp>
        <p:nvSpPr>
          <p:cNvPr id="404" name="CustomShape 3"/>
          <p:cNvSpPr/>
          <p:nvPr/>
        </p:nvSpPr>
        <p:spPr>
          <a:xfrm>
            <a:off x="91800" y="917640"/>
            <a:ext cx="2751480" cy="155340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Phenomenological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MSSM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(no assumptions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on mass parameters)</a:t>
            </a:r>
            <a:endParaRPr/>
          </a:p>
        </p:txBody>
      </p:sp>
      <p:sp>
        <p:nvSpPr>
          <p:cNvPr id="405" name="CustomShape 4"/>
          <p:cNvSpPr/>
          <p:nvPr/>
        </p:nvSpPr>
        <p:spPr>
          <a:xfrm>
            <a:off x="4212000" y="2853000"/>
            <a:ext cx="1447200" cy="50580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With g</a:t>
            </a:r>
            <a:r>
              <a:rPr lang="de-DE" sz="2400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  <p:sp>
        <p:nvSpPr>
          <p:cNvPr id="406" name="CustomShape 5"/>
          <p:cNvSpPr/>
          <p:nvPr/>
        </p:nvSpPr>
        <p:spPr>
          <a:xfrm>
            <a:off x="5436000" y="4653000"/>
            <a:ext cx="1800000" cy="505800"/>
          </a:xfrm>
          <a:prstGeom prst="rect">
            <a:avLst/>
          </a:prstGeom>
          <a:solidFill>
            <a:srgbClr val="008000"/>
          </a:solidFill>
          <a:ln w="936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Without g</a:t>
            </a:r>
            <a:r>
              <a:rPr lang="de-DE" sz="2400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  <p:sp>
        <p:nvSpPr>
          <p:cNvPr id="407" name="CustomShape 6"/>
          <p:cNvSpPr/>
          <p:nvPr/>
        </p:nvSpPr>
        <p:spPr>
          <a:xfrm>
            <a:off x="149040" y="2822400"/>
            <a:ext cx="1173240" cy="3646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pMSSM11</a:t>
            </a:r>
            <a:endParaRPr/>
          </a:p>
        </p:txBody>
      </p:sp>
    </p:spTree>
  </p:cSld>
  <p:timing>
    <p:tnLst>
      <p:par>
        <p:cTn id="590" dur="indefinite" restart="never" nodeType="tmRoot">
          <p:childTnLst>
            <p:seq>
              <p:cTn id="591" dur="indefinite" nodeType="mainSeq">
                <p:childTnLst>
                  <p:par>
                    <p:cTn id="592" fill="hold">
                      <p:stCondLst>
                        <p:cond delay="indefinite"/>
                      </p:stCondLst>
                      <p:childTnLst>
                        <p:par>
                          <p:cTn id="593" fill="hold">
                            <p:stCondLst>
                              <p:cond delay="0"/>
                            </p:stCondLst>
                            <p:childTnLst>
                              <p:par>
                                <p:cTn id="59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596" dur="5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7" fill="hold">
                            <p:stCondLst>
                              <p:cond delay="500"/>
                            </p:stCondLst>
                            <p:childTnLst>
                              <p:par>
                                <p:cTn id="598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00" dur="2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TextShape 1"/>
          <p:cNvSpPr txBox="1"/>
          <p:nvPr/>
        </p:nvSpPr>
        <p:spPr>
          <a:xfrm>
            <a:off x="457200" y="188640"/>
            <a:ext cx="8229240" cy="92160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Spin-Independent LSP Scattering</a:t>
            </a:r>
            <a:endParaRPr/>
          </a:p>
        </p:txBody>
      </p:sp>
      <p:sp>
        <p:nvSpPr>
          <p:cNvPr id="409" name="TextShape 2"/>
          <p:cNvSpPr txBox="1"/>
          <p:nvPr/>
        </p:nvSpPr>
        <p:spPr>
          <a:xfrm>
            <a:off x="72000" y="1196640"/>
            <a:ext cx="8964000" cy="551160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Effective Lagrangian at low velocity: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b="1" lang="en-US" sz="3200" strike="noStrike">
                <a:solidFill>
                  <a:srgbClr val="ff0000"/>
                </a:solidFill>
                <a:latin typeface="Times New Roman"/>
              </a:rPr>
              <a:t>Spin-independent 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cross-section related to </a:t>
            </a:r>
            <a:r>
              <a:rPr b="1" lang="en-US" sz="3200" strike="noStrike">
                <a:solidFill>
                  <a:srgbClr val="ff0000"/>
                </a:solidFill>
                <a:latin typeface="Times New Roman"/>
              </a:rPr>
              <a:t>α</a:t>
            </a:r>
            <a:r>
              <a:rPr b="1" lang="en-US" sz="3200" strike="noStrike" baseline="-25000">
                <a:solidFill>
                  <a:srgbClr val="ff0000"/>
                </a:solidFill>
                <a:latin typeface="Times New Roman"/>
              </a:rPr>
              <a:t>3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  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&amp; depends on quark contributions to nucleon mass: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Can also consider 4</a:t>
            </a:r>
            <a:r>
              <a:rPr lang="en-US" sz="3200" strike="noStrike" baseline="30000">
                <a:solidFill>
                  <a:srgbClr val="000000"/>
                </a:solidFill>
                <a:latin typeface="Times New Roman"/>
              </a:rPr>
              <a:t>th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active quark: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410" name="Picture 15" descr=""/>
          <p:cNvPicPr/>
          <p:nvPr/>
        </p:nvPicPr>
        <p:blipFill>
          <a:blip r:embed="rId1"/>
          <a:stretch/>
        </p:blipFill>
        <p:spPr>
          <a:xfrm>
            <a:off x="254160" y="4499280"/>
            <a:ext cx="5969160" cy="615600"/>
          </a:xfrm>
          <a:prstGeom prst="rect">
            <a:avLst/>
          </a:prstGeom>
          <a:ln>
            <a:noFill/>
          </a:ln>
        </p:spPr>
      </p:pic>
      <p:pic>
        <p:nvPicPr>
          <p:cNvPr id="411" name="Picture 17" descr=""/>
          <p:cNvPicPr/>
          <p:nvPr/>
        </p:nvPicPr>
        <p:blipFill>
          <a:blip r:embed="rId2"/>
          <a:stretch/>
        </p:blipFill>
        <p:spPr>
          <a:xfrm>
            <a:off x="865440" y="3237480"/>
            <a:ext cx="4181400" cy="687600"/>
          </a:xfrm>
          <a:prstGeom prst="rect">
            <a:avLst/>
          </a:prstGeom>
          <a:ln>
            <a:noFill/>
          </a:ln>
        </p:spPr>
      </p:pic>
      <p:pic>
        <p:nvPicPr>
          <p:cNvPr id="412" name="Picture 19" descr=""/>
          <p:cNvPicPr/>
          <p:nvPr/>
        </p:nvPicPr>
        <p:blipFill>
          <a:blip r:embed="rId3"/>
          <a:stretch/>
        </p:blipFill>
        <p:spPr>
          <a:xfrm>
            <a:off x="5182560" y="3252240"/>
            <a:ext cx="3681360" cy="687600"/>
          </a:xfrm>
          <a:prstGeom prst="rect">
            <a:avLst/>
          </a:prstGeom>
          <a:ln>
            <a:noFill/>
          </a:ln>
        </p:spPr>
      </p:pic>
      <p:pic>
        <p:nvPicPr>
          <p:cNvPr id="413" name="Picture 20" descr=""/>
          <p:cNvPicPr/>
          <p:nvPr/>
        </p:nvPicPr>
        <p:blipFill>
          <a:blip r:embed="rId4"/>
          <a:stretch/>
        </p:blipFill>
        <p:spPr>
          <a:xfrm>
            <a:off x="6364800" y="4499280"/>
            <a:ext cx="2464560" cy="752760"/>
          </a:xfrm>
          <a:prstGeom prst="rect">
            <a:avLst/>
          </a:prstGeom>
          <a:ln>
            <a:noFill/>
          </a:ln>
        </p:spPr>
      </p:pic>
      <p:pic>
        <p:nvPicPr>
          <p:cNvPr id="414" name="Picture 21" descr=""/>
          <p:cNvPicPr/>
          <p:nvPr/>
        </p:nvPicPr>
        <p:blipFill>
          <a:blip r:embed="rId5"/>
          <a:stretch/>
        </p:blipFill>
        <p:spPr>
          <a:xfrm>
            <a:off x="1778040" y="5771520"/>
            <a:ext cx="5497920" cy="772200"/>
          </a:xfrm>
          <a:prstGeom prst="rect">
            <a:avLst/>
          </a:prstGeom>
          <a:ln>
            <a:noFill/>
          </a:ln>
        </p:spPr>
      </p:pic>
      <p:pic>
        <p:nvPicPr>
          <p:cNvPr id="415" name="Picture 22" descr=""/>
          <p:cNvPicPr/>
          <p:nvPr/>
        </p:nvPicPr>
        <p:blipFill>
          <a:blip r:embed="rId6"/>
          <a:stretch/>
        </p:blipFill>
        <p:spPr>
          <a:xfrm>
            <a:off x="881640" y="1792800"/>
            <a:ext cx="7276680" cy="939240"/>
          </a:xfrm>
          <a:prstGeom prst="rect">
            <a:avLst/>
          </a:prstGeom>
          <a:ln>
            <a:noFill/>
          </a:ln>
        </p:spPr>
      </p:pic>
      <p:sp>
        <p:nvSpPr>
          <p:cNvPr id="416" name="CustomShape 3"/>
          <p:cNvSpPr/>
          <p:nvPr/>
        </p:nvSpPr>
        <p:spPr>
          <a:xfrm>
            <a:off x="2256120" y="1865160"/>
            <a:ext cx="1855080" cy="64764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p:timing>
    <p:tnLst>
      <p:par>
        <p:cTn id="601" dur="indefinite" restart="never" nodeType="tmRoot">
          <p:childTnLst>
            <p:seq>
              <p:cTn id="602" dur="indefinite" nodeType="mainSeq">
                <p:childTnLst>
                  <p:par>
                    <p:cTn id="603" fill="hold">
                      <p:stCondLst>
                        <p:cond delay="indefinite"/>
                      </p:stCondLst>
                      <p:childTnLst>
                        <p:par>
                          <p:cTn id="604" fill="hold">
                            <p:stCondLst>
                              <p:cond delay="0"/>
                            </p:stCondLst>
                            <p:childTnLst>
                              <p:par>
                                <p:cTn id="60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40" end="8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07" dur="500"/>
                                        <p:tgtEl>
                                          <p:spTgt spid="409">
                                            <p:txEl>
                                              <p:pRg st="40" end="8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8" fill="hold">
                            <p:stCondLst>
                              <p:cond delay="500"/>
                            </p:stCondLst>
                            <p:childTnLst>
                              <p:par>
                                <p:cTn id="609" nodeType="afterEffect" fill="hold" presetClass="entr" presetID="55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11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12" dur="1000" fill="hold"/>
                                        <p:tgtEl>
                                          <p:spTgt spid="41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613" dur="1000"/>
                                        <p:tgtEl>
                                          <p:spTgt spid="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16" dur="500"/>
                                        <p:tgtEl>
                                          <p:spTgt spid="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19" dur="5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0" fill="hold">
                      <p:stCondLst>
                        <p:cond delay="indefinite"/>
                      </p:stCondLst>
                      <p:childTnLst>
                        <p:par>
                          <p:cTn id="621" fill="hold">
                            <p:stCondLst>
                              <p:cond delay="0"/>
                            </p:stCondLst>
                            <p:childTnLst>
                              <p:par>
                                <p:cTn id="62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87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24" dur="500"/>
                                        <p:tgtEl>
                                          <p:spTgt spid="409">
                                            <p:txEl>
                                              <p:pRg st="87" end="1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27" dur="5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30" dur="500"/>
                                        <p:tgtEl>
                                          <p:spTgt spid="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1" fill="hold">
                      <p:stCondLst>
                        <p:cond delay="indefinite"/>
                      </p:stCondLst>
                      <p:childTnLst>
                        <p:par>
                          <p:cTn id="632" fill="hold">
                            <p:stCondLst>
                              <p:cond delay="0"/>
                            </p:stCondLst>
                            <p:childTnLst>
                              <p:par>
                                <p:cTn id="63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>
                                            <p:txEl>
                                              <p:pRg st="141" end="1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35" dur="500"/>
                                        <p:tgtEl>
                                          <p:spTgt spid="409">
                                            <p:txEl>
                                              <p:pRg st="141" end="1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6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38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TextShape 1"/>
          <p:cNvSpPr txBox="1"/>
          <p:nvPr/>
        </p:nvSpPr>
        <p:spPr>
          <a:xfrm>
            <a:off x="457200" y="188640"/>
            <a:ext cx="8229240" cy="92160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Scattering Matrix Elements</a:t>
            </a:r>
            <a:endParaRPr/>
          </a:p>
        </p:txBody>
      </p:sp>
      <p:sp>
        <p:nvSpPr>
          <p:cNvPr id="418" name="TextShape 2"/>
          <p:cNvSpPr txBox="1"/>
          <p:nvPr/>
        </p:nvSpPr>
        <p:spPr>
          <a:xfrm>
            <a:off x="457200" y="1196640"/>
            <a:ext cx="8229240" cy="532836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Spin-independent scattering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Related to &lt;N|qq|N&gt;, obtained from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πN scattering: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Baryon masses: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Principal uncertainty σ</a:t>
            </a:r>
            <a:r>
              <a:rPr lang="en-US" sz="3200" strike="noStrike" baseline="-25000">
                <a:solidFill>
                  <a:srgbClr val="000000"/>
                </a:solidFill>
                <a:latin typeface="Times New Roman"/>
              </a:rPr>
              <a:t>s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:</a:t>
            </a:r>
            <a:endParaRPr/>
          </a:p>
        </p:txBody>
      </p:sp>
      <p:pic>
        <p:nvPicPr>
          <p:cNvPr id="419" name="Picture 3" descr=""/>
          <p:cNvPicPr/>
          <p:nvPr/>
        </p:nvPicPr>
        <p:blipFill>
          <a:blip r:embed="rId1"/>
          <a:stretch/>
        </p:blipFill>
        <p:spPr>
          <a:xfrm>
            <a:off x="3765240" y="2249280"/>
            <a:ext cx="3525840" cy="599400"/>
          </a:xfrm>
          <a:prstGeom prst="rect">
            <a:avLst/>
          </a:prstGeom>
          <a:ln>
            <a:noFill/>
          </a:ln>
        </p:spPr>
      </p:pic>
      <p:pic>
        <p:nvPicPr>
          <p:cNvPr id="420" name="Picture 4" descr=""/>
          <p:cNvPicPr/>
          <p:nvPr/>
        </p:nvPicPr>
        <p:blipFill>
          <a:blip r:embed="rId2"/>
          <a:stretch/>
        </p:blipFill>
        <p:spPr>
          <a:xfrm>
            <a:off x="3630600" y="2849400"/>
            <a:ext cx="4213080" cy="631800"/>
          </a:xfrm>
          <a:prstGeom prst="rect">
            <a:avLst/>
          </a:prstGeom>
          <a:ln>
            <a:noFill/>
          </a:ln>
        </p:spPr>
      </p:pic>
      <p:pic>
        <p:nvPicPr>
          <p:cNvPr id="421" name="Picture 5" descr=""/>
          <p:cNvPicPr/>
          <p:nvPr/>
        </p:nvPicPr>
        <p:blipFill>
          <a:blip r:embed="rId3"/>
          <a:stretch/>
        </p:blipFill>
        <p:spPr>
          <a:xfrm>
            <a:off x="5124960" y="3331800"/>
            <a:ext cx="2719080" cy="645840"/>
          </a:xfrm>
          <a:prstGeom prst="rect">
            <a:avLst/>
          </a:prstGeom>
          <a:ln>
            <a:noFill/>
          </a:ln>
        </p:spPr>
      </p:pic>
      <p:pic>
        <p:nvPicPr>
          <p:cNvPr id="422" name="Picture 6" descr=""/>
          <p:cNvPicPr/>
          <p:nvPr/>
        </p:nvPicPr>
        <p:blipFill>
          <a:blip r:embed="rId4"/>
          <a:stretch/>
        </p:blipFill>
        <p:spPr>
          <a:xfrm>
            <a:off x="1568880" y="3936960"/>
            <a:ext cx="6050880" cy="2864520"/>
          </a:xfrm>
          <a:prstGeom prst="rect">
            <a:avLst/>
          </a:prstGeom>
          <a:ln>
            <a:noFill/>
          </a:ln>
        </p:spPr>
      </p:pic>
      <p:sp>
        <p:nvSpPr>
          <p:cNvPr id="423" name="CustomShape 3"/>
          <p:cNvSpPr/>
          <p:nvPr/>
        </p:nvSpPr>
        <p:spPr>
          <a:xfrm>
            <a:off x="5509440" y="4123440"/>
            <a:ext cx="340596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 </a:t>
            </a: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JE, Nagata &amp; Olive, arXiv:1805.09795</a:t>
            </a:r>
            <a:endParaRPr/>
          </a:p>
        </p:txBody>
      </p:sp>
    </p:spTree>
  </p:cSld>
  <p:timing>
    <p:tnLst>
      <p:par>
        <p:cTn id="639" dur="indefinite" restart="never" nodeType="tmRoot">
          <p:childTnLst>
            <p:seq>
              <p:cTn id="640" dur="indefinite" nodeType="mainSeq">
                <p:childTnLst>
                  <p:par>
                    <p:cTn id="641" fill="hold">
                      <p:stCondLst>
                        <p:cond delay="indefinite"/>
                      </p:stCondLst>
                      <p:childTnLst>
                        <p:par>
                          <p:cTn id="642" fill="hold">
                            <p:stCondLst>
                              <p:cond delay="0"/>
                            </p:stCondLst>
                            <p:childTnLst>
                              <p:par>
                                <p:cTn id="64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>
                                            <p:txEl>
                                              <p:pRg st="93" end="1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45" dur="500"/>
                                        <p:tgtEl>
                                          <p:spTgt spid="418">
                                            <p:txEl>
                                              <p:pRg st="93" end="1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6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48" dur="500"/>
                                        <p:tgtEl>
                                          <p:spTgt spid="4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51" dur="500"/>
                                        <p:tgtEl>
                                          <p:spTgt spid="4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2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54" dur="500"/>
                                        <p:tgtEl>
                                          <p:spTgt spid="4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Estimates of Σ</a:t>
            </a:r>
            <a:r>
              <a:rPr lang="en-US" sz="4400" strike="noStrike" baseline="-25000">
                <a:solidFill>
                  <a:srgbClr val="000000"/>
                </a:solidFill>
                <a:latin typeface="Times New Roman"/>
              </a:rPr>
              <a:t>πN</a:t>
            </a: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 and σ</a:t>
            </a:r>
            <a:r>
              <a:rPr lang="en-US" sz="4400" strike="noStrike" baseline="-25000">
                <a:solidFill>
                  <a:srgbClr val="000000"/>
                </a:solidFill>
                <a:latin typeface="Times New Roman"/>
              </a:rPr>
              <a:t>s</a:t>
            </a:r>
            <a:endParaRPr/>
          </a:p>
        </p:txBody>
      </p:sp>
      <p:sp>
        <p:nvSpPr>
          <p:cNvPr id="425" name="TextShape 2"/>
          <p:cNvSpPr txBox="1"/>
          <p:nvPr/>
        </p:nvSpPr>
        <p:spPr>
          <a:xfrm>
            <a:off x="621720" y="5961600"/>
            <a:ext cx="7870680" cy="74700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 algn="ctr">
              <a:lnSpc>
                <a:spcPct val="100000"/>
              </a:lnSpc>
            </a:pPr>
            <a:r>
              <a:rPr b="1" lang="en-US" sz="3200" strike="noStrike">
                <a:solidFill>
                  <a:srgbClr val="008000"/>
                </a:solidFill>
                <a:latin typeface="Times New Roman"/>
              </a:rPr>
              <a:t>Phenomenology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– </a:t>
            </a:r>
            <a:r>
              <a:rPr b="1" lang="en-US" sz="3200" strike="noStrike">
                <a:solidFill>
                  <a:srgbClr val="ff0000"/>
                </a:solidFill>
                <a:latin typeface="Times New Roman"/>
              </a:rPr>
              <a:t>Lattice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- Our compilation</a:t>
            </a:r>
            <a:endParaRPr/>
          </a:p>
        </p:txBody>
      </p:sp>
      <p:pic>
        <p:nvPicPr>
          <p:cNvPr id="426" name="Picture 3" descr=""/>
          <p:cNvPicPr/>
          <p:nvPr/>
        </p:nvPicPr>
        <p:blipFill>
          <a:blip r:embed="rId1"/>
          <a:stretch/>
        </p:blipFill>
        <p:spPr>
          <a:xfrm>
            <a:off x="218160" y="1512000"/>
            <a:ext cx="8686440" cy="4239720"/>
          </a:xfrm>
          <a:prstGeom prst="rect">
            <a:avLst/>
          </a:prstGeom>
          <a:ln>
            <a:noFill/>
          </a:ln>
        </p:spPr>
      </p:pic>
      <p:sp>
        <p:nvSpPr>
          <p:cNvPr id="427" name="CustomShape 3"/>
          <p:cNvSpPr/>
          <p:nvPr/>
        </p:nvSpPr>
        <p:spPr>
          <a:xfrm>
            <a:off x="5509440" y="6504120"/>
            <a:ext cx="340596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 </a:t>
            </a: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JE, Nagata &amp; Olive, arXiv:1805.09795</a:t>
            </a:r>
            <a:endParaRPr/>
          </a:p>
        </p:txBody>
      </p:sp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395280" y="203040"/>
            <a:ext cx="835308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000" strike="noStrike">
                <a:solidFill>
                  <a:srgbClr val="000000"/>
                </a:solidFill>
                <a:latin typeface="Times New Roman"/>
              </a:rPr>
              <a:t>What lies beyond the Standard Model?</a:t>
            </a:r>
            <a:endParaRPr/>
          </a:p>
        </p:txBody>
      </p:sp>
      <p:sp>
        <p:nvSpPr>
          <p:cNvPr id="211" name="TextShape 2"/>
          <p:cNvSpPr txBox="1"/>
          <p:nvPr/>
        </p:nvSpPr>
        <p:spPr>
          <a:xfrm>
            <a:off x="324000" y="1557360"/>
            <a:ext cx="8496000" cy="1528560"/>
          </a:xfrm>
          <a:prstGeom prst="rect">
            <a:avLst/>
          </a:prstGeom>
          <a:solidFill>
            <a:srgbClr val="000066"/>
          </a:solidFill>
          <a:ln>
            <a:solidFill>
              <a:srgbClr val="000000"/>
            </a:solidFill>
          </a:ln>
        </p:spPr>
        <p:txBody>
          <a:bodyPr/>
          <a:p>
            <a:pPr algn="ctr">
              <a:lnSpc>
                <a:spcPct val="90000"/>
              </a:lnSpc>
            </a:pPr>
            <a:r>
              <a:rPr lang="en-US" sz="9600" strike="noStrike">
                <a:solidFill>
                  <a:srgbClr val="ffff00"/>
                </a:solidFill>
                <a:latin typeface="Times New Roman"/>
              </a:rPr>
              <a:t>Supersymmetry</a:t>
            </a:r>
            <a:endParaRPr/>
          </a:p>
        </p:txBody>
      </p:sp>
      <p:sp>
        <p:nvSpPr>
          <p:cNvPr id="212" name="CustomShape 3"/>
          <p:cNvSpPr/>
          <p:nvPr/>
        </p:nvSpPr>
        <p:spPr>
          <a:xfrm>
            <a:off x="684360" y="3284640"/>
            <a:ext cx="7775280" cy="345708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  <a:buFont typeface="StarSymbol"/>
              <a:buChar char=""/>
            </a:pPr>
            <a:r>
              <a:rPr b="1" lang="de-DE" sz="3200" strike="noStrike">
                <a:solidFill>
                  <a:srgbClr val="ff0000"/>
                </a:solidFill>
                <a:latin typeface="Times New Roman"/>
              </a:rPr>
              <a:t>Stabilize electroweak vacuum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b="1" lang="de-DE" sz="3200" strike="noStrike">
                <a:solidFill>
                  <a:srgbClr val="ff0000"/>
                </a:solidFill>
                <a:latin typeface="Times New Roman"/>
              </a:rPr>
              <a:t>Successful prediction for Higgs mass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b="1" lang="de-DE" sz="2800" strike="noStrike">
                <a:solidFill>
                  <a:srgbClr val="ff0000"/>
                </a:solidFill>
                <a:latin typeface="Times New Roman"/>
              </a:rPr>
              <a:t>Should be &lt; 130 GeV in simple models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b="1" lang="de-DE" sz="3200" strike="noStrike">
                <a:solidFill>
                  <a:srgbClr val="ff0000"/>
                </a:solidFill>
                <a:latin typeface="Times New Roman"/>
              </a:rPr>
              <a:t>Successful predictions for couplings</a:t>
            </a:r>
            <a:endParaRPr/>
          </a:p>
          <a:p>
            <a:pPr lvl="1">
              <a:lnSpc>
                <a:spcPct val="100000"/>
              </a:lnSpc>
              <a:buFont typeface="StarSymbol"/>
              <a:buChar char=""/>
            </a:pPr>
            <a:r>
              <a:rPr b="1" lang="de-DE" sz="2800" strike="noStrike">
                <a:solidFill>
                  <a:srgbClr val="ff0000"/>
                </a:solidFill>
                <a:latin typeface="Times New Roman"/>
              </a:rPr>
              <a:t>Should be within few % of SM values</a:t>
            </a:r>
            <a:endParaRPr/>
          </a:p>
          <a:p>
            <a:pPr>
              <a:lnSpc>
                <a:spcPct val="100000"/>
              </a:lnSpc>
              <a:buFont typeface="StarSymbol"/>
              <a:buChar char=""/>
            </a:pPr>
            <a:r>
              <a:rPr lang="de-DE" sz="3200" strike="noStrike">
                <a:solidFill>
                  <a:srgbClr val="000000"/>
                </a:solidFill>
                <a:latin typeface="Times New Roman"/>
              </a:rPr>
              <a:t>Naturalness, GUTs, string, …, dark matter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13" name="CustomShape 4"/>
          <p:cNvSpPr/>
          <p:nvPr/>
        </p:nvSpPr>
        <p:spPr>
          <a:xfrm>
            <a:off x="6530400" y="3068640"/>
            <a:ext cx="2336040" cy="82188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New motivations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From LHC Run 1</a:t>
            </a:r>
            <a:endParaRPr/>
          </a:p>
        </p:txBody>
      </p:sp>
    </p:spTree>
  </p:cSld>
  <p:timing>
    <p:tnLst>
      <p:par>
        <p:cTn id="51" dur="indefinite" restart="never" nodeType="tmRoot">
          <p:childTnLst>
            <p:seq>
              <p:cTn id="52" dur="indefinite" nodeType="mainSeq">
                <p:childTnLst>
                  <p:par>
                    <p:cTn id="53" nodeType="clickEffect" fill="hold">
                      <p:stCondLst>
                        <p:cond delay="indefinite"/>
                      </p:stCondLst>
                      <p:childTnLst>
                        <p:par>
                          <p:cTn id="54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55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7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9" dur="10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60" dur="10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nodeType="with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3" dur="1000" fill="hold"/>
                                        <p:tgtEl>
                                          <p:spTgt spid="211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4" dur="1000" fill="hold"/>
                                        <p:tgtEl>
                                          <p:spTgt spid="211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5" dur="1000" fill="hold"/>
                                        <p:tgtEl>
                                          <p:spTgt spid="211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66" dur="1000"/>
                                        <p:tgtEl>
                                          <p:spTgt spid="211">
                                            <p:txEl>
                                              <p:pRg st="0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nodeType="clickEffect" fill="hold">
                      <p:stCondLst>
                        <p:cond delay="indefinite"/>
                      </p:stCondLst>
                      <p:childTnLst>
                        <p:par>
                          <p:cTn id="68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6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1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0" end="2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4" dur="500"/>
                                        <p:tgtEl>
                                          <p:spTgt spid="212">
                                            <p:txEl>
                                              <p:pRg st="0" end="2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29" end="6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7" dur="500"/>
                                        <p:tgtEl>
                                          <p:spTgt spid="212">
                                            <p:txEl>
                                              <p:pRg st="29" end="6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66" end="10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80" dur="500"/>
                                        <p:tgtEl>
                                          <p:spTgt spid="212">
                                            <p:txEl>
                                              <p:pRg st="66" end="10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103" end="14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83" dur="500"/>
                                        <p:tgtEl>
                                          <p:spTgt spid="212">
                                            <p:txEl>
                                              <p:pRg st="103" end="14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140" end="17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86" dur="500"/>
                                        <p:tgtEl>
                                          <p:spTgt spid="212">
                                            <p:txEl>
                                              <p:pRg st="140" end="17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nodeType="clickEffect" fill="hold">
                      <p:stCondLst>
                        <p:cond delay="indefinite"/>
                      </p:stCondLst>
                      <p:childTnLst>
                        <p:par>
                          <p:cTn id="88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8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1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nodeType="clickEffect" fill="hold">
                      <p:stCondLst>
                        <p:cond delay="indefinite"/>
                      </p:stCondLst>
                      <p:childTnLst>
                        <p:par>
                          <p:cTn id="93" nodeType="withEffect" fill="hold">
                            <p:stCondLst>
                              <p:cond delay="0"/>
                            </p:stCondLst>
                            <p:childTnLst>
                              <p:par>
                                <p:cTn id="9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>
                                            <p:txEl>
                                              <p:pRg st="176" end="2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96" dur="500"/>
                                        <p:tgtEl>
                                          <p:spTgt spid="212">
                                            <p:txEl>
                                              <p:pRg st="176" end="2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CustomShape 1"/>
          <p:cNvSpPr/>
          <p:nvPr/>
        </p:nvSpPr>
        <p:spPr>
          <a:xfrm>
            <a:off x="468360" y="5094720"/>
            <a:ext cx="3924000" cy="12549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/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000000"/>
                </a:solidFill>
                <a:latin typeface="Times New Roman"/>
              </a:rPr>
              <a:t>Our compilation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429" name="TextShape 2"/>
          <p:cNvSpPr txBox="1"/>
          <p:nvPr/>
        </p:nvSpPr>
        <p:spPr>
          <a:xfrm>
            <a:off x="457200" y="140040"/>
            <a:ext cx="822924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PDG-Style Ideograms</a:t>
            </a:r>
            <a:endParaRPr/>
          </a:p>
        </p:txBody>
      </p:sp>
      <p:pic>
        <p:nvPicPr>
          <p:cNvPr id="430" name="Picture 3" descr=""/>
          <p:cNvPicPr/>
          <p:nvPr/>
        </p:nvPicPr>
        <p:blipFill>
          <a:blip r:embed="rId1"/>
          <a:stretch/>
        </p:blipFill>
        <p:spPr>
          <a:xfrm>
            <a:off x="0" y="2061720"/>
            <a:ext cx="4609440" cy="2958480"/>
          </a:xfrm>
          <a:prstGeom prst="rect">
            <a:avLst/>
          </a:prstGeom>
          <a:ln>
            <a:noFill/>
          </a:ln>
        </p:spPr>
      </p:pic>
      <p:pic>
        <p:nvPicPr>
          <p:cNvPr id="431" name="Picture 4" descr=""/>
          <p:cNvPicPr/>
          <p:nvPr/>
        </p:nvPicPr>
        <p:blipFill>
          <a:blip r:embed="rId2"/>
          <a:stretch/>
        </p:blipFill>
        <p:spPr>
          <a:xfrm>
            <a:off x="513360" y="5675040"/>
            <a:ext cx="3796920" cy="545760"/>
          </a:xfrm>
          <a:prstGeom prst="rect">
            <a:avLst/>
          </a:prstGeom>
          <a:ln>
            <a:noFill/>
          </a:ln>
        </p:spPr>
      </p:pic>
      <p:pic>
        <p:nvPicPr>
          <p:cNvPr id="432" name="Picture 6" descr=""/>
          <p:cNvPicPr/>
          <p:nvPr/>
        </p:nvPicPr>
        <p:blipFill>
          <a:blip r:embed="rId3"/>
          <a:stretch/>
        </p:blipFill>
        <p:spPr>
          <a:xfrm>
            <a:off x="4600440" y="2061720"/>
            <a:ext cx="5536080" cy="2958480"/>
          </a:xfrm>
          <a:prstGeom prst="rect">
            <a:avLst/>
          </a:prstGeom>
          <a:ln>
            <a:noFill/>
          </a:ln>
        </p:spPr>
      </p:pic>
      <p:sp>
        <p:nvSpPr>
          <p:cNvPr id="433" name="TextShape 3"/>
          <p:cNvSpPr txBox="1"/>
          <p:nvPr/>
        </p:nvSpPr>
        <p:spPr>
          <a:xfrm>
            <a:off x="1766880" y="1389600"/>
            <a:ext cx="772560" cy="690120"/>
          </a:xfrm>
          <a:prstGeom prst="rect">
            <a:avLst/>
          </a:prstGeom>
          <a:solidFill>
            <a:srgbClr val="000090"/>
          </a:solidFill>
          <a:ln>
            <a:solidFill>
              <a:srgbClr val="ffffff"/>
            </a:solidFill>
          </a:ln>
        </p:spPr>
        <p:txBody>
          <a:bodyPr/>
          <a:p>
            <a:pPr>
              <a:lnSpc>
                <a:spcPct val="100000"/>
              </a:lnSpc>
            </a:pPr>
            <a:r>
              <a:rPr lang="en-US" sz="3200" strike="noStrike">
                <a:solidFill>
                  <a:srgbClr val="ffff00"/>
                </a:solidFill>
                <a:latin typeface="Times New Roman"/>
              </a:rPr>
              <a:t>Σ</a:t>
            </a:r>
            <a:r>
              <a:rPr lang="en-US" sz="3200" strike="noStrike" baseline="-25000">
                <a:solidFill>
                  <a:srgbClr val="ffff00"/>
                </a:solidFill>
                <a:latin typeface="Times New Roman"/>
              </a:rPr>
              <a:t>πN</a:t>
            </a:r>
            <a:endParaRPr/>
          </a:p>
        </p:txBody>
      </p:sp>
      <p:sp>
        <p:nvSpPr>
          <p:cNvPr id="434" name="CustomShape 4"/>
          <p:cNvSpPr/>
          <p:nvPr/>
        </p:nvSpPr>
        <p:spPr>
          <a:xfrm>
            <a:off x="4667040" y="5097600"/>
            <a:ext cx="3924000" cy="12549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/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000000"/>
                </a:solidFill>
                <a:latin typeface="Times New Roman"/>
              </a:rPr>
              <a:t>Our compilation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pic>
        <p:nvPicPr>
          <p:cNvPr id="435" name="Picture 5" descr=""/>
          <p:cNvPicPr/>
          <p:nvPr/>
        </p:nvPicPr>
        <p:blipFill>
          <a:blip r:embed="rId4"/>
          <a:stretch/>
        </p:blipFill>
        <p:spPr>
          <a:xfrm>
            <a:off x="4781160" y="5723640"/>
            <a:ext cx="3695400" cy="482400"/>
          </a:xfrm>
          <a:prstGeom prst="rect">
            <a:avLst/>
          </a:prstGeom>
          <a:ln>
            <a:noFill/>
          </a:ln>
        </p:spPr>
      </p:pic>
      <p:sp>
        <p:nvSpPr>
          <p:cNvPr id="436" name="CustomShape 5"/>
          <p:cNvSpPr/>
          <p:nvPr/>
        </p:nvSpPr>
        <p:spPr>
          <a:xfrm>
            <a:off x="6132960" y="1389600"/>
            <a:ext cx="772560" cy="690120"/>
          </a:xfrm>
          <a:prstGeom prst="rect">
            <a:avLst/>
          </a:prstGeom>
          <a:solidFill>
            <a:srgbClr val="000090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  <p:txBody>
          <a:bodyPr/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ffff00"/>
                </a:solidFill>
                <a:latin typeface="Times New Roman"/>
              </a:rPr>
              <a:t>σ</a:t>
            </a:r>
            <a:r>
              <a:rPr lang="de-DE" sz="3200" strike="noStrike" baseline="-25000">
                <a:solidFill>
                  <a:srgbClr val="ffff00"/>
                </a:solidFill>
                <a:latin typeface="Times New Roman"/>
              </a:rPr>
              <a:t>s</a:t>
            </a:r>
            <a:endParaRPr/>
          </a:p>
        </p:txBody>
      </p:sp>
      <p:sp>
        <p:nvSpPr>
          <p:cNvPr id="437" name="CustomShape 6"/>
          <p:cNvSpPr/>
          <p:nvPr/>
        </p:nvSpPr>
        <p:spPr>
          <a:xfrm>
            <a:off x="5509440" y="6429240"/>
            <a:ext cx="340596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 </a:t>
            </a: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JE, Nagata &amp; Olive, arXiv:1805.09795</a:t>
            </a:r>
            <a:endParaRPr/>
          </a:p>
        </p:txBody>
      </p:sp>
    </p:spTree>
  </p:cSld>
  <p:timing>
    <p:tnLst>
      <p:par>
        <p:cTn id="655" dur="indefinite" restart="never" nodeType="tmRoot">
          <p:childTnLst>
            <p:seq>
              <p:cTn id="656" dur="indefinite" nodeType="mainSeq">
                <p:childTnLst>
                  <p:par>
                    <p:cTn id="657" fill="hold">
                      <p:stCondLst>
                        <p:cond delay="indefinite"/>
                      </p:stCondLst>
                      <p:childTnLst>
                        <p:par>
                          <p:cTn id="658" fill="hold">
                            <p:stCondLst>
                              <p:cond delay="0"/>
                            </p:stCondLst>
                            <p:childTnLst>
                              <p:par>
                                <p:cTn id="659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1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2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3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5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66" dur="500" fill="hold"/>
                                        <p:tgtEl>
                                          <p:spTgt spid="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7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69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0" dur="500" fill="hold"/>
                                        <p:tgtEl>
                                          <p:spTgt spid="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1" nodeType="with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673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674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TextShape 1"/>
          <p:cNvSpPr txBox="1"/>
          <p:nvPr/>
        </p:nvSpPr>
        <p:spPr>
          <a:xfrm>
            <a:off x="457200" y="110160"/>
            <a:ext cx="822924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No Significant Correlation</a:t>
            </a:r>
            <a:endParaRPr/>
          </a:p>
        </p:txBody>
      </p:sp>
      <p:sp>
        <p:nvSpPr>
          <p:cNvPr id="439" name="TextShape 2"/>
          <p:cNvSpPr txBox="1"/>
          <p:nvPr/>
        </p:nvSpPr>
        <p:spPr>
          <a:xfrm>
            <a:off x="1927440" y="1435680"/>
            <a:ext cx="5348520" cy="45255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Σ</a:t>
            </a:r>
            <a:r>
              <a:rPr lang="en-US" sz="3200" strike="noStrike" baseline="-25000">
                <a:solidFill>
                  <a:srgbClr val="000000"/>
                </a:solidFill>
                <a:latin typeface="Times New Roman"/>
              </a:rPr>
              <a:t>πN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and σ</a:t>
            </a:r>
            <a:r>
              <a:rPr lang="en-US" sz="3200" strike="noStrike" baseline="-25000">
                <a:solidFill>
                  <a:srgbClr val="000000"/>
                </a:solidFill>
                <a:latin typeface="Times New Roman"/>
              </a:rPr>
              <a:t>s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almost uncorrelated</a:t>
            </a:r>
            <a:endParaRPr/>
          </a:p>
        </p:txBody>
      </p:sp>
      <p:pic>
        <p:nvPicPr>
          <p:cNvPr id="440" name="Picture 3" descr=""/>
          <p:cNvPicPr/>
          <p:nvPr/>
        </p:nvPicPr>
        <p:blipFill>
          <a:blip r:embed="rId1"/>
          <a:stretch/>
        </p:blipFill>
        <p:spPr>
          <a:xfrm>
            <a:off x="179280" y="2081160"/>
            <a:ext cx="8799840" cy="3880440"/>
          </a:xfrm>
          <a:prstGeom prst="rect">
            <a:avLst/>
          </a:prstGeom>
          <a:ln>
            <a:noFill/>
          </a:ln>
        </p:spPr>
      </p:pic>
      <p:sp>
        <p:nvSpPr>
          <p:cNvPr id="441" name="CustomShape 3"/>
          <p:cNvSpPr/>
          <p:nvPr/>
        </p:nvSpPr>
        <p:spPr>
          <a:xfrm>
            <a:off x="5509440" y="6369480"/>
            <a:ext cx="340596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 </a:t>
            </a: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JE, Nagata &amp; Olive, arXiv:1805.09795</a:t>
            </a:r>
            <a:endParaRPr/>
          </a:p>
        </p:txBody>
      </p:sp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CustomShape 1"/>
          <p:cNvSpPr/>
          <p:nvPr/>
        </p:nvSpPr>
        <p:spPr>
          <a:xfrm>
            <a:off x="3605400" y="4528440"/>
            <a:ext cx="5408280" cy="204012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43" name="TextShape 2"/>
          <p:cNvSpPr txBox="1"/>
          <p:nvPr/>
        </p:nvSpPr>
        <p:spPr>
          <a:xfrm>
            <a:off x="218160" y="468720"/>
            <a:ext cx="398736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Final Result</a:t>
            </a:r>
            <a:endParaRPr/>
          </a:p>
        </p:txBody>
      </p:sp>
      <p:sp>
        <p:nvSpPr>
          <p:cNvPr id="444" name="TextShape 3"/>
          <p:cNvSpPr txBox="1"/>
          <p:nvPr/>
        </p:nvSpPr>
        <p:spPr>
          <a:xfrm>
            <a:off x="0" y="2096640"/>
            <a:ext cx="4691160" cy="449208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Benchmark point in focus-point region</a:t>
            </a:r>
            <a:endParaRPr/>
          </a:p>
          <a:p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m</a:t>
            </a:r>
            <a:r>
              <a:rPr lang="en-US" sz="2800" strike="noStrike" baseline="-25000">
                <a:solidFill>
                  <a:srgbClr val="000000"/>
                </a:solidFill>
                <a:latin typeface="Times New Roman"/>
              </a:rPr>
              <a:t>0</a:t>
            </a: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 = 3 TeV, m</a:t>
            </a:r>
            <a:r>
              <a:rPr lang="en-US" sz="2800" strike="noStrike" baseline="-25000">
                <a:solidFill>
                  <a:srgbClr val="000000"/>
                </a:solidFill>
                <a:latin typeface="Times New Roman"/>
              </a:rPr>
              <a:t>1/2 </a:t>
            </a: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= 8.2 TeV</a:t>
            </a:r>
            <a:endParaRPr/>
          </a:p>
          <a:p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A</a:t>
            </a:r>
            <a:r>
              <a:rPr lang="en-US" sz="2800" strike="noStrike" baseline="-25000">
                <a:solidFill>
                  <a:srgbClr val="000000"/>
                </a:solidFill>
                <a:latin typeface="Times New Roman"/>
              </a:rPr>
              <a:t>0</a:t>
            </a:r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 = 0</a:t>
            </a:r>
            <a:endParaRPr/>
          </a:p>
          <a:p>
            <a:r>
              <a:rPr lang="en-US" sz="2800" strike="noStrike">
                <a:solidFill>
                  <a:srgbClr val="000000"/>
                </a:solidFill>
                <a:latin typeface="Times New Roman"/>
              </a:rPr>
              <a:t>tan β = 10, μ &gt; 0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Including O(α</a:t>
            </a:r>
            <a:r>
              <a:rPr lang="en-US" sz="3200" strike="noStrike" baseline="-25000">
                <a:solidFill>
                  <a:srgbClr val="000000"/>
                </a:solidFill>
                <a:latin typeface="Times New Roman"/>
              </a:rPr>
              <a:t>s</a:t>
            </a:r>
            <a:r>
              <a:rPr lang="en-US" sz="3200" strike="noStrike" baseline="30000">
                <a:solidFill>
                  <a:srgbClr val="000000"/>
                </a:solidFill>
                <a:latin typeface="Times New Roman"/>
              </a:rPr>
              <a:t>3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) with 6 quarks: </a:t>
            </a:r>
            <a:endParaRPr/>
          </a:p>
        </p:txBody>
      </p:sp>
      <p:sp>
        <p:nvSpPr>
          <p:cNvPr id="445" name="CustomShape 4"/>
          <p:cNvSpPr/>
          <p:nvPr/>
        </p:nvSpPr>
        <p:spPr>
          <a:xfrm>
            <a:off x="4467240" y="4627800"/>
            <a:ext cx="866160" cy="1919160"/>
          </a:xfrm>
          <a:prstGeom prst="rect">
            <a:avLst/>
          </a:prstGeom>
          <a:solidFill>
            <a:srgbClr val="b7dee8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id="446" name="Picture 6" descr=""/>
          <p:cNvPicPr/>
          <p:nvPr/>
        </p:nvPicPr>
        <p:blipFill>
          <a:blip r:embed="rId1"/>
          <a:stretch/>
        </p:blipFill>
        <p:spPr>
          <a:xfrm>
            <a:off x="1698840" y="5862240"/>
            <a:ext cx="7314840" cy="571320"/>
          </a:xfrm>
          <a:prstGeom prst="rect">
            <a:avLst/>
          </a:prstGeom>
          <a:ln>
            <a:noFill/>
          </a:ln>
        </p:spPr>
      </p:pic>
      <p:pic>
        <p:nvPicPr>
          <p:cNvPr id="447" name="Picture 5" descr=""/>
          <p:cNvPicPr/>
          <p:nvPr/>
        </p:nvPicPr>
        <p:blipFill>
          <a:blip r:embed="rId2"/>
          <a:stretch/>
        </p:blipFill>
        <p:spPr>
          <a:xfrm>
            <a:off x="642600" y="4766400"/>
            <a:ext cx="7721280" cy="583920"/>
          </a:xfrm>
          <a:prstGeom prst="rect">
            <a:avLst/>
          </a:prstGeom>
          <a:ln>
            <a:noFill/>
          </a:ln>
        </p:spPr>
      </p:pic>
      <p:sp>
        <p:nvSpPr>
          <p:cNvPr id="448" name="CustomShape 5"/>
          <p:cNvSpPr/>
          <p:nvPr/>
        </p:nvSpPr>
        <p:spPr>
          <a:xfrm>
            <a:off x="5509440" y="6444360"/>
            <a:ext cx="340596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 </a:t>
            </a: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JE, Nagata &amp; Olive, arXiv:1805.09795</a:t>
            </a:r>
            <a:endParaRPr/>
          </a:p>
        </p:txBody>
      </p:sp>
      <p:pic>
        <p:nvPicPr>
          <p:cNvPr id="449" name="Picture 4" descr=""/>
          <p:cNvPicPr/>
          <p:nvPr/>
        </p:nvPicPr>
        <p:blipFill>
          <a:blip r:embed="rId3"/>
          <a:stretch/>
        </p:blipFill>
        <p:spPr>
          <a:xfrm>
            <a:off x="4556880" y="207360"/>
            <a:ext cx="4456440" cy="446868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675" dur="indefinite" restart="never" nodeType="tmRoot">
          <p:childTnLst>
            <p:seq>
              <p:cTn id="676" dur="indefinite" nodeType="mainSeq">
                <p:childTnLst>
                  <p:par>
                    <p:cTn id="677" fill="hold">
                      <p:stCondLst>
                        <p:cond delay="indefinite"/>
                      </p:stCondLst>
                      <p:childTnLst>
                        <p:par>
                          <p:cTn id="678" fill="hold">
                            <p:stCondLst>
                              <p:cond delay="0"/>
                            </p:stCondLst>
                            <p:childTnLst>
                              <p:par>
                                <p:cTn id="67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81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2" fill="hold">
                      <p:stCondLst>
                        <p:cond delay="indefinite"/>
                      </p:stCondLst>
                      <p:childTnLst>
                        <p:par>
                          <p:cTn id="683" fill="hold">
                            <p:stCondLst>
                              <p:cond delay="0"/>
                            </p:stCondLst>
                            <p:childTnLst>
                              <p:par>
                                <p:cTn id="68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4">
                                            <p:txEl>
                                              <p:pRg st="91" end="12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86" dur="500"/>
                                        <p:tgtEl>
                                          <p:spTgt spid="444">
                                            <p:txEl>
                                              <p:pRg st="91" end="12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89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" name="Picture 4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451" name="Picture 3" descr=""/>
          <p:cNvPicPr/>
          <p:nvPr/>
        </p:nvPicPr>
        <p:blipFill>
          <a:blip r:embed="rId2"/>
          <a:stretch/>
        </p:blipFill>
        <p:spPr>
          <a:xfrm>
            <a:off x="0" y="836640"/>
            <a:ext cx="9143640" cy="6021000"/>
          </a:xfrm>
          <a:prstGeom prst="rect">
            <a:avLst/>
          </a:prstGeom>
          <a:ln>
            <a:noFill/>
          </a:ln>
        </p:spPr>
      </p:pic>
      <p:sp>
        <p:nvSpPr>
          <p:cNvPr id="452" name="CustomShape 1"/>
          <p:cNvSpPr/>
          <p:nvPr/>
        </p:nvSpPr>
        <p:spPr>
          <a:xfrm>
            <a:off x="0" y="0"/>
            <a:ext cx="7308000" cy="76068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4400" strike="noStrike">
                <a:solidFill>
                  <a:srgbClr val="000000"/>
                </a:solidFill>
                <a:latin typeface="Times New Roman"/>
              </a:rPr>
              <a:t>Direct Dark Matter Searches</a:t>
            </a:r>
            <a:endParaRPr/>
          </a:p>
        </p:txBody>
      </p:sp>
      <p:sp>
        <p:nvSpPr>
          <p:cNvPr id="453" name="CustomShape 2"/>
          <p:cNvSpPr/>
          <p:nvPr/>
        </p:nvSpPr>
        <p:spPr>
          <a:xfrm>
            <a:off x="4596840" y="6397560"/>
            <a:ext cx="40262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Sakurai, JE et al, arXiv:1710.11091</a:t>
            </a:r>
            <a:endParaRPr/>
          </a:p>
        </p:txBody>
      </p:sp>
      <p:sp>
        <p:nvSpPr>
          <p:cNvPr id="454" name="CustomShape 3"/>
          <p:cNvSpPr/>
          <p:nvPr/>
        </p:nvSpPr>
        <p:spPr>
          <a:xfrm>
            <a:off x="539640" y="836640"/>
            <a:ext cx="3672000" cy="456120"/>
          </a:xfrm>
          <a:prstGeom prst="rect">
            <a:avLst/>
          </a:prstGeom>
          <a:solidFill>
            <a:srgbClr val="000090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Phenomenological MSSM</a:t>
            </a:r>
            <a:endParaRPr/>
          </a:p>
        </p:txBody>
      </p:sp>
      <p:pic>
        <p:nvPicPr>
          <p:cNvPr id="455" name="Picture 6" descr=""/>
          <p:cNvPicPr/>
          <p:nvPr/>
        </p:nvPicPr>
        <p:blipFill>
          <a:blip r:embed="rId3"/>
          <a:stretch/>
        </p:blipFill>
        <p:spPr>
          <a:xfrm>
            <a:off x="0" y="1942560"/>
            <a:ext cx="9143640" cy="4294440"/>
          </a:xfrm>
          <a:prstGeom prst="rect">
            <a:avLst/>
          </a:prstGeom>
          <a:ln>
            <a:noFill/>
          </a:ln>
        </p:spPr>
      </p:pic>
      <p:sp>
        <p:nvSpPr>
          <p:cNvPr id="456" name="CustomShape 4"/>
          <p:cNvSpPr/>
          <p:nvPr/>
        </p:nvSpPr>
        <p:spPr>
          <a:xfrm>
            <a:off x="4932000" y="836640"/>
            <a:ext cx="3672000" cy="456120"/>
          </a:xfrm>
          <a:prstGeom prst="rect">
            <a:avLst/>
          </a:prstGeom>
          <a:solidFill>
            <a:srgbClr val="bbe0e3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Spin-Independent Scattering</a:t>
            </a:r>
            <a:endParaRPr/>
          </a:p>
        </p:txBody>
      </p:sp>
      <p:sp>
        <p:nvSpPr>
          <p:cNvPr id="457" name="CustomShape 5"/>
          <p:cNvSpPr/>
          <p:nvPr/>
        </p:nvSpPr>
        <p:spPr>
          <a:xfrm>
            <a:off x="1691640" y="1412640"/>
            <a:ext cx="1447200" cy="505800"/>
          </a:xfrm>
          <a:prstGeom prst="rect">
            <a:avLst/>
          </a:prstGeom>
          <a:solidFill>
            <a:srgbClr val="000066"/>
          </a:solidFill>
          <a:ln w="9360">
            <a:solidFill>
              <a:schemeClr val="tx1"/>
            </a:solidFill>
            <a:miter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With g</a:t>
            </a:r>
            <a:r>
              <a:rPr lang="de-DE" sz="2400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  <p:sp>
        <p:nvSpPr>
          <p:cNvPr id="458" name="CustomShape 6"/>
          <p:cNvSpPr/>
          <p:nvPr/>
        </p:nvSpPr>
        <p:spPr>
          <a:xfrm>
            <a:off x="5940000" y="1412640"/>
            <a:ext cx="1800000" cy="505800"/>
          </a:xfrm>
          <a:prstGeom prst="rect">
            <a:avLst/>
          </a:prstGeom>
          <a:solidFill>
            <a:srgbClr val="008000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Without g</a:t>
            </a:r>
            <a:r>
              <a:rPr lang="de-DE" sz="2400" strike="noStrike" baseline="-25000">
                <a:solidFill>
                  <a:srgbClr val="ffff00"/>
                </a:solidFill>
                <a:latin typeface="Times New Roman"/>
                <a:ea typeface="ＭＳ Ｐゴシック"/>
              </a:rPr>
              <a:t>μ</a:t>
            </a:r>
            <a:r>
              <a:rPr lang="de-DE" sz="24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-2</a:t>
            </a:r>
            <a:endParaRPr/>
          </a:p>
        </p:txBody>
      </p:sp>
    </p:spTree>
  </p:cSld>
  <p:timing>
    <p:tnLst>
      <p:par>
        <p:cTn id="690" dur="indefinite" restart="never" nodeType="tmRoot">
          <p:childTnLst>
            <p:seq>
              <p:cTn id="691" dur="indefinite" nodeType="mainSeq">
                <p:childTnLst>
                  <p:par>
                    <p:cTn id="692" fill="hold">
                      <p:stCondLst>
                        <p:cond delay="indefinite"/>
                      </p:stCondLst>
                      <p:childTnLst>
                        <p:par>
                          <p:cTn id="693" fill="hold">
                            <p:stCondLst>
                              <p:cond delay="0"/>
                            </p:stCondLst>
                            <p:childTnLst>
                              <p:par>
                                <p:cTn id="694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696" dur="500"/>
                                        <p:tgtEl>
                                          <p:spTgt spid="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7" fill="hold">
                            <p:stCondLst>
                              <p:cond delay="500"/>
                            </p:stCondLst>
                            <p:childTnLst>
                              <p:par>
                                <p:cTn id="698" nodeType="after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00" dur="2000"/>
                                        <p:tgtEl>
                                          <p:spTgt spid="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TextShape 1"/>
          <p:cNvSpPr txBox="1"/>
          <p:nvPr/>
        </p:nvSpPr>
        <p:spPr>
          <a:xfrm>
            <a:off x="457200" y="144000"/>
            <a:ext cx="8229240" cy="90828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5400" strike="noStrike">
                <a:solidFill>
                  <a:srgbClr val="000000"/>
                </a:solidFill>
                <a:latin typeface="Times New Roman"/>
              </a:rPr>
              <a:t>The LHC in Future Years</a:t>
            </a:r>
            <a:endParaRPr/>
          </a:p>
        </p:txBody>
      </p:sp>
      <p:pic>
        <p:nvPicPr>
          <p:cNvPr id="460" name="Picture 3" descr=""/>
          <p:cNvPicPr/>
          <p:nvPr/>
        </p:nvPicPr>
        <p:blipFill>
          <a:blip r:embed="rId1"/>
          <a:stretch/>
        </p:blipFill>
        <p:spPr>
          <a:xfrm>
            <a:off x="34200" y="1484640"/>
            <a:ext cx="9065880" cy="48240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1" name="Picture 5" descr=""/>
          <p:cNvPicPr/>
          <p:nvPr/>
        </p:nvPicPr>
        <p:blipFill>
          <a:blip r:embed="rId1"/>
          <a:stretch/>
        </p:blipFill>
        <p:spPr>
          <a:xfrm>
            <a:off x="-96480" y="-37080"/>
            <a:ext cx="9276840" cy="6917040"/>
          </a:xfrm>
          <a:prstGeom prst="rect">
            <a:avLst/>
          </a:prstGeom>
          <a:ln>
            <a:noFill/>
          </a:ln>
        </p:spPr>
      </p:pic>
      <p:sp>
        <p:nvSpPr>
          <p:cNvPr id="462" name="TextShape 1"/>
          <p:cNvSpPr txBox="1"/>
          <p:nvPr/>
        </p:nvSpPr>
        <p:spPr>
          <a:xfrm>
            <a:off x="323640" y="1124640"/>
            <a:ext cx="8352720" cy="1151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6000" strike="noStrike">
                <a:solidFill>
                  <a:srgbClr val="000000"/>
                </a:solidFill>
                <a:latin typeface="Times New Roman"/>
              </a:rPr>
              <a:t>Future Circular Colliders</a:t>
            </a:r>
            <a:endParaRPr/>
          </a:p>
        </p:txBody>
      </p:sp>
      <p:sp>
        <p:nvSpPr>
          <p:cNvPr id="463" name="TextShape 2"/>
          <p:cNvSpPr txBox="1"/>
          <p:nvPr/>
        </p:nvSpPr>
        <p:spPr>
          <a:xfrm>
            <a:off x="35640" y="5444640"/>
            <a:ext cx="9036000" cy="12963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de-DE" sz="4000" strike="noStrike">
                <a:solidFill>
                  <a:srgbClr val="000000"/>
                </a:solidFill>
                <a:latin typeface="Times New Roman"/>
              </a:rPr>
              <a:t>The vision: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000000"/>
                </a:solidFill>
                <a:latin typeface="Times New Roman"/>
              </a:rPr>
              <a:t>explore 10 TeV scale directly (100 TeV pp) + indirectly (e</a:t>
            </a:r>
            <a:r>
              <a:rPr lang="de-DE" sz="2800" strike="noStrike" baseline="30000">
                <a:solidFill>
                  <a:srgbClr val="000000"/>
                </a:solidFill>
                <a:latin typeface="Times New Roman"/>
              </a:rPr>
              <a:t>+</a:t>
            </a:r>
            <a:r>
              <a:rPr lang="de-DE" sz="2800" strike="noStrike">
                <a:solidFill>
                  <a:srgbClr val="000000"/>
                </a:solidFill>
                <a:latin typeface="Times New Roman"/>
              </a:rPr>
              <a:t>e</a:t>
            </a:r>
            <a:r>
              <a:rPr lang="de-DE" sz="2800" strike="noStrike" baseline="30000">
                <a:solidFill>
                  <a:srgbClr val="000000"/>
                </a:solidFill>
                <a:latin typeface="Times New Roman"/>
              </a:rPr>
              <a:t>-</a:t>
            </a:r>
            <a:r>
              <a:rPr lang="de-DE" sz="2800" strike="noStrike">
                <a:solidFill>
                  <a:srgbClr val="000000"/>
                </a:solidFill>
                <a:latin typeface="Times New Roman"/>
              </a:rPr>
              <a:t>)</a:t>
            </a:r>
            <a:endParaRPr/>
          </a:p>
        </p:txBody>
      </p:sp>
      <p:sp>
        <p:nvSpPr>
          <p:cNvPr id="464" name="CustomShape 3"/>
          <p:cNvSpPr/>
          <p:nvPr/>
        </p:nvSpPr>
        <p:spPr>
          <a:xfrm>
            <a:off x="-940680" y="4113360"/>
            <a:ext cx="5870520" cy="1357920"/>
          </a:xfrm>
          <a:prstGeom prst="arc">
            <a:avLst>
              <a:gd name="adj1" fmla="val 11568746"/>
              <a:gd name="adj2" fmla="val 488561"/>
            </a:avLst>
          </a:prstGeom>
          <a:noFill/>
          <a:ln w="38160">
            <a:solidFill>
              <a:srgbClr val="ffcc66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5" name="CustomShape 4"/>
          <p:cNvSpPr/>
          <p:nvPr/>
        </p:nvSpPr>
        <p:spPr>
          <a:xfrm>
            <a:off x="1663920" y="4113360"/>
            <a:ext cx="2884680" cy="617040"/>
          </a:xfrm>
          <a:prstGeom prst="ellipse">
            <a:avLst/>
          </a:prstGeom>
          <a:noFill/>
          <a:ln w="38160">
            <a:solidFill>
              <a:srgbClr val="00009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sp>
        <p:nvSpPr>
          <p:cNvPr id="466" name="CustomShape 5"/>
          <p:cNvSpPr/>
          <p:nvPr/>
        </p:nvSpPr>
        <p:spPr>
          <a:xfrm>
            <a:off x="4548600" y="4196880"/>
            <a:ext cx="381240" cy="106920"/>
          </a:xfrm>
          <a:prstGeom prst="ellipse">
            <a:avLst/>
          </a:prstGeom>
          <a:solidFill>
            <a:srgbClr val="b7dee8"/>
          </a:solidFill>
          <a:ln w="28440">
            <a:solidFill>
              <a:srgbClr val="33ff00"/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467" name="Picture 10" descr=""/>
          <p:cNvPicPr/>
          <p:nvPr/>
        </p:nvPicPr>
        <p:blipFill>
          <a:blip r:embed="rId2"/>
          <a:stretch/>
        </p:blipFill>
        <p:spPr>
          <a:xfrm>
            <a:off x="3344760" y="87840"/>
            <a:ext cx="2307240" cy="964800"/>
          </a:xfrm>
          <a:prstGeom prst="rect">
            <a:avLst/>
          </a:prstGeom>
          <a:ln>
            <a:noFill/>
          </a:ln>
        </p:spPr>
      </p:pic>
      <p:pic>
        <p:nvPicPr>
          <p:cNvPr id="468" name="Picture 2" descr=""/>
          <p:cNvPicPr/>
          <p:nvPr/>
        </p:nvPicPr>
        <p:blipFill>
          <a:blip r:embed="rId3"/>
          <a:stretch/>
        </p:blipFill>
        <p:spPr>
          <a:xfrm>
            <a:off x="6012000" y="116640"/>
            <a:ext cx="2945880" cy="761760"/>
          </a:xfrm>
          <a:prstGeom prst="rect">
            <a:avLst/>
          </a:prstGeom>
          <a:ln>
            <a:noFill/>
          </a:ln>
        </p:spPr>
      </p:pic>
      <p:sp>
        <p:nvSpPr>
          <p:cNvPr id="469" name="CustomShape 6"/>
          <p:cNvSpPr/>
          <p:nvPr/>
        </p:nvSpPr>
        <p:spPr>
          <a:xfrm>
            <a:off x="1954080" y="2987640"/>
            <a:ext cx="9962280" cy="1638360"/>
          </a:xfrm>
          <a:prstGeom prst="arc">
            <a:avLst>
              <a:gd name="adj1" fmla="val 1086642"/>
              <a:gd name="adj2" fmla="val 11036784"/>
            </a:avLst>
          </a:prstGeom>
          <a:noFill/>
          <a:ln cap="rnd" w="28440">
            <a:solidFill>
              <a:srgbClr val="800000"/>
            </a:solidFill>
            <a:custDash>
              <a:ds d="300000" sp="100000"/>
            </a:custDash>
            <a:round/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</p:sp>
    </p:spTree>
  </p:cSld>
  <p:timing>
    <p:tnLst>
      <p:par>
        <p:cTn id="701" dur="indefinite" restart="never" nodeType="tmRoot">
          <p:childTnLst>
            <p:seq>
              <p:cTn id="702" dur="indefinite" nodeType="mainSeq">
                <p:childTnLst>
                  <p:par>
                    <p:cTn id="703" fill="hold">
                      <p:stCondLst>
                        <p:cond delay="indefinite"/>
                      </p:stCondLst>
                      <p:childTnLst>
                        <p:par>
                          <p:cTn id="704" fill="hold">
                            <p:stCondLst>
                              <p:cond delay="0"/>
                            </p:stCondLst>
                            <p:childTnLst>
                              <p:par>
                                <p:cTn id="70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07" dur="500"/>
                                        <p:tgtEl>
                                          <p:spTgt spid="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0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10" dur="500"/>
                                        <p:tgtEl>
                                          <p:spTgt spid="463">
                                            <p:txEl>
                                              <p:pRg st="0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">
                                            <p:txEl>
                                              <p:pRg st="12" end="7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13" dur="500"/>
                                        <p:tgtEl>
                                          <p:spTgt spid="463">
                                            <p:txEl>
                                              <p:pRg st="12" end="7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Picture 3" descr=""/>
          <p:cNvPicPr/>
          <p:nvPr/>
        </p:nvPicPr>
        <p:blipFill>
          <a:blip r:embed="rId1"/>
          <a:stretch/>
        </p:blipFill>
        <p:spPr>
          <a:xfrm>
            <a:off x="1043640" y="1340640"/>
            <a:ext cx="6985800" cy="5419440"/>
          </a:xfrm>
          <a:prstGeom prst="rect">
            <a:avLst/>
          </a:prstGeom>
          <a:ln>
            <a:noFill/>
          </a:ln>
        </p:spPr>
      </p:pic>
      <p:sp>
        <p:nvSpPr>
          <p:cNvPr id="471" name="TextShape 1"/>
          <p:cNvSpPr txBox="1"/>
          <p:nvPr/>
        </p:nvSpPr>
        <p:spPr>
          <a:xfrm>
            <a:off x="395280" y="269640"/>
            <a:ext cx="828000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5400" strike="noStrike">
                <a:solidFill>
                  <a:srgbClr val="000000"/>
                </a:solidFill>
                <a:latin typeface="Times New Roman"/>
              </a:rPr>
              <a:t>     </a:t>
            </a:r>
            <a:r>
              <a:rPr lang="en-US" sz="5400" strike="noStrike">
                <a:solidFill>
                  <a:srgbClr val="000000"/>
                </a:solidFill>
                <a:latin typeface="Times New Roman"/>
              </a:rPr>
              <a:t>Squark-Gluino Plane</a:t>
            </a:r>
            <a:endParaRPr/>
          </a:p>
        </p:txBody>
      </p:sp>
      <p:pic>
        <p:nvPicPr>
          <p:cNvPr id="472" name="Picture 5" descr=""/>
          <p:cNvPicPr/>
          <p:nvPr/>
        </p:nvPicPr>
        <p:blipFill>
          <a:blip r:embed="rId2"/>
          <a:stretch/>
        </p:blipFill>
        <p:spPr>
          <a:xfrm>
            <a:off x="35640" y="44640"/>
            <a:ext cx="2051280" cy="856800"/>
          </a:xfrm>
          <a:prstGeom prst="rect">
            <a:avLst/>
          </a:prstGeom>
          <a:ln>
            <a:noFill/>
          </a:ln>
        </p:spPr>
      </p:pic>
      <p:sp>
        <p:nvSpPr>
          <p:cNvPr id="473" name="CustomShape 2"/>
          <p:cNvSpPr/>
          <p:nvPr/>
        </p:nvSpPr>
        <p:spPr>
          <a:xfrm>
            <a:off x="574920" y="449280"/>
            <a:ext cx="431640" cy="21564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4" name="TextShape 3"/>
          <p:cNvSpPr txBox="1"/>
          <p:nvPr/>
        </p:nvSpPr>
        <p:spPr>
          <a:xfrm>
            <a:off x="4716000" y="4077000"/>
            <a:ext cx="4320000" cy="1295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 algn="ctr">
              <a:lnSpc>
                <a:spcPct val="100000"/>
              </a:lnSpc>
            </a:pPr>
            <a:r>
              <a:rPr lang="en-US" sz="32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Discover 12 TeV squark,</a:t>
            </a:r>
            <a:endParaRPr/>
          </a:p>
          <a:p>
            <a:pPr algn="ctr">
              <a:lnSpc>
                <a:spcPct val="100000"/>
              </a:lnSpc>
            </a:pPr>
            <a:r>
              <a:rPr lang="en-US" sz="32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16 TeV gluino @ 5σ</a:t>
            </a:r>
            <a:endParaRPr/>
          </a:p>
        </p:txBody>
      </p:sp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Picture 1" descr=""/>
          <p:cNvPicPr/>
          <p:nvPr/>
        </p:nvPicPr>
        <p:blipFill>
          <a:blip r:embed="rId1"/>
          <a:stretch/>
        </p:blipFill>
        <p:spPr>
          <a:xfrm>
            <a:off x="2809080" y="157320"/>
            <a:ext cx="6216840" cy="6556320"/>
          </a:xfrm>
          <a:prstGeom prst="rect">
            <a:avLst/>
          </a:prstGeom>
          <a:ln>
            <a:noFill/>
          </a:ln>
        </p:spPr>
      </p:pic>
      <p:sp>
        <p:nvSpPr>
          <p:cNvPr id="476" name="CustomShape 1"/>
          <p:cNvSpPr/>
          <p:nvPr/>
        </p:nvSpPr>
        <p:spPr>
          <a:xfrm>
            <a:off x="67320" y="1117800"/>
            <a:ext cx="3238200" cy="2613960"/>
          </a:xfrm>
          <a:prstGeom prst="rect">
            <a:avLst/>
          </a:prstGeom>
          <a:solidFill>
            <a:srgbClr val="b7dee8"/>
          </a:solidFill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lang="de-DE" sz="5400" strike="noStrike">
                <a:solidFill>
                  <a:srgbClr val="000000"/>
                </a:solidFill>
                <a:latin typeface="Times New Roman"/>
              </a:rPr>
              <a:t>Stop-Neutralino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5400" strike="noStrike">
                <a:solidFill>
                  <a:srgbClr val="000000"/>
                </a:solidFill>
                <a:latin typeface="Times New Roman"/>
              </a:rPr>
              <a:t>Plane</a:t>
            </a:r>
            <a:endParaRPr/>
          </a:p>
        </p:txBody>
      </p:sp>
      <p:pic>
        <p:nvPicPr>
          <p:cNvPr id="477" name="Picture 6" descr=""/>
          <p:cNvPicPr/>
          <p:nvPr/>
        </p:nvPicPr>
        <p:blipFill>
          <a:blip r:embed="rId2"/>
          <a:stretch/>
        </p:blipFill>
        <p:spPr>
          <a:xfrm>
            <a:off x="35640" y="44640"/>
            <a:ext cx="2051280" cy="856800"/>
          </a:xfrm>
          <a:prstGeom prst="rect">
            <a:avLst/>
          </a:prstGeom>
          <a:ln>
            <a:noFill/>
          </a:ln>
        </p:spPr>
      </p:pic>
      <p:sp>
        <p:nvSpPr>
          <p:cNvPr id="478" name="CustomShape 2"/>
          <p:cNvSpPr/>
          <p:nvPr/>
        </p:nvSpPr>
        <p:spPr>
          <a:xfrm>
            <a:off x="574920" y="449280"/>
            <a:ext cx="431640" cy="215640"/>
          </a:xfrm>
          <a:prstGeom prst="ellipse">
            <a:avLst/>
          </a:prstGeom>
          <a:noFill/>
          <a:ln w="5724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79" name="CustomShape 3"/>
          <p:cNvSpPr/>
          <p:nvPr/>
        </p:nvSpPr>
        <p:spPr>
          <a:xfrm flipV="1">
            <a:off x="3959280" y="449280"/>
            <a:ext cx="2180880" cy="4630320"/>
          </a:xfrm>
          <a:prstGeom prst="straightConnector1">
            <a:avLst/>
          </a:prstGeom>
          <a:noFill/>
          <a:ln w="76320">
            <a:solidFill>
              <a:srgbClr val="ff0000"/>
            </a:solidFill>
            <a:round/>
            <a:tailEnd len="med" type="arrow" w="med"/>
          </a:ln>
          <a:effectLst>
            <a:outerShdw blurRad="40000" dir="5400000" dist="20000" rotWithShape="0">
              <a:srgbClr val="000000">
                <a:alpha val="38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480" name="CustomShape 4"/>
          <p:cNvSpPr/>
          <p:nvPr/>
        </p:nvSpPr>
        <p:spPr>
          <a:xfrm>
            <a:off x="6272280" y="301680"/>
            <a:ext cx="2564640" cy="118764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</a:rPr>
              <a:t>Stop coannihilation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</a:rPr>
              <a:t>strip could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400" strike="noStrike">
                <a:solidFill>
                  <a:srgbClr val="ffff00"/>
                </a:solidFill>
                <a:latin typeface="Times New Roman"/>
              </a:rPr>
              <a:t> </a:t>
            </a:r>
            <a:r>
              <a:rPr lang="de-DE" sz="2400" strike="noStrike">
                <a:solidFill>
                  <a:srgbClr val="ffff00"/>
                </a:solidFill>
                <a:latin typeface="Times New Roman"/>
              </a:rPr>
              <a:t>extend beyond</a:t>
            </a:r>
            <a:endParaRPr/>
          </a:p>
        </p:txBody>
      </p:sp>
      <p:sp>
        <p:nvSpPr>
          <p:cNvPr id="481" name="CustomShape 5"/>
          <p:cNvSpPr/>
          <p:nvPr/>
        </p:nvSpPr>
        <p:spPr>
          <a:xfrm>
            <a:off x="330840" y="5519160"/>
            <a:ext cx="3661920" cy="577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ffff00"/>
                </a:solidFill>
                <a:latin typeface="Times New Roman"/>
              </a:rPr>
              <a:t>No ‘no-lose’ theorem</a:t>
            </a:r>
            <a:endParaRPr/>
          </a:p>
        </p:txBody>
      </p:sp>
    </p:spTree>
  </p:cSld>
  <p:timing>
    <p:tnLst>
      <p:par>
        <p:cTn id="714" dur="indefinite" restart="never" nodeType="tmRoot">
          <p:childTnLst>
            <p:seq>
              <p:cTn id="715" dur="indefinite" nodeType="mainSeq">
                <p:childTnLst>
                  <p:par>
                    <p:cTn id="716" fill="hold">
                      <p:stCondLst>
                        <p:cond delay="indefinite"/>
                      </p:stCondLst>
                      <p:childTnLst>
                        <p:par>
                          <p:cTn id="717" fill="hold">
                            <p:stCondLst>
                              <p:cond delay="0"/>
                            </p:stCondLst>
                            <p:childTnLst>
                              <p:par>
                                <p:cTn id="71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20" dur="500"/>
                                        <p:tgtEl>
                                          <p:spTgt spid="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23" dur="500"/>
                                        <p:tgtEl>
                                          <p:spTgt spid="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26" dur="500"/>
                                        <p:tgtEl>
                                          <p:spTgt spid="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0000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2" name="Picture 1" descr=""/>
          <p:cNvPicPr/>
          <p:nvPr/>
        </p:nvPicPr>
        <p:blipFill>
          <a:blip r:embed="rId1"/>
          <a:stretch/>
        </p:blipFill>
        <p:spPr>
          <a:xfrm>
            <a:off x="1143000" y="0"/>
            <a:ext cx="6870240" cy="6870240"/>
          </a:xfrm>
          <a:prstGeom prst="rect">
            <a:avLst/>
          </a:prstGeom>
          <a:ln>
            <a:noFill/>
          </a:ln>
        </p:spPr>
      </p:pic>
      <p:sp>
        <p:nvSpPr>
          <p:cNvPr id="483" name="CustomShape 1"/>
          <p:cNvSpPr/>
          <p:nvPr/>
        </p:nvSpPr>
        <p:spPr>
          <a:xfrm>
            <a:off x="4719240" y="-254160"/>
            <a:ext cx="3294000" cy="37461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84" name="CustomShape 2"/>
          <p:cNvSpPr/>
          <p:nvPr/>
        </p:nvSpPr>
        <p:spPr>
          <a:xfrm>
            <a:off x="1001880" y="3514320"/>
            <a:ext cx="3717000" cy="37461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485" name="CustomShape 3"/>
          <p:cNvSpPr/>
          <p:nvPr/>
        </p:nvSpPr>
        <p:spPr>
          <a:xfrm>
            <a:off x="4719240" y="3514320"/>
            <a:ext cx="3294000" cy="37461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id="727" dur="indefinite" restart="never" nodeType="tmRoot">
          <p:childTnLst>
            <p:seq>
              <p:cTn id="728" dur="indefinite" nodeType="mainSeq">
                <p:childTnLst>
                  <p:par>
                    <p:cTn id="729" fill="hold">
                      <p:stCondLst>
                        <p:cond delay="indefinite"/>
                      </p:stCondLst>
                      <p:childTnLst>
                        <p:par>
                          <p:cTn id="730" fill="hold">
                            <p:stCondLst>
                              <p:cond delay="0"/>
                            </p:stCondLst>
                            <p:childTnLst>
                              <p:par>
                                <p:cTn id="73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733" dur="500"/>
                                        <p:tgtEl>
                                          <p:spTgt spid="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4" fill="hold">
                      <p:stCondLst>
                        <p:cond delay="indefinite"/>
                      </p:stCondLst>
                      <p:childTnLst>
                        <p:par>
                          <p:cTn id="735" fill="hold">
                            <p:stCondLst>
                              <p:cond delay="0"/>
                            </p:stCondLst>
                            <p:childTnLst>
                              <p:par>
                                <p:cTn id="736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id="737" dur="500"/>
                                        <p:tgtEl>
                                          <p:spTgt spid="4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9" fill="hold">
                      <p:stCondLst>
                        <p:cond delay="indefinite"/>
                      </p:stCondLst>
                      <p:childTnLst>
                        <p:par>
                          <p:cTn id="740" fill="hold">
                            <p:stCondLst>
                              <p:cond delay="0"/>
                            </p:stCondLst>
                            <p:childTnLst>
                              <p:par>
                                <p:cTn id="741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id="742" dur="500"/>
                                        <p:tgtEl>
                                          <p:spTgt spid="4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4" fill="hold">
                      <p:stCondLst>
                        <p:cond delay="indefinite"/>
                      </p:stCondLst>
                      <p:childTnLst>
                        <p:par>
                          <p:cTn id="745" fill="hold">
                            <p:stCondLst>
                              <p:cond delay="0"/>
                            </p:stCondLst>
                            <p:childTnLst>
                              <p:par>
                                <p:cTn id="746" nodeType="clickEffect" fill="hold" presetClass="exit" presetID="9">
                                  <p:stCondLst>
                                    <p:cond delay="0"/>
                                  </p:stCondLst>
                                  <p:childTnLst>
                                    <p:animEffect filter="dissolve" transition="in">
                                      <p:cBhvr additive="repl">
                                        <p:cTn id="747" dur="500"/>
                                        <p:tgtEl>
                                          <p:spTgt spid="4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4" name="Picture 1" descr=""/>
          <p:cNvPicPr/>
          <p:nvPr/>
        </p:nvPicPr>
        <p:blipFill>
          <a:blip r:embed="rId1"/>
          <a:stretch/>
        </p:blipFill>
        <p:spPr>
          <a:xfrm>
            <a:off x="0" y="0"/>
            <a:ext cx="9143640" cy="6857640"/>
          </a:xfrm>
          <a:prstGeom prst="rect">
            <a:avLst/>
          </a:prstGeom>
          <a:ln>
            <a:noFill/>
          </a:ln>
        </p:spPr>
      </p:pic>
      <p:pic>
        <p:nvPicPr>
          <p:cNvPr id="215" name="Picture 2" descr=""/>
          <p:cNvPicPr/>
          <p:nvPr/>
        </p:nvPicPr>
        <p:blipFill>
          <a:blip r:embed="rId2"/>
          <a:stretch/>
        </p:blipFill>
        <p:spPr>
          <a:xfrm>
            <a:off x="4572000" y="3069000"/>
            <a:ext cx="1777680" cy="2060640"/>
          </a:xfrm>
          <a:prstGeom prst="rect">
            <a:avLst/>
          </a:prstGeom>
          <a:ln>
            <a:noFill/>
          </a:ln>
        </p:spPr>
      </p:pic>
      <p:sp>
        <p:nvSpPr>
          <p:cNvPr id="216" name="CustomShape 1"/>
          <p:cNvSpPr/>
          <p:nvPr/>
        </p:nvSpPr>
        <p:spPr>
          <a:xfrm>
            <a:off x="133920" y="6474960"/>
            <a:ext cx="1336320" cy="333720"/>
          </a:xfrm>
          <a:prstGeom prst="rect">
            <a:avLst/>
          </a:prstGeom>
          <a:solidFill>
            <a:srgbClr val="ff00ff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Craig@LHCP</a:t>
            </a:r>
            <a:endParaRPr/>
          </a:p>
        </p:txBody>
      </p:sp>
    </p:spTree>
  </p:cSld>
  <p:timing>
    <p:tnLst>
      <p:par>
        <p:cTn id="97" dur="indefinite" restart="never" nodeType="tmRoot">
          <p:childTnLst>
            <p:seq>
              <p:cTn id="98" dur="indefinite" nodeType="mainSeq">
                <p:childTnLst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03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144000" y="188640"/>
            <a:ext cx="8820000" cy="100764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54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Nothing (yet) at the LHC</a:t>
            </a:r>
            <a:endParaRPr/>
          </a:p>
        </p:txBody>
      </p:sp>
      <p:pic>
        <p:nvPicPr>
          <p:cNvPr id="218" name="Picture 2" descr=""/>
          <p:cNvPicPr/>
          <p:nvPr/>
        </p:nvPicPr>
        <p:blipFill>
          <a:blip r:embed="rId1"/>
          <a:stretch/>
        </p:blipFill>
        <p:spPr>
          <a:xfrm>
            <a:off x="141480" y="1845000"/>
            <a:ext cx="8822520" cy="4572000"/>
          </a:xfrm>
          <a:prstGeom prst="rect">
            <a:avLst/>
          </a:prstGeom>
          <a:ln>
            <a:noFill/>
          </a:ln>
        </p:spPr>
      </p:pic>
      <p:sp>
        <p:nvSpPr>
          <p:cNvPr id="219" name="CustomShape 2"/>
          <p:cNvSpPr/>
          <p:nvPr/>
        </p:nvSpPr>
        <p:spPr>
          <a:xfrm>
            <a:off x="4953240" y="1340640"/>
            <a:ext cx="3386160" cy="5778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ffff00"/>
                </a:solidFill>
                <a:latin typeface="Times New Roman"/>
              </a:rPr>
              <a:t>Nothing else, either</a:t>
            </a:r>
            <a:endParaRPr/>
          </a:p>
        </p:txBody>
      </p:sp>
      <p:sp>
        <p:nvSpPr>
          <p:cNvPr id="220" name="TextShape 3"/>
          <p:cNvSpPr txBox="1"/>
          <p:nvPr/>
        </p:nvSpPr>
        <p:spPr>
          <a:xfrm>
            <a:off x="323640" y="1340640"/>
            <a:ext cx="3312000" cy="647640"/>
          </a:xfrm>
          <a:prstGeom prst="rect">
            <a:avLst/>
          </a:prstGeom>
          <a:solidFill>
            <a:srgbClr val="000000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</a:pPr>
            <a:r>
              <a:rPr lang="en-US" sz="32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No supersymmetry</a:t>
            </a:r>
            <a:endParaRPr/>
          </a:p>
        </p:txBody>
      </p:sp>
      <p:sp>
        <p:nvSpPr>
          <p:cNvPr id="221" name="CustomShape 4"/>
          <p:cNvSpPr/>
          <p:nvPr/>
        </p:nvSpPr>
        <p:spPr>
          <a:xfrm>
            <a:off x="5648040" y="5171760"/>
            <a:ext cx="2957760" cy="137016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</a:rPr>
              <a:t>More of same?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</a:rPr>
              <a:t>Unexplored nooks?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2800" strike="noStrike">
                <a:solidFill>
                  <a:srgbClr val="ffff00"/>
                </a:solidFill>
                <a:latin typeface="Times New Roman"/>
              </a:rPr>
              <a:t>Novel signatures?</a:t>
            </a:r>
            <a:endParaRPr/>
          </a:p>
        </p:txBody>
      </p:sp>
    </p:spTree>
  </p:cSld>
  <p:timing>
    <p:tnLst>
      <p:par>
        <p:cTn id="104" dur="indefinite" restart="never" nodeType="tmRoot">
          <p:childTnLst>
            <p:seq>
              <p:cTn id="105" dur="indefinite" nodeType="mainSeq">
                <p:childTnLst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0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3" dur="500"/>
                                        <p:tgtEl>
                                          <p:spTgt spid="220">
                                            <p:txEl>
                                              <p:pRg st="0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1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23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TextShape 1"/>
          <p:cNvSpPr txBox="1"/>
          <p:nvPr/>
        </p:nvSpPr>
        <p:spPr>
          <a:xfrm>
            <a:off x="457200" y="274680"/>
            <a:ext cx="8229240" cy="9824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Where could it be hiding?</a:t>
            </a:r>
            <a:endParaRPr/>
          </a:p>
        </p:txBody>
      </p:sp>
      <p:sp>
        <p:nvSpPr>
          <p:cNvPr id="223" name="TextShape 2"/>
          <p:cNvSpPr txBox="1"/>
          <p:nvPr/>
        </p:nvSpPr>
        <p:spPr>
          <a:xfrm>
            <a:off x="241200" y="1460520"/>
            <a:ext cx="8635680" cy="45255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Near-degeneracy of LSP and heavier sparticle(s)?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Coannihilation increases possible mass range</a:t>
            </a:r>
            <a:endParaRPr/>
          </a:p>
        </p:txBody>
      </p:sp>
      <p:pic>
        <p:nvPicPr>
          <p:cNvPr id="224" name="Picture 12" descr=""/>
          <p:cNvPicPr/>
          <p:nvPr/>
        </p:nvPicPr>
        <p:blipFill>
          <a:blip r:embed="rId1"/>
          <a:stretch/>
        </p:blipFill>
        <p:spPr>
          <a:xfrm>
            <a:off x="507960" y="2739960"/>
            <a:ext cx="3965040" cy="3978000"/>
          </a:xfrm>
          <a:prstGeom prst="rect">
            <a:avLst/>
          </a:prstGeom>
          <a:ln>
            <a:noFill/>
          </a:ln>
        </p:spPr>
      </p:pic>
      <p:pic>
        <p:nvPicPr>
          <p:cNvPr id="225" name="Picture 13" descr=""/>
          <p:cNvPicPr/>
          <p:nvPr/>
        </p:nvPicPr>
        <p:blipFill>
          <a:blip r:embed="rId2"/>
          <a:stretch/>
        </p:blipFill>
        <p:spPr>
          <a:xfrm>
            <a:off x="4638960" y="2739960"/>
            <a:ext cx="3984480" cy="3978000"/>
          </a:xfrm>
          <a:prstGeom prst="rect">
            <a:avLst/>
          </a:prstGeom>
          <a:ln>
            <a:noFill/>
          </a:ln>
        </p:spPr>
      </p:pic>
      <p:sp>
        <p:nvSpPr>
          <p:cNvPr id="226" name="CustomShape 3"/>
          <p:cNvSpPr/>
          <p:nvPr/>
        </p:nvSpPr>
        <p:spPr>
          <a:xfrm>
            <a:off x="1580760" y="3568680"/>
            <a:ext cx="14032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trike="noStrike">
                <a:solidFill>
                  <a:srgbClr val="000000"/>
                </a:solidFill>
                <a:latin typeface="Times New Roman"/>
              </a:rPr>
              <a:t>Charged LSP</a:t>
            </a:r>
            <a:endParaRPr/>
          </a:p>
        </p:txBody>
      </p:sp>
      <p:sp>
        <p:nvSpPr>
          <p:cNvPr id="227" name="CustomShape 4"/>
          <p:cNvSpPr/>
          <p:nvPr/>
        </p:nvSpPr>
        <p:spPr>
          <a:xfrm>
            <a:off x="5302080" y="3568680"/>
            <a:ext cx="140328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trike="noStrike">
                <a:solidFill>
                  <a:srgbClr val="000000"/>
                </a:solidFill>
                <a:latin typeface="Times New Roman"/>
              </a:rPr>
              <a:t>Charged LSP</a:t>
            </a:r>
            <a:endParaRPr/>
          </a:p>
        </p:txBody>
      </p:sp>
      <p:sp>
        <p:nvSpPr>
          <p:cNvPr id="228" name="CustomShape 5"/>
          <p:cNvSpPr/>
          <p:nvPr/>
        </p:nvSpPr>
        <p:spPr>
          <a:xfrm>
            <a:off x="1968480" y="6477120"/>
            <a:ext cx="150228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Gaugino mass (TeV)</a:t>
            </a:r>
            <a:endParaRPr/>
          </a:p>
        </p:txBody>
      </p:sp>
      <p:sp>
        <p:nvSpPr>
          <p:cNvPr id="229" name="CustomShape 6"/>
          <p:cNvSpPr/>
          <p:nvPr/>
        </p:nvSpPr>
        <p:spPr>
          <a:xfrm rot="16200000">
            <a:off x="81720" y="4168440"/>
            <a:ext cx="113940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Sfermion mass</a:t>
            </a:r>
            <a:endParaRPr/>
          </a:p>
        </p:txBody>
      </p:sp>
      <p:sp>
        <p:nvSpPr>
          <p:cNvPr id="230" name="CustomShape 7"/>
          <p:cNvSpPr/>
          <p:nvPr/>
        </p:nvSpPr>
        <p:spPr>
          <a:xfrm>
            <a:off x="6070320" y="6464160"/>
            <a:ext cx="150228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Gaugino mass (TeV)</a:t>
            </a:r>
            <a:endParaRPr/>
          </a:p>
        </p:txBody>
      </p:sp>
      <p:sp>
        <p:nvSpPr>
          <p:cNvPr id="231" name="Line 8"/>
          <p:cNvSpPr/>
          <p:nvPr/>
        </p:nvSpPr>
        <p:spPr>
          <a:xfrm flipH="1">
            <a:off x="1127160" y="3077640"/>
            <a:ext cx="2996280" cy="3045960"/>
          </a:xfrm>
          <a:prstGeom prst="line">
            <a:avLst/>
          </a:prstGeom>
          <a:ln>
            <a:solidFill>
              <a:srgbClr val="000090"/>
            </a:solidFill>
            <a:round/>
          </a:ln>
        </p:spPr>
      </p:sp>
      <p:sp>
        <p:nvSpPr>
          <p:cNvPr id="232" name="Line 9"/>
          <p:cNvSpPr/>
          <p:nvPr/>
        </p:nvSpPr>
        <p:spPr>
          <a:xfrm flipH="1">
            <a:off x="5286600" y="3047760"/>
            <a:ext cx="2295720" cy="2989080"/>
          </a:xfrm>
          <a:prstGeom prst="line">
            <a:avLst/>
          </a:prstGeom>
          <a:ln>
            <a:solidFill>
              <a:srgbClr val="000090"/>
            </a:solidFill>
            <a:round/>
          </a:ln>
        </p:spPr>
      </p:sp>
      <p:sp>
        <p:nvSpPr>
          <p:cNvPr id="233" name="CustomShape 10"/>
          <p:cNvSpPr/>
          <p:nvPr/>
        </p:nvSpPr>
        <p:spPr>
          <a:xfrm>
            <a:off x="7380000" y="3403440"/>
            <a:ext cx="1488600" cy="639000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Good dark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matter density</a:t>
            </a:r>
            <a:endParaRPr/>
          </a:p>
        </p:txBody>
      </p:sp>
      <p:sp>
        <p:nvSpPr>
          <p:cNvPr id="234" name="CustomShape 11"/>
          <p:cNvSpPr/>
          <p:nvPr/>
        </p:nvSpPr>
        <p:spPr>
          <a:xfrm>
            <a:off x="464040" y="2678760"/>
            <a:ext cx="991800" cy="3646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CMSSM</a:t>
            </a:r>
            <a:endParaRPr/>
          </a:p>
        </p:txBody>
      </p:sp>
      <p:sp>
        <p:nvSpPr>
          <p:cNvPr id="235" name="CustomShape 12"/>
          <p:cNvSpPr/>
          <p:nvPr/>
        </p:nvSpPr>
        <p:spPr>
          <a:xfrm>
            <a:off x="5113080" y="1128960"/>
            <a:ext cx="37976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Bahl, JE et al, arXiv:1810.10905</a:t>
            </a:r>
            <a:endParaRPr/>
          </a:p>
        </p:txBody>
      </p:sp>
    </p:spTree>
  </p:cSld>
  <p:timing>
    <p:tnLst>
      <p:par>
        <p:cTn id="124" dur="indefinite" restart="never" nodeType="tmRoot">
          <p:childTnLst>
            <p:seq>
              <p:cTn id="125" dur="indefinite" nodeType="mainSeq">
                <p:childTnLst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>
                                            <p:txEl>
                                              <p:pRg st="49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0" dur="500"/>
                                        <p:tgtEl>
                                          <p:spTgt spid="223">
                                            <p:txEl>
                                              <p:pRg st="49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5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38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1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4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4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0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3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6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59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4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67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0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extShape 1"/>
          <p:cNvSpPr txBox="1"/>
          <p:nvPr/>
        </p:nvSpPr>
        <p:spPr>
          <a:xfrm>
            <a:off x="457200" y="274680"/>
            <a:ext cx="8229240" cy="96948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Where could it be hiding?</a:t>
            </a:r>
            <a:endParaRPr/>
          </a:p>
        </p:txBody>
      </p:sp>
      <p:sp>
        <p:nvSpPr>
          <p:cNvPr id="237" name="TextShape 2"/>
          <p:cNvSpPr txBox="1"/>
          <p:nvPr/>
        </p:nvSpPr>
        <p:spPr>
          <a:xfrm>
            <a:off x="241200" y="1460520"/>
            <a:ext cx="8635680" cy="51177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Near-degeneracy of LSP and heavier sparticle(s)?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Coannihilation increases possible mass range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Experimental MET signature more difficult</a:t>
            </a:r>
            <a:endParaRPr/>
          </a:p>
        </p:txBody>
      </p:sp>
      <p:pic>
        <p:nvPicPr>
          <p:cNvPr id="238" name="Picture 3" descr=""/>
          <p:cNvPicPr/>
          <p:nvPr/>
        </p:nvPicPr>
        <p:blipFill>
          <a:blip r:embed="rId1"/>
          <a:stretch/>
        </p:blipFill>
        <p:spPr>
          <a:xfrm>
            <a:off x="660240" y="2835720"/>
            <a:ext cx="3892320" cy="2826720"/>
          </a:xfrm>
          <a:prstGeom prst="rect">
            <a:avLst/>
          </a:prstGeom>
          <a:ln>
            <a:noFill/>
          </a:ln>
        </p:spPr>
      </p:pic>
      <p:pic>
        <p:nvPicPr>
          <p:cNvPr id="239" name="Picture 4" descr=""/>
          <p:cNvPicPr/>
          <p:nvPr/>
        </p:nvPicPr>
        <p:blipFill>
          <a:blip r:embed="rId2"/>
          <a:stretch/>
        </p:blipFill>
        <p:spPr>
          <a:xfrm>
            <a:off x="4625280" y="2846160"/>
            <a:ext cx="3846600" cy="2817720"/>
          </a:xfrm>
          <a:prstGeom prst="rect">
            <a:avLst/>
          </a:prstGeom>
          <a:ln>
            <a:noFill/>
          </a:ln>
        </p:spPr>
      </p:pic>
      <p:sp>
        <p:nvSpPr>
          <p:cNvPr id="240" name="CustomShape 3"/>
          <p:cNvSpPr/>
          <p:nvPr/>
        </p:nvSpPr>
        <p:spPr>
          <a:xfrm>
            <a:off x="2115360" y="2514600"/>
            <a:ext cx="1078560" cy="36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trike="noStrike">
                <a:solidFill>
                  <a:srgbClr val="000000"/>
                </a:solidFill>
                <a:latin typeface="Times New Roman"/>
              </a:rPr>
              <a:t>LSP mass</a:t>
            </a:r>
            <a:endParaRPr/>
          </a:p>
        </p:txBody>
      </p:sp>
      <p:sp>
        <p:nvSpPr>
          <p:cNvPr id="241" name="CustomShape 4"/>
          <p:cNvSpPr/>
          <p:nvPr/>
        </p:nvSpPr>
        <p:spPr>
          <a:xfrm>
            <a:off x="6027120" y="2514600"/>
            <a:ext cx="1078560" cy="3646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trike="noStrike">
                <a:solidFill>
                  <a:srgbClr val="000000"/>
                </a:solidFill>
                <a:latin typeface="Times New Roman"/>
              </a:rPr>
              <a:t>LSP mass</a:t>
            </a:r>
            <a:endParaRPr/>
          </a:p>
        </p:txBody>
      </p:sp>
      <p:sp>
        <p:nvSpPr>
          <p:cNvPr id="242" name="CustomShape 5"/>
          <p:cNvSpPr/>
          <p:nvPr/>
        </p:nvSpPr>
        <p:spPr>
          <a:xfrm rot="16200000">
            <a:off x="-620280" y="4095000"/>
            <a:ext cx="2556720" cy="364320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Stop-LSP mass difference</a:t>
            </a:r>
            <a:endParaRPr/>
          </a:p>
        </p:txBody>
      </p:sp>
      <p:sp>
        <p:nvSpPr>
          <p:cNvPr id="243" name="CustomShape 6"/>
          <p:cNvSpPr/>
          <p:nvPr/>
        </p:nvSpPr>
        <p:spPr>
          <a:xfrm rot="5400000">
            <a:off x="7206120" y="4094640"/>
            <a:ext cx="2537640" cy="36432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Higgs mass 125 ± 3 GeV </a:t>
            </a:r>
            <a:endParaRPr/>
          </a:p>
        </p:txBody>
      </p:sp>
      <p:sp>
        <p:nvSpPr>
          <p:cNvPr id="244" name="CustomShape 7"/>
          <p:cNvSpPr/>
          <p:nvPr/>
        </p:nvSpPr>
        <p:spPr>
          <a:xfrm>
            <a:off x="1700640" y="5647320"/>
            <a:ext cx="1878840" cy="364680"/>
          </a:xfrm>
          <a:prstGeom prst="rect">
            <a:avLst/>
          </a:prstGeom>
          <a:solidFill>
            <a:schemeClr val="bg1"/>
          </a:solidFill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trike="noStrike">
                <a:solidFill>
                  <a:srgbClr val="000000"/>
                </a:solidFill>
                <a:latin typeface="Times New Roman"/>
              </a:rPr>
              <a:t>LSP mass ≤ 8 TeV</a:t>
            </a:r>
            <a:endParaRPr/>
          </a:p>
        </p:txBody>
      </p:sp>
      <p:sp>
        <p:nvSpPr>
          <p:cNvPr id="245" name="CustomShape 8"/>
          <p:cNvSpPr/>
          <p:nvPr/>
        </p:nvSpPr>
        <p:spPr>
          <a:xfrm>
            <a:off x="5510520" y="5658840"/>
            <a:ext cx="1878840" cy="364680"/>
          </a:xfrm>
          <a:prstGeom prst="rect">
            <a:avLst/>
          </a:prstGeom>
          <a:solidFill>
            <a:schemeClr val="bg1"/>
          </a:solidFill>
          <a:ln w="381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lang="de-DE" strike="noStrike">
                <a:solidFill>
                  <a:srgbClr val="000000"/>
                </a:solidFill>
                <a:latin typeface="Times New Roman"/>
              </a:rPr>
              <a:t>LSP mass ≤ 5 TeV</a:t>
            </a:r>
            <a:endParaRPr/>
          </a:p>
        </p:txBody>
      </p:sp>
      <p:sp>
        <p:nvSpPr>
          <p:cNvPr id="246" name="CustomShape 9"/>
          <p:cNvSpPr/>
          <p:nvPr/>
        </p:nvSpPr>
        <p:spPr>
          <a:xfrm>
            <a:off x="464040" y="2678760"/>
            <a:ext cx="991800" cy="3646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CMSSM</a:t>
            </a:r>
            <a:endParaRPr/>
          </a:p>
        </p:txBody>
      </p:sp>
      <p:sp>
        <p:nvSpPr>
          <p:cNvPr id="247" name="CustomShape 10"/>
          <p:cNvSpPr/>
          <p:nvPr/>
        </p:nvSpPr>
        <p:spPr>
          <a:xfrm>
            <a:off x="5213880" y="6424200"/>
            <a:ext cx="37976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Bahl, JE et al, arXiv:1810.10905</a:t>
            </a:r>
            <a:endParaRPr/>
          </a:p>
        </p:txBody>
      </p:sp>
    </p:spTree>
  </p:cSld>
  <p:timing>
    <p:tnLst>
      <p:par>
        <p:cTn id="171" dur="indefinite" restart="never" nodeType="tmRoot">
          <p:childTnLst>
            <p:seq>
              <p:cTn id="172" dur="indefinite" nodeType="mainSeq">
                <p:childTnLst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49" end="9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77" dur="500"/>
                                        <p:tgtEl>
                                          <p:spTgt spid="237">
                                            <p:txEl>
                                              <p:pRg st="49" end="9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5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8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9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9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19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00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03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06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0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0" fill="hold">
                      <p:stCondLst>
                        <p:cond delay="indefinite"/>
                      </p:stCondLst>
                      <p:childTnLst>
                        <p:par>
                          <p:cTn id="211" fill="hold">
                            <p:stCondLst>
                              <p:cond delay="0"/>
                            </p:stCondLst>
                            <p:childTnLst>
                              <p:par>
                                <p:cTn id="21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100" end="14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14" dur="500"/>
                                        <p:tgtEl>
                                          <p:spTgt spid="237">
                                            <p:txEl>
                                              <p:pRg st="100" end="14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extShape 1"/>
          <p:cNvSpPr txBox="1"/>
          <p:nvPr/>
        </p:nvSpPr>
        <p:spPr>
          <a:xfrm>
            <a:off x="108000" y="260280"/>
            <a:ext cx="8856000" cy="1008000"/>
          </a:xfrm>
          <a:prstGeom prst="rect">
            <a:avLst/>
          </a:prstGeom>
          <a:solidFill>
            <a:srgbClr val="bbe0e3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  <a:ea typeface="ＭＳ Ｐゴシック"/>
              </a:rPr>
              <a:t>Direct Constraints on Light Stops</a:t>
            </a:r>
            <a:endParaRPr/>
          </a:p>
        </p:txBody>
      </p:sp>
      <p:pic>
        <p:nvPicPr>
          <p:cNvPr id="249" name="Picture 2" descr=""/>
          <p:cNvPicPr/>
          <p:nvPr/>
        </p:nvPicPr>
        <p:blipFill>
          <a:blip r:embed="rId1"/>
          <a:stretch/>
        </p:blipFill>
        <p:spPr>
          <a:xfrm>
            <a:off x="2912760" y="1340640"/>
            <a:ext cx="6051240" cy="5472360"/>
          </a:xfrm>
          <a:prstGeom prst="rect">
            <a:avLst/>
          </a:prstGeom>
          <a:ln>
            <a:noFill/>
          </a:ln>
        </p:spPr>
      </p:pic>
      <p:sp>
        <p:nvSpPr>
          <p:cNvPr id="250" name="CustomShape 2"/>
          <p:cNvSpPr/>
          <p:nvPr/>
        </p:nvSpPr>
        <p:spPr>
          <a:xfrm>
            <a:off x="288720" y="2674800"/>
            <a:ext cx="2854080" cy="2241360"/>
          </a:xfrm>
          <a:prstGeom prst="rect">
            <a:avLst/>
          </a:prstGeom>
          <a:solidFill>
            <a:srgbClr val="000066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ffff00"/>
                </a:solidFill>
                <a:latin typeface="Times New Roman"/>
              </a:rPr>
              <a:t>Limit on m</a:t>
            </a:r>
            <a:r>
              <a:rPr lang="de-DE" sz="3200" strike="noStrike" baseline="-25000">
                <a:solidFill>
                  <a:srgbClr val="ffff00"/>
                </a:solidFill>
                <a:latin typeface="Times New Roman"/>
              </a:rPr>
              <a:t>stop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ffff00"/>
                </a:solidFill>
                <a:latin typeface="Times New Roman"/>
              </a:rPr>
              <a:t>depends on m</a:t>
            </a:r>
            <a:r>
              <a:rPr lang="de-DE" sz="3200" strike="noStrike" baseline="-25000">
                <a:solidFill>
                  <a:srgbClr val="ffff00"/>
                </a:solidFill>
                <a:latin typeface="Times New Roman"/>
              </a:rPr>
              <a:t>LSP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ffff00"/>
                </a:solidFill>
                <a:latin typeface="Times New Roman"/>
              </a:rPr>
              <a:t>weakens as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z="3200" strike="noStrike">
                <a:solidFill>
                  <a:srgbClr val="ffff00"/>
                </a:solidFill>
                <a:latin typeface="Times New Roman"/>
              </a:rPr>
              <a:t>m</a:t>
            </a:r>
            <a:r>
              <a:rPr lang="de-DE" sz="3200" strike="noStrike" baseline="-25000">
                <a:solidFill>
                  <a:srgbClr val="ffff00"/>
                </a:solidFill>
                <a:latin typeface="Times New Roman"/>
              </a:rPr>
              <a:t>LSP</a:t>
            </a:r>
            <a:r>
              <a:rPr lang="de-DE" sz="3200" strike="noStrike">
                <a:solidFill>
                  <a:srgbClr val="ffff00"/>
                </a:solidFill>
                <a:latin typeface="Wingdings"/>
                <a:ea typeface="Wingdings"/>
              </a:rPr>
              <a:t></a:t>
            </a:r>
            <a:r>
              <a:rPr lang="de-DE" sz="3200" strike="noStrike">
                <a:solidFill>
                  <a:srgbClr val="ffff00"/>
                </a:solidFill>
                <a:latin typeface="Times New Roman"/>
                <a:ea typeface="Wingdings"/>
              </a:rPr>
              <a:t>m</a:t>
            </a:r>
            <a:r>
              <a:rPr lang="de-DE" sz="3200" strike="noStrike" baseline="-25000">
                <a:solidFill>
                  <a:srgbClr val="ffff00"/>
                </a:solidFill>
                <a:latin typeface="Times New Roman"/>
                <a:ea typeface="Wingdings"/>
              </a:rPr>
              <a:t>stop</a:t>
            </a:r>
            <a:endParaRPr/>
          </a:p>
        </p:txBody>
      </p:sp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lang="en-US" sz="4400" strike="noStrike">
                <a:solidFill>
                  <a:srgbClr val="000000"/>
                </a:solidFill>
                <a:latin typeface="Times New Roman"/>
              </a:rPr>
              <a:t>Could be more complicated if …</a:t>
            </a:r>
            <a:endParaRPr/>
          </a:p>
        </p:txBody>
      </p:sp>
      <p:sp>
        <p:nvSpPr>
          <p:cNvPr id="25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solidFill>
            <a:srgbClr val="b7dee8"/>
          </a:solidFill>
          <a:ln>
            <a:solidFill>
              <a:srgbClr val="000000"/>
            </a:solidFill>
          </a:ln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Sparticle masses unify below m</a:t>
            </a:r>
            <a:r>
              <a:rPr lang="en-US" sz="3200" strike="noStrike" baseline="-25000">
                <a:solidFill>
                  <a:srgbClr val="000000"/>
                </a:solidFill>
                <a:latin typeface="Times New Roman"/>
              </a:rPr>
              <a:t>GUT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 (e.g., mirage mediation) - ‘subGUT’ models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n-US" sz="3200" strike="noStrike">
                <a:solidFill>
                  <a:srgbClr val="000000"/>
                </a:solidFill>
                <a:latin typeface="Times New Roman"/>
              </a:rPr>
              <a:t>More degeneracy </a:t>
            </a:r>
            <a:r>
              <a:rPr lang="en-US" sz="3200" strike="noStrike">
                <a:solidFill>
                  <a:srgbClr val="000000"/>
                </a:solidFill>
                <a:latin typeface="Wingdings"/>
                <a:ea typeface="Wingdings"/>
              </a:rPr>
              <a:t></a:t>
            </a:r>
            <a:r>
              <a:rPr lang="en-US" sz="3200" strike="noStrike">
                <a:solidFill>
                  <a:srgbClr val="000000"/>
                </a:solidFill>
                <a:latin typeface="Times New Roman"/>
                <a:ea typeface="Wingdings"/>
              </a:rPr>
              <a:t> more coannihilation</a:t>
            </a:r>
            <a:endParaRPr/>
          </a:p>
        </p:txBody>
      </p:sp>
      <p:pic>
        <p:nvPicPr>
          <p:cNvPr id="253" name="Picture 3" descr=""/>
          <p:cNvPicPr/>
          <p:nvPr/>
        </p:nvPicPr>
        <p:blipFill>
          <a:blip r:embed="rId1"/>
          <a:stretch/>
        </p:blipFill>
        <p:spPr>
          <a:xfrm>
            <a:off x="1045800" y="3251520"/>
            <a:ext cx="7022160" cy="3510720"/>
          </a:xfrm>
          <a:prstGeom prst="rect">
            <a:avLst/>
          </a:prstGeom>
          <a:ln>
            <a:noFill/>
          </a:ln>
        </p:spPr>
      </p:pic>
      <p:sp>
        <p:nvSpPr>
          <p:cNvPr id="254" name="CustomShape 3"/>
          <p:cNvSpPr/>
          <p:nvPr/>
        </p:nvSpPr>
        <p:spPr>
          <a:xfrm>
            <a:off x="7499520" y="5192280"/>
            <a:ext cx="1488600" cy="639000"/>
          </a:xfrm>
          <a:prstGeom prst="rect">
            <a:avLst/>
          </a:prstGeom>
          <a:solidFill>
            <a:srgbClr val="00009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Good dark </a:t>
            </a:r>
            <a:endParaRPr/>
          </a:p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matter density</a:t>
            </a:r>
            <a:endParaRPr/>
          </a:p>
        </p:txBody>
      </p:sp>
      <p:sp>
        <p:nvSpPr>
          <p:cNvPr id="255" name="CustomShape 4"/>
          <p:cNvSpPr/>
          <p:nvPr/>
        </p:nvSpPr>
        <p:spPr>
          <a:xfrm>
            <a:off x="2207520" y="6566760"/>
            <a:ext cx="150228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Gaugino mass (TeV)</a:t>
            </a:r>
            <a:endParaRPr/>
          </a:p>
        </p:txBody>
      </p:sp>
      <p:sp>
        <p:nvSpPr>
          <p:cNvPr id="256" name="CustomShape 5"/>
          <p:cNvSpPr/>
          <p:nvPr/>
        </p:nvSpPr>
        <p:spPr>
          <a:xfrm rot="16200000">
            <a:off x="604800" y="4467240"/>
            <a:ext cx="1139400" cy="2725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Sfermion mass</a:t>
            </a:r>
            <a:endParaRPr/>
          </a:p>
        </p:txBody>
      </p:sp>
      <p:sp>
        <p:nvSpPr>
          <p:cNvPr id="257" name="CustomShape 6"/>
          <p:cNvSpPr/>
          <p:nvPr/>
        </p:nvSpPr>
        <p:spPr>
          <a:xfrm>
            <a:off x="5756760" y="6553800"/>
            <a:ext cx="1502280" cy="2728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1" lang="de-DE" sz="1200" strike="noStrike">
                <a:solidFill>
                  <a:srgbClr val="000000"/>
                </a:solidFill>
                <a:latin typeface="Times New Roman"/>
              </a:rPr>
              <a:t>Gaugino mass (TeV)</a:t>
            </a:r>
            <a:endParaRPr/>
          </a:p>
        </p:txBody>
      </p:sp>
      <p:sp>
        <p:nvSpPr>
          <p:cNvPr id="258" name="CustomShape 7"/>
          <p:cNvSpPr/>
          <p:nvPr/>
        </p:nvSpPr>
        <p:spPr>
          <a:xfrm>
            <a:off x="685440" y="3255840"/>
            <a:ext cx="967320" cy="364680"/>
          </a:xfrm>
          <a:prstGeom prst="rect">
            <a:avLst/>
          </a:prstGeom>
          <a:solidFill>
            <a:srgbClr val="008000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trike="noStrike">
                <a:solidFill>
                  <a:srgbClr val="ffff00"/>
                </a:solidFill>
                <a:latin typeface="Times New Roman"/>
              </a:rPr>
              <a:t>subGUT</a:t>
            </a:r>
            <a:endParaRPr/>
          </a:p>
        </p:txBody>
      </p:sp>
      <p:sp>
        <p:nvSpPr>
          <p:cNvPr id="259" name="CustomShape 8"/>
          <p:cNvSpPr/>
          <p:nvPr/>
        </p:nvSpPr>
        <p:spPr>
          <a:xfrm>
            <a:off x="5113080" y="1293120"/>
            <a:ext cx="3797640" cy="333720"/>
          </a:xfrm>
          <a:prstGeom prst="rect">
            <a:avLst/>
          </a:prstGeom>
          <a:solidFill>
            <a:srgbClr val="ff00cc"/>
          </a:solidFill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lang="de-DE" sz="1600" strike="noStrike">
                <a:solidFill>
                  <a:srgbClr val="ffff00"/>
                </a:solidFill>
                <a:latin typeface="Times New Roman"/>
                <a:ea typeface="ＭＳ Ｐゴシック"/>
              </a:rPr>
              <a:t>Bagnaschi, Bahl, JE et al, arXiv:1810.10905</a:t>
            </a:r>
            <a:endParaRPr/>
          </a:p>
        </p:txBody>
      </p:sp>
    </p:spTree>
  </p:cSld>
  <p:timing>
    <p:tnLst>
      <p:par>
        <p:cTn id="215" dur="indefinite" restart="never" nodeType="tmRoot">
          <p:childTnLst>
            <p:seq>
              <p:cTn id="216" dur="indefinite" nodeType="mainSeq">
                <p:childTnLst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>
                                            <p:txEl>
                                              <p:pRg st="77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21" dur="500"/>
                                        <p:tgtEl>
                                          <p:spTgt spid="252">
                                            <p:txEl>
                                              <p:pRg st="77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24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5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2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8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30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1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33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4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36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nodeType="with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39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0" fill="hold">
                      <p:stCondLst>
                        <p:cond delay="indefinite"/>
                      </p:stCondLst>
                      <p:childTnLst>
                        <p:par>
                          <p:cTn id="241" fill="hold">
                            <p:stCondLst>
                              <p:cond delay="0"/>
                            </p:stCondLst>
                            <p:childTnLst>
                              <p:par>
                                <p:cTn id="242" nodeType="clickEffect" fill="hold" presetClass="entr" presetID="9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 additive="repl">
                                        <p:cTn id="244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Application>LibreOffice/4.4.6.3$Windows_x86 LibreOffice_project/e8938fd3328e95dcf59dd64e7facd2c7d67c704d</Application>
  <Paragraphs>293</Paragraphs>
  <Company>cern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2018-07-19T13:26:55Z</dcterms:created>
  <dc:creator>CERN User</dc:creator>
  <dc:language>de-DE</dc:language>
  <cp:lastModifiedBy>CERN User</cp:lastModifiedBy>
  <cp:lastPrinted>2018-07-25T12:17:20Z</cp:lastPrinted>
  <dcterms:modified xsi:type="dcterms:W3CDTF">2018-11-28T08:09:26Z</dcterms:modified>
  <cp:revision>113</cp:revision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cern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3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38</vt:i4>
  </property>
</Properties>
</file>