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5143500" type="screen16x9"/>
  <p:notesSz cx="6858000" cy="9144000"/>
  <p:embeddedFontLst>
    <p:embeddedFont>
      <p:font typeface="Raleway" panose="020B0604020202020204" charset="0"/>
      <p:regular r:id="rId27"/>
      <p:bold r:id="rId28"/>
      <p:italic r:id="rId29"/>
      <p:boldItalic r:id="rId30"/>
    </p:embeddedFont>
    <p:embeddedFont>
      <p:font typeface="Source Sans Pro" panose="020B0503030403020204" pitchFamily="3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2" d="100"/>
          <a:sy n="132" d="100"/>
        </p:scale>
        <p:origin x="162" y="31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6114e889b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6114e889b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46114e889b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46114e889b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46114e889b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46114e889b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46114e889b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46114e889b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46114e889b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46114e889b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46114e889b_0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46114e889b_0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46114e889b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46114e889b_0_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46114e889b_0_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46114e889b_0_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46114e889b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46114e889b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46114e889b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46114e889b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46114e889b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46114e889b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46114e889b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46114e889b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46114e889b_0_1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46114e889b_0_1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46114e889b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46114e889b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46114e889b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46114e889b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46114e889b_0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Google Shape;264;g46114e889b_0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44b0d8670c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44b0d8670c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6114e889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46114e889b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6114e889b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46114e889b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46114e889b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46114e889b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46114e889b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46114e889b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6114e889b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46114e889b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61a6721c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461a6721c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l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ctrTitle"/>
          </p:nvPr>
        </p:nvSpPr>
        <p:spPr>
          <a:xfrm>
            <a:off x="0" y="2185000"/>
            <a:ext cx="8952000" cy="54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50"/>
              <a:t>Multimessenger Astronomy and New Neutrino Physics</a:t>
            </a:r>
            <a:endParaRPr sz="2650"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1"/>
          </p:nvPr>
        </p:nvSpPr>
        <p:spPr>
          <a:xfrm>
            <a:off x="94700" y="2675100"/>
            <a:ext cx="8183700" cy="86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Kevin J. Kelly, Fermilab</a:t>
            </a:r>
            <a:endParaRPr sz="18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DISCRETE18 -- 28 November, 2018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pic>
        <p:nvPicPr>
          <p:cNvPr id="61" name="Google Shape;6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8750" y="76200"/>
            <a:ext cx="2909050" cy="54985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3"/>
          <p:cNvSpPr txBox="1"/>
          <p:nvPr/>
        </p:nvSpPr>
        <p:spPr>
          <a:xfrm>
            <a:off x="94700" y="4625050"/>
            <a:ext cx="6739800" cy="42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</a:rPr>
              <a:t>Based on 1808.02889 (</a:t>
            </a:r>
            <a:r>
              <a:rPr lang="en" b="1">
                <a:solidFill>
                  <a:schemeClr val="lt2"/>
                </a:solidFill>
              </a:rPr>
              <a:t>JCAP </a:t>
            </a:r>
            <a:r>
              <a:rPr lang="en">
                <a:solidFill>
                  <a:schemeClr val="lt2"/>
                </a:solidFill>
              </a:rPr>
              <a:t>1810 (2018) no. 10, 048) with Pedro A.N. Machado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>
            <a:spLocks noGrp="1"/>
          </p:cNvSpPr>
          <p:nvPr>
            <p:ph type="title"/>
          </p:nvPr>
        </p:nvSpPr>
        <p:spPr>
          <a:xfrm>
            <a:off x="79750" y="69850"/>
            <a:ext cx="88497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Previously Explored as “Secret Neutrino Interactions”</a:t>
            </a:r>
            <a:endParaRPr sz="2600"/>
          </a:p>
        </p:txBody>
      </p:sp>
      <p:sp>
        <p:nvSpPr>
          <p:cNvPr id="141" name="Google Shape;141;p22"/>
          <p:cNvSpPr txBox="1">
            <a:spLocks noGrp="1"/>
          </p:cNvSpPr>
          <p:nvPr>
            <p:ph type="body" idx="1"/>
          </p:nvPr>
        </p:nvSpPr>
        <p:spPr>
          <a:xfrm>
            <a:off x="113850" y="466975"/>
            <a:ext cx="85206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400"/>
              <a:t>[Ng, Beacom 1404.2288]</a:t>
            </a:r>
            <a:endParaRPr sz="1400"/>
          </a:p>
        </p:txBody>
      </p:sp>
      <p:sp>
        <p:nvSpPr>
          <p:cNvPr id="142" name="Google Shape;142;p2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143" name="Google Shape;14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550" y="807150"/>
            <a:ext cx="8193197" cy="3614944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2"/>
          <p:cNvSpPr txBox="1"/>
          <p:nvPr/>
        </p:nvSpPr>
        <p:spPr>
          <a:xfrm>
            <a:off x="318500" y="4372650"/>
            <a:ext cx="8193300" cy="7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 mass is large, you probe a new four-fermion interaction. Current limits are probing </a:t>
            </a:r>
            <a:r>
              <a:rPr lang="en" i="1"/>
              <a:t>much</a:t>
            </a:r>
            <a:r>
              <a:rPr lang="en"/>
              <a:t> stronger interactions than G</a:t>
            </a:r>
            <a:r>
              <a:rPr lang="en" baseline="-25000"/>
              <a:t>F</a:t>
            </a:r>
            <a:r>
              <a:rPr lang="en"/>
              <a:t>. Orange lines correspond to an optical depth of 1 for a propagation length of one Hubble length.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3"/>
          <p:cNvSpPr txBox="1">
            <a:spLocks noGrp="1"/>
          </p:cNvSpPr>
          <p:nvPr>
            <p:ph type="title"/>
          </p:nvPr>
        </p:nvSpPr>
        <p:spPr>
          <a:xfrm>
            <a:off x="134325" y="6985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Pileup of events</a:t>
            </a:r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body" idx="1"/>
          </p:nvPr>
        </p:nvSpPr>
        <p:spPr>
          <a:xfrm>
            <a:off x="762000" y="4071000"/>
            <a:ext cx="1864500" cy="33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/>
              <a:t>[Ng, Beacom 1404.2288]</a:t>
            </a:r>
            <a:endParaRPr sz="1200"/>
          </a:p>
        </p:txBody>
      </p:sp>
      <p:sp>
        <p:nvSpPr>
          <p:cNvPr id="151" name="Google Shape;151;p2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152" name="Google Shape;15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225" y="1068750"/>
            <a:ext cx="3188071" cy="306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3"/>
          <p:cNvSpPr txBox="1">
            <a:spLocks noGrp="1"/>
          </p:cNvSpPr>
          <p:nvPr>
            <p:ph type="body" idx="1"/>
          </p:nvPr>
        </p:nvSpPr>
        <p:spPr>
          <a:xfrm>
            <a:off x="3288300" y="2362959"/>
            <a:ext cx="5968500" cy="216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For a continuous (over time) flux of neutrinos, this type of absorption would lead to a re-emission of neutrinos at lower energies.</a:t>
            </a:r>
            <a:endParaRPr sz="16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600"/>
              <a:t>However, we are interested in specific neutrino-producing events. A typical scattering will give large enough deflections that the neutrino will not appear to arrive coincident in time/direction with its source.</a:t>
            </a:r>
            <a:endParaRPr sz="16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2CAA16A-5B53-46F0-AFAD-7CFD1B4A1F3E}"/>
              </a:ext>
            </a:extLst>
          </p:cNvPr>
          <p:cNvSpPr/>
          <p:nvPr/>
        </p:nvSpPr>
        <p:spPr>
          <a:xfrm>
            <a:off x="4093036" y="275774"/>
            <a:ext cx="3893857" cy="18505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oogle Shape;174;p25">
            <a:extLst>
              <a:ext uri="{FF2B5EF4-FFF2-40B4-BE49-F238E27FC236}">
                <a16:creationId xmlns:a16="http://schemas.microsoft.com/office/drawing/2014/main" id="{25BDA454-FF59-4698-B879-31CC985E6C6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06793" y="393486"/>
            <a:ext cx="1717775" cy="163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75;p25">
            <a:extLst>
              <a:ext uri="{FF2B5EF4-FFF2-40B4-BE49-F238E27FC236}">
                <a16:creationId xmlns:a16="http://schemas.microsoft.com/office/drawing/2014/main" id="{A7420AD6-A5D3-41F4-84A5-B4F22F65D200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12243" y="760669"/>
            <a:ext cx="2195094" cy="896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4"/>
          <p:cNvSpPr txBox="1">
            <a:spLocks noGrp="1"/>
          </p:cNvSpPr>
          <p:nvPr>
            <p:ph type="title"/>
          </p:nvPr>
        </p:nvSpPr>
        <p:spPr>
          <a:xfrm>
            <a:off x="52475" y="4937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Enter TXS 0506+056</a:t>
            </a:r>
            <a:endParaRPr/>
          </a:p>
        </p:txBody>
      </p:sp>
      <p:sp>
        <p:nvSpPr>
          <p:cNvPr id="161" name="Google Shape;161;p24"/>
          <p:cNvSpPr txBox="1">
            <a:spLocks noGrp="1"/>
          </p:cNvSpPr>
          <p:nvPr>
            <p:ph type="body" idx="1"/>
          </p:nvPr>
        </p:nvSpPr>
        <p:spPr>
          <a:xfrm>
            <a:off x="5134600" y="352075"/>
            <a:ext cx="2635200" cy="32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/>
              <a:t>[IceCube Collaboration, 1807.08794]</a:t>
            </a:r>
            <a:endParaRPr sz="1200"/>
          </a:p>
        </p:txBody>
      </p:sp>
      <p:sp>
        <p:nvSpPr>
          <p:cNvPr id="162" name="Google Shape;162;p2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163" name="Google Shape;16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275" y="740975"/>
            <a:ext cx="6609941" cy="2392301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4"/>
          <p:cNvSpPr txBox="1"/>
          <p:nvPr/>
        </p:nvSpPr>
        <p:spPr>
          <a:xfrm>
            <a:off x="264275" y="3099175"/>
            <a:ext cx="5343000" cy="19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2"/>
                </a:solidFill>
              </a:rPr>
              <a:t>After the first neutrino event detection (coincident with the location of TXS 0506+056 and in time with a gamma ray burst flare), the IceCube collaboration performed a historical analysis of their data and found a time window with 13 ± 5 excess signal events.</a:t>
            </a:r>
            <a:endParaRPr dirty="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lt2"/>
                </a:solidFill>
              </a:rPr>
              <a:t>Neutrino fluence measured to be commensurate with gamma ray flux (measured by Fermi-LAT).</a:t>
            </a:r>
            <a:endParaRPr dirty="0">
              <a:solidFill>
                <a:schemeClr val="lt2"/>
              </a:solidFill>
            </a:endParaRPr>
          </a:p>
        </p:txBody>
      </p:sp>
      <p:pic>
        <p:nvPicPr>
          <p:cNvPr id="165" name="Google Shape;16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2550" y="2917865"/>
            <a:ext cx="2735438" cy="2052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6C41AD5-44C5-4FD8-9B27-4223A930B642}"/>
              </a:ext>
            </a:extLst>
          </p:cNvPr>
          <p:cNvSpPr/>
          <p:nvPr/>
        </p:nvSpPr>
        <p:spPr>
          <a:xfrm>
            <a:off x="4971143" y="1335313"/>
            <a:ext cx="3893857" cy="18505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Google Shape;170;p25"/>
          <p:cNvSpPr txBox="1">
            <a:spLocks noGrp="1"/>
          </p:cNvSpPr>
          <p:nvPr>
            <p:ph type="title"/>
          </p:nvPr>
        </p:nvSpPr>
        <p:spPr>
          <a:xfrm>
            <a:off x="-25800" y="0"/>
            <a:ext cx="88908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 Pseudoexperiments with IceCube Data</a:t>
            </a:r>
            <a:endParaRPr/>
          </a:p>
        </p:txBody>
      </p:sp>
      <p:sp>
        <p:nvSpPr>
          <p:cNvPr id="171" name="Google Shape;171;p2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pic>
        <p:nvPicPr>
          <p:cNvPr id="172" name="Google Shape;17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756475"/>
            <a:ext cx="8839202" cy="1325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950" y="623400"/>
            <a:ext cx="4677299" cy="317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4900" y="1453025"/>
            <a:ext cx="1717775" cy="163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90350" y="1820208"/>
            <a:ext cx="2195094" cy="896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87625"/>
            <a:ext cx="7599276" cy="139472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6"/>
          <p:cNvSpPr txBox="1">
            <a:spLocks noGrp="1"/>
          </p:cNvSpPr>
          <p:nvPr>
            <p:ph type="title"/>
          </p:nvPr>
        </p:nvSpPr>
        <p:spPr>
          <a:xfrm>
            <a:off x="-25800" y="0"/>
            <a:ext cx="88908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 Pseudoexperiments with IceCube Data</a:t>
            </a:r>
            <a:endParaRPr/>
          </a:p>
        </p:txBody>
      </p:sp>
      <p:sp>
        <p:nvSpPr>
          <p:cNvPr id="182" name="Google Shape;182;p2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pic>
        <p:nvPicPr>
          <p:cNvPr id="183" name="Google Shape;18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425" y="566200"/>
            <a:ext cx="4715327" cy="317887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4ABD112-F112-4A94-9560-B65AE7713BB1}"/>
              </a:ext>
            </a:extLst>
          </p:cNvPr>
          <p:cNvSpPr/>
          <p:nvPr/>
        </p:nvSpPr>
        <p:spPr>
          <a:xfrm>
            <a:off x="4971143" y="1335313"/>
            <a:ext cx="3893857" cy="1850573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oogle Shape;174;p25">
            <a:extLst>
              <a:ext uri="{FF2B5EF4-FFF2-40B4-BE49-F238E27FC236}">
                <a16:creationId xmlns:a16="http://schemas.microsoft.com/office/drawing/2014/main" id="{A698CEF8-66DA-4A86-AF48-67009E48AEB7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84900" y="1453025"/>
            <a:ext cx="1717775" cy="163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75;p25">
            <a:extLst>
              <a:ext uri="{FF2B5EF4-FFF2-40B4-BE49-F238E27FC236}">
                <a16:creationId xmlns:a16="http://schemas.microsoft.com/office/drawing/2014/main" id="{69061CD2-F0E5-4DD9-9BAE-097E71AA2E0F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90350" y="1820208"/>
            <a:ext cx="2195094" cy="8960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7"/>
          <p:cNvSpPr txBox="1">
            <a:spLocks noGrp="1"/>
          </p:cNvSpPr>
          <p:nvPr>
            <p:ph type="title"/>
          </p:nvPr>
        </p:nvSpPr>
        <p:spPr>
          <a:xfrm>
            <a:off x="32000" y="42550"/>
            <a:ext cx="90147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Caveat: Energy reconstruction is (far from) perfect</a:t>
            </a:r>
            <a:endParaRPr sz="2800"/>
          </a:p>
        </p:txBody>
      </p:sp>
      <p:sp>
        <p:nvSpPr>
          <p:cNvPr id="191" name="Google Shape;191;p2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pic>
        <p:nvPicPr>
          <p:cNvPr id="192" name="Google Shape;19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46638" y="665950"/>
            <a:ext cx="5985418" cy="41727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7"/>
          <p:cNvSpPr txBox="1"/>
          <p:nvPr/>
        </p:nvSpPr>
        <p:spPr>
          <a:xfrm>
            <a:off x="-36225" y="4781925"/>
            <a:ext cx="3000000" cy="53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[IceCube Collaboration, 1807.08794]</a:t>
            </a:r>
            <a:endParaRPr sz="1200">
              <a:solidFill>
                <a:schemeClr val="l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8"/>
          <p:cNvSpPr txBox="1">
            <a:spLocks noGrp="1"/>
          </p:cNvSpPr>
          <p:nvPr>
            <p:ph type="title"/>
          </p:nvPr>
        </p:nvSpPr>
        <p:spPr>
          <a:xfrm>
            <a:off x="32000" y="42550"/>
            <a:ext cx="90147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Caveat: Energy reconstruction is (far from) perfect</a:t>
            </a:r>
            <a:endParaRPr sz="2800"/>
          </a:p>
        </p:txBody>
      </p:sp>
      <p:sp>
        <p:nvSpPr>
          <p:cNvPr id="199" name="Google Shape;199;p2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pic>
        <p:nvPicPr>
          <p:cNvPr id="200" name="Google Shape;20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6863" y="559125"/>
            <a:ext cx="7044986" cy="4584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9"/>
          <p:cNvSpPr txBox="1">
            <a:spLocks noGrp="1"/>
          </p:cNvSpPr>
          <p:nvPr>
            <p:ph type="title"/>
          </p:nvPr>
        </p:nvSpPr>
        <p:spPr>
          <a:xfrm>
            <a:off x="32000" y="42550"/>
            <a:ext cx="90147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Caveat: Energy reconstruction is (far from) perfect</a:t>
            </a:r>
            <a:endParaRPr sz="2800"/>
          </a:p>
        </p:txBody>
      </p:sp>
      <p:sp>
        <p:nvSpPr>
          <p:cNvPr id="206" name="Google Shape;206;p2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pic>
        <p:nvPicPr>
          <p:cNvPr id="207" name="Google Shape;20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0337" y="565925"/>
            <a:ext cx="7303326" cy="471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0"/>
          <p:cNvSpPr txBox="1">
            <a:spLocks noGrp="1"/>
          </p:cNvSpPr>
          <p:nvPr>
            <p:ph type="title"/>
          </p:nvPr>
        </p:nvSpPr>
        <p:spPr>
          <a:xfrm>
            <a:off x="45675" y="5620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Brief aside: Terrestrial Sensitivity to 𝛎SI</a:t>
            </a:r>
            <a:endParaRPr/>
          </a:p>
        </p:txBody>
      </p:sp>
      <p:sp>
        <p:nvSpPr>
          <p:cNvPr id="213" name="Google Shape;213;p3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pic>
        <p:nvPicPr>
          <p:cNvPr id="214" name="Google Shape;21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300" y="627350"/>
            <a:ext cx="5361037" cy="4061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94812" y="736500"/>
            <a:ext cx="3196787" cy="2009472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0"/>
          <p:cNvSpPr txBox="1"/>
          <p:nvPr/>
        </p:nvSpPr>
        <p:spPr>
          <a:xfrm>
            <a:off x="5716525" y="2953750"/>
            <a:ext cx="3376800" cy="7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Slightly different setup: scalar carries lepton number 2, can search for in DUNE near detector by looking for events with large (visible) transverse momentum.</a:t>
            </a:r>
            <a:endParaRPr sz="1200"/>
          </a:p>
        </p:txBody>
      </p:sp>
      <p:sp>
        <p:nvSpPr>
          <p:cNvPr id="217" name="Google Shape;217;p30"/>
          <p:cNvSpPr txBox="1"/>
          <p:nvPr/>
        </p:nvSpPr>
        <p:spPr>
          <a:xfrm>
            <a:off x="4611400" y="4688750"/>
            <a:ext cx="4113600" cy="6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</a:rPr>
              <a:t>[Jeffrey Berryman, André de Gouvêa, KJK, Yue Zhang, 1802.00009]</a:t>
            </a:r>
            <a:endParaRPr sz="10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</a:rPr>
              <a:t>[KJK, Yue Zhang, Forthcoming]</a:t>
            </a:r>
            <a:endParaRPr sz="1000">
              <a:solidFill>
                <a:schemeClr val="l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/>
      <p:bldP spid="2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1"/>
          <p:cNvSpPr txBox="1">
            <a:spLocks noGrp="1"/>
          </p:cNvSpPr>
          <p:nvPr>
            <p:ph type="title"/>
          </p:nvPr>
        </p:nvSpPr>
        <p:spPr>
          <a:xfrm>
            <a:off x="45650" y="4937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models to consider</a:t>
            </a:r>
            <a:endParaRPr/>
          </a:p>
        </p:txBody>
      </p:sp>
      <p:sp>
        <p:nvSpPr>
          <p:cNvPr id="223" name="Google Shape;223;p3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pic>
        <p:nvPicPr>
          <p:cNvPr id="224" name="Google Shape;224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706875"/>
            <a:ext cx="2604475" cy="311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63400" y="1163925"/>
            <a:ext cx="3405375" cy="2196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1"/>
          <p:cNvSpPr txBox="1"/>
          <p:nvPr/>
        </p:nvSpPr>
        <p:spPr>
          <a:xfrm>
            <a:off x="784500" y="3704125"/>
            <a:ext cx="29538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Neutrinophilic Dark Matter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(m</a:t>
            </a:r>
            <a:r>
              <a:rPr lang="en" baseline="-25000"/>
              <a:t>𝟀</a:t>
            </a:r>
            <a:r>
              <a:rPr lang="en"/>
              <a:t>~ keV)</a:t>
            </a:r>
            <a:endParaRPr/>
          </a:p>
        </p:txBody>
      </p:sp>
      <p:pic>
        <p:nvPicPr>
          <p:cNvPr id="227" name="Google Shape;227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51300" y="1227650"/>
            <a:ext cx="3295401" cy="197724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1"/>
          <p:cNvSpPr txBox="1"/>
          <p:nvPr/>
        </p:nvSpPr>
        <p:spPr>
          <a:xfrm>
            <a:off x="5922100" y="2949250"/>
            <a:ext cx="29538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Lepton-Number-Charged Axions</a:t>
            </a:r>
            <a:endParaRPr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8052E8-E554-44EC-A0AD-88F2225AC234}"/>
              </a:ext>
            </a:extLst>
          </p:cNvPr>
          <p:cNvCxnSpPr/>
          <p:nvPr/>
        </p:nvCxnSpPr>
        <p:spPr>
          <a:xfrm>
            <a:off x="5537200" y="706875"/>
            <a:ext cx="0" cy="3110900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>
            <a:spLocks noGrp="1"/>
          </p:cNvSpPr>
          <p:nvPr>
            <p:ph type="title"/>
          </p:nvPr>
        </p:nvSpPr>
        <p:spPr>
          <a:xfrm>
            <a:off x="100225" y="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66100" y="1453000"/>
            <a:ext cx="8520600" cy="289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Identifying ultra-high energy neutrino sources</a:t>
            </a:r>
            <a:endParaRPr/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Probing physics with UHE Neutrinos vs. Supernova Neutrinos</a:t>
            </a:r>
            <a:endParaRPr/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Models we consider</a:t>
            </a:r>
            <a:endParaRPr/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Results</a:t>
            </a:r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2812" y="2639763"/>
            <a:ext cx="1424222" cy="170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01155" y="2889694"/>
            <a:ext cx="1862182" cy="1201288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2"/>
          <p:cNvSpPr txBox="1">
            <a:spLocks noGrp="1"/>
          </p:cNvSpPr>
          <p:nvPr>
            <p:ph type="title"/>
          </p:nvPr>
        </p:nvSpPr>
        <p:spPr>
          <a:xfrm>
            <a:off x="52475" y="5617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Neutrinophilic DM</a:t>
            </a:r>
            <a:endParaRPr/>
          </a:p>
        </p:txBody>
      </p:sp>
      <p:sp>
        <p:nvSpPr>
          <p:cNvPr id="236" name="Google Shape;236;p3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pic>
        <p:nvPicPr>
          <p:cNvPr id="237" name="Google Shape;237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203175" y="579575"/>
            <a:ext cx="6389444" cy="4159125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2"/>
          <p:cNvSpPr txBox="1"/>
          <p:nvPr/>
        </p:nvSpPr>
        <p:spPr>
          <a:xfrm>
            <a:off x="6186275" y="763923"/>
            <a:ext cx="29070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</a:rPr>
              <a:t>Fermionic 𝜒 can serve as thermal relic dark matter for masses near MeV </a:t>
            </a:r>
            <a:endParaRPr sz="12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</a:rPr>
              <a:t>[KJK, Yue Zhang, Forthcoming]</a:t>
            </a:r>
            <a:endParaRPr sz="1000">
              <a:solidFill>
                <a:schemeClr val="lt2"/>
              </a:solidFill>
            </a:endParaRPr>
          </a:p>
        </p:txBody>
      </p:sp>
      <p:sp>
        <p:nvSpPr>
          <p:cNvPr id="239" name="Google Shape;239;p32"/>
          <p:cNvSpPr txBox="1"/>
          <p:nvPr/>
        </p:nvSpPr>
        <p:spPr>
          <a:xfrm>
            <a:off x="6186275" y="1521225"/>
            <a:ext cx="2763600" cy="7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lt2"/>
                </a:solidFill>
              </a:rPr>
              <a:t>Astrophysical probes provide an alternative basis (flavor vs. mass vs. combination) to probe new couplings </a:t>
            </a:r>
            <a:endParaRPr sz="12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3"/>
          <p:cNvSpPr txBox="1">
            <a:spLocks noGrp="1"/>
          </p:cNvSpPr>
          <p:nvPr>
            <p:ph type="title"/>
          </p:nvPr>
        </p:nvSpPr>
        <p:spPr>
          <a:xfrm>
            <a:off x="72950" y="971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Lepton-number-charged Axions</a:t>
            </a:r>
            <a:endParaRPr/>
          </a:p>
        </p:txBody>
      </p:sp>
      <p:sp>
        <p:nvSpPr>
          <p:cNvPr id="245" name="Google Shape;245;p3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pic>
        <p:nvPicPr>
          <p:cNvPr id="246" name="Google Shape;24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4301" y="675100"/>
            <a:ext cx="6537502" cy="4407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3200" y="1793963"/>
            <a:ext cx="2592625" cy="155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4"/>
          <p:cNvSpPr txBox="1">
            <a:spLocks noGrp="1"/>
          </p:cNvSpPr>
          <p:nvPr>
            <p:ph type="title"/>
          </p:nvPr>
        </p:nvSpPr>
        <p:spPr>
          <a:xfrm>
            <a:off x="93400" y="6300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Enough limits, how do we make a discovery?</a:t>
            </a:r>
            <a:endParaRPr/>
          </a:p>
        </p:txBody>
      </p:sp>
      <p:sp>
        <p:nvSpPr>
          <p:cNvPr id="253" name="Google Shape;253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This search strategy relies on observing events, recognizing that the neutrino flux matches expectations, and setting limits on the mean free path.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Non-observation of neutrinos is more challenging: which interpretation is more sensible, that the neutrino flux for a given astrophysical event is just lower, or that new physics caused neutrinos to be absorbed?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dirty="0"/>
              <a:t>To make a discovery, we need many observations across different progenitor distances and neutrino energies -- then, the absence of events above some distance can point to this type of effect.</a:t>
            </a:r>
            <a:endParaRPr dirty="0"/>
          </a:p>
        </p:txBody>
      </p:sp>
      <p:sp>
        <p:nvSpPr>
          <p:cNvPr id="254" name="Google Shape;254;p3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22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5"/>
          <p:cNvSpPr txBox="1">
            <a:spLocks noGrp="1"/>
          </p:cNvSpPr>
          <p:nvPr>
            <p:ph type="title"/>
          </p:nvPr>
        </p:nvSpPr>
        <p:spPr>
          <a:xfrm>
            <a:off x="66100" y="3405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Conclusions</a:t>
            </a:r>
            <a:endParaRPr/>
          </a:p>
        </p:txBody>
      </p:sp>
      <p:sp>
        <p:nvSpPr>
          <p:cNvPr id="260" name="Google Shape;260;p35"/>
          <p:cNvSpPr txBox="1">
            <a:spLocks noGrp="1"/>
          </p:cNvSpPr>
          <p:nvPr>
            <p:ph type="body" idx="1"/>
          </p:nvPr>
        </p:nvSpPr>
        <p:spPr>
          <a:xfrm>
            <a:off x="188900" y="1268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Identifying sources of astrophysical neutrinos gives us additional handles.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Specifically, the distance that the neutrinos travelled allows us to make statements regarding their mean free path.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Certain classes of new physics models can be probed better than ever by high energy neutrinos travelling great distances.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Detection of such new physics is a greater challenge, but with existing and upcoming experiments, it could be possible.</a:t>
            </a:r>
            <a:endParaRPr dirty="0"/>
          </a:p>
        </p:txBody>
      </p:sp>
      <p:sp>
        <p:nvSpPr>
          <p:cNvPr id="261" name="Google Shape;261;p3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6"/>
          <p:cNvSpPr txBox="1">
            <a:spLocks noGrp="1"/>
          </p:cNvSpPr>
          <p:nvPr>
            <p:ph type="title"/>
          </p:nvPr>
        </p:nvSpPr>
        <p:spPr>
          <a:xfrm>
            <a:off x="311700" y="1903225"/>
            <a:ext cx="2655600" cy="84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Thank you!</a:t>
            </a:r>
            <a:endParaRPr sz="3600"/>
          </a:p>
        </p:txBody>
      </p:sp>
      <p:sp>
        <p:nvSpPr>
          <p:cNvPr id="267" name="Google Shape;267;p36"/>
          <p:cNvSpPr txBox="1">
            <a:spLocks noGrp="1"/>
          </p:cNvSpPr>
          <p:nvPr>
            <p:ph type="body" idx="1"/>
          </p:nvPr>
        </p:nvSpPr>
        <p:spPr>
          <a:xfrm>
            <a:off x="495900" y="2667650"/>
            <a:ext cx="1359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268" name="Google Shape;268;p3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24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0" y="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main idea</a:t>
            </a:r>
            <a:endParaRPr/>
          </a:p>
        </p:txBody>
      </p:sp>
      <p:sp>
        <p:nvSpPr>
          <p:cNvPr id="75" name="Google Shape;75;p15"/>
          <p:cNvSpPr txBox="1"/>
          <p:nvPr/>
        </p:nvSpPr>
        <p:spPr>
          <a:xfrm>
            <a:off x="370225" y="3297150"/>
            <a:ext cx="1962900" cy="67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0" y="477275"/>
            <a:ext cx="7606200" cy="5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</a:rPr>
              <a:t>Astrophysical environments provide sources of high-energy neutrinos. What types of models can we probe by detecting them?</a:t>
            </a:r>
            <a:endParaRPr>
              <a:solidFill>
                <a:schemeClr val="lt2"/>
              </a:solidFill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7357375" y="2311475"/>
            <a:ext cx="1689300" cy="161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</a:rPr>
              <a:t>To date, the only (identified) extragalactic neutrino sources: </a:t>
            </a:r>
            <a:endParaRPr sz="12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</a:rPr>
              <a:t>SN1987A, </a:t>
            </a:r>
            <a:endParaRPr sz="12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2"/>
                </a:solidFill>
              </a:rPr>
              <a:t>TXS 0506+056</a:t>
            </a:r>
            <a:endParaRPr sz="120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lt2"/>
              </a:solidFill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04975"/>
            <a:ext cx="7357373" cy="413852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7324700" y="4877400"/>
            <a:ext cx="1173300" cy="2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lt2"/>
                </a:solidFill>
              </a:rPr>
              <a:t>astrobites.org</a:t>
            </a:r>
            <a:endParaRPr sz="800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27300" y="35725"/>
            <a:ext cx="87573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dirty="0"/>
              <a:t>Observing astrophysical neutrinos is great, but...</a:t>
            </a:r>
            <a:endParaRPr sz="2800" dirty="0"/>
          </a:p>
        </p:txBody>
      </p:sp>
      <p:sp>
        <p:nvSpPr>
          <p:cNvPr id="86" name="Google Shape;86;p1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body" idx="1"/>
          </p:nvPr>
        </p:nvSpPr>
        <p:spPr>
          <a:xfrm>
            <a:off x="264000" y="4140150"/>
            <a:ext cx="8520600" cy="8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Knowing the origin of a given neutrino provides extra handles: propagation distance, what it traversed (galactic disk, magnetic fields, etc.)</a:t>
            </a:r>
            <a:endParaRPr dirty="0"/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600" y="593200"/>
            <a:ext cx="5748299" cy="37041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6"/>
          <p:cNvSpPr txBox="1"/>
          <p:nvPr/>
        </p:nvSpPr>
        <p:spPr>
          <a:xfrm>
            <a:off x="6071225" y="1964625"/>
            <a:ext cx="3929400" cy="4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2"/>
                </a:solidFill>
              </a:rPr>
              <a:t>[IceCube Collaboration, 1710.01191]</a:t>
            </a:r>
            <a:endParaRPr>
              <a:solidFill>
                <a:schemeClr val="l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>
            <a:spLocks noGrp="1"/>
          </p:cNvSpPr>
          <p:nvPr>
            <p:ph type="title"/>
          </p:nvPr>
        </p:nvSpPr>
        <p:spPr>
          <a:xfrm>
            <a:off x="0" y="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SN1987A vs. TXS 0506+056</a:t>
            </a:r>
            <a:endParaRPr/>
          </a:p>
        </p:txBody>
      </p:sp>
      <p:sp>
        <p:nvSpPr>
          <p:cNvPr id="95" name="Google Shape;95;p17"/>
          <p:cNvSpPr txBox="1">
            <a:spLocks noGrp="1"/>
          </p:cNvSpPr>
          <p:nvPr>
            <p:ph type="body" idx="1"/>
          </p:nvPr>
        </p:nvSpPr>
        <p:spPr>
          <a:xfrm>
            <a:off x="113875" y="616263"/>
            <a:ext cx="4238400" cy="31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SN1987A: </a:t>
            </a:r>
            <a:r>
              <a:rPr lang="en" sz="1400" dirty="0"/>
              <a:t>Neutrino energies ~10 MeV</a:t>
            </a:r>
            <a:endParaRPr sz="14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	 Distance ~50 kpc</a:t>
            </a:r>
            <a:endParaRPr sz="14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TXS 0506+056: </a:t>
            </a:r>
            <a:r>
              <a:rPr lang="en" sz="1400" dirty="0"/>
              <a:t>Neutrino energy ~290 TeV</a:t>
            </a:r>
            <a:endParaRPr sz="14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	               Distance ~1.3 Gpc</a:t>
            </a:r>
            <a:endParaRPr sz="14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 dirty="0"/>
              <a:t>29,000,000 times higher energy,         26,000 times longer distance</a:t>
            </a:r>
            <a:endParaRPr sz="1600" dirty="0"/>
          </a:p>
        </p:txBody>
      </p:sp>
      <p:sp>
        <p:nvSpPr>
          <p:cNvPr id="96" name="Google Shape;96;p1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97" name="Google Shape;9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0200" y="707225"/>
            <a:ext cx="2687826" cy="333082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98" name="Google Shape;9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67875" y="1337622"/>
            <a:ext cx="1644850" cy="22153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99" name="Google Shape;99;p17"/>
          <p:cNvSpPr txBox="1"/>
          <p:nvPr/>
        </p:nvSpPr>
        <p:spPr>
          <a:xfrm>
            <a:off x="4101618" y="3515536"/>
            <a:ext cx="2045400" cy="2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</a:rPr>
              <a:t>G. Barbiellini, G. Cocconi, 1987</a:t>
            </a:r>
            <a:endParaRPr sz="1000">
              <a:solidFill>
                <a:schemeClr val="lt2"/>
              </a:solidFill>
            </a:endParaRPr>
          </a:p>
        </p:txBody>
      </p:sp>
      <p:sp>
        <p:nvSpPr>
          <p:cNvPr id="100" name="Google Shape;100;p17"/>
          <p:cNvSpPr txBox="1"/>
          <p:nvPr/>
        </p:nvSpPr>
        <p:spPr>
          <a:xfrm>
            <a:off x="6506000" y="3972500"/>
            <a:ext cx="2045400" cy="2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2"/>
                </a:solidFill>
              </a:rPr>
              <a:t>R. Barbieri, R. Mohapatra, 1988</a:t>
            </a:r>
            <a:endParaRPr sz="1000">
              <a:solidFill>
                <a:schemeClr val="lt2"/>
              </a:solidFill>
            </a:endParaRPr>
          </a:p>
        </p:txBody>
      </p:sp>
      <p:sp>
        <p:nvSpPr>
          <p:cNvPr id="101" name="Google Shape;101;p17"/>
          <p:cNvSpPr txBox="1"/>
          <p:nvPr/>
        </p:nvSpPr>
        <p:spPr>
          <a:xfrm>
            <a:off x="929075" y="4603425"/>
            <a:ext cx="7404600" cy="4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While TXS 0506+056 is probing much longer distances, searches for these (and other) new physics models actually suffer from the much larger energy!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 txBox="1">
            <a:spLocks noGrp="1"/>
          </p:cNvSpPr>
          <p:nvPr>
            <p:ph type="title"/>
          </p:nvPr>
        </p:nvSpPr>
        <p:spPr>
          <a:xfrm>
            <a:off x="32000" y="56175"/>
            <a:ext cx="90147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Specific (contrasting) example: Neutrino Decay</a:t>
            </a:r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body" idx="1"/>
          </p:nvPr>
        </p:nvSpPr>
        <p:spPr>
          <a:xfrm>
            <a:off x="85775" y="679574"/>
            <a:ext cx="8520600" cy="197653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Hypothesis: probe decay of heavier neutrinos during propagation from source to Earth.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dirty="0"/>
              <a:t>Naïve expectation: 26,000 times greater distance means commensurate sensitivity to neutrino decay length.</a:t>
            </a:r>
            <a:endParaRPr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dirty="0"/>
              <a:t>But,</a:t>
            </a:r>
            <a:endParaRPr dirty="0"/>
          </a:p>
        </p:txBody>
      </p:sp>
      <p:sp>
        <p:nvSpPr>
          <p:cNvPr id="108" name="Google Shape;108;p1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pic>
        <p:nvPicPr>
          <p:cNvPr id="109" name="Google Shape;10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610" y="2813778"/>
            <a:ext cx="7644451" cy="142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>
            <a:spLocks noGrp="1"/>
          </p:cNvSpPr>
          <p:nvPr>
            <p:ph type="title"/>
          </p:nvPr>
        </p:nvSpPr>
        <p:spPr>
          <a:xfrm>
            <a:off x="45675" y="0"/>
            <a:ext cx="89247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Characteristics of Ultra High Energy Cosmic Neutrinos</a:t>
            </a:r>
            <a:endParaRPr sz="2600"/>
          </a:p>
        </p:txBody>
      </p:sp>
      <p:sp>
        <p:nvSpPr>
          <p:cNvPr id="115" name="Google Shape;115;p19"/>
          <p:cNvSpPr txBox="1">
            <a:spLocks noGrp="1"/>
          </p:cNvSpPr>
          <p:nvPr>
            <p:ph type="body" idx="1"/>
          </p:nvPr>
        </p:nvSpPr>
        <p:spPr>
          <a:xfrm>
            <a:off x="78625" y="4494850"/>
            <a:ext cx="8520600" cy="55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Processes to think about: Blazars, Neutron Star Mergers, ...</a:t>
            </a:r>
            <a:endParaRPr/>
          </a:p>
        </p:txBody>
      </p:sp>
      <p:sp>
        <p:nvSpPr>
          <p:cNvPr id="116" name="Google Shape;116;p1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117" name="Google Shape;11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5425" y="486023"/>
            <a:ext cx="7133125" cy="400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>
            <a:spLocks noGrp="1"/>
          </p:cNvSpPr>
          <p:nvPr>
            <p:ph type="title"/>
          </p:nvPr>
        </p:nvSpPr>
        <p:spPr>
          <a:xfrm>
            <a:off x="147975" y="1312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Scenario Considered</a:t>
            </a:r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body" idx="1"/>
          </p:nvPr>
        </p:nvSpPr>
        <p:spPr>
          <a:xfrm>
            <a:off x="182100" y="702250"/>
            <a:ext cx="8520600" cy="94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New particle (can be scalar, pseudoscalar, vector, or axial-vector) that couples exclusively to neutrinos.</a:t>
            </a:r>
            <a:endParaRPr/>
          </a:p>
        </p:txBody>
      </p:sp>
      <p:sp>
        <p:nvSpPr>
          <p:cNvPr id="124" name="Google Shape;124;p2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5575" y="1453000"/>
            <a:ext cx="2634674" cy="2500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35300" y="1570945"/>
            <a:ext cx="3366775" cy="1374296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0"/>
          <p:cNvSpPr txBox="1"/>
          <p:nvPr/>
        </p:nvSpPr>
        <p:spPr>
          <a:xfrm>
            <a:off x="182100" y="4343950"/>
            <a:ext cx="86928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High-energy neutrinos can scatter with relic Cosmic Neutrino Background neutrinos while travelling to Earth.</a:t>
            </a:r>
            <a:endParaRPr/>
          </a:p>
        </p:txBody>
      </p:sp>
      <p:pic>
        <p:nvPicPr>
          <p:cNvPr id="128" name="Google Shape;12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35304" y="2706476"/>
            <a:ext cx="4571970" cy="12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>
            <a:spLocks noGrp="1"/>
          </p:cNvSpPr>
          <p:nvPr>
            <p:ph type="title"/>
          </p:nvPr>
        </p:nvSpPr>
        <p:spPr>
          <a:xfrm>
            <a:off x="38825" y="357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Lower Limit on Mean Free Path</a:t>
            </a:r>
            <a:endParaRPr/>
          </a:p>
        </p:txBody>
      </p:sp>
      <p:sp>
        <p:nvSpPr>
          <p:cNvPr id="134" name="Google Shape;134;p2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135" name="Google Shape;13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1925" y="545500"/>
            <a:ext cx="6850851" cy="45368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865</Words>
  <Application>Microsoft Office PowerPoint</Application>
  <PresentationFormat>On-screen Show (16:9)</PresentationFormat>
  <Paragraphs>105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Source Sans Pro</vt:lpstr>
      <vt:lpstr>Raleway</vt:lpstr>
      <vt:lpstr>Arial</vt:lpstr>
      <vt:lpstr>Plum</vt:lpstr>
      <vt:lpstr>Multimessenger Astronomy and New Neutrino Physics</vt:lpstr>
      <vt:lpstr>Outline</vt:lpstr>
      <vt:lpstr>The main idea</vt:lpstr>
      <vt:lpstr>Observing astrophysical neutrinos is great, but...</vt:lpstr>
      <vt:lpstr>SN1987A vs. TXS 0506+056</vt:lpstr>
      <vt:lpstr>Specific (contrasting) example: Neutrino Decay</vt:lpstr>
      <vt:lpstr>Characteristics of Ultra High Energy Cosmic Neutrinos</vt:lpstr>
      <vt:lpstr>First Scenario Considered</vt:lpstr>
      <vt:lpstr>Lower Limit on Mean Free Path</vt:lpstr>
      <vt:lpstr>Previously Explored as “Secret Neutrino Interactions”</vt:lpstr>
      <vt:lpstr>Pileup of events</vt:lpstr>
      <vt:lpstr>Enter TXS 0506+056</vt:lpstr>
      <vt:lpstr>Perform Pseudoexperiments with IceCube Data</vt:lpstr>
      <vt:lpstr>Perform Pseudoexperiments with IceCube Data</vt:lpstr>
      <vt:lpstr>Caveat: Energy reconstruction is (far from) perfect</vt:lpstr>
      <vt:lpstr>Caveat: Energy reconstruction is (far from) perfect</vt:lpstr>
      <vt:lpstr>Caveat: Energy reconstruction is (far from) perfect</vt:lpstr>
      <vt:lpstr>Brief aside: Terrestrial Sensitivity to 𝛎SI</vt:lpstr>
      <vt:lpstr>Other models to consider</vt:lpstr>
      <vt:lpstr>Neutrinophilic DM</vt:lpstr>
      <vt:lpstr>Lepton-number-charged Axions</vt:lpstr>
      <vt:lpstr>Enough limits, how do we make a discovery?</vt:lpstr>
      <vt:lpstr>Conclusions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Multimessenger Astronomy and New Neutrino Physics</dc:title>
  <cp:lastModifiedBy>Kevin Kelly</cp:lastModifiedBy>
  <cp:revision>2</cp:revision>
  <dcterms:modified xsi:type="dcterms:W3CDTF">2018-11-28T09:25:42Z</dcterms:modified>
</cp:coreProperties>
</file>