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1392" r:id="rId2"/>
    <p:sldId id="1477" r:id="rId3"/>
    <p:sldId id="1016" r:id="rId4"/>
    <p:sldId id="1391" r:id="rId5"/>
    <p:sldId id="1393" r:id="rId6"/>
    <p:sldId id="1394" r:id="rId7"/>
    <p:sldId id="1395" r:id="rId8"/>
    <p:sldId id="1396" r:id="rId9"/>
    <p:sldId id="1290" r:id="rId10"/>
    <p:sldId id="1291" r:id="rId11"/>
    <p:sldId id="1409" r:id="rId12"/>
    <p:sldId id="1410" r:id="rId13"/>
    <p:sldId id="1293" r:id="rId14"/>
    <p:sldId id="1300" r:id="rId15"/>
    <p:sldId id="1420" r:id="rId16"/>
    <p:sldId id="1453" r:id="rId17"/>
    <p:sldId id="1302" r:id="rId18"/>
    <p:sldId id="1431" r:id="rId19"/>
    <p:sldId id="1462" r:id="rId20"/>
    <p:sldId id="1466" r:id="rId21"/>
    <p:sldId id="1399" r:id="rId22"/>
    <p:sldId id="1401" r:id="rId23"/>
    <p:sldId id="1402" r:id="rId24"/>
    <p:sldId id="1403" r:id="rId25"/>
    <p:sldId id="1404" r:id="rId26"/>
    <p:sldId id="1476" r:id="rId27"/>
    <p:sldId id="1467" r:id="rId28"/>
    <p:sldId id="1468" r:id="rId29"/>
    <p:sldId id="1469" r:id="rId30"/>
    <p:sldId id="1470" r:id="rId31"/>
    <p:sldId id="1463" r:id="rId32"/>
    <p:sldId id="1456" r:id="rId33"/>
    <p:sldId id="1472" r:id="rId34"/>
    <p:sldId id="1443" r:id="rId35"/>
    <p:sldId id="1473" r:id="rId36"/>
    <p:sldId id="1474" r:id="rId37"/>
    <p:sldId id="1475" r:id="rId38"/>
    <p:sldId id="1471" r:id="rId39"/>
    <p:sldId id="1432" r:id="rId40"/>
    <p:sldId id="1464" r:id="rId41"/>
    <p:sldId id="1430" r:id="rId42"/>
    <p:sldId id="1451" r:id="rId43"/>
    <p:sldId id="1465" r:id="rId44"/>
    <p:sldId id="1444" r:id="rId45"/>
    <p:sldId id="1417" r:id="rId46"/>
    <p:sldId id="1418" r:id="rId47"/>
    <p:sldId id="1429" r:id="rId48"/>
    <p:sldId id="1425" r:id="rId49"/>
    <p:sldId id="1426" r:id="rId50"/>
    <p:sldId id="1428" r:id="rId51"/>
  </p:sldIdLst>
  <p:sldSz cx="9144000" cy="6858000" type="screen4x3"/>
  <p:notesSz cx="7010400" cy="9296400"/>
  <p:embeddedFontLst>
    <p:embeddedFont>
      <p:font typeface="ＭＳ Ｐゴシック" panose="020B0600070205080204" pitchFamily="34" charset="-128"/>
      <p:regular r:id="rId54"/>
    </p:embeddedFont>
    <p:embeddedFont>
      <p:font typeface="黑体" panose="02010609060101010101" pitchFamily="49" charset="-122"/>
      <p:regular r:id="rId55"/>
    </p:embeddedFont>
    <p:embeddedFont>
      <p:font typeface="Calibri" panose="020F0502020204030204" pitchFamily="34" charset="0"/>
      <p:regular r:id="rId56"/>
      <p:bold r:id="rId57"/>
      <p:italic r:id="rId58"/>
      <p:boldItalic r:id="rId59"/>
    </p:embeddedFont>
    <p:embeddedFont>
      <p:font typeface="Comic Sans MS" panose="030F0902030302020204" pitchFamily="66" charset="0"/>
      <p:regular r:id="rId60"/>
      <p:bold r:id="rId6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600"/>
    <a:srgbClr val="CC0000"/>
    <a:srgbClr val="000000"/>
    <a:srgbClr val="008000"/>
    <a:srgbClr val="FFFFFF"/>
    <a:srgbClr val="FF0066"/>
    <a:srgbClr val="C0C0C0"/>
    <a:srgbClr val="0033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969" autoAdjust="0"/>
    <p:restoredTop sz="92516" autoAdjust="0"/>
  </p:normalViewPr>
  <p:slideViewPr>
    <p:cSldViewPr>
      <p:cViewPr>
        <p:scale>
          <a:sx n="96" d="100"/>
          <a:sy n="96" d="100"/>
        </p:scale>
        <p:origin x="352" y="2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4576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2.fntdata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8" Type="http://schemas.openxmlformats.org/officeDocument/2006/relationships/font" Target="fonts/font5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font" Target="fonts/font8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3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.fntdata"/><Relationship Id="rId62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60" Type="http://schemas.openxmlformats.org/officeDocument/2006/relationships/font" Target="fonts/font7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pPr/>
              <a:t>24/11/2018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24/11/2018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59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935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27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6944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3221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665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738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7740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75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0311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511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05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6701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0408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7063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715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9878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9580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904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3493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561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534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229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129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137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89203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00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25123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0605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57029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00286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832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35450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4971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35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43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15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65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08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11DAF-7C03-2B4F-AF56-339E02520FBD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835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40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 xmlns:mv="urn:schemas-microsoft-com:mac:vml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 xmlns:mv="urn:schemas-microsoft-com:mac:vml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594BD59-F54A-0E4F-8063-CE0379B746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1"/>
            <a:ext cx="9144000" cy="684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75930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304800" y="1122964"/>
            <a:ext cx="8686799" cy="4592036"/>
            <a:chOff x="539444" y="620688"/>
            <a:chExt cx="7966271" cy="4363436"/>
          </a:xfrm>
        </p:grpSpPr>
        <p:pic>
          <p:nvPicPr>
            <p:cNvPr id="5" name="Picture 14" descr="Screen Shot 2015-06-11 at 11.53.03 AM.png"/>
            <p:cNvPicPr preferRelativeResize="0"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444" y="620688"/>
              <a:ext cx="7776972" cy="4363436"/>
            </a:xfrm>
            <a:prstGeom prst="rect">
              <a:avLst/>
            </a:prstGeom>
          </p:spPr>
        </p:pic>
        <p:grpSp>
          <p:nvGrpSpPr>
            <p:cNvPr id="3" name="Group 27"/>
            <p:cNvGrpSpPr/>
            <p:nvPr/>
          </p:nvGrpSpPr>
          <p:grpSpPr>
            <a:xfrm>
              <a:off x="1763688" y="879668"/>
              <a:ext cx="6742027" cy="3152964"/>
              <a:chOff x="1475656" y="908720"/>
              <a:chExt cx="6742027" cy="3152964"/>
            </a:xfrm>
          </p:grpSpPr>
          <p:sp>
            <p:nvSpPr>
              <p:cNvPr id="7" name="TextBox 15"/>
              <p:cNvSpPr txBox="1"/>
              <p:nvPr/>
            </p:nvSpPr>
            <p:spPr>
              <a:xfrm>
                <a:off x="3068953" y="3753907"/>
                <a:ext cx="893193" cy="307777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00009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solidFill>
                      <a:srgbClr val="000000"/>
                    </a:solidFill>
                    <a:effectLst/>
                  </a:rPr>
                  <a:t>~100 fb</a:t>
                </a:r>
                <a:r>
                  <a:rPr lang="en-GB" sz="1400" baseline="30000" dirty="0">
                    <a:solidFill>
                      <a:srgbClr val="000000"/>
                    </a:solidFill>
                    <a:effectLst/>
                  </a:rPr>
                  <a:t>-1</a:t>
                </a:r>
              </a:p>
            </p:txBody>
          </p:sp>
          <p:sp>
            <p:nvSpPr>
              <p:cNvPr id="8" name="TextBox 8"/>
              <p:cNvSpPr txBox="1"/>
              <p:nvPr/>
            </p:nvSpPr>
            <p:spPr>
              <a:xfrm>
                <a:off x="7164189" y="1340768"/>
                <a:ext cx="1053494" cy="323165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00009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500" dirty="0">
                    <a:solidFill>
                      <a:schemeClr val="tx1"/>
                    </a:solidFill>
                    <a:effectLst/>
                  </a:rPr>
                  <a:t>~3000 fb</a:t>
                </a:r>
                <a:r>
                  <a:rPr lang="en-GB" sz="1500" b="1" baseline="30000" dirty="0">
                    <a:solidFill>
                      <a:schemeClr val="tx1"/>
                    </a:solidFill>
                    <a:effectLst/>
                  </a:rPr>
                  <a:t>-1</a:t>
                </a:r>
              </a:p>
            </p:txBody>
          </p:sp>
          <p:sp>
            <p:nvSpPr>
              <p:cNvPr id="9" name="TextBox 2"/>
              <p:cNvSpPr txBox="1"/>
              <p:nvPr/>
            </p:nvSpPr>
            <p:spPr>
              <a:xfrm>
                <a:off x="1475656" y="908720"/>
                <a:ext cx="771515" cy="276999"/>
              </a:xfrm>
              <a:prstGeom prst="rect">
                <a:avLst/>
              </a:prstGeom>
              <a:solidFill>
                <a:srgbClr val="008000"/>
              </a:solidFill>
              <a:ln>
                <a:solidFill>
                  <a:srgbClr val="008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effectLst/>
                  </a:rPr>
                  <a:t>7-8 </a:t>
                </a:r>
                <a:r>
                  <a:rPr lang="en-US" sz="1200" dirty="0" err="1">
                    <a:solidFill>
                      <a:schemeClr val="bg1"/>
                    </a:solidFill>
                    <a:effectLst/>
                  </a:rPr>
                  <a:t>TeV</a:t>
                </a:r>
                <a:endParaRPr lang="en-US" sz="1200" dirty="0">
                  <a:solidFill>
                    <a:schemeClr val="bg1"/>
                  </a:solidFill>
                  <a:effectLst/>
                </a:endParaRPr>
              </a:p>
            </p:txBody>
          </p:sp>
          <p:grpSp>
            <p:nvGrpSpPr>
              <p:cNvPr id="4" name="Group 16"/>
              <p:cNvGrpSpPr/>
              <p:nvPr/>
            </p:nvGrpSpPr>
            <p:grpSpPr>
              <a:xfrm>
                <a:off x="2483768" y="908720"/>
                <a:ext cx="4680520" cy="276999"/>
                <a:chOff x="2483768" y="1032991"/>
                <a:chExt cx="4680520" cy="276999"/>
              </a:xfrm>
            </p:grpSpPr>
            <p:cxnSp>
              <p:nvCxnSpPr>
                <p:cNvPr id="22" name="Straight Arrow Connector 5"/>
                <p:cNvCxnSpPr/>
                <p:nvPr/>
              </p:nvCxnSpPr>
              <p:spPr bwMode="auto">
                <a:xfrm>
                  <a:off x="2483768" y="1196752"/>
                  <a:ext cx="468052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008000"/>
                  </a:solidFill>
                  <a:prstDash val="solid"/>
                  <a:round/>
                  <a:headEnd type="arrow"/>
                  <a:tailEnd type="arrow"/>
                </a:ln>
                <a:effectLst/>
              </p:spPr>
            </p:cxnSp>
            <p:sp>
              <p:nvSpPr>
                <p:cNvPr id="23" name="TextBox 10"/>
                <p:cNvSpPr txBox="1"/>
                <p:nvPr/>
              </p:nvSpPr>
              <p:spPr>
                <a:xfrm>
                  <a:off x="3828981" y="1032991"/>
                  <a:ext cx="910075" cy="276999"/>
                </a:xfrm>
                <a:prstGeom prst="rect">
                  <a:avLst/>
                </a:prstGeom>
                <a:solidFill>
                  <a:srgbClr val="008000"/>
                </a:solidFill>
                <a:ln>
                  <a:solidFill>
                    <a:srgbClr val="008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FFFFFF"/>
                      </a:solidFill>
                      <a:effectLst/>
                    </a:rPr>
                    <a:t>13-14 </a:t>
                  </a:r>
                  <a:r>
                    <a:rPr lang="en-US" sz="1200" dirty="0" err="1">
                      <a:solidFill>
                        <a:srgbClr val="FFFFFF"/>
                      </a:solidFill>
                      <a:effectLst/>
                    </a:rPr>
                    <a:t>TeV</a:t>
                  </a:r>
                  <a:endParaRPr lang="en-US" sz="1200" dirty="0">
                    <a:solidFill>
                      <a:srgbClr val="FFFFFF"/>
                    </a:solidFill>
                    <a:effectLst/>
                  </a:endParaRPr>
                </a:p>
              </p:txBody>
            </p:sp>
          </p:grpSp>
          <p:sp>
            <p:nvSpPr>
              <p:cNvPr id="11" name="TextBox 17"/>
              <p:cNvSpPr txBox="1"/>
              <p:nvPr/>
            </p:nvSpPr>
            <p:spPr>
              <a:xfrm>
                <a:off x="4211960" y="3573016"/>
                <a:ext cx="893193" cy="307777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00009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solidFill>
                      <a:srgbClr val="000000"/>
                    </a:solidFill>
                    <a:effectLst/>
                  </a:rPr>
                  <a:t>~300 fb</a:t>
                </a:r>
                <a:r>
                  <a:rPr lang="en-GB" sz="1400" b="1" baseline="30000" dirty="0">
                    <a:solidFill>
                      <a:srgbClr val="000000"/>
                    </a:solidFill>
                    <a:effectLst/>
                  </a:rPr>
                  <a:t>-1</a:t>
                </a:r>
              </a:p>
            </p:txBody>
          </p:sp>
          <p:grpSp>
            <p:nvGrpSpPr>
              <p:cNvPr id="6" name="Group 20"/>
              <p:cNvGrpSpPr/>
              <p:nvPr/>
            </p:nvGrpSpPr>
            <p:grpSpPr>
              <a:xfrm>
                <a:off x="1959880" y="1628800"/>
                <a:ext cx="2896081" cy="646331"/>
                <a:chOff x="1959880" y="1512367"/>
                <a:chExt cx="2896081" cy="646331"/>
              </a:xfrm>
            </p:grpSpPr>
            <p:sp>
              <p:nvSpPr>
                <p:cNvPr id="19" name="TextBox 13"/>
                <p:cNvSpPr txBox="1"/>
                <p:nvPr/>
              </p:nvSpPr>
              <p:spPr>
                <a:xfrm>
                  <a:off x="1959880" y="1556792"/>
                  <a:ext cx="721672" cy="46166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tx1"/>
                      </a:solidFill>
                      <a:effectLst/>
                    </a:rPr>
                    <a:t>Splices </a:t>
                  </a:r>
                </a:p>
                <a:p>
                  <a:r>
                    <a:rPr lang="en-US" sz="1200" dirty="0">
                      <a:solidFill>
                        <a:schemeClr val="tx1"/>
                      </a:solidFill>
                      <a:effectLst/>
                    </a:rPr>
                    <a:t>fixed</a:t>
                  </a:r>
                </a:p>
              </p:txBody>
            </p:sp>
            <p:sp>
              <p:nvSpPr>
                <p:cNvPr id="20" name="TextBox 18"/>
                <p:cNvSpPr txBox="1"/>
                <p:nvPr/>
              </p:nvSpPr>
              <p:spPr>
                <a:xfrm>
                  <a:off x="3059832" y="1568405"/>
                  <a:ext cx="764953" cy="461665"/>
                </a:xfrm>
                <a:prstGeom prst="rect">
                  <a:avLst/>
                </a:prstGeom>
                <a:solidFill>
                  <a:srgbClr val="F2F2F2"/>
                </a:solidFill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tx1"/>
                      </a:solidFill>
                      <a:effectLst/>
                    </a:rPr>
                    <a:t>Injectors</a:t>
                  </a:r>
                </a:p>
                <a:p>
                  <a:r>
                    <a:rPr lang="en-US" sz="1200" dirty="0">
                      <a:solidFill>
                        <a:schemeClr val="tx1"/>
                      </a:solidFill>
                      <a:effectLst/>
                    </a:rPr>
                    <a:t>upgrade</a:t>
                  </a:r>
                </a:p>
              </p:txBody>
            </p:sp>
            <p:sp>
              <p:nvSpPr>
                <p:cNvPr id="21" name="TextBox 19"/>
                <p:cNvSpPr txBox="1"/>
                <p:nvPr/>
              </p:nvSpPr>
              <p:spPr>
                <a:xfrm>
                  <a:off x="4211960" y="1512367"/>
                  <a:ext cx="644001" cy="646331"/>
                </a:xfrm>
                <a:prstGeom prst="rect">
                  <a:avLst/>
                </a:prstGeom>
                <a:solidFill>
                  <a:srgbClr val="F2F2F2"/>
                </a:solidFill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tx1"/>
                      </a:solidFill>
                      <a:effectLst/>
                    </a:rPr>
                    <a:t>New </a:t>
                  </a:r>
                </a:p>
                <a:p>
                  <a:r>
                    <a:rPr lang="en-US" sz="1200" dirty="0">
                      <a:solidFill>
                        <a:schemeClr val="tx1"/>
                      </a:solidFill>
                      <a:effectLst/>
                    </a:rPr>
                    <a:t>low-</a:t>
                  </a:r>
                  <a:r>
                    <a:rPr lang="en-US" sz="1200" dirty="0">
                      <a:solidFill>
                        <a:schemeClr val="tx1"/>
                      </a:solidFill>
                      <a:effectLst/>
                      <a:latin typeface="Lucida Grande"/>
                      <a:ea typeface="Lucida Grande"/>
                      <a:cs typeface="Lucida Grande"/>
                    </a:rPr>
                    <a:t>β*</a:t>
                  </a:r>
                  <a:endParaRPr lang="en-US" sz="1200" dirty="0">
                    <a:solidFill>
                      <a:schemeClr val="tx1"/>
                    </a:solidFill>
                    <a:effectLst/>
                  </a:endParaRPr>
                </a:p>
                <a:p>
                  <a:r>
                    <a:rPr lang="en-US" sz="1200" dirty="0">
                      <a:solidFill>
                        <a:schemeClr val="tx1"/>
                      </a:solidFill>
                      <a:effectLst/>
                    </a:rPr>
                    <a:t>quads</a:t>
                  </a:r>
                </a:p>
              </p:txBody>
            </p:sp>
          </p:grpSp>
          <p:sp>
            <p:nvSpPr>
              <p:cNvPr id="13" name="TextBox 4"/>
              <p:cNvSpPr txBox="1"/>
              <p:nvPr/>
            </p:nvSpPr>
            <p:spPr>
              <a:xfrm>
                <a:off x="1547664" y="1268760"/>
                <a:ext cx="593432" cy="276999"/>
              </a:xfrm>
              <a:prstGeom prst="rect">
                <a:avLst/>
              </a:prstGeom>
              <a:solidFill>
                <a:srgbClr val="FFCCFF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/>
                    </a:solidFill>
                    <a:effectLst/>
                  </a:rPr>
                  <a:t>Run 1</a:t>
                </a:r>
              </a:p>
            </p:txBody>
          </p:sp>
          <p:sp>
            <p:nvSpPr>
              <p:cNvPr id="14" name="TextBox 21"/>
              <p:cNvSpPr txBox="1"/>
              <p:nvPr/>
            </p:nvSpPr>
            <p:spPr>
              <a:xfrm>
                <a:off x="2621988" y="1267200"/>
                <a:ext cx="593432" cy="276999"/>
              </a:xfrm>
              <a:prstGeom prst="rect">
                <a:avLst/>
              </a:prstGeom>
              <a:solidFill>
                <a:srgbClr val="FFCCFF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/>
                    </a:solidFill>
                    <a:effectLst/>
                  </a:rPr>
                  <a:t>Run 2</a:t>
                </a:r>
              </a:p>
            </p:txBody>
          </p:sp>
          <p:sp>
            <p:nvSpPr>
              <p:cNvPr id="15" name="TextBox 22"/>
              <p:cNvSpPr txBox="1"/>
              <p:nvPr/>
            </p:nvSpPr>
            <p:spPr>
              <a:xfrm>
                <a:off x="3736671" y="1268760"/>
                <a:ext cx="593432" cy="276999"/>
              </a:xfrm>
              <a:prstGeom prst="rect">
                <a:avLst/>
              </a:prstGeom>
              <a:solidFill>
                <a:srgbClr val="FFCCFF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/>
                    </a:solidFill>
                    <a:effectLst/>
                  </a:rPr>
                  <a:t>Run 3</a:t>
                </a:r>
              </a:p>
            </p:txBody>
          </p:sp>
          <p:grpSp>
            <p:nvGrpSpPr>
              <p:cNvPr id="10" name="Group 12"/>
              <p:cNvGrpSpPr/>
              <p:nvPr/>
            </p:nvGrpSpPr>
            <p:grpSpPr>
              <a:xfrm>
                <a:off x="4860032" y="1124744"/>
                <a:ext cx="2232248" cy="276999"/>
                <a:chOff x="4860032" y="3049215"/>
                <a:chExt cx="2232248" cy="276999"/>
              </a:xfrm>
            </p:grpSpPr>
            <p:cxnSp>
              <p:nvCxnSpPr>
                <p:cNvPr id="17" name="Straight Arrow Connector 7"/>
                <p:cNvCxnSpPr/>
                <p:nvPr/>
              </p:nvCxnSpPr>
              <p:spPr bwMode="auto">
                <a:xfrm>
                  <a:off x="4860032" y="3212976"/>
                  <a:ext cx="223224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arrow"/>
                  <a:tailEnd type="arrow"/>
                </a:ln>
                <a:effectLst/>
              </p:spPr>
            </p:cxnSp>
            <p:sp>
              <p:nvSpPr>
                <p:cNvPr id="18" name="TextBox 23"/>
                <p:cNvSpPr txBox="1"/>
                <p:nvPr/>
              </p:nvSpPr>
              <p:spPr>
                <a:xfrm>
                  <a:off x="5531017" y="3049215"/>
                  <a:ext cx="747395" cy="276999"/>
                </a:xfrm>
                <a:prstGeom prst="rect">
                  <a:avLst/>
                </a:prstGeom>
                <a:solidFill>
                  <a:srgbClr val="FFCCFF"/>
                </a:solidFill>
                <a:ln>
                  <a:solidFill>
                    <a:srgbClr val="00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tx1"/>
                      </a:solidFill>
                      <a:effectLst/>
                    </a:rPr>
                    <a:t>HL-LHC</a:t>
                  </a:r>
                </a:p>
              </p:txBody>
            </p:sp>
          </p:grpSp>
        </p:grpSp>
      </p:grpSp>
      <p:sp>
        <p:nvSpPr>
          <p:cNvPr id="24" name="ZoneTexte 23"/>
          <p:cNvSpPr txBox="1"/>
          <p:nvPr/>
        </p:nvSpPr>
        <p:spPr>
          <a:xfrm>
            <a:off x="206125" y="5715000"/>
            <a:ext cx="800732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Approved program at CERN to collect 3-4 ab</a:t>
            </a:r>
            <a:r>
              <a:rPr lang="en-GB" baseline="30000" dirty="0">
                <a:solidFill>
                  <a:srgbClr val="0000FF"/>
                </a:solidFill>
              </a:rPr>
              <a:t>-1</a:t>
            </a:r>
            <a:r>
              <a:rPr lang="en-GB" dirty="0">
                <a:solidFill>
                  <a:srgbClr val="0000FF"/>
                </a:solidFill>
              </a:rPr>
              <a:t> with the LHC (HL-LHC)</a:t>
            </a:r>
          </a:p>
          <a:p>
            <a:r>
              <a:rPr lang="en-GB" dirty="0">
                <a:solidFill>
                  <a:srgbClr val="FF0000"/>
                </a:solidFill>
              </a:rPr>
              <a:t>Maximize the reach for searches and for precision measurements (</a:t>
            </a:r>
            <a:r>
              <a:rPr lang="en-GB" dirty="0" err="1">
                <a:solidFill>
                  <a:srgbClr val="FF0000"/>
                </a:solidFill>
              </a:rPr>
              <a:t>eg</a:t>
            </a:r>
            <a:r>
              <a:rPr lang="en-GB" dirty="0">
                <a:solidFill>
                  <a:srgbClr val="FF0000"/>
                </a:solidFill>
              </a:rPr>
              <a:t> Higgs)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6477000" y="1002268"/>
            <a:ext cx="2375432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sz="1800" dirty="0"/>
              <a:t>F. </a:t>
            </a:r>
            <a:r>
              <a:rPr lang="en-GB" sz="1800" dirty="0" err="1"/>
              <a:t>Gianotti</a:t>
            </a:r>
            <a:r>
              <a:rPr lang="en-GB" sz="1800" dirty="0"/>
              <a:t>, April 2016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 </a:t>
            </a:r>
            <a:r>
              <a:rPr lang="en-GB" sz="4000" kern="0" dirty="0">
                <a:cs typeface="Calibri" pitchFamily="34" charset="0"/>
              </a:rPr>
              <a:t>The Approved LHC Roadmap</a:t>
            </a:r>
          </a:p>
        </p:txBody>
      </p:sp>
    </p:spTree>
    <p:extLst>
      <p:ext uri="{BB962C8B-B14F-4D97-AF65-F5344CB8AC3E}">
        <p14:creationId xmlns:p14="http://schemas.microsoft.com/office/powerpoint/2010/main" val="1901223464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AB9CC81-0015-614F-A523-F05AD21CDB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5" y="3180381"/>
            <a:ext cx="5059412" cy="36329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E1A99FD-E0E0-D94A-9DFA-942497674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-27384"/>
            <a:ext cx="5040560" cy="37789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3CD66D-0EC5-2B40-99D0-1E2D4AF10293}"/>
              </a:ext>
            </a:extLst>
          </p:cNvPr>
          <p:cNvSpPr txBox="1"/>
          <p:nvPr/>
        </p:nvSpPr>
        <p:spPr>
          <a:xfrm>
            <a:off x="5242876" y="1268760"/>
            <a:ext cx="3781805" cy="144655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200" dirty="0"/>
              <a:t>Experiments need upgrades</a:t>
            </a:r>
          </a:p>
          <a:p>
            <a:r>
              <a:rPr lang="en-US" sz="2200" dirty="0"/>
              <a:t>for the HL-LHC as well</a:t>
            </a:r>
          </a:p>
          <a:p>
            <a:endParaRPr lang="en-US" sz="2200" dirty="0"/>
          </a:p>
          <a:p>
            <a:r>
              <a:rPr lang="en-US" sz="2200" dirty="0"/>
              <a:t>Upgrade program under way</a:t>
            </a:r>
          </a:p>
        </p:txBody>
      </p:sp>
    </p:spTree>
    <p:extLst>
      <p:ext uri="{BB962C8B-B14F-4D97-AF65-F5344CB8AC3E}">
        <p14:creationId xmlns:p14="http://schemas.microsoft.com/office/powerpoint/2010/main" val="335507339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0331B3-D2F1-A34D-8640-25FC083E2A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68"/>
            <a:ext cx="9144000" cy="68290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E51871-E98D-B94D-9E37-C78C90DEA2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084" y="1700808"/>
            <a:ext cx="3430672" cy="41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8438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33600" y="1001209"/>
            <a:ext cx="6758880" cy="3037391"/>
            <a:chOff x="1950775" y="561977"/>
            <a:chExt cx="6941705" cy="3155054"/>
          </a:xfrm>
        </p:grpSpPr>
        <p:sp>
          <p:nvSpPr>
            <p:cNvPr id="11" name="Rectangle 10"/>
            <p:cNvSpPr/>
            <p:nvPr/>
          </p:nvSpPr>
          <p:spPr bwMode="auto">
            <a:xfrm>
              <a:off x="1950775" y="561977"/>
              <a:ext cx="6941705" cy="3155054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pic>
          <p:nvPicPr>
            <p:cNvPr id="2" name="Picture 1"/>
            <p:cNvPicPr preferRelativeResize="0"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8356" y="620688"/>
              <a:ext cx="3069650" cy="30276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2527" y="620688"/>
              <a:ext cx="3016800" cy="302807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404058" y="2704564"/>
              <a:ext cx="1527982" cy="2923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300" b="1" dirty="0">
                  <a:solidFill>
                    <a:srgbClr val="407742"/>
                  </a:solidFill>
                  <a:effectLst/>
                </a:rPr>
                <a:t>16 </a:t>
              </a:r>
              <a:r>
                <a:rPr lang="en-US" sz="1300" b="1" dirty="0" err="1">
                  <a:solidFill>
                    <a:srgbClr val="407742"/>
                  </a:solidFill>
                  <a:effectLst/>
                </a:rPr>
                <a:t>TeV</a:t>
              </a:r>
              <a:r>
                <a:rPr lang="en-US" sz="1300" b="1" dirty="0">
                  <a:solidFill>
                    <a:srgbClr val="407742"/>
                  </a:solidFill>
                  <a:effectLst/>
                </a:rPr>
                <a:t> </a:t>
              </a:r>
              <a:r>
                <a:rPr lang="en-US" sz="1300" dirty="0">
                  <a:solidFill>
                    <a:schemeClr val="tx1"/>
                  </a:solidFill>
                  <a:effectLst/>
                </a:rPr>
                <a:t>vs </a:t>
              </a:r>
              <a:r>
                <a:rPr lang="en-US" sz="1300" b="1" dirty="0">
                  <a:solidFill>
                    <a:schemeClr val="bg1">
                      <a:lumMod val="50000"/>
                    </a:schemeClr>
                  </a:solidFill>
                  <a:effectLst/>
                </a:rPr>
                <a:t>14 </a:t>
              </a:r>
              <a:r>
                <a:rPr lang="en-US" sz="1300" b="1" dirty="0" err="1">
                  <a:solidFill>
                    <a:schemeClr val="bg1">
                      <a:lumMod val="50000"/>
                    </a:schemeClr>
                  </a:solidFill>
                  <a:effectLst/>
                </a:rPr>
                <a:t>TeV</a:t>
              </a:r>
              <a:endParaRPr lang="en-US" sz="1300" b="1" dirty="0">
                <a:solidFill>
                  <a:schemeClr val="bg1">
                    <a:lumMod val="50000"/>
                  </a:schemeClr>
                </a:solidFill>
                <a:effectLst/>
              </a:endParaRPr>
            </a:p>
          </p:txBody>
        </p:sp>
      </p:grp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2252924" y="76562"/>
            <a:ext cx="1846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/>
              <a:t> </a:t>
            </a:r>
            <a:endParaRPr lang="en-US" altLang="en-US" sz="2000" dirty="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141298" y="4160728"/>
            <a:ext cx="6850302" cy="155427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/>
          <a:p>
            <a:r>
              <a:rPr lang="en-US" altLang="en-US" sz="1600" dirty="0">
                <a:solidFill>
                  <a:srgbClr val="0000FF"/>
                </a:solidFill>
              </a:rPr>
              <a:t>WG set up to explore technical feasibility of pushing LHC energy to:</a:t>
            </a:r>
          </a:p>
          <a:p>
            <a:pPr>
              <a:buClr>
                <a:schemeClr val="tx2"/>
              </a:buClr>
              <a:buFontTx/>
              <a:buAutoNum type="arabicParenR"/>
            </a:pPr>
            <a:r>
              <a:rPr lang="en-US" altLang="en-US" sz="1600" dirty="0">
                <a:solidFill>
                  <a:srgbClr val="0000FF"/>
                </a:solidFill>
              </a:rPr>
              <a:t> design value: 14 </a:t>
            </a:r>
            <a:r>
              <a:rPr lang="en-US" altLang="en-US" sz="1600" dirty="0" err="1">
                <a:solidFill>
                  <a:srgbClr val="0000FF"/>
                </a:solidFill>
              </a:rPr>
              <a:t>TeV</a:t>
            </a:r>
            <a:r>
              <a:rPr lang="en-US" altLang="en-US" sz="1600" dirty="0">
                <a:solidFill>
                  <a:srgbClr val="0000FF"/>
                </a:solidFill>
              </a:rPr>
              <a:t> (8.3T magnet fields)</a:t>
            </a:r>
          </a:p>
          <a:p>
            <a:pPr>
              <a:buFontTx/>
              <a:buAutoNum type="arabicParenR"/>
            </a:pPr>
            <a:r>
              <a:rPr lang="en-US" altLang="en-US" sz="1600" dirty="0">
                <a:solidFill>
                  <a:srgbClr val="0000FF"/>
                </a:solidFill>
              </a:rPr>
              <a:t> ultimate value: 15 </a:t>
            </a:r>
            <a:r>
              <a:rPr lang="en-US" altLang="en-US" sz="1600" dirty="0" err="1">
                <a:solidFill>
                  <a:srgbClr val="0000FF"/>
                </a:solidFill>
              </a:rPr>
              <a:t>TeV</a:t>
            </a:r>
            <a:r>
              <a:rPr lang="en-US" altLang="en-US" sz="1600" dirty="0">
                <a:solidFill>
                  <a:srgbClr val="0000FF"/>
                </a:solidFill>
              </a:rPr>
              <a:t> (corresponding to max dipole field of 9 T)</a:t>
            </a:r>
          </a:p>
          <a:p>
            <a:pPr>
              <a:buFontTx/>
              <a:buAutoNum type="arabicParenR"/>
            </a:pPr>
            <a:r>
              <a:rPr lang="en-US" altLang="en-US" sz="1600" dirty="0">
                <a:solidFill>
                  <a:srgbClr val="0000FF"/>
                </a:solidFill>
              </a:rPr>
              <a:t> beyond (e.g. by replacing 1/3 of dipoles with 11 T Nb</a:t>
            </a:r>
            <a:r>
              <a:rPr lang="en-US" altLang="en-US" sz="1600" baseline="-25000" dirty="0">
                <a:solidFill>
                  <a:srgbClr val="0000FF"/>
                </a:solidFill>
              </a:rPr>
              <a:t>3</a:t>
            </a:r>
            <a:r>
              <a:rPr lang="en-US" altLang="en-US" sz="1600" dirty="0">
                <a:solidFill>
                  <a:srgbClr val="0000FF"/>
                </a:solidFill>
              </a:rPr>
              <a:t>Sn magnets)  </a:t>
            </a:r>
          </a:p>
          <a:p>
            <a:pPr>
              <a:buFont typeface="Wingdings" charset="2"/>
              <a:buChar char="à"/>
            </a:pPr>
            <a:r>
              <a:rPr lang="en-US" altLang="en-US" sz="1600" dirty="0">
                <a:solidFill>
                  <a:srgbClr val="0000FF"/>
                </a:solidFill>
                <a:sym typeface="Wingdings" charset="2"/>
              </a:rPr>
              <a:t> </a:t>
            </a:r>
            <a:r>
              <a:rPr lang="en-US" altLang="en-US" sz="1500" dirty="0">
                <a:solidFill>
                  <a:srgbClr val="0000FF"/>
                </a:solidFill>
                <a:sym typeface="Wingdings" charset="2"/>
              </a:rPr>
              <a:t>Identify open risks, needed tests and technical developments, trade-off </a:t>
            </a:r>
          </a:p>
          <a:p>
            <a:r>
              <a:rPr lang="en-US" altLang="en-US" sz="1500" dirty="0">
                <a:solidFill>
                  <a:srgbClr val="0000FF"/>
                </a:solidFill>
                <a:sym typeface="Wingdings" charset="2"/>
              </a:rPr>
              <a:t>    between energy and machine efficiency/availability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23728" y="5808166"/>
            <a:ext cx="7020272" cy="107721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en-US" sz="1600" b="1" dirty="0">
                <a:solidFill>
                  <a:schemeClr val="tx1"/>
                </a:solidFill>
                <a:sym typeface="Wingdings" charset="2"/>
              </a:rPr>
              <a:t>HE-LHC</a:t>
            </a:r>
            <a:r>
              <a:rPr lang="en-US" altLang="en-US" sz="1600" dirty="0">
                <a:solidFill>
                  <a:schemeClr val="tx1"/>
                </a:solidFill>
                <a:sym typeface="Wingdings" charset="2"/>
              </a:rPr>
              <a:t> (part of FCC study): ~16 T </a:t>
            </a:r>
            <a:r>
              <a:rPr lang="en-US" altLang="en-US" sz="1600" dirty="0">
                <a:solidFill>
                  <a:schemeClr val="tx1"/>
                </a:solidFill>
              </a:rPr>
              <a:t>magnets in LHC tunnel (</a:t>
            </a:r>
            <a:r>
              <a:rPr lang="en-US" altLang="en-US" sz="1600" dirty="0">
                <a:solidFill>
                  <a:schemeClr val="tx1"/>
                </a:solidFill>
                <a:sym typeface="Wingdings" charset="2"/>
              </a:rPr>
              <a:t> √s~ </a:t>
            </a:r>
            <a:r>
              <a:rPr lang="en-US" altLang="en-US" sz="1600" dirty="0">
                <a:sym typeface="Wingdings" charset="2"/>
              </a:rPr>
              <a:t>27</a:t>
            </a:r>
            <a:r>
              <a:rPr lang="en-US" altLang="en-US" sz="1600" dirty="0">
                <a:solidFill>
                  <a:schemeClr val="tx1"/>
                </a:solidFill>
                <a:sym typeface="Wingdings" charset="2"/>
              </a:rPr>
              <a:t> </a:t>
            </a:r>
            <a:r>
              <a:rPr lang="en-US" altLang="en-US" sz="1600" dirty="0" err="1">
                <a:solidFill>
                  <a:schemeClr val="tx1"/>
                </a:solidFill>
                <a:sym typeface="Wingdings" charset="2"/>
              </a:rPr>
              <a:t>TeV</a:t>
            </a:r>
            <a:r>
              <a:rPr lang="en-US" altLang="en-US" sz="1600" dirty="0">
                <a:solidFill>
                  <a:schemeClr val="tx1"/>
                </a:solidFill>
                <a:sym typeface="Wingdings" charset="2"/>
              </a:rPr>
              <a:t>)</a:t>
            </a:r>
          </a:p>
          <a:p>
            <a:pPr marL="285750" indent="-285750">
              <a:buFont typeface="Wingdings" charset="2"/>
              <a:buChar char="q"/>
            </a:pPr>
            <a:r>
              <a:rPr lang="en-US" altLang="en-US" sz="1600" dirty="0">
                <a:solidFill>
                  <a:schemeClr val="tx1"/>
                </a:solidFill>
                <a:sym typeface="Wingdings" charset="2"/>
              </a:rPr>
              <a:t>uses existing tunnel and infrastructure; can be built at fixed budget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schemeClr val="tx1"/>
                </a:solidFill>
              </a:rPr>
              <a:t>strong physics case if new physics from LHC/HL-LHC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schemeClr val="tx1"/>
                </a:solidFill>
              </a:rPr>
              <a:t>powerful demonstration of the FCC-</a:t>
            </a:r>
            <a:r>
              <a:rPr lang="en-US" sz="1600" dirty="0" err="1">
                <a:solidFill>
                  <a:schemeClr val="tx1"/>
                </a:solidFill>
              </a:rPr>
              <a:t>hh</a:t>
            </a:r>
            <a:r>
              <a:rPr lang="en-US" sz="1600" dirty="0">
                <a:solidFill>
                  <a:schemeClr val="tx1"/>
                </a:solidFill>
              </a:rPr>
              <a:t> magnet technology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004458" y="2996952"/>
            <a:ext cx="1496948" cy="2923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rgbClr val="407742"/>
                </a:solidFill>
              </a:rPr>
              <a:t>28</a:t>
            </a:r>
            <a:r>
              <a:rPr lang="en-US" sz="1300" b="1" dirty="0">
                <a:solidFill>
                  <a:srgbClr val="407742"/>
                </a:solidFill>
                <a:effectLst/>
              </a:rPr>
              <a:t> </a:t>
            </a:r>
            <a:r>
              <a:rPr lang="en-US" sz="1300" b="1" dirty="0" err="1">
                <a:solidFill>
                  <a:srgbClr val="407742"/>
                </a:solidFill>
                <a:effectLst/>
              </a:rPr>
              <a:t>TeV</a:t>
            </a:r>
            <a:r>
              <a:rPr lang="en-US" sz="1300" b="1" dirty="0">
                <a:solidFill>
                  <a:srgbClr val="407742"/>
                </a:solidFill>
                <a:effectLst/>
              </a:rPr>
              <a:t> </a:t>
            </a:r>
            <a:r>
              <a:rPr lang="en-US" sz="1300" dirty="0">
                <a:solidFill>
                  <a:schemeClr val="tx1"/>
                </a:solidFill>
                <a:effectLst/>
              </a:rPr>
              <a:t>vs </a:t>
            </a:r>
            <a:r>
              <a:rPr lang="en-US" sz="1300" b="1" dirty="0">
                <a:solidFill>
                  <a:schemeClr val="bg1">
                    <a:lumMod val="50000"/>
                  </a:schemeClr>
                </a:solidFill>
                <a:effectLst/>
              </a:rPr>
              <a:t>14 </a:t>
            </a:r>
            <a:r>
              <a:rPr lang="en-US" sz="1300" b="1" dirty="0" err="1">
                <a:solidFill>
                  <a:schemeClr val="bg1">
                    <a:lumMod val="50000"/>
                  </a:schemeClr>
                </a:solidFill>
                <a:effectLst/>
              </a:rPr>
              <a:t>TeV</a:t>
            </a:r>
            <a:endParaRPr lang="en-US" sz="1300" b="1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</a:t>
            </a:r>
            <a:r>
              <a:rPr lang="en-GB" sz="4000" kern="0" dirty="0">
                <a:cs typeface="Calibri" pitchFamily="34" charset="0"/>
              </a:rPr>
              <a:t>Higher Energy LHC??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6200" y="1743670"/>
            <a:ext cx="1544012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F. </a:t>
            </a:r>
            <a:r>
              <a:rPr lang="en-GB" dirty="0" err="1"/>
              <a:t>Gianotti</a:t>
            </a:r>
            <a:endParaRPr lang="en-GB" dirty="0"/>
          </a:p>
          <a:p>
            <a:r>
              <a:rPr lang="en-GB" dirty="0"/>
              <a:t>FCC meeting</a:t>
            </a:r>
          </a:p>
          <a:p>
            <a:r>
              <a:rPr lang="en-GB" dirty="0"/>
              <a:t> April 2016</a:t>
            </a:r>
          </a:p>
        </p:txBody>
      </p:sp>
      <p:sp>
        <p:nvSpPr>
          <p:cNvPr id="19" name="ZoneTexte 17">
            <a:extLst>
              <a:ext uri="{FF2B5EF4-FFF2-40B4-BE49-F238E27FC236}">
                <a16:creationId xmlns:a16="http://schemas.microsoft.com/office/drawing/2014/main" id="{6D34C935-E227-9148-9A91-4770466BCDB3}"/>
              </a:ext>
            </a:extLst>
          </p:cNvPr>
          <p:cNvSpPr txBox="1"/>
          <p:nvPr/>
        </p:nvSpPr>
        <p:spPr>
          <a:xfrm>
            <a:off x="112342" y="3699063"/>
            <a:ext cx="176202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HE-LHC part of</a:t>
            </a:r>
          </a:p>
          <a:p>
            <a:r>
              <a:rPr lang="en-GB" dirty="0"/>
              <a:t>the FCC study</a:t>
            </a:r>
          </a:p>
        </p:txBody>
      </p:sp>
    </p:spTree>
    <p:extLst>
      <p:ext uri="{BB962C8B-B14F-4D97-AF65-F5344CB8AC3E}">
        <p14:creationId xmlns:p14="http://schemas.microsoft.com/office/powerpoint/2010/main" val="207578538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143000" y="2420888"/>
            <a:ext cx="7227300" cy="304698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err="1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>
                <a:solidFill>
                  <a:srgbClr val="FF0000"/>
                </a:solidFill>
              </a:rPr>
              <a:t>Proton</a:t>
            </a:r>
            <a:r>
              <a:rPr lang="en-GB" sz="2400" dirty="0">
                <a:solidFill>
                  <a:srgbClr val="FF0000"/>
                </a:solidFill>
              </a:rPr>
              <a:t>-proton machines at higher energy…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 err="1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>
                <a:solidFill>
                  <a:srgbClr val="FF0000"/>
                </a:solidFill>
              </a:rPr>
              <a:t>Electron</a:t>
            </a:r>
            <a:r>
              <a:rPr lang="en-GB" sz="2400" dirty="0">
                <a:solidFill>
                  <a:srgbClr val="FF0000"/>
                </a:solidFill>
              </a:rPr>
              <a:t>-positron machines for high precision…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 err="1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sz="2400" dirty="0" err="1">
                <a:solidFill>
                  <a:srgbClr val="FF0000"/>
                </a:solidFill>
              </a:rPr>
              <a:t>Both</a:t>
            </a:r>
            <a:r>
              <a:rPr lang="en-GB" sz="2400" dirty="0">
                <a:solidFill>
                  <a:srgbClr val="FF0000"/>
                </a:solidFill>
              </a:rPr>
              <a:t>? And allowing for electron-proton collisions..?</a:t>
            </a:r>
          </a:p>
          <a:p>
            <a:endParaRPr lang="en-GB" sz="2400" dirty="0">
              <a:solidFill>
                <a:srgbClr val="0000FF"/>
              </a:solidFill>
            </a:endParaRPr>
          </a:p>
          <a:p>
            <a:r>
              <a:rPr lang="en-GB" sz="2400" dirty="0">
                <a:solidFill>
                  <a:srgbClr val="0000FF"/>
                </a:solidFill>
              </a:rPr>
              <a:t>New projects will take 10-20 years before they turn</a:t>
            </a:r>
          </a:p>
          <a:p>
            <a:r>
              <a:rPr lang="en-GB" sz="2400" dirty="0">
                <a:solidFill>
                  <a:srgbClr val="0000FF"/>
                </a:solidFill>
              </a:rPr>
              <a:t>into operation, hence need a vision &amp; studies now!  </a:t>
            </a:r>
          </a:p>
        </p:txBody>
      </p:sp>
      <p:sp>
        <p:nvSpPr>
          <p:cNvPr id="5" name="Titre 3"/>
          <p:cNvSpPr txBox="1">
            <a:spLocks/>
          </p:cNvSpPr>
          <p:nvPr/>
        </p:nvSpPr>
        <p:spPr bwMode="auto">
          <a:xfrm>
            <a:off x="762000" y="1556792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Beyond the LHC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2B305E-79B9-CF4E-AEC9-0477F561820E}"/>
              </a:ext>
            </a:extLst>
          </p:cNvPr>
          <p:cNvSpPr txBox="1"/>
          <p:nvPr/>
        </p:nvSpPr>
        <p:spPr>
          <a:xfrm>
            <a:off x="3141805" y="5795972"/>
            <a:ext cx="5894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Based on the PECFA meeting @CERN November 2018</a:t>
            </a:r>
          </a:p>
        </p:txBody>
      </p:sp>
    </p:spTree>
    <p:extLst>
      <p:ext uri="{BB962C8B-B14F-4D97-AF65-F5344CB8AC3E}">
        <p14:creationId xmlns:p14="http://schemas.microsoft.com/office/powerpoint/2010/main" val="3425750162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98E1A4-1035-0540-AAE9-CCFDE87A04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33978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7-08-31 at 08.35.30.png">
            <a:extLst>
              <a:ext uri="{FF2B5EF4-FFF2-40B4-BE49-F238E27FC236}">
                <a16:creationId xmlns:a16="http://schemas.microsoft.com/office/drawing/2014/main" id="{335AB12C-4435-0240-BD6A-23B6B9A1B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921" y="-1"/>
            <a:ext cx="9171921" cy="68580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A816A08-79CC-3E41-83AB-F762E5A0B7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008112"/>
            <a:ext cx="4320480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0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923803" y="2040959"/>
            <a:ext cx="761122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523902"/>
                </a:solidFill>
              </a:rPr>
              <a:t>Constr.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745568" y="2040959"/>
            <a:ext cx="1485531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258293" y="21208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  <a:latin typeface="+mn-lt"/>
              </a:rPr>
              <a:t>LEP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151755" y="2798088"/>
            <a:ext cx="1368000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551897" y="2798088"/>
            <a:ext cx="16252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318941" y="2798088"/>
            <a:ext cx="786256" cy="529137"/>
          </a:xfrm>
          <a:prstGeom prst="rect">
            <a:avLst/>
          </a:prstGeom>
          <a:solidFill>
            <a:srgbClr val="117F8E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E4F9FC"/>
                </a:solidFill>
              </a:rPr>
              <a:t>Proto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096592" y="2798088"/>
            <a:ext cx="118658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209256" y="2877990"/>
            <a:ext cx="754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  <a:latin typeface="+mn-lt"/>
              </a:rPr>
              <a:t>LHC</a:t>
            </a:r>
          </a:p>
        </p:txBody>
      </p:sp>
      <p:sp>
        <p:nvSpPr>
          <p:cNvPr id="76" name="Rectangle 75"/>
          <p:cNvSpPr/>
          <p:nvPr/>
        </p:nvSpPr>
        <p:spPr>
          <a:xfrm>
            <a:off x="5102935" y="3555217"/>
            <a:ext cx="1383725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518153" y="3555217"/>
            <a:ext cx="1303973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3851920" y="3555217"/>
            <a:ext cx="1185344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853619" y="3635119"/>
            <a:ext cx="1063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  <a:latin typeface="+mn-lt"/>
              </a:rPr>
              <a:t>HL-LHC</a:t>
            </a:r>
          </a:p>
        </p:txBody>
      </p:sp>
      <p:grpSp>
        <p:nvGrpSpPr>
          <p:cNvPr id="2" name="Group 2"/>
          <p:cNvGrpSpPr/>
          <p:nvPr/>
        </p:nvGrpSpPr>
        <p:grpSpPr>
          <a:xfrm>
            <a:off x="5722542" y="4916087"/>
            <a:ext cx="3344921" cy="529137"/>
            <a:chOff x="5722542" y="5110794"/>
            <a:chExt cx="3344921" cy="529137"/>
          </a:xfrm>
        </p:grpSpPr>
        <p:sp>
          <p:nvSpPr>
            <p:cNvPr id="63" name="Rectangle 62"/>
            <p:cNvSpPr/>
            <p:nvPr/>
          </p:nvSpPr>
          <p:spPr>
            <a:xfrm>
              <a:off x="7843463" y="5110794"/>
              <a:ext cx="1224000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502468" y="5110794"/>
              <a:ext cx="1321542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722542" y="5110794"/>
              <a:ext cx="746986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E4F9FC"/>
                  </a:solidFill>
                </a:rPr>
                <a:t>Proto</a:t>
              </a:r>
            </a:p>
          </p:txBody>
        </p:sp>
      </p:grpSp>
      <p:cxnSp>
        <p:nvCxnSpPr>
          <p:cNvPr id="85" name="Straight Connector 84"/>
          <p:cNvCxnSpPr/>
          <p:nvPr/>
        </p:nvCxnSpPr>
        <p:spPr>
          <a:xfrm>
            <a:off x="60444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8388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</a:rPr>
              <a:t>1980</a:t>
            </a:r>
          </a:p>
        </p:txBody>
      </p:sp>
      <p:cxnSp>
        <p:nvCxnSpPr>
          <p:cNvPr id="87" name="Straight Connector 86"/>
          <p:cNvCxnSpPr/>
          <p:nvPr/>
        </p:nvCxnSpPr>
        <p:spPr>
          <a:xfrm>
            <a:off x="126484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94428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</a:rPr>
              <a:t>1985</a:t>
            </a:r>
          </a:p>
        </p:txBody>
      </p:sp>
      <p:cxnSp>
        <p:nvCxnSpPr>
          <p:cNvPr id="89" name="Straight Connector 88"/>
          <p:cNvCxnSpPr/>
          <p:nvPr/>
        </p:nvCxnSpPr>
        <p:spPr>
          <a:xfrm>
            <a:off x="1925242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604682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</a:rPr>
              <a:t>1990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258564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26508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</a:rPr>
              <a:t>1995</a:t>
            </a:r>
          </a:p>
        </p:txBody>
      </p:sp>
      <p:cxnSp>
        <p:nvCxnSpPr>
          <p:cNvPr id="93" name="Straight Connector 92"/>
          <p:cNvCxnSpPr/>
          <p:nvPr/>
        </p:nvCxnSpPr>
        <p:spPr>
          <a:xfrm>
            <a:off x="3231099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910539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</a:rPr>
              <a:t>2000</a:t>
            </a:r>
          </a:p>
        </p:txBody>
      </p:sp>
      <p:cxnSp>
        <p:nvCxnSpPr>
          <p:cNvPr id="95" name="Straight Connector 94"/>
          <p:cNvCxnSpPr/>
          <p:nvPr/>
        </p:nvCxnSpPr>
        <p:spPr>
          <a:xfrm>
            <a:off x="3891498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70938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</a:rPr>
              <a:t>2005</a:t>
            </a:r>
          </a:p>
        </p:txBody>
      </p:sp>
      <p:cxnSp>
        <p:nvCxnSpPr>
          <p:cNvPr id="97" name="Straight Connector 96"/>
          <p:cNvCxnSpPr/>
          <p:nvPr/>
        </p:nvCxnSpPr>
        <p:spPr>
          <a:xfrm>
            <a:off x="4551897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231337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</a:rPr>
              <a:t>2010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5197355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876795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+mn-lt"/>
              </a:rPr>
              <a:t>2015</a:t>
            </a: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85775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53719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</a:rPr>
              <a:t>2020</a:t>
            </a:r>
          </a:p>
        </p:txBody>
      </p:sp>
      <p:cxnSp>
        <p:nvCxnSpPr>
          <p:cNvPr id="103" name="Straight Connector 102"/>
          <p:cNvCxnSpPr/>
          <p:nvPr/>
        </p:nvCxnSpPr>
        <p:spPr>
          <a:xfrm>
            <a:off x="651815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619759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</a:rPr>
              <a:t>2025</a:t>
            </a:r>
          </a:p>
        </p:txBody>
      </p:sp>
      <p:cxnSp>
        <p:nvCxnSpPr>
          <p:cNvPr id="105" name="Straight Connector 104"/>
          <p:cNvCxnSpPr/>
          <p:nvPr/>
        </p:nvCxnSpPr>
        <p:spPr>
          <a:xfrm>
            <a:off x="716361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684305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+mn-lt"/>
              </a:rPr>
              <a:t>2030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503450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+mn-lt"/>
              </a:rPr>
              <a:t>2035</a:t>
            </a:r>
          </a:p>
        </p:txBody>
      </p:sp>
      <p:sp>
        <p:nvSpPr>
          <p:cNvPr id="109" name="Left-Right Arrow 108"/>
          <p:cNvSpPr/>
          <p:nvPr/>
        </p:nvSpPr>
        <p:spPr>
          <a:xfrm>
            <a:off x="5197353" y="4229084"/>
            <a:ext cx="2624773" cy="592170"/>
          </a:xfrm>
          <a:prstGeom prst="leftRightArrow">
            <a:avLst>
              <a:gd name="adj1" fmla="val 62131"/>
              <a:gd name="adj2" fmla="val 30174"/>
            </a:avLst>
          </a:prstGeom>
          <a:solidFill>
            <a:srgbClr val="FCD30E"/>
          </a:solidFill>
          <a:ln w="31750">
            <a:solidFill>
              <a:srgbClr val="6B59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173D54"/>
                </a:solidFill>
                <a:effectLst>
                  <a:outerShdw blurRad="25400" dist="25400" dir="2700000" algn="tl" rotWithShape="0">
                    <a:schemeClr val="tx2">
                      <a:lumMod val="75000"/>
                      <a:alpha val="45000"/>
                    </a:schemeClr>
                  </a:outerShdw>
                </a:effectLst>
              </a:rPr>
              <a:t>20 years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88141" y="2040959"/>
            <a:ext cx="68903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EFF6FB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88141" y="4221088"/>
            <a:ext cx="8819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               C</a:t>
            </a:r>
            <a:r>
              <a:rPr lang="en-GB" dirty="0"/>
              <a:t>ERN Circular Colliders and FCC</a:t>
            </a:r>
            <a:endParaRPr lang="en-US" dirty="0"/>
          </a:p>
        </p:txBody>
      </p:sp>
      <p:pic>
        <p:nvPicPr>
          <p:cNvPr id="5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" y="5815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"/>
          <p:cNvGrpSpPr/>
          <p:nvPr/>
        </p:nvGrpSpPr>
        <p:grpSpPr>
          <a:xfrm>
            <a:off x="122494" y="4916087"/>
            <a:ext cx="9001001" cy="1290345"/>
            <a:chOff x="122494" y="4916087"/>
            <a:chExt cx="9001001" cy="1290345"/>
          </a:xfrm>
        </p:grpSpPr>
        <p:grpSp>
          <p:nvGrpSpPr>
            <p:cNvPr id="4" name="Group 6"/>
            <p:cNvGrpSpPr/>
            <p:nvPr/>
          </p:nvGrpSpPr>
          <p:grpSpPr>
            <a:xfrm>
              <a:off x="2643671" y="4916087"/>
              <a:ext cx="3051462" cy="529137"/>
              <a:chOff x="2643671" y="5110794"/>
              <a:chExt cx="3051462" cy="529137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4673303" y="5110794"/>
                <a:ext cx="1021830" cy="529137"/>
              </a:xfrm>
              <a:prstGeom prst="rect">
                <a:avLst/>
              </a:prstGeom>
              <a:solidFill>
                <a:srgbClr val="173D5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rgbClr val="EFF6FB"/>
                    </a:solidFill>
                  </a:rPr>
                  <a:t>Design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643671" y="5190696"/>
                <a:ext cx="24903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spc="100" dirty="0">
                    <a:solidFill>
                      <a:schemeClr val="tx2"/>
                    </a:solidFill>
                    <a:latin typeface="+mn-lt"/>
                  </a:rPr>
                  <a:t>                 FCC</a:t>
                </a: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122494" y="5498546"/>
              <a:ext cx="900100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000" b="1" kern="0" dirty="0">
                  <a:solidFill>
                    <a:srgbClr val="0000FF"/>
                  </a:solidFill>
                  <a:latin typeface="Arial"/>
                  <a:ea typeface="黑体" pitchFamily="2" charset="-122"/>
                </a:rPr>
                <a:t>Now is the right time to plan for the period 2035 – 2040</a:t>
              </a:r>
            </a:p>
            <a:p>
              <a:pPr>
                <a:defRPr/>
              </a:pPr>
              <a:r>
                <a:rPr lang="en-US" altLang="zh-CN" sz="2000" b="1" kern="0" dirty="0">
                  <a:solidFill>
                    <a:srgbClr val="0000FF"/>
                  </a:solidFill>
                  <a:latin typeface="Arial"/>
                  <a:ea typeface="黑体" pitchFamily="2" charset="-122"/>
                </a:rPr>
                <a:t>Goal of phase 1: CDR by end 2018 for next </a:t>
              </a:r>
              <a:r>
                <a:rPr lang="en-US" altLang="zh-CN" sz="2000" b="1" kern="0" dirty="0">
                  <a:solidFill>
                    <a:srgbClr val="0000FF"/>
                  </a:solidFill>
                  <a:ea typeface="黑体" pitchFamily="2" charset="-122"/>
                </a:rPr>
                <a:t>update of European Strategy</a:t>
              </a:r>
              <a:endParaRPr lang="en-GB" sz="1400" b="1" kern="0" dirty="0">
                <a:solidFill>
                  <a:srgbClr val="0000FF"/>
                </a:solidFill>
              </a:endParaRPr>
            </a:p>
          </p:txBody>
        </p:sp>
      </p:grpSp>
      <p:cxnSp>
        <p:nvCxnSpPr>
          <p:cNvPr id="55" name="Straight Connector 54"/>
          <p:cNvCxnSpPr/>
          <p:nvPr/>
        </p:nvCxnSpPr>
        <p:spPr>
          <a:xfrm>
            <a:off x="7812360" y="1492279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52" name="Image 51" descr="Screen Shot 2017-08-31 at 08.36.4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59" y="0"/>
            <a:ext cx="9119681" cy="6858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785BFFA-3923-E347-899A-40D2A81517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445224"/>
            <a:ext cx="4873610" cy="136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791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79932E-D623-1248-A0E8-47DC6F5D14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7123"/>
            <a:ext cx="9144000" cy="682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73403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475656" y="2924944"/>
            <a:ext cx="5904656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/>
              <a:t>Circular colliders  </a:t>
            </a:r>
          </a:p>
          <a:p>
            <a:r>
              <a:rPr lang="en-US" sz="2400" dirty="0"/>
              <a:t>     FCC-</a:t>
            </a:r>
            <a:r>
              <a:rPr lang="en-US" sz="2400" dirty="0" err="1"/>
              <a:t>ee</a:t>
            </a:r>
            <a:r>
              <a:rPr lang="en-US" sz="2400" dirty="0"/>
              <a:t> (CERN), CEPC China)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/>
              <a:t>Linear Colliders    </a:t>
            </a:r>
          </a:p>
          <a:p>
            <a:r>
              <a:rPr lang="en-US" sz="2400" dirty="0"/>
              <a:t>      ILC (Japan?), CLIC (CERN)</a:t>
            </a:r>
          </a:p>
          <a:p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Titre 3"/>
          <p:cNvSpPr txBox="1">
            <a:spLocks/>
          </p:cNvSpPr>
          <p:nvPr/>
        </p:nvSpPr>
        <p:spPr bwMode="auto">
          <a:xfrm>
            <a:off x="762000" y="1828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e</a:t>
            </a: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+e- Colliders</a:t>
            </a:r>
          </a:p>
        </p:txBody>
      </p:sp>
    </p:spTree>
    <p:extLst>
      <p:ext uri="{BB962C8B-B14F-4D97-AF65-F5344CB8AC3E}">
        <p14:creationId xmlns:p14="http://schemas.microsoft.com/office/powerpoint/2010/main" val="2710544100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E7B0545-D60A-244B-BF5B-A911BA2423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12"/>
            <a:ext cx="9144000" cy="68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1441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8-09-03 at 18.31.53.png">
            <a:extLst>
              <a:ext uri="{FF2B5EF4-FFF2-40B4-BE49-F238E27FC236}">
                <a16:creationId xmlns:a16="http://schemas.microsoft.com/office/drawing/2014/main" id="{27728C44-BC79-534E-9326-F96C912B8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4649"/>
            <a:ext cx="9144000" cy="511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7849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B76BC1-A6BE-9840-9F9F-3E8FB6192D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1"/>
            <a:ext cx="9144000" cy="68554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483A89-FCF9-574F-B3C9-C091EC5A6E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710762"/>
            <a:ext cx="6228184" cy="166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506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CA2D895-A907-FA4B-A82E-0F294680CE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377"/>
            <a:ext cx="9144000" cy="64492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447B2A-A7A7-A449-B40F-E30804BDCBAA}"/>
              </a:ext>
            </a:extLst>
          </p:cNvPr>
          <p:cNvSpPr txBox="1"/>
          <p:nvPr/>
        </p:nvSpPr>
        <p:spPr>
          <a:xfrm>
            <a:off x="5724128" y="1124744"/>
            <a:ext cx="3446456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33CC"/>
                </a:solidFill>
              </a:rPr>
              <a:t>Ifff</a:t>
            </a:r>
            <a:r>
              <a:rPr lang="en-US" dirty="0">
                <a:solidFill>
                  <a:srgbClr val="0033CC"/>
                </a:solidFill>
              </a:rPr>
              <a:t> the funding bid is successful </a:t>
            </a:r>
          </a:p>
          <a:p>
            <a:r>
              <a:rPr lang="en-US" dirty="0">
                <a:solidFill>
                  <a:srgbClr val="0033CC"/>
                </a:solidFill>
              </a:rPr>
              <a:t>at first round</a:t>
            </a:r>
          </a:p>
          <a:p>
            <a:r>
              <a:rPr lang="en-US" dirty="0">
                <a:solidFill>
                  <a:srgbClr val="0033CC"/>
                </a:solidFill>
              </a:rPr>
              <a:t>-&gt; physics start may be in 2030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D3755B-FAA8-3C4F-A86B-5AF575A4D0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312" y="4842233"/>
            <a:ext cx="3111376" cy="15972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F58C68-4E7D-8B40-A0FF-7B150C730A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541" y="2852936"/>
            <a:ext cx="2540147" cy="175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45630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90BF80D-76C5-DA4E-AE77-A0875C168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714500"/>
            <a:ext cx="4572000" cy="3429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D2FAE03-5E43-1444-BD8B-464E473E85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1714500"/>
            <a:ext cx="4572000" cy="342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CE72F7-E8A3-A44A-9787-20B5E3AAE4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7" y="142620"/>
            <a:ext cx="9010637" cy="671538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C5B2F11-5DDD-F04C-B715-54E7538DB358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China: CEPC Project</a:t>
            </a:r>
          </a:p>
        </p:txBody>
      </p:sp>
    </p:spTree>
    <p:extLst>
      <p:ext uri="{BB962C8B-B14F-4D97-AF65-F5344CB8AC3E}">
        <p14:creationId xmlns:p14="http://schemas.microsoft.com/office/powerpoint/2010/main" val="263246920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BD4E3E-F5B5-EA41-9EB2-6236657BCA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1"/>
            <a:ext cx="9144000" cy="685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06598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18E89E-0E63-284A-AEE2-6D1AF900C8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37"/>
            <a:ext cx="9144000" cy="684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374457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D7B2C6-3AF9-8149-8D36-950EF92E3A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1051"/>
            <a:ext cx="9144000" cy="50558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AB3601-0D8A-7E43-8DAB-FC32CC5541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633" y="4365104"/>
            <a:ext cx="3886879" cy="244827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6DE755F-F27A-5545-9478-AA481987E868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Higgs Factory</a:t>
            </a:r>
          </a:p>
        </p:txBody>
      </p:sp>
    </p:spTree>
    <p:extLst>
      <p:ext uri="{BB962C8B-B14F-4D97-AF65-F5344CB8AC3E}">
        <p14:creationId xmlns:p14="http://schemas.microsoft.com/office/powerpoint/2010/main" val="12946723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D8E797-B8A3-6045-91AA-5CD768395B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464"/>
            <a:ext cx="9144000" cy="51317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213FC8-554D-604D-8DA8-C5F8D55FD5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0" y="4437112"/>
            <a:ext cx="3327400" cy="2247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21F8AF-86E9-584E-B36F-2E52D29678C9}"/>
              </a:ext>
            </a:extLst>
          </p:cNvPr>
          <p:cNvSpPr txBox="1"/>
          <p:nvPr/>
        </p:nvSpPr>
        <p:spPr>
          <a:xfrm>
            <a:off x="251520" y="4293096"/>
            <a:ext cx="12105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Expected: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DF3DAD-FE80-044B-9608-4AF48D4204DE}"/>
              </a:ext>
            </a:extLst>
          </p:cNvPr>
          <p:cNvSpPr txBox="1"/>
          <p:nvPr/>
        </p:nvSpPr>
        <p:spPr>
          <a:xfrm>
            <a:off x="2462515" y="6156012"/>
            <a:ext cx="642996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Then a 4 years preparatory phase and 8 years construction </a:t>
            </a:r>
          </a:p>
        </p:txBody>
      </p:sp>
    </p:spTree>
    <p:extLst>
      <p:ext uri="{BB962C8B-B14F-4D97-AF65-F5344CB8AC3E}">
        <p14:creationId xmlns:p14="http://schemas.microsoft.com/office/powerpoint/2010/main" val="5378664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1150C9-CD86-9245-9352-D3F4C91FC3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935"/>
            <a:ext cx="9144000" cy="663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67301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047528-2EBD-8249-B474-7599219B3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764"/>
            <a:ext cx="9144000" cy="65884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37B5BA-6E1B-0F4A-8C52-B2688B5D56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679634"/>
            <a:ext cx="2690912" cy="2144210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40133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00400" y="914400"/>
            <a:ext cx="5486400" cy="5143500"/>
          </a:xfrm>
        </p:spPr>
      </p:pic>
      <p:sp>
        <p:nvSpPr>
          <p:cNvPr id="5" name="ZoneTexte 4"/>
          <p:cNvSpPr txBox="1"/>
          <p:nvPr/>
        </p:nvSpPr>
        <p:spPr>
          <a:xfrm>
            <a:off x="149335" y="3295472"/>
            <a:ext cx="2746265" cy="120032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/>
              <a:t>Evaluation in all</a:t>
            </a:r>
          </a:p>
          <a:p>
            <a:r>
              <a:rPr lang="en-GB" sz="2400" dirty="0"/>
              <a:t>regions: Europe</a:t>
            </a:r>
          </a:p>
          <a:p>
            <a:r>
              <a:rPr lang="en-GB" sz="2400" dirty="0"/>
              <a:t>Asia, the Americas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4876800"/>
            <a:ext cx="3228117" cy="10156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err="1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/>
              <a:t>European</a:t>
            </a:r>
            <a:r>
              <a:rPr lang="en-GB" dirty="0"/>
              <a:t> strategy group</a:t>
            </a:r>
          </a:p>
          <a:p>
            <a:r>
              <a:rPr lang="en-GB" dirty="0" err="1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/>
              <a:t>Snowmass</a:t>
            </a:r>
            <a:r>
              <a:rPr lang="en-GB" dirty="0"/>
              <a:t> study and IP5</a:t>
            </a:r>
          </a:p>
          <a:p>
            <a:r>
              <a:rPr lang="en-GB" dirty="0" err="1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/>
              <a:t>Japan</a:t>
            </a:r>
            <a:r>
              <a:rPr lang="en-GB" dirty="0"/>
              <a:t> strategy group</a:t>
            </a:r>
          </a:p>
          <a:p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107504" y="2093947"/>
            <a:ext cx="2823209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Previous Strategy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Update: 2012-2014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059" y="3119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  Future HEP: The Three Frontiers 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0" y="1295400"/>
            <a:ext cx="304845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000" dirty="0"/>
              <a:t>After the Higgs discovery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AF8D42-669E-3749-A4C8-8E64369773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14" y="0"/>
            <a:ext cx="8876085" cy="32928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B2C683-3B67-D847-A26D-D8918E641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3422136"/>
            <a:ext cx="5102333" cy="26711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E3B0E5-6DEF-B141-8A59-CF245620A5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5778363"/>
            <a:ext cx="1951554" cy="314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648449-7D98-5D4E-9811-B22811216D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362" y="3450348"/>
            <a:ext cx="3738142" cy="264294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0B2063D-FD8E-6D4B-87E2-C5D49D9E7E05}"/>
              </a:ext>
            </a:extLst>
          </p:cNvPr>
          <p:cNvSpPr/>
          <p:nvPr/>
        </p:nvSpPr>
        <p:spPr>
          <a:xfrm>
            <a:off x="251520" y="2636912"/>
            <a:ext cx="7992888" cy="28803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A9BA3B-175A-964C-B295-9E568AC3D56C}"/>
              </a:ext>
            </a:extLst>
          </p:cNvPr>
          <p:cNvSpPr txBox="1"/>
          <p:nvPr/>
        </p:nvSpPr>
        <p:spPr>
          <a:xfrm>
            <a:off x="3563888" y="5013176"/>
            <a:ext cx="181331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Higgs couplings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053597-3298-0A4E-B504-260C01180DDE}"/>
              </a:ext>
            </a:extLst>
          </p:cNvPr>
          <p:cNvSpPr txBox="1"/>
          <p:nvPr/>
        </p:nvSpPr>
        <p:spPr>
          <a:xfrm>
            <a:off x="5508104" y="4077072"/>
            <a:ext cx="1223412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Sensitivity</a:t>
            </a:r>
          </a:p>
          <a:p>
            <a:r>
              <a:rPr lang="en-US" dirty="0"/>
              <a:t>via EFTs</a:t>
            </a:r>
          </a:p>
        </p:txBody>
      </p:sp>
    </p:spTree>
    <p:extLst>
      <p:ext uri="{BB962C8B-B14F-4D97-AF65-F5344CB8AC3E}">
        <p14:creationId xmlns:p14="http://schemas.microsoft.com/office/powerpoint/2010/main" val="2832385887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475656" y="2924944"/>
            <a:ext cx="5904656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/>
              <a:t>FCC-</a:t>
            </a:r>
            <a:r>
              <a:rPr lang="en-US" sz="2400" dirty="0" err="1"/>
              <a:t>hh</a:t>
            </a:r>
            <a:r>
              <a:rPr lang="en-US" sz="2400" dirty="0"/>
              <a:t> (CERN)  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 err="1"/>
              <a:t>SppC</a:t>
            </a:r>
            <a:r>
              <a:rPr lang="en-US" sz="2400" dirty="0"/>
              <a:t> (China)    </a:t>
            </a:r>
          </a:p>
          <a:p>
            <a:r>
              <a:rPr lang="en-US" sz="2400" dirty="0"/>
              <a:t>     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Titre 3"/>
          <p:cNvSpPr txBox="1">
            <a:spLocks/>
          </p:cNvSpPr>
          <p:nvPr/>
        </p:nvSpPr>
        <p:spPr bwMode="auto">
          <a:xfrm>
            <a:off x="762000" y="1828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Hadron Colliders</a:t>
            </a:r>
          </a:p>
        </p:txBody>
      </p:sp>
    </p:spTree>
    <p:extLst>
      <p:ext uri="{BB962C8B-B14F-4D97-AF65-F5344CB8AC3E}">
        <p14:creationId xmlns:p14="http://schemas.microsoft.com/office/powerpoint/2010/main" val="1350000603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8-09-03 at 20.02.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512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529556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187C9C1-88CF-4C4B-BF1C-164D74162D2E}"/>
              </a:ext>
            </a:extLst>
          </p:cNvPr>
          <p:cNvSpPr/>
          <p:nvPr/>
        </p:nvSpPr>
        <p:spPr>
          <a:xfrm>
            <a:off x="4788024" y="4725144"/>
            <a:ext cx="682542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1" descr="Screen Shot 2017-09-04 at 11.22.34.png">
            <a:extLst>
              <a:ext uri="{FF2B5EF4-FFF2-40B4-BE49-F238E27FC236}">
                <a16:creationId xmlns:a16="http://schemas.microsoft.com/office/drawing/2014/main" id="{6FF57A87-8888-4840-9B8C-D985377500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9144000" cy="641367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1EFC043-A014-9C4A-99DD-3122BC82F36C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16 Tesla Magnets</a:t>
            </a:r>
          </a:p>
        </p:txBody>
      </p:sp>
    </p:spTree>
    <p:extLst>
      <p:ext uri="{BB962C8B-B14F-4D97-AF65-F5344CB8AC3E}">
        <p14:creationId xmlns:p14="http://schemas.microsoft.com/office/powerpoint/2010/main" val="2435571032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96FE11-B3EA-A042-A3A7-815D29787B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80"/>
            <a:ext cx="9144000" cy="684024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85C593A-CFB8-EC43-90B9-82674EBD2ED4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China: Hadron Collider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3CAA6D-F59C-E244-B00D-C3ACFFDDD0A1}"/>
              </a:ext>
            </a:extLst>
          </p:cNvPr>
          <p:cNvSpPr txBox="1"/>
          <p:nvPr/>
        </p:nvSpPr>
        <p:spPr>
          <a:xfrm>
            <a:off x="5076056" y="1124744"/>
            <a:ext cx="303166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Make use the CEPC Tunnel</a:t>
            </a:r>
          </a:p>
        </p:txBody>
      </p:sp>
    </p:spTree>
    <p:extLst>
      <p:ext uri="{BB962C8B-B14F-4D97-AF65-F5344CB8AC3E}">
        <p14:creationId xmlns:p14="http://schemas.microsoft.com/office/powerpoint/2010/main" val="2725990751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187C9C1-88CF-4C4B-BF1C-164D74162D2E}"/>
              </a:ext>
            </a:extLst>
          </p:cNvPr>
          <p:cNvSpPr/>
          <p:nvPr/>
        </p:nvSpPr>
        <p:spPr>
          <a:xfrm>
            <a:off x="4788024" y="4725144"/>
            <a:ext cx="682542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6C7C332-752A-9340-849F-B98491F3E792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err="1"/>
              <a:t>Supersymmetry</a:t>
            </a:r>
            <a:endParaRPr lang="en-US" sz="4000" dirty="0"/>
          </a:p>
        </p:txBody>
      </p:sp>
      <p:pic>
        <p:nvPicPr>
          <p:cNvPr id="5" name="Image 1" descr="Screen Shot 2017-09-04 at 11.24.19.png">
            <a:extLst>
              <a:ext uri="{FF2B5EF4-FFF2-40B4-BE49-F238E27FC236}">
                <a16:creationId xmlns:a16="http://schemas.microsoft.com/office/drawing/2014/main" id="{4B710255-84EE-F34F-BB74-6A7DA2C93E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512"/>
            <a:ext cx="9144000" cy="68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566728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187C9C1-88CF-4C4B-BF1C-164D74162D2E}"/>
              </a:ext>
            </a:extLst>
          </p:cNvPr>
          <p:cNvSpPr/>
          <p:nvPr/>
        </p:nvSpPr>
        <p:spPr>
          <a:xfrm>
            <a:off x="4788024" y="4725144"/>
            <a:ext cx="682542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6C7C332-752A-9340-849F-B98491F3E792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err="1"/>
              <a:t>Supersymmetry</a:t>
            </a:r>
            <a:endParaRPr lang="en-US" sz="4000" dirty="0"/>
          </a:p>
        </p:txBody>
      </p:sp>
      <p:pic>
        <p:nvPicPr>
          <p:cNvPr id="5" name="Image 1" descr="Screen Shot 2018-09-03 at 12.28.14.png">
            <a:extLst>
              <a:ext uri="{FF2B5EF4-FFF2-40B4-BE49-F238E27FC236}">
                <a16:creationId xmlns:a16="http://schemas.microsoft.com/office/drawing/2014/main" id="{D0CF0F38-4E6E-D74E-8734-2C87AA288C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541"/>
            <a:ext cx="9144000" cy="6826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869753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187C9C1-88CF-4C4B-BF1C-164D74162D2E}"/>
              </a:ext>
            </a:extLst>
          </p:cNvPr>
          <p:cNvSpPr/>
          <p:nvPr/>
        </p:nvSpPr>
        <p:spPr>
          <a:xfrm>
            <a:off x="4788024" y="4725144"/>
            <a:ext cx="682542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6C7C332-752A-9340-849F-B98491F3E792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err="1"/>
              <a:t>Supersymmetry</a:t>
            </a:r>
            <a:endParaRPr lang="en-US" sz="4000" dirty="0"/>
          </a:p>
        </p:txBody>
      </p:sp>
      <p:pic>
        <p:nvPicPr>
          <p:cNvPr id="5" name="Image 1" descr="Screen Shot 2018-08-17 at 01.27.30.png">
            <a:extLst>
              <a:ext uri="{FF2B5EF4-FFF2-40B4-BE49-F238E27FC236}">
                <a16:creationId xmlns:a16="http://schemas.microsoft.com/office/drawing/2014/main" id="{3B615427-C933-514D-9828-FE28543E03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4422"/>
            <a:ext cx="9144000" cy="664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940646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187C9C1-88CF-4C4B-BF1C-164D74162D2E}"/>
              </a:ext>
            </a:extLst>
          </p:cNvPr>
          <p:cNvSpPr/>
          <p:nvPr/>
        </p:nvSpPr>
        <p:spPr>
          <a:xfrm>
            <a:off x="4788024" y="4725144"/>
            <a:ext cx="682542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6C7C332-752A-9340-849F-B98491F3E792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err="1"/>
              <a:t>Supersymmetry</a:t>
            </a:r>
            <a:endParaRPr lang="en-US" sz="4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CD3A093-0DF2-654F-87A8-828C06D6E0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073" y="1124744"/>
            <a:ext cx="6847924" cy="490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530683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AF25B-E31D-DA45-927E-9F7D5CF1A788}"/>
              </a:ext>
            </a:extLst>
          </p:cNvPr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 </a:t>
            </a:r>
            <a:r>
              <a:rPr lang="en-GB" sz="4000" kern="0" dirty="0">
                <a:cs typeface="Calibri" pitchFamily="34" charset="0"/>
              </a:rPr>
              <a:t>FCC-eh</a:t>
            </a:r>
          </a:p>
        </p:txBody>
      </p:sp>
      <p:pic>
        <p:nvPicPr>
          <p:cNvPr id="3" name="Image 1" descr="Screen Shot 2018-08-17 at 01.07.13.png">
            <a:extLst>
              <a:ext uri="{FF2B5EF4-FFF2-40B4-BE49-F238E27FC236}">
                <a16:creationId xmlns:a16="http://schemas.microsoft.com/office/drawing/2014/main" id="{C8AF329E-214B-6648-85BF-9E5F1D6E3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85784"/>
            <a:ext cx="9144000" cy="48864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5CC553-DCA0-ED4E-89D2-12124E2560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596" y="1000100"/>
            <a:ext cx="3644900" cy="41570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A8FBF9-EB0D-DA4B-A794-5BAB23E128BC}"/>
              </a:ext>
            </a:extLst>
          </p:cNvPr>
          <p:cNvSpPr txBox="1"/>
          <p:nvPr/>
        </p:nvSpPr>
        <p:spPr>
          <a:xfrm>
            <a:off x="280645" y="1052736"/>
            <a:ext cx="5083443" cy="646331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  <a:lin ang="5400000" scaled="1"/>
          </a:gradFill>
        </p:spPr>
        <p:txBody>
          <a:bodyPr wrap="none" rtlCol="0">
            <a:spAutoFit/>
          </a:bodyPr>
          <a:lstStyle/>
          <a:p>
            <a:r>
              <a:rPr lang="en-US" dirty="0"/>
              <a:t>Using a 60 </a:t>
            </a:r>
            <a:r>
              <a:rPr lang="en-US" dirty="0" err="1"/>
              <a:t>Gev</a:t>
            </a:r>
            <a:r>
              <a:rPr lang="en-US" dirty="0"/>
              <a:t> Electron Energy recovery </a:t>
            </a:r>
            <a:r>
              <a:rPr lang="en-US" dirty="0" err="1"/>
              <a:t>linac</a:t>
            </a:r>
            <a:endParaRPr lang="en-US" dirty="0"/>
          </a:p>
          <a:p>
            <a:r>
              <a:rPr lang="en-US" dirty="0"/>
              <a:t>As an electron beam (PERLE Project 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87C9C1-88CF-4C4B-BF1C-164D74162D2E}"/>
              </a:ext>
            </a:extLst>
          </p:cNvPr>
          <p:cNvSpPr/>
          <p:nvPr/>
        </p:nvSpPr>
        <p:spPr>
          <a:xfrm>
            <a:off x="4788024" y="4725144"/>
            <a:ext cx="682542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63977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6A0FDD-3233-3945-B7F1-199AEEE879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06"/>
            <a:ext cx="9144000" cy="651043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12AA676-D97D-1B4E-8C90-A865407F84E0}"/>
              </a:ext>
            </a:extLst>
          </p:cNvPr>
          <p:cNvSpPr/>
          <p:nvPr/>
        </p:nvSpPr>
        <p:spPr>
          <a:xfrm>
            <a:off x="179512" y="5949280"/>
            <a:ext cx="3744416" cy="504056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377B9F8-9BF9-FD48-A4D9-AE8772777519}"/>
              </a:ext>
            </a:extLst>
          </p:cNvPr>
          <p:cNvSpPr/>
          <p:nvPr/>
        </p:nvSpPr>
        <p:spPr>
          <a:xfrm>
            <a:off x="187354" y="836712"/>
            <a:ext cx="5032717" cy="504056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62F21C-9271-0345-831E-9EE7FF0E22EE}"/>
              </a:ext>
            </a:extLst>
          </p:cNvPr>
          <p:cNvSpPr/>
          <p:nvPr/>
        </p:nvSpPr>
        <p:spPr>
          <a:xfrm>
            <a:off x="187354" y="1642562"/>
            <a:ext cx="6472878" cy="504056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62732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475656" y="2924944"/>
            <a:ext cx="5904656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/>
              <a:t>Proton generated muon beams</a:t>
            </a:r>
          </a:p>
          <a:p>
            <a:r>
              <a:rPr lang="en-US" sz="2400" dirty="0"/>
              <a:t>     MAP Scheme</a:t>
            </a:r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/>
              <a:t>Electron generated muon collider   </a:t>
            </a:r>
          </a:p>
          <a:p>
            <a:r>
              <a:rPr lang="en-US" sz="2400" dirty="0"/>
              <a:t>     LEMMA Scheme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Titre 3"/>
          <p:cNvSpPr txBox="1">
            <a:spLocks/>
          </p:cNvSpPr>
          <p:nvPr/>
        </p:nvSpPr>
        <p:spPr bwMode="auto">
          <a:xfrm>
            <a:off x="762000" y="1828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𝝁+𝝁- Colliders</a:t>
            </a:r>
          </a:p>
        </p:txBody>
      </p:sp>
    </p:spTree>
    <p:extLst>
      <p:ext uri="{BB962C8B-B14F-4D97-AF65-F5344CB8AC3E}">
        <p14:creationId xmlns:p14="http://schemas.microsoft.com/office/powerpoint/2010/main" val="1355642205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ABBA66-3709-5D41-A7DF-DCF908B9E6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224980"/>
            <a:ext cx="3199352" cy="19262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5B4491-EDC7-DC46-805F-265D82F479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223" y="6151188"/>
            <a:ext cx="740668" cy="3749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37E2CF-9460-714A-8315-CFFC98C7F0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859" y="939910"/>
            <a:ext cx="1724237" cy="16749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A186DF-09CF-AF40-B06F-67B7657668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855738"/>
            <a:ext cx="2273674" cy="1140516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00FE3F-0153-C547-8843-3AF275B93D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24944"/>
            <a:ext cx="4211960" cy="29717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B8C093D-47D8-5A4F-B636-8026E278CD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36" y="1227951"/>
            <a:ext cx="5940152" cy="148096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3510169-3DB9-6E49-929B-E5BA65649CE2}"/>
              </a:ext>
            </a:extLst>
          </p:cNvPr>
          <p:cNvSpPr txBox="1"/>
          <p:nvPr/>
        </p:nvSpPr>
        <p:spPr>
          <a:xfrm>
            <a:off x="6228184" y="1412776"/>
            <a:ext cx="99257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MAP</a:t>
            </a:r>
          </a:p>
          <a:p>
            <a:r>
              <a:rPr lang="en-US" dirty="0"/>
              <a:t>scheme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87518B9A-4E19-3744-A4FA-8D1C8D78CFF8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Muon Colliders</a:t>
            </a:r>
          </a:p>
        </p:txBody>
      </p:sp>
    </p:spTree>
    <p:extLst>
      <p:ext uri="{BB962C8B-B14F-4D97-AF65-F5344CB8AC3E}">
        <p14:creationId xmlns:p14="http://schemas.microsoft.com/office/powerpoint/2010/main" val="2101895200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CC0DDA-F5B4-AB44-A3F8-D8328B187B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85" y="895828"/>
            <a:ext cx="7506723" cy="534148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DED6643-42EF-314B-B98D-86CA27C50E1F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Muon Colliders</a:t>
            </a:r>
          </a:p>
        </p:txBody>
      </p:sp>
    </p:spTree>
    <p:extLst>
      <p:ext uri="{BB962C8B-B14F-4D97-AF65-F5344CB8AC3E}">
        <p14:creationId xmlns:p14="http://schemas.microsoft.com/office/powerpoint/2010/main" val="2349120300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331640" y="2924944"/>
            <a:ext cx="5904656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/>
              <a:t>Electron-Ion Collider (US)</a:t>
            </a:r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/>
              <a:t>Intensity Frontier  (CERN)</a:t>
            </a:r>
          </a:p>
          <a:p>
            <a:r>
              <a:rPr lang="en-GB" sz="2400" dirty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sz="2400" dirty="0"/>
              <a:t>Accelerator based Neutrino Projects </a:t>
            </a:r>
          </a:p>
        </p:txBody>
      </p:sp>
      <p:sp>
        <p:nvSpPr>
          <p:cNvPr id="5" name="Titre 3"/>
          <p:cNvSpPr txBox="1">
            <a:spLocks/>
          </p:cNvSpPr>
          <p:nvPr/>
        </p:nvSpPr>
        <p:spPr bwMode="auto">
          <a:xfrm>
            <a:off x="762000" y="1828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Other Projects</a:t>
            </a:r>
          </a:p>
        </p:txBody>
      </p:sp>
    </p:spTree>
    <p:extLst>
      <p:ext uri="{BB962C8B-B14F-4D97-AF65-F5344CB8AC3E}">
        <p14:creationId xmlns:p14="http://schemas.microsoft.com/office/powerpoint/2010/main" val="1472928364"/>
      </p:ext>
    </p:extLst>
  </p:cSld>
  <p:clrMapOvr>
    <a:masterClrMapping/>
  </p:clrMapOvr>
  <p:transition spd="med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B7986D-B3CE-324F-8508-6AE9289712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9085"/>
            <a:ext cx="9144000" cy="483421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DE03E78-7F6D-1544-AD44-B0C42461DC97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US Project: Electron-Ion Collider</a:t>
            </a:r>
          </a:p>
        </p:txBody>
      </p:sp>
    </p:spTree>
    <p:extLst>
      <p:ext uri="{BB962C8B-B14F-4D97-AF65-F5344CB8AC3E}">
        <p14:creationId xmlns:p14="http://schemas.microsoft.com/office/powerpoint/2010/main" val="1290164037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2A70F1-B66F-A14E-A8B8-ECF27B0268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7" y="0"/>
            <a:ext cx="8970065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3B439BC-3C3F-7A49-8575-459A4728ECB8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6951323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CERN: Intensity Frontier</a:t>
            </a:r>
          </a:p>
        </p:txBody>
      </p:sp>
    </p:spTree>
    <p:extLst>
      <p:ext uri="{BB962C8B-B14F-4D97-AF65-F5344CB8AC3E}">
        <p14:creationId xmlns:p14="http://schemas.microsoft.com/office/powerpoint/2010/main" val="3577833112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3B32A4-5FB6-C141-869D-5839632ECC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56"/>
            <a:ext cx="9144000" cy="684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462660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6DB503-C5DF-064E-819B-1AB9EED977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9"/>
            <a:ext cx="9144000" cy="685156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B0EEA17-1550-2146-AFDC-05F5D63E5657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Intensity Frontier: Neutrinos</a:t>
            </a:r>
          </a:p>
        </p:txBody>
      </p:sp>
    </p:spTree>
    <p:extLst>
      <p:ext uri="{BB962C8B-B14F-4D97-AF65-F5344CB8AC3E}">
        <p14:creationId xmlns:p14="http://schemas.microsoft.com/office/powerpoint/2010/main" val="489681637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0CE71C7-E47B-7448-A3C0-8DD70118B6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42"/>
            <a:ext cx="9144000" cy="683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524962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4D8B549-1438-384E-83AA-6AFB5F8200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" y="0"/>
            <a:ext cx="91382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54614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E65D54-F7C4-944C-8934-C6AB50AB40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0" y="0"/>
            <a:ext cx="91123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50158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F2220E-6CC5-6140-85FA-05273F113F6B}"/>
              </a:ext>
            </a:extLst>
          </p:cNvPr>
          <p:cNvSpPr txBox="1"/>
          <p:nvPr/>
        </p:nvSpPr>
        <p:spPr>
          <a:xfrm>
            <a:off x="323528" y="1196752"/>
            <a:ext cx="8424936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European Strategy Update launched</a:t>
            </a:r>
          </a:p>
          <a:p>
            <a:pPr marL="571500" indent="-571500">
              <a:buFontTx/>
              <a:buChar char="-"/>
            </a:pPr>
            <a:r>
              <a:rPr lang="en-US" sz="2800" dirty="0"/>
              <a:t>input by December 18 2018</a:t>
            </a:r>
          </a:p>
          <a:p>
            <a:pPr marL="571500" indent="-571500">
              <a:buFontTx/>
              <a:buChar char="-"/>
            </a:pPr>
            <a:r>
              <a:rPr lang="en-US" sz="2800" dirty="0"/>
              <a:t>Conclusion by May 2020</a:t>
            </a:r>
          </a:p>
          <a:p>
            <a:pPr marL="571500" indent="-571500">
              <a:buFontTx/>
              <a:buChar char="-"/>
            </a:pPr>
            <a:endParaRPr lang="en-US" sz="2800" dirty="0"/>
          </a:p>
          <a:p>
            <a:r>
              <a:rPr lang="en-US" sz="2800" dirty="0"/>
              <a:t>This is done in a worldwide context (US, China, Japan) </a:t>
            </a:r>
          </a:p>
          <a:p>
            <a:endParaRPr lang="en-US" sz="2800" dirty="0"/>
          </a:p>
          <a:p>
            <a:r>
              <a:rPr lang="en-US" sz="2800" dirty="0"/>
              <a:t>A lot of activity in preparing proposals at the energy and intensity frontier.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FF0000"/>
                </a:solidFill>
              </a:rPr>
              <a:t>Outcome will affect all of future particle physics!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3600" dirty="0"/>
              <a:t> </a:t>
            </a:r>
          </a:p>
          <a:p>
            <a:pPr marL="571500" indent="-571500">
              <a:buFontTx/>
              <a:buChar char="-"/>
            </a:pPr>
            <a:endParaRPr lang="en-US" sz="42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2364D42-DCFD-5741-A009-011DA40D4851}"/>
              </a:ext>
            </a:extLst>
          </p:cNvPr>
          <p:cNvSpPr txBox="1">
            <a:spLocks/>
          </p:cNvSpPr>
          <p:nvPr/>
        </p:nvSpPr>
        <p:spPr>
          <a:xfrm>
            <a:off x="-3059" y="-76200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56317749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4447A8-CF6A-244F-81F3-A7DA9C3C33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" y="0"/>
            <a:ext cx="91411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67173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29F0BF-EAB1-EA41-926F-369040DD21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84"/>
            <a:ext cx="9144000" cy="684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38078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0C5B251-9BCD-1B41-8F90-10AA82C02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3"/>
            <a:ext cx="9144000" cy="68451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65D8D9-44AB-344D-B46F-997E8B096EAA}"/>
              </a:ext>
            </a:extLst>
          </p:cNvPr>
          <p:cNvSpPr txBox="1"/>
          <p:nvPr/>
        </p:nvSpPr>
        <p:spPr>
          <a:xfrm>
            <a:off x="6440914" y="6309320"/>
            <a:ext cx="259558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Focus on large facilities</a:t>
            </a:r>
          </a:p>
        </p:txBody>
      </p:sp>
    </p:spTree>
    <p:extLst>
      <p:ext uri="{BB962C8B-B14F-4D97-AF65-F5344CB8AC3E}">
        <p14:creationId xmlns:p14="http://schemas.microsoft.com/office/powerpoint/2010/main" val="334904799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3"/>
          <p:cNvSpPr txBox="1">
            <a:spLocks/>
          </p:cNvSpPr>
          <p:nvPr/>
        </p:nvSpPr>
        <p:spPr bwMode="auto">
          <a:xfrm>
            <a:off x="914400" y="25146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The LHC Upgrade</a:t>
            </a:r>
            <a:r>
              <a:rPr kumimoji="0" lang="en-GB" sz="4000" b="1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1093382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22809</TotalTime>
  <Words>671</Words>
  <Application>Microsoft Macintosh PowerPoint</Application>
  <PresentationFormat>On-screen Show (4:3)</PresentationFormat>
  <Paragraphs>200</Paragraphs>
  <Slides>50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8" baseType="lpstr">
      <vt:lpstr>黑体</vt:lpstr>
      <vt:lpstr>ＭＳ Ｐゴシック</vt:lpstr>
      <vt:lpstr>Lucida Grande</vt:lpstr>
      <vt:lpstr>Comic Sans MS</vt:lpstr>
      <vt:lpstr>Calibri</vt:lpstr>
      <vt:lpstr>Arial</vt:lpstr>
      <vt:lpstr>Wingdings</vt:lpstr>
      <vt:lpstr>FC5643-CERN3027 - Scale of contributions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Albert De Roeck</cp:lastModifiedBy>
  <cp:revision>1210</cp:revision>
  <cp:lastPrinted>2015-06-30T08:59:53Z</cp:lastPrinted>
  <dcterms:created xsi:type="dcterms:W3CDTF">2018-09-04T08:43:36Z</dcterms:created>
  <dcterms:modified xsi:type="dcterms:W3CDTF">2018-11-26T08:18:46Z</dcterms:modified>
</cp:coreProperties>
</file>