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notesSlides/notesSlide15.xml" ContentType="application/vnd.openxmlformats-officedocument.presentationml.notesSlide+xml"/>
  <Override PartName="/ppt/tags/tag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4.xml" ContentType="application/vnd.openxmlformats-officedocument.presentationml.tags+xml"/>
  <Override PartName="/ppt/notesSlides/notesSlide18.xml" ContentType="application/vnd.openxmlformats-officedocument.presentationml.notesSlide+xml"/>
  <Override PartName="/ppt/tags/tag5.xml" ContentType="application/vnd.openxmlformats-officedocument.presentationml.tags+xml"/>
  <Override PartName="/ppt/notesSlides/notesSlide19.xml" ContentType="application/vnd.openxmlformats-officedocument.presentationml.notesSlide+xml"/>
  <Override PartName="/ppt/tags/tag6.xml" ContentType="application/vnd.openxmlformats-officedocument.presentationml.tags+xml"/>
  <Override PartName="/ppt/notesSlides/notesSlide20.xml" ContentType="application/vnd.openxmlformats-officedocument.presentationml.notesSlide+xml"/>
  <Override PartName="/ppt/tags/tag7.xml" ContentType="application/vnd.openxmlformats-officedocument.presentationml.tags+xml"/>
  <Override PartName="/ppt/notesSlides/notesSlide21.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22.xml" ContentType="application/vnd.openxmlformats-officedocument.presentationml.notesSlide+xml"/>
  <Override PartName="/ppt/tags/tag10.xml" ContentType="application/vnd.openxmlformats-officedocument.presentationml.tags+xml"/>
  <Override PartName="/ppt/notesSlides/notesSlide23.xml" ContentType="application/vnd.openxmlformats-officedocument.presentationml.notesSlide+xml"/>
  <Override PartName="/ppt/tags/tag11.xml" ContentType="application/vnd.openxmlformats-officedocument.presentationml.tags+xml"/>
  <Override PartName="/ppt/notesSlides/notesSlide24.xml" ContentType="application/vnd.openxmlformats-officedocument.presentationml.notesSlide+xml"/>
  <Override PartName="/ppt/tags/tag12.xml" ContentType="application/vnd.openxmlformats-officedocument.presentationml.tags+xml"/>
  <Override PartName="/ppt/notesSlides/notesSlide25.xml" ContentType="application/vnd.openxmlformats-officedocument.presentationml.notesSlide+xml"/>
  <Override PartName="/ppt/tags/tag13.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4.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notesMasterIdLst>
    <p:notesMasterId r:id="rId67"/>
  </p:notesMasterIdLst>
  <p:handoutMasterIdLst>
    <p:handoutMasterId r:id="rId68"/>
  </p:handoutMasterIdLst>
  <p:sldIdLst>
    <p:sldId id="402" r:id="rId2"/>
    <p:sldId id="503" r:id="rId3"/>
    <p:sldId id="258" r:id="rId4"/>
    <p:sldId id="410" r:id="rId5"/>
    <p:sldId id="652" r:id="rId6"/>
    <p:sldId id="649" r:id="rId7"/>
    <p:sldId id="605" r:id="rId8"/>
    <p:sldId id="411" r:id="rId9"/>
    <p:sldId id="651" r:id="rId10"/>
    <p:sldId id="390" r:id="rId11"/>
    <p:sldId id="510" r:id="rId12"/>
    <p:sldId id="450" r:id="rId13"/>
    <p:sldId id="653" r:id="rId14"/>
    <p:sldId id="316" r:id="rId15"/>
    <p:sldId id="650" r:id="rId16"/>
    <p:sldId id="317" r:id="rId17"/>
    <p:sldId id="412" r:id="rId18"/>
    <p:sldId id="413" r:id="rId19"/>
    <p:sldId id="414" r:id="rId20"/>
    <p:sldId id="507" r:id="rId21"/>
    <p:sldId id="508" r:id="rId22"/>
    <p:sldId id="415" r:id="rId23"/>
    <p:sldId id="539" r:id="rId24"/>
    <p:sldId id="416" r:id="rId25"/>
    <p:sldId id="471" r:id="rId26"/>
    <p:sldId id="516" r:id="rId27"/>
    <p:sldId id="532" r:id="rId28"/>
    <p:sldId id="648" r:id="rId29"/>
    <p:sldId id="518" r:id="rId30"/>
    <p:sldId id="534" r:id="rId31"/>
    <p:sldId id="635" r:id="rId32"/>
    <p:sldId id="636" r:id="rId33"/>
    <p:sldId id="637" r:id="rId34"/>
    <p:sldId id="638" r:id="rId35"/>
    <p:sldId id="639" r:id="rId36"/>
    <p:sldId id="640" r:id="rId37"/>
    <p:sldId id="513" r:id="rId38"/>
    <p:sldId id="602" r:id="rId39"/>
    <p:sldId id="543" r:id="rId40"/>
    <p:sldId id="544" r:id="rId41"/>
    <p:sldId id="545" r:id="rId42"/>
    <p:sldId id="418" r:id="rId43"/>
    <p:sldId id="419" r:id="rId44"/>
    <p:sldId id="598" r:id="rId45"/>
    <p:sldId id="599" r:id="rId46"/>
    <p:sldId id="564" r:id="rId47"/>
    <p:sldId id="292" r:id="rId48"/>
    <p:sldId id="293" r:id="rId49"/>
    <p:sldId id="294" r:id="rId50"/>
    <p:sldId id="524" r:id="rId51"/>
    <p:sldId id="525" r:id="rId52"/>
    <p:sldId id="422" r:id="rId53"/>
    <p:sldId id="641" r:id="rId54"/>
    <p:sldId id="320" r:id="rId55"/>
    <p:sldId id="634" r:id="rId56"/>
    <p:sldId id="610" r:id="rId57"/>
    <p:sldId id="633" r:id="rId58"/>
    <p:sldId id="552" r:id="rId59"/>
    <p:sldId id="613" r:id="rId60"/>
    <p:sldId id="628" r:id="rId61"/>
    <p:sldId id="626" r:id="rId62"/>
    <p:sldId id="627" r:id="rId63"/>
    <p:sldId id="472" r:id="rId64"/>
    <p:sldId id="298" r:id="rId65"/>
    <p:sldId id="654" r:id="rId66"/>
  </p:sldIdLst>
  <p:sldSz cx="10080625" cy="7559675"/>
  <p:notesSz cx="10021888" cy="688975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6441" algn="l" rtl="0" fontAlgn="base">
      <a:spcBef>
        <a:spcPct val="0"/>
      </a:spcBef>
      <a:spcAft>
        <a:spcPct val="0"/>
      </a:spcAft>
      <a:defRPr kern="1200">
        <a:solidFill>
          <a:schemeClr val="tx1"/>
        </a:solidFill>
        <a:latin typeface="Arial" pitchFamily="34" charset="0"/>
        <a:ea typeface="+mn-ea"/>
        <a:cs typeface="Arial" pitchFamily="34" charset="0"/>
      </a:defRPr>
    </a:lvl2pPr>
    <a:lvl3pPr marL="912884" algn="l" rtl="0" fontAlgn="base">
      <a:spcBef>
        <a:spcPct val="0"/>
      </a:spcBef>
      <a:spcAft>
        <a:spcPct val="0"/>
      </a:spcAft>
      <a:defRPr kern="1200">
        <a:solidFill>
          <a:schemeClr val="tx1"/>
        </a:solidFill>
        <a:latin typeface="Arial" pitchFamily="34" charset="0"/>
        <a:ea typeface="+mn-ea"/>
        <a:cs typeface="Arial" pitchFamily="34" charset="0"/>
      </a:defRPr>
    </a:lvl3pPr>
    <a:lvl4pPr marL="1369326" algn="l" rtl="0" fontAlgn="base">
      <a:spcBef>
        <a:spcPct val="0"/>
      </a:spcBef>
      <a:spcAft>
        <a:spcPct val="0"/>
      </a:spcAft>
      <a:defRPr kern="1200">
        <a:solidFill>
          <a:schemeClr val="tx1"/>
        </a:solidFill>
        <a:latin typeface="Arial" pitchFamily="34" charset="0"/>
        <a:ea typeface="+mn-ea"/>
        <a:cs typeface="Arial" pitchFamily="34" charset="0"/>
      </a:defRPr>
    </a:lvl4pPr>
    <a:lvl5pPr marL="1825768" algn="l" rtl="0" fontAlgn="base">
      <a:spcBef>
        <a:spcPct val="0"/>
      </a:spcBef>
      <a:spcAft>
        <a:spcPct val="0"/>
      </a:spcAft>
      <a:defRPr kern="1200">
        <a:solidFill>
          <a:schemeClr val="tx1"/>
        </a:solidFill>
        <a:latin typeface="Arial" pitchFamily="34" charset="0"/>
        <a:ea typeface="+mn-ea"/>
        <a:cs typeface="Arial" pitchFamily="34" charset="0"/>
      </a:defRPr>
    </a:lvl5pPr>
    <a:lvl6pPr marL="2282212" algn="l" defTabSz="912884" rtl="0" eaLnBrk="1" latinLnBrk="0" hangingPunct="1">
      <a:defRPr kern="1200">
        <a:solidFill>
          <a:schemeClr val="tx1"/>
        </a:solidFill>
        <a:latin typeface="Arial" pitchFamily="34" charset="0"/>
        <a:ea typeface="+mn-ea"/>
        <a:cs typeface="Arial" pitchFamily="34" charset="0"/>
      </a:defRPr>
    </a:lvl6pPr>
    <a:lvl7pPr marL="2738653" algn="l" defTabSz="912884" rtl="0" eaLnBrk="1" latinLnBrk="0" hangingPunct="1">
      <a:defRPr kern="1200">
        <a:solidFill>
          <a:schemeClr val="tx1"/>
        </a:solidFill>
        <a:latin typeface="Arial" pitchFamily="34" charset="0"/>
        <a:ea typeface="+mn-ea"/>
        <a:cs typeface="Arial" pitchFamily="34" charset="0"/>
      </a:defRPr>
    </a:lvl7pPr>
    <a:lvl8pPr marL="3195095" algn="l" defTabSz="912884" rtl="0" eaLnBrk="1" latinLnBrk="0" hangingPunct="1">
      <a:defRPr kern="1200">
        <a:solidFill>
          <a:schemeClr val="tx1"/>
        </a:solidFill>
        <a:latin typeface="Arial" pitchFamily="34" charset="0"/>
        <a:ea typeface="+mn-ea"/>
        <a:cs typeface="Arial" pitchFamily="34" charset="0"/>
      </a:defRPr>
    </a:lvl8pPr>
    <a:lvl9pPr marL="3651540" algn="l" defTabSz="912884"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xmlns="">
        <p15:guide id="1" orient="horz" pos="2426">
          <p15:clr>
            <a:srgbClr val="A4A3A4"/>
          </p15:clr>
        </p15:guide>
        <p15:guide id="2" pos="3175">
          <p15:clr>
            <a:srgbClr val="A4A3A4"/>
          </p15:clr>
        </p15:guide>
      </p15:sldGuideLst>
    </p:ext>
    <p:ext uri="{2D200454-40CA-4A62-9FC3-DE9A4176ACB9}">
      <p15:notesGuideLst xmlns:p15="http://schemas.microsoft.com/office/powerpoint/2012/main" xmlns="">
        <p15:guide id="1" orient="horz" pos="2170" userDrawn="1">
          <p15:clr>
            <a:srgbClr val="A4A3A4"/>
          </p15:clr>
        </p15:guide>
        <p15:guide id="2" pos="315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0033CC"/>
    <a:srgbClr val="008000"/>
    <a:srgbClr val="3399FF"/>
    <a:srgbClr val="C5FBD6"/>
    <a:srgbClr val="D60000"/>
    <a:srgbClr val="E60000"/>
    <a:srgbClr val="D5FFF5"/>
    <a:srgbClr val="DDFFF7"/>
    <a:srgbClr val="C866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02" autoAdjust="0"/>
    <p:restoredTop sz="94886" autoAdjust="0"/>
  </p:normalViewPr>
  <p:slideViewPr>
    <p:cSldViewPr>
      <p:cViewPr varScale="1">
        <p:scale>
          <a:sx n="64" d="100"/>
          <a:sy n="64" d="100"/>
        </p:scale>
        <p:origin x="-1344" y="-114"/>
      </p:cViewPr>
      <p:guideLst>
        <p:guide orient="horz" pos="2426"/>
        <p:guide pos="3175"/>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10944"/>
    </p:cViewPr>
  </p:sorterViewPr>
  <p:notesViewPr>
    <p:cSldViewPr>
      <p:cViewPr varScale="1">
        <p:scale>
          <a:sx n="41" d="100"/>
          <a:sy n="41" d="100"/>
        </p:scale>
        <p:origin x="-2405" y="-96"/>
      </p:cViewPr>
      <p:guideLst>
        <p:guide orient="horz" pos="2170"/>
        <p:guide pos="315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1" y="0"/>
            <a:ext cx="4348282" cy="344046"/>
          </a:xfrm>
          <a:prstGeom prst="rect">
            <a:avLst/>
          </a:prstGeom>
          <a:noFill/>
          <a:ln>
            <a:noFill/>
          </a:ln>
        </p:spPr>
        <p:txBody>
          <a:bodyPr vert="horz" lIns="85333" tIns="42668" rIns="85333" bIns="42668" compatLnSpc="0"/>
          <a:lstStyle>
            <a:lvl1pPr fontAlgn="auto" hangingPunct="0">
              <a:spcBef>
                <a:spcPts val="0"/>
              </a:spcBef>
              <a:spcAft>
                <a:spcPts val="0"/>
              </a:spcAft>
              <a:defRPr sz="1400">
                <a:latin typeface="Arial" pitchFamily="18"/>
                <a:ea typeface="SimSun" pitchFamily="2"/>
                <a:cs typeface="Mangal" pitchFamily="2"/>
              </a:defRPr>
            </a:lvl1pPr>
          </a:lstStyle>
          <a:p>
            <a:pPr>
              <a:defRPr sz="1400"/>
            </a:pPr>
            <a:endParaRPr lang="es-CO"/>
          </a:p>
        </p:txBody>
      </p:sp>
      <p:sp>
        <p:nvSpPr>
          <p:cNvPr id="3" name="Date Placeholder 2"/>
          <p:cNvSpPr txBox="1">
            <a:spLocks noGrp="1"/>
          </p:cNvSpPr>
          <p:nvPr>
            <p:ph type="dt" sz="quarter" idx="1"/>
          </p:nvPr>
        </p:nvSpPr>
        <p:spPr>
          <a:xfrm>
            <a:off x="5671266" y="0"/>
            <a:ext cx="4350623" cy="344046"/>
          </a:xfrm>
          <a:prstGeom prst="rect">
            <a:avLst/>
          </a:prstGeom>
          <a:noFill/>
          <a:ln>
            <a:noFill/>
          </a:ln>
        </p:spPr>
        <p:txBody>
          <a:bodyPr vert="horz" lIns="85333" tIns="42668" rIns="85333" bIns="42668" compatLnSpc="0"/>
          <a:lstStyle>
            <a:lvl1pPr algn="r" fontAlgn="auto" hangingPunct="0">
              <a:spcBef>
                <a:spcPts val="0"/>
              </a:spcBef>
              <a:spcAft>
                <a:spcPts val="0"/>
              </a:spcAft>
              <a:defRPr sz="1400">
                <a:latin typeface="Arial" pitchFamily="18"/>
                <a:ea typeface="SimSun" pitchFamily="2"/>
                <a:cs typeface="Mangal" pitchFamily="2"/>
              </a:defRPr>
            </a:lvl1pPr>
          </a:lstStyle>
          <a:p>
            <a:pPr>
              <a:defRPr sz="1400"/>
            </a:pPr>
            <a:endParaRPr lang="es-CO"/>
          </a:p>
        </p:txBody>
      </p:sp>
      <p:sp>
        <p:nvSpPr>
          <p:cNvPr id="4" name="Footer Placeholder 3"/>
          <p:cNvSpPr txBox="1">
            <a:spLocks noGrp="1"/>
          </p:cNvSpPr>
          <p:nvPr>
            <p:ph type="ftr" sz="quarter" idx="2"/>
          </p:nvPr>
        </p:nvSpPr>
        <p:spPr>
          <a:xfrm>
            <a:off x="1" y="6545704"/>
            <a:ext cx="4348282" cy="344046"/>
          </a:xfrm>
          <a:prstGeom prst="rect">
            <a:avLst/>
          </a:prstGeom>
          <a:noFill/>
          <a:ln>
            <a:noFill/>
          </a:ln>
        </p:spPr>
        <p:txBody>
          <a:bodyPr vert="horz" lIns="85333" tIns="42668" rIns="85333" bIns="42668" anchor="b" compatLnSpc="0"/>
          <a:lstStyle>
            <a:lvl1pPr fontAlgn="auto" hangingPunct="0">
              <a:spcBef>
                <a:spcPts val="0"/>
              </a:spcBef>
              <a:spcAft>
                <a:spcPts val="0"/>
              </a:spcAft>
              <a:defRPr sz="1400">
                <a:latin typeface="Arial" pitchFamily="18"/>
                <a:ea typeface="SimSun" pitchFamily="2"/>
                <a:cs typeface="Mangal" pitchFamily="2"/>
              </a:defRPr>
            </a:lvl1pPr>
          </a:lstStyle>
          <a:p>
            <a:pPr>
              <a:defRPr sz="1400"/>
            </a:pPr>
            <a:endParaRPr lang="es-CO"/>
          </a:p>
        </p:txBody>
      </p:sp>
      <p:sp>
        <p:nvSpPr>
          <p:cNvPr id="5" name="Slide Number Placeholder 4"/>
          <p:cNvSpPr txBox="1">
            <a:spLocks noGrp="1"/>
          </p:cNvSpPr>
          <p:nvPr>
            <p:ph type="sldNum" sz="quarter" idx="3"/>
          </p:nvPr>
        </p:nvSpPr>
        <p:spPr>
          <a:xfrm>
            <a:off x="5671266" y="6545704"/>
            <a:ext cx="4350623" cy="344046"/>
          </a:xfrm>
          <a:prstGeom prst="rect">
            <a:avLst/>
          </a:prstGeom>
          <a:noFill/>
          <a:ln>
            <a:noFill/>
          </a:ln>
        </p:spPr>
        <p:txBody>
          <a:bodyPr vert="horz" lIns="85333" tIns="42668" rIns="85333" bIns="42668" anchor="b" compatLnSpc="0"/>
          <a:lstStyle>
            <a:lvl1pPr algn="r" fontAlgn="auto" hangingPunct="0">
              <a:spcBef>
                <a:spcPts val="0"/>
              </a:spcBef>
              <a:spcAft>
                <a:spcPts val="0"/>
              </a:spcAft>
              <a:defRPr sz="1400">
                <a:latin typeface="+mn-lt"/>
                <a:cs typeface="+mn-cs"/>
              </a:defRPr>
            </a:lvl1pPr>
          </a:lstStyle>
          <a:p>
            <a:pPr>
              <a:defRPr sz="1400"/>
            </a:pPr>
            <a:fld id="{0E8F193C-4BFE-433E-BB90-65AB408E3043}" type="slidenum">
              <a:rPr/>
              <a:pPr>
                <a:defRPr sz="1400"/>
              </a:pPr>
              <a:t>‹#›</a:t>
            </a:fld>
            <a:endParaRPr lang="es-CO" sz="1300">
              <a:latin typeface="Arial" pitchFamily="18"/>
              <a:ea typeface="SimSun" pitchFamily="2"/>
              <a:cs typeface="Mangal" pitchFamily="2"/>
            </a:endParaRPr>
          </a:p>
        </p:txBody>
      </p:sp>
    </p:spTree>
    <p:extLst>
      <p:ext uri="{BB962C8B-B14F-4D97-AF65-F5344CB8AC3E}">
        <p14:creationId xmlns:p14="http://schemas.microsoft.com/office/powerpoint/2010/main" val="33655415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Slide Image Placeholder 1"/>
          <p:cNvSpPr>
            <a:spLocks noGrp="1" noRot="1" noChangeAspect="1"/>
          </p:cNvSpPr>
          <p:nvPr>
            <p:ph type="sldImg" idx="2"/>
          </p:nvPr>
        </p:nvSpPr>
        <p:spPr bwMode="auto">
          <a:xfrm>
            <a:off x="3287713" y="523875"/>
            <a:ext cx="3443287" cy="258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 name="Notes Placeholder 2"/>
          <p:cNvSpPr txBox="1">
            <a:spLocks noGrp="1"/>
          </p:cNvSpPr>
          <p:nvPr>
            <p:ph type="body" sz="quarter" idx="3"/>
          </p:nvPr>
        </p:nvSpPr>
        <p:spPr>
          <a:xfrm>
            <a:off x="1002189" y="3272852"/>
            <a:ext cx="8017510" cy="3099726"/>
          </a:xfrm>
          <a:prstGeom prst="rect">
            <a:avLst/>
          </a:prstGeom>
          <a:noFill/>
          <a:ln>
            <a:noFill/>
          </a:ln>
        </p:spPr>
        <p:txBody>
          <a:bodyPr lIns="0" tIns="0" rIns="0" bIns="0"/>
          <a:lstStyle/>
          <a:p>
            <a:pPr lvl="0"/>
            <a:endParaRPr lang="es-CO" noProof="0"/>
          </a:p>
        </p:txBody>
      </p:sp>
      <p:sp>
        <p:nvSpPr>
          <p:cNvPr id="4" name="Header Placeholder 3"/>
          <p:cNvSpPr txBox="1">
            <a:spLocks noGrp="1"/>
          </p:cNvSpPr>
          <p:nvPr>
            <p:ph type="hdr" sz="quarter"/>
          </p:nvPr>
        </p:nvSpPr>
        <p:spPr>
          <a:xfrm>
            <a:off x="1" y="0"/>
            <a:ext cx="4348282" cy="344046"/>
          </a:xfrm>
          <a:prstGeom prst="rect">
            <a:avLst/>
          </a:prstGeom>
          <a:noFill/>
          <a:ln>
            <a:noFill/>
          </a:ln>
        </p:spPr>
        <p:txBody>
          <a:bodyPr lIns="0" tIns="0" rIns="0" bIns="0"/>
          <a:lstStyle>
            <a:lvl1pPr lvl="0" rtl="0" fontAlgn="auto" hangingPunct="0">
              <a:spcBef>
                <a:spcPts val="0"/>
              </a:spcBef>
              <a:spcAft>
                <a:spcPts val="0"/>
              </a:spcAft>
              <a:buNone/>
              <a:tabLst/>
              <a:defRPr lang="es-CO" sz="1300" kern="1200">
                <a:latin typeface="Times New Roman" pitchFamily="18"/>
                <a:ea typeface="Arial Unicode MS" pitchFamily="2"/>
                <a:cs typeface="Tahoma" pitchFamily="2"/>
              </a:defRPr>
            </a:lvl1pPr>
          </a:lstStyle>
          <a:p>
            <a:pPr>
              <a:defRPr/>
            </a:pPr>
            <a:endParaRPr/>
          </a:p>
        </p:txBody>
      </p:sp>
      <p:sp>
        <p:nvSpPr>
          <p:cNvPr id="5" name="Date Placeholder 4"/>
          <p:cNvSpPr txBox="1">
            <a:spLocks noGrp="1"/>
          </p:cNvSpPr>
          <p:nvPr>
            <p:ph type="dt" idx="1"/>
          </p:nvPr>
        </p:nvSpPr>
        <p:spPr>
          <a:xfrm>
            <a:off x="5671266" y="0"/>
            <a:ext cx="4350623" cy="344046"/>
          </a:xfrm>
          <a:prstGeom prst="rect">
            <a:avLst/>
          </a:prstGeom>
          <a:noFill/>
          <a:ln>
            <a:noFill/>
          </a:ln>
        </p:spPr>
        <p:txBody>
          <a:bodyPr lIns="0" tIns="0" rIns="0" bIns="0"/>
          <a:lstStyle>
            <a:lvl1pPr lvl="0" algn="r" rtl="0" fontAlgn="auto" hangingPunct="0">
              <a:spcBef>
                <a:spcPts val="0"/>
              </a:spcBef>
              <a:spcAft>
                <a:spcPts val="0"/>
              </a:spcAft>
              <a:buNone/>
              <a:tabLst/>
              <a:defRPr lang="es-CO" sz="1300" kern="1200">
                <a:latin typeface="Times New Roman" pitchFamily="18"/>
                <a:ea typeface="Arial Unicode MS" pitchFamily="2"/>
                <a:cs typeface="Tahoma" pitchFamily="2"/>
              </a:defRPr>
            </a:lvl1pPr>
          </a:lstStyle>
          <a:p>
            <a:pPr>
              <a:defRPr/>
            </a:pPr>
            <a:endParaRPr/>
          </a:p>
        </p:txBody>
      </p:sp>
      <p:sp>
        <p:nvSpPr>
          <p:cNvPr id="6" name="Footer Placeholder 5"/>
          <p:cNvSpPr txBox="1">
            <a:spLocks noGrp="1"/>
          </p:cNvSpPr>
          <p:nvPr>
            <p:ph type="ftr" sz="quarter" idx="4"/>
          </p:nvPr>
        </p:nvSpPr>
        <p:spPr>
          <a:xfrm>
            <a:off x="1" y="6545704"/>
            <a:ext cx="4348282" cy="344046"/>
          </a:xfrm>
          <a:prstGeom prst="rect">
            <a:avLst/>
          </a:prstGeom>
          <a:noFill/>
          <a:ln>
            <a:noFill/>
          </a:ln>
        </p:spPr>
        <p:txBody>
          <a:bodyPr lIns="0" tIns="0" rIns="0" bIns="0" anchor="b"/>
          <a:lstStyle>
            <a:lvl1pPr lvl="0" rtl="0" fontAlgn="auto" hangingPunct="0">
              <a:spcBef>
                <a:spcPts val="0"/>
              </a:spcBef>
              <a:spcAft>
                <a:spcPts val="0"/>
              </a:spcAft>
              <a:buNone/>
              <a:tabLst/>
              <a:defRPr lang="es-CO" sz="1300" kern="1200">
                <a:latin typeface="Times New Roman" pitchFamily="18"/>
                <a:ea typeface="Arial Unicode MS" pitchFamily="2"/>
                <a:cs typeface="Tahoma" pitchFamily="2"/>
              </a:defRPr>
            </a:lvl1pPr>
          </a:lstStyle>
          <a:p>
            <a:pPr>
              <a:defRPr/>
            </a:pPr>
            <a:endParaRPr/>
          </a:p>
        </p:txBody>
      </p:sp>
      <p:sp>
        <p:nvSpPr>
          <p:cNvPr id="7" name="Slide Number Placeholder 6"/>
          <p:cNvSpPr txBox="1">
            <a:spLocks noGrp="1"/>
          </p:cNvSpPr>
          <p:nvPr>
            <p:ph type="sldNum" sz="quarter" idx="5"/>
          </p:nvPr>
        </p:nvSpPr>
        <p:spPr>
          <a:xfrm>
            <a:off x="5671266" y="6545704"/>
            <a:ext cx="4350623" cy="344046"/>
          </a:xfrm>
          <a:prstGeom prst="rect">
            <a:avLst/>
          </a:prstGeom>
          <a:noFill/>
          <a:ln>
            <a:noFill/>
          </a:ln>
        </p:spPr>
        <p:txBody>
          <a:bodyPr lIns="0" tIns="0" rIns="0" bIns="0" anchor="b"/>
          <a:lstStyle>
            <a:lvl1pPr lvl="0" algn="r" rtl="0" fontAlgn="auto" hangingPunct="0">
              <a:spcBef>
                <a:spcPts val="0"/>
              </a:spcBef>
              <a:spcAft>
                <a:spcPts val="0"/>
              </a:spcAft>
              <a:buNone/>
              <a:tabLst/>
              <a:defRPr lang="es-CO" sz="1300" kern="1200">
                <a:latin typeface="Times New Roman" pitchFamily="18"/>
                <a:ea typeface="Arial Unicode MS" pitchFamily="2"/>
                <a:cs typeface="Tahoma" pitchFamily="2"/>
              </a:defRPr>
            </a:lvl1pPr>
          </a:lstStyle>
          <a:p>
            <a:pPr>
              <a:defRPr/>
            </a:pPr>
            <a:fld id="{642FDD22-502D-48E5-A28A-BB85137B3BB1}" type="slidenum">
              <a:rPr/>
              <a:pPr>
                <a:defRPr/>
              </a:pPr>
              <a:t>‹#›</a:t>
            </a:fld>
            <a:endParaRPr/>
          </a:p>
        </p:txBody>
      </p:sp>
    </p:spTree>
    <p:extLst>
      <p:ext uri="{BB962C8B-B14F-4D97-AF65-F5344CB8AC3E}">
        <p14:creationId xmlns:p14="http://schemas.microsoft.com/office/powerpoint/2010/main" val="3354934679"/>
      </p:ext>
    </p:extLst>
  </p:cSld>
  <p:clrMap bg1="lt1" tx1="dk1" bg2="lt2" tx2="dk2" accent1="accent1" accent2="accent2" accent3="accent3" accent4="accent4" accent5="accent5" accent6="accent6" hlink="hlink" folHlink="folHlink"/>
  <p:notesStyle>
    <a:lvl1pPr marL="215545" indent="-215545" algn="l" rtl="0" eaLnBrk="0" fontAlgn="base" hangingPunct="0">
      <a:spcBef>
        <a:spcPct val="30000"/>
      </a:spcBef>
      <a:spcAft>
        <a:spcPct val="0"/>
      </a:spcAft>
      <a:defRPr lang="es-CO" sz="2000" kern="1200">
        <a:solidFill>
          <a:schemeClr val="tx1"/>
        </a:solidFill>
        <a:latin typeface="Arial" pitchFamily="18"/>
        <a:ea typeface="SimSun" pitchFamily="2"/>
        <a:cs typeface="Mangal" pitchFamily="2"/>
      </a:defRPr>
    </a:lvl1pPr>
    <a:lvl2pPr marL="741718" indent="-285276" algn="l" rtl="0" eaLnBrk="0" fontAlgn="base" hangingPunct="0">
      <a:spcBef>
        <a:spcPct val="30000"/>
      </a:spcBef>
      <a:spcAft>
        <a:spcPct val="0"/>
      </a:spcAft>
      <a:defRPr sz="1200" kern="1200">
        <a:solidFill>
          <a:schemeClr val="tx1"/>
        </a:solidFill>
        <a:latin typeface="+mn-lt"/>
        <a:ea typeface="SimSun" pitchFamily="2" charset="-122"/>
        <a:cs typeface="+mn-cs"/>
      </a:defRPr>
    </a:lvl2pPr>
    <a:lvl3pPr marL="1141103" indent="-228223" algn="l" rtl="0" eaLnBrk="0" fontAlgn="base" hangingPunct="0">
      <a:spcBef>
        <a:spcPct val="30000"/>
      </a:spcBef>
      <a:spcAft>
        <a:spcPct val="0"/>
      </a:spcAft>
      <a:defRPr sz="1200" kern="1200">
        <a:solidFill>
          <a:schemeClr val="tx1"/>
        </a:solidFill>
        <a:latin typeface="+mn-lt"/>
        <a:ea typeface="SimSun" pitchFamily="2" charset="-122"/>
        <a:cs typeface="+mn-cs"/>
      </a:defRPr>
    </a:lvl3pPr>
    <a:lvl4pPr marL="1597547" indent="-228223" algn="l" rtl="0" eaLnBrk="0" fontAlgn="base" hangingPunct="0">
      <a:spcBef>
        <a:spcPct val="30000"/>
      </a:spcBef>
      <a:spcAft>
        <a:spcPct val="0"/>
      </a:spcAft>
      <a:defRPr sz="1200" kern="1200">
        <a:solidFill>
          <a:schemeClr val="tx1"/>
        </a:solidFill>
        <a:latin typeface="+mn-lt"/>
        <a:ea typeface="SimSun" pitchFamily="2" charset="-122"/>
        <a:cs typeface="+mn-cs"/>
      </a:defRPr>
    </a:lvl4pPr>
    <a:lvl5pPr marL="2053991" indent="-228223" algn="l" rtl="0" eaLnBrk="0" fontAlgn="base" hangingPunct="0">
      <a:spcBef>
        <a:spcPct val="30000"/>
      </a:spcBef>
      <a:spcAft>
        <a:spcPct val="0"/>
      </a:spcAft>
      <a:defRPr sz="1200" kern="1200">
        <a:solidFill>
          <a:schemeClr val="tx1"/>
        </a:solidFill>
        <a:latin typeface="+mn-lt"/>
        <a:ea typeface="SimSun" pitchFamily="2" charset="-122"/>
        <a:cs typeface="+mn-cs"/>
      </a:defRPr>
    </a:lvl5pPr>
    <a:lvl6pPr marL="2282212" algn="l" defTabSz="912884" rtl="0" eaLnBrk="1" latinLnBrk="0" hangingPunct="1">
      <a:defRPr sz="1200" kern="1200">
        <a:solidFill>
          <a:schemeClr val="tx1"/>
        </a:solidFill>
        <a:latin typeface="+mn-lt"/>
        <a:ea typeface="+mn-ea"/>
        <a:cs typeface="+mn-cs"/>
      </a:defRPr>
    </a:lvl6pPr>
    <a:lvl7pPr marL="2738653" algn="l" defTabSz="912884" rtl="0" eaLnBrk="1" latinLnBrk="0" hangingPunct="1">
      <a:defRPr sz="1200" kern="1200">
        <a:solidFill>
          <a:schemeClr val="tx1"/>
        </a:solidFill>
        <a:latin typeface="+mn-lt"/>
        <a:ea typeface="+mn-ea"/>
        <a:cs typeface="+mn-cs"/>
      </a:defRPr>
    </a:lvl7pPr>
    <a:lvl8pPr marL="3195095" algn="l" defTabSz="912884" rtl="0" eaLnBrk="1" latinLnBrk="0" hangingPunct="1">
      <a:defRPr sz="1200" kern="1200">
        <a:solidFill>
          <a:schemeClr val="tx1"/>
        </a:solidFill>
        <a:latin typeface="+mn-lt"/>
        <a:ea typeface="+mn-ea"/>
        <a:cs typeface="+mn-cs"/>
      </a:defRPr>
    </a:lvl8pPr>
    <a:lvl9pPr marL="3651540" algn="l" defTabSz="91288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642FDD22-502D-48E5-A28A-BB85137B3BB1}" type="slidenum">
              <a:rPr lang="en-US" smtClean="0"/>
              <a:pPr>
                <a:defRPr/>
              </a:pPr>
              <a:t>1</a:t>
            </a:fld>
            <a:endParaRPr lang="en-US"/>
          </a:p>
        </p:txBody>
      </p:sp>
    </p:spTree>
    <p:extLst>
      <p:ext uri="{BB962C8B-B14F-4D97-AF65-F5344CB8AC3E}">
        <p14:creationId xmlns:p14="http://schemas.microsoft.com/office/powerpoint/2010/main" val="21010720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3289300" y="523875"/>
            <a:ext cx="3443288" cy="2582863"/>
          </a:xfrm>
          <a:solidFill>
            <a:schemeClr val="accent1"/>
          </a:solidFill>
          <a:ln w="25400">
            <a:solidFill>
              <a:schemeClr val="accent1">
                <a:shade val="50000"/>
              </a:schemeClr>
            </a:solidFill>
          </a:ln>
        </p:spPr>
      </p:sp>
      <p:sp>
        <p:nvSpPr>
          <p:cNvPr id="50179" name="Notes Placeholder 2"/>
          <p:cNvSpPr txBox="1">
            <a:spLocks noGrp="1"/>
          </p:cNvSpPr>
          <p:nvPr>
            <p:ph type="body" sz="quarter" idx="1"/>
          </p:nvPr>
        </p:nvSpPr>
        <p:spPr bwMode="auto">
          <a:xfrm>
            <a:off x="1002189" y="3272852"/>
            <a:ext cx="8017510" cy="30379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a:spcBef>
                <a:spcPct val="0"/>
              </a:spcBef>
            </a:pPr>
            <a:endParaRPr altLang="nl-NL">
              <a:solidFill>
                <a:srgbClr val="000000"/>
              </a:solidFill>
              <a:latin typeface="Arial" pitchFamily="34" charset="0"/>
              <a:ea typeface="SimSun" pitchFamily="2" charset="-122"/>
              <a:cs typeface="Mangal"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p:nvPr/>
        </p:nvSpPr>
        <p:spPr>
          <a:xfrm>
            <a:off x="5617411" y="7052952"/>
            <a:ext cx="4292083" cy="37161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85333" tIns="44374" rIns="85333" bIns="44374" anchor="b" compatLnSpc="0"/>
          <a:lstStyle/>
          <a:p>
            <a:pPr algn="r" fontAlgn="auto">
              <a:lnSpc>
                <a:spcPct val="95000"/>
              </a:lnSpc>
              <a:spcBef>
                <a:spcPts val="0"/>
              </a:spcBef>
              <a:spcAft>
                <a:spcPts val="0"/>
              </a:spcAft>
              <a:defRPr/>
            </a:pPr>
            <a:fld id="{3D2DB73C-90F0-4E30-8FFD-9F65E6A61C16}" type="slidenum">
              <a:rPr>
                <a:solidFill>
                  <a:prstClr val="black"/>
                </a:solidFill>
                <a:latin typeface="Calibri"/>
              </a:rPr>
              <a:pPr algn="r" fontAlgn="auto">
                <a:lnSpc>
                  <a:spcPct val="95000"/>
                </a:lnSpc>
                <a:spcBef>
                  <a:spcPts val="0"/>
                </a:spcBef>
                <a:spcAft>
                  <a:spcPts val="0"/>
                </a:spcAft>
                <a:defRPr/>
              </a:pPr>
              <a:t>27</a:t>
            </a:fld>
            <a:endParaRPr lang="en-US" sz="1100">
              <a:solidFill>
                <a:srgbClr val="000000"/>
              </a:solidFill>
              <a:latin typeface="Times New Roman" pitchFamily="18"/>
              <a:ea typeface="Arial Unicode MS" pitchFamily="34"/>
              <a:cs typeface="Arial Unicode MS" pitchFamily="34"/>
            </a:endParaRPr>
          </a:p>
        </p:txBody>
      </p:sp>
      <p:sp>
        <p:nvSpPr>
          <p:cNvPr id="3" name="Slide Image Placeholder 2"/>
          <p:cNvSpPr>
            <a:spLocks noGrp="1" noRot="1" noChangeAspect="1" noResize="1"/>
          </p:cNvSpPr>
          <p:nvPr>
            <p:ph type="sldImg"/>
          </p:nvPr>
        </p:nvSpPr>
        <p:spPr>
          <a:xfrm>
            <a:off x="3289300" y="523875"/>
            <a:ext cx="3443288" cy="2582863"/>
          </a:xfrm>
          <a:solidFill>
            <a:schemeClr val="accent1"/>
          </a:solidFill>
          <a:ln w="25400">
            <a:solidFill>
              <a:schemeClr val="accent1">
                <a:shade val="50000"/>
              </a:schemeClr>
            </a:solidFill>
          </a:ln>
        </p:spPr>
      </p:sp>
      <p:sp>
        <p:nvSpPr>
          <p:cNvPr id="59396" name="Notes Placeholder 3"/>
          <p:cNvSpPr txBox="1">
            <a:spLocks noGrp="1"/>
          </p:cNvSpPr>
          <p:nvPr>
            <p:ph type="body" sz="quarter" idx="1"/>
          </p:nvPr>
        </p:nvSpPr>
        <p:spPr bwMode="auto">
          <a:xfrm>
            <a:off x="1320642" y="3526477"/>
            <a:ext cx="7270553" cy="1716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spAutoFit/>
          </a:bodyPr>
          <a:lstStyle/>
          <a:p>
            <a:pPr marL="0" indent="0" eaLnBrk="1">
              <a:spcBef>
                <a:spcPts val="430"/>
              </a:spcBef>
            </a:pPr>
            <a:endParaRPr lang="nl-NL" altLang="nl-NL" sz="1100">
              <a:solidFill>
                <a:srgbClr val="000000"/>
              </a:solidFill>
              <a:latin typeface="Arial" pitchFamily="34" charset="0"/>
              <a:ea typeface="SimSun" pitchFamily="2" charset="-122"/>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lvl1pPr eaLnBrk="0" hangingPunct="0">
              <a:spcBef>
                <a:spcPct val="30000"/>
              </a:spcBef>
              <a:defRPr sz="2000">
                <a:solidFill>
                  <a:schemeClr val="tx1"/>
                </a:solidFill>
                <a:latin typeface="Arial" pitchFamily="34" charset="0"/>
                <a:ea typeface="SimSun" pitchFamily="2" charset="-122"/>
                <a:cs typeface="Mangal" pitchFamily="18" charset="0"/>
              </a:defRPr>
            </a:lvl1pPr>
            <a:lvl2pPr marL="751717" indent="-289122" eaLnBrk="0" hangingPunct="0">
              <a:spcBef>
                <a:spcPct val="30000"/>
              </a:spcBef>
              <a:defRPr sz="1200">
                <a:solidFill>
                  <a:schemeClr val="tx1"/>
                </a:solidFill>
                <a:latin typeface="Calibri" pitchFamily="34" charset="0"/>
                <a:ea typeface="SimSun" pitchFamily="2" charset="-122"/>
              </a:defRPr>
            </a:lvl2pPr>
            <a:lvl3pPr marL="1156487" indent="-231297" eaLnBrk="0" hangingPunct="0">
              <a:spcBef>
                <a:spcPct val="30000"/>
              </a:spcBef>
              <a:defRPr sz="1200">
                <a:solidFill>
                  <a:schemeClr val="tx1"/>
                </a:solidFill>
                <a:latin typeface="Calibri" pitchFamily="34" charset="0"/>
                <a:ea typeface="SimSun" pitchFamily="2" charset="-122"/>
              </a:defRPr>
            </a:lvl3pPr>
            <a:lvl4pPr marL="1619082" indent="-231297" eaLnBrk="0" hangingPunct="0">
              <a:spcBef>
                <a:spcPct val="30000"/>
              </a:spcBef>
              <a:defRPr sz="1200">
                <a:solidFill>
                  <a:schemeClr val="tx1"/>
                </a:solidFill>
                <a:latin typeface="Calibri" pitchFamily="34" charset="0"/>
                <a:ea typeface="SimSun" pitchFamily="2" charset="-122"/>
              </a:defRPr>
            </a:lvl4pPr>
            <a:lvl5pPr marL="2081677" indent="-231297" eaLnBrk="0" hangingPunct="0">
              <a:spcBef>
                <a:spcPct val="30000"/>
              </a:spcBef>
              <a:defRPr sz="1200">
                <a:solidFill>
                  <a:schemeClr val="tx1"/>
                </a:solidFill>
                <a:latin typeface="Calibri" pitchFamily="34" charset="0"/>
                <a:ea typeface="SimSun" pitchFamily="2" charset="-122"/>
              </a:defRPr>
            </a:lvl5pPr>
            <a:lvl6pPr marL="2544272" indent="-231297" eaLnBrk="0" fontAlgn="base" hangingPunct="0">
              <a:spcBef>
                <a:spcPct val="30000"/>
              </a:spcBef>
              <a:spcAft>
                <a:spcPct val="0"/>
              </a:spcAft>
              <a:defRPr sz="1200">
                <a:solidFill>
                  <a:schemeClr val="tx1"/>
                </a:solidFill>
                <a:latin typeface="Calibri" pitchFamily="34" charset="0"/>
                <a:ea typeface="SimSun" pitchFamily="2" charset="-122"/>
              </a:defRPr>
            </a:lvl6pPr>
            <a:lvl7pPr marL="3006867" indent="-231297" eaLnBrk="0" fontAlgn="base" hangingPunct="0">
              <a:spcBef>
                <a:spcPct val="30000"/>
              </a:spcBef>
              <a:spcAft>
                <a:spcPct val="0"/>
              </a:spcAft>
              <a:defRPr sz="1200">
                <a:solidFill>
                  <a:schemeClr val="tx1"/>
                </a:solidFill>
                <a:latin typeface="Calibri" pitchFamily="34" charset="0"/>
                <a:ea typeface="SimSun" pitchFamily="2" charset="-122"/>
              </a:defRPr>
            </a:lvl7pPr>
            <a:lvl8pPr marL="3469462" indent="-231297" eaLnBrk="0" fontAlgn="base" hangingPunct="0">
              <a:spcBef>
                <a:spcPct val="30000"/>
              </a:spcBef>
              <a:spcAft>
                <a:spcPct val="0"/>
              </a:spcAft>
              <a:defRPr sz="1200">
                <a:solidFill>
                  <a:schemeClr val="tx1"/>
                </a:solidFill>
                <a:latin typeface="Calibri" pitchFamily="34" charset="0"/>
                <a:ea typeface="SimSun" pitchFamily="2" charset="-122"/>
              </a:defRPr>
            </a:lvl8pPr>
            <a:lvl9pPr marL="3932057" indent="-231297" eaLnBrk="0" fontAlgn="base" hangingPunct="0">
              <a:spcBef>
                <a:spcPct val="30000"/>
              </a:spcBef>
              <a:spcAft>
                <a:spcPct val="0"/>
              </a:spcAft>
              <a:defRPr sz="1200">
                <a:solidFill>
                  <a:schemeClr val="tx1"/>
                </a:solidFill>
                <a:latin typeface="Calibri" pitchFamily="34" charset="0"/>
                <a:ea typeface="SimSun" pitchFamily="2" charset="-122"/>
              </a:defRPr>
            </a:lvl9pPr>
          </a:lstStyle>
          <a:p>
            <a:pPr eaLnBrk="1">
              <a:spcBef>
                <a:spcPct val="0"/>
              </a:spcBef>
            </a:pPr>
            <a:fld id="{9C9FC00C-70E0-4E41-9EAA-3C31070A6DEF}" type="slidenum">
              <a:rPr lang="en-US" altLang="nl-NL" sz="1300">
                <a:solidFill>
                  <a:srgbClr val="000000"/>
                </a:solidFill>
                <a:latin typeface="Times New Roman" pitchFamily="18" charset="0"/>
                <a:ea typeface="Arial Unicode MS" pitchFamily="34" charset="-128"/>
                <a:cs typeface="Tahoma" pitchFamily="34" charset="0"/>
              </a:rPr>
              <a:pPr eaLnBrk="1">
                <a:spcBef>
                  <a:spcPct val="0"/>
                </a:spcBef>
              </a:pPr>
              <a:t>30</a:t>
            </a:fld>
            <a:endParaRPr lang="en-US" altLang="nl-NL" sz="1300">
              <a:solidFill>
                <a:srgbClr val="000000"/>
              </a:solidFill>
              <a:latin typeface="Times New Roman" pitchFamily="18" charset="0"/>
              <a:ea typeface="Arial Unicode MS" pitchFamily="34" charset="-128"/>
              <a:cs typeface="Tahoma" pitchFamily="34" charset="0"/>
            </a:endParaRPr>
          </a:p>
        </p:txBody>
      </p:sp>
      <p:sp>
        <p:nvSpPr>
          <p:cNvPr id="61443" name="Rectangle 2"/>
          <p:cNvSpPr>
            <a:spLocks noGrp="1" noRot="1" noChangeAspect="1" noChangeArrowheads="1" noTextEdit="1"/>
          </p:cNvSpPr>
          <p:nvPr>
            <p:ph type="sldImg"/>
          </p:nvPr>
        </p:nvSpPr>
        <p:spPr>
          <a:xfrm>
            <a:off x="3289300" y="514350"/>
            <a:ext cx="3443288" cy="2584450"/>
          </a:xfrm>
        </p:spPr>
      </p:sp>
      <p:sp>
        <p:nvSpPr>
          <p:cNvPr id="61444" name="Rectangle 3"/>
          <p:cNvSpPr txBox="1">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a:spcBef>
                <a:spcPct val="0"/>
              </a:spcBef>
            </a:pPr>
            <a:endParaRPr lang="nl-NL" altLang="nl-NL">
              <a:solidFill>
                <a:srgbClr val="000000"/>
              </a:solidFill>
              <a:latin typeface="Arial" pitchFamily="34" charset="0"/>
              <a:ea typeface="SimSun" pitchFamily="2" charset="-122"/>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Folienbildplatzhalter 1"/>
          <p:cNvSpPr>
            <a:spLocks noGrp="1" noRot="1" noChangeAspect="1" noTextEdit="1"/>
          </p:cNvSpPr>
          <p:nvPr>
            <p:ph type="sldImg"/>
          </p:nvPr>
        </p:nvSpPr>
        <p:spPr>
          <a:xfrm>
            <a:off x="3470275" y="474663"/>
            <a:ext cx="3175000" cy="2382837"/>
          </a:xfrm>
        </p:spPr>
      </p:sp>
      <p:sp>
        <p:nvSpPr>
          <p:cNvPr id="10547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sp>
        <p:nvSpPr>
          <p:cNvPr id="105476" name="Foliennummernplatzhalter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5pPr>
            <a:lvl6pPr marL="2555722" indent="-232339" defTabSz="456610" eaLnBrk="0" fontAlgn="base" hangingPunct="0">
              <a:spcBef>
                <a:spcPct val="0"/>
              </a:spcBef>
              <a:spcAft>
                <a:spcPct val="0"/>
              </a:spcAft>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6pPr>
            <a:lvl7pPr marL="3020398" indent="-232339" defTabSz="456610" eaLnBrk="0" fontAlgn="base" hangingPunct="0">
              <a:spcBef>
                <a:spcPct val="0"/>
              </a:spcBef>
              <a:spcAft>
                <a:spcPct val="0"/>
              </a:spcAft>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7pPr>
            <a:lvl8pPr marL="3485075" indent="-232339" defTabSz="456610" eaLnBrk="0" fontAlgn="base" hangingPunct="0">
              <a:spcBef>
                <a:spcPct val="0"/>
              </a:spcBef>
              <a:spcAft>
                <a:spcPct val="0"/>
              </a:spcAft>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8pPr>
            <a:lvl9pPr marL="3949752" indent="-232339" defTabSz="456610" eaLnBrk="0" fontAlgn="base" hangingPunct="0">
              <a:spcBef>
                <a:spcPct val="0"/>
              </a:spcBef>
              <a:spcAft>
                <a:spcPct val="0"/>
              </a:spcAft>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9pPr>
          </a:lstStyle>
          <a:p>
            <a:pPr eaLnBrk="1" hangingPunct="1"/>
            <a:fld id="{525F84A0-2332-48A1-B4A4-3E179ADA6388}" type="slidenum">
              <a:rPr lang="en-US" sz="1200">
                <a:solidFill>
                  <a:srgbClr val="000000"/>
                </a:solidFill>
                <a:latin typeface="Times New Roman" pitchFamily="18" charset="0"/>
              </a:rPr>
              <a:pPr eaLnBrk="1" hangingPunct="1"/>
              <a:t>33</a:t>
            </a:fld>
            <a:endParaRPr lang="en-US" sz="1200">
              <a:solidFill>
                <a:srgbClr val="000000"/>
              </a:solidFill>
              <a:latin typeface="Times New Roman" pitchFamily="18" charset="0"/>
            </a:endParaRPr>
          </a:p>
        </p:txBody>
      </p:sp>
    </p:spTree>
    <p:extLst>
      <p:ext uri="{BB962C8B-B14F-4D97-AF65-F5344CB8AC3E}">
        <p14:creationId xmlns:p14="http://schemas.microsoft.com/office/powerpoint/2010/main" val="20333258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3470275" y="481013"/>
            <a:ext cx="3175000" cy="2382837"/>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1011555" y="3016909"/>
            <a:ext cx="8091971" cy="2801172"/>
          </a:xfrm>
        </p:spPr>
        <p:txBody>
          <a:bodyPr/>
          <a:lstStyle/>
          <a:p>
            <a:endParaRPr lang="es-CO"/>
          </a:p>
        </p:txBody>
      </p:sp>
    </p:spTree>
    <p:extLst>
      <p:ext uri="{BB962C8B-B14F-4D97-AF65-F5344CB8AC3E}">
        <p14:creationId xmlns:p14="http://schemas.microsoft.com/office/powerpoint/2010/main" val="33006712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3289300" y="523875"/>
            <a:ext cx="3443288" cy="2582863"/>
          </a:xfrm>
          <a:solidFill>
            <a:schemeClr val="accent1"/>
          </a:solidFill>
          <a:ln w="25400">
            <a:solidFill>
              <a:schemeClr val="accent1">
                <a:shade val="50000"/>
              </a:schemeClr>
            </a:solidFill>
          </a:ln>
        </p:spPr>
      </p:sp>
      <p:sp>
        <p:nvSpPr>
          <p:cNvPr id="49155" name="Notes Placeholder 2"/>
          <p:cNvSpPr txBox="1">
            <a:spLocks noGrp="1"/>
          </p:cNvSpPr>
          <p:nvPr>
            <p:ph type="body" sz="quarter" idx="1"/>
          </p:nvPr>
        </p:nvSpPr>
        <p:spPr bwMode="auto">
          <a:xfrm>
            <a:off x="1002189" y="3272852"/>
            <a:ext cx="8017510" cy="30379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a:spcBef>
                <a:spcPct val="0"/>
              </a:spcBef>
            </a:pPr>
            <a:endParaRPr altLang="nl-NL">
              <a:solidFill>
                <a:srgbClr val="000000"/>
              </a:solidFill>
              <a:latin typeface="Arial" pitchFamily="34" charset="0"/>
              <a:ea typeface="SimSun" pitchFamily="2" charset="-122"/>
              <a:cs typeface="Mangal"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8"/>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eaLnBrk="0">
              <a:tabLst>
                <a:tab pos="0" algn="l"/>
                <a:tab pos="406485" algn="l"/>
                <a:tab pos="814410" algn="l"/>
                <a:tab pos="1222335" algn="l"/>
                <a:tab pos="1630261" algn="l"/>
                <a:tab pos="2038186" algn="l"/>
                <a:tab pos="2446113" algn="l"/>
                <a:tab pos="2854038" algn="l"/>
                <a:tab pos="3261963" algn="l"/>
                <a:tab pos="3669889" algn="l"/>
                <a:tab pos="4077815" algn="l"/>
                <a:tab pos="4485739" algn="l"/>
                <a:tab pos="4893666" algn="l"/>
                <a:tab pos="5301591" algn="l"/>
                <a:tab pos="5709517" algn="l"/>
                <a:tab pos="6117442" algn="l"/>
                <a:tab pos="6525368" algn="l"/>
                <a:tab pos="6933293" algn="l"/>
                <a:tab pos="7341219" algn="l"/>
                <a:tab pos="7749144" algn="l"/>
                <a:tab pos="8157070" algn="l"/>
              </a:tabLst>
              <a:defRPr>
                <a:solidFill>
                  <a:schemeClr val="bg1"/>
                </a:solidFill>
                <a:latin typeface="Arial" charset="0"/>
                <a:ea typeface="Microsoft YaHei" pitchFamily="34" charset="-122"/>
              </a:defRPr>
            </a:lvl1pPr>
            <a:lvl2pPr eaLnBrk="0">
              <a:tabLst>
                <a:tab pos="0" algn="l"/>
                <a:tab pos="406485" algn="l"/>
                <a:tab pos="814410" algn="l"/>
                <a:tab pos="1222335" algn="l"/>
                <a:tab pos="1630261" algn="l"/>
                <a:tab pos="2038186" algn="l"/>
                <a:tab pos="2446113" algn="l"/>
                <a:tab pos="2854038" algn="l"/>
                <a:tab pos="3261963" algn="l"/>
                <a:tab pos="3669889" algn="l"/>
                <a:tab pos="4077815" algn="l"/>
                <a:tab pos="4485739" algn="l"/>
                <a:tab pos="4893666" algn="l"/>
                <a:tab pos="5301591" algn="l"/>
                <a:tab pos="5709517" algn="l"/>
                <a:tab pos="6117442" algn="l"/>
                <a:tab pos="6525368" algn="l"/>
                <a:tab pos="6933293" algn="l"/>
                <a:tab pos="7341219" algn="l"/>
                <a:tab pos="7749144" algn="l"/>
                <a:tab pos="8157070" algn="l"/>
              </a:tabLst>
              <a:defRPr>
                <a:solidFill>
                  <a:schemeClr val="bg1"/>
                </a:solidFill>
                <a:latin typeface="Arial" charset="0"/>
                <a:ea typeface="Microsoft YaHei" pitchFamily="34" charset="-122"/>
              </a:defRPr>
            </a:lvl2pPr>
            <a:lvl3pPr eaLnBrk="0">
              <a:tabLst>
                <a:tab pos="0" algn="l"/>
                <a:tab pos="406485" algn="l"/>
                <a:tab pos="814410" algn="l"/>
                <a:tab pos="1222335" algn="l"/>
                <a:tab pos="1630261" algn="l"/>
                <a:tab pos="2038186" algn="l"/>
                <a:tab pos="2446113" algn="l"/>
                <a:tab pos="2854038" algn="l"/>
                <a:tab pos="3261963" algn="l"/>
                <a:tab pos="3669889" algn="l"/>
                <a:tab pos="4077815" algn="l"/>
                <a:tab pos="4485739" algn="l"/>
                <a:tab pos="4893666" algn="l"/>
                <a:tab pos="5301591" algn="l"/>
                <a:tab pos="5709517" algn="l"/>
                <a:tab pos="6117442" algn="l"/>
                <a:tab pos="6525368" algn="l"/>
                <a:tab pos="6933293" algn="l"/>
                <a:tab pos="7341219" algn="l"/>
                <a:tab pos="7749144" algn="l"/>
                <a:tab pos="8157070" algn="l"/>
              </a:tabLst>
              <a:defRPr>
                <a:solidFill>
                  <a:schemeClr val="bg1"/>
                </a:solidFill>
                <a:latin typeface="Arial" charset="0"/>
                <a:ea typeface="Microsoft YaHei" pitchFamily="34" charset="-122"/>
              </a:defRPr>
            </a:lvl3pPr>
            <a:lvl4pPr eaLnBrk="0">
              <a:tabLst>
                <a:tab pos="0" algn="l"/>
                <a:tab pos="406485" algn="l"/>
                <a:tab pos="814410" algn="l"/>
                <a:tab pos="1222335" algn="l"/>
                <a:tab pos="1630261" algn="l"/>
                <a:tab pos="2038186" algn="l"/>
                <a:tab pos="2446113" algn="l"/>
                <a:tab pos="2854038" algn="l"/>
                <a:tab pos="3261963" algn="l"/>
                <a:tab pos="3669889" algn="l"/>
                <a:tab pos="4077815" algn="l"/>
                <a:tab pos="4485739" algn="l"/>
                <a:tab pos="4893666" algn="l"/>
                <a:tab pos="5301591" algn="l"/>
                <a:tab pos="5709517" algn="l"/>
                <a:tab pos="6117442" algn="l"/>
                <a:tab pos="6525368" algn="l"/>
                <a:tab pos="6933293" algn="l"/>
                <a:tab pos="7341219" algn="l"/>
                <a:tab pos="7749144" algn="l"/>
                <a:tab pos="8157070" algn="l"/>
              </a:tabLst>
              <a:defRPr>
                <a:solidFill>
                  <a:schemeClr val="bg1"/>
                </a:solidFill>
                <a:latin typeface="Arial" charset="0"/>
                <a:ea typeface="Microsoft YaHei" pitchFamily="34" charset="-122"/>
              </a:defRPr>
            </a:lvl4pPr>
            <a:lvl5pPr eaLnBrk="0">
              <a:tabLst>
                <a:tab pos="0" algn="l"/>
                <a:tab pos="406485" algn="l"/>
                <a:tab pos="814410" algn="l"/>
                <a:tab pos="1222335" algn="l"/>
                <a:tab pos="1630261" algn="l"/>
                <a:tab pos="2038186" algn="l"/>
                <a:tab pos="2446113" algn="l"/>
                <a:tab pos="2854038" algn="l"/>
                <a:tab pos="3261963" algn="l"/>
                <a:tab pos="3669889" algn="l"/>
                <a:tab pos="4077815" algn="l"/>
                <a:tab pos="4485739" algn="l"/>
                <a:tab pos="4893666" algn="l"/>
                <a:tab pos="5301591" algn="l"/>
                <a:tab pos="5709517" algn="l"/>
                <a:tab pos="6117442" algn="l"/>
                <a:tab pos="6525368" algn="l"/>
                <a:tab pos="6933293" algn="l"/>
                <a:tab pos="7341219" algn="l"/>
                <a:tab pos="7749144" algn="l"/>
                <a:tab pos="8157070" algn="l"/>
              </a:tabLst>
              <a:defRPr>
                <a:solidFill>
                  <a:schemeClr val="bg1"/>
                </a:solidFill>
                <a:latin typeface="Arial" charset="0"/>
                <a:ea typeface="Microsoft YaHei" pitchFamily="34" charset="-122"/>
              </a:defRPr>
            </a:lvl5pPr>
            <a:lvl6pPr marL="2283230" indent="-207567" defTabSz="415132" eaLnBrk="0" fontAlgn="base" hangingPunct="0">
              <a:lnSpc>
                <a:spcPct val="93000"/>
              </a:lnSpc>
              <a:spcBef>
                <a:spcPct val="0"/>
              </a:spcBef>
              <a:spcAft>
                <a:spcPct val="0"/>
              </a:spcAft>
              <a:buClr>
                <a:srgbClr val="000000"/>
              </a:buClr>
              <a:buSzPct val="100000"/>
              <a:buFont typeface="Times New Roman" pitchFamily="18" charset="0"/>
              <a:tabLst>
                <a:tab pos="0" algn="l"/>
                <a:tab pos="406485" algn="l"/>
                <a:tab pos="814410" algn="l"/>
                <a:tab pos="1222335" algn="l"/>
                <a:tab pos="1630261" algn="l"/>
                <a:tab pos="2038186" algn="l"/>
                <a:tab pos="2446113" algn="l"/>
                <a:tab pos="2854038" algn="l"/>
                <a:tab pos="3261963" algn="l"/>
                <a:tab pos="3669889" algn="l"/>
                <a:tab pos="4077815" algn="l"/>
                <a:tab pos="4485739" algn="l"/>
                <a:tab pos="4893666" algn="l"/>
                <a:tab pos="5301591" algn="l"/>
                <a:tab pos="5709517" algn="l"/>
                <a:tab pos="6117442" algn="l"/>
                <a:tab pos="6525368" algn="l"/>
                <a:tab pos="6933293" algn="l"/>
                <a:tab pos="7341219" algn="l"/>
                <a:tab pos="7749144" algn="l"/>
                <a:tab pos="8157070" algn="l"/>
              </a:tabLst>
              <a:defRPr>
                <a:solidFill>
                  <a:schemeClr val="bg1"/>
                </a:solidFill>
                <a:latin typeface="Arial" charset="0"/>
                <a:ea typeface="Microsoft YaHei" pitchFamily="34" charset="-122"/>
              </a:defRPr>
            </a:lvl6pPr>
            <a:lvl7pPr marL="2698362" indent="-207567" defTabSz="415132" eaLnBrk="0" fontAlgn="base" hangingPunct="0">
              <a:lnSpc>
                <a:spcPct val="93000"/>
              </a:lnSpc>
              <a:spcBef>
                <a:spcPct val="0"/>
              </a:spcBef>
              <a:spcAft>
                <a:spcPct val="0"/>
              </a:spcAft>
              <a:buClr>
                <a:srgbClr val="000000"/>
              </a:buClr>
              <a:buSzPct val="100000"/>
              <a:buFont typeface="Times New Roman" pitchFamily="18" charset="0"/>
              <a:tabLst>
                <a:tab pos="0" algn="l"/>
                <a:tab pos="406485" algn="l"/>
                <a:tab pos="814410" algn="l"/>
                <a:tab pos="1222335" algn="l"/>
                <a:tab pos="1630261" algn="l"/>
                <a:tab pos="2038186" algn="l"/>
                <a:tab pos="2446113" algn="l"/>
                <a:tab pos="2854038" algn="l"/>
                <a:tab pos="3261963" algn="l"/>
                <a:tab pos="3669889" algn="l"/>
                <a:tab pos="4077815" algn="l"/>
                <a:tab pos="4485739" algn="l"/>
                <a:tab pos="4893666" algn="l"/>
                <a:tab pos="5301591" algn="l"/>
                <a:tab pos="5709517" algn="l"/>
                <a:tab pos="6117442" algn="l"/>
                <a:tab pos="6525368" algn="l"/>
                <a:tab pos="6933293" algn="l"/>
                <a:tab pos="7341219" algn="l"/>
                <a:tab pos="7749144" algn="l"/>
                <a:tab pos="8157070" algn="l"/>
              </a:tabLst>
              <a:defRPr>
                <a:solidFill>
                  <a:schemeClr val="bg1"/>
                </a:solidFill>
                <a:latin typeface="Arial" charset="0"/>
                <a:ea typeface="Microsoft YaHei" pitchFamily="34" charset="-122"/>
              </a:defRPr>
            </a:lvl7pPr>
            <a:lvl8pPr marL="3113496" indent="-207567" defTabSz="415132" eaLnBrk="0" fontAlgn="base" hangingPunct="0">
              <a:lnSpc>
                <a:spcPct val="93000"/>
              </a:lnSpc>
              <a:spcBef>
                <a:spcPct val="0"/>
              </a:spcBef>
              <a:spcAft>
                <a:spcPct val="0"/>
              </a:spcAft>
              <a:buClr>
                <a:srgbClr val="000000"/>
              </a:buClr>
              <a:buSzPct val="100000"/>
              <a:buFont typeface="Times New Roman" pitchFamily="18" charset="0"/>
              <a:tabLst>
                <a:tab pos="0" algn="l"/>
                <a:tab pos="406485" algn="l"/>
                <a:tab pos="814410" algn="l"/>
                <a:tab pos="1222335" algn="l"/>
                <a:tab pos="1630261" algn="l"/>
                <a:tab pos="2038186" algn="l"/>
                <a:tab pos="2446113" algn="l"/>
                <a:tab pos="2854038" algn="l"/>
                <a:tab pos="3261963" algn="l"/>
                <a:tab pos="3669889" algn="l"/>
                <a:tab pos="4077815" algn="l"/>
                <a:tab pos="4485739" algn="l"/>
                <a:tab pos="4893666" algn="l"/>
                <a:tab pos="5301591" algn="l"/>
                <a:tab pos="5709517" algn="l"/>
                <a:tab pos="6117442" algn="l"/>
                <a:tab pos="6525368" algn="l"/>
                <a:tab pos="6933293" algn="l"/>
                <a:tab pos="7341219" algn="l"/>
                <a:tab pos="7749144" algn="l"/>
                <a:tab pos="8157070" algn="l"/>
              </a:tabLst>
              <a:defRPr>
                <a:solidFill>
                  <a:schemeClr val="bg1"/>
                </a:solidFill>
                <a:latin typeface="Arial" charset="0"/>
                <a:ea typeface="Microsoft YaHei" pitchFamily="34" charset="-122"/>
              </a:defRPr>
            </a:lvl8pPr>
            <a:lvl9pPr marL="3528628" indent="-207567" defTabSz="415132" eaLnBrk="0" fontAlgn="base" hangingPunct="0">
              <a:lnSpc>
                <a:spcPct val="93000"/>
              </a:lnSpc>
              <a:spcBef>
                <a:spcPct val="0"/>
              </a:spcBef>
              <a:spcAft>
                <a:spcPct val="0"/>
              </a:spcAft>
              <a:buClr>
                <a:srgbClr val="000000"/>
              </a:buClr>
              <a:buSzPct val="100000"/>
              <a:buFont typeface="Times New Roman" pitchFamily="18" charset="0"/>
              <a:tabLst>
                <a:tab pos="0" algn="l"/>
                <a:tab pos="406485" algn="l"/>
                <a:tab pos="814410" algn="l"/>
                <a:tab pos="1222335" algn="l"/>
                <a:tab pos="1630261" algn="l"/>
                <a:tab pos="2038186" algn="l"/>
                <a:tab pos="2446113" algn="l"/>
                <a:tab pos="2854038" algn="l"/>
                <a:tab pos="3261963" algn="l"/>
                <a:tab pos="3669889" algn="l"/>
                <a:tab pos="4077815" algn="l"/>
                <a:tab pos="4485739" algn="l"/>
                <a:tab pos="4893666" algn="l"/>
                <a:tab pos="5301591" algn="l"/>
                <a:tab pos="5709517" algn="l"/>
                <a:tab pos="6117442" algn="l"/>
                <a:tab pos="6525368" algn="l"/>
                <a:tab pos="6933293" algn="l"/>
                <a:tab pos="7341219" algn="l"/>
                <a:tab pos="7749144" algn="l"/>
                <a:tab pos="8157070" algn="l"/>
              </a:tabLst>
              <a:defRPr>
                <a:solidFill>
                  <a:schemeClr val="bg1"/>
                </a:solidFill>
                <a:latin typeface="Arial" charset="0"/>
                <a:ea typeface="Microsoft YaHei" pitchFamily="34" charset="-122"/>
              </a:defRPr>
            </a:lvl9pPr>
          </a:lstStyle>
          <a:p>
            <a:pPr eaLnBrk="1"/>
            <a:fld id="{B668C390-5E64-4E18-A7B6-43B5114F55BF}" type="slidenum">
              <a:rPr lang="en-US" altLang="en-US" smtClean="0">
                <a:solidFill>
                  <a:srgbClr val="000000"/>
                </a:solidFill>
                <a:latin typeface="Times New Roman" pitchFamily="18" charset="0"/>
                <a:ea typeface="Arial Unicode MS" pitchFamily="34" charset="-128"/>
                <a:cs typeface="Arial Unicode MS" pitchFamily="34" charset="-128"/>
              </a:rPr>
              <a:pPr eaLnBrk="1"/>
              <a:t>38</a:t>
            </a:fld>
            <a:endParaRPr lang="en-US" altLang="en-US">
              <a:solidFill>
                <a:srgbClr val="000000"/>
              </a:solidFill>
              <a:latin typeface="Times New Roman" pitchFamily="18" charset="0"/>
              <a:ea typeface="Arial Unicode MS" pitchFamily="34" charset="-128"/>
              <a:cs typeface="Arial Unicode MS" pitchFamily="34" charset="-128"/>
            </a:endParaRPr>
          </a:p>
        </p:txBody>
      </p:sp>
      <p:sp>
        <p:nvSpPr>
          <p:cNvPr id="18435" name="Text Box 1"/>
          <p:cNvSpPr txBox="1">
            <a:spLocks noChangeArrowheads="1"/>
          </p:cNvSpPr>
          <p:nvPr/>
        </p:nvSpPr>
        <p:spPr bwMode="auto">
          <a:xfrm>
            <a:off x="5672112" y="6545046"/>
            <a:ext cx="4345683" cy="3425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5pPr>
            <a:lvl6pPr marL="2514600" indent="-228600" defTabSz="457200"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6pPr>
            <a:lvl7pPr marL="2971800" indent="-228600" defTabSz="457200"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7pPr>
            <a:lvl8pPr marL="3429000" indent="-228600" defTabSz="457200"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8pPr>
            <a:lvl9pPr marL="3886200" indent="-228600" defTabSz="457200"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9pPr>
          </a:lstStyle>
          <a:p>
            <a:pPr algn="r" eaLnBrk="1">
              <a:lnSpc>
                <a:spcPct val="95000"/>
              </a:lnSpc>
            </a:pPr>
            <a:fld id="{845615AD-947A-4B2C-A4CA-641AC941297F}" type="slidenum">
              <a:rPr lang="en-US" altLang="en-US" sz="1300">
                <a:solidFill>
                  <a:srgbClr val="000000"/>
                </a:solidFill>
                <a:latin typeface="Times New Roman" pitchFamily="18" charset="0"/>
                <a:ea typeface="Arial Unicode MS" pitchFamily="34" charset="-128"/>
                <a:cs typeface="Arial Unicode MS" pitchFamily="34" charset="-128"/>
              </a:rPr>
              <a:pPr algn="r" eaLnBrk="1">
                <a:lnSpc>
                  <a:spcPct val="95000"/>
                </a:lnSpc>
              </a:pPr>
              <a:t>38</a:t>
            </a:fld>
            <a:endParaRPr lang="en-US" altLang="en-US" sz="1300">
              <a:solidFill>
                <a:srgbClr val="000000"/>
              </a:solidFill>
              <a:latin typeface="Times New Roman" pitchFamily="18" charset="0"/>
              <a:ea typeface="Arial Unicode MS" pitchFamily="34" charset="-128"/>
              <a:cs typeface="Arial Unicode MS" pitchFamily="34" charset="-128"/>
            </a:endParaRPr>
          </a:p>
        </p:txBody>
      </p:sp>
      <p:sp>
        <p:nvSpPr>
          <p:cNvPr id="18436" name="Rectangle 2"/>
          <p:cNvSpPr>
            <a:spLocks noGrp="1" noRot="1" noChangeAspect="1" noChangeArrowheads="1" noTextEdit="1"/>
          </p:cNvSpPr>
          <p:nvPr>
            <p:ph type="sldImg"/>
          </p:nvPr>
        </p:nvSpPr>
        <p:spPr>
          <a:xfrm>
            <a:off x="3289300" y="523875"/>
            <a:ext cx="3440113" cy="25812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8437" name="Rectangle 3"/>
          <p:cNvSpPr>
            <a:spLocks noGrp="1" noChangeArrowheads="1"/>
          </p:cNvSpPr>
          <p:nvPr>
            <p:ph type="body" idx="1"/>
          </p:nvPr>
        </p:nvSpPr>
        <p:spPr>
          <a:xfrm>
            <a:off x="1003009" y="3271981"/>
            <a:ext cx="8015872" cy="3100169"/>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altLang="en-US" baseline="0" dirty="0">
                <a:latin typeface="Times New Roman" pitchFamily="18" charset="0"/>
              </a:rPr>
              <a:t>Ion trap</a:t>
            </a:r>
          </a:p>
        </p:txBody>
      </p:sp>
      <p:sp>
        <p:nvSpPr>
          <p:cNvPr id="18438" name="Text Box 4"/>
          <p:cNvSpPr txBox="1">
            <a:spLocks noChangeArrowheads="1"/>
          </p:cNvSpPr>
          <p:nvPr/>
        </p:nvSpPr>
        <p:spPr bwMode="auto">
          <a:xfrm>
            <a:off x="5672113" y="6545047"/>
            <a:ext cx="4347730" cy="3436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5pPr>
            <a:lvl6pPr marL="2514600" indent="-228600" defTabSz="457200"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6pPr>
            <a:lvl7pPr marL="2971800" indent="-228600" defTabSz="457200"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7pPr>
            <a:lvl8pPr marL="3429000" indent="-228600" defTabSz="457200"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8pPr>
            <a:lvl9pPr marL="3886200" indent="-228600" defTabSz="457200"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9pPr>
          </a:lstStyle>
          <a:p>
            <a:pPr algn="r" eaLnBrk="1">
              <a:lnSpc>
                <a:spcPct val="95000"/>
              </a:lnSpc>
            </a:pPr>
            <a:fld id="{D2712E73-BFB4-4E85-B40D-D14BC0D6AD93}" type="slidenum">
              <a:rPr lang="en-US" altLang="en-US" sz="1300">
                <a:solidFill>
                  <a:srgbClr val="000000"/>
                </a:solidFill>
                <a:latin typeface="Times New Roman" pitchFamily="18" charset="0"/>
                <a:ea typeface="Arial Unicode MS" pitchFamily="34" charset="-128"/>
                <a:cs typeface="Arial Unicode MS" pitchFamily="34" charset="-128"/>
              </a:rPr>
              <a:pPr algn="r" eaLnBrk="1">
                <a:lnSpc>
                  <a:spcPct val="95000"/>
                </a:lnSpc>
              </a:pPr>
              <a:t>38</a:t>
            </a:fld>
            <a:endParaRPr lang="en-US" altLang="en-US" sz="1300">
              <a:solidFill>
                <a:srgbClr val="000000"/>
              </a:solidFill>
              <a:latin typeface="Times New Roman" pitchFamily="18" charset="0"/>
              <a:ea typeface="Arial Unicode MS" pitchFamily="34" charset="-128"/>
              <a:cs typeface="Arial Unicode MS"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aseline="0" dirty="0">
                <a:latin typeface="Times New Roman" pitchFamily="18" charset="0"/>
              </a:rPr>
              <a:t>The usual detection methods: PMT on one side and EMCCD camera on the other</a:t>
            </a:r>
          </a:p>
        </p:txBody>
      </p:sp>
      <p:sp>
        <p:nvSpPr>
          <p:cNvPr id="4" name="Slide Number Placeholder 3"/>
          <p:cNvSpPr>
            <a:spLocks noGrp="1"/>
          </p:cNvSpPr>
          <p:nvPr>
            <p:ph type="sldNum" sz="quarter" idx="10"/>
          </p:nvPr>
        </p:nvSpPr>
        <p:spPr/>
        <p:txBody>
          <a:bodyPr/>
          <a:lstStyle/>
          <a:p>
            <a:fld id="{5FE55F30-B741-45FF-81D4-DBAA2174E005}"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11644937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Introduce the Ba+ level scheme</a:t>
            </a:r>
          </a:p>
          <a:p>
            <a:endParaRPr lang="en-US" dirty="0"/>
          </a:p>
          <a:p>
            <a:r>
              <a:rPr lang="en-US" dirty="0"/>
              <a:t>Extract</a:t>
            </a:r>
            <a:r>
              <a:rPr lang="en-US" baseline="0" dirty="0"/>
              <a:t> t</a:t>
            </a:r>
            <a:r>
              <a:rPr lang="en-US" dirty="0"/>
              <a:t>hese</a:t>
            </a:r>
            <a:r>
              <a:rPr lang="en-US" baseline="0" dirty="0"/>
              <a:t> two transition frequencies</a:t>
            </a:r>
            <a:endParaRPr lang="en-US" dirty="0"/>
          </a:p>
        </p:txBody>
      </p:sp>
      <p:sp>
        <p:nvSpPr>
          <p:cNvPr id="4" name="Slide Number Placeholder 3"/>
          <p:cNvSpPr>
            <a:spLocks noGrp="1"/>
          </p:cNvSpPr>
          <p:nvPr>
            <p:ph type="sldNum" sz="quarter" idx="10"/>
          </p:nvPr>
        </p:nvSpPr>
        <p:spPr/>
        <p:txBody>
          <a:bodyPr/>
          <a:lstStyle/>
          <a:p>
            <a:fld id="{5FE55F30-B741-45FF-81D4-DBAA2174E005}"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10118660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Matrix elements</a:t>
            </a:r>
          </a:p>
        </p:txBody>
      </p:sp>
      <p:sp>
        <p:nvSpPr>
          <p:cNvPr id="4" name="Slide Number Placeholder 3"/>
          <p:cNvSpPr>
            <a:spLocks noGrp="1"/>
          </p:cNvSpPr>
          <p:nvPr>
            <p:ph type="sldNum" sz="quarter" idx="10"/>
          </p:nvPr>
        </p:nvSpPr>
        <p:spPr/>
        <p:txBody>
          <a:bodyPr/>
          <a:lstStyle/>
          <a:p>
            <a:fld id="{5FE55F30-B741-45FF-81D4-DBAA2174E005}"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1011866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3289300" y="523875"/>
            <a:ext cx="3443288" cy="2582863"/>
          </a:xfrm>
          <a:solidFill>
            <a:schemeClr val="accent1"/>
          </a:solidFill>
          <a:ln w="25400">
            <a:solidFill>
              <a:schemeClr val="accent1">
                <a:shade val="50000"/>
              </a:schemeClr>
            </a:solidFill>
          </a:ln>
        </p:spPr>
      </p:sp>
      <p:sp>
        <p:nvSpPr>
          <p:cNvPr id="46083" name="Notes Placeholder 2"/>
          <p:cNvSpPr txBox="1">
            <a:spLocks noGrp="1"/>
          </p:cNvSpPr>
          <p:nvPr>
            <p:ph type="body" sz="quarter" idx="1"/>
          </p:nvPr>
        </p:nvSpPr>
        <p:spPr bwMode="auto">
          <a:xfrm>
            <a:off x="1002189" y="3272852"/>
            <a:ext cx="8017510" cy="30379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a:spcBef>
                <a:spcPct val="0"/>
              </a:spcBef>
            </a:pPr>
            <a:endParaRPr altLang="nl-NL" dirty="0">
              <a:solidFill>
                <a:srgbClr val="000000"/>
              </a:solidFill>
              <a:latin typeface="Arial" pitchFamily="34" charset="0"/>
              <a:ea typeface="SimSun" pitchFamily="2" charset="-122"/>
              <a:cs typeface="Mangal"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3289300" y="523875"/>
            <a:ext cx="3443288" cy="2582863"/>
          </a:xfrm>
          <a:solidFill>
            <a:schemeClr val="accent1"/>
          </a:solidFill>
          <a:ln w="25400">
            <a:solidFill>
              <a:schemeClr val="accent1">
                <a:shade val="50000"/>
              </a:schemeClr>
            </a:solidFill>
          </a:ln>
        </p:spPr>
      </p:sp>
      <p:sp>
        <p:nvSpPr>
          <p:cNvPr id="51203" name="Notes Placeholder 2"/>
          <p:cNvSpPr txBox="1">
            <a:spLocks noGrp="1"/>
          </p:cNvSpPr>
          <p:nvPr>
            <p:ph type="body" sz="quarter" idx="1"/>
          </p:nvPr>
        </p:nvSpPr>
        <p:spPr bwMode="auto">
          <a:xfrm>
            <a:off x="1002189" y="3272853"/>
            <a:ext cx="8017510" cy="30379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a:spcBef>
                <a:spcPct val="0"/>
              </a:spcBef>
            </a:pPr>
            <a:endParaRPr altLang="nl-NL">
              <a:solidFill>
                <a:srgbClr val="000000"/>
              </a:solidFill>
              <a:latin typeface="Arial" pitchFamily="34" charset="0"/>
              <a:ea typeface="SimSun" pitchFamily="2" charset="-122"/>
              <a:cs typeface="Mangal"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3289300" y="523875"/>
            <a:ext cx="3443288" cy="2582863"/>
          </a:xfrm>
          <a:solidFill>
            <a:schemeClr val="accent1"/>
          </a:solidFill>
          <a:ln w="25400">
            <a:solidFill>
              <a:schemeClr val="accent1">
                <a:shade val="50000"/>
              </a:schemeClr>
            </a:solidFill>
          </a:ln>
        </p:spPr>
      </p:sp>
      <p:sp>
        <p:nvSpPr>
          <p:cNvPr id="52227" name="Notes Placeholder 2"/>
          <p:cNvSpPr txBox="1">
            <a:spLocks noGrp="1"/>
          </p:cNvSpPr>
          <p:nvPr>
            <p:ph type="body" sz="quarter" idx="1"/>
          </p:nvPr>
        </p:nvSpPr>
        <p:spPr bwMode="auto">
          <a:xfrm>
            <a:off x="1002189" y="3272853"/>
            <a:ext cx="8017510" cy="30379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a:spcBef>
                <a:spcPct val="0"/>
              </a:spcBef>
            </a:pPr>
            <a:endParaRPr altLang="nl-NL">
              <a:solidFill>
                <a:srgbClr val="000000"/>
              </a:solidFill>
              <a:latin typeface="Arial" pitchFamily="34" charset="0"/>
              <a:ea typeface="SimSun" pitchFamily="2" charset="-122"/>
              <a:cs typeface="Mangal"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64248" indent="-364248" fontAlgn="auto">
              <a:lnSpc>
                <a:spcPct val="90000"/>
              </a:lnSpc>
              <a:spcBef>
                <a:spcPts val="0"/>
              </a:spcBef>
              <a:spcAft>
                <a:spcPts val="607"/>
              </a:spcAft>
              <a:buFont typeface="Arial" panose="020B0604020202020204" pitchFamily="34" charset="0"/>
              <a:buChar char="•"/>
              <a:defRPr/>
            </a:pPr>
            <a:r>
              <a:rPr lang="en-US" sz="1200" b="1" dirty="0">
                <a:latin typeface="Myriad Pro" pitchFamily="34" charset="0"/>
                <a:cs typeface="Calibri"/>
              </a:rPr>
              <a:t>Diagnostic:</a:t>
            </a:r>
            <a:r>
              <a:rPr lang="en-US" sz="1200" dirty="0">
                <a:latin typeface="Myriad Pro" pitchFamily="34" charset="0"/>
                <a:cs typeface="Calibri"/>
              </a:rPr>
              <a:t> 30 s lifetime sensitive to perturbations of ion</a:t>
            </a:r>
          </a:p>
          <a:p>
            <a:pPr marL="364248" indent="-364248" fontAlgn="auto">
              <a:lnSpc>
                <a:spcPct val="90000"/>
              </a:lnSpc>
              <a:spcBef>
                <a:spcPts val="0"/>
              </a:spcBef>
              <a:spcAft>
                <a:spcPts val="607"/>
              </a:spcAft>
              <a:buFont typeface="Arial" panose="020B0604020202020204" pitchFamily="34" charset="0"/>
              <a:buChar char="•"/>
              <a:defRPr/>
            </a:pPr>
            <a:r>
              <a:rPr lang="en-US" sz="1200" dirty="0">
                <a:latin typeface="Myriad Pro" pitchFamily="34" charset="0"/>
                <a:cs typeface="Calibri"/>
              </a:rPr>
              <a:t>Determine D-state  lifetime: matrix element</a:t>
            </a:r>
          </a:p>
          <a:p>
            <a:endParaRPr lang="en-US" dirty="0"/>
          </a:p>
        </p:txBody>
      </p:sp>
      <p:sp>
        <p:nvSpPr>
          <p:cNvPr id="4" name="Slide Number Placeholder 3"/>
          <p:cNvSpPr>
            <a:spLocks noGrp="1"/>
          </p:cNvSpPr>
          <p:nvPr>
            <p:ph type="sldNum" sz="quarter" idx="10"/>
          </p:nvPr>
        </p:nvSpPr>
        <p:spPr/>
        <p:txBody>
          <a:bodyPr/>
          <a:lstStyle/>
          <a:p>
            <a:fld id="{5FE55F30-B741-45FF-81D4-DBAA2174E005}"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26413209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3341688" y="528638"/>
            <a:ext cx="3478212" cy="2609850"/>
          </a:xfrm>
          <a:solidFill>
            <a:schemeClr val="accent1"/>
          </a:solidFill>
          <a:ln w="25400">
            <a:solidFill>
              <a:schemeClr val="accent1">
                <a:shade val="50000"/>
              </a:schemeClr>
            </a:solidFill>
          </a:ln>
        </p:spPr>
      </p:sp>
      <p:sp>
        <p:nvSpPr>
          <p:cNvPr id="54275" name="Notes Placeholder 2"/>
          <p:cNvSpPr txBox="1">
            <a:spLocks noGrp="1"/>
          </p:cNvSpPr>
          <p:nvPr>
            <p:ph type="body" sz="quarter" idx="1"/>
          </p:nvPr>
        </p:nvSpPr>
        <p:spPr bwMode="auto">
          <a:xfrm>
            <a:off x="1016238" y="3306902"/>
            <a:ext cx="8129906" cy="306958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a:spcBef>
                <a:spcPct val="0"/>
              </a:spcBef>
            </a:pPr>
            <a:r>
              <a:rPr lang="en-US" altLang="nl-NL" dirty="0">
                <a:solidFill>
                  <a:srgbClr val="000000"/>
                </a:solidFill>
                <a:latin typeface="Arial" pitchFamily="34" charset="0"/>
                <a:ea typeface="SimSun" pitchFamily="2" charset="-122"/>
                <a:cs typeface="Mangal" pitchFamily="18" charset="0"/>
              </a:rPr>
              <a:t> </a:t>
            </a:r>
            <a:r>
              <a:rPr lang="en-US" altLang="nl-NL" dirty="0" err="1">
                <a:solidFill>
                  <a:srgbClr val="000000"/>
                </a:solidFill>
                <a:latin typeface="Arial" pitchFamily="34" charset="0"/>
                <a:ea typeface="SimSun" pitchFamily="2" charset="-122"/>
                <a:cs typeface="Mangal" pitchFamily="18" charset="0"/>
              </a:rPr>
              <a:t>Dijck</a:t>
            </a:r>
            <a:r>
              <a:rPr lang="en-US" altLang="nl-NL" dirty="0">
                <a:solidFill>
                  <a:srgbClr val="000000"/>
                </a:solidFill>
                <a:latin typeface="Arial" pitchFamily="34" charset="0"/>
                <a:ea typeface="SimSun" pitchFamily="2" charset="-122"/>
                <a:cs typeface="Mangal" pitchFamily="18" charset="0"/>
              </a:rPr>
              <a:t> et al. </a:t>
            </a:r>
            <a:r>
              <a:rPr lang="en-US" altLang="nl-NL" dirty="0" err="1">
                <a:solidFill>
                  <a:srgbClr val="000000"/>
                </a:solidFill>
                <a:latin typeface="Arial" pitchFamily="34" charset="0"/>
                <a:ea typeface="SimSun" pitchFamily="2" charset="-122"/>
                <a:cs typeface="Mangal" pitchFamily="18" charset="0"/>
              </a:rPr>
              <a:t>aper</a:t>
            </a:r>
            <a:r>
              <a:rPr lang="en-US" altLang="nl-NL" dirty="0">
                <a:solidFill>
                  <a:srgbClr val="000000"/>
                </a:solidFill>
                <a:latin typeface="Arial" pitchFamily="34" charset="0"/>
                <a:ea typeface="SimSun" pitchFamily="2" charset="-122"/>
                <a:cs typeface="Mangal" pitchFamily="18" charset="0"/>
              </a:rPr>
              <a:t> with very detailed appendix ! None of 6 experts found anything that might be wrong.</a:t>
            </a:r>
            <a:endParaRPr altLang="nl-NL" dirty="0">
              <a:solidFill>
                <a:srgbClr val="000000"/>
              </a:solidFill>
              <a:latin typeface="Arial" pitchFamily="34" charset="0"/>
              <a:ea typeface="SimSun" pitchFamily="2" charset="-122"/>
              <a:cs typeface="Mangal" pitchFamily="18" charset="0"/>
            </a:endParaRPr>
          </a:p>
        </p:txBody>
      </p:sp>
    </p:spTree>
    <p:extLst>
      <p:ext uri="{BB962C8B-B14F-4D97-AF65-F5344CB8AC3E}">
        <p14:creationId xmlns:p14="http://schemas.microsoft.com/office/powerpoint/2010/main" val="13479296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Introduce the Ba+ level scheme</a:t>
            </a:r>
          </a:p>
          <a:p>
            <a:endParaRPr lang="en-US" dirty="0"/>
          </a:p>
          <a:p>
            <a:r>
              <a:rPr lang="en-US" dirty="0"/>
              <a:t>Extract</a:t>
            </a:r>
            <a:r>
              <a:rPr lang="en-US" baseline="0" dirty="0"/>
              <a:t> t</a:t>
            </a:r>
            <a:r>
              <a:rPr lang="en-US" dirty="0"/>
              <a:t>hese</a:t>
            </a:r>
            <a:r>
              <a:rPr lang="en-US" baseline="0" dirty="0"/>
              <a:t> two transition frequencies</a:t>
            </a:r>
            <a:endParaRPr lang="en-US" dirty="0"/>
          </a:p>
        </p:txBody>
      </p:sp>
      <p:sp>
        <p:nvSpPr>
          <p:cNvPr id="4" name="Slide Number Placeholder 3"/>
          <p:cNvSpPr>
            <a:spLocks noGrp="1"/>
          </p:cNvSpPr>
          <p:nvPr>
            <p:ph type="sldNum" sz="quarter" idx="10"/>
          </p:nvPr>
        </p:nvSpPr>
        <p:spPr/>
        <p:txBody>
          <a:bodyPr/>
          <a:lstStyle/>
          <a:p>
            <a:fld id="{5FE55F30-B741-45FF-81D4-DBAA2174E005}"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10118660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a:t>
            </a:r>
            <a:r>
              <a:rPr lang="en-US" baseline="0" dirty="0"/>
              <a:t> use the optical Bloch equations</a:t>
            </a:r>
          </a:p>
          <a:p>
            <a:r>
              <a:rPr lang="en-US" baseline="0" dirty="0"/>
              <a:t>It uses the density matrix formalism and the time-dependence of the system is given by this Hamiltonian describing the interaction of the ion with the laser light and a damping matrix describing the </a:t>
            </a:r>
            <a:r>
              <a:rPr lang="en-US" baseline="0" dirty="0" err="1"/>
              <a:t>decoherence</a:t>
            </a:r>
            <a:r>
              <a:rPr lang="en-US" baseline="0" dirty="0"/>
              <a:t> effects.</a:t>
            </a:r>
          </a:p>
          <a:p>
            <a:r>
              <a:rPr lang="en-US" baseline="0" dirty="0"/>
              <a:t>I’m not going to go through all the math, but I just want to describe the ingredients going into this calculations:</a:t>
            </a:r>
          </a:p>
          <a:p>
            <a:endParaRPr lang="en-US" baseline="0" dirty="0"/>
          </a:p>
          <a:p>
            <a:r>
              <a:rPr lang="en-US" baseline="0" dirty="0"/>
              <a:t>Then there’s the spontaneous decay from the excited state which leads to relaxation of the populations, and the associated </a:t>
            </a:r>
            <a:r>
              <a:rPr lang="en-US" baseline="0" dirty="0" err="1"/>
              <a:t>decoherence</a:t>
            </a:r>
            <a:r>
              <a:rPr lang="en-US" baseline="0" dirty="0"/>
              <a:t> effect and finally the finite linewidth of the lasers also causes a </a:t>
            </a:r>
            <a:r>
              <a:rPr lang="en-US" baseline="0" dirty="0" err="1"/>
              <a:t>decoherence</a:t>
            </a:r>
            <a:r>
              <a:rPr lang="en-US" baseline="0" dirty="0"/>
              <a:t> effect.</a:t>
            </a:r>
          </a:p>
          <a:p>
            <a:endParaRPr lang="en-US" dirty="0"/>
          </a:p>
        </p:txBody>
      </p:sp>
      <p:sp>
        <p:nvSpPr>
          <p:cNvPr id="4" name="Slide Number Placeholder 3"/>
          <p:cNvSpPr>
            <a:spLocks noGrp="1"/>
          </p:cNvSpPr>
          <p:nvPr>
            <p:ph type="sldNum" sz="quarter" idx="10"/>
          </p:nvPr>
        </p:nvSpPr>
        <p:spPr/>
        <p:txBody>
          <a:bodyPr/>
          <a:lstStyle/>
          <a:p>
            <a:fld id="{5FE55F30-B741-45FF-81D4-DBAA2174E005}"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21223997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Including</a:t>
            </a:r>
            <a:r>
              <a:rPr lang="en-US" baseline="0" dirty="0"/>
              <a:t> the Zeeman sublevels, there are now two additional parameters playing a role: the magnetic field causing Zeeman splitting and the polarization of the two laser fields with respect to this.</a:t>
            </a:r>
            <a:endParaRPr lang="en-US" dirty="0"/>
          </a:p>
          <a:p>
            <a:r>
              <a:rPr lang="en-US" dirty="0"/>
              <a:t>To illustrate</a:t>
            </a:r>
            <a:r>
              <a:rPr lang="en-US" baseline="0" dirty="0"/>
              <a:t> that, I have </a:t>
            </a:r>
            <a:r>
              <a:rPr lang="en-US" dirty="0"/>
              <a:t>two</a:t>
            </a:r>
            <a:r>
              <a:rPr lang="en-US" baseline="0" dirty="0"/>
              <a:t> sets of data here that we collected by keeping the blue laser at a fixed frequency and varying the frequency of the red laser across its corresponding resonance. The two data sets were taken with different polarizations of the lasers.</a:t>
            </a:r>
          </a:p>
          <a:p>
            <a:r>
              <a:rPr lang="en-US" baseline="0" dirty="0"/>
              <a:t>The wide overall shape is the same, this is the one-photon peak of the transition to the excited state. But depending on polarization and magnetic field, also several dark resonance can appear. These are coherent two-photon effects that occur at frequencies where the sum of a red and a blue photon exactly matches a transition from the ground state to the D level.</a:t>
            </a:r>
          </a:p>
          <a:p>
            <a:endParaRPr lang="en-US" baseline="0" dirty="0"/>
          </a:p>
          <a:p>
            <a:r>
              <a:rPr lang="en-US" baseline="0" dirty="0"/>
              <a:t>So does the optical Bloch model work for fitting these line shapes? YES</a:t>
            </a:r>
            <a:endParaRPr lang="en-US" dirty="0"/>
          </a:p>
        </p:txBody>
      </p:sp>
      <p:sp>
        <p:nvSpPr>
          <p:cNvPr id="4" name="Slide Number Placeholder 3"/>
          <p:cNvSpPr>
            <a:spLocks noGrp="1"/>
          </p:cNvSpPr>
          <p:nvPr>
            <p:ph type="sldNum" sz="quarter" idx="10"/>
          </p:nvPr>
        </p:nvSpPr>
        <p:spPr/>
        <p:txBody>
          <a:bodyPr/>
          <a:lstStyle/>
          <a:p>
            <a:fld id="{5FE55F30-B741-45FF-81D4-DBAA2174E005}"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26361184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Coherent system: total control</a:t>
            </a:r>
          </a:p>
          <a:p>
            <a:r>
              <a:rPr lang="en-US" dirty="0"/>
              <a:t>Broad</a:t>
            </a:r>
            <a:r>
              <a:rPr lang="en-US" baseline="0" dirty="0"/>
              <a:t> line shape + dip(s)</a:t>
            </a:r>
            <a:endParaRPr lang="en-US" dirty="0"/>
          </a:p>
          <a:p>
            <a:r>
              <a:rPr lang="en-US" dirty="0"/>
              <a:t>Fit parameters: transition frequencies</a:t>
            </a:r>
          </a:p>
          <a:p>
            <a:endParaRPr lang="en-US" dirty="0"/>
          </a:p>
        </p:txBody>
      </p:sp>
      <p:sp>
        <p:nvSpPr>
          <p:cNvPr id="4" name="Slide Number Placeholder 3"/>
          <p:cNvSpPr>
            <a:spLocks noGrp="1"/>
          </p:cNvSpPr>
          <p:nvPr>
            <p:ph type="sldNum" sz="quarter" idx="10"/>
          </p:nvPr>
        </p:nvSpPr>
        <p:spPr/>
        <p:txBody>
          <a:bodyPr/>
          <a:lstStyle/>
          <a:p>
            <a:fld id="{5FE55F30-B741-45FF-81D4-DBAA2174E005}"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33118296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a:t>
            </a:r>
            <a:r>
              <a:rPr lang="en-US" baseline="0" dirty="0"/>
              <a:t> aim to extract transition frequencies, so we need to know the frequencies of our lasers</a:t>
            </a:r>
          </a:p>
        </p:txBody>
      </p:sp>
      <p:sp>
        <p:nvSpPr>
          <p:cNvPr id="4" name="Slide Number Placeholder 3"/>
          <p:cNvSpPr>
            <a:spLocks noGrp="1"/>
          </p:cNvSpPr>
          <p:nvPr>
            <p:ph type="sldNum" sz="quarter" idx="10"/>
          </p:nvPr>
        </p:nvSpPr>
        <p:spPr/>
        <p:txBody>
          <a:bodyPr/>
          <a:lstStyle/>
          <a:p>
            <a:fld id="{5FE55F30-B741-45FF-81D4-DBAA2174E005}" type="slidenum">
              <a:rPr lang="en-US" smtClean="0">
                <a:solidFill>
                  <a:prstClr val="black"/>
                </a:solidFill>
              </a:rPr>
              <a:pPr/>
              <a:t>56</a:t>
            </a:fld>
            <a:endParaRPr lang="en-US">
              <a:solidFill>
                <a:prstClr val="black"/>
              </a:solidFill>
            </a:endParaRPr>
          </a:p>
        </p:txBody>
      </p:sp>
    </p:spTree>
    <p:extLst>
      <p:ext uri="{BB962C8B-B14F-4D97-AF65-F5344CB8AC3E}">
        <p14:creationId xmlns:p14="http://schemas.microsoft.com/office/powerpoint/2010/main" val="33097158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3289300" y="523875"/>
            <a:ext cx="3443288" cy="2582863"/>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1002193" y="3272509"/>
            <a:ext cx="8017046" cy="3038493"/>
          </a:xfrm>
        </p:spPr>
        <p:txBody>
          <a:bodyPr/>
          <a:lstStyle/>
          <a:p>
            <a:endParaRPr lang="es-CO"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9pPr>
          </a:lstStyle>
          <a:p>
            <a:pPr eaLnBrk="1" hangingPunct="1"/>
            <a:fld id="{4025F128-B5F0-4ACA-9D31-A393C1D6C1DB}" type="slidenum">
              <a:rPr lang="en-US" sz="1200" smtClean="0">
                <a:solidFill>
                  <a:srgbClr val="000000"/>
                </a:solidFill>
                <a:latin typeface="Times New Roman" pitchFamily="18" charset="0"/>
              </a:rPr>
              <a:pPr eaLnBrk="1" hangingPunct="1"/>
              <a:t>5</a:t>
            </a:fld>
            <a:endParaRPr lang="en-US" sz="1200">
              <a:solidFill>
                <a:srgbClr val="000000"/>
              </a:solidFill>
              <a:latin typeface="Times New Roman" pitchFamily="18" charset="0"/>
            </a:endParaRPr>
          </a:p>
        </p:txBody>
      </p:sp>
      <p:sp>
        <p:nvSpPr>
          <p:cNvPr id="92163" name="Rectangle 2"/>
          <p:cNvSpPr>
            <a:spLocks noGrp="1" noRot="1" noChangeAspect="1" noChangeArrowheads="1" noTextEdit="1"/>
          </p:cNvSpPr>
          <p:nvPr>
            <p:ph type="sldImg"/>
          </p:nvPr>
        </p:nvSpPr>
        <p:spPr>
          <a:xfrm>
            <a:off x="928688" y="738188"/>
            <a:ext cx="4924425" cy="3694112"/>
          </a:xfrm>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r>
              <a:rPr lang="en-US"/>
              <a:t>Aside from the photon-mediated coulomb interaction that give us the atomic energy levels and selection rules, there is the weak interaction. APV originates from this weak interaction, which is explicitly left-handed. It is mediated by Z0 bosons. One of the effects of APV is that atomic levels acquire a small admixture of opposite parity states. The nucleus also has a weak charge, and the strength of the interaction grows faster than Z</a:t>
            </a:r>
            <a:r>
              <a:rPr lang="en-US" baseline="30000"/>
              <a:t>3</a:t>
            </a:r>
            <a:r>
              <a:rPr lang="en-US"/>
              <a:t>. The weak charge is built up from the individual contributions of quarks, which add coherently. WE ARE INTERESTED IN NEW PHYSICS. The Weinberg angle determines the relative strengths of the electromagnetic and the weak force.</a:t>
            </a:r>
          </a:p>
          <a:p>
            <a:endParaRPr lang="en-US"/>
          </a:p>
          <a:p>
            <a:r>
              <a:rPr lang="en-US" b="1">
                <a:solidFill>
                  <a:schemeClr val="tx1"/>
                </a:solidFill>
              </a:rPr>
              <a:t>The discovery of Z0 (neut) removed any doubts</a:t>
            </a:r>
          </a:p>
          <a:p>
            <a:r>
              <a:rPr lang="en-US" b="1">
                <a:solidFill>
                  <a:schemeClr val="tx1"/>
                </a:solidFill>
              </a:rPr>
              <a:t>about the general correctness of the theory [7] and became</a:t>
            </a:r>
          </a:p>
          <a:p>
            <a:r>
              <a:rPr lang="en-US" b="1">
                <a:solidFill>
                  <a:schemeClr val="tx1"/>
                </a:solidFill>
              </a:rPr>
              <a:t>a crucial success of the standard model.</a:t>
            </a:r>
          </a:p>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xfrm>
            <a:off x="3290888" y="517525"/>
            <a:ext cx="3440112" cy="2581275"/>
          </a:xfrm>
        </p:spPr>
      </p:sp>
      <p:sp>
        <p:nvSpPr>
          <p:cNvPr id="983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8308" name="Slide Number Placeholder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5pPr>
            <a:lvl6pPr marL="2555722" indent="-232339" defTabSz="456610" eaLnBrk="0" fontAlgn="base" hangingPunct="0">
              <a:spcBef>
                <a:spcPct val="0"/>
              </a:spcBef>
              <a:spcAft>
                <a:spcPct val="0"/>
              </a:spcAft>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6pPr>
            <a:lvl7pPr marL="3020398" indent="-232339" defTabSz="456610" eaLnBrk="0" fontAlgn="base" hangingPunct="0">
              <a:spcBef>
                <a:spcPct val="0"/>
              </a:spcBef>
              <a:spcAft>
                <a:spcPct val="0"/>
              </a:spcAft>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7pPr>
            <a:lvl8pPr marL="3485075" indent="-232339" defTabSz="456610" eaLnBrk="0" fontAlgn="base" hangingPunct="0">
              <a:spcBef>
                <a:spcPct val="0"/>
              </a:spcBef>
              <a:spcAft>
                <a:spcPct val="0"/>
              </a:spcAft>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8pPr>
            <a:lvl9pPr marL="3949752" indent="-232339" defTabSz="456610" eaLnBrk="0" fontAlgn="base" hangingPunct="0">
              <a:spcBef>
                <a:spcPct val="0"/>
              </a:spcBef>
              <a:spcAft>
                <a:spcPct val="0"/>
              </a:spcAft>
              <a:buClr>
                <a:srgbClr val="000000"/>
              </a:buClr>
              <a:buSzPct val="100000"/>
              <a:buFont typeface="Times New Roman" pitchFamily="18" charset="0"/>
              <a:tabLst>
                <a:tab pos="735738" algn="l"/>
                <a:tab pos="1471476" algn="l"/>
                <a:tab pos="2207214" algn="l"/>
                <a:tab pos="2942952" algn="l"/>
              </a:tabLst>
              <a:defRPr sz="2400">
                <a:solidFill>
                  <a:schemeClr val="bg1"/>
                </a:solidFill>
                <a:latin typeface="Calibri" pitchFamily="34" charset="0"/>
              </a:defRPr>
            </a:lvl9pPr>
          </a:lstStyle>
          <a:p>
            <a:pPr eaLnBrk="1" hangingPunct="1"/>
            <a:fld id="{ACEFB1E5-367A-46A2-B679-104AE3453778}" type="slidenum">
              <a:rPr lang="en-US" sz="1200">
                <a:solidFill>
                  <a:srgbClr val="000000"/>
                </a:solidFill>
                <a:latin typeface="Times New Roman" pitchFamily="18" charset="0"/>
              </a:rPr>
              <a:pPr eaLnBrk="1" hangingPunct="1"/>
              <a:t>63</a:t>
            </a:fld>
            <a:endParaRPr lang="en-US" sz="1200">
              <a:solidFill>
                <a:srgbClr val="000000"/>
              </a:solidFill>
              <a:latin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t>
            </a:r>
          </a:p>
          <a:p>
            <a:endParaRPr lang="en-US" baseline="0" dirty="0"/>
          </a:p>
          <a:p>
            <a:r>
              <a:rPr lang="en-US" baseline="0" dirty="0"/>
              <a:t>And together with my colleagues I’d like to thank you for your attention</a:t>
            </a:r>
          </a:p>
        </p:txBody>
      </p:sp>
      <p:sp>
        <p:nvSpPr>
          <p:cNvPr id="4" name="Slide Number Placeholder 3"/>
          <p:cNvSpPr>
            <a:spLocks noGrp="1"/>
          </p:cNvSpPr>
          <p:nvPr>
            <p:ph type="sldNum" sz="quarter" idx="10"/>
          </p:nvPr>
        </p:nvSpPr>
        <p:spPr/>
        <p:txBody>
          <a:bodyPr/>
          <a:lstStyle/>
          <a:p>
            <a:fld id="{5FE55F30-B741-45FF-81D4-DBAA2174E005}" type="slidenum">
              <a:rPr lang="en-US" smtClean="0">
                <a:solidFill>
                  <a:prstClr val="black"/>
                </a:solidFill>
              </a:rPr>
              <a:pPr/>
              <a:t>64</a:t>
            </a:fld>
            <a:endParaRPr lang="en-US">
              <a:solidFill>
                <a:prstClr val="black"/>
              </a:solidFill>
            </a:endParaRPr>
          </a:p>
        </p:txBody>
      </p:sp>
    </p:spTree>
    <p:extLst>
      <p:ext uri="{BB962C8B-B14F-4D97-AF65-F5344CB8AC3E}">
        <p14:creationId xmlns:p14="http://schemas.microsoft.com/office/powerpoint/2010/main" val="1011866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9pPr>
          </a:lstStyle>
          <a:p>
            <a:pPr eaLnBrk="1" hangingPunct="1"/>
            <a:fld id="{7E76BD36-9E03-4842-A331-850807BC9488}" type="slidenum">
              <a:rPr lang="en-US" sz="1200" smtClean="0">
                <a:solidFill>
                  <a:srgbClr val="000000"/>
                </a:solidFill>
                <a:latin typeface="Times New Roman" pitchFamily="18" charset="0"/>
              </a:rPr>
              <a:pPr eaLnBrk="1" hangingPunct="1"/>
              <a:t>6</a:t>
            </a:fld>
            <a:endParaRPr lang="en-US" sz="1200">
              <a:solidFill>
                <a:srgbClr val="000000"/>
              </a:solidFill>
              <a:latin typeface="Times New Roman" pitchFamily="18" charset="0"/>
            </a:endParaRPr>
          </a:p>
        </p:txBody>
      </p:sp>
      <p:sp>
        <p:nvSpPr>
          <p:cNvPr id="91139" name="Rectangle 2"/>
          <p:cNvSpPr>
            <a:spLocks noGrp="1" noRot="1" noChangeAspect="1" noChangeArrowheads="1" noTextEdit="1"/>
          </p:cNvSpPr>
          <p:nvPr>
            <p:ph type="sldImg"/>
          </p:nvPr>
        </p:nvSpPr>
        <p:spPr>
          <a:xfrm>
            <a:off x="928688" y="738188"/>
            <a:ext cx="4924425" cy="3694112"/>
          </a:xfrm>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r>
              <a:rPr lang="en-US"/>
              <a:t>Aside from the photon-mediated coulomb interaction that give us the atomic energy levels and selection rules, there is the weak interaction. APV originates from this weak interaction, which is explicitly left-handed. It is mediated by Z0 bosons. One of the effects of APV is that atomic levels acquire a small admixture of opposite parity states. The nucleus also has a weak charge, and the strength of the interaction grows faster than Z</a:t>
            </a:r>
            <a:r>
              <a:rPr lang="en-US" baseline="30000"/>
              <a:t>3</a:t>
            </a:r>
            <a:r>
              <a:rPr lang="en-US"/>
              <a:t>. The weak charge is built up from the individual contributions of quarks, which add coherently. WE ARE INTERESTED IN NEW PHYSICS. The Weinberg angle determines the relative strengths of the electromagnetic and the weak force.</a:t>
            </a:r>
          </a:p>
          <a:p>
            <a:endParaRPr lang="en-US"/>
          </a:p>
          <a:p>
            <a:r>
              <a:rPr lang="en-US" b="1">
                <a:solidFill>
                  <a:schemeClr val="tx1"/>
                </a:solidFill>
              </a:rPr>
              <a:t>The discovery of Z0 (neut) removed any doubts</a:t>
            </a:r>
          </a:p>
          <a:p>
            <a:r>
              <a:rPr lang="en-US" b="1">
                <a:solidFill>
                  <a:schemeClr val="tx1"/>
                </a:solidFill>
              </a:rPr>
              <a:t>about the general correctness of the theory [7] and became</a:t>
            </a:r>
          </a:p>
          <a:p>
            <a:r>
              <a:rPr lang="en-US" b="1">
                <a:solidFill>
                  <a:schemeClr val="tx1"/>
                </a:solidFill>
              </a:rPr>
              <a:t>a crucial success of the standard model.</a:t>
            </a:r>
          </a:p>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966788"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1pPr>
            <a:lvl2pPr defTabSz="966788"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2pPr>
            <a:lvl3pPr defTabSz="966788"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3pPr>
            <a:lvl4pPr defTabSz="966788"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4pPr>
            <a:lvl5pPr defTabSz="966788"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5pPr>
            <a:lvl6pPr marL="2514600" indent="-228600" defTabSz="966788"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6pPr>
            <a:lvl7pPr marL="2971800" indent="-228600" defTabSz="966788"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7pPr>
            <a:lvl8pPr marL="3429000" indent="-228600" defTabSz="966788"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8pPr>
            <a:lvl9pPr marL="3886200" indent="-228600" defTabSz="966788"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9pPr>
          </a:lstStyle>
          <a:p>
            <a:pPr eaLnBrk="1" hangingPunct="1"/>
            <a:fld id="{AEBC99C5-C5B0-40C7-A484-659B4F56D440}" type="slidenum">
              <a:rPr lang="de-DE" sz="1200" smtClean="0">
                <a:solidFill>
                  <a:srgbClr val="000000"/>
                </a:solidFill>
                <a:latin typeface="Arial" pitchFamily="34" charset="0"/>
              </a:rPr>
              <a:pPr eaLnBrk="1" hangingPunct="1"/>
              <a:t>9</a:t>
            </a:fld>
            <a:endParaRPr lang="de-DE" sz="1200">
              <a:solidFill>
                <a:srgbClr val="000000"/>
              </a:solidFill>
              <a:latin typeface="Arial" pitchFamily="34" charset="0"/>
            </a:endParaRPr>
          </a:p>
        </p:txBody>
      </p:sp>
      <p:sp>
        <p:nvSpPr>
          <p:cNvPr id="94211" name="Rectangle 2"/>
          <p:cNvSpPr>
            <a:spLocks noGrp="1" noRot="1" noChangeAspect="1" noChangeArrowheads="1" noTextEdit="1"/>
          </p:cNvSpPr>
          <p:nvPr>
            <p:ph type="sldImg"/>
          </p:nvPr>
        </p:nvSpPr>
        <p:spPr>
          <a:xfrm>
            <a:off x="928688" y="738188"/>
            <a:ext cx="4924425" cy="3694112"/>
          </a:xfrm>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1" hangingPunct="1"/>
            <a:endParaRPr lang="en-US">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3289300" y="523875"/>
            <a:ext cx="3443288" cy="2582863"/>
          </a:xfrm>
          <a:solidFill>
            <a:schemeClr val="accent1"/>
          </a:solidFill>
          <a:ln w="25400">
            <a:solidFill>
              <a:schemeClr val="accent1">
                <a:shade val="50000"/>
              </a:schemeClr>
            </a:solidFill>
          </a:ln>
        </p:spPr>
      </p:sp>
      <p:sp>
        <p:nvSpPr>
          <p:cNvPr id="47107" name="Notes Placeholder 2"/>
          <p:cNvSpPr txBox="1">
            <a:spLocks noGrp="1"/>
          </p:cNvSpPr>
          <p:nvPr>
            <p:ph type="body" sz="quarter" idx="1"/>
          </p:nvPr>
        </p:nvSpPr>
        <p:spPr bwMode="auto">
          <a:xfrm>
            <a:off x="1002189" y="3272852"/>
            <a:ext cx="8017510" cy="30379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a:spcBef>
                <a:spcPct val="0"/>
              </a:spcBef>
            </a:pPr>
            <a:endParaRPr altLang="nl-NL">
              <a:solidFill>
                <a:srgbClr val="000000"/>
              </a:solidFill>
              <a:latin typeface="Arial" pitchFamily="34" charset="0"/>
              <a:ea typeface="SimSun" pitchFamily="2" charset="-122"/>
              <a:cs typeface="Mangal"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7282"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9pPr>
          </a:lstStyle>
          <a:p>
            <a:pPr eaLnBrk="1" hangingPunct="1"/>
            <a:fld id="{050745C3-71FA-4421-8530-12CAF2E57F47}" type="slidenum">
              <a:rPr lang="en-US" sz="1200" smtClean="0">
                <a:solidFill>
                  <a:srgbClr val="000000"/>
                </a:solidFill>
                <a:latin typeface="Times New Roman" pitchFamily="18" charset="0"/>
              </a:rPr>
              <a:pPr eaLnBrk="1" hangingPunct="1"/>
              <a:t>12</a:t>
            </a:fld>
            <a:endParaRPr lang="en-US" sz="1200">
              <a:solidFill>
                <a:srgbClr val="000000"/>
              </a:solidFill>
              <a:latin typeface="Times New Roman" pitchFamily="18" charset="0"/>
            </a:endParaRPr>
          </a:p>
        </p:txBody>
      </p:sp>
      <p:sp>
        <p:nvSpPr>
          <p:cNvPr id="97283" name="Rectangle 2"/>
          <p:cNvSpPr>
            <a:spLocks noGrp="1" noRot="1" noChangeAspect="1" noChangeArrowheads="1" noTextEdit="1"/>
          </p:cNvSpPr>
          <p:nvPr>
            <p:ph type="sldImg"/>
          </p:nvPr>
        </p:nvSpPr>
        <p:spPr>
          <a:xfrm>
            <a:off x="927100" y="738188"/>
            <a:ext cx="4927600" cy="3695700"/>
          </a:xfrm>
        </p:spPr>
      </p:sp>
      <p:sp>
        <p:nvSpPr>
          <p:cNvPr id="97284" name="Text Box 3"/>
          <p:cNvSpPr>
            <a:spLocks noGrp="1" noChangeArrowheads="1"/>
          </p:cNvSpPr>
          <p:nvPr>
            <p:ph type="body" idx="1"/>
          </p:nvPr>
        </p:nvSpPr>
        <p:spPr>
          <a:xfrm>
            <a:off x="903288" y="4681538"/>
            <a:ext cx="4976812" cy="45275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a:t>In a single ion, one can measure the admixture of opposite parity states in the low-lying S and D levels by looking at the interference between the allowed E2 and forbidden electric dipole transition. From this term, we can extract the dipole matrix element. With atomic theory we can then determine proportionality constant k and get to the weak charge. For this, atomic theory needs to be accurate to sub-1%. As said before, the strength of the weak interaction grows faster than Z3. The calculation shown in this figure confirms that the radium ion is by far the most sensitive candidate for an APV experiment, with relevant matrix elements that are 50 times larger than in Cs. However, the theoretical accuracy is currently limited to some 3%. To improve calculation, experimental input is an absolute necessity. To provide experimental input, we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723900" algn="l"/>
                <a:tab pos="1447800" algn="l"/>
                <a:tab pos="2171700" algn="l"/>
                <a:tab pos="2895600" algn="l"/>
              </a:tabLst>
              <a:defRPr sz="2400">
                <a:solidFill>
                  <a:schemeClr val="bg1"/>
                </a:solidFill>
                <a:latin typeface="Calibri" pitchFamily="34" charset="0"/>
              </a:defRPr>
            </a:lvl9pPr>
          </a:lstStyle>
          <a:p>
            <a:pPr eaLnBrk="1" hangingPunct="1"/>
            <a:fld id="{2433A23B-2871-4FB3-9EA4-4E5C142C4D6A}" type="slidenum">
              <a:rPr lang="en-US" sz="1200" smtClean="0">
                <a:solidFill>
                  <a:srgbClr val="000000"/>
                </a:solidFill>
                <a:latin typeface="Times New Roman" pitchFamily="18" charset="0"/>
              </a:rPr>
              <a:pPr eaLnBrk="1" hangingPunct="1"/>
              <a:t>13</a:t>
            </a:fld>
            <a:endParaRPr lang="en-US" sz="1200">
              <a:solidFill>
                <a:srgbClr val="000000"/>
              </a:solidFill>
              <a:latin typeface="Times New Roman" pitchFamily="18" charset="0"/>
            </a:endParaRPr>
          </a:p>
        </p:txBody>
      </p:sp>
      <p:sp>
        <p:nvSpPr>
          <p:cNvPr id="93187" name="Rectangle 2"/>
          <p:cNvSpPr>
            <a:spLocks noGrp="1" noRot="1" noChangeAspect="1" noChangeArrowheads="1" noTextEdit="1"/>
          </p:cNvSpPr>
          <p:nvPr>
            <p:ph type="sldImg"/>
          </p:nvPr>
        </p:nvSpPr>
        <p:spPr>
          <a:xfrm>
            <a:off x="928688" y="738188"/>
            <a:ext cx="4924425" cy="3694112"/>
          </a:xfrm>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r>
              <a:rPr lang="en-US"/>
              <a:t>Aside from the photon-mediated coulomb interaction that give us the atomic energy levels and selection rules, there is the weak interaction. APV originates from this weak interaction, which is explicitly left-handed. It is mediated by Z0 bosons. One of the effects of APV is that atomic levels acquire a small admixture of opposite parity states. The nucleus also has a weak charge, and the strength of the interaction grows faster than Z</a:t>
            </a:r>
            <a:r>
              <a:rPr lang="en-US" baseline="30000"/>
              <a:t>3</a:t>
            </a:r>
            <a:r>
              <a:rPr lang="en-US"/>
              <a:t>. The weak charge is built up from the individual contributions of quarks, which add coherently. WE ARE INTERESTED IN NEW PHYSICS. The Weinberg angle determines the relative strengths of the electromagnetic and the weak force.</a:t>
            </a:r>
          </a:p>
          <a:p>
            <a:endParaRPr lang="en-US"/>
          </a:p>
          <a:p>
            <a:r>
              <a:rPr lang="en-US" b="1">
                <a:solidFill>
                  <a:schemeClr val="tx1"/>
                </a:solidFill>
              </a:rPr>
              <a:t>The discovery of Z0 (neut) removed any doubts</a:t>
            </a:r>
          </a:p>
          <a:p>
            <a:r>
              <a:rPr lang="en-US" b="1">
                <a:solidFill>
                  <a:schemeClr val="tx1"/>
                </a:solidFill>
              </a:rPr>
              <a:t>about the general correctness of the theory [7] and became</a:t>
            </a:r>
          </a:p>
          <a:p>
            <a:r>
              <a:rPr lang="en-US" b="1">
                <a:solidFill>
                  <a:schemeClr val="tx1"/>
                </a:solidFill>
              </a:rPr>
              <a:t>a crucial success of the standard model.</a:t>
            </a:r>
          </a:p>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3289300" y="523875"/>
            <a:ext cx="3443288" cy="2582863"/>
          </a:xfrm>
          <a:solidFill>
            <a:schemeClr val="accent1"/>
          </a:solidFill>
          <a:ln w="25400">
            <a:solidFill>
              <a:schemeClr val="accent1">
                <a:shade val="50000"/>
              </a:schemeClr>
            </a:solidFill>
          </a:ln>
        </p:spPr>
      </p:sp>
      <p:sp>
        <p:nvSpPr>
          <p:cNvPr id="41987" name="Notes Placeholder 2"/>
          <p:cNvSpPr txBox="1">
            <a:spLocks noGrp="1"/>
          </p:cNvSpPr>
          <p:nvPr>
            <p:ph type="body" sz="quarter" idx="1"/>
          </p:nvPr>
        </p:nvSpPr>
        <p:spPr bwMode="auto">
          <a:xfrm>
            <a:off x="1002189" y="3272854"/>
            <a:ext cx="8017510" cy="30379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a:spcBef>
                <a:spcPct val="0"/>
              </a:spcBef>
            </a:pPr>
            <a:r>
              <a:rPr lang="en-US" altLang="nl-NL" dirty="0">
                <a:solidFill>
                  <a:srgbClr val="000000"/>
                </a:solidFill>
                <a:latin typeface="Arial" pitchFamily="34" charset="0"/>
                <a:ea typeface="SimSun" pitchFamily="2" charset="-122"/>
                <a:cs typeface="Mangal" pitchFamily="18" charset="0"/>
              </a:rPr>
              <a:t>How does the weak interaction show up in an atomic system?</a:t>
            </a:r>
          </a:p>
          <a:p>
            <a:pPr eaLnBrk="1">
              <a:spcBef>
                <a:spcPct val="0"/>
              </a:spcBef>
            </a:pPr>
            <a:r>
              <a:rPr lang="en-US" altLang="nl-NL" dirty="0">
                <a:solidFill>
                  <a:srgbClr val="000000"/>
                </a:solidFill>
                <a:latin typeface="Arial" pitchFamily="34" charset="0"/>
                <a:ea typeface="SimSun" pitchFamily="2" charset="-122"/>
                <a:cs typeface="Mangal" pitchFamily="18" charset="0"/>
              </a:rPr>
              <a:t>Here are the lowest energy levels of the radium ion.</a:t>
            </a:r>
          </a:p>
          <a:p>
            <a:pPr eaLnBrk="1">
              <a:spcBef>
                <a:spcPct val="0"/>
              </a:spcBef>
            </a:pPr>
            <a:r>
              <a:rPr lang="en-US" altLang="nl-NL" dirty="0">
                <a:solidFill>
                  <a:srgbClr val="000000"/>
                </a:solidFill>
                <a:latin typeface="Arial" pitchFamily="34" charset="0"/>
                <a:ea typeface="SimSun" pitchFamily="2" charset="-122"/>
                <a:cs typeface="Mangal" pitchFamily="18" charset="0"/>
              </a:rPr>
              <a:t>Effect of weak</a:t>
            </a:r>
            <a:r>
              <a:rPr lang="en-US" altLang="nl-NL" baseline="0" dirty="0">
                <a:solidFill>
                  <a:srgbClr val="000000"/>
                </a:solidFill>
                <a:latin typeface="Arial" pitchFamily="34" charset="0"/>
                <a:ea typeface="SimSun" pitchFamily="2" charset="-122"/>
                <a:cs typeface="Mangal" pitchFamily="18" charset="0"/>
              </a:rPr>
              <a:t> interaction is to mix opposite-parity states: now a parity-violating dipole transition amplitude arises</a:t>
            </a:r>
            <a:endParaRPr lang="en-US" altLang="nl-NL" dirty="0">
              <a:solidFill>
                <a:srgbClr val="000000"/>
              </a:solidFill>
              <a:latin typeface="Arial" pitchFamily="34" charset="0"/>
              <a:ea typeface="SimSun" pitchFamily="2" charset="-122"/>
              <a:cs typeface="Mangal" pitchFamily="18" charset="0"/>
            </a:endParaRPr>
          </a:p>
          <a:p>
            <a:pPr eaLnBrk="1">
              <a:spcBef>
                <a:spcPct val="0"/>
              </a:spcBef>
            </a:pPr>
            <a:r>
              <a:rPr lang="en-US" altLang="nl-NL" baseline="0" dirty="0">
                <a:solidFill>
                  <a:srgbClr val="000000"/>
                </a:solidFill>
                <a:latin typeface="Arial" pitchFamily="34" charset="0"/>
                <a:ea typeface="SimSun" pitchFamily="2" charset="-122"/>
                <a:cs typeface="Mangal" pitchFamily="18" charset="0"/>
              </a:rPr>
              <a:t>E1 (APV) scales as weak charge (related to Weinberg angle) times overlap between electronic and nuclear </a:t>
            </a:r>
            <a:r>
              <a:rPr lang="en-US" altLang="nl-NL" baseline="0" dirty="0" err="1">
                <a:solidFill>
                  <a:srgbClr val="000000"/>
                </a:solidFill>
                <a:latin typeface="Arial" pitchFamily="34" charset="0"/>
                <a:ea typeface="SimSun" pitchFamily="2" charset="-122"/>
                <a:cs typeface="Mangal" pitchFamily="18" charset="0"/>
              </a:rPr>
              <a:t>wavefunction</a:t>
            </a:r>
            <a:endParaRPr lang="en-US" altLang="nl-NL" baseline="0" dirty="0">
              <a:solidFill>
                <a:srgbClr val="000000"/>
              </a:solidFill>
              <a:latin typeface="Arial" pitchFamily="34" charset="0"/>
              <a:ea typeface="SimSun" pitchFamily="2" charset="-122"/>
              <a:cs typeface="Mangal" pitchFamily="18" charset="0"/>
            </a:endParaRPr>
          </a:p>
          <a:p>
            <a:pPr eaLnBrk="1">
              <a:spcBef>
                <a:spcPct val="0"/>
              </a:spcBef>
            </a:pPr>
            <a:r>
              <a:rPr lang="en-US" altLang="nl-NL" baseline="0" dirty="0">
                <a:solidFill>
                  <a:srgbClr val="000000"/>
                </a:solidFill>
                <a:latin typeface="Arial" pitchFamily="34" charset="0"/>
                <a:ea typeface="SimSun" pitchFamily="2" charset="-122"/>
                <a:cs typeface="Mangal" pitchFamily="18" charset="0"/>
              </a:rPr>
              <a:t>E1 is 11 orders of magnitude smaller than E2</a:t>
            </a:r>
          </a:p>
          <a:p>
            <a:pPr marL="0" indent="0" defTabSz="925190" eaLnBrk="1" fontAlgn="auto" hangingPunct="1">
              <a:spcBef>
                <a:spcPct val="0"/>
              </a:spcBef>
              <a:spcAft>
                <a:spcPts val="0"/>
              </a:spcAft>
              <a:defRPr/>
            </a:pPr>
            <a:r>
              <a:rPr lang="en-US" altLang="nl-NL" dirty="0">
                <a:solidFill>
                  <a:srgbClr val="000000"/>
                </a:solidFill>
                <a:latin typeface="Arial" pitchFamily="34" charset="0"/>
                <a:ea typeface="SimSun" pitchFamily="2" charset="-122"/>
                <a:cs typeface="Mangal" pitchFamily="18" charset="0"/>
              </a:rPr>
              <a:t>Experimental trick to make</a:t>
            </a:r>
            <a:r>
              <a:rPr lang="en-US" altLang="nl-NL" baseline="0" dirty="0">
                <a:solidFill>
                  <a:srgbClr val="000000"/>
                </a:solidFill>
                <a:latin typeface="Arial" pitchFamily="34" charset="0"/>
                <a:ea typeface="SimSun" pitchFamily="2" charset="-122"/>
                <a:cs typeface="Mangal" pitchFamily="18" charset="0"/>
              </a:rPr>
              <a:t> it measurable: use interference (weak part too weak for actual transitions)</a:t>
            </a:r>
            <a:endParaRPr altLang="nl-NL" dirty="0">
              <a:solidFill>
                <a:srgbClr val="000000"/>
              </a:solidFill>
              <a:latin typeface="Arial" pitchFamily="34" charset="0"/>
              <a:ea typeface="SimSun" pitchFamily="2" charset="-122"/>
              <a:cs typeface="Mangal"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975236" y="-1042955"/>
            <a:ext cx="9070812" cy="1513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37" tIns="51502" rIns="99037" bIns="51502" anchor="ctr"/>
          <a:lstStyle/>
          <a:p>
            <a:pPr defTabSz="494402">
              <a:lnSpc>
                <a:spcPct val="93000"/>
              </a:lnSpc>
              <a:buClr>
                <a:srgbClr val="000000"/>
              </a:buClr>
              <a:buSzPct val="100000"/>
              <a:buFont typeface="Times New Roman" pitchFamily="18" charset="0"/>
              <a:buNone/>
            </a:pPr>
            <a:endParaRPr lang="en-US" sz="2600">
              <a:solidFill>
                <a:srgbClr val="003300"/>
              </a:solidFill>
              <a:latin typeface="Calibri" pitchFamily="34" charset="0"/>
            </a:endParaRPr>
          </a:p>
        </p:txBody>
      </p:sp>
      <p:sp>
        <p:nvSpPr>
          <p:cNvPr id="3" name="Rectangle 3"/>
          <p:cNvSpPr>
            <a:spLocks noGrp="1" noChangeArrowheads="1"/>
          </p:cNvSpPr>
          <p:nvPr/>
        </p:nvSpPr>
        <p:spPr bwMode="auto">
          <a:xfrm>
            <a:off x="504049" y="1763924"/>
            <a:ext cx="9070813" cy="4992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37" tIns="51502" rIns="99037" bIns="51502"/>
          <a:lstStyle/>
          <a:p>
            <a:pPr marL="377351" indent="-377351" defTabSz="494402">
              <a:lnSpc>
                <a:spcPct val="102000"/>
              </a:lnSpc>
              <a:spcBef>
                <a:spcPts val="496"/>
              </a:spcBef>
              <a:buClr>
                <a:srgbClr val="000000"/>
              </a:buClr>
              <a:buSzPct val="100000"/>
              <a:buFont typeface="Times New Roman" pitchFamily="18" charset="0"/>
              <a:buNone/>
            </a:pPr>
            <a:endParaRPr lang="en-US" sz="2000">
              <a:solidFill>
                <a:srgbClr val="000000"/>
              </a:solidFill>
              <a:latin typeface="Calibri" pitchFamily="34" charset="0"/>
            </a:endParaRPr>
          </a:p>
        </p:txBody>
      </p:sp>
    </p:spTree>
    <p:extLst>
      <p:ext uri="{BB962C8B-B14F-4D97-AF65-F5344CB8AC3E}">
        <p14:creationId xmlns:p14="http://schemas.microsoft.com/office/powerpoint/2010/main" val="1156108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9CB94D87-75FC-4245-B2F9-EB670AB6948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078912" y="6827837"/>
            <a:ext cx="544513" cy="303078"/>
          </a:xfrm>
          <a:prstGeom prst="rect">
            <a:avLst/>
          </a:prstGeom>
        </p:spPr>
      </p:pic>
    </p:spTree>
    <p:extLst>
      <p:ext uri="{BB962C8B-B14F-4D97-AF65-F5344CB8AC3E}">
        <p14:creationId xmlns:p14="http://schemas.microsoft.com/office/powerpoint/2010/main" val="1034390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ekop">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3788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519783" y="-20999"/>
            <a:ext cx="9070812" cy="1513685"/>
          </a:xfrm>
          <a:prstGeom prst="rect">
            <a:avLst/>
          </a:prstGeom>
        </p:spPr>
        <p:txBody>
          <a:bodyPr lIns="100619" tIns="50312" rIns="100619" bIns="50312"/>
          <a:lstStyle/>
          <a:p>
            <a:r>
              <a:rPr lang="nl-NL"/>
              <a:t>Klik om de stijl te bewerken</a:t>
            </a:r>
            <a:endParaRPr lang="en-US"/>
          </a:p>
        </p:txBody>
      </p:sp>
      <p:sp>
        <p:nvSpPr>
          <p:cNvPr id="3" name="Date Placeholder 3"/>
          <p:cNvSpPr>
            <a:spLocks noGrp="1" noChangeArrowheads="1"/>
          </p:cNvSpPr>
          <p:nvPr>
            <p:ph type="dt" idx="10"/>
          </p:nvPr>
        </p:nvSpPr>
        <p:spPr bwMode="auto">
          <a:xfrm>
            <a:off x="8782062" y="7088946"/>
            <a:ext cx="1298581" cy="412982"/>
          </a:xfrm>
          <a:prstGeom prst="rect">
            <a:avLst/>
          </a:prstGeom>
          <a:ln>
            <a:round/>
            <a:headEnd/>
            <a:tailEnd/>
          </a:ln>
        </p:spPr>
        <p:txBody>
          <a:bodyPr vert="horz" wrap="square" lIns="99037" tIns="51502" rIns="99037" bIns="51502" numCol="1" anchor="b" anchorCtr="0" compatLnSpc="1">
            <a:prstTxWarp prst="textNoShape">
              <a:avLst/>
            </a:prstTxWarp>
          </a:bodyPr>
          <a:lstStyle>
            <a:lvl1pPr>
              <a:lnSpc>
                <a:spcPct val="93000"/>
              </a:lnSpc>
              <a:buClr>
                <a:srgbClr val="000000"/>
              </a:buClr>
              <a:buSzPct val="100000"/>
              <a:buFont typeface="Times New Roman" pitchFamily="18" charset="0"/>
              <a:buNone/>
              <a:tabLst>
                <a:tab pos="0" algn="l"/>
                <a:tab pos="1006273" algn="l"/>
                <a:tab pos="2012545" algn="l"/>
                <a:tab pos="3018818" algn="l"/>
                <a:tab pos="4025089" algn="l"/>
                <a:tab pos="5031363" algn="l"/>
                <a:tab pos="6037636" algn="l"/>
                <a:tab pos="7043904" algn="l"/>
                <a:tab pos="8050182" algn="l"/>
                <a:tab pos="9056453" algn="l"/>
                <a:tab pos="10062719" algn="l"/>
                <a:tab pos="11068998" algn="l"/>
              </a:tabLst>
              <a:defRPr sz="1300" dirty="0" smtClean="0">
                <a:solidFill>
                  <a:srgbClr val="000000"/>
                </a:solidFill>
                <a:cs typeface="+mn-cs"/>
              </a:defRPr>
            </a:lvl1pPr>
          </a:lstStyle>
          <a:p>
            <a:pPr defTabSz="494402">
              <a:defRPr/>
            </a:pPr>
            <a:r>
              <a:rPr lang="en-US">
                <a:latin typeface="Calibri" pitchFamily="34" charset="0"/>
              </a:rPr>
              <a:t>PSAS 2012 - KJ</a:t>
            </a:r>
          </a:p>
        </p:txBody>
      </p:sp>
    </p:spTree>
    <p:extLst>
      <p:ext uri="{BB962C8B-B14F-4D97-AF65-F5344CB8AC3E}">
        <p14:creationId xmlns:p14="http://schemas.microsoft.com/office/powerpoint/2010/main" val="1993711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9081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4031" y="302737"/>
            <a:ext cx="9072563" cy="1259946"/>
          </a:xfrm>
          <a:prstGeom prst="rect">
            <a:avLst/>
          </a:prstGeom>
        </p:spPr>
        <p:txBody>
          <a:bodyPr/>
          <a:lstStyle>
            <a:lvl1pPr>
              <a:defRPr sz="2900"/>
            </a:lvl1pPr>
          </a:lstStyle>
          <a:p>
            <a:r>
              <a:rPr lang="en-US" dirty="0"/>
              <a:t>Click to edit Master title style</a:t>
            </a:r>
          </a:p>
        </p:txBody>
      </p:sp>
      <p:sp>
        <p:nvSpPr>
          <p:cNvPr id="3" name="Content Placeholder 2"/>
          <p:cNvSpPr>
            <a:spLocks noGrp="1"/>
          </p:cNvSpPr>
          <p:nvPr>
            <p:ph idx="1"/>
          </p:nvPr>
        </p:nvSpPr>
        <p:spPr>
          <a:xfrm>
            <a:off x="504031" y="1763928"/>
            <a:ext cx="9072563" cy="4989036"/>
          </a:xfrm>
          <a:prstGeom prst="rect">
            <a:avLst/>
          </a:prstGeom>
        </p:spPr>
        <p:txBody>
          <a:bodyPr/>
          <a:lstStyle>
            <a:lvl1pPr>
              <a:defRPr sz="2000"/>
            </a:lvl1pPr>
            <a:lvl2pPr>
              <a:defRPr sz="1800"/>
            </a:lvl2pPr>
            <a:lvl3pPr>
              <a:defRPr sz="1500"/>
            </a:lvl3pPr>
            <a:lvl4pPr>
              <a:defRPr sz="1500"/>
            </a:lvl4pPr>
            <a:lvl5pPr>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9492589" y="7153712"/>
            <a:ext cx="423526" cy="402483"/>
          </a:xfrm>
          <a:prstGeom prst="rect">
            <a:avLst/>
          </a:prstGeom>
        </p:spPr>
        <p:txBody>
          <a:bodyPr/>
          <a:lstStyle>
            <a:lvl1pPr>
              <a:defRPr/>
            </a:lvl1pPr>
          </a:lstStyle>
          <a:p>
            <a:fld id="{87034D8C-3CB4-402A-BC46-2AB14C0FE90A}" type="slidenum">
              <a:rPr lang="en-US" smtClean="0">
                <a:solidFill>
                  <a:srgbClr val="616161"/>
                </a:solidFill>
              </a:rPr>
              <a:pPr/>
              <a:t>‹#›</a:t>
            </a:fld>
            <a:endParaRPr lang="en-US">
              <a:solidFill>
                <a:srgbClr val="616161"/>
              </a:solidFill>
            </a:endParaRPr>
          </a:p>
        </p:txBody>
      </p:sp>
    </p:spTree>
    <p:extLst>
      <p:ext uri="{BB962C8B-B14F-4D97-AF65-F5344CB8AC3E}">
        <p14:creationId xmlns:p14="http://schemas.microsoft.com/office/powerpoint/2010/main" val="1352672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519783" y="-20999"/>
            <a:ext cx="9070812" cy="1513685"/>
          </a:xfrm>
          <a:prstGeom prst="rect">
            <a:avLst/>
          </a:prstGeom>
        </p:spPr>
        <p:txBody>
          <a:bodyPr/>
          <a:lstStyle/>
          <a:p>
            <a:r>
              <a:rPr lang="nl-NL"/>
              <a:t>Klik om de stijl te bewerken</a:t>
            </a:r>
            <a:endParaRPr lang="en-US"/>
          </a:p>
        </p:txBody>
      </p:sp>
      <p:sp>
        <p:nvSpPr>
          <p:cNvPr id="3" name="Rectangle 3"/>
          <p:cNvSpPr>
            <a:spLocks noGrp="1" noChangeArrowheads="1"/>
          </p:cNvSpPr>
          <p:nvPr>
            <p:ph type="dt" idx="10"/>
          </p:nvPr>
        </p:nvSpPr>
        <p:spPr bwMode="auto">
          <a:xfrm>
            <a:off x="8782045" y="7088946"/>
            <a:ext cx="1298581" cy="412982"/>
          </a:xfrm>
          <a:prstGeom prst="rect">
            <a:avLst/>
          </a:prstGeom>
          <a:ln>
            <a:round/>
            <a:headEnd/>
            <a:tailEnd/>
          </a:ln>
        </p:spPr>
        <p:txBody>
          <a:bodyPr vert="horz" wrap="square" lIns="90000" tIns="46800" rIns="90000" bIns="46800" numCol="1" anchor="b" anchorCtr="0" compatLnSpc="1">
            <a:prstTxWarp prst="textNoShape">
              <a:avLst/>
            </a:prstTxWarp>
          </a:bodyPr>
          <a:lstStyle>
            <a:lvl1pPr>
              <a:lnSpc>
                <a:spcPct val="93000"/>
              </a:lnSpc>
              <a:buClr>
                <a:srgbClr val="000000"/>
              </a:buClr>
              <a:buSzPct val="100000"/>
              <a:buFont typeface="Times New Roman" pitchFamily="18" charset="0"/>
              <a:buNone/>
              <a:tabLst>
                <a:tab pos="0" algn="l"/>
                <a:tab pos="1007943" algn="l"/>
                <a:tab pos="2015886" algn="l"/>
                <a:tab pos="3023829" algn="l"/>
                <a:tab pos="4031772" algn="l"/>
                <a:tab pos="5039716" algn="l"/>
                <a:tab pos="6047659" algn="l"/>
                <a:tab pos="7055602" algn="l"/>
                <a:tab pos="8063545" algn="l"/>
                <a:tab pos="9071488" algn="l"/>
                <a:tab pos="10079431" algn="l"/>
                <a:tab pos="11087374" algn="l"/>
              </a:tabLst>
              <a:defRPr sz="1323" dirty="0" smtClean="0">
                <a:solidFill>
                  <a:srgbClr val="000000"/>
                </a:solidFill>
                <a:cs typeface="+mn-cs"/>
              </a:defRPr>
            </a:lvl1pPr>
          </a:lstStyle>
          <a:p>
            <a:pPr>
              <a:defRPr/>
            </a:pPr>
            <a:r>
              <a:rPr lang="en-US"/>
              <a:t>PSAS 2012 - KJ</a:t>
            </a:r>
          </a:p>
        </p:txBody>
      </p:sp>
    </p:spTree>
    <p:extLst>
      <p:ext uri="{BB962C8B-B14F-4D97-AF65-F5344CB8AC3E}">
        <p14:creationId xmlns:p14="http://schemas.microsoft.com/office/powerpoint/2010/main" val="2881834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2C9FA"/>
            </a:gs>
            <a:gs pos="39000">
              <a:schemeClr val="accent1">
                <a:tint val="44500"/>
                <a:satMod val="160000"/>
              </a:schemeClr>
            </a:gs>
            <a:gs pos="83000">
              <a:schemeClr val="accent1">
                <a:tint val="23500"/>
                <a:satMod val="160000"/>
              </a:schemeClr>
            </a:gs>
          </a:gsLst>
          <a:lin ang="2700000" scaled="1"/>
          <a:tileRect/>
        </a:gradFill>
        <a:effectLst/>
      </p:bgPr>
    </p:bg>
    <p:spTree>
      <p:nvGrpSpPr>
        <p:cNvPr id="1" name=""/>
        <p:cNvGrpSpPr/>
        <p:nvPr/>
      </p:nvGrpSpPr>
      <p:grpSpPr>
        <a:xfrm>
          <a:off x="0" y="0"/>
          <a:ext cx="0" cy="0"/>
          <a:chOff x="0" y="0"/>
          <a:chExt cx="0" cy="0"/>
        </a:xfrm>
      </p:grpSpPr>
      <p:grpSp>
        <p:nvGrpSpPr>
          <p:cNvPr id="4" name="Group 3"/>
          <p:cNvGrpSpPr/>
          <p:nvPr userDrawn="1"/>
        </p:nvGrpSpPr>
        <p:grpSpPr>
          <a:xfrm>
            <a:off x="146123" y="7067228"/>
            <a:ext cx="1446026" cy="430887"/>
            <a:chOff x="237636" y="6415216"/>
            <a:chExt cx="1311671" cy="390893"/>
          </a:xfrm>
        </p:grpSpPr>
        <p:grpSp>
          <p:nvGrpSpPr>
            <p:cNvPr id="2" name="Group 1"/>
            <p:cNvGrpSpPr/>
            <p:nvPr userDrawn="1"/>
          </p:nvGrpSpPr>
          <p:grpSpPr>
            <a:xfrm>
              <a:off x="237636" y="6415216"/>
              <a:ext cx="1100772" cy="390893"/>
              <a:chOff x="122238" y="6427604"/>
              <a:chExt cx="1100772" cy="390893"/>
            </a:xfrm>
          </p:grpSpPr>
          <p:pic>
            <p:nvPicPr>
              <p:cNvPr id="1026" name="Picture 13"/>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122238" y="6503988"/>
                <a:ext cx="833437"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0">
                    <a:solidFill>
                      <a:srgbClr val="000000"/>
                    </a:solidFill>
                    <a:round/>
                    <a:headEnd/>
                    <a:tailEnd/>
                  </a14:hiddenLine>
                </a:ext>
              </a:extLst>
            </p:spPr>
          </p:pic>
          <p:sp>
            <p:nvSpPr>
              <p:cNvPr id="1028" name="TextBox 1"/>
              <p:cNvSpPr txBox="1">
                <a:spLocks noChangeArrowheads="1"/>
              </p:cNvSpPr>
              <p:nvPr userDrawn="1"/>
            </p:nvSpPr>
            <p:spPr bwMode="auto">
              <a:xfrm rot="609136">
                <a:off x="956626" y="6427604"/>
                <a:ext cx="266384" cy="390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494402">
                  <a:buClr>
                    <a:srgbClr val="000000"/>
                  </a:buClr>
                  <a:buSzPct val="100000"/>
                  <a:buFont typeface="Times New Roman" pitchFamily="18" charset="0"/>
                  <a:buNone/>
                </a:pPr>
                <a:r>
                  <a:rPr lang="nl-NL" sz="2200" dirty="0">
                    <a:solidFill>
                      <a:srgbClr val="D60000"/>
                    </a:solidFill>
                    <a:latin typeface="Calibri" pitchFamily="34" charset="0"/>
                  </a:rPr>
                  <a:t>/</a:t>
                </a:r>
                <a:endParaRPr lang="en-US" sz="2200" dirty="0">
                  <a:solidFill>
                    <a:srgbClr val="D60000"/>
                  </a:solidFill>
                  <a:latin typeface="Calibri" pitchFamily="34" charset="0"/>
                </a:endParaRPr>
              </a:p>
            </p:txBody>
          </p:sp>
        </p:grpSp>
        <p:sp>
          <p:nvSpPr>
            <p:cNvPr id="3" name="TextBox 2"/>
            <p:cNvSpPr txBox="1"/>
            <p:nvPr userDrawn="1"/>
          </p:nvSpPr>
          <p:spPr>
            <a:xfrm>
              <a:off x="1205217" y="6491600"/>
              <a:ext cx="344090" cy="251289"/>
            </a:xfrm>
            <a:prstGeom prst="rect">
              <a:avLst/>
            </a:prstGeom>
            <a:noFill/>
          </p:spPr>
          <p:txBody>
            <a:bodyPr wrap="none" rtlCol="0">
              <a:spAutoFit/>
            </a:bodyPr>
            <a:lstStyle/>
            <a:p>
              <a:pPr defTabSz="494402"/>
              <a:r>
                <a:rPr lang="nl-NL" sz="1200" dirty="0">
                  <a:solidFill>
                    <a:srgbClr val="D60000"/>
                  </a:solidFill>
                  <a:latin typeface="Calibri" pitchFamily="34" charset="0"/>
                </a:rPr>
                <a:t>VSI</a:t>
              </a:r>
            </a:p>
          </p:txBody>
        </p:sp>
      </p:grpSp>
      <p:sp>
        <p:nvSpPr>
          <p:cNvPr id="5" name="TextBox 4">
            <a:extLst>
              <a:ext uri="{FF2B5EF4-FFF2-40B4-BE49-F238E27FC236}">
                <a16:creationId xmlns:a16="http://schemas.microsoft.com/office/drawing/2014/main" xmlns="" id="{012EBA38-1BF5-4118-9C10-FF4624028C35}"/>
              </a:ext>
            </a:extLst>
          </p:cNvPr>
          <p:cNvSpPr txBox="1"/>
          <p:nvPr userDrawn="1"/>
        </p:nvSpPr>
        <p:spPr>
          <a:xfrm>
            <a:off x="8697912" y="7363858"/>
            <a:ext cx="1382713" cy="215444"/>
          </a:xfrm>
          <a:prstGeom prst="rect">
            <a:avLst/>
          </a:prstGeom>
          <a:noFill/>
        </p:spPr>
        <p:txBody>
          <a:bodyPr wrap="square" rtlCol="0">
            <a:spAutoFit/>
          </a:bodyPr>
          <a:lstStyle/>
          <a:p>
            <a:r>
              <a:rPr lang="en-US" sz="800" dirty="0" err="1">
                <a:solidFill>
                  <a:srgbClr val="0070C0"/>
                </a:solidFill>
              </a:rPr>
              <a:t>Kj</a:t>
            </a:r>
            <a:r>
              <a:rPr lang="en-US" sz="800" dirty="0">
                <a:solidFill>
                  <a:srgbClr val="0070C0"/>
                </a:solidFill>
              </a:rPr>
              <a:t> Discrete 2018, Vienna</a:t>
            </a:r>
          </a:p>
        </p:txBody>
      </p:sp>
    </p:spTree>
    <p:extLst>
      <p:ext uri="{BB962C8B-B14F-4D97-AF65-F5344CB8AC3E}">
        <p14:creationId xmlns:p14="http://schemas.microsoft.com/office/powerpoint/2010/main" val="1281245897"/>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8" r:id="rId4"/>
    <p:sldLayoutId id="2147483829" r:id="rId5"/>
    <p:sldLayoutId id="2147483980" r:id="rId6"/>
    <p:sldLayoutId id="2147483981" r:id="rId7"/>
  </p:sldLayoutIdLst>
  <p:hf sldNum="0" hdr="0"/>
  <p:txStyles>
    <p:titleStyle>
      <a:lvl1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mj-lt"/>
          <a:ea typeface="+mj-ea"/>
          <a:cs typeface="+mj-cs"/>
        </a:defRPr>
      </a:lvl1pPr>
      <a:lvl2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2pPr>
      <a:lvl3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3pPr>
      <a:lvl4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4pPr>
      <a:lvl5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5pPr>
      <a:lvl6pPr marL="2767249"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6pPr>
      <a:lvl7pPr marL="3270387"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7pPr>
      <a:lvl8pPr marL="3773523"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8pPr>
      <a:lvl9pPr marL="4276659"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9pPr>
    </p:titleStyle>
    <p:bodyStyle>
      <a:lvl1pPr marL="377351" indent="-377351" algn="l" defTabSz="494402" rtl="0" eaLnBrk="0" fontAlgn="base" hangingPunct="0">
        <a:lnSpc>
          <a:spcPct val="102000"/>
        </a:lnSpc>
        <a:spcBef>
          <a:spcPts val="496"/>
        </a:spcBef>
        <a:spcAft>
          <a:spcPct val="0"/>
        </a:spcAft>
        <a:buClr>
          <a:srgbClr val="000000"/>
        </a:buClr>
        <a:buSzPct val="100000"/>
        <a:buFont typeface="Times New Roman" pitchFamily="18" charset="0"/>
        <a:defRPr>
          <a:solidFill>
            <a:srgbClr val="000000"/>
          </a:solidFill>
          <a:latin typeface="+mn-lt"/>
          <a:ea typeface="+mn-ea"/>
          <a:cs typeface="+mn-cs"/>
        </a:defRPr>
      </a:lvl1pPr>
      <a:lvl2pPr marL="817597" indent="-314462" algn="l" defTabSz="494402" rtl="0" eaLnBrk="0" fontAlgn="base" hangingPunct="0">
        <a:lnSpc>
          <a:spcPct val="102000"/>
        </a:lnSpc>
        <a:spcBef>
          <a:spcPts val="441"/>
        </a:spcBef>
        <a:spcAft>
          <a:spcPct val="0"/>
        </a:spcAft>
        <a:buClr>
          <a:srgbClr val="000000"/>
        </a:buClr>
        <a:buSzPct val="100000"/>
        <a:buFont typeface="Times New Roman" pitchFamily="18" charset="0"/>
        <a:defRPr sz="1800">
          <a:solidFill>
            <a:srgbClr val="000000"/>
          </a:solidFill>
          <a:latin typeface="+mn-lt"/>
        </a:defRPr>
      </a:lvl2pPr>
      <a:lvl3pPr marL="1257844" indent="-251568" algn="l" defTabSz="494402" rtl="0" eaLnBrk="0" fontAlgn="base" hangingPunct="0">
        <a:lnSpc>
          <a:spcPct val="102000"/>
        </a:lnSpc>
        <a:spcBef>
          <a:spcPts val="606"/>
        </a:spcBef>
        <a:spcAft>
          <a:spcPct val="0"/>
        </a:spcAft>
        <a:buClr>
          <a:srgbClr val="000000"/>
        </a:buClr>
        <a:buSzPct val="100000"/>
        <a:buFont typeface="Times New Roman" pitchFamily="18" charset="0"/>
        <a:defRPr sz="2400">
          <a:solidFill>
            <a:srgbClr val="000000"/>
          </a:solidFill>
          <a:latin typeface="+mn-lt"/>
        </a:defRPr>
      </a:lvl3pPr>
      <a:lvl4pPr marL="1760975" indent="-251568" algn="l" defTabSz="494402" rtl="0" eaLnBrk="0" fontAlgn="base" hangingPunct="0">
        <a:lnSpc>
          <a:spcPct val="102000"/>
        </a:lnSpc>
        <a:spcBef>
          <a:spcPts val="551"/>
        </a:spcBef>
        <a:spcAft>
          <a:spcPct val="0"/>
        </a:spcAft>
        <a:buClr>
          <a:srgbClr val="000000"/>
        </a:buClr>
        <a:buSzPct val="100000"/>
        <a:buFont typeface="Times New Roman" pitchFamily="18" charset="0"/>
        <a:defRPr sz="2200">
          <a:solidFill>
            <a:srgbClr val="000000"/>
          </a:solidFill>
          <a:latin typeface="+mn-lt"/>
        </a:defRPr>
      </a:lvl4pPr>
      <a:lvl5pPr marL="2264114" indent="-251568" algn="l" defTabSz="494402" rtl="0" eaLnBrk="0" fontAlgn="base" hangingPunct="0">
        <a:lnSpc>
          <a:spcPct val="102000"/>
        </a:lnSpc>
        <a:spcBef>
          <a:spcPts val="551"/>
        </a:spcBef>
        <a:spcAft>
          <a:spcPct val="0"/>
        </a:spcAft>
        <a:buClr>
          <a:srgbClr val="000000"/>
        </a:buClr>
        <a:buSzPct val="100000"/>
        <a:buFont typeface="Times New Roman" pitchFamily="18" charset="0"/>
        <a:defRPr sz="2200">
          <a:solidFill>
            <a:srgbClr val="000000"/>
          </a:solidFill>
          <a:latin typeface="+mn-lt"/>
        </a:defRPr>
      </a:lvl5pPr>
      <a:lvl6pPr marL="2767249" indent="-251568" algn="l" defTabSz="494402" rtl="0" fontAlgn="base">
        <a:lnSpc>
          <a:spcPct val="102000"/>
        </a:lnSpc>
        <a:spcBef>
          <a:spcPts val="551"/>
        </a:spcBef>
        <a:spcAft>
          <a:spcPct val="0"/>
        </a:spcAft>
        <a:buClr>
          <a:srgbClr val="000000"/>
        </a:buClr>
        <a:buSzPct val="100000"/>
        <a:buFont typeface="Times New Roman" pitchFamily="18" charset="0"/>
        <a:defRPr sz="2200">
          <a:solidFill>
            <a:srgbClr val="000000"/>
          </a:solidFill>
          <a:latin typeface="+mn-lt"/>
        </a:defRPr>
      </a:lvl6pPr>
      <a:lvl7pPr marL="3270387" indent="-251568" algn="l" defTabSz="494402" rtl="0" fontAlgn="base">
        <a:lnSpc>
          <a:spcPct val="102000"/>
        </a:lnSpc>
        <a:spcBef>
          <a:spcPts val="551"/>
        </a:spcBef>
        <a:spcAft>
          <a:spcPct val="0"/>
        </a:spcAft>
        <a:buClr>
          <a:srgbClr val="000000"/>
        </a:buClr>
        <a:buSzPct val="100000"/>
        <a:buFont typeface="Times New Roman" pitchFamily="18" charset="0"/>
        <a:defRPr sz="2200">
          <a:solidFill>
            <a:srgbClr val="000000"/>
          </a:solidFill>
          <a:latin typeface="+mn-lt"/>
        </a:defRPr>
      </a:lvl7pPr>
      <a:lvl8pPr marL="3773523" indent="-251568" algn="l" defTabSz="494402" rtl="0" fontAlgn="base">
        <a:lnSpc>
          <a:spcPct val="102000"/>
        </a:lnSpc>
        <a:spcBef>
          <a:spcPts val="551"/>
        </a:spcBef>
        <a:spcAft>
          <a:spcPct val="0"/>
        </a:spcAft>
        <a:buClr>
          <a:srgbClr val="000000"/>
        </a:buClr>
        <a:buSzPct val="100000"/>
        <a:buFont typeface="Times New Roman" pitchFamily="18" charset="0"/>
        <a:defRPr sz="2200">
          <a:solidFill>
            <a:srgbClr val="000000"/>
          </a:solidFill>
          <a:latin typeface="+mn-lt"/>
        </a:defRPr>
      </a:lvl8pPr>
      <a:lvl9pPr marL="4276659" indent="-251568" algn="l" defTabSz="494402" rtl="0" fontAlgn="base">
        <a:lnSpc>
          <a:spcPct val="102000"/>
        </a:lnSpc>
        <a:spcBef>
          <a:spcPts val="551"/>
        </a:spcBef>
        <a:spcAft>
          <a:spcPct val="0"/>
        </a:spcAft>
        <a:buClr>
          <a:srgbClr val="000000"/>
        </a:buClr>
        <a:buSzPct val="100000"/>
        <a:buFont typeface="Times New Roman" pitchFamily="18" charset="0"/>
        <a:defRPr sz="2200">
          <a:solidFill>
            <a:srgbClr val="000000"/>
          </a:solidFill>
          <a:latin typeface="+mn-lt"/>
        </a:defRPr>
      </a:lvl9pPr>
    </p:bodyStyle>
    <p:otherStyle>
      <a:defPPr>
        <a:defRPr lang="en-US"/>
      </a:defPPr>
      <a:lvl1pPr marL="0" algn="l" defTabSz="1006273" rtl="0" eaLnBrk="1" latinLnBrk="0" hangingPunct="1">
        <a:defRPr sz="2000" kern="1200">
          <a:solidFill>
            <a:schemeClr val="tx1"/>
          </a:solidFill>
          <a:latin typeface="+mn-lt"/>
          <a:ea typeface="+mn-ea"/>
          <a:cs typeface="+mn-cs"/>
        </a:defRPr>
      </a:lvl1pPr>
      <a:lvl2pPr marL="503135" algn="l" defTabSz="1006273" rtl="0" eaLnBrk="1" latinLnBrk="0" hangingPunct="1">
        <a:defRPr sz="2000" kern="1200">
          <a:solidFill>
            <a:schemeClr val="tx1"/>
          </a:solidFill>
          <a:latin typeface="+mn-lt"/>
          <a:ea typeface="+mn-ea"/>
          <a:cs typeface="+mn-cs"/>
        </a:defRPr>
      </a:lvl2pPr>
      <a:lvl3pPr marL="1006273" algn="l" defTabSz="1006273" rtl="0" eaLnBrk="1" latinLnBrk="0" hangingPunct="1">
        <a:defRPr sz="2000" kern="1200">
          <a:solidFill>
            <a:schemeClr val="tx1"/>
          </a:solidFill>
          <a:latin typeface="+mn-lt"/>
          <a:ea typeface="+mn-ea"/>
          <a:cs typeface="+mn-cs"/>
        </a:defRPr>
      </a:lvl3pPr>
      <a:lvl4pPr marL="1509410" algn="l" defTabSz="1006273" rtl="0" eaLnBrk="1" latinLnBrk="0" hangingPunct="1">
        <a:defRPr sz="2000" kern="1200">
          <a:solidFill>
            <a:schemeClr val="tx1"/>
          </a:solidFill>
          <a:latin typeface="+mn-lt"/>
          <a:ea typeface="+mn-ea"/>
          <a:cs typeface="+mn-cs"/>
        </a:defRPr>
      </a:lvl4pPr>
      <a:lvl5pPr marL="2012545" algn="l" defTabSz="1006273" rtl="0" eaLnBrk="1" latinLnBrk="0" hangingPunct="1">
        <a:defRPr sz="2000" kern="1200">
          <a:solidFill>
            <a:schemeClr val="tx1"/>
          </a:solidFill>
          <a:latin typeface="+mn-lt"/>
          <a:ea typeface="+mn-ea"/>
          <a:cs typeface="+mn-cs"/>
        </a:defRPr>
      </a:lvl5pPr>
      <a:lvl6pPr marL="2515683" algn="l" defTabSz="1006273" rtl="0" eaLnBrk="1" latinLnBrk="0" hangingPunct="1">
        <a:defRPr sz="2000" kern="1200">
          <a:solidFill>
            <a:schemeClr val="tx1"/>
          </a:solidFill>
          <a:latin typeface="+mn-lt"/>
          <a:ea typeface="+mn-ea"/>
          <a:cs typeface="+mn-cs"/>
        </a:defRPr>
      </a:lvl6pPr>
      <a:lvl7pPr marL="3018818" algn="l" defTabSz="1006273" rtl="0" eaLnBrk="1" latinLnBrk="0" hangingPunct="1">
        <a:defRPr sz="2000" kern="1200">
          <a:solidFill>
            <a:schemeClr val="tx1"/>
          </a:solidFill>
          <a:latin typeface="+mn-lt"/>
          <a:ea typeface="+mn-ea"/>
          <a:cs typeface="+mn-cs"/>
        </a:defRPr>
      </a:lvl7pPr>
      <a:lvl8pPr marL="3521946" algn="l" defTabSz="1006273" rtl="0" eaLnBrk="1" latinLnBrk="0" hangingPunct="1">
        <a:defRPr sz="2000" kern="1200">
          <a:solidFill>
            <a:schemeClr val="tx1"/>
          </a:solidFill>
          <a:latin typeface="+mn-lt"/>
          <a:ea typeface="+mn-ea"/>
          <a:cs typeface="+mn-cs"/>
        </a:defRPr>
      </a:lvl8pPr>
      <a:lvl9pPr marL="4025089" algn="l" defTabSz="1006273"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image" Target="../media/image29.wmf"/><Relationship Id="rId7"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27.wmf"/><Relationship Id="rId5" Type="http://schemas.openxmlformats.org/officeDocument/2006/relationships/oleObject" Target="../embeddings/oleObject2.bin"/><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vmlDrawing" Target="../drawings/vmlDrawing3.vml"/><Relationship Id="rId6" Type="http://schemas.openxmlformats.org/officeDocument/2006/relationships/image" Target="../media/image32.png"/><Relationship Id="rId5" Type="http://schemas.openxmlformats.org/officeDocument/2006/relationships/image" Target="../media/image31.wmf"/><Relationship Id="rId4"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35.png"/><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33.wmf"/><Relationship Id="rId5" Type="http://schemas.openxmlformats.org/officeDocument/2006/relationships/oleObject" Target="../embeddings/oleObject5.bin"/><Relationship Id="rId4" Type="http://schemas.openxmlformats.org/officeDocument/2006/relationships/image" Target="../media/image34.wmf"/></Relationships>
</file>

<file path=ppt/slides/_rels/slide13.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slideLayout" Target="../slideLayouts/slideLayout6.xml"/><Relationship Id="rId4" Type="http://schemas.openxmlformats.org/officeDocument/2006/relationships/image" Target="../media/image41.emf"/></Relationships>
</file>

<file path=ppt/slides/_rels/slide17.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5.xml"/><Relationship Id="rId4" Type="http://schemas.openxmlformats.org/officeDocument/2006/relationships/image" Target="../media/image44.emf"/></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13.jpeg"/><Relationship Id="rId4" Type="http://schemas.openxmlformats.org/officeDocument/2006/relationships/image" Target="../media/image12.jpeg"/></Relationships>
</file>

<file path=ppt/slides/_rels/slide20.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5.xml"/><Relationship Id="rId5" Type="http://schemas.openxmlformats.org/officeDocument/2006/relationships/image" Target="../media/image45.emf"/><Relationship Id="rId4" Type="http://schemas.openxmlformats.org/officeDocument/2006/relationships/image" Target="../media/image44.emf"/></Relationships>
</file>

<file path=ppt/slides/_rels/slide21.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5.xml"/><Relationship Id="rId5" Type="http://schemas.openxmlformats.org/officeDocument/2006/relationships/image" Target="../media/image45.emf"/><Relationship Id="rId4" Type="http://schemas.openxmlformats.org/officeDocument/2006/relationships/image" Target="../media/image44.emf"/></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7" Type="http://schemas.microsoft.com/office/2007/relationships/hdphoto" Target="../media/hdphoto1.wdp"/><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52.png"/><Relationship Id="rId5" Type="http://schemas.openxmlformats.org/officeDocument/2006/relationships/image" Target="../media/image31.wmf"/><Relationship Id="rId4" Type="http://schemas.openxmlformats.org/officeDocument/2006/relationships/oleObject" Target="../embeddings/oleObject6.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vmlDrawing" Target="../drawings/vmlDrawing6.vml"/><Relationship Id="rId6" Type="http://schemas.openxmlformats.org/officeDocument/2006/relationships/image" Target="../media/image31.wmf"/><Relationship Id="rId5" Type="http://schemas.openxmlformats.org/officeDocument/2006/relationships/oleObject" Target="../embeddings/oleObject7.bin"/><Relationship Id="rId4" Type="http://schemas.openxmlformats.org/officeDocument/2006/relationships/image" Target="../media/image53.png"/></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55.jpeg"/><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61.png"/><Relationship Id="rId4" Type="http://schemas.openxmlformats.org/officeDocument/2006/relationships/image" Target="../media/image6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3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xml"/><Relationship Id="rId5" Type="http://schemas.openxmlformats.org/officeDocument/2006/relationships/image" Target="../media/image73.png"/><Relationship Id="rId4" Type="http://schemas.openxmlformats.org/officeDocument/2006/relationships/image" Target="../media/image72.png"/></Relationships>
</file>

<file path=ppt/slides/_rels/slide36.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slideLayout" Target="../slideLayouts/slideLayout5.xml"/><Relationship Id="rId7" Type="http://schemas.openxmlformats.org/officeDocument/2006/relationships/image" Target="../media/image31.wmf"/><Relationship Id="rId2" Type="http://schemas.openxmlformats.org/officeDocument/2006/relationships/tags" Target="../tags/tag2.xml"/><Relationship Id="rId1" Type="http://schemas.openxmlformats.org/officeDocument/2006/relationships/vmlDrawing" Target="../drawings/vmlDrawing7.vml"/><Relationship Id="rId6" Type="http://schemas.openxmlformats.org/officeDocument/2006/relationships/oleObject" Target="../embeddings/oleObject8.bin"/><Relationship Id="rId5" Type="http://schemas.openxmlformats.org/officeDocument/2006/relationships/image" Target="../media/image74.png"/><Relationship Id="rId4" Type="http://schemas.openxmlformats.org/officeDocument/2006/relationships/notesSlide" Target="../notesSlides/notesSlide15.xml"/><Relationship Id="rId9" Type="http://schemas.microsoft.com/office/2007/relationships/hdphoto" Target="../media/hdphoto1.wdp"/></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3.xml"/><Relationship Id="rId4" Type="http://schemas.openxmlformats.org/officeDocument/2006/relationships/image" Target="../media/image75.jpeg"/></Relationships>
</file>

<file path=ppt/slides/_rels/slide3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microsoft.com/office/2007/relationships/hdphoto" Target="../media/hdphoto2.wdp"/><Relationship Id="rId4" Type="http://schemas.openxmlformats.org/officeDocument/2006/relationships/image" Target="../media/image77.png"/></Relationships>
</file>

<file path=ppt/slides/_rels/slide4.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tags" Target="../tags/tag6.xml"/><Relationship Id="rId5" Type="http://schemas.openxmlformats.org/officeDocument/2006/relationships/image" Target="../media/image79.png"/><Relationship Id="rId4" Type="http://schemas.openxmlformats.org/officeDocument/2006/relationships/image" Target="../media/image78.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tags" Target="../tags/tag7.xml"/><Relationship Id="rId6" Type="http://schemas.openxmlformats.org/officeDocument/2006/relationships/image" Target="../media/image80.png"/><Relationship Id="rId5" Type="http://schemas.openxmlformats.org/officeDocument/2006/relationships/image" Target="../media/image78.png"/><Relationship Id="rId4" Type="http://schemas.openxmlformats.org/officeDocument/2006/relationships/image" Target="../media/image79.png"/></Relationships>
</file>

<file path=ppt/slides/_rels/slide44.xml.rels><?xml version="1.0" encoding="UTF-8" standalone="yes"?>
<Relationships xmlns="http://schemas.openxmlformats.org/package/2006/relationships"><Relationship Id="rId8" Type="http://schemas.openxmlformats.org/officeDocument/2006/relationships/image" Target="../media/image86.gif"/><Relationship Id="rId3" Type="http://schemas.openxmlformats.org/officeDocument/2006/relationships/image" Target="../media/image81.emf"/><Relationship Id="rId7" Type="http://schemas.openxmlformats.org/officeDocument/2006/relationships/image" Target="../media/image85.png"/><Relationship Id="rId2" Type="http://schemas.openxmlformats.org/officeDocument/2006/relationships/slideLayout" Target="../slideLayouts/slideLayout4.xml"/><Relationship Id="rId1" Type="http://schemas.openxmlformats.org/officeDocument/2006/relationships/tags" Target="../tags/tag8.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emf"/></Relationships>
</file>

<file path=ppt/slides/_rels/slide45.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notesSlide" Target="../notesSlides/notesSlide22.xml"/><Relationship Id="rId7" Type="http://schemas.openxmlformats.org/officeDocument/2006/relationships/image" Target="../media/image84.png"/><Relationship Id="rId2" Type="http://schemas.openxmlformats.org/officeDocument/2006/relationships/slideLayout" Target="../slideLayouts/slideLayout4.xml"/><Relationship Id="rId1" Type="http://schemas.openxmlformats.org/officeDocument/2006/relationships/tags" Target="../tags/tag9.xml"/><Relationship Id="rId6" Type="http://schemas.openxmlformats.org/officeDocument/2006/relationships/image" Target="../media/image83.png"/><Relationship Id="rId5" Type="http://schemas.openxmlformats.org/officeDocument/2006/relationships/image" Target="../media/image88.emf"/><Relationship Id="rId4" Type="http://schemas.openxmlformats.org/officeDocument/2006/relationships/image" Target="../media/image87.emf"/></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tags" Target="../tags/tag10.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48.xml.rels><?xml version="1.0" encoding="UTF-8" standalone="yes"?>
<Relationships xmlns="http://schemas.openxmlformats.org/package/2006/relationships"><Relationship Id="rId8" Type="http://schemas.openxmlformats.org/officeDocument/2006/relationships/image" Target="../media/image96.png"/><Relationship Id="rId13" Type="http://schemas.openxmlformats.org/officeDocument/2006/relationships/image" Target="../media/image101.png"/><Relationship Id="rId3" Type="http://schemas.openxmlformats.org/officeDocument/2006/relationships/notesSlide" Target="../notesSlides/notesSlide25.xml"/><Relationship Id="rId7" Type="http://schemas.openxmlformats.org/officeDocument/2006/relationships/image" Target="../media/image95.emf"/><Relationship Id="rId12" Type="http://schemas.openxmlformats.org/officeDocument/2006/relationships/image" Target="../media/image100.emf"/><Relationship Id="rId2" Type="http://schemas.openxmlformats.org/officeDocument/2006/relationships/slideLayout" Target="../slideLayouts/slideLayout4.xml"/><Relationship Id="rId1" Type="http://schemas.openxmlformats.org/officeDocument/2006/relationships/tags" Target="../tags/tag12.xml"/><Relationship Id="rId6" Type="http://schemas.openxmlformats.org/officeDocument/2006/relationships/image" Target="../media/image94.emf"/><Relationship Id="rId11" Type="http://schemas.openxmlformats.org/officeDocument/2006/relationships/image" Target="../media/image99.emf"/><Relationship Id="rId5" Type="http://schemas.openxmlformats.org/officeDocument/2006/relationships/image" Target="../media/image93.emf"/><Relationship Id="rId10" Type="http://schemas.openxmlformats.org/officeDocument/2006/relationships/image" Target="../media/image98.emf"/><Relationship Id="rId4" Type="http://schemas.openxmlformats.org/officeDocument/2006/relationships/image" Target="../media/image92.emf"/><Relationship Id="rId9" Type="http://schemas.openxmlformats.org/officeDocument/2006/relationships/image" Target="../media/image97.emf"/></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105.emf"/><Relationship Id="rId2" Type="http://schemas.openxmlformats.org/officeDocument/2006/relationships/slideLayout" Target="../slideLayouts/slideLayout4.xml"/><Relationship Id="rId1" Type="http://schemas.openxmlformats.org/officeDocument/2006/relationships/tags" Target="../tags/tag13.xml"/><Relationship Id="rId6" Type="http://schemas.openxmlformats.org/officeDocument/2006/relationships/image" Target="../media/image104.emf"/><Relationship Id="rId5" Type="http://schemas.openxmlformats.org/officeDocument/2006/relationships/image" Target="../media/image103.emf"/><Relationship Id="rId4" Type="http://schemas.openxmlformats.org/officeDocument/2006/relationships/image" Target="../media/image102.emf"/></Relationships>
</file>

<file path=ppt/slides/_rels/slide5.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7.wmf"/><Relationship Id="rId7"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6.gif"/><Relationship Id="rId5" Type="http://schemas.openxmlformats.org/officeDocument/2006/relationships/image" Target="../media/image19.jpeg"/><Relationship Id="rId4" Type="http://schemas.openxmlformats.org/officeDocument/2006/relationships/image" Target="../media/image18.png"/></Relationships>
</file>

<file path=ppt/slides/_rels/slide5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5.xml"/><Relationship Id="rId4" Type="http://schemas.openxmlformats.org/officeDocument/2006/relationships/image" Target="../media/image110.png"/></Relationships>
</file>

<file path=ppt/slides/_rels/slide52.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5.xml"/><Relationship Id="rId5" Type="http://schemas.openxmlformats.org/officeDocument/2006/relationships/image" Target="../media/image111.png"/><Relationship Id="rId4" Type="http://schemas.openxmlformats.org/officeDocument/2006/relationships/image" Target="../media/image110.png"/></Relationships>
</file>

<file path=ppt/slides/_rels/slide53.xml.rels><?xml version="1.0" encoding="UTF-8" standalone="yes"?>
<Relationships xmlns="http://schemas.openxmlformats.org/package/2006/relationships"><Relationship Id="rId3" Type="http://schemas.openxmlformats.org/officeDocument/2006/relationships/image" Target="../media/image112.emf"/><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115.emf"/><Relationship Id="rId5" Type="http://schemas.openxmlformats.org/officeDocument/2006/relationships/image" Target="../media/image114.emf"/><Relationship Id="rId4" Type="http://schemas.openxmlformats.org/officeDocument/2006/relationships/image" Target="../media/image113.emf"/></Relationships>
</file>

<file path=ppt/slides/_rels/slide54.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118.emf"/><Relationship Id="rId2" Type="http://schemas.openxmlformats.org/officeDocument/2006/relationships/image" Target="../media/image117.emf"/><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8" Type="http://schemas.openxmlformats.org/officeDocument/2006/relationships/image" Target="../media/image123.emf"/><Relationship Id="rId3" Type="http://schemas.openxmlformats.org/officeDocument/2006/relationships/notesSlide" Target="../notesSlides/notesSlide28.xml"/><Relationship Id="rId7" Type="http://schemas.openxmlformats.org/officeDocument/2006/relationships/image" Target="../media/image122.png"/><Relationship Id="rId2" Type="http://schemas.openxmlformats.org/officeDocument/2006/relationships/slideLayout" Target="../slideLayouts/slideLayout4.xml"/><Relationship Id="rId1" Type="http://schemas.openxmlformats.org/officeDocument/2006/relationships/tags" Target="../tags/tag14.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 Id="rId9" Type="http://schemas.openxmlformats.org/officeDocument/2006/relationships/image" Target="../media/image124.emf"/></Relationships>
</file>

<file path=ppt/slides/_rels/slide57.xml.rels><?xml version="1.0" encoding="UTF-8" standalone="yes"?>
<Relationships xmlns="http://schemas.openxmlformats.org/package/2006/relationships"><Relationship Id="rId2" Type="http://schemas.openxmlformats.org/officeDocument/2006/relationships/image" Target="../media/image125.emf"/><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48.png"/></Relationships>
</file>

<file path=ppt/slides/_rels/slide59.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21.jpeg"/><Relationship Id="rId4" Type="http://schemas.openxmlformats.org/officeDocument/2006/relationships/image" Target="../media/image22.jpeg"/></Relationships>
</file>

<file path=ppt/slides/_rels/slide60.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132.png"/></Relationships>
</file>

<file path=ppt/slides/_rels/slide64.xml.rels><?xml version="1.0" encoding="UTF-8" standalone="yes"?>
<Relationships xmlns="http://schemas.openxmlformats.org/package/2006/relationships"><Relationship Id="rId8" Type="http://schemas.microsoft.com/office/2007/relationships/hdphoto" Target="../media/hdphoto5.wdp"/><Relationship Id="rId13" Type="http://schemas.microsoft.com/office/2007/relationships/hdphoto" Target="../media/hdphoto6.wdp"/><Relationship Id="rId18" Type="http://schemas.openxmlformats.org/officeDocument/2006/relationships/image" Target="../media/image143.png"/><Relationship Id="rId3" Type="http://schemas.openxmlformats.org/officeDocument/2006/relationships/image" Target="../media/image133.png"/><Relationship Id="rId7" Type="http://schemas.openxmlformats.org/officeDocument/2006/relationships/image" Target="../media/image135.png"/><Relationship Id="rId12" Type="http://schemas.openxmlformats.org/officeDocument/2006/relationships/image" Target="../media/image139.jpeg"/><Relationship Id="rId17" Type="http://schemas.microsoft.com/office/2007/relationships/hdphoto" Target="../media/hdphoto7.wdp"/><Relationship Id="rId2" Type="http://schemas.openxmlformats.org/officeDocument/2006/relationships/notesSlide" Target="../notesSlides/notesSlide31.xml"/><Relationship Id="rId16" Type="http://schemas.openxmlformats.org/officeDocument/2006/relationships/image" Target="../media/image142.png"/><Relationship Id="rId20" Type="http://schemas.openxmlformats.org/officeDocument/2006/relationships/image" Target="../media/image144.png"/><Relationship Id="rId1" Type="http://schemas.openxmlformats.org/officeDocument/2006/relationships/slideLayout" Target="../slideLayouts/slideLayout4.xml"/><Relationship Id="rId6" Type="http://schemas.microsoft.com/office/2007/relationships/hdphoto" Target="../media/hdphoto4.wdp"/><Relationship Id="rId11" Type="http://schemas.openxmlformats.org/officeDocument/2006/relationships/image" Target="../media/image138.jpeg"/><Relationship Id="rId5" Type="http://schemas.openxmlformats.org/officeDocument/2006/relationships/image" Target="../media/image134.png"/><Relationship Id="rId15" Type="http://schemas.openxmlformats.org/officeDocument/2006/relationships/image" Target="../media/image141.png"/><Relationship Id="rId10" Type="http://schemas.openxmlformats.org/officeDocument/2006/relationships/image" Target="../media/image137.jpeg"/><Relationship Id="rId19" Type="http://schemas.microsoft.com/office/2007/relationships/hdphoto" Target="../media/hdphoto8.wdp"/><Relationship Id="rId4" Type="http://schemas.microsoft.com/office/2007/relationships/hdphoto" Target="../media/hdphoto3.wdp"/><Relationship Id="rId9" Type="http://schemas.openxmlformats.org/officeDocument/2006/relationships/image" Target="../media/image136.png"/><Relationship Id="rId14" Type="http://schemas.openxmlformats.org/officeDocument/2006/relationships/image" Target="../media/image140.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7.wmf"/><Relationship Id="rId4" Type="http://schemas.openxmlformats.org/officeDocument/2006/relationships/image" Target="../media/image25.wmf"/></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0711" y="1290225"/>
            <a:ext cx="9234646" cy="1548211"/>
          </a:xfrm>
          <a:prstGeom prst="rect">
            <a:avLst/>
          </a:prstGeom>
          <a:noFill/>
          <a:ln>
            <a:noFill/>
          </a:ln>
        </p:spPr>
        <p:txBody>
          <a:bodyPr wrap="square" lIns="100673" tIns="50339" rIns="100673" bIns="50339">
            <a:spAutoFit/>
          </a:bodyPr>
          <a:lstStyle/>
          <a:p>
            <a:pPr algn="ctr" defTabSz="494659">
              <a:buClr>
                <a:srgbClr val="000000"/>
              </a:buClr>
              <a:buSzPct val="100000"/>
              <a:defRPr/>
            </a:pPr>
            <a:r>
              <a:rPr lang="en-US" sz="3200" b="1" dirty="0">
                <a:solidFill>
                  <a:srgbClr val="0000FF"/>
                </a:solidFill>
                <a:effectLst>
                  <a:outerShdw blurRad="38100" dist="38100" dir="2700000" algn="tl">
                    <a:srgbClr val="000000">
                      <a:alpha val="43137"/>
                    </a:srgbClr>
                  </a:outerShdw>
                </a:effectLst>
                <a:latin typeface="+mj-lt"/>
              </a:rPr>
              <a:t>Parity Violation in Atomic Systems</a:t>
            </a:r>
          </a:p>
          <a:p>
            <a:pPr algn="ctr" defTabSz="494659">
              <a:buClr>
                <a:srgbClr val="000000"/>
              </a:buClr>
              <a:buSzPct val="100000"/>
              <a:defRPr/>
            </a:pPr>
            <a:endParaRPr lang="nl-NL" sz="800" b="1" i="1" dirty="0">
              <a:solidFill>
                <a:srgbClr val="000099"/>
              </a:solidFill>
              <a:latin typeface="Calibri" pitchFamily="34" charset="0"/>
            </a:endParaRPr>
          </a:p>
          <a:p>
            <a:pPr algn="ctr" defTabSz="494659">
              <a:buClr>
                <a:srgbClr val="000000"/>
              </a:buClr>
              <a:buSzPct val="100000"/>
              <a:defRPr/>
            </a:pPr>
            <a:r>
              <a:rPr lang="nl-NL" b="1" i="1" dirty="0">
                <a:solidFill>
                  <a:srgbClr val="000099"/>
                </a:solidFill>
                <a:latin typeface="Calibri" pitchFamily="34" charset="0"/>
              </a:rPr>
              <a:t>Klaus Jungmann  </a:t>
            </a:r>
          </a:p>
          <a:p>
            <a:pPr algn="ctr" defTabSz="494659">
              <a:buClr>
                <a:srgbClr val="000000"/>
              </a:buClr>
              <a:buSzPct val="100000"/>
              <a:defRPr/>
            </a:pPr>
            <a:r>
              <a:rPr lang="nl-NL" b="1" i="1" dirty="0">
                <a:solidFill>
                  <a:srgbClr val="000099"/>
                </a:solidFill>
                <a:latin typeface="Calibri" pitchFamily="34" charset="0"/>
              </a:rPr>
              <a:t>Van Swinderen </a:t>
            </a:r>
            <a:r>
              <a:rPr lang="nl-NL" b="1" i="1" dirty="0" err="1">
                <a:solidFill>
                  <a:srgbClr val="000099"/>
                </a:solidFill>
                <a:latin typeface="Calibri" pitchFamily="34" charset="0"/>
              </a:rPr>
              <a:t>Institute</a:t>
            </a:r>
            <a:r>
              <a:rPr lang="nl-NL" b="1" i="1" dirty="0">
                <a:solidFill>
                  <a:srgbClr val="000099"/>
                </a:solidFill>
                <a:latin typeface="Calibri" pitchFamily="34" charset="0"/>
              </a:rPr>
              <a:t> </a:t>
            </a:r>
            <a:r>
              <a:rPr lang="nl-NL" b="1" i="1" dirty="0" err="1">
                <a:solidFill>
                  <a:srgbClr val="000099"/>
                </a:solidFill>
                <a:latin typeface="Calibri" pitchFamily="34" charset="0"/>
              </a:rPr>
              <a:t>for</a:t>
            </a:r>
            <a:r>
              <a:rPr lang="nl-NL" b="1" i="1" dirty="0">
                <a:solidFill>
                  <a:srgbClr val="000099"/>
                </a:solidFill>
                <a:latin typeface="Calibri" pitchFamily="34" charset="0"/>
              </a:rPr>
              <a:t> </a:t>
            </a:r>
            <a:r>
              <a:rPr lang="nl-NL" b="1" i="1" dirty="0" err="1">
                <a:solidFill>
                  <a:srgbClr val="000099"/>
                </a:solidFill>
                <a:latin typeface="Calibri" pitchFamily="34" charset="0"/>
              </a:rPr>
              <a:t>Particle</a:t>
            </a:r>
            <a:r>
              <a:rPr lang="nl-NL" b="1" i="1" dirty="0">
                <a:solidFill>
                  <a:srgbClr val="000099"/>
                </a:solidFill>
                <a:latin typeface="Calibri" pitchFamily="34" charset="0"/>
              </a:rPr>
              <a:t> </a:t>
            </a:r>
            <a:r>
              <a:rPr lang="nl-NL" b="1" i="1" dirty="0" err="1">
                <a:solidFill>
                  <a:srgbClr val="000099"/>
                </a:solidFill>
                <a:latin typeface="Calibri" pitchFamily="34" charset="0"/>
              </a:rPr>
              <a:t>Physics</a:t>
            </a:r>
            <a:r>
              <a:rPr lang="nl-NL" b="1" i="1" dirty="0">
                <a:solidFill>
                  <a:srgbClr val="000099"/>
                </a:solidFill>
                <a:latin typeface="Calibri" pitchFamily="34" charset="0"/>
              </a:rPr>
              <a:t> </a:t>
            </a:r>
            <a:r>
              <a:rPr lang="nl-NL" b="1" i="1" dirty="0" err="1">
                <a:solidFill>
                  <a:srgbClr val="000099"/>
                </a:solidFill>
                <a:latin typeface="Calibri" pitchFamily="34" charset="0"/>
              </a:rPr>
              <a:t>and</a:t>
            </a:r>
            <a:r>
              <a:rPr lang="nl-NL" b="1" i="1" dirty="0">
                <a:solidFill>
                  <a:srgbClr val="000099"/>
                </a:solidFill>
                <a:latin typeface="Calibri" pitchFamily="34" charset="0"/>
              </a:rPr>
              <a:t> </a:t>
            </a:r>
            <a:r>
              <a:rPr lang="nl-NL" b="1" i="1" dirty="0" err="1">
                <a:solidFill>
                  <a:srgbClr val="000099"/>
                </a:solidFill>
                <a:latin typeface="Calibri" pitchFamily="34" charset="0"/>
              </a:rPr>
              <a:t>Gravity</a:t>
            </a:r>
            <a:endParaRPr lang="nl-NL" b="1" i="1" dirty="0">
              <a:solidFill>
                <a:srgbClr val="000099"/>
              </a:solidFill>
              <a:latin typeface="Calibri" pitchFamily="34" charset="0"/>
            </a:endParaRPr>
          </a:p>
          <a:p>
            <a:pPr algn="ctr" defTabSz="494659">
              <a:buClr>
                <a:srgbClr val="000000"/>
              </a:buClr>
              <a:buSzPct val="100000"/>
              <a:defRPr/>
            </a:pPr>
            <a:r>
              <a:rPr lang="nl-NL" b="1" i="1" dirty="0">
                <a:solidFill>
                  <a:srgbClr val="000099"/>
                </a:solidFill>
                <a:latin typeface="Calibri" pitchFamily="34" charset="0"/>
              </a:rPr>
              <a:t>University of Groningen, NL </a:t>
            </a:r>
            <a:endParaRPr lang="en-US" b="1" i="1" dirty="0">
              <a:solidFill>
                <a:srgbClr val="000099"/>
              </a:solidFill>
              <a:latin typeface="Calibri" pitchFamily="34" charset="0"/>
            </a:endParaRPr>
          </a:p>
        </p:txBody>
      </p:sp>
      <p:pic>
        <p:nvPicPr>
          <p:cNvPr id="156676" name="Picture 4" descr="http://t3.gstatic.com/images?q=tbn:ANd9GcRb2Xm_BTAWNwKSkEiXKmxDpaPaJCBVVOd27up0tpngObLx4lJv"/>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1595" y="5288409"/>
            <a:ext cx="1723063" cy="119769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pic>
        <p:nvPicPr>
          <p:cNvPr id="15" name="Picture 5" descr="weak_interference.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168534" y="3549490"/>
            <a:ext cx="1729412" cy="1188977"/>
          </a:xfrm>
          <a:prstGeom prst="rect">
            <a:avLst/>
          </a:prstGeom>
          <a:solidFill>
            <a:srgbClr val="D1D1F0">
              <a:alpha val="1176"/>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1240B29-F687-4F45-9708-019B960494DF}">
              <a14:hiddenLine xmlns:a14="http://schemas.microsoft.com/office/drawing/2010/main" w="9525">
                <a:solidFill>
                  <a:srgbClr val="000000"/>
                </a:solidFill>
                <a:miter lim="800000"/>
                <a:headEnd/>
                <a:tailEnd/>
              </a14:hiddenLine>
            </a:ext>
          </a:extLst>
        </p:spPr>
      </p:pic>
      <p:grpSp>
        <p:nvGrpSpPr>
          <p:cNvPr id="10" name="Group 9"/>
          <p:cNvGrpSpPr/>
          <p:nvPr/>
        </p:nvGrpSpPr>
        <p:grpSpPr>
          <a:xfrm>
            <a:off x="8056202" y="5288409"/>
            <a:ext cx="1859050" cy="1242919"/>
            <a:chOff x="609600" y="3302000"/>
            <a:chExt cx="1944467" cy="1556859"/>
          </a:xfrm>
          <a:scene3d>
            <a:camera prst="orthographicFront">
              <a:rot lat="0" lon="0" rev="0"/>
            </a:camera>
            <a:lightRig rig="balanced" dir="t">
              <a:rot lat="0" lon="0" rev="8700000"/>
            </a:lightRig>
          </a:scene3d>
        </p:grpSpPr>
        <p:pic>
          <p:nvPicPr>
            <p:cNvPr id="16" name="Picture 4" descr="paul_val_precision.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03545" y="3302000"/>
              <a:ext cx="1850522" cy="1556859"/>
            </a:xfrm>
            <a:prstGeom prst="rect">
              <a:avLst/>
            </a:prstGeom>
            <a:noFill/>
            <a:ln>
              <a:noFill/>
            </a:ln>
            <a:effectLst>
              <a:outerShdw blurRad="44450" dist="27940" dir="5400000" algn="ctr">
                <a:srgbClr val="000000">
                  <a:alpha val="32000"/>
                </a:srgbClr>
              </a:outerShdw>
            </a:effectLst>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bwMode="auto">
            <a:xfrm>
              <a:off x="609600" y="3302000"/>
              <a:ext cx="210520" cy="1556859"/>
            </a:xfrm>
            <a:prstGeom prst="rect">
              <a:avLst/>
            </a:prstGeom>
            <a:solidFill>
              <a:schemeClr val="bg1"/>
            </a:solidFill>
            <a:ln w="9525" cap="flat" cmpd="sng" algn="ctr">
              <a:noFill/>
              <a:prstDash val="solid"/>
              <a:round/>
              <a:headEnd type="none" w="med" len="med"/>
              <a:tailEnd type="none" w="med" len="med"/>
            </a:ln>
            <a:effectLst>
              <a:outerShdw blurRad="44450" dist="27940" dir="5400000" algn="ctr">
                <a:srgbClr val="000000">
                  <a:alpha val="32000"/>
                </a:srgbClr>
              </a:outerShdw>
            </a:effectLst>
            <a:sp3d>
              <a:bevelT w="190500" h="38100"/>
            </a:sp3d>
          </p:spPr>
          <p:txBody>
            <a:bodyPr/>
            <a:lstStyle/>
            <a:p>
              <a:pPr defTabSz="494659">
                <a:buClr>
                  <a:srgbClr val="000000"/>
                </a:buClr>
                <a:buSzPct val="100000"/>
                <a:defRPr/>
              </a:pPr>
              <a:endParaRPr lang="en-US" sz="2600">
                <a:solidFill>
                  <a:srgbClr val="FFFFFF"/>
                </a:solidFill>
                <a:latin typeface="Calibri" pitchFamily="34" charset="0"/>
              </a:endParaRPr>
            </a:p>
          </p:txBody>
        </p:sp>
      </p:grpSp>
      <p:pic>
        <p:nvPicPr>
          <p:cNvPr id="13" name="Picture 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20306" y="3226350"/>
            <a:ext cx="1462210" cy="180747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2" name="Rectangle 1"/>
          <p:cNvSpPr/>
          <p:nvPr/>
        </p:nvSpPr>
        <p:spPr>
          <a:xfrm>
            <a:off x="2701417" y="698527"/>
            <a:ext cx="4719803" cy="318886"/>
          </a:xfrm>
          <a:prstGeom prst="rect">
            <a:avLst/>
          </a:prstGeom>
        </p:spPr>
        <p:txBody>
          <a:bodyPr wrap="square">
            <a:spAutoFit/>
          </a:bodyPr>
          <a:lstStyle/>
          <a:p>
            <a:r>
              <a:rPr lang="en-US" sz="1400" b="1" i="1" dirty="0"/>
              <a:t>Discrete 2018, Vienna, Austria, 26-30 November 201</a:t>
            </a:r>
            <a:r>
              <a:rPr lang="en-US" sz="1400" b="1" dirty="0"/>
              <a:t>8</a:t>
            </a:r>
            <a:endParaRPr lang="nl-NL" sz="1400" b="1" dirty="0"/>
          </a:p>
        </p:txBody>
      </p:sp>
      <p:sp>
        <p:nvSpPr>
          <p:cNvPr id="14" name="TextBox 13"/>
          <p:cNvSpPr txBox="1">
            <a:spLocks noChangeArrowheads="1"/>
          </p:cNvSpPr>
          <p:nvPr/>
        </p:nvSpPr>
        <p:spPr bwMode="auto">
          <a:xfrm>
            <a:off x="2030388" y="3246644"/>
            <a:ext cx="6228038" cy="113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673" tIns="50339" rIns="100673" bIns="50339">
            <a:spAutoFit/>
          </a:bodyPr>
          <a:lstStyle>
            <a:lvl1pPr marL="342900" indent="-342900" eaLnBrk="0" hangingPunct="0">
              <a:buClr>
                <a:srgbClr val="000000"/>
              </a:buClr>
              <a:buSzPct val="100000"/>
              <a:buFont typeface="Times New Roman" pitchFamily="18" charset="0"/>
              <a:defRPr sz="2400">
                <a:solidFill>
                  <a:schemeClr val="bg1"/>
                </a:solidFill>
                <a:latin typeface="Calibri" pitchFamily="34" charset="0"/>
              </a:defRPr>
            </a:lvl1pPr>
            <a:lvl2pPr eaLnBrk="0" hangingPunct="0">
              <a:buClr>
                <a:srgbClr val="000000"/>
              </a:buClr>
              <a:buSzPct val="100000"/>
              <a:buFont typeface="Times New Roman" pitchFamily="18" charset="0"/>
              <a:defRPr sz="2400">
                <a:solidFill>
                  <a:schemeClr val="bg1"/>
                </a:solidFill>
                <a:latin typeface="Calibri" pitchFamily="34" charset="0"/>
              </a:defRPr>
            </a:lvl2pPr>
            <a:lvl3pPr eaLnBrk="0" hangingPunct="0">
              <a:buClr>
                <a:srgbClr val="000000"/>
              </a:buClr>
              <a:buSzPct val="100000"/>
              <a:buFont typeface="Times New Roman" pitchFamily="18" charset="0"/>
              <a:defRPr sz="2400">
                <a:solidFill>
                  <a:schemeClr val="bg1"/>
                </a:solidFill>
                <a:latin typeface="Calibri" pitchFamily="34" charset="0"/>
              </a:defRPr>
            </a:lvl3pPr>
            <a:lvl4pPr eaLnBrk="0" hangingPunct="0">
              <a:buClr>
                <a:srgbClr val="000000"/>
              </a:buClr>
              <a:buSzPct val="100000"/>
              <a:buFont typeface="Times New Roman" pitchFamily="18" charset="0"/>
              <a:defRPr sz="2400">
                <a:solidFill>
                  <a:schemeClr val="bg1"/>
                </a:solidFill>
                <a:latin typeface="Calibri" pitchFamily="34" charset="0"/>
              </a:defRPr>
            </a:lvl4pPr>
            <a:lvl5pPr eaLnBrk="0" hangingPunct="0">
              <a:buClr>
                <a:srgbClr val="000000"/>
              </a:buClr>
              <a:buSzPct val="100000"/>
              <a:buFont typeface="Times New Roman" pitchFamily="18" charset="0"/>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defTabSz="494659" eaLnBrk="1" hangingPunct="1">
              <a:buClr>
                <a:srgbClr val="000099"/>
              </a:buClr>
              <a:buFont typeface="Wingdings" pitchFamily="2" charset="2"/>
              <a:buChar char="Ø"/>
            </a:pPr>
            <a:r>
              <a:rPr lang="nl-NL" sz="2200" b="1" dirty="0" err="1">
                <a:solidFill>
                  <a:srgbClr val="0000FF"/>
                </a:solidFill>
              </a:rPr>
              <a:t>Selection</a:t>
            </a:r>
            <a:r>
              <a:rPr lang="nl-NL" sz="2200" b="1" dirty="0">
                <a:solidFill>
                  <a:srgbClr val="0000FF"/>
                </a:solidFill>
              </a:rPr>
              <a:t> of a Few Topics &amp; </a:t>
            </a:r>
            <a:r>
              <a:rPr lang="nl-NL" sz="2200" b="1" dirty="0" err="1">
                <a:solidFill>
                  <a:srgbClr val="0000FF"/>
                </a:solidFill>
              </a:rPr>
              <a:t>Examples</a:t>
            </a:r>
            <a:r>
              <a:rPr lang="nl-NL" sz="2200" b="1" dirty="0">
                <a:solidFill>
                  <a:srgbClr val="0000FF"/>
                </a:solidFill>
              </a:rPr>
              <a:t> </a:t>
            </a:r>
            <a:r>
              <a:rPr lang="nl-NL" sz="2200" b="1" dirty="0" err="1">
                <a:solidFill>
                  <a:srgbClr val="0000FF"/>
                </a:solidFill>
              </a:rPr>
              <a:t>neccessary</a:t>
            </a:r>
            <a:endParaRPr lang="nl-NL" sz="2200" b="1" dirty="0">
              <a:solidFill>
                <a:srgbClr val="0000FF"/>
              </a:solidFill>
            </a:endParaRPr>
          </a:p>
          <a:p>
            <a:pPr marL="0" indent="0" defTabSz="494659" eaLnBrk="1" hangingPunct="1">
              <a:buClr>
                <a:srgbClr val="000099"/>
              </a:buClr>
            </a:pPr>
            <a:r>
              <a:rPr lang="nl-NL" sz="2200" b="1" dirty="0">
                <a:solidFill>
                  <a:srgbClr val="0000FF"/>
                </a:solidFill>
              </a:rPr>
              <a:t>     	</a:t>
            </a:r>
            <a:r>
              <a:rPr lang="nl-NL" sz="2000" b="1" i="1" dirty="0">
                <a:solidFill>
                  <a:srgbClr val="0000FF"/>
                </a:solidFill>
              </a:rPr>
              <a:t>→  Focus on </a:t>
            </a:r>
            <a:r>
              <a:rPr lang="nl-NL" sz="2000" b="1" i="1" dirty="0" err="1">
                <a:solidFill>
                  <a:srgbClr val="0000FF"/>
                </a:solidFill>
              </a:rPr>
              <a:t>Transformativity</a:t>
            </a:r>
            <a:endParaRPr lang="nl-NL" sz="2200" b="1" i="1" dirty="0">
              <a:solidFill>
                <a:srgbClr val="0000FF"/>
              </a:solidFill>
            </a:endParaRPr>
          </a:p>
          <a:p>
            <a:pPr marL="440472" lvl="1" defTabSz="494659" eaLnBrk="1" hangingPunct="1">
              <a:buClr>
                <a:srgbClr val="000099"/>
              </a:buClr>
            </a:pPr>
            <a:endParaRPr lang="nl-NL" sz="1100" b="1" dirty="0">
              <a:solidFill>
                <a:srgbClr val="0000FF"/>
              </a:solidFill>
            </a:endParaRPr>
          </a:p>
          <a:p>
            <a:pPr marL="0" indent="0" defTabSz="494659" eaLnBrk="1" hangingPunct="1">
              <a:buClr>
                <a:srgbClr val="000099"/>
              </a:buClr>
            </a:pPr>
            <a:endParaRPr lang="nl-NL" sz="1200" b="1" dirty="0">
              <a:solidFill>
                <a:srgbClr val="0000FF"/>
              </a:solidFill>
            </a:endParaRPr>
          </a:p>
        </p:txBody>
      </p:sp>
      <p:sp>
        <p:nvSpPr>
          <p:cNvPr id="18" name="TextBox 17"/>
          <p:cNvSpPr txBox="1">
            <a:spLocks noChangeArrowheads="1"/>
          </p:cNvSpPr>
          <p:nvPr/>
        </p:nvSpPr>
        <p:spPr bwMode="auto">
          <a:xfrm>
            <a:off x="2030388" y="3974514"/>
            <a:ext cx="4579190" cy="2671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673" tIns="50339" rIns="100673" bIns="50339">
            <a:spAutoFit/>
          </a:bodyPr>
          <a:lstStyle>
            <a:lvl1pPr marL="342900" indent="-342900" eaLnBrk="0" hangingPunct="0">
              <a:buClr>
                <a:srgbClr val="000000"/>
              </a:buClr>
              <a:buSzPct val="100000"/>
              <a:buFont typeface="Times New Roman" pitchFamily="18" charset="0"/>
              <a:defRPr sz="2400">
                <a:solidFill>
                  <a:schemeClr val="bg1"/>
                </a:solidFill>
                <a:latin typeface="Calibri" pitchFamily="34" charset="0"/>
              </a:defRPr>
            </a:lvl1pPr>
            <a:lvl2pPr eaLnBrk="0" hangingPunct="0">
              <a:buClr>
                <a:srgbClr val="000000"/>
              </a:buClr>
              <a:buSzPct val="100000"/>
              <a:buFont typeface="Times New Roman" pitchFamily="18" charset="0"/>
              <a:defRPr sz="2400">
                <a:solidFill>
                  <a:schemeClr val="bg1"/>
                </a:solidFill>
                <a:latin typeface="Calibri" pitchFamily="34" charset="0"/>
              </a:defRPr>
            </a:lvl2pPr>
            <a:lvl3pPr eaLnBrk="0" hangingPunct="0">
              <a:buClr>
                <a:srgbClr val="000000"/>
              </a:buClr>
              <a:buSzPct val="100000"/>
              <a:buFont typeface="Times New Roman" pitchFamily="18" charset="0"/>
              <a:defRPr sz="2400">
                <a:solidFill>
                  <a:schemeClr val="bg1"/>
                </a:solidFill>
                <a:latin typeface="Calibri" pitchFamily="34" charset="0"/>
              </a:defRPr>
            </a:lvl3pPr>
            <a:lvl4pPr eaLnBrk="0" hangingPunct="0">
              <a:buClr>
                <a:srgbClr val="000000"/>
              </a:buClr>
              <a:buSzPct val="100000"/>
              <a:buFont typeface="Times New Roman" pitchFamily="18" charset="0"/>
              <a:defRPr sz="2400">
                <a:solidFill>
                  <a:schemeClr val="bg1"/>
                </a:solidFill>
                <a:latin typeface="Calibri" pitchFamily="34" charset="0"/>
              </a:defRPr>
            </a:lvl4pPr>
            <a:lvl5pPr eaLnBrk="0" hangingPunct="0">
              <a:buClr>
                <a:srgbClr val="000000"/>
              </a:buClr>
              <a:buSzPct val="100000"/>
              <a:buFont typeface="Times New Roman" pitchFamily="18" charset="0"/>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marL="440472" lvl="1" defTabSz="494659" eaLnBrk="1" hangingPunct="1">
              <a:buClr>
                <a:srgbClr val="000099"/>
              </a:buClr>
            </a:pPr>
            <a:endParaRPr lang="nl-NL" sz="1100" b="1" dirty="0">
              <a:solidFill>
                <a:srgbClr val="0000FF"/>
              </a:solidFill>
            </a:endParaRPr>
          </a:p>
          <a:p>
            <a:pPr defTabSz="494659" eaLnBrk="1" hangingPunct="1">
              <a:buClr>
                <a:srgbClr val="000099"/>
              </a:buClr>
              <a:buFont typeface="Wingdings" pitchFamily="2" charset="2"/>
              <a:buChar char="Ø"/>
            </a:pPr>
            <a:r>
              <a:rPr lang="nl-NL" sz="2200" b="1" smtClean="0">
                <a:solidFill>
                  <a:srgbClr val="0000FF"/>
                </a:solidFill>
              </a:rPr>
              <a:t>Urgent </a:t>
            </a:r>
            <a:r>
              <a:rPr lang="nl-NL" sz="2200" b="1" dirty="0">
                <a:solidFill>
                  <a:srgbClr val="0000FF"/>
                </a:solidFill>
              </a:rPr>
              <a:t>Issues</a:t>
            </a:r>
          </a:p>
          <a:p>
            <a:pPr marL="0" indent="0" defTabSz="494659" eaLnBrk="1" hangingPunct="1">
              <a:buClr>
                <a:srgbClr val="000099"/>
              </a:buClr>
            </a:pPr>
            <a:r>
              <a:rPr lang="nl-NL" sz="2200" b="1" dirty="0">
                <a:solidFill>
                  <a:srgbClr val="0000FF"/>
                </a:solidFill>
              </a:rPr>
              <a:t>     </a:t>
            </a:r>
            <a:r>
              <a:rPr lang="nl-NL" sz="1050" b="1" dirty="0">
                <a:solidFill>
                  <a:srgbClr val="0000FF"/>
                </a:solidFill>
              </a:rPr>
              <a:t> </a:t>
            </a:r>
            <a:r>
              <a:rPr lang="nl-NL" sz="2200" b="1" dirty="0">
                <a:solidFill>
                  <a:srgbClr val="0000FF"/>
                </a:solidFill>
              </a:rPr>
              <a:t> 	</a:t>
            </a:r>
            <a:r>
              <a:rPr lang="nl-NL" sz="2000" b="1" i="1" dirty="0">
                <a:solidFill>
                  <a:srgbClr val="0000FF"/>
                </a:solidFill>
              </a:rPr>
              <a:t>→  Precision Test of  Standard Model</a:t>
            </a:r>
          </a:p>
          <a:p>
            <a:pPr marL="0" indent="0" defTabSz="494659" eaLnBrk="1" hangingPunct="1">
              <a:buClr>
                <a:srgbClr val="000099"/>
              </a:buClr>
            </a:pPr>
            <a:r>
              <a:rPr lang="nl-NL" sz="2000" b="1" i="1" dirty="0">
                <a:solidFill>
                  <a:srgbClr val="0000FF"/>
                </a:solidFill>
              </a:rPr>
              <a:t>   </a:t>
            </a:r>
            <a:r>
              <a:rPr lang="nl-NL" sz="1200" b="1" i="1" dirty="0">
                <a:solidFill>
                  <a:srgbClr val="0000FF"/>
                </a:solidFill>
              </a:rPr>
              <a:t>  </a:t>
            </a:r>
            <a:r>
              <a:rPr lang="nl-NL" sz="2000" b="1" i="1" dirty="0">
                <a:solidFill>
                  <a:srgbClr val="0000FF"/>
                </a:solidFill>
              </a:rPr>
              <a:t>   	→  Search </a:t>
            </a:r>
            <a:r>
              <a:rPr lang="nl-NL" sz="2000" b="1" i="1" dirty="0" err="1">
                <a:solidFill>
                  <a:srgbClr val="0000FF"/>
                </a:solidFill>
              </a:rPr>
              <a:t>for</a:t>
            </a:r>
            <a:r>
              <a:rPr lang="nl-NL" sz="2000" b="1" i="1" dirty="0">
                <a:solidFill>
                  <a:srgbClr val="0000FF"/>
                </a:solidFill>
              </a:rPr>
              <a:t> New </a:t>
            </a:r>
            <a:r>
              <a:rPr lang="nl-NL" sz="2000" b="1" i="1" dirty="0" err="1">
                <a:solidFill>
                  <a:srgbClr val="0000FF"/>
                </a:solidFill>
              </a:rPr>
              <a:t>Physics</a:t>
            </a:r>
            <a:endParaRPr lang="nl-NL" sz="2000" b="1" i="1" dirty="0">
              <a:solidFill>
                <a:srgbClr val="0000FF"/>
              </a:solidFill>
            </a:endParaRPr>
          </a:p>
          <a:p>
            <a:pPr marL="0" indent="0" defTabSz="494659" eaLnBrk="1" hangingPunct="1">
              <a:buClr>
                <a:srgbClr val="000099"/>
              </a:buClr>
            </a:pPr>
            <a:r>
              <a:rPr lang="nl-NL" sz="2000" b="1" i="1" dirty="0">
                <a:solidFill>
                  <a:srgbClr val="0000FF"/>
                </a:solidFill>
              </a:rPr>
              <a:t>	→  Value of  </a:t>
            </a:r>
            <a:r>
              <a:rPr lang="nl-NL" sz="2000" b="1" i="1" dirty="0" err="1">
                <a:solidFill>
                  <a:srgbClr val="0000FF"/>
                </a:solidFill>
              </a:rPr>
              <a:t>Weinberg</a:t>
            </a:r>
            <a:r>
              <a:rPr lang="nl-NL" sz="2000" b="1" i="1" dirty="0">
                <a:solidFill>
                  <a:srgbClr val="0000FF"/>
                </a:solidFill>
              </a:rPr>
              <a:t> </a:t>
            </a:r>
            <a:r>
              <a:rPr lang="nl-NL" sz="2000" b="1" i="1" dirty="0" err="1">
                <a:solidFill>
                  <a:srgbClr val="0000FF"/>
                </a:solidFill>
              </a:rPr>
              <a:t>Angle</a:t>
            </a:r>
            <a:endParaRPr lang="nl-NL" sz="2000" b="1" i="1" dirty="0">
              <a:solidFill>
                <a:srgbClr val="0000FF"/>
              </a:solidFill>
            </a:endParaRPr>
          </a:p>
          <a:p>
            <a:pPr marL="0" indent="0" defTabSz="494659" eaLnBrk="1" hangingPunct="1">
              <a:buClr>
                <a:srgbClr val="000099"/>
              </a:buClr>
            </a:pPr>
            <a:r>
              <a:rPr lang="nl-NL" sz="2000" b="1" i="1" dirty="0">
                <a:solidFill>
                  <a:srgbClr val="0000FF"/>
                </a:solidFill>
              </a:rPr>
              <a:t>       	→  Precision Atomic </a:t>
            </a:r>
            <a:r>
              <a:rPr lang="nl-NL" sz="2000" b="1" i="1" dirty="0" err="1">
                <a:solidFill>
                  <a:srgbClr val="0000FF"/>
                </a:solidFill>
              </a:rPr>
              <a:t>Spectroscopy</a:t>
            </a:r>
            <a:endParaRPr lang="nl-NL" sz="2000" b="1" i="1" dirty="0">
              <a:solidFill>
                <a:srgbClr val="0000FF"/>
              </a:solidFill>
            </a:endParaRPr>
          </a:p>
          <a:p>
            <a:pPr marL="0" indent="0" defTabSz="494659" eaLnBrk="1" hangingPunct="1">
              <a:buClr>
                <a:srgbClr val="000099"/>
              </a:buClr>
            </a:pPr>
            <a:endParaRPr lang="nl-NL" sz="2000" b="1" i="1" dirty="0">
              <a:solidFill>
                <a:srgbClr val="0000FF"/>
              </a:solidFill>
            </a:endParaRPr>
          </a:p>
          <a:p>
            <a:pPr marL="0" indent="0" defTabSz="494659" eaLnBrk="1" hangingPunct="1">
              <a:buClr>
                <a:srgbClr val="000099"/>
              </a:buClr>
            </a:pPr>
            <a:r>
              <a:rPr lang="nl-NL" sz="2000" b="1" i="1" dirty="0">
                <a:solidFill>
                  <a:srgbClr val="0000FF"/>
                </a:solidFill>
              </a:rPr>
              <a:t>	 </a:t>
            </a:r>
          </a:p>
          <a:p>
            <a:pPr marL="0" indent="0" defTabSz="494659" eaLnBrk="1" hangingPunct="1">
              <a:buClr>
                <a:srgbClr val="000099"/>
              </a:buClr>
            </a:pPr>
            <a:endParaRPr lang="nl-NL" sz="1200" b="1" dirty="0">
              <a:solidFill>
                <a:srgbClr val="0000FF"/>
              </a:solidFill>
            </a:endParaRPr>
          </a:p>
        </p:txBody>
      </p:sp>
      <p:sp>
        <p:nvSpPr>
          <p:cNvPr id="19" name="TextBox 18"/>
          <p:cNvSpPr txBox="1">
            <a:spLocks noChangeArrowheads="1"/>
          </p:cNvSpPr>
          <p:nvPr/>
        </p:nvSpPr>
        <p:spPr bwMode="auto">
          <a:xfrm>
            <a:off x="2038635" y="5503783"/>
            <a:ext cx="5469626" cy="1240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673" tIns="50339" rIns="100673" bIns="50339">
            <a:spAutoFit/>
          </a:bodyPr>
          <a:lstStyle>
            <a:lvl1pPr marL="342900" indent="-342900" eaLnBrk="0" hangingPunct="0">
              <a:buClr>
                <a:srgbClr val="000000"/>
              </a:buClr>
              <a:buSzPct val="100000"/>
              <a:buFont typeface="Times New Roman" pitchFamily="18" charset="0"/>
              <a:defRPr sz="2400">
                <a:solidFill>
                  <a:schemeClr val="bg1"/>
                </a:solidFill>
                <a:latin typeface="Calibri" pitchFamily="34" charset="0"/>
              </a:defRPr>
            </a:lvl1pPr>
            <a:lvl2pPr eaLnBrk="0" hangingPunct="0">
              <a:buClr>
                <a:srgbClr val="000000"/>
              </a:buClr>
              <a:buSzPct val="100000"/>
              <a:buFont typeface="Times New Roman" pitchFamily="18" charset="0"/>
              <a:defRPr sz="2400">
                <a:solidFill>
                  <a:schemeClr val="bg1"/>
                </a:solidFill>
                <a:latin typeface="Calibri" pitchFamily="34" charset="0"/>
              </a:defRPr>
            </a:lvl2pPr>
            <a:lvl3pPr eaLnBrk="0" hangingPunct="0">
              <a:buClr>
                <a:srgbClr val="000000"/>
              </a:buClr>
              <a:buSzPct val="100000"/>
              <a:buFont typeface="Times New Roman" pitchFamily="18" charset="0"/>
              <a:defRPr sz="2400">
                <a:solidFill>
                  <a:schemeClr val="bg1"/>
                </a:solidFill>
                <a:latin typeface="Calibri" pitchFamily="34" charset="0"/>
              </a:defRPr>
            </a:lvl3pPr>
            <a:lvl4pPr eaLnBrk="0" hangingPunct="0">
              <a:buClr>
                <a:srgbClr val="000000"/>
              </a:buClr>
              <a:buSzPct val="100000"/>
              <a:buFont typeface="Times New Roman" pitchFamily="18" charset="0"/>
              <a:defRPr sz="2400">
                <a:solidFill>
                  <a:schemeClr val="bg1"/>
                </a:solidFill>
                <a:latin typeface="Calibri" pitchFamily="34" charset="0"/>
              </a:defRPr>
            </a:lvl4pPr>
            <a:lvl5pPr eaLnBrk="0" hangingPunct="0">
              <a:buClr>
                <a:srgbClr val="000000"/>
              </a:buClr>
              <a:buSzPct val="100000"/>
              <a:buFont typeface="Times New Roman" pitchFamily="18" charset="0"/>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marL="0" indent="0" defTabSz="494659" eaLnBrk="1" hangingPunct="1">
              <a:buClr>
                <a:srgbClr val="000099"/>
              </a:buClr>
            </a:pPr>
            <a:endParaRPr lang="en-US" sz="2000" b="1" dirty="0">
              <a:solidFill>
                <a:srgbClr val="0000FF"/>
              </a:solidFill>
            </a:endParaRPr>
          </a:p>
          <a:p>
            <a:pPr defTabSz="494659" eaLnBrk="1" hangingPunct="1">
              <a:buClr>
                <a:srgbClr val="000099"/>
              </a:buClr>
              <a:buFont typeface="Wingdings" pitchFamily="2" charset="2"/>
              <a:buChar char="Ø"/>
            </a:pPr>
            <a:r>
              <a:rPr lang="nl-NL" sz="2200" b="1" dirty="0">
                <a:solidFill>
                  <a:srgbClr val="0000FF"/>
                </a:solidFill>
              </a:rPr>
              <a:t>Hand in Hand </a:t>
            </a:r>
            <a:r>
              <a:rPr lang="nl-NL" sz="2200" b="1" dirty="0" err="1">
                <a:solidFill>
                  <a:srgbClr val="0000FF"/>
                </a:solidFill>
              </a:rPr>
              <a:t>with</a:t>
            </a:r>
            <a:r>
              <a:rPr lang="nl-NL" sz="2200" b="1" dirty="0">
                <a:solidFill>
                  <a:srgbClr val="0000FF"/>
                </a:solidFill>
              </a:rPr>
              <a:t> Applications</a:t>
            </a:r>
          </a:p>
          <a:p>
            <a:pPr marL="0" indent="0" defTabSz="494659" eaLnBrk="1" hangingPunct="1">
              <a:buClr>
                <a:srgbClr val="000099"/>
              </a:buClr>
            </a:pPr>
            <a:r>
              <a:rPr lang="nl-NL" sz="2000" b="1" dirty="0">
                <a:solidFill>
                  <a:srgbClr val="0000FF"/>
                </a:solidFill>
              </a:rPr>
              <a:t>      	</a:t>
            </a:r>
            <a:r>
              <a:rPr lang="nl-NL" sz="2000" b="1" i="1" dirty="0">
                <a:solidFill>
                  <a:srgbClr val="0000FF"/>
                </a:solidFill>
              </a:rPr>
              <a:t>→  Atomic </a:t>
            </a:r>
            <a:r>
              <a:rPr lang="nl-NL" sz="2000" b="1" i="1" dirty="0" err="1">
                <a:solidFill>
                  <a:srgbClr val="0000FF"/>
                </a:solidFill>
              </a:rPr>
              <a:t>Parity</a:t>
            </a:r>
            <a:r>
              <a:rPr lang="nl-NL" sz="2000" b="1" i="1" dirty="0">
                <a:solidFill>
                  <a:srgbClr val="0000FF"/>
                </a:solidFill>
              </a:rPr>
              <a:t> </a:t>
            </a:r>
            <a:r>
              <a:rPr lang="nl-NL" sz="2000" b="1" i="1" dirty="0" err="1">
                <a:solidFill>
                  <a:srgbClr val="0000FF"/>
                </a:solidFill>
              </a:rPr>
              <a:t>Violation</a:t>
            </a:r>
            <a:r>
              <a:rPr lang="nl-NL" sz="2000" b="1" i="1" dirty="0">
                <a:solidFill>
                  <a:srgbClr val="0000FF"/>
                </a:solidFill>
              </a:rPr>
              <a:t> &amp; Precision </a:t>
            </a:r>
            <a:r>
              <a:rPr lang="nl-NL" sz="2000" b="1" i="1" dirty="0" err="1">
                <a:solidFill>
                  <a:srgbClr val="0000FF"/>
                </a:solidFill>
              </a:rPr>
              <a:t>Clocks</a:t>
            </a:r>
            <a:endParaRPr lang="nl-NL" sz="2000" b="1" i="1" dirty="0">
              <a:solidFill>
                <a:srgbClr val="0000FF"/>
              </a:solidFill>
            </a:endParaRPr>
          </a:p>
          <a:p>
            <a:pPr marL="0" indent="0" defTabSz="494659" eaLnBrk="1" hangingPunct="1">
              <a:buClr>
                <a:srgbClr val="000099"/>
              </a:buClr>
            </a:pPr>
            <a:endParaRPr lang="nl-NL" sz="1200" b="1" dirty="0">
              <a:solidFill>
                <a:srgbClr val="0000FF"/>
              </a:solidFill>
            </a:endParaRPr>
          </a:p>
        </p:txBody>
      </p:sp>
      <p:pic>
        <p:nvPicPr>
          <p:cNvPr id="27" name="Picture 26">
            <a:extLst>
              <a:ext uri="{FF2B5EF4-FFF2-40B4-BE49-F238E27FC236}">
                <a16:creationId xmlns:a16="http://schemas.microsoft.com/office/drawing/2014/main" xmlns="" id="{D40427EF-EA9F-4B38-9742-48ED50F1A4A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899175" y="7664921"/>
            <a:ext cx="802242" cy="314479"/>
          </a:xfrm>
          <a:prstGeom prst="rect">
            <a:avLst/>
          </a:prstGeom>
        </p:spPr>
      </p:pic>
      <p:pic>
        <p:nvPicPr>
          <p:cNvPr id="31" name="Picture 30">
            <a:extLst>
              <a:ext uri="{FF2B5EF4-FFF2-40B4-BE49-F238E27FC236}">
                <a16:creationId xmlns:a16="http://schemas.microsoft.com/office/drawing/2014/main" xmlns="" id="{1A8027E3-A29E-42D6-9884-58E1F8D6B34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930017" y="7591173"/>
            <a:ext cx="802242" cy="446531"/>
          </a:xfrm>
          <a:prstGeom prst="rect">
            <a:avLst/>
          </a:prstGeom>
        </p:spPr>
      </p:pic>
      <p:pic>
        <p:nvPicPr>
          <p:cNvPr id="7" name="Picture 6">
            <a:extLst>
              <a:ext uri="{FF2B5EF4-FFF2-40B4-BE49-F238E27FC236}">
                <a16:creationId xmlns:a16="http://schemas.microsoft.com/office/drawing/2014/main" xmlns="" id="{7D4CF75F-633A-4471-8B62-83AB9A07FC1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388967" y="37988"/>
            <a:ext cx="2095500" cy="485775"/>
          </a:xfrm>
          <a:prstGeom prst="rect">
            <a:avLst/>
          </a:prstGeom>
        </p:spPr>
      </p:pic>
      <p:pic>
        <p:nvPicPr>
          <p:cNvPr id="17" name="Picture 16">
            <a:extLst>
              <a:ext uri="{FF2B5EF4-FFF2-40B4-BE49-F238E27FC236}">
                <a16:creationId xmlns:a16="http://schemas.microsoft.com/office/drawing/2014/main" xmlns="" id="{3C849884-66F7-4E28-9E7C-1B196142A87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57737" y="61754"/>
            <a:ext cx="1424779" cy="2128373"/>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23" name="Picture 22">
            <a:extLst>
              <a:ext uri="{FF2B5EF4-FFF2-40B4-BE49-F238E27FC236}">
                <a16:creationId xmlns:a16="http://schemas.microsoft.com/office/drawing/2014/main" xmlns="" id="{4B1E2932-5E65-4174-BEF8-36CD6B7FE36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8442723" y="93686"/>
            <a:ext cx="1424779" cy="2128373"/>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3444998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667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578" name="Text Box 4"/>
          <p:cNvSpPr txBox="1">
            <a:spLocks noChangeArrowheads="1"/>
          </p:cNvSpPr>
          <p:nvPr/>
        </p:nvSpPr>
        <p:spPr bwMode="auto">
          <a:xfrm>
            <a:off x="5467294" y="4362563"/>
            <a:ext cx="4546116" cy="567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wrap="none">
            <a:spAutoFit/>
          </a:bodyPr>
          <a:lstStyle>
            <a:lvl1pPr defTabSz="3967163" eaLnBrk="0" hangingPunct="0">
              <a:buClr>
                <a:srgbClr val="000000"/>
              </a:buClr>
              <a:buSzPct val="100000"/>
              <a:buFont typeface="Times New Roman" pitchFamily="18" charset="0"/>
              <a:defRPr sz="2400">
                <a:solidFill>
                  <a:schemeClr val="bg1"/>
                </a:solidFill>
                <a:latin typeface="Calibri" pitchFamily="34" charset="0"/>
              </a:defRPr>
            </a:lvl1pPr>
            <a:lvl2pPr defTabSz="3967163" eaLnBrk="0" hangingPunct="0">
              <a:buClr>
                <a:srgbClr val="000000"/>
              </a:buClr>
              <a:buSzPct val="100000"/>
              <a:buFont typeface="Times New Roman" pitchFamily="18" charset="0"/>
              <a:defRPr sz="2400">
                <a:solidFill>
                  <a:schemeClr val="bg1"/>
                </a:solidFill>
                <a:latin typeface="Calibri" pitchFamily="34" charset="0"/>
              </a:defRPr>
            </a:lvl2pPr>
            <a:lvl3pPr defTabSz="3967163" eaLnBrk="0" hangingPunct="0">
              <a:buClr>
                <a:srgbClr val="000000"/>
              </a:buClr>
              <a:buSzPct val="100000"/>
              <a:buFont typeface="Times New Roman" pitchFamily="18" charset="0"/>
              <a:defRPr sz="2400">
                <a:solidFill>
                  <a:schemeClr val="bg1"/>
                </a:solidFill>
                <a:latin typeface="Calibri" pitchFamily="34" charset="0"/>
              </a:defRPr>
            </a:lvl3pPr>
            <a:lvl4pPr defTabSz="3967163" eaLnBrk="0" hangingPunct="0">
              <a:buClr>
                <a:srgbClr val="000000"/>
              </a:buClr>
              <a:buSzPct val="100000"/>
              <a:buFont typeface="Times New Roman" pitchFamily="18" charset="0"/>
              <a:defRPr sz="2400">
                <a:solidFill>
                  <a:schemeClr val="bg1"/>
                </a:solidFill>
                <a:latin typeface="Calibri" pitchFamily="34" charset="0"/>
              </a:defRPr>
            </a:lvl4pPr>
            <a:lvl5pPr defTabSz="3967163" eaLnBrk="0" hangingPunct="0">
              <a:buClr>
                <a:srgbClr val="000000"/>
              </a:buClr>
              <a:buSzPct val="100000"/>
              <a:buFont typeface="Times New Roman" pitchFamily="18" charset="0"/>
              <a:defRPr sz="2400">
                <a:solidFill>
                  <a:schemeClr val="bg1"/>
                </a:solidFill>
                <a:latin typeface="Calibri" pitchFamily="34" charset="0"/>
              </a:defRPr>
            </a:lvl5pPr>
            <a:lvl6pPr marL="25146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eaLnBrk="1" hangingPunct="1">
              <a:buClrTx/>
              <a:buSzTx/>
              <a:buFontTx/>
              <a:buNone/>
            </a:pPr>
            <a:r>
              <a:rPr lang="en-US" sz="3086" b="1">
                <a:solidFill>
                  <a:srgbClr val="000099"/>
                </a:solidFill>
                <a:ea typeface="MS PGothic" pitchFamily="34" charset="-128"/>
              </a:rPr>
              <a:t>→ APV probes  </a:t>
            </a:r>
            <a:r>
              <a:rPr lang="en-US" sz="3086" b="1" i="1">
                <a:solidFill>
                  <a:srgbClr val="000099"/>
                </a:solidFill>
                <a:ea typeface="MS PGothic" pitchFamily="34" charset="-128"/>
              </a:rPr>
              <a:t>orthogonal</a:t>
            </a:r>
          </a:p>
        </p:txBody>
      </p:sp>
      <p:pic>
        <p:nvPicPr>
          <p:cNvPr id="2457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flipH="1" flipV="1">
            <a:off x="10595103" y="2659886"/>
            <a:ext cx="4096574" cy="298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Text Box 7"/>
          <p:cNvSpPr txBox="1">
            <a:spLocks noChangeArrowheads="1"/>
          </p:cNvSpPr>
          <p:nvPr/>
        </p:nvSpPr>
        <p:spPr bwMode="auto">
          <a:xfrm>
            <a:off x="10595103" y="6084489"/>
            <a:ext cx="3541354" cy="567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wrap="none">
            <a:spAutoFit/>
          </a:bodyPr>
          <a:lstStyle>
            <a:lvl1pPr defTabSz="3967163" eaLnBrk="0" hangingPunct="0">
              <a:buClr>
                <a:srgbClr val="000000"/>
              </a:buClr>
              <a:buSzPct val="100000"/>
              <a:buFont typeface="Times New Roman" pitchFamily="18" charset="0"/>
              <a:defRPr sz="2400">
                <a:solidFill>
                  <a:schemeClr val="bg1"/>
                </a:solidFill>
                <a:latin typeface="Calibri" pitchFamily="34" charset="0"/>
              </a:defRPr>
            </a:lvl1pPr>
            <a:lvl2pPr defTabSz="3967163" eaLnBrk="0" hangingPunct="0">
              <a:buClr>
                <a:srgbClr val="000000"/>
              </a:buClr>
              <a:buSzPct val="100000"/>
              <a:buFont typeface="Times New Roman" pitchFamily="18" charset="0"/>
              <a:defRPr sz="2400">
                <a:solidFill>
                  <a:schemeClr val="bg1"/>
                </a:solidFill>
                <a:latin typeface="Calibri" pitchFamily="34" charset="0"/>
              </a:defRPr>
            </a:lvl2pPr>
            <a:lvl3pPr defTabSz="3967163" eaLnBrk="0" hangingPunct="0">
              <a:buClr>
                <a:srgbClr val="000000"/>
              </a:buClr>
              <a:buSzPct val="100000"/>
              <a:buFont typeface="Times New Roman" pitchFamily="18" charset="0"/>
              <a:defRPr sz="2400">
                <a:solidFill>
                  <a:schemeClr val="bg1"/>
                </a:solidFill>
                <a:latin typeface="Calibri" pitchFamily="34" charset="0"/>
              </a:defRPr>
            </a:lvl3pPr>
            <a:lvl4pPr defTabSz="3967163" eaLnBrk="0" hangingPunct="0">
              <a:buClr>
                <a:srgbClr val="000000"/>
              </a:buClr>
              <a:buSzPct val="100000"/>
              <a:buFont typeface="Times New Roman" pitchFamily="18" charset="0"/>
              <a:defRPr sz="2400">
                <a:solidFill>
                  <a:schemeClr val="bg1"/>
                </a:solidFill>
                <a:latin typeface="Calibri" pitchFamily="34" charset="0"/>
              </a:defRPr>
            </a:lvl4pPr>
            <a:lvl5pPr defTabSz="3967163" eaLnBrk="0" hangingPunct="0">
              <a:buClr>
                <a:srgbClr val="000000"/>
              </a:buClr>
              <a:buSzPct val="100000"/>
              <a:buFont typeface="Times New Roman" pitchFamily="18" charset="0"/>
              <a:defRPr sz="2400">
                <a:solidFill>
                  <a:schemeClr val="bg1"/>
                </a:solidFill>
                <a:latin typeface="Calibri" pitchFamily="34" charset="0"/>
              </a:defRPr>
            </a:lvl5pPr>
            <a:lvl6pPr marL="25146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eaLnBrk="1" hangingPunct="1">
              <a:buClrTx/>
              <a:buSzTx/>
              <a:buFontTx/>
              <a:buNone/>
            </a:pPr>
            <a:r>
              <a:rPr lang="en-US" sz="1543">
                <a:solidFill>
                  <a:schemeClr val="tx1"/>
                </a:solidFill>
                <a:latin typeface="Arial" pitchFamily="34" charset="0"/>
                <a:ea typeface="MS PGothic" pitchFamily="34" charset="-128"/>
              </a:rPr>
              <a:t>M.J. Ramsey-Musolf and S. Su (2007)</a:t>
            </a:r>
          </a:p>
          <a:p>
            <a:pPr eaLnBrk="1" hangingPunct="1">
              <a:buClrTx/>
              <a:buSzTx/>
              <a:buFontTx/>
              <a:buNone/>
            </a:pPr>
            <a:endParaRPr lang="en-US" sz="1543">
              <a:solidFill>
                <a:schemeClr val="tx1"/>
              </a:solidFill>
              <a:latin typeface="Arial" pitchFamily="34" charset="0"/>
              <a:ea typeface="MS PGothic" pitchFamily="34" charset="-128"/>
            </a:endParaRPr>
          </a:p>
        </p:txBody>
      </p:sp>
      <p:pic>
        <p:nvPicPr>
          <p:cNvPr id="8" name="Picture 12" descr="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00199" y="2365434"/>
            <a:ext cx="4867095" cy="4793188"/>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4582" name="Object 15"/>
          <p:cNvGraphicFramePr>
            <a:graphicFrameLocks noChangeAspect="1"/>
          </p:cNvGraphicFramePr>
          <p:nvPr/>
        </p:nvGraphicFramePr>
        <p:xfrm>
          <a:off x="866742" y="1455937"/>
          <a:ext cx="5848249" cy="1343942"/>
        </p:xfrm>
        <a:graphic>
          <a:graphicData uri="http://schemas.openxmlformats.org/presentationml/2006/ole">
            <mc:AlternateContent xmlns:mc="http://schemas.openxmlformats.org/markup-compatibility/2006">
              <mc:Choice xmlns:v="urn:schemas-microsoft-com:vml" Requires="v">
                <p:oleObj spid="_x0000_s75878" name="Equation" r:id="rId5" imgW="2984500" imgH="685800" progId="Equation.3">
                  <p:embed/>
                </p:oleObj>
              </mc:Choice>
              <mc:Fallback>
                <p:oleObj name="Equation" r:id="rId5" imgW="2984500" imgH="685800" progId="Equation.3">
                  <p:embed/>
                  <p:pic>
                    <p:nvPicPr>
                      <p:cNvPr id="24582" name="Object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6742" y="1455937"/>
                        <a:ext cx="5848249" cy="13439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583" name="Object 20"/>
          <p:cNvGraphicFramePr>
            <a:graphicFrameLocks noChangeAspect="1"/>
          </p:cNvGraphicFramePr>
          <p:nvPr/>
        </p:nvGraphicFramePr>
        <p:xfrm>
          <a:off x="7329214" y="1434938"/>
          <a:ext cx="2511143" cy="983458"/>
        </p:xfrm>
        <a:graphic>
          <a:graphicData uri="http://schemas.openxmlformats.org/presentationml/2006/ole">
            <mc:AlternateContent xmlns:mc="http://schemas.openxmlformats.org/markup-compatibility/2006">
              <mc:Choice xmlns:v="urn:schemas-microsoft-com:vml" Requires="v">
                <p:oleObj spid="_x0000_s75879" name="Equation" r:id="rId7" imgW="1231366" imgH="482391" progId="Equation.3">
                  <p:embed/>
                </p:oleObj>
              </mc:Choice>
              <mc:Fallback>
                <p:oleObj name="Equation" r:id="rId7" imgW="1231366" imgH="482391" progId="Equation.3">
                  <p:embed/>
                  <p:pic>
                    <p:nvPicPr>
                      <p:cNvPr id="24583" name="Object 2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29214" y="1434938"/>
                        <a:ext cx="2511143" cy="9834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84" name="Text Box 21"/>
          <p:cNvSpPr txBox="1">
            <a:spLocks noChangeArrowheads="1"/>
          </p:cNvSpPr>
          <p:nvPr/>
        </p:nvSpPr>
        <p:spPr bwMode="auto">
          <a:xfrm>
            <a:off x="3790866" y="7158943"/>
            <a:ext cx="1657890" cy="295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wrap="none">
            <a:spAutoFit/>
          </a:bodyPr>
          <a:lstStyle>
            <a:lvl1pPr defTabSz="3967163" eaLnBrk="0" hangingPunct="0">
              <a:buClr>
                <a:srgbClr val="000000"/>
              </a:buClr>
              <a:buSzPct val="100000"/>
              <a:buFont typeface="Times New Roman" pitchFamily="18" charset="0"/>
              <a:defRPr sz="2400">
                <a:solidFill>
                  <a:schemeClr val="bg1"/>
                </a:solidFill>
                <a:latin typeface="Calibri" pitchFamily="34" charset="0"/>
              </a:defRPr>
            </a:lvl1pPr>
            <a:lvl2pPr defTabSz="3967163" eaLnBrk="0" hangingPunct="0">
              <a:buClr>
                <a:srgbClr val="000000"/>
              </a:buClr>
              <a:buSzPct val="100000"/>
              <a:buFont typeface="Times New Roman" pitchFamily="18" charset="0"/>
              <a:defRPr sz="2400">
                <a:solidFill>
                  <a:schemeClr val="bg1"/>
                </a:solidFill>
                <a:latin typeface="Calibri" pitchFamily="34" charset="0"/>
              </a:defRPr>
            </a:lvl2pPr>
            <a:lvl3pPr defTabSz="3967163" eaLnBrk="0" hangingPunct="0">
              <a:buClr>
                <a:srgbClr val="000000"/>
              </a:buClr>
              <a:buSzPct val="100000"/>
              <a:buFont typeface="Times New Roman" pitchFamily="18" charset="0"/>
              <a:defRPr sz="2400">
                <a:solidFill>
                  <a:schemeClr val="bg1"/>
                </a:solidFill>
                <a:latin typeface="Calibri" pitchFamily="34" charset="0"/>
              </a:defRPr>
            </a:lvl3pPr>
            <a:lvl4pPr defTabSz="3967163" eaLnBrk="0" hangingPunct="0">
              <a:buClr>
                <a:srgbClr val="000000"/>
              </a:buClr>
              <a:buSzPct val="100000"/>
              <a:buFont typeface="Times New Roman" pitchFamily="18" charset="0"/>
              <a:defRPr sz="2400">
                <a:solidFill>
                  <a:schemeClr val="bg1"/>
                </a:solidFill>
                <a:latin typeface="Calibri" pitchFamily="34" charset="0"/>
              </a:defRPr>
            </a:lvl4pPr>
            <a:lvl5pPr defTabSz="3967163" eaLnBrk="0" hangingPunct="0">
              <a:buClr>
                <a:srgbClr val="000000"/>
              </a:buClr>
              <a:buSzPct val="100000"/>
              <a:buFont typeface="Times New Roman" pitchFamily="18" charset="0"/>
              <a:defRPr sz="2400">
                <a:solidFill>
                  <a:schemeClr val="bg1"/>
                </a:solidFill>
                <a:latin typeface="Calibri" pitchFamily="34" charset="0"/>
              </a:defRPr>
            </a:lvl5pPr>
            <a:lvl6pPr marL="25146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eaLnBrk="1" hangingPunct="1">
              <a:buClrTx/>
              <a:buSzTx/>
              <a:buFontTx/>
              <a:buNone/>
            </a:pPr>
            <a:r>
              <a:rPr lang="en-US" sz="1323" i="1">
                <a:solidFill>
                  <a:schemeClr val="tx1"/>
                </a:solidFill>
                <a:ea typeface="MS PGothic" pitchFamily="34" charset="-128"/>
              </a:rPr>
              <a:t>Young et al. PRL 2007</a:t>
            </a:r>
          </a:p>
        </p:txBody>
      </p:sp>
      <p:sp>
        <p:nvSpPr>
          <p:cNvPr id="24585" name="Rectangle 2"/>
          <p:cNvSpPr txBox="1">
            <a:spLocks noChangeArrowheads="1"/>
          </p:cNvSpPr>
          <p:nvPr/>
        </p:nvSpPr>
        <p:spPr bwMode="auto">
          <a:xfrm>
            <a:off x="1402220" y="0"/>
            <a:ext cx="7722417" cy="1207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208" tIns="51588" rIns="99208" bIns="51588" anchor="b"/>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9pPr>
          </a:lstStyle>
          <a:p>
            <a:pPr eaLnBrk="1" hangingPunct="1">
              <a:lnSpc>
                <a:spcPct val="93000"/>
              </a:lnSpc>
            </a:pPr>
            <a:r>
              <a:rPr lang="en-US" sz="4189" b="1">
                <a:solidFill>
                  <a:srgbClr val="000099"/>
                </a:solidFill>
              </a:rPr>
              <a:t>Atomic Parity Violation (APV)</a:t>
            </a:r>
          </a:p>
          <a:p>
            <a:pPr algn="ctr" eaLnBrk="1" hangingPunct="1">
              <a:lnSpc>
                <a:spcPct val="93000"/>
              </a:lnSpc>
            </a:pPr>
            <a:r>
              <a:rPr lang="en-US" sz="2205" b="1">
                <a:solidFill>
                  <a:srgbClr val="000099"/>
                </a:solidFill>
              </a:rPr>
              <a:t>Physics beyond the SM</a:t>
            </a:r>
            <a:endParaRPr lang="en-US" sz="2205" b="1" i="1">
              <a:solidFill>
                <a:srgbClr val="000099"/>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6" name="Slide Number Placeholder 18"/>
          <p:cNvSpPr>
            <a:spLocks noGrp="1"/>
          </p:cNvSpPr>
          <p:nvPr>
            <p:ph type="sldNum" idx="4294967295"/>
          </p:nvPr>
        </p:nvSpPr>
        <p:spPr bwMode="auto">
          <a:xfrm>
            <a:off x="4128506" y="7146693"/>
            <a:ext cx="1678354" cy="4129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1718" indent="-285276" eaLnBrk="0" hangingPunct="0">
              <a:spcBef>
                <a:spcPct val="20000"/>
              </a:spcBef>
              <a:buChar char="–"/>
              <a:defRPr sz="2800">
                <a:solidFill>
                  <a:schemeClr val="tx1"/>
                </a:solidFill>
                <a:latin typeface="Arial" pitchFamily="34" charset="0"/>
                <a:ea typeface="SimSun" pitchFamily="2" charset="-122"/>
              </a:defRPr>
            </a:lvl2pPr>
            <a:lvl3pPr marL="1141103" indent="-228223" eaLnBrk="0" hangingPunct="0">
              <a:spcBef>
                <a:spcPct val="20000"/>
              </a:spcBef>
              <a:buChar char="•"/>
              <a:defRPr sz="2400">
                <a:solidFill>
                  <a:schemeClr val="tx1"/>
                </a:solidFill>
                <a:latin typeface="Arial" pitchFamily="34" charset="0"/>
                <a:ea typeface="SimSun" pitchFamily="2" charset="-122"/>
              </a:defRPr>
            </a:lvl3pPr>
            <a:lvl4pPr marL="1597547" indent="-228223" eaLnBrk="0" hangingPunct="0">
              <a:spcBef>
                <a:spcPct val="20000"/>
              </a:spcBef>
              <a:buChar char="–"/>
              <a:defRPr sz="2000">
                <a:solidFill>
                  <a:schemeClr val="tx1"/>
                </a:solidFill>
                <a:latin typeface="Arial" pitchFamily="34" charset="0"/>
                <a:ea typeface="SimSun" pitchFamily="2" charset="-122"/>
              </a:defRPr>
            </a:lvl4pPr>
            <a:lvl5pPr marL="2053991" indent="-228223" eaLnBrk="0" hangingPunct="0">
              <a:spcBef>
                <a:spcPct val="20000"/>
              </a:spcBef>
              <a:buChar char="»"/>
              <a:defRPr sz="2000">
                <a:solidFill>
                  <a:schemeClr val="tx1"/>
                </a:solidFill>
                <a:latin typeface="Arial" pitchFamily="34" charset="0"/>
                <a:ea typeface="SimSun" pitchFamily="2" charset="-122"/>
              </a:defRPr>
            </a:lvl5pPr>
            <a:lvl6pPr marL="2510434" indent="-228223"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66875" indent="-228223"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3321" indent="-228223"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79759" indent="-228223"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fontAlgn="base">
              <a:spcBef>
                <a:spcPct val="0"/>
              </a:spcBef>
              <a:spcAft>
                <a:spcPct val="0"/>
              </a:spcAft>
              <a:buFontTx/>
              <a:buNone/>
            </a:pPr>
            <a:fld id="{1AD4ABAB-3794-4641-8E47-9EB551FD209B}" type="slidenum">
              <a:rPr lang="en-US" altLang="nl-NL" sz="1400">
                <a:solidFill>
                  <a:prstClr val="black"/>
                </a:solidFill>
                <a:latin typeface="Times New Roman" pitchFamily="18" charset="0"/>
                <a:ea typeface="Arial Unicode MS" pitchFamily="34" charset="-128"/>
                <a:cs typeface="Tahoma" pitchFamily="34" charset="0"/>
              </a:rPr>
              <a:pPr eaLnBrk="1" fontAlgn="base">
                <a:spcBef>
                  <a:spcPct val="0"/>
                </a:spcBef>
                <a:spcAft>
                  <a:spcPct val="0"/>
                </a:spcAft>
                <a:buFontTx/>
                <a:buNone/>
              </a:pPr>
              <a:t>11</a:t>
            </a:fld>
            <a:endParaRPr lang="en-US" altLang="nl-NL" sz="1400">
              <a:solidFill>
                <a:prstClr val="black"/>
              </a:solidFill>
              <a:latin typeface="Times New Roman" pitchFamily="18" charset="0"/>
              <a:ea typeface="Arial Unicode MS" pitchFamily="34" charset="-128"/>
              <a:cs typeface="Tahoma" pitchFamily="34" charset="0"/>
            </a:endParaRPr>
          </a:p>
        </p:txBody>
      </p:sp>
      <p:sp>
        <p:nvSpPr>
          <p:cNvPr id="46" name="Text Box 39"/>
          <p:cNvSpPr/>
          <p:nvPr/>
        </p:nvSpPr>
        <p:spPr bwMode="auto">
          <a:xfrm>
            <a:off x="5106987" y="3779838"/>
            <a:ext cx="8863013" cy="57626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wrap="none" lIns="89848" tIns="44925" rIns="89848" bIns="44925" compatLnSpc="0"/>
          <a:lstStyle/>
          <a:p>
            <a:pPr fontAlgn="auto" hangingPunct="0">
              <a:spcBef>
                <a:spcPts val="0"/>
              </a:spcBef>
              <a:spcAft>
                <a:spcPts val="0"/>
              </a:spcAft>
              <a:defRPr/>
            </a:pPr>
            <a:endParaRPr lang="es-CO">
              <a:solidFill>
                <a:prstClr val="black"/>
              </a:solidFill>
              <a:latin typeface="Arial" pitchFamily="18"/>
              <a:ea typeface="SimSun" pitchFamily="2"/>
              <a:cs typeface="Mangal" pitchFamily="2"/>
            </a:endParaRPr>
          </a:p>
        </p:txBody>
      </p:sp>
      <p:sp>
        <p:nvSpPr>
          <p:cNvPr id="42" name="Line 45"/>
          <p:cNvSpPr/>
          <p:nvPr/>
        </p:nvSpPr>
        <p:spPr>
          <a:xfrm flipH="1" flipV="1">
            <a:off x="4964113" y="6065855"/>
            <a:ext cx="533400" cy="425451"/>
          </a:xfrm>
          <a:prstGeom prst="line">
            <a:avLst/>
          </a:prstGeom>
          <a:noFill/>
          <a:ln w="36000">
            <a:solidFill>
              <a:srgbClr val="000000"/>
            </a:solidFill>
            <a:prstDash val="solid"/>
            <a:miter/>
            <a:tailEnd type="arrow"/>
          </a:ln>
        </p:spPr>
        <p:txBody>
          <a:bodyPr lIns="89848" tIns="46724" rIns="89848" bIns="46724" compatLnSpc="0"/>
          <a:lstStyle/>
          <a:p>
            <a:pPr fontAlgn="auto" hangingPunct="0">
              <a:spcBef>
                <a:spcPts val="0"/>
              </a:spcBef>
              <a:spcAft>
                <a:spcPts val="0"/>
              </a:spcAft>
              <a:defRPr/>
            </a:pPr>
            <a:endParaRPr lang="es-CO">
              <a:solidFill>
                <a:prstClr val="black"/>
              </a:solidFill>
              <a:latin typeface="Arial" pitchFamily="18"/>
              <a:ea typeface="SimSun" pitchFamily="2"/>
              <a:cs typeface="Mangal" pitchFamily="2"/>
            </a:endParaRPr>
          </a:p>
        </p:txBody>
      </p:sp>
      <p:sp>
        <p:nvSpPr>
          <p:cNvPr id="43" name="Text Box 46"/>
          <p:cNvSpPr/>
          <p:nvPr/>
        </p:nvSpPr>
        <p:spPr>
          <a:xfrm>
            <a:off x="2220918" y="6592888"/>
            <a:ext cx="2359025" cy="31115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89848" tIns="44925" rIns="89848" bIns="44925" compatLnSpc="0"/>
          <a:lstStyle/>
          <a:p>
            <a:pPr fontAlgn="auto">
              <a:spcBef>
                <a:spcPts val="0"/>
              </a:spcBef>
              <a:spcAft>
                <a:spcPts val="0"/>
              </a:spcAft>
              <a:defRPr/>
            </a:pPr>
            <a:r>
              <a:rPr lang="nl-NL" b="1" dirty="0">
                <a:solidFill>
                  <a:srgbClr val="000000"/>
                </a:solidFill>
                <a:latin typeface="Arial" pitchFamily="18"/>
                <a:ea typeface="SimSun" pitchFamily="2"/>
                <a:cs typeface="Mangal" pitchFamily="2"/>
              </a:rPr>
              <a:t>Weak charge</a:t>
            </a:r>
          </a:p>
        </p:txBody>
      </p:sp>
      <p:sp>
        <p:nvSpPr>
          <p:cNvPr id="30" name="Text Box 46"/>
          <p:cNvSpPr/>
          <p:nvPr/>
        </p:nvSpPr>
        <p:spPr>
          <a:xfrm>
            <a:off x="4506912" y="6523039"/>
            <a:ext cx="2360613" cy="68421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89848" tIns="44925" rIns="89848" bIns="44925" compatLnSpc="0"/>
          <a:lstStyle/>
          <a:p>
            <a:pPr algn="ctr" fontAlgn="auto">
              <a:spcBef>
                <a:spcPts val="0"/>
              </a:spcBef>
              <a:spcAft>
                <a:spcPts val="0"/>
              </a:spcAft>
              <a:defRPr/>
            </a:pPr>
            <a:r>
              <a:rPr lang="nl-NL" b="1" dirty="0">
                <a:solidFill>
                  <a:srgbClr val="000000"/>
                </a:solidFill>
                <a:latin typeface="Arial" pitchFamily="18"/>
                <a:ea typeface="SimSun" pitchFamily="2"/>
                <a:cs typeface="Mangal" pitchFamily="2"/>
              </a:rPr>
              <a:t> Depends on  </a:t>
            </a:r>
          </a:p>
          <a:p>
            <a:pPr algn="ctr" fontAlgn="auto">
              <a:spcBef>
                <a:spcPts val="0"/>
              </a:spcBef>
              <a:spcAft>
                <a:spcPts val="0"/>
              </a:spcAft>
              <a:defRPr/>
            </a:pPr>
            <a:r>
              <a:rPr lang="nl-NL" b="1" dirty="0">
                <a:solidFill>
                  <a:srgbClr val="000000"/>
                </a:solidFill>
                <a:latin typeface="Arial" pitchFamily="18"/>
                <a:ea typeface="SimSun" pitchFamily="2"/>
                <a:cs typeface="Mangal" pitchFamily="2"/>
              </a:rPr>
              <a:t>atomic structure.</a:t>
            </a:r>
          </a:p>
        </p:txBody>
      </p:sp>
      <p:sp>
        <p:nvSpPr>
          <p:cNvPr id="31" name="Line 45"/>
          <p:cNvSpPr/>
          <p:nvPr/>
        </p:nvSpPr>
        <p:spPr>
          <a:xfrm flipV="1">
            <a:off x="3059113" y="6065838"/>
            <a:ext cx="304800" cy="533400"/>
          </a:xfrm>
          <a:prstGeom prst="line">
            <a:avLst/>
          </a:prstGeom>
          <a:noFill/>
          <a:ln w="36000">
            <a:solidFill>
              <a:srgbClr val="000000"/>
            </a:solidFill>
            <a:prstDash val="solid"/>
            <a:miter/>
            <a:tailEnd type="arrow"/>
          </a:ln>
        </p:spPr>
        <p:txBody>
          <a:bodyPr lIns="89848" tIns="46724" rIns="89848" bIns="46724" compatLnSpc="0"/>
          <a:lstStyle/>
          <a:p>
            <a:pPr fontAlgn="auto" hangingPunct="0">
              <a:spcBef>
                <a:spcPts val="0"/>
              </a:spcBef>
              <a:spcAft>
                <a:spcPts val="0"/>
              </a:spcAft>
              <a:defRPr/>
            </a:pPr>
            <a:endParaRPr lang="es-CO">
              <a:solidFill>
                <a:prstClr val="black"/>
              </a:solidFill>
              <a:latin typeface="Arial" pitchFamily="18"/>
              <a:ea typeface="SimSun" pitchFamily="2"/>
              <a:cs typeface="Mangal" pitchFamily="2"/>
            </a:endParaRPr>
          </a:p>
        </p:txBody>
      </p:sp>
      <p:graphicFrame>
        <p:nvGraphicFramePr>
          <p:cNvPr id="16392" name="Object 16"/>
          <p:cNvGraphicFramePr>
            <a:graphicFrameLocks noChangeAspect="1"/>
          </p:cNvGraphicFramePr>
          <p:nvPr/>
        </p:nvGraphicFramePr>
        <p:xfrm>
          <a:off x="2982913" y="4956175"/>
          <a:ext cx="2590800" cy="1296988"/>
        </p:xfrm>
        <a:graphic>
          <a:graphicData uri="http://schemas.openxmlformats.org/presentationml/2006/ole">
            <mc:AlternateContent xmlns:mc="http://schemas.openxmlformats.org/markup-compatibility/2006">
              <mc:Choice xmlns:v="urn:schemas-microsoft-com:vml" Requires="v">
                <p:oleObj spid="_x0000_s71859" name="Equation" r:id="rId4" imgW="787058" imgH="393529" progId="Equation.3">
                  <p:embed/>
                </p:oleObj>
              </mc:Choice>
              <mc:Fallback>
                <p:oleObj name="Equation" r:id="rId4" imgW="787058" imgH="393529"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2913" y="4956175"/>
                        <a:ext cx="2590800" cy="1296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3" name="TextBox 33"/>
          <p:cNvSpPr txBox="1">
            <a:spLocks noChangeArrowheads="1"/>
          </p:cNvSpPr>
          <p:nvPr/>
        </p:nvSpPr>
        <p:spPr bwMode="auto">
          <a:xfrm>
            <a:off x="5878512" y="4581529"/>
            <a:ext cx="19161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800" b="1">
                <a:solidFill>
                  <a:prstClr val="black"/>
                </a:solidFill>
                <a:cs typeface="Arial" pitchFamily="34" charset="0"/>
              </a:rPr>
              <a:t>Measured by light shifts</a:t>
            </a:r>
          </a:p>
        </p:txBody>
      </p:sp>
      <p:cxnSp>
        <p:nvCxnSpPr>
          <p:cNvPr id="36" name="Straight Arrow Connector 35"/>
          <p:cNvCxnSpPr/>
          <p:nvPr/>
        </p:nvCxnSpPr>
        <p:spPr>
          <a:xfrm rot="10800000" flipV="1">
            <a:off x="5268913" y="4922855"/>
            <a:ext cx="533400" cy="152401"/>
          </a:xfrm>
          <a:prstGeom prst="straightConnector1">
            <a:avLst/>
          </a:prstGeom>
          <a:ln w="36068">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Text Box 190"/>
          <p:cNvSpPr/>
          <p:nvPr/>
        </p:nvSpPr>
        <p:spPr>
          <a:xfrm>
            <a:off x="1546225" y="3856038"/>
            <a:ext cx="7685088" cy="56673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89848" tIns="46724" rIns="89848" bIns="46724" anchor="ctr" compatLnSpc="0">
            <a:spAutoFit/>
          </a:bodyPr>
          <a:lstStyle/>
          <a:p>
            <a:pPr algn="ctr" fontAlgn="auto">
              <a:spcBef>
                <a:spcPts val="448"/>
              </a:spcBef>
              <a:spcAft>
                <a:spcPts val="0"/>
              </a:spcAft>
              <a:defRPr/>
            </a:pPr>
            <a:r>
              <a:rPr lang="en-US" sz="3200" b="1" i="1" dirty="0">
                <a:solidFill>
                  <a:srgbClr val="0066CC"/>
                </a:solidFill>
                <a:latin typeface="Arial" pitchFamily="18"/>
                <a:ea typeface="SimSun" pitchFamily="2"/>
                <a:cs typeface="Mangal" pitchFamily="2"/>
              </a:rPr>
              <a:t> </a:t>
            </a:r>
            <a:r>
              <a:rPr lang="en-US" sz="3200" i="1" dirty="0">
                <a:solidFill>
                  <a:prstClr val="black"/>
                </a:solidFill>
                <a:latin typeface="Arial" pitchFamily="18"/>
                <a:ea typeface="SimSun" pitchFamily="2"/>
                <a:cs typeface="Mangal" pitchFamily="2"/>
              </a:rPr>
              <a:t>Q</a:t>
            </a:r>
            <a:r>
              <a:rPr lang="en-US" sz="3200" baseline="-25000" dirty="0">
                <a:solidFill>
                  <a:prstClr val="black"/>
                </a:solidFill>
                <a:latin typeface="Arial" pitchFamily="18"/>
                <a:ea typeface="SimSun" pitchFamily="2"/>
                <a:cs typeface="Mangal" pitchFamily="2"/>
              </a:rPr>
              <a:t>W </a:t>
            </a:r>
            <a:r>
              <a:rPr lang="en-US" sz="3200" dirty="0">
                <a:solidFill>
                  <a:prstClr val="black"/>
                </a:solidFill>
                <a:latin typeface="Arial" pitchFamily="18"/>
                <a:ea typeface="SimSun" pitchFamily="2"/>
                <a:cs typeface="Mangal" pitchFamily="2"/>
              </a:rPr>
              <a:t>= –</a:t>
            </a:r>
            <a:r>
              <a:rPr lang="en-US" sz="3200" i="1" dirty="0">
                <a:solidFill>
                  <a:prstClr val="black"/>
                </a:solidFill>
                <a:latin typeface="Arial" pitchFamily="18"/>
                <a:ea typeface="SimSun" pitchFamily="2"/>
                <a:cs typeface="Mangal" pitchFamily="2"/>
              </a:rPr>
              <a:t>N</a:t>
            </a:r>
            <a:r>
              <a:rPr lang="en-US" sz="3200" dirty="0">
                <a:solidFill>
                  <a:prstClr val="black"/>
                </a:solidFill>
                <a:latin typeface="Arial" pitchFamily="18"/>
                <a:ea typeface="SimSun" pitchFamily="2"/>
                <a:cs typeface="Mangal" pitchFamily="2"/>
              </a:rPr>
              <a:t>+(1–4 sin</a:t>
            </a:r>
            <a:r>
              <a:rPr lang="en-US" sz="3200" baseline="30000" dirty="0">
                <a:solidFill>
                  <a:prstClr val="black"/>
                </a:solidFill>
                <a:latin typeface="Arial" pitchFamily="18"/>
                <a:ea typeface="SimSun" pitchFamily="2"/>
                <a:cs typeface="Mangal" pitchFamily="2"/>
              </a:rPr>
              <a:t>2</a:t>
            </a:r>
            <a:r>
              <a:rPr lang="el-GR" sz="3200" dirty="0">
                <a:solidFill>
                  <a:prstClr val="black"/>
                </a:solidFill>
                <a:latin typeface="Arial" pitchFamily="18"/>
                <a:ea typeface="SimSun" pitchFamily="2"/>
                <a:cs typeface="Mangal" pitchFamily="2"/>
              </a:rPr>
              <a:t>θ</a:t>
            </a:r>
            <a:r>
              <a:rPr lang="en-US" sz="3200" baseline="-25000" dirty="0">
                <a:solidFill>
                  <a:prstClr val="black"/>
                </a:solidFill>
                <a:latin typeface="Arial" pitchFamily="18"/>
                <a:ea typeface="SimSun" pitchFamily="2"/>
                <a:cs typeface="Mangal" pitchFamily="2"/>
              </a:rPr>
              <a:t>W</a:t>
            </a:r>
            <a:r>
              <a:rPr lang="en-US" sz="3200" dirty="0">
                <a:solidFill>
                  <a:prstClr val="black"/>
                </a:solidFill>
                <a:latin typeface="Arial" pitchFamily="18"/>
                <a:ea typeface="SimSun" pitchFamily="2"/>
                <a:cs typeface="Mangal" pitchFamily="2"/>
              </a:rPr>
              <a:t>)</a:t>
            </a:r>
            <a:r>
              <a:rPr lang="en-US" sz="3200" i="1" dirty="0">
                <a:solidFill>
                  <a:prstClr val="black"/>
                </a:solidFill>
                <a:latin typeface="Arial" pitchFamily="18"/>
                <a:ea typeface="SimSun" pitchFamily="2"/>
                <a:cs typeface="Mangal" pitchFamily="2"/>
              </a:rPr>
              <a:t>Z + </a:t>
            </a:r>
            <a:r>
              <a:rPr lang="en-US" sz="2400" i="1" dirty="0">
                <a:solidFill>
                  <a:prstClr val="black"/>
                </a:solidFill>
                <a:latin typeface="Arial" pitchFamily="18"/>
                <a:ea typeface="SimSun" pitchFamily="2"/>
                <a:cs typeface="Mangal" pitchFamily="2"/>
              </a:rPr>
              <a:t>rad. corr. </a:t>
            </a:r>
            <a:r>
              <a:rPr lang="en-US" sz="2400" dirty="0">
                <a:solidFill>
                  <a:prstClr val="black"/>
                </a:solidFill>
                <a:latin typeface="Arial" pitchFamily="18"/>
                <a:ea typeface="SimSun" pitchFamily="2"/>
                <a:cs typeface="Mangal" pitchFamily="2"/>
              </a:rPr>
              <a:t> </a:t>
            </a:r>
          </a:p>
        </p:txBody>
      </p:sp>
      <p:pic>
        <p:nvPicPr>
          <p:cNvPr id="1639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4112" y="1371600"/>
            <a:ext cx="7643813"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2"/>
          <p:cNvSpPr txBox="1">
            <a:spLocks noChangeArrowheads="1"/>
          </p:cNvSpPr>
          <p:nvPr/>
        </p:nvSpPr>
        <p:spPr bwMode="auto">
          <a:xfrm>
            <a:off x="2471174" y="238489"/>
            <a:ext cx="5910117" cy="79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091" tIns="51528" rIns="99091" bIns="51528" anchor="b"/>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9pPr>
          </a:lstStyle>
          <a:p>
            <a:pPr defTabSz="494659" eaLnBrk="1" hangingPunct="1">
              <a:lnSpc>
                <a:spcPct val="93000"/>
              </a:lnSpc>
            </a:pPr>
            <a:r>
              <a:rPr lang="en-US" sz="4200" b="1" dirty="0">
                <a:solidFill>
                  <a:srgbClr val="000099"/>
                </a:solidFill>
                <a:effectLst>
                  <a:outerShdw blurRad="38100" dist="38100" dir="2700000" algn="tl">
                    <a:srgbClr val="000000">
                      <a:alpha val="43137"/>
                    </a:srgbClr>
                  </a:outerShdw>
                </a:effectLst>
              </a:rPr>
              <a:t> </a:t>
            </a:r>
            <a:r>
              <a:rPr lang="en-US" sz="4200" b="1" dirty="0">
                <a:solidFill>
                  <a:srgbClr val="0000FF"/>
                </a:solidFill>
                <a:effectLst>
                  <a:outerShdw blurRad="38100" dist="38100" dir="2700000" algn="tl">
                    <a:srgbClr val="000000">
                      <a:alpha val="43137"/>
                    </a:srgbClr>
                  </a:outerShdw>
                </a:effectLst>
              </a:rPr>
              <a:t>Atomic Parity Violation</a:t>
            </a:r>
          </a:p>
          <a:p>
            <a:pPr algn="ctr" defTabSz="494659" eaLnBrk="1" hangingPunct="1">
              <a:lnSpc>
                <a:spcPct val="93000"/>
              </a:lnSpc>
            </a:pPr>
            <a:r>
              <a:rPr lang="nl-NL" b="1" dirty="0" err="1">
                <a:solidFill>
                  <a:srgbClr val="0000FF"/>
                </a:solidFill>
              </a:rPr>
              <a:t>Extraction</a:t>
            </a:r>
            <a:r>
              <a:rPr lang="nl-NL" b="1" dirty="0">
                <a:solidFill>
                  <a:srgbClr val="0000FF"/>
                </a:solidFill>
              </a:rPr>
              <a:t> of </a:t>
            </a:r>
            <a:r>
              <a:rPr lang="nl-NL" b="1" dirty="0" err="1">
                <a:solidFill>
                  <a:srgbClr val="0000FF"/>
                </a:solidFill>
              </a:rPr>
              <a:t>Weinberg</a:t>
            </a:r>
            <a:r>
              <a:rPr lang="nl-NL" b="1" dirty="0">
                <a:solidFill>
                  <a:srgbClr val="0000FF"/>
                </a:solidFill>
              </a:rPr>
              <a:t> </a:t>
            </a:r>
            <a:r>
              <a:rPr lang="nl-NL" b="1" dirty="0" err="1">
                <a:solidFill>
                  <a:srgbClr val="0000FF"/>
                </a:solidFill>
              </a:rPr>
              <a:t>Angle</a:t>
            </a:r>
            <a:endParaRPr lang="en-US" sz="2000" b="1" dirty="0">
              <a:solidFill>
                <a:srgbClr val="0000FF"/>
              </a:solidFill>
            </a:endParaRPr>
          </a:p>
        </p:txBody>
      </p:sp>
    </p:spTree>
    <p:extLst>
      <p:ext uri="{BB962C8B-B14F-4D97-AF65-F5344CB8AC3E}">
        <p14:creationId xmlns:p14="http://schemas.microsoft.com/office/powerpoint/2010/main" val="2152205755"/>
      </p:ext>
    </p:extLst>
  </p:cSld>
  <p:clrMapOvr>
    <a:masterClrMapping/>
  </p:clrMapOvr>
  <p:transition spd="slow" advTm="91918"/>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bwMode="auto">
          <a:xfrm>
            <a:off x="3202892" y="232740"/>
            <a:ext cx="3902332" cy="113395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796" tIns="92422" rIns="100796" bIns="50398" numCol="1" anchor="t" anchorCtr="0" compatLnSpc="1">
            <a:prstTxWarp prst="textNoShape">
              <a:avLst/>
            </a:prstTxWarp>
          </a:bodyPr>
          <a:lstStyle/>
          <a:p>
            <a:pPr eaLnBrk="1" hangingPunct="1">
              <a:tabLst>
                <a:tab pos="0" algn="l"/>
                <a:tab pos="1007943" algn="l"/>
                <a:tab pos="2015886" algn="l"/>
                <a:tab pos="3023829" algn="l"/>
                <a:tab pos="4031772" algn="l"/>
                <a:tab pos="5039716" algn="l"/>
                <a:tab pos="6047659" algn="l"/>
                <a:tab pos="7055602" algn="l"/>
                <a:tab pos="8063545" algn="l"/>
                <a:tab pos="9071488" algn="l"/>
                <a:tab pos="10079431" algn="l"/>
                <a:tab pos="11087374" algn="l"/>
              </a:tabLst>
            </a:pPr>
            <a:r>
              <a:rPr lang="nl-NL" sz="4000" b="1" dirty="0">
                <a:solidFill>
                  <a:srgbClr val="0000FF"/>
                </a:solidFill>
                <a:effectLst>
                  <a:outerShdw blurRad="38100" dist="38100" dir="2700000" algn="tl">
                    <a:srgbClr val="000000">
                      <a:alpha val="43137"/>
                    </a:srgbClr>
                  </a:outerShdw>
                </a:effectLst>
              </a:rPr>
              <a:t>APV </a:t>
            </a:r>
            <a:r>
              <a:rPr lang="nl-NL" sz="4000" b="1" dirty="0" err="1">
                <a:solidFill>
                  <a:srgbClr val="0000FF"/>
                </a:solidFill>
                <a:effectLst>
                  <a:outerShdw blurRad="38100" dist="38100" dir="2700000" algn="tl">
                    <a:srgbClr val="000000">
                      <a:alpha val="43137"/>
                    </a:srgbClr>
                  </a:outerShdw>
                </a:effectLst>
              </a:rPr>
              <a:t>Calculations</a:t>
            </a:r>
            <a:endParaRPr lang="nl-NL" sz="4000" b="1" dirty="0">
              <a:solidFill>
                <a:srgbClr val="0000FF"/>
              </a:solidFill>
              <a:effectLst>
                <a:outerShdw blurRad="38100" dist="38100" dir="2700000" algn="tl">
                  <a:srgbClr val="000000">
                    <a:alpha val="43137"/>
                  </a:srgbClr>
                </a:outerShdw>
              </a:effectLst>
            </a:endParaRPr>
          </a:p>
        </p:txBody>
      </p:sp>
      <p:grpSp>
        <p:nvGrpSpPr>
          <p:cNvPr id="29699" name="Group 4"/>
          <p:cNvGrpSpPr>
            <a:grpSpLocks/>
          </p:cNvGrpSpPr>
          <p:nvPr/>
        </p:nvGrpSpPr>
        <p:grpSpPr bwMode="auto">
          <a:xfrm>
            <a:off x="8232177" y="1536432"/>
            <a:ext cx="1646681" cy="2075411"/>
            <a:chOff x="1791" y="1935"/>
            <a:chExt cx="941" cy="1186"/>
          </a:xfrm>
        </p:grpSpPr>
        <p:sp>
          <p:nvSpPr>
            <p:cNvPr id="29735" name="Text Box 5"/>
            <p:cNvSpPr txBox="1">
              <a:spLocks noChangeArrowheads="1"/>
            </p:cNvSpPr>
            <p:nvPr/>
          </p:nvSpPr>
          <p:spPr bwMode="auto">
            <a:xfrm>
              <a:off x="1793" y="1935"/>
              <a:ext cx="11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en-US"/>
            </a:p>
          </p:txBody>
        </p:sp>
        <p:sp>
          <p:nvSpPr>
            <p:cNvPr id="29736" name="Rectangle 6"/>
            <p:cNvSpPr>
              <a:spLocks noChangeArrowheads="1"/>
            </p:cNvSpPr>
            <p:nvPr/>
          </p:nvSpPr>
          <p:spPr bwMode="auto">
            <a:xfrm>
              <a:off x="2509" y="2013"/>
              <a:ext cx="204" cy="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9208" tIns="51588" rIns="99208" bIns="51588">
              <a:spAutoFit/>
            </a:bodyPr>
            <a:lstStyle/>
            <a:p>
              <a:pPr>
                <a:lnSpc>
                  <a:spcPct val="102000"/>
                </a:lnSpc>
                <a:spcBef>
                  <a:spcPts val="1378"/>
                </a:spcBef>
                <a:buClr>
                  <a:srgbClr val="000000"/>
                </a:buClr>
                <a:buSzPct val="100000"/>
                <a:tabLst>
                  <a:tab pos="797955" algn="l"/>
                </a:tabLst>
              </a:pPr>
              <a:r>
                <a:rPr lang="nl-NL" sz="2205">
                  <a:solidFill>
                    <a:srgbClr val="000000"/>
                  </a:solidFill>
                </a:rPr>
                <a:t>q</a:t>
              </a:r>
            </a:p>
          </p:txBody>
        </p:sp>
        <p:sp>
          <p:nvSpPr>
            <p:cNvPr id="29737" name="Rectangle 7"/>
            <p:cNvSpPr>
              <a:spLocks noChangeArrowheads="1"/>
            </p:cNvSpPr>
            <p:nvPr/>
          </p:nvSpPr>
          <p:spPr bwMode="auto">
            <a:xfrm>
              <a:off x="2528" y="2855"/>
              <a:ext cx="204" cy="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9208" tIns="51588" rIns="99208" bIns="51588">
              <a:spAutoFit/>
            </a:bodyPr>
            <a:lstStyle/>
            <a:p>
              <a:pPr>
                <a:lnSpc>
                  <a:spcPct val="102000"/>
                </a:lnSpc>
                <a:spcBef>
                  <a:spcPts val="1378"/>
                </a:spcBef>
                <a:buClr>
                  <a:srgbClr val="000000"/>
                </a:buClr>
                <a:buSzPct val="100000"/>
                <a:tabLst>
                  <a:tab pos="797955" algn="l"/>
                </a:tabLst>
              </a:pPr>
              <a:r>
                <a:rPr lang="nl-NL" sz="2205">
                  <a:solidFill>
                    <a:srgbClr val="000000"/>
                  </a:solidFill>
                </a:rPr>
                <a:t>e</a:t>
              </a:r>
            </a:p>
          </p:txBody>
        </p:sp>
        <p:sp>
          <p:nvSpPr>
            <p:cNvPr id="29738" name="Rectangle 8"/>
            <p:cNvSpPr>
              <a:spLocks noChangeArrowheads="1"/>
            </p:cNvSpPr>
            <p:nvPr/>
          </p:nvSpPr>
          <p:spPr bwMode="auto">
            <a:xfrm>
              <a:off x="1791" y="2006"/>
              <a:ext cx="204" cy="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9208" tIns="51588" rIns="99208" bIns="51588">
              <a:spAutoFit/>
            </a:bodyPr>
            <a:lstStyle/>
            <a:p>
              <a:pPr>
                <a:lnSpc>
                  <a:spcPct val="102000"/>
                </a:lnSpc>
                <a:spcBef>
                  <a:spcPts val="1378"/>
                </a:spcBef>
                <a:buClr>
                  <a:srgbClr val="000000"/>
                </a:buClr>
                <a:buSzPct val="100000"/>
                <a:tabLst>
                  <a:tab pos="797955" algn="l"/>
                </a:tabLst>
              </a:pPr>
              <a:r>
                <a:rPr lang="nl-NL" sz="2205">
                  <a:solidFill>
                    <a:srgbClr val="000000"/>
                  </a:solidFill>
                </a:rPr>
                <a:t>q</a:t>
              </a:r>
            </a:p>
          </p:txBody>
        </p:sp>
        <p:pic>
          <p:nvPicPr>
            <p:cNvPr id="29739"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76" y="2241"/>
              <a:ext cx="565" cy="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0">
                  <a:solidFill>
                    <a:srgbClr val="000000"/>
                  </a:solidFill>
                  <a:round/>
                  <a:headEnd/>
                  <a:tailEnd/>
                </a14:hiddenLine>
              </a:ext>
            </a:extLst>
          </p:spPr>
        </p:pic>
        <p:sp>
          <p:nvSpPr>
            <p:cNvPr id="29740" name="Rectangle 10"/>
            <p:cNvSpPr>
              <a:spLocks noChangeArrowheads="1"/>
            </p:cNvSpPr>
            <p:nvPr/>
          </p:nvSpPr>
          <p:spPr bwMode="auto">
            <a:xfrm>
              <a:off x="1800" y="2876"/>
              <a:ext cx="204" cy="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9208" tIns="51588" rIns="99208" bIns="51588">
              <a:spAutoFit/>
            </a:bodyPr>
            <a:lstStyle/>
            <a:p>
              <a:pPr>
                <a:lnSpc>
                  <a:spcPct val="102000"/>
                </a:lnSpc>
                <a:spcBef>
                  <a:spcPts val="1378"/>
                </a:spcBef>
                <a:buClr>
                  <a:srgbClr val="000000"/>
                </a:buClr>
                <a:buSzPct val="100000"/>
                <a:tabLst>
                  <a:tab pos="797955" algn="l"/>
                </a:tabLst>
              </a:pPr>
              <a:r>
                <a:rPr lang="nl-NL" sz="2205">
                  <a:solidFill>
                    <a:srgbClr val="000000"/>
                  </a:solidFill>
                </a:rPr>
                <a:t>e</a:t>
              </a:r>
            </a:p>
          </p:txBody>
        </p:sp>
        <p:sp>
          <p:nvSpPr>
            <p:cNvPr id="29741" name="Oval 11"/>
            <p:cNvSpPr>
              <a:spLocks noChangeArrowheads="1"/>
            </p:cNvSpPr>
            <p:nvPr/>
          </p:nvSpPr>
          <p:spPr bwMode="auto">
            <a:xfrm>
              <a:off x="1952" y="2225"/>
              <a:ext cx="115" cy="101"/>
            </a:xfrm>
            <a:prstGeom prst="ellipse">
              <a:avLst/>
            </a:prstGeom>
            <a:solidFill>
              <a:srgbClr val="CD0505"/>
            </a:solidFill>
            <a:ln w="9360">
              <a:solidFill>
                <a:srgbClr val="000000"/>
              </a:solidFill>
              <a:miter lim="800000"/>
              <a:headEnd/>
              <a:tailEnd/>
            </a:ln>
          </p:spPr>
          <p:txBody>
            <a:bodyPr wrap="none" anchor="ctr"/>
            <a:lstStyle/>
            <a:p>
              <a:pPr>
                <a:buClr>
                  <a:srgbClr val="000000"/>
                </a:buClr>
                <a:buSzPct val="100000"/>
                <a:buFont typeface="Times New Roman" pitchFamily="18" charset="0"/>
                <a:buNone/>
              </a:pPr>
              <a:endParaRPr lang="en-US"/>
            </a:p>
          </p:txBody>
        </p:sp>
        <p:sp>
          <p:nvSpPr>
            <p:cNvPr id="29742" name="Oval 12"/>
            <p:cNvSpPr>
              <a:spLocks noChangeArrowheads="1"/>
            </p:cNvSpPr>
            <p:nvPr/>
          </p:nvSpPr>
          <p:spPr bwMode="auto">
            <a:xfrm>
              <a:off x="2449" y="2225"/>
              <a:ext cx="114" cy="101"/>
            </a:xfrm>
            <a:prstGeom prst="ellipse">
              <a:avLst/>
            </a:prstGeom>
            <a:solidFill>
              <a:srgbClr val="CD0505"/>
            </a:solidFill>
            <a:ln w="9360">
              <a:solidFill>
                <a:srgbClr val="000000"/>
              </a:solidFill>
              <a:miter lim="800000"/>
              <a:headEnd/>
              <a:tailEnd/>
            </a:ln>
          </p:spPr>
          <p:txBody>
            <a:bodyPr wrap="none" anchor="ctr"/>
            <a:lstStyle/>
            <a:p>
              <a:pPr>
                <a:buClr>
                  <a:srgbClr val="000000"/>
                </a:buClr>
                <a:buSzPct val="100000"/>
                <a:buFont typeface="Times New Roman" pitchFamily="18" charset="0"/>
                <a:buNone/>
              </a:pPr>
              <a:endParaRPr lang="en-US"/>
            </a:p>
          </p:txBody>
        </p:sp>
        <p:sp>
          <p:nvSpPr>
            <p:cNvPr id="29743" name="Oval 13"/>
            <p:cNvSpPr>
              <a:spLocks noChangeArrowheads="1"/>
            </p:cNvSpPr>
            <p:nvPr/>
          </p:nvSpPr>
          <p:spPr bwMode="auto">
            <a:xfrm>
              <a:off x="1952" y="2870"/>
              <a:ext cx="115" cy="101"/>
            </a:xfrm>
            <a:prstGeom prst="ellipse">
              <a:avLst/>
            </a:prstGeom>
            <a:solidFill>
              <a:srgbClr val="0066FF"/>
            </a:solidFill>
            <a:ln w="9360">
              <a:solidFill>
                <a:srgbClr val="000000"/>
              </a:solidFill>
              <a:miter lim="800000"/>
              <a:headEnd/>
              <a:tailEnd/>
            </a:ln>
          </p:spPr>
          <p:txBody>
            <a:bodyPr wrap="none" anchor="ctr"/>
            <a:lstStyle/>
            <a:p>
              <a:pPr>
                <a:buClr>
                  <a:srgbClr val="000000"/>
                </a:buClr>
                <a:buSzPct val="100000"/>
                <a:buFont typeface="Times New Roman" pitchFamily="18" charset="0"/>
                <a:buNone/>
              </a:pPr>
              <a:endParaRPr lang="en-US"/>
            </a:p>
          </p:txBody>
        </p:sp>
        <p:sp>
          <p:nvSpPr>
            <p:cNvPr id="29744" name="Oval 14"/>
            <p:cNvSpPr>
              <a:spLocks noChangeArrowheads="1"/>
            </p:cNvSpPr>
            <p:nvPr/>
          </p:nvSpPr>
          <p:spPr bwMode="auto">
            <a:xfrm>
              <a:off x="2449" y="2870"/>
              <a:ext cx="114" cy="101"/>
            </a:xfrm>
            <a:prstGeom prst="ellipse">
              <a:avLst/>
            </a:prstGeom>
            <a:solidFill>
              <a:srgbClr val="0066FF"/>
            </a:solidFill>
            <a:ln w="9360">
              <a:solidFill>
                <a:srgbClr val="000000"/>
              </a:solidFill>
              <a:miter lim="800000"/>
              <a:headEnd/>
              <a:tailEnd/>
            </a:ln>
          </p:spPr>
          <p:txBody>
            <a:bodyPr wrap="none" anchor="ctr"/>
            <a:lstStyle/>
            <a:p>
              <a:pPr>
                <a:buClr>
                  <a:srgbClr val="000000"/>
                </a:buClr>
                <a:buSzPct val="100000"/>
                <a:buFont typeface="Times New Roman" pitchFamily="18" charset="0"/>
                <a:buNone/>
              </a:pPr>
              <a:endParaRPr lang="en-US"/>
            </a:p>
          </p:txBody>
        </p:sp>
        <p:sp>
          <p:nvSpPr>
            <p:cNvPr id="29745" name="Rectangle 15"/>
            <p:cNvSpPr>
              <a:spLocks noChangeArrowheads="1"/>
            </p:cNvSpPr>
            <p:nvPr/>
          </p:nvSpPr>
          <p:spPr bwMode="auto">
            <a:xfrm>
              <a:off x="2165" y="2107"/>
              <a:ext cx="223" cy="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9208" tIns="51588" rIns="99208" bIns="51588">
              <a:spAutoFit/>
            </a:bodyPr>
            <a:lstStyle/>
            <a:p>
              <a:pPr>
                <a:lnSpc>
                  <a:spcPct val="102000"/>
                </a:lnSpc>
                <a:spcBef>
                  <a:spcPts val="1378"/>
                </a:spcBef>
                <a:buClr>
                  <a:srgbClr val="000000"/>
                </a:buClr>
                <a:buSzPct val="100000"/>
                <a:tabLst>
                  <a:tab pos="797955" algn="l"/>
                </a:tabLst>
              </a:pPr>
              <a:r>
                <a:rPr lang="nl-NL" sz="2205" b="1">
                  <a:solidFill>
                    <a:srgbClr val="000000"/>
                  </a:solidFill>
                </a:rPr>
                <a:t>V</a:t>
              </a:r>
            </a:p>
          </p:txBody>
        </p:sp>
        <p:sp>
          <p:nvSpPr>
            <p:cNvPr id="29746" name="Rectangle 16"/>
            <p:cNvSpPr>
              <a:spLocks noChangeArrowheads="1"/>
            </p:cNvSpPr>
            <p:nvPr/>
          </p:nvSpPr>
          <p:spPr bwMode="auto">
            <a:xfrm>
              <a:off x="2176" y="2769"/>
              <a:ext cx="231" cy="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9208" tIns="51588" rIns="99208" bIns="51588">
              <a:spAutoFit/>
            </a:bodyPr>
            <a:lstStyle/>
            <a:p>
              <a:pPr>
                <a:lnSpc>
                  <a:spcPct val="102000"/>
                </a:lnSpc>
                <a:spcBef>
                  <a:spcPts val="1378"/>
                </a:spcBef>
                <a:buClr>
                  <a:srgbClr val="000000"/>
                </a:buClr>
                <a:buSzPct val="100000"/>
                <a:tabLst>
                  <a:tab pos="797955" algn="l"/>
                </a:tabLst>
              </a:pPr>
              <a:r>
                <a:rPr lang="nl-NL" sz="2205" b="1">
                  <a:solidFill>
                    <a:srgbClr val="000000"/>
                  </a:solidFill>
                </a:rPr>
                <a:t>A</a:t>
              </a:r>
            </a:p>
          </p:txBody>
        </p:sp>
        <p:sp>
          <p:nvSpPr>
            <p:cNvPr id="29747" name="Text Box 17"/>
            <p:cNvSpPr txBox="1">
              <a:spLocks noChangeArrowheads="1"/>
            </p:cNvSpPr>
            <p:nvPr/>
          </p:nvSpPr>
          <p:spPr bwMode="auto">
            <a:xfrm>
              <a:off x="2275" y="2433"/>
              <a:ext cx="260"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9208" tIns="51588" rIns="99208" bIns="51588">
              <a:spAutoFit/>
            </a:bodyPr>
            <a:lstStyle>
              <a:lvl1pPr eaLnBrk="0" hangingPunct="0">
                <a:buClr>
                  <a:srgbClr val="000000"/>
                </a:buClr>
                <a:buSzPct val="100000"/>
                <a:buFont typeface="Times New Roman" pitchFamily="18" charset="0"/>
                <a:defRPr sz="2400">
                  <a:solidFill>
                    <a:schemeClr val="bg1"/>
                  </a:solidFill>
                  <a:latin typeface="Calibri" pitchFamily="34" charset="0"/>
                </a:defRPr>
              </a:lvl1pPr>
              <a:lvl2pPr eaLnBrk="0" hangingPunct="0">
                <a:buClr>
                  <a:srgbClr val="000000"/>
                </a:buClr>
                <a:buSzPct val="100000"/>
                <a:buFont typeface="Times New Roman" pitchFamily="18" charset="0"/>
                <a:defRPr sz="2400">
                  <a:solidFill>
                    <a:schemeClr val="bg1"/>
                  </a:solidFill>
                  <a:latin typeface="Calibri" pitchFamily="34" charset="0"/>
                </a:defRPr>
              </a:lvl2pPr>
              <a:lvl3pPr eaLnBrk="0" hangingPunct="0">
                <a:buClr>
                  <a:srgbClr val="000000"/>
                </a:buClr>
                <a:buSzPct val="100000"/>
                <a:buFont typeface="Times New Roman" pitchFamily="18" charset="0"/>
                <a:defRPr sz="2400">
                  <a:solidFill>
                    <a:schemeClr val="bg1"/>
                  </a:solidFill>
                  <a:latin typeface="Calibri" pitchFamily="34" charset="0"/>
                </a:defRPr>
              </a:lvl3pPr>
              <a:lvl4pPr eaLnBrk="0" hangingPunct="0">
                <a:buClr>
                  <a:srgbClr val="000000"/>
                </a:buClr>
                <a:buSzPct val="100000"/>
                <a:buFont typeface="Times New Roman" pitchFamily="18" charset="0"/>
                <a:defRPr sz="2400">
                  <a:solidFill>
                    <a:schemeClr val="bg1"/>
                  </a:solidFill>
                  <a:latin typeface="Calibri" pitchFamily="34" charset="0"/>
                </a:defRPr>
              </a:lvl4pPr>
              <a:lvl5pPr eaLnBrk="0" hangingPunct="0">
                <a:buClr>
                  <a:srgbClr val="000000"/>
                </a:buClr>
                <a:buSzPct val="100000"/>
                <a:buFont typeface="Times New Roman" pitchFamily="18" charset="0"/>
                <a:defRPr sz="2400">
                  <a:solidFill>
                    <a:schemeClr val="bg1"/>
                  </a:solidFill>
                  <a:latin typeface="Calibri" pitchFamily="34" charset="0"/>
                </a:defRPr>
              </a:lvl5pPr>
              <a:lvl6pPr marL="25146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defTabSz="1007943" eaLnBrk="1" hangingPunct="1">
                <a:lnSpc>
                  <a:spcPct val="102000"/>
                </a:lnSpc>
              </a:pPr>
              <a:r>
                <a:rPr lang="en-US" sz="2425" b="1">
                  <a:solidFill>
                    <a:srgbClr val="0066CC"/>
                  </a:solidFill>
                  <a:cs typeface="Times New Roman" pitchFamily="18" charset="0"/>
                </a:rPr>
                <a:t>Z</a:t>
              </a:r>
              <a:r>
                <a:rPr lang="en-US" sz="2425" b="1" baseline="30000">
                  <a:solidFill>
                    <a:srgbClr val="0066CC"/>
                  </a:solidFill>
                  <a:cs typeface="Times New Roman" pitchFamily="18" charset="0"/>
                </a:rPr>
                <a:t>0</a:t>
              </a:r>
            </a:p>
          </p:txBody>
        </p:sp>
      </p:grpSp>
      <p:sp>
        <p:nvSpPr>
          <p:cNvPr id="29700" name="Text Box 18"/>
          <p:cNvSpPr txBox="1">
            <a:spLocks noChangeArrowheads="1"/>
          </p:cNvSpPr>
          <p:nvPr/>
        </p:nvSpPr>
        <p:spPr bwMode="auto">
          <a:xfrm>
            <a:off x="1836200" y="878462"/>
            <a:ext cx="202991" cy="404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0">
                <a:solidFill>
                  <a:srgbClr val="000000"/>
                </a:solidFill>
                <a:round/>
                <a:headEnd/>
                <a:tailEnd/>
              </a14:hiddenLine>
            </a:ext>
          </a:extLst>
        </p:spPr>
        <p:txBody>
          <a:bodyPr wrap="none" anchor="ctr"/>
          <a:lstStyle/>
          <a:p>
            <a:pPr>
              <a:buClr>
                <a:srgbClr val="000000"/>
              </a:buClr>
              <a:buSzPct val="100000"/>
              <a:buFont typeface="Times New Roman" pitchFamily="18" charset="0"/>
              <a:buNone/>
            </a:pPr>
            <a:endParaRPr lang="en-US"/>
          </a:p>
        </p:txBody>
      </p:sp>
      <p:grpSp>
        <p:nvGrpSpPr>
          <p:cNvPr id="29701" name="Group 37"/>
          <p:cNvGrpSpPr>
            <a:grpSpLocks/>
          </p:cNvGrpSpPr>
          <p:nvPr/>
        </p:nvGrpSpPr>
        <p:grpSpPr bwMode="auto">
          <a:xfrm>
            <a:off x="271768" y="937960"/>
            <a:ext cx="7235938" cy="1223198"/>
            <a:chOff x="235" y="2618"/>
            <a:chExt cx="4135" cy="699"/>
          </a:xfrm>
        </p:grpSpPr>
        <p:graphicFrame>
          <p:nvGraphicFramePr>
            <p:cNvPr id="29733" name="Object 38"/>
            <p:cNvGraphicFramePr>
              <a:graphicFrameLocks noChangeAspect="1"/>
            </p:cNvGraphicFramePr>
            <p:nvPr/>
          </p:nvGraphicFramePr>
          <p:xfrm>
            <a:off x="624" y="2996"/>
            <a:ext cx="1305" cy="321"/>
          </p:xfrm>
          <a:graphic>
            <a:graphicData uri="http://schemas.openxmlformats.org/presentationml/2006/ole">
              <mc:AlternateContent xmlns:mc="http://schemas.openxmlformats.org/markup-compatibility/2006">
                <mc:Choice xmlns:v="urn:schemas-microsoft-com:vml" Requires="v">
                  <p:oleObj spid="_x0000_s76859" r:id="rId5" imgW="491449" imgH="228574" progId="">
                    <p:embed/>
                  </p:oleObj>
                </mc:Choice>
                <mc:Fallback>
                  <p:oleObj r:id="rId5" imgW="491449" imgH="228574" progId="">
                    <p:embed/>
                    <p:pic>
                      <p:nvPicPr>
                        <p:cNvPr id="29733" name="Object 3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 y="2996"/>
                          <a:ext cx="1305" cy="32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734" name="Text Box 39"/>
            <p:cNvSpPr txBox="1">
              <a:spLocks noChangeArrowheads="1"/>
            </p:cNvSpPr>
            <p:nvPr/>
          </p:nvSpPr>
          <p:spPr bwMode="auto">
            <a:xfrm>
              <a:off x="235" y="2618"/>
              <a:ext cx="4135" cy="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0">
                  <a:solidFill>
                    <a:srgbClr val="000000"/>
                  </a:solidFill>
                  <a:round/>
                  <a:headEnd/>
                  <a:tailEnd/>
                </a14:hiddenLine>
              </a:ext>
            </a:extLst>
          </p:spPr>
          <p:txBody>
            <a:bodyPr wrap="none" lIns="99208" tIns="49604" rIns="99208" bIns="49604"/>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9pPr>
            </a:lstStyle>
            <a:p>
              <a:pPr eaLnBrk="1" hangingPunct="1"/>
              <a:endParaRPr lang="nl-NL" sz="1984">
                <a:solidFill>
                  <a:srgbClr val="000000"/>
                </a:solidFill>
              </a:endParaRPr>
            </a:p>
          </p:txBody>
        </p:sp>
      </p:grpSp>
      <p:sp>
        <p:nvSpPr>
          <p:cNvPr id="29702" name="Oval 40"/>
          <p:cNvSpPr>
            <a:spLocks noChangeArrowheads="1"/>
          </p:cNvSpPr>
          <p:nvPr/>
        </p:nvSpPr>
        <p:spPr bwMode="auto">
          <a:xfrm>
            <a:off x="2341928" y="1527685"/>
            <a:ext cx="316737" cy="675471"/>
          </a:xfrm>
          <a:prstGeom prst="ellipse">
            <a:avLst/>
          </a:prstGeom>
          <a:solidFill>
            <a:srgbClr val="99CCFF">
              <a:alpha val="0"/>
            </a:srgbClr>
          </a:solidFill>
          <a:ln w="36068">
            <a:solidFill>
              <a:srgbClr val="008000"/>
            </a:solidFill>
            <a:round/>
            <a:headEnd/>
            <a:tailEnd/>
          </a:ln>
        </p:spPr>
        <p:txBody>
          <a:bodyPr wrap="none" anchor="ctr"/>
          <a:lstStyle/>
          <a:p>
            <a:pPr>
              <a:buClr>
                <a:srgbClr val="000000"/>
              </a:buClr>
              <a:buSzPct val="100000"/>
              <a:buFont typeface="Times New Roman" pitchFamily="18" charset="0"/>
              <a:buNone/>
            </a:pPr>
            <a:endParaRPr lang="en-US"/>
          </a:p>
        </p:txBody>
      </p:sp>
      <p:sp>
        <p:nvSpPr>
          <p:cNvPr id="29703" name="Freeform 41"/>
          <p:cNvSpPr>
            <a:spLocks/>
          </p:cNvSpPr>
          <p:nvPr/>
        </p:nvSpPr>
        <p:spPr bwMode="auto">
          <a:xfrm>
            <a:off x="2539670" y="2161157"/>
            <a:ext cx="594974" cy="594974"/>
          </a:xfrm>
          <a:custGeom>
            <a:avLst/>
            <a:gdLst>
              <a:gd name="T0" fmla="*/ 0 w 1501"/>
              <a:gd name="T1" fmla="*/ 0 h 1501"/>
              <a:gd name="T2" fmla="*/ 2147483647 w 1501"/>
              <a:gd name="T3" fmla="*/ 2147483647 h 1501"/>
              <a:gd name="T4" fmla="*/ 0 60000 65536"/>
              <a:gd name="T5" fmla="*/ 0 60000 65536"/>
              <a:gd name="T6" fmla="*/ 0 w 1501"/>
              <a:gd name="T7" fmla="*/ 0 h 1501"/>
              <a:gd name="T8" fmla="*/ 1501 w 1501"/>
              <a:gd name="T9" fmla="*/ 1501 h 1501"/>
            </a:gdLst>
            <a:ahLst/>
            <a:cxnLst>
              <a:cxn ang="T4">
                <a:pos x="T0" y="T1"/>
              </a:cxn>
              <a:cxn ang="T5">
                <a:pos x="T2" y="T3"/>
              </a:cxn>
            </a:cxnLst>
            <a:rect l="T6" t="T7" r="T8" b="T9"/>
            <a:pathLst>
              <a:path w="1501" h="1501">
                <a:moveTo>
                  <a:pt x="0" y="0"/>
                </a:moveTo>
                <a:lnTo>
                  <a:pt x="1500" y="1500"/>
                </a:lnTo>
              </a:path>
            </a:pathLst>
          </a:custGeom>
          <a:noFill/>
          <a:ln w="36068">
            <a:solidFill>
              <a:srgbClr val="008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04" name="Text Box 42"/>
          <p:cNvSpPr txBox="1">
            <a:spLocks noChangeArrowheads="1"/>
          </p:cNvSpPr>
          <p:nvPr/>
        </p:nvSpPr>
        <p:spPr bwMode="auto">
          <a:xfrm>
            <a:off x="2166935" y="2724633"/>
            <a:ext cx="4584803" cy="402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0">
                <a:solidFill>
                  <a:srgbClr val="000000"/>
                </a:solidFill>
                <a:round/>
                <a:headEnd/>
                <a:tailEnd/>
              </a14:hiddenLine>
            </a:ext>
          </a:extLst>
        </p:spPr>
        <p:txBody>
          <a:bodyPr lIns="99208" tIns="49604" rIns="99208" bIns="49604"/>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9pPr>
          </a:lstStyle>
          <a:p>
            <a:pPr eaLnBrk="1" hangingPunct="1"/>
            <a:r>
              <a:rPr lang="nl-NL" sz="2646" b="1">
                <a:solidFill>
                  <a:srgbClr val="008000"/>
                </a:solidFill>
              </a:rPr>
              <a:t>Calculate atomic wavefunctions</a:t>
            </a:r>
          </a:p>
        </p:txBody>
      </p:sp>
      <p:sp>
        <p:nvSpPr>
          <p:cNvPr id="29705" name="Oval 43"/>
          <p:cNvSpPr>
            <a:spLocks noChangeArrowheads="1"/>
          </p:cNvSpPr>
          <p:nvPr/>
        </p:nvSpPr>
        <p:spPr bwMode="auto">
          <a:xfrm>
            <a:off x="840492" y="1508435"/>
            <a:ext cx="1189949" cy="794466"/>
          </a:xfrm>
          <a:prstGeom prst="ellipse">
            <a:avLst/>
          </a:prstGeom>
          <a:solidFill>
            <a:srgbClr val="99CCFF">
              <a:alpha val="0"/>
            </a:srgbClr>
          </a:solidFill>
          <a:ln w="36000">
            <a:solidFill>
              <a:srgbClr val="C5000B"/>
            </a:solidFill>
            <a:round/>
            <a:headEnd/>
            <a:tailEnd/>
          </a:ln>
        </p:spPr>
        <p:txBody>
          <a:bodyPr wrap="none" anchor="ctr"/>
          <a:lstStyle/>
          <a:p>
            <a:pPr>
              <a:buClr>
                <a:srgbClr val="000000"/>
              </a:buClr>
              <a:buSzPct val="100000"/>
              <a:buFont typeface="Times New Roman" pitchFamily="18" charset="0"/>
              <a:buNone/>
            </a:pPr>
            <a:endParaRPr lang="en-US"/>
          </a:p>
        </p:txBody>
      </p:sp>
      <p:sp>
        <p:nvSpPr>
          <p:cNvPr id="29706" name="Text Box 44"/>
          <p:cNvSpPr txBox="1">
            <a:spLocks noChangeArrowheads="1"/>
          </p:cNvSpPr>
          <p:nvPr/>
        </p:nvSpPr>
        <p:spPr bwMode="auto">
          <a:xfrm>
            <a:off x="759997" y="2376398"/>
            <a:ext cx="2357149" cy="402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0">
                <a:solidFill>
                  <a:srgbClr val="000000"/>
                </a:solidFill>
                <a:round/>
                <a:headEnd/>
                <a:tailEnd/>
              </a14:hiddenLine>
            </a:ext>
          </a:extLst>
        </p:spPr>
        <p:txBody>
          <a:bodyPr lIns="99208" tIns="49604" rIns="99208" bIns="49604"/>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9pPr>
          </a:lstStyle>
          <a:p>
            <a:pPr algn="just" eaLnBrk="1" hangingPunct="1"/>
            <a:r>
              <a:rPr lang="nl-NL" sz="2646" b="1">
                <a:solidFill>
                  <a:srgbClr val="C5000B"/>
                </a:solidFill>
              </a:rPr>
              <a:t>Measure</a:t>
            </a:r>
          </a:p>
        </p:txBody>
      </p:sp>
      <p:sp>
        <p:nvSpPr>
          <p:cNvPr id="29707" name="Line 45"/>
          <p:cNvSpPr>
            <a:spLocks noChangeShapeType="1"/>
          </p:cNvSpPr>
          <p:nvPr/>
        </p:nvSpPr>
        <p:spPr bwMode="auto">
          <a:xfrm flipH="1">
            <a:off x="3292138" y="1944167"/>
            <a:ext cx="983458" cy="3500"/>
          </a:xfrm>
          <a:prstGeom prst="line">
            <a:avLst/>
          </a:prstGeom>
          <a:noFill/>
          <a:ln w="360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708" name="Text Box 46"/>
          <p:cNvSpPr txBox="1">
            <a:spLocks noChangeArrowheads="1"/>
          </p:cNvSpPr>
          <p:nvPr/>
        </p:nvSpPr>
        <p:spPr bwMode="auto">
          <a:xfrm>
            <a:off x="4245847" y="1625680"/>
            <a:ext cx="3132365" cy="705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0">
                <a:solidFill>
                  <a:srgbClr val="000000"/>
                </a:solidFill>
                <a:round/>
                <a:headEnd/>
                <a:tailEnd/>
              </a14:hiddenLine>
            </a:ext>
          </a:extLst>
        </p:spPr>
        <p:txBody>
          <a:bodyPr lIns="99208" tIns="49604" rIns="99208" bIns="49604"/>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9pPr>
          </a:lstStyle>
          <a:p>
            <a:pPr eaLnBrk="1" hangingPunct="1"/>
            <a:r>
              <a:rPr lang="nl-NL" sz="2646" b="1">
                <a:solidFill>
                  <a:srgbClr val="000000"/>
                </a:solidFill>
              </a:rPr>
              <a:t>Infer weak charge</a:t>
            </a:r>
          </a:p>
        </p:txBody>
      </p:sp>
      <p:sp>
        <p:nvSpPr>
          <p:cNvPr id="29710" name="Picture 48"/>
          <p:cNvSpPr>
            <a:spLocks noChangeAspect="1" noChangeArrowheads="1"/>
          </p:cNvSpPr>
          <p:nvPr/>
        </p:nvSpPr>
        <p:spPr bwMode="auto">
          <a:xfrm>
            <a:off x="1183478" y="9544090"/>
            <a:ext cx="3970580" cy="2504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6000">
                <a:solidFill>
                  <a:srgbClr val="000000"/>
                </a:solidFill>
                <a:round/>
                <a:headEnd/>
                <a:tailEnd/>
              </a14:hiddenLine>
            </a:ext>
          </a:extLst>
        </p:spPr>
        <p:txBody>
          <a:bodyPr/>
          <a:lstStyle/>
          <a:p>
            <a:pPr>
              <a:buClr>
                <a:srgbClr val="000000"/>
              </a:buClr>
              <a:buSzPct val="100000"/>
              <a:buFont typeface="Times New Roman" pitchFamily="18" charset="0"/>
              <a:buNone/>
            </a:pPr>
            <a:endParaRPr lang="en-US"/>
          </a:p>
        </p:txBody>
      </p:sp>
      <p:sp>
        <p:nvSpPr>
          <p:cNvPr id="29713" name="Rectangle 55"/>
          <p:cNvSpPr>
            <a:spLocks noChangeArrowheads="1"/>
          </p:cNvSpPr>
          <p:nvPr/>
        </p:nvSpPr>
        <p:spPr bwMode="auto">
          <a:xfrm>
            <a:off x="378513" y="3806087"/>
            <a:ext cx="8088152" cy="379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208" tIns="51588" rIns="99208" bIns="51588"/>
          <a:lstStyle/>
          <a:p>
            <a:pPr marL="376229" indent="-376229">
              <a:lnSpc>
                <a:spcPct val="102000"/>
              </a:lnSpc>
              <a:spcBef>
                <a:spcPts val="496"/>
              </a:spcBef>
              <a:buClr>
                <a:srgbClr val="000000"/>
              </a:buClr>
              <a:buSzPct val="100000"/>
              <a:tabLst>
                <a:tab pos="1006194" algn="l"/>
                <a:tab pos="2014137" algn="l"/>
                <a:tab pos="3022080" algn="l"/>
                <a:tab pos="4030023" algn="l"/>
                <a:tab pos="5037966" algn="l"/>
                <a:tab pos="6045909" algn="l"/>
                <a:tab pos="7053852" algn="l"/>
                <a:tab pos="8061796" algn="l"/>
                <a:tab pos="9069739" algn="l"/>
                <a:tab pos="10077682" algn="l"/>
                <a:tab pos="11085625" algn="l"/>
              </a:tabLst>
            </a:pPr>
            <a:r>
              <a:rPr lang="en-US" b="1" dirty="0">
                <a:solidFill>
                  <a:srgbClr val="008000"/>
                </a:solidFill>
              </a:rPr>
              <a:t>Calculations:</a:t>
            </a:r>
          </a:p>
          <a:p>
            <a:pPr marL="376229" indent="-376229">
              <a:lnSpc>
                <a:spcPct val="102000"/>
              </a:lnSpc>
              <a:spcBef>
                <a:spcPts val="661"/>
              </a:spcBef>
              <a:buClr>
                <a:srgbClr val="000000"/>
              </a:buClr>
              <a:buSzPct val="100000"/>
              <a:tabLst>
                <a:tab pos="1006194" algn="l"/>
                <a:tab pos="2014137" algn="l"/>
                <a:tab pos="3022080" algn="l"/>
                <a:tab pos="4030023" algn="l"/>
                <a:tab pos="5037966" algn="l"/>
                <a:tab pos="6045909" algn="l"/>
                <a:tab pos="7053852" algn="l"/>
                <a:tab pos="8061796" algn="l"/>
                <a:tab pos="9069739" algn="l"/>
                <a:tab pos="10077682" algn="l"/>
                <a:tab pos="11085625" algn="l"/>
              </a:tabLst>
            </a:pPr>
            <a:r>
              <a:rPr lang="en-US" sz="2400" b="1" dirty="0" err="1">
                <a:solidFill>
                  <a:srgbClr val="008000"/>
                </a:solidFill>
              </a:rPr>
              <a:t>k</a:t>
            </a:r>
            <a:r>
              <a:rPr lang="en-US" sz="2400" b="1" baseline="-25000" dirty="0" err="1">
                <a:solidFill>
                  <a:srgbClr val="008000"/>
                </a:solidFill>
              </a:rPr>
              <a:t>Ra</a:t>
            </a:r>
            <a:r>
              <a:rPr lang="en-US" sz="2400" b="1" dirty="0">
                <a:solidFill>
                  <a:srgbClr val="008000"/>
                </a:solidFill>
              </a:rPr>
              <a:t> 	= </a:t>
            </a:r>
            <a:r>
              <a:rPr lang="en-US" sz="2400" b="1" u="sng" dirty="0">
                <a:solidFill>
                  <a:srgbClr val="008000"/>
                </a:solidFill>
              </a:rPr>
              <a:t>46.4</a:t>
            </a:r>
            <a:r>
              <a:rPr lang="en-US" sz="2400" b="1" dirty="0">
                <a:solidFill>
                  <a:srgbClr val="008000"/>
                </a:solidFill>
              </a:rPr>
              <a:t>(1.4)     · 10</a:t>
            </a:r>
            <a:r>
              <a:rPr lang="en-US" sz="2400" b="1" baseline="30000" dirty="0">
                <a:solidFill>
                  <a:srgbClr val="008000"/>
                </a:solidFill>
              </a:rPr>
              <a:t>-11</a:t>
            </a:r>
            <a:r>
              <a:rPr lang="en-US" sz="2400" b="1" baseline="-25000" dirty="0">
                <a:solidFill>
                  <a:srgbClr val="008000"/>
                </a:solidFill>
              </a:rPr>
              <a:t> </a:t>
            </a:r>
            <a:r>
              <a:rPr lang="en-US" sz="2400" b="1" dirty="0">
                <a:solidFill>
                  <a:srgbClr val="008000"/>
                </a:solidFill>
              </a:rPr>
              <a:t>iea</a:t>
            </a:r>
            <a:r>
              <a:rPr lang="en-US" sz="2400" b="1" baseline="-25000" dirty="0">
                <a:solidFill>
                  <a:srgbClr val="008000"/>
                </a:solidFill>
              </a:rPr>
              <a:t>0</a:t>
            </a:r>
            <a:r>
              <a:rPr lang="en-US" sz="2400" b="1" baseline="30000" dirty="0">
                <a:solidFill>
                  <a:srgbClr val="008000"/>
                </a:solidFill>
              </a:rPr>
              <a:t> </a:t>
            </a:r>
            <a:r>
              <a:rPr lang="en-US" sz="2400" b="1" dirty="0">
                <a:solidFill>
                  <a:srgbClr val="008000"/>
                </a:solidFill>
              </a:rPr>
              <a:t>/N</a:t>
            </a:r>
          </a:p>
          <a:p>
            <a:pPr marL="376229" indent="-376229">
              <a:lnSpc>
                <a:spcPct val="102000"/>
              </a:lnSpc>
              <a:spcBef>
                <a:spcPts val="661"/>
              </a:spcBef>
              <a:buClr>
                <a:srgbClr val="000000"/>
              </a:buClr>
              <a:buSzPct val="100000"/>
              <a:tabLst>
                <a:tab pos="1006194" algn="l"/>
                <a:tab pos="2014137" algn="l"/>
                <a:tab pos="3022080" algn="l"/>
                <a:tab pos="4030023" algn="l"/>
                <a:tab pos="5037966" algn="l"/>
                <a:tab pos="6045909" algn="l"/>
                <a:tab pos="7053852" algn="l"/>
                <a:tab pos="8061796" algn="l"/>
                <a:tab pos="9069739" algn="l"/>
                <a:tab pos="10077682" algn="l"/>
                <a:tab pos="11085625" algn="l"/>
              </a:tabLst>
            </a:pPr>
            <a:r>
              <a:rPr lang="en-US" sz="2400" b="1" dirty="0" err="1">
                <a:solidFill>
                  <a:srgbClr val="008000"/>
                </a:solidFill>
              </a:rPr>
              <a:t>k</a:t>
            </a:r>
            <a:r>
              <a:rPr lang="en-US" sz="2400" b="1" baseline="-25000" dirty="0" err="1">
                <a:solidFill>
                  <a:srgbClr val="008000"/>
                </a:solidFill>
              </a:rPr>
              <a:t>Cs</a:t>
            </a:r>
            <a:r>
              <a:rPr lang="en-US" sz="2400" b="1" dirty="0">
                <a:solidFill>
                  <a:srgbClr val="008000"/>
                </a:solidFill>
              </a:rPr>
              <a:t> 	=   </a:t>
            </a:r>
            <a:r>
              <a:rPr lang="en-US" sz="2400" b="1" u="sng" dirty="0">
                <a:solidFill>
                  <a:srgbClr val="008000"/>
                </a:solidFill>
              </a:rPr>
              <a:t>0.8906</a:t>
            </a:r>
            <a:r>
              <a:rPr lang="en-US" sz="2400" b="1" dirty="0">
                <a:solidFill>
                  <a:srgbClr val="008000"/>
                </a:solidFill>
              </a:rPr>
              <a:t>(26)· 10</a:t>
            </a:r>
            <a:r>
              <a:rPr lang="en-US" sz="2400" b="1" baseline="30000" dirty="0">
                <a:solidFill>
                  <a:srgbClr val="008000"/>
                </a:solidFill>
              </a:rPr>
              <a:t>-11</a:t>
            </a:r>
            <a:r>
              <a:rPr lang="en-US" sz="2400" b="1" baseline="-25000" dirty="0">
                <a:solidFill>
                  <a:srgbClr val="008000"/>
                </a:solidFill>
              </a:rPr>
              <a:t> </a:t>
            </a:r>
            <a:r>
              <a:rPr lang="en-US" sz="2400" b="1" dirty="0">
                <a:solidFill>
                  <a:srgbClr val="008000"/>
                </a:solidFill>
              </a:rPr>
              <a:t>iea</a:t>
            </a:r>
            <a:r>
              <a:rPr lang="en-US" sz="2400" b="1" baseline="-25000" dirty="0">
                <a:solidFill>
                  <a:srgbClr val="008000"/>
                </a:solidFill>
              </a:rPr>
              <a:t>0</a:t>
            </a:r>
            <a:r>
              <a:rPr lang="en-US" sz="2400" b="1" baseline="30000" dirty="0">
                <a:solidFill>
                  <a:srgbClr val="008000"/>
                </a:solidFill>
              </a:rPr>
              <a:t> </a:t>
            </a:r>
            <a:r>
              <a:rPr lang="en-US" sz="2400" b="1" dirty="0">
                <a:solidFill>
                  <a:srgbClr val="008000"/>
                </a:solidFill>
              </a:rPr>
              <a:t>/N</a:t>
            </a:r>
            <a:endParaRPr lang="en-US" sz="1000" dirty="0">
              <a:solidFill>
                <a:srgbClr val="008000"/>
              </a:solidFill>
            </a:endParaRPr>
          </a:p>
        </p:txBody>
      </p:sp>
      <p:sp>
        <p:nvSpPr>
          <p:cNvPr id="29714" name="Rectangle 57"/>
          <p:cNvSpPr>
            <a:spLocks noChangeArrowheads="1"/>
          </p:cNvSpPr>
          <p:nvPr/>
        </p:nvSpPr>
        <p:spPr bwMode="auto">
          <a:xfrm>
            <a:off x="5110310" y="4343313"/>
            <a:ext cx="3176114" cy="309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208" tIns="51588" rIns="99208" bIns="51588">
            <a:spAutoFit/>
          </a:bodyPr>
          <a:lstStyle/>
          <a:p>
            <a:pPr marL="503972" indent="-503972">
              <a:lnSpc>
                <a:spcPct val="102000"/>
              </a:lnSpc>
              <a:buClr>
                <a:srgbClr val="000000"/>
              </a:buClr>
              <a:buSzPct val="100000"/>
              <a:tabLst>
                <a:tab pos="797955" algn="l"/>
                <a:tab pos="1595910" algn="l"/>
                <a:tab pos="2393865" algn="l"/>
                <a:tab pos="3191820" algn="l"/>
                <a:tab pos="3989775" algn="l"/>
                <a:tab pos="4787730" algn="l"/>
                <a:tab pos="5585685" algn="l"/>
                <a:tab pos="6383640" algn="l"/>
              </a:tabLst>
            </a:pPr>
            <a:r>
              <a:rPr lang="en-US" sz="1400" dirty="0">
                <a:solidFill>
                  <a:srgbClr val="000000"/>
                </a:solidFill>
              </a:rPr>
              <a:t> L.W. </a:t>
            </a:r>
            <a:r>
              <a:rPr lang="en-US" sz="1400" dirty="0" err="1">
                <a:solidFill>
                  <a:srgbClr val="000000"/>
                </a:solidFill>
              </a:rPr>
              <a:t>Wansbeek</a:t>
            </a:r>
            <a:r>
              <a:rPr lang="en-US" sz="1400" dirty="0">
                <a:solidFill>
                  <a:srgbClr val="000000"/>
                </a:solidFill>
              </a:rPr>
              <a:t> </a:t>
            </a:r>
            <a:r>
              <a:rPr lang="en-US" sz="1400" i="1" dirty="0">
                <a:solidFill>
                  <a:srgbClr val="000000"/>
                </a:solidFill>
              </a:rPr>
              <a:t>et al.</a:t>
            </a:r>
            <a:r>
              <a:rPr lang="en-US" sz="1400" dirty="0">
                <a:solidFill>
                  <a:srgbClr val="000000"/>
                </a:solidFill>
              </a:rPr>
              <a:t> </a:t>
            </a:r>
            <a:r>
              <a:rPr lang="nl-NL" sz="1400" dirty="0">
                <a:solidFill>
                  <a:srgbClr val="000000"/>
                </a:solidFill>
              </a:rPr>
              <a:t>(2008)</a:t>
            </a:r>
          </a:p>
        </p:txBody>
      </p:sp>
      <p:sp>
        <p:nvSpPr>
          <p:cNvPr id="156740" name="Rectangle 68"/>
          <p:cNvSpPr>
            <a:spLocks noChangeArrowheads="1"/>
          </p:cNvSpPr>
          <p:nvPr/>
        </p:nvSpPr>
        <p:spPr bwMode="auto">
          <a:xfrm>
            <a:off x="378512" y="5736254"/>
            <a:ext cx="9701583" cy="824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208" tIns="51588" rIns="99208" bIns="51588">
            <a:spAutoFit/>
          </a:bodyPr>
          <a:lstStyle/>
          <a:p>
            <a:pPr marL="377979" indent="-377979">
              <a:lnSpc>
                <a:spcPct val="102000"/>
              </a:lnSpc>
              <a:buClr>
                <a:srgbClr val="000099"/>
              </a:buClr>
              <a:buSzPct val="100000"/>
              <a:buFont typeface="Wingdings" pitchFamily="2" charset="2"/>
              <a:buChar char="Ø"/>
              <a:tabLst>
                <a:tab pos="797955" algn="l"/>
                <a:tab pos="1595910" algn="l"/>
                <a:tab pos="2393865" algn="l"/>
                <a:tab pos="3191820" algn="l"/>
                <a:tab pos="3989775" algn="l"/>
                <a:tab pos="4787730" algn="l"/>
                <a:tab pos="5585685" algn="l"/>
                <a:tab pos="6383640" algn="l"/>
              </a:tabLst>
              <a:defRPr/>
            </a:pPr>
            <a:r>
              <a:rPr lang="nl-NL" dirty="0">
                <a:solidFill>
                  <a:srgbClr val="000099"/>
                </a:solidFill>
                <a:cs typeface="+mn-cs"/>
              </a:rPr>
              <a:t>APV amplitude 50 x </a:t>
            </a:r>
            <a:r>
              <a:rPr lang="nl-NL" dirty="0" err="1">
                <a:solidFill>
                  <a:srgbClr val="000099"/>
                </a:solidFill>
                <a:cs typeface="+mn-cs"/>
              </a:rPr>
              <a:t>larger</a:t>
            </a:r>
            <a:r>
              <a:rPr lang="nl-NL" dirty="0">
                <a:solidFill>
                  <a:srgbClr val="000099"/>
                </a:solidFill>
                <a:cs typeface="+mn-cs"/>
              </a:rPr>
              <a:t>       →  </a:t>
            </a:r>
            <a:r>
              <a:rPr lang="nl-NL" dirty="0" err="1">
                <a:solidFill>
                  <a:srgbClr val="000099"/>
                </a:solidFill>
                <a:cs typeface="+mn-cs"/>
              </a:rPr>
              <a:t>much</a:t>
            </a:r>
            <a:r>
              <a:rPr lang="nl-NL" dirty="0">
                <a:solidFill>
                  <a:srgbClr val="000099"/>
                </a:solidFill>
                <a:cs typeface="+mn-cs"/>
              </a:rPr>
              <a:t> </a:t>
            </a:r>
            <a:r>
              <a:rPr lang="nl-NL" dirty="0" err="1">
                <a:solidFill>
                  <a:srgbClr val="000099"/>
                </a:solidFill>
                <a:cs typeface="+mn-cs"/>
              </a:rPr>
              <a:t>stronger</a:t>
            </a:r>
            <a:r>
              <a:rPr lang="nl-NL" dirty="0">
                <a:solidFill>
                  <a:srgbClr val="000099"/>
                </a:solidFill>
                <a:cs typeface="+mn-cs"/>
              </a:rPr>
              <a:t> </a:t>
            </a:r>
            <a:r>
              <a:rPr lang="nl-NL" dirty="0" err="1">
                <a:solidFill>
                  <a:srgbClr val="000099"/>
                </a:solidFill>
                <a:cs typeface="+mn-cs"/>
              </a:rPr>
              <a:t>than</a:t>
            </a:r>
            <a:r>
              <a:rPr lang="nl-NL" dirty="0">
                <a:solidFill>
                  <a:srgbClr val="000099"/>
                </a:solidFill>
                <a:cs typeface="+mn-cs"/>
              </a:rPr>
              <a:t> Z</a:t>
            </a:r>
            <a:r>
              <a:rPr lang="nl-NL" baseline="30000" dirty="0">
                <a:solidFill>
                  <a:srgbClr val="000099"/>
                </a:solidFill>
                <a:cs typeface="+mn-cs"/>
              </a:rPr>
              <a:t>3</a:t>
            </a:r>
            <a:endParaRPr lang="nl-NL" dirty="0">
              <a:solidFill>
                <a:srgbClr val="000099"/>
              </a:solidFill>
              <a:cs typeface="+mn-cs"/>
            </a:endParaRPr>
          </a:p>
          <a:p>
            <a:pPr>
              <a:lnSpc>
                <a:spcPct val="102000"/>
              </a:lnSpc>
              <a:buClr>
                <a:srgbClr val="000099"/>
              </a:buClr>
              <a:buSzPct val="100000"/>
              <a:tabLst>
                <a:tab pos="797955" algn="l"/>
                <a:tab pos="1595910" algn="l"/>
                <a:tab pos="2393865" algn="l"/>
                <a:tab pos="3191820" algn="l"/>
                <a:tab pos="3989775" algn="l"/>
                <a:tab pos="4787730" algn="l"/>
                <a:tab pos="5585685" algn="l"/>
                <a:tab pos="6383640" algn="l"/>
              </a:tabLst>
              <a:defRPr/>
            </a:pPr>
            <a:endParaRPr lang="nl-NL" sz="1102" dirty="0">
              <a:solidFill>
                <a:srgbClr val="000099"/>
              </a:solidFill>
              <a:cs typeface="+mn-cs"/>
            </a:endParaRPr>
          </a:p>
          <a:p>
            <a:pPr marL="377979" indent="-377979">
              <a:lnSpc>
                <a:spcPct val="102000"/>
              </a:lnSpc>
              <a:buClr>
                <a:srgbClr val="000099"/>
              </a:buClr>
              <a:buSzPct val="100000"/>
              <a:buFont typeface="Wingdings" pitchFamily="2" charset="2"/>
              <a:buChar char="Ø"/>
              <a:tabLst>
                <a:tab pos="797955" algn="l"/>
                <a:tab pos="1595910" algn="l"/>
                <a:tab pos="2393865" algn="l"/>
                <a:tab pos="3191820" algn="l"/>
                <a:tab pos="3989775" algn="l"/>
                <a:tab pos="4787730" algn="l"/>
                <a:tab pos="5585685" algn="l"/>
                <a:tab pos="6383640" algn="l"/>
              </a:tabLst>
              <a:defRPr/>
            </a:pPr>
            <a:r>
              <a:rPr lang="nl-NL" dirty="0" err="1">
                <a:solidFill>
                  <a:srgbClr val="000099"/>
                </a:solidFill>
                <a:cs typeface="+mn-cs"/>
              </a:rPr>
              <a:t>Improved</a:t>
            </a:r>
            <a:r>
              <a:rPr lang="nl-NL" dirty="0">
                <a:solidFill>
                  <a:srgbClr val="000099"/>
                </a:solidFill>
                <a:cs typeface="+mn-cs"/>
              </a:rPr>
              <a:t> </a:t>
            </a:r>
            <a:r>
              <a:rPr lang="nl-NL" dirty="0" err="1">
                <a:solidFill>
                  <a:srgbClr val="000099"/>
                </a:solidFill>
                <a:cs typeface="+mn-cs"/>
              </a:rPr>
              <a:t>calculations</a:t>
            </a:r>
            <a:r>
              <a:rPr lang="nl-NL" dirty="0">
                <a:solidFill>
                  <a:srgbClr val="000099"/>
                </a:solidFill>
                <a:cs typeface="+mn-cs"/>
              </a:rPr>
              <a:t> </a:t>
            </a:r>
            <a:r>
              <a:rPr lang="nl-NL" dirty="0" err="1">
                <a:solidFill>
                  <a:srgbClr val="000099"/>
                </a:solidFill>
                <a:cs typeface="+mn-cs"/>
              </a:rPr>
              <a:t>needed</a:t>
            </a:r>
            <a:r>
              <a:rPr lang="nl-NL" dirty="0">
                <a:solidFill>
                  <a:srgbClr val="000099"/>
                </a:solidFill>
                <a:cs typeface="+mn-cs"/>
              </a:rPr>
              <a:t> →  sub-1% </a:t>
            </a:r>
          </a:p>
        </p:txBody>
      </p:sp>
      <p:graphicFrame>
        <p:nvGraphicFramePr>
          <p:cNvPr id="156778" name="Group 106"/>
          <p:cNvGraphicFramePr>
            <a:graphicFrameLocks noGrp="1"/>
          </p:cNvGraphicFramePr>
          <p:nvPr/>
        </p:nvGraphicFramePr>
        <p:xfrm>
          <a:off x="8284673" y="4290815"/>
          <a:ext cx="1639680" cy="1983868"/>
        </p:xfrm>
        <a:graphic>
          <a:graphicData uri="http://schemas.openxmlformats.org/drawingml/2006/table">
            <a:tbl>
              <a:tblPr/>
              <a:tblGrid>
                <a:gridCol w="800225">
                  <a:extLst>
                    <a:ext uri="{9D8B030D-6E8A-4147-A177-3AD203B41FA5}">
                      <a16:colId xmlns:a16="http://schemas.microsoft.com/office/drawing/2014/main" xmlns="" val="20000"/>
                    </a:ext>
                  </a:extLst>
                </a:gridCol>
                <a:gridCol w="839455">
                  <a:extLst>
                    <a:ext uri="{9D8B030D-6E8A-4147-A177-3AD203B41FA5}">
                      <a16:colId xmlns:a16="http://schemas.microsoft.com/office/drawing/2014/main" xmlns="" val="20001"/>
                    </a:ext>
                  </a:extLst>
                </a:gridCol>
              </a:tblGrid>
              <a:tr h="398983">
                <a:tc>
                  <a:txBody>
                    <a:bodyPr/>
                    <a:lstStyle/>
                    <a:p>
                      <a:pPr marL="0" marR="0" lvl="0" indent="0" algn="ctr" defTabSz="912813" rtl="0" eaLnBrk="1" fontAlgn="base" latinLnBrk="0" hangingPunct="1">
                        <a:lnSpc>
                          <a:spcPct val="102000"/>
                        </a:lnSpc>
                        <a:spcBef>
                          <a:spcPts val="450"/>
                        </a:spcBef>
                        <a:spcAft>
                          <a:spcPct val="0"/>
                        </a:spcAft>
                        <a:buClr>
                          <a:srgbClr val="000000"/>
                        </a:buClr>
                        <a:buSzPct val="100000"/>
                        <a:buFont typeface="Times New Roman" pitchFamily="18" charset="0"/>
                        <a:buNone/>
                        <a:tabLst/>
                      </a:pPr>
                      <a:r>
                        <a:rPr kumimoji="0" lang="en-US" sz="2000" b="0" i="0" u="none" strike="noStrike" cap="none" normalizeH="0" baseline="0" dirty="0">
                          <a:ln>
                            <a:noFill/>
                          </a:ln>
                          <a:solidFill>
                            <a:srgbClr val="000000"/>
                          </a:solidFill>
                          <a:effectLst/>
                          <a:latin typeface="Calibri" pitchFamily="34" charset="0"/>
                        </a:rPr>
                        <a:t>S-S</a:t>
                      </a:r>
                    </a:p>
                  </a:txBody>
                  <a:tcPr marL="100796" marR="100796" marT="50398" marB="5039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2000"/>
                        </a:lnSpc>
                        <a:spcBef>
                          <a:spcPts val="450"/>
                        </a:spcBef>
                        <a:spcAft>
                          <a:spcPct val="0"/>
                        </a:spcAft>
                        <a:buClr>
                          <a:srgbClr val="000000"/>
                        </a:buClr>
                        <a:buSzPct val="100000"/>
                        <a:buFont typeface="Times New Roman" pitchFamily="18" charset="0"/>
                        <a:buNone/>
                        <a:tabLst/>
                      </a:pPr>
                      <a:r>
                        <a:rPr kumimoji="0" lang="en-US" sz="2000" b="0" i="0" u="none" strike="noStrike" cap="none" normalizeH="0" baseline="0" dirty="0">
                          <a:ln>
                            <a:noFill/>
                          </a:ln>
                          <a:solidFill>
                            <a:srgbClr val="000000"/>
                          </a:solidFill>
                          <a:effectLst/>
                          <a:latin typeface="Calibri" pitchFamily="34" charset="0"/>
                        </a:rPr>
                        <a:t>S-D</a:t>
                      </a:r>
                    </a:p>
                  </a:txBody>
                  <a:tcPr marL="100796" marR="100796" marT="50398" marB="5039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777037">
                <a:tc>
                  <a:txBody>
                    <a:bodyPr/>
                    <a:lstStyle/>
                    <a:p>
                      <a:pPr marL="0" marR="0" lvl="0" indent="0" algn="l" defTabSz="912813" rtl="0" eaLnBrk="1" fontAlgn="base" latinLnBrk="0" hangingPunct="1">
                        <a:lnSpc>
                          <a:spcPct val="102000"/>
                        </a:lnSpc>
                        <a:spcBef>
                          <a:spcPts val="450"/>
                        </a:spcBef>
                        <a:spcAft>
                          <a:spcPct val="0"/>
                        </a:spcAft>
                        <a:buClr>
                          <a:srgbClr val="000000"/>
                        </a:buClr>
                        <a:buSzPct val="100000"/>
                        <a:buFont typeface="Times New Roman" pitchFamily="18" charset="0"/>
                        <a:buNone/>
                        <a:tabLst/>
                      </a:pPr>
                      <a:r>
                        <a:rPr kumimoji="0" lang="en-US" sz="2000" b="0" i="0" u="none" strike="noStrike" cap="none" normalizeH="0" baseline="0">
                          <a:ln>
                            <a:noFill/>
                          </a:ln>
                          <a:solidFill>
                            <a:srgbClr val="000000"/>
                          </a:solidFill>
                          <a:effectLst/>
                          <a:latin typeface="Calibri" pitchFamily="34" charset="0"/>
                        </a:rPr>
                        <a:t>Cs</a:t>
                      </a:r>
                    </a:p>
                    <a:p>
                      <a:pPr marL="0" marR="0" lvl="0" indent="0" algn="l" defTabSz="912813" rtl="0" eaLnBrk="1" fontAlgn="base" latinLnBrk="0" hangingPunct="1">
                        <a:lnSpc>
                          <a:spcPct val="102000"/>
                        </a:lnSpc>
                        <a:spcBef>
                          <a:spcPts val="450"/>
                        </a:spcBef>
                        <a:spcAft>
                          <a:spcPct val="0"/>
                        </a:spcAft>
                        <a:buClr>
                          <a:srgbClr val="000000"/>
                        </a:buClr>
                        <a:buSzPct val="100000"/>
                        <a:buFont typeface="Times New Roman" pitchFamily="18" charset="0"/>
                        <a:buNone/>
                        <a:tabLst/>
                      </a:pPr>
                      <a:r>
                        <a:rPr kumimoji="0" lang="en-US" sz="2000" b="0" i="0" u="none" strike="noStrike" cap="none" normalizeH="0" baseline="0">
                          <a:ln>
                            <a:noFill/>
                          </a:ln>
                          <a:solidFill>
                            <a:srgbClr val="000000"/>
                          </a:solidFill>
                          <a:effectLst/>
                          <a:latin typeface="Calibri" pitchFamily="34" charset="0"/>
                        </a:rPr>
                        <a:t>0.9</a:t>
                      </a:r>
                    </a:p>
                  </a:txBody>
                  <a:tcPr marL="100796" marR="100796" marT="50398" marB="5039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2000"/>
                        </a:lnSpc>
                        <a:spcBef>
                          <a:spcPts val="450"/>
                        </a:spcBef>
                        <a:spcAft>
                          <a:spcPct val="0"/>
                        </a:spcAft>
                        <a:buClr>
                          <a:srgbClr val="000000"/>
                        </a:buClr>
                        <a:buSzPct val="100000"/>
                        <a:buFont typeface="Times New Roman" pitchFamily="18" charset="0"/>
                        <a:buNone/>
                        <a:tabLst/>
                      </a:pPr>
                      <a:r>
                        <a:rPr kumimoji="0" lang="en-US" sz="2000" b="0" i="0" u="none" strike="noStrike" cap="none" normalizeH="0" baseline="0">
                          <a:ln>
                            <a:noFill/>
                          </a:ln>
                          <a:solidFill>
                            <a:srgbClr val="000000"/>
                          </a:solidFill>
                          <a:effectLst/>
                          <a:latin typeface="Calibri" pitchFamily="34" charset="0"/>
                        </a:rPr>
                        <a:t>Ba</a:t>
                      </a:r>
                      <a:r>
                        <a:rPr kumimoji="0" lang="en-US" sz="2000" b="0" i="0" u="none" strike="noStrike" cap="none" normalizeH="0" baseline="30000">
                          <a:ln>
                            <a:noFill/>
                          </a:ln>
                          <a:solidFill>
                            <a:srgbClr val="000000"/>
                          </a:solidFill>
                          <a:effectLst/>
                          <a:latin typeface="Calibri" pitchFamily="34" charset="0"/>
                        </a:rPr>
                        <a:t>+</a:t>
                      </a:r>
                    </a:p>
                    <a:p>
                      <a:pPr marL="0" marR="0" lvl="0" indent="0" algn="l" defTabSz="912813" rtl="0" eaLnBrk="1" fontAlgn="base" latinLnBrk="0" hangingPunct="1">
                        <a:lnSpc>
                          <a:spcPct val="102000"/>
                        </a:lnSpc>
                        <a:spcBef>
                          <a:spcPts val="450"/>
                        </a:spcBef>
                        <a:spcAft>
                          <a:spcPct val="0"/>
                        </a:spcAft>
                        <a:buClr>
                          <a:srgbClr val="000000"/>
                        </a:buClr>
                        <a:buSzPct val="100000"/>
                        <a:buFont typeface="Times New Roman" pitchFamily="18" charset="0"/>
                        <a:buNone/>
                        <a:tabLst/>
                      </a:pPr>
                      <a:r>
                        <a:rPr kumimoji="0" lang="en-US" sz="2000" b="0" i="0" u="none" strike="noStrike" cap="none" normalizeH="0" baseline="0">
                          <a:ln>
                            <a:noFill/>
                          </a:ln>
                          <a:solidFill>
                            <a:srgbClr val="000000"/>
                          </a:solidFill>
                          <a:effectLst/>
                          <a:latin typeface="Calibri" pitchFamily="34" charset="0"/>
                        </a:rPr>
                        <a:t>2.2</a:t>
                      </a:r>
                    </a:p>
                  </a:txBody>
                  <a:tcPr marL="100796" marR="100796" marT="50398" marB="5039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777037">
                <a:tc>
                  <a:txBody>
                    <a:bodyPr/>
                    <a:lstStyle/>
                    <a:p>
                      <a:pPr marL="0" marR="0" lvl="0" indent="0" algn="l" defTabSz="912813" rtl="0" eaLnBrk="1" fontAlgn="base" latinLnBrk="0" hangingPunct="1">
                        <a:lnSpc>
                          <a:spcPct val="102000"/>
                        </a:lnSpc>
                        <a:spcBef>
                          <a:spcPts val="450"/>
                        </a:spcBef>
                        <a:spcAft>
                          <a:spcPct val="0"/>
                        </a:spcAft>
                        <a:buClr>
                          <a:srgbClr val="000000"/>
                        </a:buClr>
                        <a:buSzPct val="100000"/>
                        <a:buFont typeface="Times New Roman" pitchFamily="18" charset="0"/>
                        <a:buNone/>
                        <a:tabLst/>
                      </a:pPr>
                      <a:r>
                        <a:rPr kumimoji="0" lang="en-US" sz="2000" b="0" i="0" u="none" strike="noStrike" cap="none" normalizeH="0" baseline="0">
                          <a:ln>
                            <a:noFill/>
                          </a:ln>
                          <a:solidFill>
                            <a:srgbClr val="000000"/>
                          </a:solidFill>
                          <a:effectLst/>
                          <a:latin typeface="Calibri" pitchFamily="34" charset="0"/>
                        </a:rPr>
                        <a:t>Fr</a:t>
                      </a:r>
                    </a:p>
                    <a:p>
                      <a:pPr marL="0" marR="0" lvl="0" indent="0" algn="l" defTabSz="912813" rtl="0" eaLnBrk="1" fontAlgn="base" latinLnBrk="0" hangingPunct="1">
                        <a:lnSpc>
                          <a:spcPct val="102000"/>
                        </a:lnSpc>
                        <a:spcBef>
                          <a:spcPts val="450"/>
                        </a:spcBef>
                        <a:spcAft>
                          <a:spcPct val="0"/>
                        </a:spcAft>
                        <a:buClr>
                          <a:srgbClr val="000000"/>
                        </a:buClr>
                        <a:buSzPct val="100000"/>
                        <a:buFont typeface="Times New Roman" pitchFamily="18" charset="0"/>
                        <a:buNone/>
                        <a:tabLst/>
                      </a:pPr>
                      <a:r>
                        <a:rPr kumimoji="0" lang="en-US" sz="2000" b="0" i="0" u="none" strike="noStrike" cap="none" normalizeH="0" baseline="0">
                          <a:ln>
                            <a:noFill/>
                          </a:ln>
                          <a:solidFill>
                            <a:srgbClr val="000000"/>
                          </a:solidFill>
                          <a:effectLst/>
                          <a:latin typeface="Calibri" pitchFamily="34" charset="0"/>
                        </a:rPr>
                        <a:t>14.2</a:t>
                      </a:r>
                    </a:p>
                  </a:txBody>
                  <a:tcPr marL="100796" marR="100796" marT="50398" marB="5039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2813" rtl="0" eaLnBrk="1" fontAlgn="base" latinLnBrk="0" hangingPunct="1">
                        <a:lnSpc>
                          <a:spcPct val="102000"/>
                        </a:lnSpc>
                        <a:spcBef>
                          <a:spcPts val="450"/>
                        </a:spcBef>
                        <a:spcAft>
                          <a:spcPct val="0"/>
                        </a:spcAft>
                        <a:buClr>
                          <a:srgbClr val="000000"/>
                        </a:buClr>
                        <a:buSzPct val="100000"/>
                        <a:buFont typeface="Times New Roman" pitchFamily="18" charset="0"/>
                        <a:buNone/>
                        <a:tabLst/>
                      </a:pPr>
                      <a:r>
                        <a:rPr kumimoji="0" lang="en-US" sz="2000" b="0" i="0" u="none" strike="noStrike" cap="none" normalizeH="0" baseline="0" dirty="0">
                          <a:ln>
                            <a:noFill/>
                          </a:ln>
                          <a:solidFill>
                            <a:srgbClr val="000000"/>
                          </a:solidFill>
                          <a:effectLst/>
                          <a:latin typeface="Calibri" pitchFamily="34" charset="0"/>
                        </a:rPr>
                        <a:t>Ra</a:t>
                      </a:r>
                      <a:r>
                        <a:rPr kumimoji="0" lang="en-US" sz="2000" b="0" i="0" u="none" strike="noStrike" cap="none" normalizeH="0" baseline="30000" dirty="0">
                          <a:ln>
                            <a:noFill/>
                          </a:ln>
                          <a:solidFill>
                            <a:srgbClr val="000000"/>
                          </a:solidFill>
                          <a:effectLst/>
                          <a:latin typeface="Calibri" pitchFamily="34" charset="0"/>
                        </a:rPr>
                        <a:t>+</a:t>
                      </a:r>
                    </a:p>
                    <a:p>
                      <a:pPr marL="0" marR="0" lvl="0" indent="0" algn="l" defTabSz="912813" rtl="0" eaLnBrk="1" fontAlgn="base" latinLnBrk="0" hangingPunct="1">
                        <a:lnSpc>
                          <a:spcPct val="102000"/>
                        </a:lnSpc>
                        <a:spcBef>
                          <a:spcPts val="450"/>
                        </a:spcBef>
                        <a:spcAft>
                          <a:spcPct val="0"/>
                        </a:spcAft>
                        <a:buClr>
                          <a:srgbClr val="000000"/>
                        </a:buClr>
                        <a:buSzPct val="100000"/>
                        <a:buFont typeface="Times New Roman" pitchFamily="18" charset="0"/>
                        <a:buNone/>
                        <a:tabLst/>
                      </a:pPr>
                      <a:r>
                        <a:rPr kumimoji="0" lang="en-US" sz="2000" b="0" i="0" u="none" strike="noStrike" cap="none" normalizeH="0" baseline="0" dirty="0">
                          <a:ln>
                            <a:noFill/>
                          </a:ln>
                          <a:solidFill>
                            <a:srgbClr val="000000"/>
                          </a:solidFill>
                          <a:effectLst/>
                          <a:latin typeface="Calibri" pitchFamily="34" charset="0"/>
                        </a:rPr>
                        <a:t>46.4</a:t>
                      </a:r>
                    </a:p>
                  </a:txBody>
                  <a:tcPr marL="100796" marR="100796" marT="50398" marB="5039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bl>
          </a:graphicData>
        </a:graphic>
      </p:graphicFrame>
      <p:sp>
        <p:nvSpPr>
          <p:cNvPr id="29730" name="Rectangle 107"/>
          <p:cNvSpPr>
            <a:spLocks noChangeArrowheads="1"/>
          </p:cNvSpPr>
          <p:nvPr/>
        </p:nvSpPr>
        <p:spPr bwMode="auto">
          <a:xfrm>
            <a:off x="5110310" y="4861291"/>
            <a:ext cx="3176114" cy="309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208" tIns="51588" rIns="99208" bIns="51588">
            <a:spAutoFit/>
          </a:bodyPr>
          <a:lstStyle/>
          <a:p>
            <a:pPr marL="503972" indent="-503972">
              <a:lnSpc>
                <a:spcPct val="102000"/>
              </a:lnSpc>
              <a:buClr>
                <a:srgbClr val="000000"/>
              </a:buClr>
              <a:buSzPct val="100000"/>
              <a:tabLst>
                <a:tab pos="797955" algn="l"/>
                <a:tab pos="1595910" algn="l"/>
                <a:tab pos="2393865" algn="l"/>
                <a:tab pos="3191820" algn="l"/>
                <a:tab pos="3989775" algn="l"/>
                <a:tab pos="4787730" algn="l"/>
                <a:tab pos="5585685" algn="l"/>
                <a:tab pos="6383640" algn="l"/>
              </a:tabLst>
            </a:pPr>
            <a:r>
              <a:rPr lang="en-US" sz="1400" dirty="0">
                <a:solidFill>
                  <a:srgbClr val="000000"/>
                </a:solidFill>
              </a:rPr>
              <a:t> A. </a:t>
            </a:r>
            <a:r>
              <a:rPr lang="en-US" sz="1400" dirty="0" err="1">
                <a:solidFill>
                  <a:srgbClr val="000000"/>
                </a:solidFill>
              </a:rPr>
              <a:t>Derevianko</a:t>
            </a:r>
            <a:r>
              <a:rPr lang="en-US" sz="1400" dirty="0">
                <a:solidFill>
                  <a:srgbClr val="000000"/>
                </a:solidFill>
              </a:rPr>
              <a:t> </a:t>
            </a:r>
            <a:r>
              <a:rPr lang="en-US" sz="1400" i="1" dirty="0">
                <a:solidFill>
                  <a:srgbClr val="000000"/>
                </a:solidFill>
              </a:rPr>
              <a:t>et al.</a:t>
            </a:r>
            <a:r>
              <a:rPr lang="en-US" sz="1400" dirty="0">
                <a:solidFill>
                  <a:srgbClr val="000000"/>
                </a:solidFill>
              </a:rPr>
              <a:t> </a:t>
            </a:r>
            <a:r>
              <a:rPr lang="nl-NL" sz="1400" dirty="0">
                <a:solidFill>
                  <a:srgbClr val="000000"/>
                </a:solidFill>
              </a:rPr>
              <a:t>(2009)</a:t>
            </a:r>
          </a:p>
        </p:txBody>
      </p:sp>
      <p:grpSp>
        <p:nvGrpSpPr>
          <p:cNvPr id="2" name="Group 1">
            <a:extLst>
              <a:ext uri="{FF2B5EF4-FFF2-40B4-BE49-F238E27FC236}">
                <a16:creationId xmlns:a16="http://schemas.microsoft.com/office/drawing/2014/main" xmlns="" id="{87FE6694-4C6C-4EDC-A8FA-7155191242D4}"/>
              </a:ext>
            </a:extLst>
          </p:cNvPr>
          <p:cNvGrpSpPr/>
          <p:nvPr/>
        </p:nvGrpSpPr>
        <p:grpSpPr>
          <a:xfrm>
            <a:off x="8247926" y="4257863"/>
            <a:ext cx="1686928" cy="2295901"/>
            <a:chOff x="8232175" y="4283815"/>
            <a:chExt cx="1686928" cy="2295901"/>
          </a:xfrm>
          <a:effectLst>
            <a:outerShdw blurRad="50800" dist="38100" dir="5400000" algn="t" rotWithShape="0">
              <a:prstClr val="black">
                <a:alpha val="40000"/>
              </a:prstClr>
            </a:outerShdw>
          </a:effectLst>
        </p:grpSpPr>
        <p:pic>
          <p:nvPicPr>
            <p:cNvPr id="29731"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32175" y="4703797"/>
              <a:ext cx="1686927" cy="1875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732" name="Rectangle 1"/>
            <p:cNvSpPr>
              <a:spLocks noChangeArrowheads="1"/>
            </p:cNvSpPr>
            <p:nvPr/>
          </p:nvSpPr>
          <p:spPr bwMode="auto">
            <a:xfrm>
              <a:off x="8268922" y="4283815"/>
              <a:ext cx="1650181" cy="2295901"/>
            </a:xfrm>
            <a:prstGeom prst="rect">
              <a:avLst/>
            </a:prstGeom>
            <a:noFill/>
            <a:ln w="47625" algn="ctr">
              <a:solidFill>
                <a:srgbClr val="000099"/>
              </a:solidFill>
              <a:round/>
              <a:headEnd/>
              <a:tailEnd/>
            </a:ln>
            <a:extLst>
              <a:ext uri="{909E8E84-426E-40DD-AFC4-6F175D3DCCD1}">
                <a14:hiddenFill xmlns:a14="http://schemas.microsoft.com/office/drawing/2010/main">
                  <a:solidFill>
                    <a:srgbClr val="FFFFFF"/>
                  </a:solidFill>
                </a14:hiddenFill>
              </a:ext>
            </a:extLst>
          </p:spPr>
          <p:txBody>
            <a:bodyPr/>
            <a:lstStyle/>
            <a:p>
              <a:pPr>
                <a:buClr>
                  <a:srgbClr val="000000"/>
                </a:buClr>
                <a:buSzPct val="100000"/>
                <a:buFont typeface="Times New Roman" pitchFamily="18" charset="0"/>
                <a:buNone/>
              </a:pPr>
              <a:endParaRPr lang="en-US" dirty="0"/>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67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7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title"/>
          </p:nvPr>
        </p:nvSpPr>
        <p:spPr bwMode="auto">
          <a:xfrm>
            <a:off x="1118731" y="180097"/>
            <a:ext cx="7407432" cy="125994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796" tIns="50398" rIns="100796" bIns="50398" numCol="1" anchor="t" anchorCtr="0" compatLnSpc="1">
            <a:prstTxWarp prst="textNoShape">
              <a:avLst/>
            </a:prstTxWarp>
          </a:bodyPr>
          <a:lstStyle/>
          <a:p>
            <a:pPr algn="ctr" defTabSz="1007943"/>
            <a:r>
              <a:rPr lang="en-US" sz="3600" b="1" dirty="0">
                <a:solidFill>
                  <a:srgbClr val="0000FF"/>
                </a:solidFill>
                <a:effectLst>
                  <a:outerShdw blurRad="38100" dist="38100" dir="2700000" algn="tl">
                    <a:srgbClr val="000000">
                      <a:alpha val="43137"/>
                    </a:srgbClr>
                  </a:outerShdw>
                </a:effectLst>
              </a:rPr>
              <a:t>Atomic </a:t>
            </a:r>
            <a:r>
              <a:rPr lang="en-US" sz="3600" b="1" dirty="0" smtClean="0">
                <a:solidFill>
                  <a:srgbClr val="0000FF"/>
                </a:solidFill>
                <a:effectLst>
                  <a:outerShdw blurRad="38100" dist="38100" dir="2700000" algn="tl">
                    <a:srgbClr val="000000">
                      <a:alpha val="43137"/>
                    </a:srgbClr>
                  </a:outerShdw>
                </a:effectLst>
              </a:rPr>
              <a:t>Parity </a:t>
            </a:r>
            <a:r>
              <a:rPr lang="en-US" sz="3600" b="1" dirty="0">
                <a:solidFill>
                  <a:srgbClr val="0000FF"/>
                </a:solidFill>
                <a:effectLst>
                  <a:outerShdw blurRad="38100" dist="38100" dir="2700000" algn="tl">
                    <a:srgbClr val="000000">
                      <a:alpha val="43137"/>
                    </a:srgbClr>
                  </a:outerShdw>
                </a:effectLst>
              </a:rPr>
              <a:t>V</a:t>
            </a:r>
            <a:r>
              <a:rPr lang="en-US" sz="3600" b="1" dirty="0" smtClean="0">
                <a:solidFill>
                  <a:srgbClr val="0000FF"/>
                </a:solidFill>
                <a:effectLst>
                  <a:outerShdw blurRad="38100" dist="38100" dir="2700000" algn="tl">
                    <a:srgbClr val="000000">
                      <a:alpha val="43137"/>
                    </a:srgbClr>
                  </a:outerShdw>
                </a:effectLst>
              </a:rPr>
              <a:t>iolation </a:t>
            </a:r>
            <a:r>
              <a:rPr lang="en-US" sz="3600" b="1" dirty="0">
                <a:solidFill>
                  <a:srgbClr val="0000FF"/>
                </a:solidFill>
                <a:effectLst>
                  <a:outerShdw blurRad="38100" dist="38100" dir="2700000" algn="tl">
                    <a:srgbClr val="000000">
                      <a:alpha val="43137"/>
                    </a:srgbClr>
                  </a:outerShdw>
                </a:effectLst>
              </a:rPr>
              <a:t>(APV)</a:t>
            </a:r>
            <a:br>
              <a:rPr lang="en-US" sz="3600" b="1" dirty="0">
                <a:solidFill>
                  <a:srgbClr val="0000FF"/>
                </a:solidFill>
                <a:effectLst>
                  <a:outerShdw blurRad="38100" dist="38100" dir="2700000" algn="tl">
                    <a:srgbClr val="000000">
                      <a:alpha val="43137"/>
                    </a:srgbClr>
                  </a:outerShdw>
                </a:effectLst>
              </a:rPr>
            </a:br>
            <a:r>
              <a:rPr lang="en-US" sz="2800" b="1" i="1" dirty="0">
                <a:solidFill>
                  <a:srgbClr val="0000FF"/>
                </a:solidFill>
                <a:effectLst>
                  <a:outerShdw blurRad="38100" dist="38100" dir="2700000" algn="tl">
                    <a:srgbClr val="000000">
                      <a:alpha val="43137"/>
                    </a:srgbClr>
                  </a:outerShdw>
                </a:effectLst>
              </a:rPr>
              <a:t> The best experiment so far – Cs @ Boulder </a:t>
            </a:r>
          </a:p>
        </p:txBody>
      </p:sp>
      <p:sp>
        <p:nvSpPr>
          <p:cNvPr id="25607" name="Text Box 192"/>
          <p:cNvSpPr txBox="1">
            <a:spLocks noChangeArrowheads="1"/>
          </p:cNvSpPr>
          <p:nvPr/>
        </p:nvSpPr>
        <p:spPr bwMode="auto">
          <a:xfrm>
            <a:off x="2884405" y="-1741176"/>
            <a:ext cx="5879747" cy="1619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defTabSz="3967163" eaLnBrk="0" hangingPunct="0">
              <a:defRPr sz="2400">
                <a:solidFill>
                  <a:schemeClr val="bg1"/>
                </a:solidFill>
                <a:latin typeface="Calibri" pitchFamily="34" charset="0"/>
              </a:defRPr>
            </a:lvl1pPr>
            <a:lvl2pPr defTabSz="3967163" eaLnBrk="0" hangingPunct="0">
              <a:defRPr sz="2400">
                <a:solidFill>
                  <a:schemeClr val="bg1"/>
                </a:solidFill>
                <a:latin typeface="Calibri" pitchFamily="34" charset="0"/>
              </a:defRPr>
            </a:lvl2pPr>
            <a:lvl3pPr defTabSz="3967163" eaLnBrk="0" hangingPunct="0">
              <a:defRPr sz="2400">
                <a:solidFill>
                  <a:schemeClr val="bg1"/>
                </a:solidFill>
                <a:latin typeface="Calibri" pitchFamily="34" charset="0"/>
              </a:defRPr>
            </a:lvl3pPr>
            <a:lvl4pPr defTabSz="3967163" eaLnBrk="0" hangingPunct="0">
              <a:defRPr sz="2400">
                <a:solidFill>
                  <a:schemeClr val="bg1"/>
                </a:solidFill>
                <a:latin typeface="Calibri" pitchFamily="34" charset="0"/>
              </a:defRPr>
            </a:lvl4pPr>
            <a:lvl5pPr defTabSz="3967163" eaLnBrk="0" hangingPunct="0">
              <a:defRPr sz="2400">
                <a:solidFill>
                  <a:schemeClr val="bg1"/>
                </a:solidFill>
                <a:latin typeface="Calibri" pitchFamily="34" charset="0"/>
              </a:defRPr>
            </a:lvl5pPr>
            <a:lvl6pPr marL="25146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eaLnBrk="1" hangingPunct="1">
              <a:defRPr/>
            </a:pPr>
            <a:r>
              <a:rPr lang="en-US" sz="1984" b="1">
                <a:solidFill>
                  <a:srgbClr val="000099"/>
                </a:solidFill>
                <a:latin typeface="+mj-lt"/>
                <a:cs typeface="+mn-cs"/>
              </a:rPr>
              <a:t>Coulomb interaction:</a:t>
            </a:r>
          </a:p>
          <a:p>
            <a:pPr eaLnBrk="1" hangingPunct="1">
              <a:buClr>
                <a:schemeClr val="bg2"/>
              </a:buClr>
              <a:buSzPct val="65000"/>
              <a:buFont typeface="Wingdings" pitchFamily="2" charset="2"/>
              <a:buChar char="§"/>
              <a:defRPr/>
            </a:pPr>
            <a:r>
              <a:rPr lang="en-US" sz="1984" b="1">
                <a:solidFill>
                  <a:srgbClr val="000099"/>
                </a:solidFill>
                <a:latin typeface="+mj-lt"/>
                <a:cs typeface="+mn-cs"/>
              </a:rPr>
              <a:t>    Mediated by photons, massless, so </a:t>
            </a:r>
            <a:r>
              <a:rPr lang="en-US" sz="1984" b="1" i="1">
                <a:solidFill>
                  <a:srgbClr val="000099"/>
                </a:solidFill>
                <a:latin typeface="+mj-lt"/>
                <a:cs typeface="+mn-cs"/>
              </a:rPr>
              <a:t>long-ranged</a:t>
            </a:r>
          </a:p>
          <a:p>
            <a:pPr eaLnBrk="1" hangingPunct="1">
              <a:buClr>
                <a:schemeClr val="bg2"/>
              </a:buClr>
              <a:buSzPct val="65000"/>
              <a:buFont typeface="Wingdings" pitchFamily="2" charset="2"/>
              <a:buChar char="§"/>
              <a:defRPr/>
            </a:pPr>
            <a:r>
              <a:rPr lang="en-US" sz="1984" b="1">
                <a:solidFill>
                  <a:srgbClr val="000099"/>
                </a:solidFill>
                <a:latin typeface="+mj-lt"/>
                <a:cs typeface="+mn-cs"/>
              </a:rPr>
              <a:t>    Gives the atomic spectrum + selection rules</a:t>
            </a:r>
          </a:p>
          <a:p>
            <a:pPr eaLnBrk="1" hangingPunct="1">
              <a:buClr>
                <a:schemeClr val="bg2"/>
              </a:buClr>
              <a:buSzPct val="65000"/>
              <a:buFont typeface="Wingdings" pitchFamily="2" charset="2"/>
              <a:buChar char="§"/>
              <a:defRPr/>
            </a:pPr>
            <a:r>
              <a:rPr lang="en-US" sz="1984" b="1">
                <a:solidFill>
                  <a:srgbClr val="000099"/>
                </a:solidFill>
                <a:latin typeface="+mj-lt"/>
                <a:cs typeface="+mn-cs"/>
              </a:rPr>
              <a:t>    Nucleus has an </a:t>
            </a:r>
            <a:r>
              <a:rPr lang="en-US" sz="1984" b="1" i="1">
                <a:solidFill>
                  <a:srgbClr val="000099"/>
                </a:solidFill>
                <a:latin typeface="+mj-lt"/>
                <a:cs typeface="+mn-cs"/>
              </a:rPr>
              <a:t>electric charge</a:t>
            </a:r>
            <a:r>
              <a:rPr lang="en-US" sz="1984" b="1">
                <a:solidFill>
                  <a:srgbClr val="000099"/>
                </a:solidFill>
                <a:latin typeface="+mj-lt"/>
                <a:cs typeface="+mn-cs"/>
              </a:rPr>
              <a:t> </a:t>
            </a:r>
            <a:r>
              <a:rPr lang="en-US" sz="1984" b="1" i="1">
                <a:solidFill>
                  <a:srgbClr val="000099"/>
                </a:solidFill>
                <a:latin typeface="+mj-lt"/>
                <a:cs typeface="+mn-cs"/>
              </a:rPr>
              <a:t>Q</a:t>
            </a:r>
            <a:r>
              <a:rPr lang="en-US" sz="1984" b="1" baseline="-25000">
                <a:solidFill>
                  <a:srgbClr val="000099"/>
                </a:solidFill>
                <a:latin typeface="+mj-lt"/>
                <a:cs typeface="+mn-cs"/>
              </a:rPr>
              <a:t>EM</a:t>
            </a:r>
            <a:r>
              <a:rPr lang="en-US" sz="1984" b="1" i="1">
                <a:solidFill>
                  <a:srgbClr val="000099"/>
                </a:solidFill>
                <a:latin typeface="+mj-lt"/>
                <a:cs typeface="+mn-cs"/>
              </a:rPr>
              <a:t> = Z</a:t>
            </a:r>
          </a:p>
          <a:p>
            <a:pPr eaLnBrk="1" hangingPunct="1">
              <a:buClr>
                <a:schemeClr val="bg2"/>
              </a:buClr>
              <a:buSzPct val="65000"/>
              <a:buFont typeface="Wingdings" pitchFamily="2" charset="2"/>
              <a:buChar char="§"/>
              <a:defRPr/>
            </a:pPr>
            <a:r>
              <a:rPr lang="en-US" sz="1984" b="1">
                <a:solidFill>
                  <a:srgbClr val="000099"/>
                </a:solidFill>
                <a:latin typeface="+mj-lt"/>
                <a:cs typeface="+mn-cs"/>
              </a:rPr>
              <a:t>    Strength scales </a:t>
            </a:r>
            <a:r>
              <a:rPr lang="en-US" sz="1984" b="1" i="1">
                <a:solidFill>
                  <a:srgbClr val="000099"/>
                </a:solidFill>
                <a:latin typeface="+mj-lt"/>
                <a:cs typeface="+mn-cs"/>
                <a:sym typeface="Mathematica1" pitchFamily="2" charset="2"/>
              </a:rPr>
              <a:t></a:t>
            </a:r>
            <a:r>
              <a:rPr lang="en-US" sz="1984" b="1" i="1">
                <a:solidFill>
                  <a:srgbClr val="000099"/>
                </a:solidFill>
                <a:latin typeface="+mj-lt"/>
                <a:cs typeface="+mn-cs"/>
              </a:rPr>
              <a:t> Z</a:t>
            </a:r>
            <a:r>
              <a:rPr lang="en-US" sz="1984" b="1">
                <a:solidFill>
                  <a:srgbClr val="000099"/>
                </a:solidFill>
                <a:latin typeface="+mj-lt"/>
                <a:cs typeface="+mn-cs"/>
              </a:rPr>
              <a:t> </a:t>
            </a:r>
            <a:endParaRPr lang="nl-NL" sz="1984" b="1" i="1">
              <a:solidFill>
                <a:srgbClr val="000099"/>
              </a:solidFill>
              <a:latin typeface="+mj-lt"/>
              <a:cs typeface="+mn-cs"/>
            </a:endParaRPr>
          </a:p>
        </p:txBody>
      </p:sp>
      <p:grpSp>
        <p:nvGrpSpPr>
          <p:cNvPr id="22532" name="Group 7"/>
          <p:cNvGrpSpPr>
            <a:grpSpLocks/>
          </p:cNvGrpSpPr>
          <p:nvPr/>
        </p:nvGrpSpPr>
        <p:grpSpPr bwMode="auto">
          <a:xfrm>
            <a:off x="791495" y="-3487601"/>
            <a:ext cx="1847921" cy="2057912"/>
            <a:chOff x="384" y="768"/>
            <a:chExt cx="1056" cy="1176"/>
          </a:xfrm>
        </p:grpSpPr>
        <p:pic>
          <p:nvPicPr>
            <p:cNvPr id="22535" name="Picture 124" descr="Z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 y="946"/>
              <a:ext cx="671" cy="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5614" name="Rectangle 125"/>
            <p:cNvSpPr>
              <a:spLocks noChangeArrowheads="1"/>
            </p:cNvSpPr>
            <p:nvPr/>
          </p:nvSpPr>
          <p:spPr bwMode="auto">
            <a:xfrm>
              <a:off x="384" y="1651"/>
              <a:ext cx="187"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972" indent="-503972" defTabSz="1007943">
                <a:spcBef>
                  <a:spcPct val="50000"/>
                </a:spcBef>
                <a:defRPr/>
              </a:pPr>
              <a:r>
                <a:rPr lang="en-US" sz="2205" b="1">
                  <a:solidFill>
                    <a:srgbClr val="000099"/>
                  </a:solidFill>
                  <a:latin typeface="+mj-lt"/>
                  <a:cs typeface="+mn-cs"/>
                </a:rPr>
                <a:t>e</a:t>
              </a:r>
              <a:endParaRPr lang="en-US" sz="2205" b="1" baseline="30000">
                <a:solidFill>
                  <a:srgbClr val="000099"/>
                </a:solidFill>
                <a:latin typeface="+mj-lt"/>
              </a:endParaRPr>
            </a:p>
          </p:txBody>
        </p:sp>
        <p:sp>
          <p:nvSpPr>
            <p:cNvPr id="25615" name="Rectangle 126"/>
            <p:cNvSpPr>
              <a:spLocks noChangeArrowheads="1"/>
            </p:cNvSpPr>
            <p:nvPr/>
          </p:nvSpPr>
          <p:spPr bwMode="auto">
            <a:xfrm>
              <a:off x="385" y="768"/>
              <a:ext cx="193"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972" indent="-503972" defTabSz="1007943">
                <a:spcBef>
                  <a:spcPct val="50000"/>
                </a:spcBef>
                <a:defRPr/>
              </a:pPr>
              <a:r>
                <a:rPr lang="en-US" sz="2205" b="1">
                  <a:solidFill>
                    <a:srgbClr val="000099"/>
                  </a:solidFill>
                  <a:latin typeface="+mj-lt"/>
                  <a:cs typeface="+mn-cs"/>
                </a:rPr>
                <a:t>q</a:t>
              </a:r>
              <a:endParaRPr lang="en-US" sz="2205" b="1" baseline="-25000">
                <a:solidFill>
                  <a:srgbClr val="000099"/>
                </a:solidFill>
                <a:latin typeface="+mj-lt"/>
              </a:endParaRPr>
            </a:p>
          </p:txBody>
        </p:sp>
        <p:sp>
          <p:nvSpPr>
            <p:cNvPr id="25616" name="Rectangle 127"/>
            <p:cNvSpPr>
              <a:spLocks noChangeArrowheads="1"/>
            </p:cNvSpPr>
            <p:nvPr/>
          </p:nvSpPr>
          <p:spPr bwMode="auto">
            <a:xfrm>
              <a:off x="1247" y="775"/>
              <a:ext cx="193"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972" indent="-503972" defTabSz="1007943">
                <a:spcBef>
                  <a:spcPct val="50000"/>
                </a:spcBef>
                <a:defRPr/>
              </a:pPr>
              <a:r>
                <a:rPr lang="en-US" sz="2205" b="1">
                  <a:solidFill>
                    <a:srgbClr val="000099"/>
                  </a:solidFill>
                  <a:latin typeface="+mj-lt"/>
                  <a:cs typeface="+mn-cs"/>
                </a:rPr>
                <a:t>q</a:t>
              </a:r>
              <a:endParaRPr lang="en-US" sz="2205" b="1" baseline="-25000">
                <a:solidFill>
                  <a:srgbClr val="000099"/>
                </a:solidFill>
                <a:latin typeface="+mj-lt"/>
              </a:endParaRPr>
            </a:p>
          </p:txBody>
        </p:sp>
        <p:sp>
          <p:nvSpPr>
            <p:cNvPr id="25617" name="Rectangle 128"/>
            <p:cNvSpPr>
              <a:spLocks noChangeArrowheads="1"/>
            </p:cNvSpPr>
            <p:nvPr/>
          </p:nvSpPr>
          <p:spPr bwMode="auto">
            <a:xfrm>
              <a:off x="1247" y="1651"/>
              <a:ext cx="187"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972" indent="-503972" defTabSz="1007943">
                <a:spcBef>
                  <a:spcPct val="50000"/>
                </a:spcBef>
                <a:defRPr/>
              </a:pPr>
              <a:r>
                <a:rPr lang="en-US" sz="2205" b="1">
                  <a:solidFill>
                    <a:srgbClr val="000099"/>
                  </a:solidFill>
                  <a:latin typeface="+mj-lt"/>
                  <a:cs typeface="+mn-cs"/>
                </a:rPr>
                <a:t>e</a:t>
              </a:r>
              <a:endParaRPr lang="en-US" sz="2205" b="1" baseline="30000">
                <a:solidFill>
                  <a:srgbClr val="000099"/>
                </a:solidFill>
                <a:latin typeface="+mj-lt"/>
              </a:endParaRPr>
            </a:p>
          </p:txBody>
        </p:sp>
        <p:sp>
          <p:nvSpPr>
            <p:cNvPr id="25618" name="Oval 138"/>
            <p:cNvSpPr>
              <a:spLocks noChangeArrowheads="1"/>
            </p:cNvSpPr>
            <p:nvPr/>
          </p:nvSpPr>
          <p:spPr bwMode="auto">
            <a:xfrm>
              <a:off x="560" y="901"/>
              <a:ext cx="136" cy="136"/>
            </a:xfrm>
            <a:prstGeom prst="ellipse">
              <a:avLst/>
            </a:prstGeom>
            <a:solidFill>
              <a:srgbClr val="CD0505"/>
            </a:solidFill>
            <a:ln w="9360">
              <a:solidFill>
                <a:srgbClr val="000000"/>
              </a:solidFill>
              <a:miter lim="800000"/>
              <a:headEnd/>
              <a:tailEnd/>
            </a:ln>
          </p:spPr>
          <p:txBody>
            <a:bodyPr wrap="none" anchor="ctr"/>
            <a:lstStyle/>
            <a:p>
              <a:pPr defTabSz="1007943">
                <a:defRPr/>
              </a:pPr>
              <a:endParaRPr lang="nl-NL" sz="2866" b="1">
                <a:solidFill>
                  <a:srgbClr val="000099"/>
                </a:solidFill>
                <a:latin typeface="+mj-lt"/>
                <a:cs typeface="+mn-cs"/>
              </a:endParaRPr>
            </a:p>
          </p:txBody>
        </p:sp>
        <p:sp>
          <p:nvSpPr>
            <p:cNvPr id="25619" name="Oval 139"/>
            <p:cNvSpPr>
              <a:spLocks noChangeArrowheads="1"/>
            </p:cNvSpPr>
            <p:nvPr/>
          </p:nvSpPr>
          <p:spPr bwMode="auto">
            <a:xfrm>
              <a:off x="1149" y="901"/>
              <a:ext cx="136" cy="136"/>
            </a:xfrm>
            <a:prstGeom prst="ellipse">
              <a:avLst/>
            </a:prstGeom>
            <a:solidFill>
              <a:srgbClr val="CD0505"/>
            </a:solidFill>
            <a:ln w="9360">
              <a:solidFill>
                <a:srgbClr val="000000"/>
              </a:solidFill>
              <a:miter lim="800000"/>
              <a:headEnd/>
              <a:tailEnd/>
            </a:ln>
          </p:spPr>
          <p:txBody>
            <a:bodyPr wrap="none" anchor="ctr"/>
            <a:lstStyle/>
            <a:p>
              <a:pPr defTabSz="1007943">
                <a:defRPr/>
              </a:pPr>
              <a:endParaRPr lang="nl-NL" sz="2866" b="1">
                <a:solidFill>
                  <a:srgbClr val="000099"/>
                </a:solidFill>
                <a:latin typeface="+mj-lt"/>
                <a:cs typeface="+mn-cs"/>
              </a:endParaRPr>
            </a:p>
          </p:txBody>
        </p:sp>
        <p:sp>
          <p:nvSpPr>
            <p:cNvPr id="25620" name="Oval 142"/>
            <p:cNvSpPr>
              <a:spLocks noChangeArrowheads="1"/>
            </p:cNvSpPr>
            <p:nvPr/>
          </p:nvSpPr>
          <p:spPr bwMode="auto">
            <a:xfrm>
              <a:off x="543" y="1808"/>
              <a:ext cx="136" cy="136"/>
            </a:xfrm>
            <a:prstGeom prst="ellipse">
              <a:avLst/>
            </a:prstGeom>
            <a:solidFill>
              <a:srgbClr val="003300"/>
            </a:solidFill>
            <a:ln w="9398">
              <a:solidFill>
                <a:srgbClr val="000000"/>
              </a:solidFill>
              <a:miter lim="800000"/>
              <a:headEnd/>
              <a:tailEnd/>
            </a:ln>
          </p:spPr>
          <p:txBody>
            <a:bodyPr wrap="none" anchor="ctr"/>
            <a:lstStyle/>
            <a:p>
              <a:pPr defTabSz="1007943">
                <a:defRPr/>
              </a:pPr>
              <a:endParaRPr lang="nl-NL" sz="2866" b="1">
                <a:solidFill>
                  <a:srgbClr val="000099"/>
                </a:solidFill>
                <a:latin typeface="+mj-lt"/>
                <a:cs typeface="+mn-cs"/>
              </a:endParaRPr>
            </a:p>
          </p:txBody>
        </p:sp>
        <p:sp>
          <p:nvSpPr>
            <p:cNvPr id="25621" name="Oval 144"/>
            <p:cNvSpPr>
              <a:spLocks noChangeArrowheads="1"/>
            </p:cNvSpPr>
            <p:nvPr/>
          </p:nvSpPr>
          <p:spPr bwMode="auto">
            <a:xfrm>
              <a:off x="1178" y="1808"/>
              <a:ext cx="136" cy="136"/>
            </a:xfrm>
            <a:prstGeom prst="ellipse">
              <a:avLst/>
            </a:prstGeom>
            <a:solidFill>
              <a:srgbClr val="003300"/>
            </a:solidFill>
            <a:ln w="9398">
              <a:solidFill>
                <a:srgbClr val="000000"/>
              </a:solidFill>
              <a:miter lim="800000"/>
              <a:headEnd/>
              <a:tailEnd/>
            </a:ln>
          </p:spPr>
          <p:txBody>
            <a:bodyPr wrap="none" anchor="ctr"/>
            <a:lstStyle/>
            <a:p>
              <a:pPr defTabSz="1007943">
                <a:defRPr/>
              </a:pPr>
              <a:endParaRPr lang="nl-NL" sz="2866" b="1">
                <a:solidFill>
                  <a:srgbClr val="000099"/>
                </a:solidFill>
                <a:latin typeface="+mj-lt"/>
                <a:cs typeface="+mn-cs"/>
              </a:endParaRPr>
            </a:p>
          </p:txBody>
        </p:sp>
        <p:sp>
          <p:nvSpPr>
            <p:cNvPr id="25622" name="Text Box 17"/>
            <p:cNvSpPr txBox="1">
              <a:spLocks noChangeArrowheads="1"/>
            </p:cNvSpPr>
            <p:nvPr/>
          </p:nvSpPr>
          <p:spPr bwMode="auto">
            <a:xfrm>
              <a:off x="921" y="1225"/>
              <a:ext cx="211" cy="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bg1"/>
                  </a:solidFill>
                  <a:latin typeface="Calibri" pitchFamily="34" charset="0"/>
                </a:defRPr>
              </a:lvl1pPr>
              <a:lvl2pPr eaLnBrk="0" hangingPunct="0">
                <a:defRPr sz="2400">
                  <a:solidFill>
                    <a:schemeClr val="bg1"/>
                  </a:solidFill>
                  <a:latin typeface="Calibri" pitchFamily="34" charset="0"/>
                </a:defRPr>
              </a:lvl2pPr>
              <a:lvl3pPr eaLnBrk="0" hangingPunct="0">
                <a:defRPr sz="2400">
                  <a:solidFill>
                    <a:schemeClr val="bg1"/>
                  </a:solidFill>
                  <a:latin typeface="Calibri" pitchFamily="34" charset="0"/>
                </a:defRPr>
              </a:lvl3pPr>
              <a:lvl4pPr eaLnBrk="0" hangingPunct="0">
                <a:defRPr sz="2400">
                  <a:solidFill>
                    <a:schemeClr val="bg1"/>
                  </a:solidFill>
                  <a:latin typeface="Calibri" pitchFamily="34" charset="0"/>
                </a:defRPr>
              </a:lvl4pPr>
              <a:lvl5pPr eaLnBrk="0" hangingPunct="0">
                <a:defRPr sz="2400">
                  <a:solidFill>
                    <a:schemeClr val="bg1"/>
                  </a:solidFill>
                  <a:latin typeface="Calibri" pitchFamily="34" charset="0"/>
                </a:defRPr>
              </a:lvl5pPr>
              <a:lvl6pPr marL="25146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defTabSz="1007943" eaLnBrk="1" hangingPunct="1">
                <a:defRPr/>
              </a:pPr>
              <a:r>
                <a:rPr lang="el-GR" sz="3086" b="1">
                  <a:solidFill>
                    <a:srgbClr val="000099"/>
                  </a:solidFill>
                  <a:latin typeface="+mj-lt"/>
                  <a:cs typeface="Times New Roman" pitchFamily="18" charset="0"/>
                </a:rPr>
                <a:t>γ</a:t>
              </a:r>
            </a:p>
          </p:txBody>
        </p:sp>
      </p:grpSp>
      <p:pic>
        <p:nvPicPr>
          <p:cNvPr id="2253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1495" y="1468187"/>
            <a:ext cx="8226397" cy="5115030"/>
          </a:xfrm>
          <a:prstGeom prst="rect">
            <a:avLst/>
          </a:prstGeom>
          <a:noFill/>
          <a:ln>
            <a:noFill/>
          </a:ln>
          <a:effectLst>
            <a:innerShdw blurRad="114300">
              <a:prstClr val="black"/>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149" y="98545"/>
            <a:ext cx="9198325" cy="70601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7644200" y="7055696"/>
            <a:ext cx="1864613" cy="369332"/>
          </a:xfrm>
          <a:prstGeom prst="rect">
            <a:avLst/>
          </a:prstGeom>
          <a:noFill/>
        </p:spPr>
        <p:txBody>
          <a:bodyPr wrap="none" rtlCol="0">
            <a:spAutoFit/>
          </a:bodyPr>
          <a:lstStyle/>
          <a:p>
            <a:r>
              <a:rPr lang="en-US" b="1" i="1" dirty="0"/>
              <a:t>D. </a:t>
            </a:r>
            <a:r>
              <a:rPr lang="en-US" b="1" i="1" dirty="0" err="1"/>
              <a:t>Budker</a:t>
            </a:r>
            <a:r>
              <a:rPr lang="en-US" b="1" i="1" dirty="0"/>
              <a:t> et al.</a:t>
            </a:r>
          </a:p>
        </p:txBody>
      </p:sp>
    </p:spTree>
    <p:extLst>
      <p:ext uri="{BB962C8B-B14F-4D97-AF65-F5344CB8AC3E}">
        <p14:creationId xmlns:p14="http://schemas.microsoft.com/office/powerpoint/2010/main" val="6179204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20912" y="198437"/>
            <a:ext cx="6019800" cy="1259946"/>
          </a:xfrm>
        </p:spPr>
        <p:txBody>
          <a:bodyPr/>
          <a:lstStyle/>
          <a:p>
            <a:r>
              <a:rPr lang="en-US" sz="4000" b="1" dirty="0">
                <a:solidFill>
                  <a:srgbClr val="0000FF"/>
                </a:solidFill>
                <a:effectLst>
                  <a:outerShdw blurRad="38100" dist="38100" dir="2700000" algn="tl">
                    <a:srgbClr val="000000">
                      <a:alpha val="43137"/>
                    </a:srgbClr>
                  </a:outerShdw>
                </a:effectLst>
                <a:cs typeface="Times New Roman" panose="02020603050405020304" pitchFamily="18" charset="0"/>
              </a:rPr>
              <a:t>Large APV in atomic  </a:t>
            </a:r>
            <a:r>
              <a:rPr lang="en-US" sz="4000" b="1" dirty="0" err="1">
                <a:solidFill>
                  <a:srgbClr val="0000FF"/>
                </a:solidFill>
                <a:effectLst>
                  <a:outerShdw blurRad="38100" dist="38100" dir="2700000" algn="tl">
                    <a:srgbClr val="000000">
                      <a:alpha val="43137"/>
                    </a:srgbClr>
                  </a:outerShdw>
                </a:effectLst>
                <a:cs typeface="Times New Roman" panose="02020603050405020304" pitchFamily="18" charset="0"/>
              </a:rPr>
              <a:t>Yb</a:t>
            </a:r>
            <a:endParaRPr lang="en-US" sz="4000" b="1" dirty="0">
              <a:solidFill>
                <a:srgbClr val="0000FF"/>
              </a:solidFill>
              <a:effectLst>
                <a:outerShdw blurRad="38100" dist="38100" dir="2700000" algn="tl">
                  <a:srgbClr val="000000">
                    <a:alpha val="43137"/>
                  </a:srgbClr>
                </a:outerShdw>
              </a:effectLst>
              <a:cs typeface="Times New Roman" panose="02020603050405020304" pitchFamily="18" charset="0"/>
            </a:endParaRPr>
          </a:p>
        </p:txBody>
      </p:sp>
      <p:pic>
        <p:nvPicPr>
          <p:cNvPr id="368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62759" y="1112837"/>
            <a:ext cx="7738361" cy="59637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8095400" y="7139693"/>
            <a:ext cx="1864613" cy="369332"/>
          </a:xfrm>
          <a:prstGeom prst="rect">
            <a:avLst/>
          </a:prstGeom>
          <a:noFill/>
        </p:spPr>
        <p:txBody>
          <a:bodyPr wrap="none" rtlCol="0">
            <a:spAutoFit/>
          </a:bodyPr>
          <a:lstStyle/>
          <a:p>
            <a:r>
              <a:rPr lang="en-US" b="1" i="1" dirty="0"/>
              <a:t>D. </a:t>
            </a:r>
            <a:r>
              <a:rPr lang="en-US" b="1" i="1" dirty="0" err="1"/>
              <a:t>Budker</a:t>
            </a:r>
            <a:r>
              <a:rPr lang="en-US" b="1" i="1" dirty="0"/>
              <a:t> et al.</a:t>
            </a:r>
          </a:p>
        </p:txBody>
      </p:sp>
      <p:sp>
        <p:nvSpPr>
          <p:cNvPr id="6" name="TextBox 5"/>
          <p:cNvSpPr txBox="1"/>
          <p:nvPr/>
        </p:nvSpPr>
        <p:spPr>
          <a:xfrm>
            <a:off x="8400168" y="2519891"/>
            <a:ext cx="1516762" cy="499496"/>
          </a:xfrm>
          <a:prstGeom prst="rect">
            <a:avLst/>
          </a:prstGeom>
          <a:noFill/>
        </p:spPr>
        <p:txBody>
          <a:bodyPr wrap="none" rtlCol="0">
            <a:spAutoFit/>
          </a:bodyPr>
          <a:lstStyle/>
          <a:p>
            <a:r>
              <a:rPr lang="en-US" sz="2646" b="1" dirty="0">
                <a:latin typeface="Times New Roman" panose="02020603050405020304" pitchFamily="18" charset="0"/>
                <a:cs typeface="Times New Roman" panose="02020603050405020304" pitchFamily="18" charset="0"/>
              </a:rPr>
              <a:t>High S/N</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86231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01912" y="62807"/>
            <a:ext cx="9072563" cy="1259946"/>
          </a:xfrm>
        </p:spPr>
        <p:txBody>
          <a:bodyPr/>
          <a:lstStyle/>
          <a:p>
            <a:r>
              <a:rPr lang="en-US" sz="4000" b="1" dirty="0">
                <a:solidFill>
                  <a:srgbClr val="0000FF"/>
                </a:solidFill>
                <a:effectLst>
                  <a:outerShdw blurRad="38100" dist="38100" dir="2700000" algn="tl">
                    <a:srgbClr val="000000">
                      <a:alpha val="43137"/>
                    </a:srgbClr>
                  </a:outerShdw>
                </a:effectLst>
                <a:cs typeface="Times New Roman" panose="02020603050405020304" pitchFamily="18" charset="0"/>
              </a:rPr>
              <a:t>Large APV in atomic  </a:t>
            </a:r>
            <a:r>
              <a:rPr lang="en-US" sz="4000" b="1" dirty="0" err="1">
                <a:solidFill>
                  <a:srgbClr val="0000FF"/>
                </a:solidFill>
                <a:effectLst>
                  <a:outerShdw blurRad="38100" dist="38100" dir="2700000" algn="tl">
                    <a:srgbClr val="000000">
                      <a:alpha val="43137"/>
                    </a:srgbClr>
                  </a:outerShdw>
                </a:effectLst>
                <a:cs typeface="Times New Roman" panose="02020603050405020304" pitchFamily="18" charset="0"/>
              </a:rPr>
              <a:t>Yb</a:t>
            </a:r>
            <a:endParaRPr lang="en-US" sz="4000" b="1" dirty="0">
              <a:solidFill>
                <a:srgbClr val="0000FF"/>
              </a:solidFill>
              <a:effectLst>
                <a:outerShdw blurRad="38100" dist="38100" dir="2700000" algn="tl">
                  <a:srgbClr val="000000">
                    <a:alpha val="43137"/>
                  </a:srgbClr>
                </a:outerShdw>
              </a:effectLst>
              <a:cs typeface="Times New Roman" panose="02020603050405020304" pitchFamily="18" charset="0"/>
            </a:endParaRPr>
          </a:p>
        </p:txBody>
      </p:sp>
      <p:sp>
        <p:nvSpPr>
          <p:cNvPr id="7" name="TextBox 6"/>
          <p:cNvSpPr txBox="1"/>
          <p:nvPr/>
        </p:nvSpPr>
        <p:spPr>
          <a:xfrm>
            <a:off x="1230312" y="5318897"/>
            <a:ext cx="3935693" cy="307777"/>
          </a:xfrm>
          <a:prstGeom prst="rect">
            <a:avLst/>
          </a:prstGeom>
          <a:noFill/>
        </p:spPr>
        <p:txBody>
          <a:bodyPr wrap="none" rtlCol="0">
            <a:spAutoFit/>
          </a:bodyPr>
          <a:lstStyle/>
          <a:p>
            <a:r>
              <a:rPr lang="en-US" sz="1400" dirty="0"/>
              <a:t>D. </a:t>
            </a:r>
            <a:r>
              <a:rPr lang="en-US" sz="1400" dirty="0" err="1"/>
              <a:t>Budker</a:t>
            </a:r>
            <a:r>
              <a:rPr lang="en-US" sz="1400" dirty="0"/>
              <a:t> et al</a:t>
            </a:r>
            <a:r>
              <a:rPr lang="en-US" sz="1400" dirty="0" smtClean="0"/>
              <a:t>., Nature Physics Letters (2018) </a:t>
            </a:r>
            <a:endParaRPr lang="en-US" sz="1400" dirty="0"/>
          </a:p>
        </p:txBody>
      </p:sp>
      <p:sp>
        <p:nvSpPr>
          <p:cNvPr id="6" name="TextBox 5"/>
          <p:cNvSpPr txBox="1"/>
          <p:nvPr/>
        </p:nvSpPr>
        <p:spPr>
          <a:xfrm>
            <a:off x="8400168" y="2519891"/>
            <a:ext cx="1516762" cy="499496"/>
          </a:xfrm>
          <a:prstGeom prst="rect">
            <a:avLst/>
          </a:prstGeom>
          <a:noFill/>
        </p:spPr>
        <p:txBody>
          <a:bodyPr wrap="none" rtlCol="0">
            <a:spAutoFit/>
          </a:bodyPr>
          <a:lstStyle/>
          <a:p>
            <a:r>
              <a:rPr lang="en-US" sz="2646" b="1" dirty="0">
                <a:latin typeface="Times New Roman" panose="02020603050405020304" pitchFamily="18" charset="0"/>
                <a:cs typeface="Times New Roman" panose="02020603050405020304" pitchFamily="18" charset="0"/>
              </a:rPr>
              <a:t>High S/N</a:t>
            </a:r>
            <a:endParaRPr lang="en-US" b="1" dirty="0">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xmlns="" id="{8278EEEA-9628-489E-AA49-046CC794F4B1}"/>
              </a:ext>
            </a:extLst>
          </p:cNvPr>
          <p:cNvPicPr>
            <a:picLocks noChangeAspect="1"/>
          </p:cNvPicPr>
          <p:nvPr/>
        </p:nvPicPr>
        <p:blipFill>
          <a:blip r:embed="rId2"/>
          <a:stretch>
            <a:fillRect/>
          </a:stretch>
        </p:blipFill>
        <p:spPr>
          <a:xfrm>
            <a:off x="271144" y="1098182"/>
            <a:ext cx="5079427" cy="4205653"/>
          </a:xfrm>
          <a:prstGeom prst="rect">
            <a:avLst/>
          </a:prstGeom>
        </p:spPr>
      </p:pic>
      <p:grpSp>
        <p:nvGrpSpPr>
          <p:cNvPr id="10" name="Group 9">
            <a:extLst>
              <a:ext uri="{FF2B5EF4-FFF2-40B4-BE49-F238E27FC236}">
                <a16:creationId xmlns:a16="http://schemas.microsoft.com/office/drawing/2014/main" xmlns="" id="{FEF3A6C4-1A49-4F65-A2A9-7A695EBD35B4}"/>
              </a:ext>
            </a:extLst>
          </p:cNvPr>
          <p:cNvGrpSpPr/>
          <p:nvPr/>
        </p:nvGrpSpPr>
        <p:grpSpPr>
          <a:xfrm>
            <a:off x="5497512" y="1098183"/>
            <a:ext cx="4416090" cy="4205653"/>
            <a:chOff x="6053462" y="1098184"/>
            <a:chExt cx="3860140" cy="3442104"/>
          </a:xfrm>
        </p:grpSpPr>
        <p:pic>
          <p:nvPicPr>
            <p:cNvPr id="3" name="Picture 2">
              <a:extLst>
                <a:ext uri="{FF2B5EF4-FFF2-40B4-BE49-F238E27FC236}">
                  <a16:creationId xmlns:a16="http://schemas.microsoft.com/office/drawing/2014/main" xmlns="" id="{6A98F6BF-8D0A-413E-B36A-8C454020651C}"/>
                </a:ext>
              </a:extLst>
            </p:cNvPr>
            <p:cNvPicPr>
              <a:picLocks noChangeAspect="1"/>
            </p:cNvPicPr>
            <p:nvPr/>
          </p:nvPicPr>
          <p:blipFill>
            <a:blip r:embed="rId3"/>
            <a:stretch>
              <a:fillRect/>
            </a:stretch>
          </p:blipFill>
          <p:spPr>
            <a:xfrm>
              <a:off x="6056790" y="1098184"/>
              <a:ext cx="3856812" cy="3442104"/>
            </a:xfrm>
            <a:prstGeom prst="rect">
              <a:avLst/>
            </a:prstGeom>
          </p:spPr>
        </p:pic>
        <p:sp>
          <p:nvSpPr>
            <p:cNvPr id="9" name="Rectangle 8">
              <a:extLst>
                <a:ext uri="{FF2B5EF4-FFF2-40B4-BE49-F238E27FC236}">
                  <a16:creationId xmlns:a16="http://schemas.microsoft.com/office/drawing/2014/main" xmlns="" id="{3682A914-1290-44A4-9438-32E2F787B33B}"/>
                </a:ext>
              </a:extLst>
            </p:cNvPr>
            <p:cNvSpPr/>
            <p:nvPr/>
          </p:nvSpPr>
          <p:spPr bwMode="auto">
            <a:xfrm>
              <a:off x="6053462" y="1098184"/>
              <a:ext cx="129850" cy="23224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a:ln>
                  <a:noFill/>
                </a:ln>
                <a:solidFill>
                  <a:schemeClr val="bg1"/>
                </a:solidFill>
                <a:effectLst/>
                <a:latin typeface="Calibri" pitchFamily="34" charset="0"/>
              </a:endParaRPr>
            </a:p>
          </p:txBody>
        </p:sp>
      </p:grpSp>
      <p:pic>
        <p:nvPicPr>
          <p:cNvPr id="11" name="Picture 10">
            <a:extLst>
              <a:ext uri="{FF2B5EF4-FFF2-40B4-BE49-F238E27FC236}">
                <a16:creationId xmlns:a16="http://schemas.microsoft.com/office/drawing/2014/main" xmlns="" id="{00077378-AE63-4D27-9772-A497ED76AB71}"/>
              </a:ext>
            </a:extLst>
          </p:cNvPr>
          <p:cNvPicPr>
            <a:picLocks noChangeAspect="1"/>
          </p:cNvPicPr>
          <p:nvPr/>
        </p:nvPicPr>
        <p:blipFill>
          <a:blip r:embed="rId4"/>
          <a:stretch>
            <a:fillRect/>
          </a:stretch>
        </p:blipFill>
        <p:spPr>
          <a:xfrm>
            <a:off x="5350571" y="5417995"/>
            <a:ext cx="3034874" cy="207367"/>
          </a:xfrm>
          <a:prstGeom prst="rect">
            <a:avLst/>
          </a:prstGeom>
        </p:spPr>
      </p:pic>
      <p:sp>
        <p:nvSpPr>
          <p:cNvPr id="13" name="TextBox 12">
            <a:extLst>
              <a:ext uri="{FF2B5EF4-FFF2-40B4-BE49-F238E27FC236}">
                <a16:creationId xmlns:a16="http://schemas.microsoft.com/office/drawing/2014/main" xmlns="" id="{FA06AA5E-3CAF-458D-A71C-04AC9D3A5952}"/>
              </a:ext>
            </a:extLst>
          </p:cNvPr>
          <p:cNvSpPr txBox="1"/>
          <p:nvPr/>
        </p:nvSpPr>
        <p:spPr>
          <a:xfrm flipH="1">
            <a:off x="1535112" y="5774804"/>
            <a:ext cx="7924800" cy="1846659"/>
          </a:xfrm>
          <a:prstGeom prst="rect">
            <a:avLst/>
          </a:prstGeom>
          <a:noFill/>
        </p:spPr>
        <p:txBody>
          <a:bodyPr wrap="square" rtlCol="0">
            <a:spAutoFit/>
          </a:bodyPr>
          <a:lstStyle/>
          <a:p>
            <a:r>
              <a:rPr lang="en-US" sz="2400" b="1" dirty="0">
                <a:solidFill>
                  <a:srgbClr val="0000FF"/>
                </a:solidFill>
              </a:rPr>
              <a:t>200 times larger APV effect used to</a:t>
            </a:r>
          </a:p>
          <a:p>
            <a:pPr marL="285750" indent="-285750">
              <a:buFont typeface="Arial" panose="020B0604020202020204" pitchFamily="34" charset="0"/>
              <a:buChar char="•"/>
            </a:pPr>
            <a:r>
              <a:rPr lang="en-US" sz="2400" b="1" dirty="0">
                <a:solidFill>
                  <a:srgbClr val="0000FF"/>
                </a:solidFill>
              </a:rPr>
              <a:t> study isotope shifts</a:t>
            </a:r>
          </a:p>
          <a:p>
            <a:pPr marL="285750" indent="-285750">
              <a:buFont typeface="Arial" panose="020B0604020202020204" pitchFamily="34" charset="0"/>
              <a:buChar char="•"/>
            </a:pPr>
            <a:r>
              <a:rPr lang="en-US" sz="2400" b="1" dirty="0">
                <a:solidFill>
                  <a:srgbClr val="0000FF"/>
                </a:solidFill>
              </a:rPr>
              <a:t> Z’ mass limits</a:t>
            </a:r>
          </a:p>
          <a:p>
            <a:pPr marL="285750" indent="-285750">
              <a:buFont typeface="Arial" panose="020B0604020202020204" pitchFamily="34" charset="0"/>
              <a:buChar char="•"/>
            </a:pPr>
            <a:r>
              <a:rPr lang="en-US" sz="2400" b="1" dirty="0">
                <a:solidFill>
                  <a:srgbClr val="0000FF"/>
                </a:solidFill>
              </a:rPr>
              <a:t>Theory  not yet ready for extracting , e.g. sin</a:t>
            </a:r>
            <a:r>
              <a:rPr lang="en-US" sz="2400" b="1" baseline="30000" dirty="0">
                <a:solidFill>
                  <a:srgbClr val="0000FF"/>
                </a:solidFill>
              </a:rPr>
              <a:t>2</a:t>
            </a:r>
            <a:r>
              <a:rPr lang="en-US" sz="2400" b="1" baseline="30000" dirty="0">
                <a:solidFill>
                  <a:srgbClr val="0000FF"/>
                </a:solidFill>
                <a:latin typeface="Symbol" panose="05050102010706020507" pitchFamily="18" charset="2"/>
                <a:sym typeface="Symbol" panose="05050102010706020507" pitchFamily="18" charset="2"/>
              </a:rPr>
              <a:t> </a:t>
            </a:r>
            <a:r>
              <a:rPr lang="en-US" sz="2400" b="1" dirty="0">
                <a:solidFill>
                  <a:srgbClr val="0000FF"/>
                </a:solidFill>
                <a:latin typeface="Symbol" panose="05050102010706020507" pitchFamily="18" charset="2"/>
                <a:sym typeface="Symbol" panose="05050102010706020507" pitchFamily="18" charset="2"/>
              </a:rPr>
              <a:t></a:t>
            </a:r>
            <a:r>
              <a:rPr lang="en-US" sz="2400" b="1" baseline="-25000" dirty="0">
                <a:solidFill>
                  <a:srgbClr val="0000FF"/>
                </a:solidFill>
              </a:rPr>
              <a:t>W</a:t>
            </a:r>
          </a:p>
          <a:p>
            <a:endParaRPr lang="en-US" dirty="0"/>
          </a:p>
        </p:txBody>
      </p:sp>
    </p:spTree>
    <p:extLst>
      <p:ext uri="{BB962C8B-B14F-4D97-AF65-F5344CB8AC3E}">
        <p14:creationId xmlns:p14="http://schemas.microsoft.com/office/powerpoint/2010/main" val="38422595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2" descr="apv_weinberg_present1.em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11313" y="1506538"/>
            <a:ext cx="73152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Title 6"/>
          <p:cNvSpPr txBox="1">
            <a:spLocks/>
          </p:cNvSpPr>
          <p:nvPr/>
        </p:nvSpPr>
        <p:spPr bwMode="auto">
          <a:xfrm>
            <a:off x="758825" y="314969"/>
            <a:ext cx="8961438"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defTabSz="494659" eaLnBrk="1">
              <a:spcAft>
                <a:spcPct val="0"/>
              </a:spcAft>
              <a:buSzPct val="45000"/>
              <a:buNone/>
            </a:pPr>
            <a:r>
              <a:rPr lang="es-CO" altLang="nl-NL" sz="4900" dirty="0">
                <a:solidFill>
                  <a:srgbClr val="0000FF"/>
                </a:solidFill>
                <a:effectLst>
                  <a:outerShdw blurRad="38100" dist="38100" dir="2700000" algn="tl">
                    <a:srgbClr val="000000">
                      <a:alpha val="43137"/>
                    </a:srgbClr>
                  </a:outerShdw>
                </a:effectLst>
              </a:rPr>
              <a:t>Test of Standard </a:t>
            </a:r>
            <a:r>
              <a:rPr lang="es-CO" altLang="nl-NL" sz="4900" dirty="0" err="1">
                <a:solidFill>
                  <a:srgbClr val="0000FF"/>
                </a:solidFill>
                <a:effectLst>
                  <a:outerShdw blurRad="38100" dist="38100" dir="2700000" algn="tl">
                    <a:srgbClr val="000000">
                      <a:alpha val="43137"/>
                    </a:srgbClr>
                  </a:outerShdw>
                </a:effectLst>
              </a:rPr>
              <a:t>Model</a:t>
            </a:r>
            <a:r>
              <a:rPr lang="es-CO" altLang="nl-NL" sz="4900" dirty="0">
                <a:solidFill>
                  <a:srgbClr val="0000FF"/>
                </a:solidFill>
                <a:effectLst>
                  <a:outerShdw blurRad="38100" dist="38100" dir="2700000" algn="tl">
                    <a:srgbClr val="000000">
                      <a:alpha val="43137"/>
                    </a:srgbClr>
                  </a:outerShdw>
                </a:effectLst>
              </a:rPr>
              <a:t/>
            </a:r>
            <a:br>
              <a:rPr lang="es-CO" altLang="nl-NL" sz="4900" dirty="0">
                <a:solidFill>
                  <a:srgbClr val="0000FF"/>
                </a:solidFill>
                <a:effectLst>
                  <a:outerShdw blurRad="38100" dist="38100" dir="2700000" algn="tl">
                    <a:srgbClr val="000000">
                      <a:alpha val="43137"/>
                    </a:srgbClr>
                  </a:outerShdw>
                </a:effectLst>
              </a:rPr>
            </a:br>
            <a:r>
              <a:rPr lang="es-CO" altLang="nl-NL" dirty="0" err="1">
                <a:solidFill>
                  <a:srgbClr val="0000FF"/>
                </a:solidFill>
              </a:rPr>
              <a:t>Electroweak</a:t>
            </a:r>
            <a:r>
              <a:rPr lang="es-CO" altLang="nl-NL" dirty="0">
                <a:solidFill>
                  <a:srgbClr val="0000FF"/>
                </a:solidFill>
              </a:rPr>
              <a:t> </a:t>
            </a:r>
            <a:r>
              <a:rPr lang="es-CO" altLang="nl-NL" dirty="0" err="1">
                <a:solidFill>
                  <a:srgbClr val="0000FF"/>
                </a:solidFill>
              </a:rPr>
              <a:t>Interactions</a:t>
            </a:r>
            <a:endParaRPr lang="es-CO" altLang="nl-NL" dirty="0">
              <a:solidFill>
                <a:srgbClr val="0000FF"/>
              </a:solidFill>
            </a:endParaRPr>
          </a:p>
        </p:txBody>
      </p:sp>
    </p:spTree>
    <p:extLst>
      <p:ext uri="{BB962C8B-B14F-4D97-AF65-F5344CB8AC3E}">
        <p14:creationId xmlns:p14="http://schemas.microsoft.com/office/powerpoint/2010/main" val="4263253944"/>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2" descr="apv_weinberg_present1.em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11313" y="1506538"/>
            <a:ext cx="73152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3" descr="apv_weinberg_present2.e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11313" y="1506538"/>
            <a:ext cx="73152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6"/>
          <p:cNvSpPr txBox="1">
            <a:spLocks/>
          </p:cNvSpPr>
          <p:nvPr/>
        </p:nvSpPr>
        <p:spPr bwMode="auto">
          <a:xfrm>
            <a:off x="758825" y="314969"/>
            <a:ext cx="8961438"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defTabSz="494659" eaLnBrk="1">
              <a:spcAft>
                <a:spcPct val="0"/>
              </a:spcAft>
              <a:buSzPct val="45000"/>
              <a:buNone/>
            </a:pPr>
            <a:r>
              <a:rPr lang="es-CO" altLang="nl-NL" sz="4900" dirty="0">
                <a:solidFill>
                  <a:srgbClr val="0000FF"/>
                </a:solidFill>
                <a:effectLst>
                  <a:outerShdw blurRad="38100" dist="38100" dir="2700000" algn="tl">
                    <a:srgbClr val="000000">
                      <a:alpha val="43137"/>
                    </a:srgbClr>
                  </a:outerShdw>
                </a:effectLst>
              </a:rPr>
              <a:t>Test of Standard </a:t>
            </a:r>
            <a:r>
              <a:rPr lang="es-CO" altLang="nl-NL" sz="4900" dirty="0" err="1">
                <a:solidFill>
                  <a:srgbClr val="0000FF"/>
                </a:solidFill>
                <a:effectLst>
                  <a:outerShdw blurRad="38100" dist="38100" dir="2700000" algn="tl">
                    <a:srgbClr val="000000">
                      <a:alpha val="43137"/>
                    </a:srgbClr>
                  </a:outerShdw>
                </a:effectLst>
              </a:rPr>
              <a:t>Model</a:t>
            </a:r>
            <a:r>
              <a:rPr lang="es-CO" altLang="nl-NL" sz="4900" dirty="0">
                <a:solidFill>
                  <a:srgbClr val="0000FF"/>
                </a:solidFill>
                <a:effectLst>
                  <a:outerShdw blurRad="38100" dist="38100" dir="2700000" algn="tl">
                    <a:srgbClr val="000000">
                      <a:alpha val="43137"/>
                    </a:srgbClr>
                  </a:outerShdw>
                </a:effectLst>
              </a:rPr>
              <a:t/>
            </a:r>
            <a:br>
              <a:rPr lang="es-CO" altLang="nl-NL" sz="4900" dirty="0">
                <a:solidFill>
                  <a:srgbClr val="0000FF"/>
                </a:solidFill>
                <a:effectLst>
                  <a:outerShdw blurRad="38100" dist="38100" dir="2700000" algn="tl">
                    <a:srgbClr val="000000">
                      <a:alpha val="43137"/>
                    </a:srgbClr>
                  </a:outerShdw>
                </a:effectLst>
              </a:rPr>
            </a:br>
            <a:r>
              <a:rPr lang="es-CO" altLang="nl-NL" dirty="0" err="1">
                <a:solidFill>
                  <a:srgbClr val="0000FF"/>
                </a:solidFill>
              </a:rPr>
              <a:t>Electroweak</a:t>
            </a:r>
            <a:r>
              <a:rPr lang="es-CO" altLang="nl-NL" dirty="0">
                <a:solidFill>
                  <a:srgbClr val="0000FF"/>
                </a:solidFill>
              </a:rPr>
              <a:t> </a:t>
            </a:r>
            <a:r>
              <a:rPr lang="es-CO" altLang="nl-NL" dirty="0" err="1">
                <a:solidFill>
                  <a:srgbClr val="0000FF"/>
                </a:solidFill>
              </a:rPr>
              <a:t>Interactions</a:t>
            </a:r>
            <a:endParaRPr lang="es-CO" altLang="nl-NL" dirty="0">
              <a:solidFill>
                <a:srgbClr val="0000FF"/>
              </a:solidFill>
            </a:endParaRPr>
          </a:p>
        </p:txBody>
      </p:sp>
    </p:spTree>
    <p:extLst>
      <p:ext uri="{BB962C8B-B14F-4D97-AF65-F5344CB8AC3E}">
        <p14:creationId xmlns:p14="http://schemas.microsoft.com/office/powerpoint/2010/main" val="852293509"/>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2" descr="apv_weinberg_present1.em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11313" y="1506538"/>
            <a:ext cx="73152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3" descr="apv_weinberg_present2.e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11313" y="1506538"/>
            <a:ext cx="73152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4" descr="apv_weinberg_present3.e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11313" y="1506538"/>
            <a:ext cx="73152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6"/>
          <p:cNvSpPr txBox="1">
            <a:spLocks/>
          </p:cNvSpPr>
          <p:nvPr/>
        </p:nvSpPr>
        <p:spPr bwMode="auto">
          <a:xfrm>
            <a:off x="758825" y="314969"/>
            <a:ext cx="8961438"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defTabSz="494659" eaLnBrk="1">
              <a:spcAft>
                <a:spcPct val="0"/>
              </a:spcAft>
              <a:buSzPct val="45000"/>
              <a:buNone/>
            </a:pPr>
            <a:r>
              <a:rPr lang="es-CO" altLang="nl-NL" sz="4900" dirty="0">
                <a:solidFill>
                  <a:srgbClr val="0000FF"/>
                </a:solidFill>
                <a:effectLst>
                  <a:outerShdw blurRad="38100" dist="38100" dir="2700000" algn="tl">
                    <a:srgbClr val="000000">
                      <a:alpha val="43137"/>
                    </a:srgbClr>
                  </a:outerShdw>
                </a:effectLst>
              </a:rPr>
              <a:t>Test of Standard </a:t>
            </a:r>
            <a:r>
              <a:rPr lang="es-CO" altLang="nl-NL" sz="4900" dirty="0" err="1">
                <a:solidFill>
                  <a:srgbClr val="0000FF"/>
                </a:solidFill>
                <a:effectLst>
                  <a:outerShdw blurRad="38100" dist="38100" dir="2700000" algn="tl">
                    <a:srgbClr val="000000">
                      <a:alpha val="43137"/>
                    </a:srgbClr>
                  </a:outerShdw>
                </a:effectLst>
              </a:rPr>
              <a:t>Model</a:t>
            </a:r>
            <a:r>
              <a:rPr lang="es-CO" altLang="nl-NL" sz="4900" dirty="0">
                <a:solidFill>
                  <a:srgbClr val="0000FF"/>
                </a:solidFill>
                <a:effectLst>
                  <a:outerShdw blurRad="38100" dist="38100" dir="2700000" algn="tl">
                    <a:srgbClr val="000000">
                      <a:alpha val="43137"/>
                    </a:srgbClr>
                  </a:outerShdw>
                </a:effectLst>
              </a:rPr>
              <a:t/>
            </a:r>
            <a:br>
              <a:rPr lang="es-CO" altLang="nl-NL" sz="4900" dirty="0">
                <a:solidFill>
                  <a:srgbClr val="0000FF"/>
                </a:solidFill>
                <a:effectLst>
                  <a:outerShdw blurRad="38100" dist="38100" dir="2700000" algn="tl">
                    <a:srgbClr val="000000">
                      <a:alpha val="43137"/>
                    </a:srgbClr>
                  </a:outerShdw>
                </a:effectLst>
              </a:rPr>
            </a:br>
            <a:r>
              <a:rPr lang="es-CO" altLang="nl-NL" dirty="0" err="1">
                <a:solidFill>
                  <a:srgbClr val="0000FF"/>
                </a:solidFill>
              </a:rPr>
              <a:t>Electroweak</a:t>
            </a:r>
            <a:r>
              <a:rPr lang="es-CO" altLang="nl-NL" dirty="0">
                <a:solidFill>
                  <a:srgbClr val="0000FF"/>
                </a:solidFill>
              </a:rPr>
              <a:t> </a:t>
            </a:r>
            <a:r>
              <a:rPr lang="es-CO" altLang="nl-NL" dirty="0" err="1">
                <a:solidFill>
                  <a:srgbClr val="0000FF"/>
                </a:solidFill>
              </a:rPr>
              <a:t>Interactions</a:t>
            </a:r>
            <a:endParaRPr lang="es-CO" altLang="nl-NL" dirty="0">
              <a:solidFill>
                <a:srgbClr val="0000FF"/>
              </a:solidFill>
            </a:endParaRPr>
          </a:p>
        </p:txBody>
      </p:sp>
    </p:spTree>
    <p:extLst>
      <p:ext uri="{BB962C8B-B14F-4D97-AF65-F5344CB8AC3E}">
        <p14:creationId xmlns:p14="http://schemas.microsoft.com/office/powerpoint/2010/main" val="176133740"/>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42" name="Picture 13" descr="C:\Users\Dijck\Documents\RaIon\graphics\photos\2013-11 uk article\ion-voo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5176" y="3868498"/>
            <a:ext cx="3455044" cy="2322079"/>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
        <p:nvSpPr>
          <p:cNvPr id="10243" name="Title 1"/>
          <p:cNvSpPr txBox="1">
            <a:spLocks noGrp="1"/>
          </p:cNvSpPr>
          <p:nvPr>
            <p:ph type="title" idx="4294967295"/>
          </p:nvPr>
        </p:nvSpPr>
        <p:spPr>
          <a:xfrm>
            <a:off x="1687512" y="90632"/>
            <a:ext cx="8961438" cy="793615"/>
          </a:xfrm>
          <a:prstGeom prst="rect">
            <a:avLst/>
          </a:prstGeom>
        </p:spPr>
        <p:txBody>
          <a:bodyPr>
            <a:spAutoFit/>
          </a:bodyPr>
          <a:lstStyle/>
          <a:p>
            <a:pPr eaLnBrk="1">
              <a:buSzPct val="45000"/>
              <a:buFont typeface="StarSymbol"/>
              <a:buNone/>
            </a:pPr>
            <a:r>
              <a:rPr altLang="nl-NL" sz="4900" b="1"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 Standard Model</a:t>
            </a:r>
            <a:r>
              <a:rPr lang="nl-NL" altLang="nl-NL" sz="4900" b="1"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 Tests</a:t>
            </a:r>
            <a:endParaRPr altLang="nl-NL" sz="4900" b="1"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endParaRPr>
          </a:p>
        </p:txBody>
      </p:sp>
      <p:sp>
        <p:nvSpPr>
          <p:cNvPr id="3" name="Text Box 3"/>
          <p:cNvSpPr/>
          <p:nvPr/>
        </p:nvSpPr>
        <p:spPr>
          <a:xfrm>
            <a:off x="395514" y="2925195"/>
            <a:ext cx="3954463" cy="89073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89848" tIns="46724" rIns="89848" bIns="46724" compatLnSpc="0">
            <a:spAutoFit/>
          </a:bodyPr>
          <a:lstStyle/>
          <a:p>
            <a:pPr algn="ctr" fontAlgn="auto">
              <a:spcBef>
                <a:spcPts val="0"/>
              </a:spcBef>
              <a:spcAft>
                <a:spcPts val="0"/>
              </a:spcAft>
              <a:defRPr/>
            </a:pPr>
            <a:endParaRPr lang="nl-NL" dirty="0">
              <a:solidFill>
                <a:srgbClr val="000000"/>
              </a:solidFill>
              <a:latin typeface="Arial" pitchFamily="18"/>
              <a:ea typeface="Arial" pitchFamily="2"/>
              <a:cs typeface="Arial" pitchFamily="2"/>
            </a:endParaRPr>
          </a:p>
          <a:p>
            <a:pPr fontAlgn="auto">
              <a:spcBef>
                <a:spcPts val="0"/>
              </a:spcBef>
              <a:spcAft>
                <a:spcPts val="0"/>
              </a:spcAft>
              <a:defRPr/>
            </a:pPr>
            <a:r>
              <a:rPr lang="nl-NL" b="1" dirty="0">
                <a:solidFill>
                  <a:srgbClr val="0070C0"/>
                </a:solidFill>
                <a:latin typeface="Arial" pitchFamily="18"/>
                <a:ea typeface="Arial" pitchFamily="2"/>
                <a:cs typeface="Arial" pitchFamily="2"/>
              </a:rPr>
              <a:t>Direct: </a:t>
            </a:r>
          </a:p>
          <a:p>
            <a:pPr fontAlgn="auto">
              <a:spcBef>
                <a:spcPts val="0"/>
              </a:spcBef>
              <a:spcAft>
                <a:spcPts val="0"/>
              </a:spcAft>
              <a:defRPr/>
            </a:pPr>
            <a:r>
              <a:rPr lang="nl-NL" b="1" dirty="0" err="1">
                <a:solidFill>
                  <a:srgbClr val="0070C0"/>
                </a:solidFill>
                <a:latin typeface="Arial" pitchFamily="18"/>
                <a:ea typeface="Arial" pitchFamily="2"/>
                <a:cs typeface="Arial" pitchFamily="2"/>
              </a:rPr>
              <a:t>Searches</a:t>
            </a:r>
            <a:r>
              <a:rPr lang="nl-NL" b="1" dirty="0">
                <a:solidFill>
                  <a:srgbClr val="0070C0"/>
                </a:solidFill>
                <a:latin typeface="Arial" pitchFamily="18"/>
                <a:ea typeface="Arial" pitchFamily="2"/>
                <a:cs typeface="Arial" pitchFamily="2"/>
              </a:rPr>
              <a:t> </a:t>
            </a:r>
            <a:r>
              <a:rPr lang="nl-NL" b="1" dirty="0" err="1">
                <a:solidFill>
                  <a:srgbClr val="0070C0"/>
                </a:solidFill>
                <a:latin typeface="Arial" pitchFamily="18"/>
                <a:ea typeface="Arial" pitchFamily="2"/>
                <a:cs typeface="Arial" pitchFamily="2"/>
              </a:rPr>
              <a:t>for</a:t>
            </a:r>
            <a:r>
              <a:rPr lang="nl-NL" b="1" dirty="0">
                <a:solidFill>
                  <a:srgbClr val="0070C0"/>
                </a:solidFill>
                <a:latin typeface="Arial" pitchFamily="18"/>
                <a:ea typeface="Arial" pitchFamily="2"/>
                <a:cs typeface="Arial" pitchFamily="2"/>
              </a:rPr>
              <a:t> New </a:t>
            </a:r>
            <a:r>
              <a:rPr lang="nl-NL" b="1" dirty="0" err="1">
                <a:solidFill>
                  <a:srgbClr val="0070C0"/>
                </a:solidFill>
                <a:latin typeface="Arial" pitchFamily="18"/>
                <a:ea typeface="Arial" pitchFamily="2"/>
                <a:cs typeface="Arial" pitchFamily="2"/>
              </a:rPr>
              <a:t>Particles</a:t>
            </a:r>
            <a:endParaRPr lang="nl-NL" b="1" dirty="0">
              <a:solidFill>
                <a:srgbClr val="0070C0"/>
              </a:solidFill>
              <a:latin typeface="Arial" pitchFamily="18"/>
              <a:ea typeface="Arial" pitchFamily="2"/>
              <a:cs typeface="Arial" pitchFamily="2"/>
            </a:endParaRPr>
          </a:p>
        </p:txBody>
      </p:sp>
      <p:sp>
        <p:nvSpPr>
          <p:cNvPr id="4" name="Text Box 4"/>
          <p:cNvSpPr/>
          <p:nvPr/>
        </p:nvSpPr>
        <p:spPr>
          <a:xfrm>
            <a:off x="5882599" y="2952570"/>
            <a:ext cx="3751263" cy="9066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wrap="square" lIns="89848" tIns="46724" rIns="89848" bIns="46724" compatLnSpc="0">
            <a:spAutoFit/>
          </a:bodyPr>
          <a:lstStyle/>
          <a:p>
            <a:pPr algn="ctr" fontAlgn="auto">
              <a:lnSpc>
                <a:spcPct val="102000"/>
              </a:lnSpc>
              <a:spcBef>
                <a:spcPts val="0"/>
              </a:spcBef>
              <a:spcAft>
                <a:spcPts val="0"/>
              </a:spcAft>
              <a:defRPr/>
            </a:pPr>
            <a:endParaRPr lang="nl-NL" dirty="0">
              <a:solidFill>
                <a:srgbClr val="000000"/>
              </a:solidFill>
              <a:latin typeface="Arial" pitchFamily="18"/>
              <a:ea typeface="Arial Unicode MS" pitchFamily="34"/>
              <a:cs typeface="Arial Unicode MS" pitchFamily="34"/>
            </a:endParaRPr>
          </a:p>
          <a:p>
            <a:pPr fontAlgn="auto">
              <a:lnSpc>
                <a:spcPct val="102000"/>
              </a:lnSpc>
              <a:spcBef>
                <a:spcPts val="0"/>
              </a:spcBef>
              <a:spcAft>
                <a:spcPts val="0"/>
              </a:spcAft>
              <a:defRPr/>
            </a:pPr>
            <a:r>
              <a:rPr lang="nl-NL" b="1" dirty="0">
                <a:solidFill>
                  <a:srgbClr val="0070C0"/>
                </a:solidFill>
                <a:latin typeface="Arial" pitchFamily="18"/>
                <a:ea typeface="Arial Unicode MS" pitchFamily="34"/>
                <a:cs typeface="Arial Unicode MS" pitchFamily="34"/>
              </a:rPr>
              <a:t>Indirect: </a:t>
            </a:r>
          </a:p>
          <a:p>
            <a:pPr fontAlgn="auto">
              <a:lnSpc>
                <a:spcPct val="102000"/>
              </a:lnSpc>
              <a:spcBef>
                <a:spcPts val="0"/>
              </a:spcBef>
              <a:spcAft>
                <a:spcPts val="0"/>
              </a:spcAft>
              <a:defRPr/>
            </a:pPr>
            <a:r>
              <a:rPr lang="nl-NL" b="1" dirty="0">
                <a:solidFill>
                  <a:srgbClr val="0070C0"/>
                </a:solidFill>
                <a:latin typeface="Arial" pitchFamily="18"/>
                <a:ea typeface="Arial Unicode MS" pitchFamily="34"/>
                <a:cs typeface="Arial Unicode MS" pitchFamily="34"/>
              </a:rPr>
              <a:t>High Precision </a:t>
            </a:r>
            <a:r>
              <a:rPr lang="nl-NL" b="1" dirty="0" err="1">
                <a:solidFill>
                  <a:srgbClr val="0070C0"/>
                </a:solidFill>
                <a:latin typeface="Arial" pitchFamily="18"/>
                <a:ea typeface="Arial Unicode MS" pitchFamily="34"/>
                <a:cs typeface="Arial Unicode MS" pitchFamily="34"/>
              </a:rPr>
              <a:t>Measurements</a:t>
            </a:r>
            <a:endParaRPr lang="nl-NL" b="1" dirty="0">
              <a:solidFill>
                <a:srgbClr val="0070C0"/>
              </a:solidFill>
              <a:latin typeface="Arial" pitchFamily="18"/>
              <a:ea typeface="Arial Unicode MS" pitchFamily="34"/>
              <a:cs typeface="Arial Unicode MS" pitchFamily="34"/>
            </a:endParaRPr>
          </a:p>
        </p:txBody>
      </p:sp>
      <p:pic>
        <p:nvPicPr>
          <p:cNvPr id="10246"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6476" y="3859269"/>
            <a:ext cx="3492500" cy="2322079"/>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8"/>
          <p:cNvSpPr/>
          <p:nvPr/>
        </p:nvSpPr>
        <p:spPr>
          <a:xfrm>
            <a:off x="597126" y="5942529"/>
            <a:ext cx="3251200" cy="3651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FF"/>
          </a:solidFill>
          <a:ln>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89848" tIns="46724" rIns="89848" bIns="46724" compatLnSpc="0">
            <a:spAutoFit/>
          </a:bodyPr>
          <a:lstStyle/>
          <a:p>
            <a:pPr algn="ctr" fontAlgn="auto">
              <a:lnSpc>
                <a:spcPct val="102000"/>
              </a:lnSpc>
              <a:spcBef>
                <a:spcPts val="1247"/>
              </a:spcBef>
              <a:spcAft>
                <a:spcPts val="0"/>
              </a:spcAft>
              <a:defRPr/>
            </a:pPr>
            <a:r>
              <a:rPr lang="nl-NL" b="1" dirty="0">
                <a:solidFill>
                  <a:srgbClr val="FFFFFF"/>
                </a:solidFill>
                <a:latin typeface="Arial" pitchFamily="18"/>
                <a:ea typeface="Arial" pitchFamily="2"/>
                <a:cs typeface="Arial" pitchFamily="2"/>
              </a:rPr>
              <a:t>LHC @ CERN</a:t>
            </a:r>
          </a:p>
        </p:txBody>
      </p:sp>
      <p:sp>
        <p:nvSpPr>
          <p:cNvPr id="8" name="Text Box 10"/>
          <p:cNvSpPr/>
          <p:nvPr/>
        </p:nvSpPr>
        <p:spPr>
          <a:xfrm>
            <a:off x="6097098" y="5911135"/>
            <a:ext cx="3251200" cy="45921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00FF"/>
          </a:solidFill>
          <a:ln>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89848" tIns="46724" rIns="89848" bIns="46724" compatLnSpc="0">
            <a:spAutoFit/>
          </a:bodyPr>
          <a:lstStyle/>
          <a:p>
            <a:pPr algn="ctr" fontAlgn="auto">
              <a:lnSpc>
                <a:spcPct val="102000"/>
              </a:lnSpc>
              <a:spcBef>
                <a:spcPts val="1247"/>
              </a:spcBef>
              <a:spcAft>
                <a:spcPts val="0"/>
              </a:spcAft>
              <a:defRPr/>
            </a:pPr>
            <a:r>
              <a:rPr lang="nl-NL" sz="1700" b="1" dirty="0">
                <a:solidFill>
                  <a:srgbClr val="FFFFFF"/>
                </a:solidFill>
                <a:latin typeface="Arial" pitchFamily="18"/>
                <a:ea typeface="Arial" pitchFamily="2"/>
                <a:cs typeface="Arial" pitchFamily="2"/>
              </a:rPr>
              <a:t>Van </a:t>
            </a:r>
            <a:r>
              <a:rPr lang="nl-NL" sz="1700" b="1" dirty="0" err="1">
                <a:solidFill>
                  <a:srgbClr val="FFFFFF"/>
                </a:solidFill>
                <a:latin typeface="Arial" pitchFamily="18"/>
                <a:ea typeface="Arial" pitchFamily="2"/>
                <a:cs typeface="Arial" pitchFamily="2"/>
              </a:rPr>
              <a:t>Swinderen</a:t>
            </a:r>
            <a:r>
              <a:rPr lang="nl-NL" sz="1700" b="1" dirty="0">
                <a:solidFill>
                  <a:srgbClr val="FFFFFF"/>
                </a:solidFill>
                <a:latin typeface="Arial" pitchFamily="18"/>
                <a:ea typeface="Arial" pitchFamily="2"/>
                <a:cs typeface="Arial" pitchFamily="2"/>
              </a:rPr>
              <a:t> </a:t>
            </a:r>
            <a:r>
              <a:rPr lang="nl-NL" sz="1700" b="1" dirty="0" err="1">
                <a:solidFill>
                  <a:srgbClr val="FFFFFF"/>
                </a:solidFill>
                <a:latin typeface="Arial" pitchFamily="18"/>
                <a:ea typeface="Arial" pitchFamily="2"/>
                <a:cs typeface="Arial" pitchFamily="2"/>
              </a:rPr>
              <a:t>Institute</a:t>
            </a:r>
            <a:r>
              <a:rPr lang="nl-NL" sz="2400" b="1" dirty="0" err="1">
                <a:solidFill>
                  <a:srgbClr val="0000FF"/>
                </a:solidFill>
                <a:latin typeface="Arial" pitchFamily="18"/>
                <a:ea typeface="Arial" pitchFamily="2"/>
                <a:cs typeface="Arial" pitchFamily="2"/>
              </a:rPr>
              <a:t>a</a:t>
            </a:r>
            <a:endParaRPr lang="nl-NL" sz="4400" b="1" dirty="0">
              <a:solidFill>
                <a:srgbClr val="0000FF"/>
              </a:solidFill>
              <a:latin typeface="Arial" pitchFamily="18"/>
              <a:ea typeface="Arial" pitchFamily="2"/>
              <a:cs typeface="Arial" pitchFamily="2"/>
            </a:endParaRPr>
          </a:p>
        </p:txBody>
      </p:sp>
      <p:sp>
        <p:nvSpPr>
          <p:cNvPr id="10" name="Text Box 2"/>
          <p:cNvSpPr/>
          <p:nvPr/>
        </p:nvSpPr>
        <p:spPr>
          <a:xfrm>
            <a:off x="213745" y="579437"/>
            <a:ext cx="8458200" cy="279112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89848" tIns="46724" rIns="89848" bIns="46724" compatLnSpc="0">
            <a:spAutoFit/>
          </a:bodyPr>
          <a:lstStyle/>
          <a:p>
            <a:pPr algn="ctr" fontAlgn="auto">
              <a:lnSpc>
                <a:spcPct val="102000"/>
              </a:lnSpc>
              <a:spcBef>
                <a:spcPts val="0"/>
              </a:spcBef>
              <a:spcAft>
                <a:spcPts val="0"/>
              </a:spcAft>
              <a:defRPr/>
            </a:pPr>
            <a:r>
              <a:rPr lang="nl-NL" b="1" dirty="0">
                <a:solidFill>
                  <a:srgbClr val="000000"/>
                </a:solidFill>
                <a:latin typeface="Arial" pitchFamily="18"/>
                <a:ea typeface="Arial Unicode MS" pitchFamily="34"/>
                <a:cs typeface="Arial Unicode MS" pitchFamily="34"/>
              </a:rPr>
              <a:t> </a:t>
            </a:r>
          </a:p>
          <a:p>
            <a:pPr algn="ctr" fontAlgn="auto">
              <a:lnSpc>
                <a:spcPct val="102000"/>
              </a:lnSpc>
              <a:spcBef>
                <a:spcPts val="0"/>
              </a:spcBef>
              <a:spcAft>
                <a:spcPts val="0"/>
              </a:spcAft>
              <a:defRPr/>
            </a:pPr>
            <a:endParaRPr lang="nl-NL" b="1" dirty="0">
              <a:solidFill>
                <a:srgbClr val="0033CC"/>
              </a:solidFill>
              <a:latin typeface="Arial" pitchFamily="18"/>
              <a:ea typeface="Arial Unicode MS" pitchFamily="34"/>
              <a:cs typeface="Arial Unicode MS" pitchFamily="34"/>
            </a:endParaRPr>
          </a:p>
          <a:p>
            <a:pPr fontAlgn="auto">
              <a:lnSpc>
                <a:spcPct val="102000"/>
              </a:lnSpc>
              <a:spcBef>
                <a:spcPts val="0"/>
              </a:spcBef>
              <a:spcAft>
                <a:spcPts val="0"/>
              </a:spcAft>
              <a:buFont typeface="Arial" pitchFamily="34" charset="0"/>
              <a:buChar char="•"/>
              <a:defRPr/>
            </a:pPr>
            <a:r>
              <a:rPr lang="nl-NL" b="1" dirty="0">
                <a:solidFill>
                  <a:srgbClr val="0033CC"/>
                </a:solidFill>
                <a:latin typeface="Arial" pitchFamily="18"/>
                <a:ea typeface="Arial Unicode MS" pitchFamily="34"/>
                <a:cs typeface="Arial Unicode MS" pitchFamily="34"/>
              </a:rPr>
              <a:t>   </a:t>
            </a:r>
            <a:r>
              <a:rPr lang="nl-NL" sz="2400" b="1" dirty="0">
                <a:solidFill>
                  <a:srgbClr val="0033CC"/>
                </a:solidFill>
                <a:latin typeface="Arial" pitchFamily="18"/>
                <a:ea typeface="Arial Unicode MS" pitchFamily="34"/>
                <a:cs typeface="Arial Unicode MS" pitchFamily="34"/>
              </a:rPr>
              <a:t>Standard Model (SM) of particle physics is   </a:t>
            </a:r>
          </a:p>
          <a:p>
            <a:pPr fontAlgn="auto">
              <a:lnSpc>
                <a:spcPct val="102000"/>
              </a:lnSpc>
              <a:spcBef>
                <a:spcPts val="0"/>
              </a:spcBef>
              <a:spcAft>
                <a:spcPts val="0"/>
              </a:spcAft>
              <a:defRPr/>
            </a:pPr>
            <a:r>
              <a:rPr lang="nl-NL" sz="2400" b="1" dirty="0">
                <a:solidFill>
                  <a:srgbClr val="0033CC"/>
                </a:solidFill>
                <a:latin typeface="Arial" pitchFamily="18"/>
                <a:ea typeface="Arial Unicode MS" pitchFamily="34"/>
                <a:cs typeface="Arial Unicode MS" pitchFamily="34"/>
              </a:rPr>
              <a:t>                   Best Theory we have ! </a:t>
            </a:r>
          </a:p>
          <a:p>
            <a:pPr fontAlgn="auto">
              <a:lnSpc>
                <a:spcPct val="150000"/>
              </a:lnSpc>
              <a:spcBef>
                <a:spcPts val="0"/>
              </a:spcBef>
              <a:spcAft>
                <a:spcPts val="0"/>
              </a:spcAft>
              <a:buFont typeface="Arial" pitchFamily="34" charset="0"/>
              <a:buChar char="•"/>
              <a:defRPr/>
            </a:pPr>
            <a:r>
              <a:rPr lang="nl-NL" sz="2400" b="1" dirty="0">
                <a:solidFill>
                  <a:srgbClr val="0033CC"/>
                </a:solidFill>
                <a:latin typeface="Arial" pitchFamily="18"/>
                <a:ea typeface="Arial Unicode MS" pitchFamily="34"/>
                <a:cs typeface="Arial Unicode MS" pitchFamily="34"/>
              </a:rPr>
              <a:t>   Still large number of open questions </a:t>
            </a:r>
          </a:p>
          <a:p>
            <a:pPr fontAlgn="auto">
              <a:lnSpc>
                <a:spcPct val="102000"/>
              </a:lnSpc>
              <a:spcBef>
                <a:spcPts val="0"/>
              </a:spcBef>
              <a:spcAft>
                <a:spcPts val="0"/>
              </a:spcAft>
              <a:defRPr/>
            </a:pPr>
            <a:r>
              <a:rPr lang="nl-NL" sz="2400" b="1" i="1" dirty="0">
                <a:solidFill>
                  <a:srgbClr val="0033CC"/>
                </a:solidFill>
                <a:latin typeface="Arial" pitchFamily="18"/>
                <a:ea typeface="Arial Unicode MS" pitchFamily="34"/>
                <a:cs typeface="Arial Unicode MS" pitchFamily="34"/>
              </a:rPr>
              <a:t>      e.g. particle masses, origin of parity violation, ....</a:t>
            </a:r>
            <a:r>
              <a:rPr lang="nl-NL" b="1" i="1" dirty="0">
                <a:solidFill>
                  <a:srgbClr val="000000"/>
                </a:solidFill>
                <a:latin typeface="Arial" pitchFamily="18"/>
                <a:ea typeface="Arial Unicode MS" pitchFamily="34"/>
                <a:cs typeface="Arial Unicode MS" pitchFamily="34"/>
              </a:rPr>
              <a:t>	</a:t>
            </a:r>
            <a:r>
              <a:rPr lang="nl-NL" b="1" dirty="0">
                <a:solidFill>
                  <a:srgbClr val="000000"/>
                </a:solidFill>
                <a:latin typeface="Arial" pitchFamily="18"/>
                <a:ea typeface="Arial Unicode MS" pitchFamily="34"/>
                <a:cs typeface="Arial Unicode MS" pitchFamily="34"/>
              </a:rPr>
              <a:t>	</a:t>
            </a:r>
          </a:p>
          <a:p>
            <a:pPr algn="ctr" fontAlgn="auto">
              <a:lnSpc>
                <a:spcPct val="102000"/>
              </a:lnSpc>
              <a:spcBef>
                <a:spcPts val="0"/>
              </a:spcBef>
              <a:spcAft>
                <a:spcPts val="0"/>
              </a:spcAft>
              <a:defRPr/>
            </a:pPr>
            <a:r>
              <a:rPr lang="nl-NL" dirty="0">
                <a:solidFill>
                  <a:srgbClr val="000000"/>
                </a:solidFill>
                <a:latin typeface="Arial" pitchFamily="18"/>
                <a:ea typeface="Arial Unicode MS" pitchFamily="34"/>
                <a:cs typeface="Arial Unicode MS" pitchFamily="34"/>
              </a:rPr>
              <a:t>   </a:t>
            </a:r>
            <a:endParaRPr lang="nl-NL" b="1" dirty="0">
              <a:solidFill>
                <a:srgbClr val="000000"/>
              </a:solidFill>
              <a:latin typeface="Arial" pitchFamily="18"/>
              <a:ea typeface="Arial Unicode MS" pitchFamily="34"/>
              <a:cs typeface="Arial Unicode MS" pitchFamily="34"/>
            </a:endParaRPr>
          </a:p>
        </p:txBody>
      </p:sp>
      <p:sp>
        <p:nvSpPr>
          <p:cNvPr id="11" name="TextBox 10"/>
          <p:cNvSpPr txBox="1"/>
          <p:nvPr/>
        </p:nvSpPr>
        <p:spPr>
          <a:xfrm>
            <a:off x="3968976" y="5332014"/>
            <a:ext cx="1908175" cy="592290"/>
          </a:xfrm>
          <a:prstGeom prst="rect">
            <a:avLst/>
          </a:prstGeom>
          <a:noFill/>
          <a:ln>
            <a:noFill/>
          </a:ln>
        </p:spPr>
        <p:txBody>
          <a:bodyPr lIns="89848" tIns="44925" rIns="89848" bIns="44925" compatLnSpc="0">
            <a:spAutoFit/>
          </a:bodyPr>
          <a:lstStyle/>
          <a:p>
            <a:pPr algn="ctr" fontAlgn="auto" hangingPunct="0">
              <a:spcBef>
                <a:spcPts val="0"/>
              </a:spcBef>
              <a:spcAft>
                <a:spcPts val="0"/>
              </a:spcAft>
              <a:defRPr/>
            </a:pPr>
            <a:r>
              <a:rPr lang="es-CO" sz="1700" b="1" dirty="0" err="1">
                <a:solidFill>
                  <a:srgbClr val="0000FF"/>
                </a:solidFill>
                <a:latin typeface="Arial" pitchFamily="18"/>
                <a:ea typeface="SimSun" pitchFamily="2"/>
                <a:cs typeface="Mangal" pitchFamily="2"/>
              </a:rPr>
              <a:t>Equivalent</a:t>
            </a:r>
            <a:endParaRPr lang="es-CO" sz="1700" b="1" dirty="0">
              <a:solidFill>
                <a:srgbClr val="0000FF"/>
              </a:solidFill>
              <a:latin typeface="Arial" pitchFamily="18"/>
              <a:ea typeface="SimSun" pitchFamily="2"/>
              <a:cs typeface="Mangal" pitchFamily="2"/>
            </a:endParaRPr>
          </a:p>
          <a:p>
            <a:pPr algn="ctr" fontAlgn="auto" hangingPunct="0">
              <a:spcBef>
                <a:spcPts val="0"/>
              </a:spcBef>
              <a:spcAft>
                <a:spcPts val="0"/>
              </a:spcAft>
              <a:defRPr/>
            </a:pPr>
            <a:r>
              <a:rPr lang="es-CO" sz="1700" b="1" dirty="0" err="1">
                <a:solidFill>
                  <a:srgbClr val="0000FF"/>
                </a:solidFill>
                <a:latin typeface="Arial" pitchFamily="18"/>
                <a:ea typeface="SimSun" pitchFamily="2"/>
                <a:cs typeface="Mangal" pitchFamily="2"/>
              </a:rPr>
              <a:t>Approaches</a:t>
            </a:r>
            <a:endParaRPr lang="es-CO" b="1" dirty="0">
              <a:solidFill>
                <a:srgbClr val="0000FF"/>
              </a:solidFill>
              <a:latin typeface="Arial" pitchFamily="18"/>
              <a:ea typeface="SimSun" pitchFamily="2"/>
              <a:cs typeface="Mangal" pitchFamily="2"/>
            </a:endParaRPr>
          </a:p>
        </p:txBody>
      </p:sp>
      <p:sp>
        <p:nvSpPr>
          <p:cNvPr id="12" name="TextBox 11"/>
          <p:cNvSpPr txBox="1"/>
          <p:nvPr/>
        </p:nvSpPr>
        <p:spPr>
          <a:xfrm>
            <a:off x="213745" y="6388992"/>
            <a:ext cx="4140200" cy="592147"/>
          </a:xfrm>
          <a:prstGeom prst="rect">
            <a:avLst/>
          </a:prstGeom>
          <a:noFill/>
          <a:ln>
            <a:noFill/>
          </a:ln>
        </p:spPr>
        <p:txBody>
          <a:bodyPr lIns="89848" tIns="44925" rIns="89848" bIns="44925" compatLnSpc="0">
            <a:spAutoFit/>
          </a:bodyPr>
          <a:lstStyle/>
          <a:p>
            <a:pPr algn="ctr" fontAlgn="auto" hangingPunct="0">
              <a:spcBef>
                <a:spcPts val="0"/>
              </a:spcBef>
              <a:spcAft>
                <a:spcPts val="0"/>
              </a:spcAft>
              <a:defRPr/>
            </a:pPr>
            <a:r>
              <a:rPr lang="es-CO" sz="1700" b="1" dirty="0" err="1">
                <a:solidFill>
                  <a:srgbClr val="0070C0"/>
                </a:solidFill>
                <a:latin typeface="Arial" pitchFamily="18"/>
                <a:ea typeface="SimSun" pitchFamily="2"/>
                <a:cs typeface="Mangal" pitchFamily="2"/>
              </a:rPr>
              <a:t>e.g</a:t>
            </a:r>
            <a:r>
              <a:rPr lang="es-CO" sz="1700" b="1" dirty="0">
                <a:solidFill>
                  <a:srgbClr val="0070C0"/>
                </a:solidFill>
                <a:latin typeface="Arial" pitchFamily="18"/>
                <a:ea typeface="SimSun" pitchFamily="2"/>
                <a:cs typeface="Mangal" pitchFamily="2"/>
              </a:rPr>
              <a:t>. Discovery of </a:t>
            </a:r>
            <a:r>
              <a:rPr lang="es-CO" sz="1700" b="1" dirty="0" err="1">
                <a:solidFill>
                  <a:srgbClr val="0070C0"/>
                </a:solidFill>
                <a:latin typeface="Arial" pitchFamily="18"/>
                <a:ea typeface="SimSun" pitchFamily="2"/>
                <a:cs typeface="Mangal" pitchFamily="2"/>
              </a:rPr>
              <a:t>Higgs</a:t>
            </a:r>
            <a:r>
              <a:rPr lang="es-CO" sz="1700" b="1" dirty="0">
                <a:solidFill>
                  <a:srgbClr val="0070C0"/>
                </a:solidFill>
                <a:latin typeface="Arial" pitchFamily="18"/>
                <a:ea typeface="SimSun" pitchFamily="2"/>
                <a:cs typeface="Mangal" pitchFamily="2"/>
              </a:rPr>
              <a:t> </a:t>
            </a:r>
            <a:r>
              <a:rPr lang="es-CO" sz="1700" b="1" dirty="0" err="1">
                <a:solidFill>
                  <a:srgbClr val="0070C0"/>
                </a:solidFill>
                <a:latin typeface="Arial" pitchFamily="18"/>
                <a:ea typeface="SimSun" pitchFamily="2"/>
                <a:cs typeface="Mangal" pitchFamily="2"/>
              </a:rPr>
              <a:t>boson</a:t>
            </a:r>
            <a:r>
              <a:rPr lang="es-CO" sz="1700" b="1" dirty="0">
                <a:solidFill>
                  <a:srgbClr val="0070C0"/>
                </a:solidFill>
                <a:latin typeface="Arial" pitchFamily="18"/>
                <a:ea typeface="SimSun" pitchFamily="2"/>
                <a:cs typeface="Mangal" pitchFamily="2"/>
              </a:rPr>
              <a:t>,..</a:t>
            </a:r>
          </a:p>
          <a:p>
            <a:pPr algn="ctr" fontAlgn="auto" hangingPunct="0">
              <a:spcBef>
                <a:spcPts val="0"/>
              </a:spcBef>
              <a:spcAft>
                <a:spcPts val="0"/>
              </a:spcAft>
              <a:defRPr/>
            </a:pPr>
            <a:r>
              <a:rPr lang="es-CO" sz="1700" b="1" dirty="0" err="1">
                <a:solidFill>
                  <a:srgbClr val="0070C0"/>
                </a:solidFill>
                <a:latin typeface="Arial" pitchFamily="18"/>
                <a:ea typeface="SimSun" pitchFamily="2"/>
                <a:cs typeface="Mangal" pitchFamily="2"/>
              </a:rPr>
              <a:t>also</a:t>
            </a:r>
            <a:r>
              <a:rPr lang="es-CO" sz="1700" b="1" dirty="0">
                <a:solidFill>
                  <a:srgbClr val="0070C0"/>
                </a:solidFill>
                <a:latin typeface="Arial" pitchFamily="18"/>
                <a:ea typeface="SimSun" pitchFamily="2"/>
                <a:cs typeface="Mangal" pitchFamily="2"/>
              </a:rPr>
              <a:t>: </a:t>
            </a:r>
            <a:r>
              <a:rPr lang="es-CO" sz="1700" b="1" dirty="0" err="1">
                <a:solidFill>
                  <a:srgbClr val="0070C0"/>
                </a:solidFill>
                <a:latin typeface="Arial" pitchFamily="18"/>
                <a:ea typeface="SimSun" pitchFamily="2"/>
                <a:cs typeface="Mangal" pitchFamily="2"/>
              </a:rPr>
              <a:t>Difference</a:t>
            </a:r>
            <a:r>
              <a:rPr lang="es-CO" sz="1700" b="1" dirty="0">
                <a:solidFill>
                  <a:srgbClr val="0070C0"/>
                </a:solidFill>
                <a:latin typeface="Arial" pitchFamily="18"/>
                <a:ea typeface="SimSun" pitchFamily="2"/>
                <a:cs typeface="Mangal" pitchFamily="2"/>
              </a:rPr>
              <a:t> </a:t>
            </a:r>
            <a:r>
              <a:rPr lang="es-CO" sz="1700" b="1" dirty="0" err="1">
                <a:solidFill>
                  <a:srgbClr val="0070C0"/>
                </a:solidFill>
                <a:latin typeface="Arial" pitchFamily="18"/>
                <a:ea typeface="SimSun" pitchFamily="2"/>
                <a:cs typeface="Mangal" pitchFamily="2"/>
              </a:rPr>
              <a:t>Matter-Antimatter</a:t>
            </a:r>
            <a:r>
              <a:rPr lang="es-CO" sz="1700" b="1" dirty="0">
                <a:solidFill>
                  <a:srgbClr val="0070C0"/>
                </a:solidFill>
                <a:latin typeface="Arial" pitchFamily="18"/>
                <a:ea typeface="SimSun" pitchFamily="2"/>
                <a:cs typeface="Mangal" pitchFamily="2"/>
              </a:rPr>
              <a:t> …</a:t>
            </a:r>
          </a:p>
        </p:txBody>
      </p:sp>
      <p:sp>
        <p:nvSpPr>
          <p:cNvPr id="13" name="TextBox 12"/>
          <p:cNvSpPr txBox="1"/>
          <p:nvPr/>
        </p:nvSpPr>
        <p:spPr>
          <a:xfrm>
            <a:off x="5472116" y="6530059"/>
            <a:ext cx="4356100" cy="592290"/>
          </a:xfrm>
          <a:prstGeom prst="rect">
            <a:avLst/>
          </a:prstGeom>
          <a:noFill/>
          <a:ln>
            <a:noFill/>
          </a:ln>
        </p:spPr>
        <p:txBody>
          <a:bodyPr lIns="89848" tIns="44925" rIns="89848" bIns="44925" compatLnSpc="0">
            <a:spAutoFit/>
          </a:bodyPr>
          <a:lstStyle/>
          <a:p>
            <a:pPr algn="ctr" fontAlgn="auto" hangingPunct="0">
              <a:spcBef>
                <a:spcPts val="0"/>
              </a:spcBef>
              <a:spcAft>
                <a:spcPts val="0"/>
              </a:spcAft>
              <a:defRPr/>
            </a:pPr>
            <a:r>
              <a:rPr lang="es-CO" sz="1700" b="1" dirty="0" err="1">
                <a:solidFill>
                  <a:srgbClr val="0070C0"/>
                </a:solidFill>
                <a:latin typeface="Arial" pitchFamily="18"/>
                <a:ea typeface="SimSun" pitchFamily="2"/>
                <a:cs typeface="Mangal" pitchFamily="2"/>
              </a:rPr>
              <a:t>e.g</a:t>
            </a:r>
            <a:r>
              <a:rPr lang="es-CO" sz="1700" b="1" dirty="0">
                <a:solidFill>
                  <a:srgbClr val="0070C0"/>
                </a:solidFill>
                <a:latin typeface="Arial" pitchFamily="18"/>
                <a:ea typeface="SimSun" pitchFamily="2"/>
                <a:cs typeface="Mangal" pitchFamily="2"/>
              </a:rPr>
              <a:t>. </a:t>
            </a:r>
            <a:r>
              <a:rPr lang="es-CO" sz="1700" b="1" dirty="0" err="1">
                <a:solidFill>
                  <a:srgbClr val="0070C0"/>
                </a:solidFill>
                <a:latin typeface="Arial" pitchFamily="18"/>
                <a:ea typeface="SimSun" pitchFamily="2"/>
                <a:cs typeface="Mangal" pitchFamily="2"/>
              </a:rPr>
              <a:t>Atomic</a:t>
            </a:r>
            <a:r>
              <a:rPr lang="es-CO" sz="1700" b="1" dirty="0">
                <a:solidFill>
                  <a:srgbClr val="0070C0"/>
                </a:solidFill>
                <a:latin typeface="Arial" pitchFamily="18"/>
                <a:ea typeface="SimSun" pitchFamily="2"/>
                <a:cs typeface="Mangal" pitchFamily="2"/>
              </a:rPr>
              <a:t> </a:t>
            </a:r>
            <a:r>
              <a:rPr lang="es-CO" sz="1700" b="1" dirty="0" err="1">
                <a:solidFill>
                  <a:srgbClr val="0070C0"/>
                </a:solidFill>
                <a:latin typeface="Arial" pitchFamily="18"/>
                <a:ea typeface="SimSun" pitchFamily="2"/>
                <a:cs typeface="Mangal" pitchFamily="2"/>
              </a:rPr>
              <a:t>Parity</a:t>
            </a:r>
            <a:r>
              <a:rPr lang="es-CO" sz="1700" b="1" dirty="0">
                <a:solidFill>
                  <a:srgbClr val="0070C0"/>
                </a:solidFill>
                <a:latin typeface="Arial" pitchFamily="18"/>
                <a:ea typeface="SimSun" pitchFamily="2"/>
                <a:cs typeface="Mangal" pitchFamily="2"/>
              </a:rPr>
              <a:t> </a:t>
            </a:r>
            <a:r>
              <a:rPr lang="es-CO" sz="1700" b="1" dirty="0" err="1">
                <a:solidFill>
                  <a:srgbClr val="0070C0"/>
                </a:solidFill>
                <a:latin typeface="Arial" pitchFamily="18"/>
                <a:ea typeface="SimSun" pitchFamily="2"/>
                <a:cs typeface="Mangal" pitchFamily="2"/>
              </a:rPr>
              <a:t>Violation</a:t>
            </a:r>
            <a:r>
              <a:rPr lang="es-CO" sz="1700" b="1" dirty="0">
                <a:solidFill>
                  <a:srgbClr val="0070C0"/>
                </a:solidFill>
                <a:latin typeface="Arial" pitchFamily="18"/>
                <a:ea typeface="SimSun" pitchFamily="2"/>
                <a:cs typeface="Mangal" pitchFamily="2"/>
              </a:rPr>
              <a:t> (APV),</a:t>
            </a:r>
          </a:p>
          <a:p>
            <a:pPr algn="ctr" fontAlgn="auto" hangingPunct="0">
              <a:spcBef>
                <a:spcPts val="0"/>
              </a:spcBef>
              <a:spcAft>
                <a:spcPts val="0"/>
              </a:spcAft>
              <a:defRPr/>
            </a:pPr>
            <a:r>
              <a:rPr lang="es-CO" sz="1700" b="1" dirty="0">
                <a:solidFill>
                  <a:srgbClr val="0070C0"/>
                </a:solidFill>
                <a:latin typeface="Arial" pitchFamily="18"/>
                <a:ea typeface="SimSun" pitchFamily="2"/>
                <a:cs typeface="Mangal" pitchFamily="2"/>
              </a:rPr>
              <a:t>EDM </a:t>
            </a:r>
            <a:r>
              <a:rPr lang="es-CO" sz="1700" b="1" dirty="0" err="1">
                <a:solidFill>
                  <a:srgbClr val="0070C0"/>
                </a:solidFill>
                <a:latin typeface="Arial" pitchFamily="18"/>
                <a:ea typeface="SimSun" pitchFamily="2"/>
                <a:cs typeface="Mangal" pitchFamily="2"/>
              </a:rPr>
              <a:t>searches</a:t>
            </a:r>
            <a:r>
              <a:rPr lang="es-CO" sz="1700" b="1" dirty="0">
                <a:solidFill>
                  <a:srgbClr val="0070C0"/>
                </a:solidFill>
                <a:latin typeface="Arial" pitchFamily="18"/>
                <a:ea typeface="SimSun" pitchFamily="2"/>
                <a:cs typeface="Mangal" pitchFamily="2"/>
              </a:rPr>
              <a:t>, …..</a:t>
            </a:r>
          </a:p>
        </p:txBody>
      </p:sp>
      <p:pic>
        <p:nvPicPr>
          <p:cNvPr id="10255"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2112" y="1064306"/>
            <a:ext cx="1944982" cy="2019096"/>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283528" y="4093324"/>
            <a:ext cx="1361270" cy="144655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91288" tIns="45643" rIns="91288" bIns="45643" rtlCol="0">
            <a:spAutoFit/>
          </a:bodyPr>
          <a:lstStyle/>
          <a:p>
            <a:r>
              <a:rPr lang="nl-NL" sz="8800" dirty="0">
                <a:solidFill>
                  <a:srgbClr val="0000FF"/>
                </a:solidFill>
                <a:latin typeface="Symbol" panose="05050102010706020507" pitchFamily="18" charset="2"/>
                <a:sym typeface="Symbol"/>
              </a:rPr>
              <a:t></a:t>
            </a:r>
            <a:endParaRPr lang="nl-NL" sz="8800" dirty="0">
              <a:solidFill>
                <a:srgbClr val="0000FF"/>
              </a:solidFill>
              <a:latin typeface="Symbol" panose="05050102010706020507" pitchFamily="18" charset="2"/>
            </a:endParaRPr>
          </a:p>
        </p:txBody>
      </p:sp>
    </p:spTree>
    <p:extLst>
      <p:ext uri="{BB962C8B-B14F-4D97-AF65-F5344CB8AC3E}">
        <p14:creationId xmlns:p14="http://schemas.microsoft.com/office/powerpoint/2010/main" val="1584783721"/>
      </p:ext>
    </p:extLst>
  </p:cSld>
  <p:clrMapOvr>
    <a:masterClrMapping/>
  </p:clrMapOvr>
  <p:transition spd="slow" advTm="5535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4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4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animBg="1"/>
      <p:bldP spid="8" grpId="0" animBg="1"/>
      <p:bldP spid="11" grpId="0"/>
      <p:bldP spid="12" grpId="0"/>
      <p:bldP spid="13"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1"/>
          <p:cNvSpPr>
            <a:spLocks noGrp="1"/>
          </p:cNvSpPr>
          <p:nvPr>
            <p:ph type="sldNum" idx="4294967295"/>
          </p:nvPr>
        </p:nvSpPr>
        <p:spPr bwMode="auto">
          <a:xfrm>
            <a:off x="4128506" y="7146693"/>
            <a:ext cx="1678354" cy="4129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1718" indent="-285276" eaLnBrk="0" hangingPunct="0">
              <a:spcBef>
                <a:spcPct val="20000"/>
              </a:spcBef>
              <a:buChar char="–"/>
              <a:defRPr sz="2800">
                <a:solidFill>
                  <a:schemeClr val="tx1"/>
                </a:solidFill>
                <a:latin typeface="Arial" pitchFamily="34" charset="0"/>
                <a:ea typeface="SimSun" pitchFamily="2" charset="-122"/>
              </a:defRPr>
            </a:lvl2pPr>
            <a:lvl3pPr marL="1141103" indent="-228223" eaLnBrk="0" hangingPunct="0">
              <a:spcBef>
                <a:spcPct val="20000"/>
              </a:spcBef>
              <a:buChar char="•"/>
              <a:defRPr sz="2400">
                <a:solidFill>
                  <a:schemeClr val="tx1"/>
                </a:solidFill>
                <a:latin typeface="Arial" pitchFamily="34" charset="0"/>
                <a:ea typeface="SimSun" pitchFamily="2" charset="-122"/>
              </a:defRPr>
            </a:lvl3pPr>
            <a:lvl4pPr marL="1597547" indent="-228223" eaLnBrk="0" hangingPunct="0">
              <a:spcBef>
                <a:spcPct val="20000"/>
              </a:spcBef>
              <a:buChar char="–"/>
              <a:defRPr sz="2000">
                <a:solidFill>
                  <a:schemeClr val="tx1"/>
                </a:solidFill>
                <a:latin typeface="Arial" pitchFamily="34" charset="0"/>
                <a:ea typeface="SimSun" pitchFamily="2" charset="-122"/>
              </a:defRPr>
            </a:lvl4pPr>
            <a:lvl5pPr marL="2053991" indent="-228223" eaLnBrk="0" hangingPunct="0">
              <a:spcBef>
                <a:spcPct val="20000"/>
              </a:spcBef>
              <a:buChar char="»"/>
              <a:defRPr sz="2000">
                <a:solidFill>
                  <a:schemeClr val="tx1"/>
                </a:solidFill>
                <a:latin typeface="Arial" pitchFamily="34" charset="0"/>
                <a:ea typeface="SimSun" pitchFamily="2" charset="-122"/>
              </a:defRPr>
            </a:lvl5pPr>
            <a:lvl6pPr marL="2510434" indent="-228223"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66875" indent="-228223"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3321" indent="-228223"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79759" indent="-228223"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fontAlgn="base">
              <a:spcBef>
                <a:spcPct val="0"/>
              </a:spcBef>
              <a:spcAft>
                <a:spcPct val="0"/>
              </a:spcAft>
              <a:buFontTx/>
              <a:buNone/>
            </a:pPr>
            <a:fld id="{251A61A9-7ECB-4B68-8E6E-5E41ED23E4BE}" type="slidenum">
              <a:rPr lang="en-US" altLang="nl-NL" sz="1400">
                <a:solidFill>
                  <a:prstClr val="black"/>
                </a:solidFill>
                <a:latin typeface="Times New Roman" pitchFamily="18" charset="0"/>
                <a:ea typeface="Arial Unicode MS" pitchFamily="34" charset="-128"/>
                <a:cs typeface="Tahoma" pitchFamily="34" charset="0"/>
              </a:rPr>
              <a:pPr eaLnBrk="1" fontAlgn="base">
                <a:spcBef>
                  <a:spcPct val="0"/>
                </a:spcBef>
                <a:spcAft>
                  <a:spcPct val="0"/>
                </a:spcAft>
                <a:buFontTx/>
                <a:buNone/>
              </a:pPr>
              <a:t>20</a:t>
            </a:fld>
            <a:endParaRPr lang="en-US" altLang="nl-NL" sz="1400">
              <a:solidFill>
                <a:prstClr val="black"/>
              </a:solidFill>
              <a:latin typeface="Times New Roman" pitchFamily="18" charset="0"/>
              <a:ea typeface="Arial Unicode MS" pitchFamily="34" charset="-128"/>
              <a:cs typeface="Tahoma" pitchFamily="34" charset="0"/>
            </a:endParaRPr>
          </a:p>
        </p:txBody>
      </p:sp>
      <p:pic>
        <p:nvPicPr>
          <p:cNvPr id="14339" name="Picture 2" descr="apv_weinberg_present1.em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11313" y="1506538"/>
            <a:ext cx="73152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0" name="Picture 3" descr="apv_weinberg_present2.e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11313" y="1506538"/>
            <a:ext cx="73152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4" descr="apv_weinberg_present3.e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11313" y="1506538"/>
            <a:ext cx="73152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5" descr="apv_weinberg_present4.em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11313" y="1493838"/>
            <a:ext cx="73152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2678113" y="4999037"/>
            <a:ext cx="5334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288" tIns="45643" rIns="91288" bIns="45643" anchor="ctr"/>
          <a:lstStyle/>
          <a:p>
            <a:pPr algn="ctr">
              <a:defRPr/>
            </a:pPr>
            <a:endParaRPr lang="en-US">
              <a:solidFill>
                <a:prstClr val="white"/>
              </a:solidFill>
            </a:endParaRPr>
          </a:p>
        </p:txBody>
      </p:sp>
      <p:sp>
        <p:nvSpPr>
          <p:cNvPr id="14345" name="TextBox 5"/>
          <p:cNvSpPr txBox="1">
            <a:spLocks noChangeArrowheads="1"/>
          </p:cNvSpPr>
          <p:nvPr/>
        </p:nvSpPr>
        <p:spPr bwMode="auto">
          <a:xfrm>
            <a:off x="11118" y="6370640"/>
            <a:ext cx="10201275" cy="753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eaLnBrk="1" hangingPunct="1">
              <a:spcAft>
                <a:spcPct val="0"/>
              </a:spcAft>
              <a:buFontTx/>
              <a:buNone/>
            </a:pPr>
            <a:r>
              <a:rPr lang="en-US" altLang="nl-NL" sz="1400">
                <a:solidFill>
                  <a:prstClr val="black"/>
                </a:solidFill>
                <a:cs typeface="Arial" pitchFamily="34" charset="0"/>
              </a:rPr>
              <a:t>S. Kumar, W. Marciano, Annu. Rev. of Nucl. Part. Sci. </a:t>
            </a:r>
            <a:r>
              <a:rPr lang="en-US" altLang="nl-NL" sz="1400" b="1">
                <a:solidFill>
                  <a:prstClr val="black"/>
                </a:solidFill>
                <a:cs typeface="Arial" pitchFamily="34" charset="0"/>
              </a:rPr>
              <a:t>63, </a:t>
            </a:r>
            <a:r>
              <a:rPr lang="en-US" altLang="nl-NL" sz="1400">
                <a:solidFill>
                  <a:prstClr val="black"/>
                </a:solidFill>
                <a:cs typeface="Arial" pitchFamily="34" charset="0"/>
              </a:rPr>
              <a:t>237 (2013)</a:t>
            </a:r>
          </a:p>
          <a:p>
            <a:pPr algn="ctr" eaLnBrk="1" hangingPunct="1">
              <a:spcAft>
                <a:spcPct val="0"/>
              </a:spcAft>
              <a:buFontTx/>
              <a:buNone/>
            </a:pPr>
            <a:r>
              <a:rPr lang="en-US" altLang="nl-NL" sz="1400">
                <a:solidFill>
                  <a:prstClr val="black"/>
                </a:solidFill>
                <a:cs typeface="Arial" pitchFamily="34" charset="0"/>
              </a:rPr>
              <a:t>H. Davoudiasl, Hye-Sung Lee, W. Marciano, arxiv. 1402.3620 (2014)</a:t>
            </a:r>
          </a:p>
          <a:p>
            <a:pPr algn="ctr" eaLnBrk="1" hangingPunct="1">
              <a:spcAft>
                <a:spcPct val="0"/>
              </a:spcAft>
              <a:buFontTx/>
              <a:buNone/>
            </a:pPr>
            <a:r>
              <a:rPr lang="en-US" altLang="nl-NL" sz="1400">
                <a:solidFill>
                  <a:prstClr val="black"/>
                </a:solidFill>
                <a:cs typeface="Arial" pitchFamily="34" charset="0"/>
              </a:rPr>
              <a:t> </a:t>
            </a:r>
          </a:p>
        </p:txBody>
      </p:sp>
      <p:sp>
        <p:nvSpPr>
          <p:cNvPr id="10" name="Title 6"/>
          <p:cNvSpPr txBox="1">
            <a:spLocks/>
          </p:cNvSpPr>
          <p:nvPr/>
        </p:nvSpPr>
        <p:spPr bwMode="auto">
          <a:xfrm>
            <a:off x="758825" y="314969"/>
            <a:ext cx="8961438"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defTabSz="494659" eaLnBrk="1">
              <a:spcAft>
                <a:spcPct val="0"/>
              </a:spcAft>
              <a:buSzPct val="45000"/>
              <a:buNone/>
            </a:pPr>
            <a:r>
              <a:rPr lang="es-CO" altLang="nl-NL" sz="4900" dirty="0">
                <a:solidFill>
                  <a:srgbClr val="0000FF"/>
                </a:solidFill>
                <a:effectLst>
                  <a:outerShdw blurRad="38100" dist="38100" dir="2700000" algn="tl">
                    <a:srgbClr val="000000">
                      <a:alpha val="43137"/>
                    </a:srgbClr>
                  </a:outerShdw>
                </a:effectLst>
              </a:rPr>
              <a:t>Test of Standard </a:t>
            </a:r>
            <a:r>
              <a:rPr lang="es-CO" altLang="nl-NL" sz="4900" dirty="0" err="1">
                <a:solidFill>
                  <a:srgbClr val="0000FF"/>
                </a:solidFill>
                <a:effectLst>
                  <a:outerShdw blurRad="38100" dist="38100" dir="2700000" algn="tl">
                    <a:srgbClr val="000000">
                      <a:alpha val="43137"/>
                    </a:srgbClr>
                  </a:outerShdw>
                </a:effectLst>
              </a:rPr>
              <a:t>Model</a:t>
            </a:r>
            <a:r>
              <a:rPr lang="es-CO" altLang="nl-NL" sz="4900" dirty="0">
                <a:solidFill>
                  <a:srgbClr val="0000FF"/>
                </a:solidFill>
                <a:effectLst>
                  <a:outerShdw blurRad="38100" dist="38100" dir="2700000" algn="tl">
                    <a:srgbClr val="000000">
                      <a:alpha val="43137"/>
                    </a:srgbClr>
                  </a:outerShdw>
                </a:effectLst>
              </a:rPr>
              <a:t/>
            </a:r>
            <a:br>
              <a:rPr lang="es-CO" altLang="nl-NL" sz="4900" dirty="0">
                <a:solidFill>
                  <a:srgbClr val="0000FF"/>
                </a:solidFill>
                <a:effectLst>
                  <a:outerShdw blurRad="38100" dist="38100" dir="2700000" algn="tl">
                    <a:srgbClr val="000000">
                      <a:alpha val="43137"/>
                    </a:srgbClr>
                  </a:outerShdw>
                </a:effectLst>
              </a:rPr>
            </a:br>
            <a:r>
              <a:rPr lang="es-CO" altLang="nl-NL" dirty="0" err="1">
                <a:solidFill>
                  <a:srgbClr val="0000FF"/>
                </a:solidFill>
              </a:rPr>
              <a:t>Electroweak</a:t>
            </a:r>
            <a:r>
              <a:rPr lang="es-CO" altLang="nl-NL" dirty="0">
                <a:solidFill>
                  <a:srgbClr val="0000FF"/>
                </a:solidFill>
              </a:rPr>
              <a:t> </a:t>
            </a:r>
            <a:r>
              <a:rPr lang="es-CO" altLang="nl-NL" dirty="0" err="1">
                <a:solidFill>
                  <a:srgbClr val="0000FF"/>
                </a:solidFill>
              </a:rPr>
              <a:t>Interactions</a:t>
            </a:r>
            <a:endParaRPr lang="es-CO" altLang="nl-NL" dirty="0">
              <a:solidFill>
                <a:srgbClr val="0000FF"/>
              </a:solidFill>
            </a:endParaRPr>
          </a:p>
        </p:txBody>
      </p:sp>
    </p:spTree>
    <p:extLst>
      <p:ext uri="{BB962C8B-B14F-4D97-AF65-F5344CB8AC3E}">
        <p14:creationId xmlns:p14="http://schemas.microsoft.com/office/powerpoint/2010/main" val="8601334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2" descr="apv_weinberg_present1.em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11313" y="1506538"/>
            <a:ext cx="73152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0" name="Picture 3" descr="apv_weinberg_present2.e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11313" y="1506538"/>
            <a:ext cx="73152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4" descr="apv_weinberg_present3.e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11313" y="1506538"/>
            <a:ext cx="73152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5" descr="apv_weinberg_present4.em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11313" y="1504317"/>
            <a:ext cx="7315200" cy="478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2678113" y="4999037"/>
            <a:ext cx="5334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288" tIns="45643" rIns="91288" bIns="45643" anchor="ctr"/>
          <a:lstStyle/>
          <a:p>
            <a:pPr algn="ctr">
              <a:defRPr/>
            </a:pPr>
            <a:endParaRPr lang="en-US">
              <a:solidFill>
                <a:prstClr val="white"/>
              </a:solidFill>
            </a:endParaRPr>
          </a:p>
        </p:txBody>
      </p:sp>
      <p:sp>
        <p:nvSpPr>
          <p:cNvPr id="14345" name="TextBox 5"/>
          <p:cNvSpPr txBox="1">
            <a:spLocks noChangeArrowheads="1"/>
          </p:cNvSpPr>
          <p:nvPr/>
        </p:nvSpPr>
        <p:spPr bwMode="auto">
          <a:xfrm>
            <a:off x="11118" y="6370640"/>
            <a:ext cx="10201275" cy="753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eaLnBrk="1" hangingPunct="1">
              <a:spcAft>
                <a:spcPct val="0"/>
              </a:spcAft>
              <a:buFontTx/>
              <a:buNone/>
            </a:pPr>
            <a:r>
              <a:rPr lang="en-US" altLang="nl-NL" sz="1400">
                <a:solidFill>
                  <a:prstClr val="black"/>
                </a:solidFill>
                <a:cs typeface="Arial" pitchFamily="34" charset="0"/>
              </a:rPr>
              <a:t>S. Kumar, W. Marciano, Annu. Rev. of Nucl. Part. Sci. </a:t>
            </a:r>
            <a:r>
              <a:rPr lang="en-US" altLang="nl-NL" sz="1400" b="1">
                <a:solidFill>
                  <a:prstClr val="black"/>
                </a:solidFill>
                <a:cs typeface="Arial" pitchFamily="34" charset="0"/>
              </a:rPr>
              <a:t>63, </a:t>
            </a:r>
            <a:r>
              <a:rPr lang="en-US" altLang="nl-NL" sz="1400">
                <a:solidFill>
                  <a:prstClr val="black"/>
                </a:solidFill>
                <a:cs typeface="Arial" pitchFamily="34" charset="0"/>
              </a:rPr>
              <a:t>237 (2013)</a:t>
            </a:r>
          </a:p>
          <a:p>
            <a:pPr algn="ctr" eaLnBrk="1" hangingPunct="1">
              <a:spcAft>
                <a:spcPct val="0"/>
              </a:spcAft>
              <a:buFontTx/>
              <a:buNone/>
            </a:pPr>
            <a:r>
              <a:rPr lang="en-US" altLang="nl-NL" sz="1400">
                <a:solidFill>
                  <a:prstClr val="black"/>
                </a:solidFill>
                <a:cs typeface="Arial" pitchFamily="34" charset="0"/>
              </a:rPr>
              <a:t>H. Davoudiasl, Hye-Sung Lee, W. Marciano, arxiv. 1402.3620 (2014)</a:t>
            </a:r>
          </a:p>
          <a:p>
            <a:pPr algn="ctr" eaLnBrk="1" hangingPunct="1">
              <a:spcAft>
                <a:spcPct val="0"/>
              </a:spcAft>
              <a:buFontTx/>
              <a:buNone/>
            </a:pPr>
            <a:r>
              <a:rPr lang="en-US" altLang="nl-NL" sz="1400">
                <a:solidFill>
                  <a:prstClr val="black"/>
                </a:solidFill>
                <a:cs typeface="Arial" pitchFamily="34" charset="0"/>
              </a:rPr>
              <a:t> </a:t>
            </a:r>
          </a:p>
        </p:txBody>
      </p:sp>
      <p:sp>
        <p:nvSpPr>
          <p:cNvPr id="14" name="Title 6"/>
          <p:cNvSpPr txBox="1">
            <a:spLocks/>
          </p:cNvSpPr>
          <p:nvPr/>
        </p:nvSpPr>
        <p:spPr bwMode="auto">
          <a:xfrm>
            <a:off x="758825" y="314969"/>
            <a:ext cx="8961438"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defTabSz="494659" eaLnBrk="1">
              <a:spcAft>
                <a:spcPct val="0"/>
              </a:spcAft>
              <a:buSzPct val="45000"/>
              <a:buNone/>
            </a:pPr>
            <a:r>
              <a:rPr lang="es-CO" altLang="nl-NL" sz="4900" dirty="0">
                <a:solidFill>
                  <a:srgbClr val="0000FF"/>
                </a:solidFill>
                <a:effectLst>
                  <a:outerShdw blurRad="38100" dist="38100" dir="2700000" algn="tl">
                    <a:srgbClr val="000000">
                      <a:alpha val="43137"/>
                    </a:srgbClr>
                  </a:outerShdw>
                </a:effectLst>
              </a:rPr>
              <a:t>Test of Standard </a:t>
            </a:r>
            <a:r>
              <a:rPr lang="es-CO" altLang="nl-NL" sz="4900" dirty="0" err="1">
                <a:solidFill>
                  <a:srgbClr val="0000FF"/>
                </a:solidFill>
                <a:effectLst>
                  <a:outerShdw blurRad="38100" dist="38100" dir="2700000" algn="tl">
                    <a:srgbClr val="000000">
                      <a:alpha val="43137"/>
                    </a:srgbClr>
                  </a:outerShdw>
                </a:effectLst>
              </a:rPr>
              <a:t>Model</a:t>
            </a:r>
            <a:r>
              <a:rPr lang="es-CO" altLang="nl-NL" sz="4900" dirty="0">
                <a:solidFill>
                  <a:srgbClr val="0000FF"/>
                </a:solidFill>
                <a:effectLst>
                  <a:outerShdw blurRad="38100" dist="38100" dir="2700000" algn="tl">
                    <a:srgbClr val="000000">
                      <a:alpha val="43137"/>
                    </a:srgbClr>
                  </a:outerShdw>
                </a:effectLst>
              </a:rPr>
              <a:t/>
            </a:r>
            <a:br>
              <a:rPr lang="es-CO" altLang="nl-NL" sz="4900" dirty="0">
                <a:solidFill>
                  <a:srgbClr val="0000FF"/>
                </a:solidFill>
                <a:effectLst>
                  <a:outerShdw blurRad="38100" dist="38100" dir="2700000" algn="tl">
                    <a:srgbClr val="000000">
                      <a:alpha val="43137"/>
                    </a:srgbClr>
                  </a:outerShdw>
                </a:effectLst>
              </a:rPr>
            </a:br>
            <a:r>
              <a:rPr lang="es-CO" altLang="nl-NL" dirty="0" err="1">
                <a:solidFill>
                  <a:srgbClr val="0000FF"/>
                </a:solidFill>
              </a:rPr>
              <a:t>Electroweak</a:t>
            </a:r>
            <a:r>
              <a:rPr lang="es-CO" altLang="nl-NL" dirty="0">
                <a:solidFill>
                  <a:srgbClr val="0000FF"/>
                </a:solidFill>
              </a:rPr>
              <a:t> </a:t>
            </a:r>
            <a:r>
              <a:rPr lang="es-CO" altLang="nl-NL" dirty="0" err="1">
                <a:solidFill>
                  <a:srgbClr val="0000FF"/>
                </a:solidFill>
              </a:rPr>
              <a:t>Interactions</a:t>
            </a:r>
            <a:endParaRPr lang="es-CO" altLang="nl-NL" dirty="0">
              <a:solidFill>
                <a:srgbClr val="0000FF"/>
              </a:solidFill>
            </a:endParaRPr>
          </a:p>
        </p:txBody>
      </p:sp>
      <p:grpSp>
        <p:nvGrpSpPr>
          <p:cNvPr id="29" name="Group 28">
            <a:extLst>
              <a:ext uri="{FF2B5EF4-FFF2-40B4-BE49-F238E27FC236}">
                <a16:creationId xmlns:a16="http://schemas.microsoft.com/office/drawing/2014/main" xmlns="" id="{1A22CBB7-A05A-49B7-8633-D114F69E4230}"/>
              </a:ext>
            </a:extLst>
          </p:cNvPr>
          <p:cNvGrpSpPr/>
          <p:nvPr/>
        </p:nvGrpSpPr>
        <p:grpSpPr>
          <a:xfrm>
            <a:off x="12767" y="2380853"/>
            <a:ext cx="4902628" cy="1585199"/>
            <a:chOff x="12767" y="2380853"/>
            <a:chExt cx="4902628" cy="1585199"/>
          </a:xfrm>
        </p:grpSpPr>
        <p:sp>
          <p:nvSpPr>
            <p:cNvPr id="11" name="TextBox 10"/>
            <p:cNvSpPr txBox="1"/>
            <p:nvPr/>
          </p:nvSpPr>
          <p:spPr>
            <a:xfrm>
              <a:off x="12767" y="2380853"/>
              <a:ext cx="2282690" cy="892397"/>
            </a:xfrm>
            <a:prstGeom prst="rect">
              <a:avLst/>
            </a:prstGeom>
            <a:noFill/>
          </p:spPr>
          <p:txBody>
            <a:bodyPr wrap="none" lIns="91288" tIns="45643" rIns="91288" bIns="45643" rtlCol="0">
              <a:spAutoFit/>
            </a:bodyPr>
            <a:lstStyle/>
            <a:p>
              <a:r>
                <a:rPr lang="en-US" sz="1400" b="1" dirty="0">
                  <a:solidFill>
                    <a:srgbClr val="00B050"/>
                  </a:solidFill>
                </a:rPr>
                <a:t>work recently completed</a:t>
              </a:r>
            </a:p>
            <a:p>
              <a:endParaRPr lang="en-US" sz="1400" b="1" dirty="0">
                <a:solidFill>
                  <a:srgbClr val="00B050"/>
                </a:solidFill>
              </a:endParaRPr>
            </a:p>
            <a:p>
              <a:r>
                <a:rPr lang="en-US" sz="1200" b="1" dirty="0" err="1">
                  <a:solidFill>
                    <a:srgbClr val="00B050"/>
                  </a:solidFill>
                </a:rPr>
                <a:t>Qweak</a:t>
              </a:r>
              <a:r>
                <a:rPr lang="en-US" sz="1200" b="1" dirty="0">
                  <a:solidFill>
                    <a:srgbClr val="00B050"/>
                  </a:solidFill>
                </a:rPr>
                <a:t> </a:t>
              </a:r>
              <a:r>
                <a:rPr lang="en-US" sz="1200" b="1" dirty="0" err="1">
                  <a:solidFill>
                    <a:srgbClr val="00B050"/>
                  </a:solidFill>
                </a:rPr>
                <a:t>collab</a:t>
              </a:r>
              <a:r>
                <a:rPr lang="en-US" sz="1200" b="1" dirty="0">
                  <a:solidFill>
                    <a:srgbClr val="00B050"/>
                  </a:solidFill>
                </a:rPr>
                <a:t>.,</a:t>
              </a:r>
            </a:p>
            <a:p>
              <a:r>
                <a:rPr lang="en-US" sz="1200" b="1" dirty="0">
                  <a:solidFill>
                    <a:srgbClr val="00B050"/>
                  </a:solidFill>
                </a:rPr>
                <a:t>Nature 557, 207 (2018)</a:t>
              </a:r>
              <a:endParaRPr lang="nl-NL" sz="1200" b="1" dirty="0">
                <a:solidFill>
                  <a:srgbClr val="00B050"/>
                </a:solidFill>
              </a:endParaRPr>
            </a:p>
          </p:txBody>
        </p:sp>
        <p:grpSp>
          <p:nvGrpSpPr>
            <p:cNvPr id="19" name="Group 18">
              <a:extLst>
                <a:ext uri="{FF2B5EF4-FFF2-40B4-BE49-F238E27FC236}">
                  <a16:creationId xmlns:a16="http://schemas.microsoft.com/office/drawing/2014/main" xmlns="" id="{25CB16B3-665F-41B6-94B2-AF36D896D035}"/>
                </a:ext>
              </a:extLst>
            </p:cNvPr>
            <p:cNvGrpSpPr/>
            <p:nvPr/>
          </p:nvGrpSpPr>
          <p:grpSpPr>
            <a:xfrm>
              <a:off x="4784267" y="3661252"/>
              <a:ext cx="131128" cy="304800"/>
              <a:chOff x="5578792" y="4694237"/>
              <a:chExt cx="131128" cy="304800"/>
            </a:xfrm>
          </p:grpSpPr>
          <p:cxnSp>
            <p:nvCxnSpPr>
              <p:cNvPr id="6" name="Straight Connector 5">
                <a:extLst>
                  <a:ext uri="{FF2B5EF4-FFF2-40B4-BE49-F238E27FC236}">
                    <a16:creationId xmlns:a16="http://schemas.microsoft.com/office/drawing/2014/main" xmlns="" id="{8016836E-4589-4AEC-9D41-4B381D7FAE8C}"/>
                  </a:ext>
                </a:extLst>
              </p:cNvPr>
              <p:cNvCxnSpPr>
                <a:cxnSpLocks/>
              </p:cNvCxnSpPr>
              <p:nvPr/>
            </p:nvCxnSpPr>
            <p:spPr bwMode="auto">
              <a:xfrm>
                <a:off x="5649912" y="4694237"/>
                <a:ext cx="0" cy="304800"/>
              </a:xfrm>
              <a:prstGeom prst="line">
                <a:avLst/>
              </a:prstGeom>
              <a:solidFill>
                <a:schemeClr val="accent1"/>
              </a:solidFill>
              <a:ln w="38100" cap="flat" cmpd="sng" algn="ctr">
                <a:solidFill>
                  <a:srgbClr val="00B050"/>
                </a:solidFill>
                <a:prstDash val="solid"/>
                <a:round/>
                <a:headEnd type="none" w="med" len="med"/>
                <a:tailEnd type="none" w="med" len="med"/>
              </a:ln>
              <a:effectLst/>
            </p:spPr>
          </p:cxnSp>
          <p:sp>
            <p:nvSpPr>
              <p:cNvPr id="18" name="Flowchart: Connector 17">
                <a:extLst>
                  <a:ext uri="{FF2B5EF4-FFF2-40B4-BE49-F238E27FC236}">
                    <a16:creationId xmlns:a16="http://schemas.microsoft.com/office/drawing/2014/main" xmlns="" id="{516C2DEA-8569-4068-9F5A-BB172381A670}"/>
                  </a:ext>
                </a:extLst>
              </p:cNvPr>
              <p:cNvSpPr/>
              <p:nvPr/>
            </p:nvSpPr>
            <p:spPr bwMode="auto">
              <a:xfrm>
                <a:off x="5578792" y="4775199"/>
                <a:ext cx="131128" cy="142557"/>
              </a:xfrm>
              <a:prstGeom prst="flowChartConnector">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a:ln>
                    <a:noFill/>
                  </a:ln>
                  <a:solidFill>
                    <a:schemeClr val="bg1"/>
                  </a:solidFill>
                  <a:effectLst/>
                  <a:latin typeface="Calibri" pitchFamily="34" charset="0"/>
                </a:endParaRPr>
              </a:p>
            </p:txBody>
          </p:sp>
        </p:grpSp>
        <p:cxnSp>
          <p:nvCxnSpPr>
            <p:cNvPr id="28" name="Straight Arrow Connector 27">
              <a:extLst>
                <a:ext uri="{FF2B5EF4-FFF2-40B4-BE49-F238E27FC236}">
                  <a16:creationId xmlns:a16="http://schemas.microsoft.com/office/drawing/2014/main" xmlns="" id="{7FFCD6ED-D055-4FB9-9B88-538C07C2B174}"/>
                </a:ext>
              </a:extLst>
            </p:cNvPr>
            <p:cNvCxnSpPr/>
            <p:nvPr/>
          </p:nvCxnSpPr>
          <p:spPr bwMode="auto">
            <a:xfrm>
              <a:off x="1306512" y="2827051"/>
              <a:ext cx="3352800" cy="915163"/>
            </a:xfrm>
            <a:prstGeom prst="straightConnector1">
              <a:avLst/>
            </a:prstGeom>
            <a:solidFill>
              <a:schemeClr val="accent1"/>
            </a:solidFill>
            <a:ln w="38100" cap="flat" cmpd="sng" algn="ctr">
              <a:solidFill>
                <a:srgbClr val="00B050"/>
              </a:solidFill>
              <a:prstDash val="solid"/>
              <a:round/>
              <a:headEnd type="none" w="med" len="med"/>
              <a:tailEnd type="triangle"/>
            </a:ln>
            <a:effectLst/>
          </p:spPr>
        </p:cxnSp>
      </p:grpSp>
    </p:spTree>
    <p:extLst>
      <p:ext uri="{BB962C8B-B14F-4D97-AF65-F5344CB8AC3E}">
        <p14:creationId xmlns:p14="http://schemas.microsoft.com/office/powerpoint/2010/main" val="4194007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7038" y="1627188"/>
            <a:ext cx="6686550" cy="430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39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3990" y="1687268"/>
            <a:ext cx="6858000" cy="434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a:spLocks noChangeArrowheads="1"/>
          </p:cNvSpPr>
          <p:nvPr/>
        </p:nvSpPr>
        <p:spPr bwMode="auto">
          <a:xfrm>
            <a:off x="-11162" y="6355806"/>
            <a:ext cx="10201275" cy="1133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24" tIns="45663" rIns="91324" bIns="4566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defTabSz="494659" eaLnBrk="1" hangingPunct="1">
              <a:spcAft>
                <a:spcPct val="0"/>
              </a:spcAft>
              <a:buNone/>
            </a:pPr>
            <a:r>
              <a:rPr lang="en-US" altLang="nl-NL" sz="1400" dirty="0">
                <a:solidFill>
                  <a:srgbClr val="000000"/>
                </a:solidFill>
                <a:cs typeface="Arial" pitchFamily="34" charset="0"/>
              </a:rPr>
              <a:t>S. Kumar, W. Marciano, </a:t>
            </a:r>
            <a:r>
              <a:rPr lang="en-US" altLang="nl-NL" sz="1400" dirty="0" err="1">
                <a:solidFill>
                  <a:srgbClr val="000000"/>
                </a:solidFill>
                <a:cs typeface="Arial" pitchFamily="34" charset="0"/>
              </a:rPr>
              <a:t>Annu</a:t>
            </a:r>
            <a:r>
              <a:rPr lang="en-US" altLang="nl-NL" sz="1400" dirty="0">
                <a:solidFill>
                  <a:srgbClr val="000000"/>
                </a:solidFill>
                <a:cs typeface="Arial" pitchFamily="34" charset="0"/>
              </a:rPr>
              <a:t>. Rev. of </a:t>
            </a:r>
            <a:r>
              <a:rPr lang="en-US" altLang="nl-NL" sz="1400" dirty="0" err="1">
                <a:solidFill>
                  <a:srgbClr val="000000"/>
                </a:solidFill>
                <a:cs typeface="Arial" pitchFamily="34" charset="0"/>
              </a:rPr>
              <a:t>Nucl</a:t>
            </a:r>
            <a:r>
              <a:rPr lang="en-US" altLang="nl-NL" sz="1400" dirty="0">
                <a:solidFill>
                  <a:srgbClr val="000000"/>
                </a:solidFill>
                <a:cs typeface="Arial" pitchFamily="34" charset="0"/>
              </a:rPr>
              <a:t>. Part. Sci. </a:t>
            </a:r>
            <a:r>
              <a:rPr lang="en-US" altLang="nl-NL" sz="1400" b="1" dirty="0">
                <a:solidFill>
                  <a:srgbClr val="000000"/>
                </a:solidFill>
                <a:cs typeface="Arial" pitchFamily="34" charset="0"/>
              </a:rPr>
              <a:t>63, </a:t>
            </a:r>
            <a:r>
              <a:rPr lang="en-US" altLang="nl-NL" sz="1400" dirty="0">
                <a:solidFill>
                  <a:srgbClr val="000000"/>
                </a:solidFill>
                <a:cs typeface="Arial" pitchFamily="34" charset="0"/>
              </a:rPr>
              <a:t>237 (2013)</a:t>
            </a:r>
          </a:p>
          <a:p>
            <a:pPr algn="ctr" defTabSz="494659" eaLnBrk="1" hangingPunct="1">
              <a:spcAft>
                <a:spcPct val="0"/>
              </a:spcAft>
              <a:buNone/>
            </a:pPr>
            <a:r>
              <a:rPr lang="en-US" altLang="nl-NL" sz="1400" dirty="0">
                <a:solidFill>
                  <a:srgbClr val="000000"/>
                </a:solidFill>
                <a:cs typeface="Arial" pitchFamily="34" charset="0"/>
              </a:rPr>
              <a:t>H. </a:t>
            </a:r>
            <a:r>
              <a:rPr lang="en-US" altLang="nl-NL" sz="1400" dirty="0" err="1">
                <a:solidFill>
                  <a:srgbClr val="000000"/>
                </a:solidFill>
                <a:cs typeface="Arial" pitchFamily="34" charset="0"/>
              </a:rPr>
              <a:t>Davoudiasl</a:t>
            </a:r>
            <a:r>
              <a:rPr lang="en-US" altLang="nl-NL" sz="1400" dirty="0">
                <a:solidFill>
                  <a:srgbClr val="000000"/>
                </a:solidFill>
                <a:cs typeface="Arial" pitchFamily="34" charset="0"/>
              </a:rPr>
              <a:t>, </a:t>
            </a:r>
            <a:r>
              <a:rPr lang="en-US" altLang="nl-NL" sz="1400" dirty="0" err="1">
                <a:solidFill>
                  <a:srgbClr val="000000"/>
                </a:solidFill>
                <a:cs typeface="Arial" pitchFamily="34" charset="0"/>
              </a:rPr>
              <a:t>Hye</a:t>
            </a:r>
            <a:r>
              <a:rPr lang="en-US" altLang="nl-NL" sz="1400" dirty="0">
                <a:solidFill>
                  <a:srgbClr val="000000"/>
                </a:solidFill>
                <a:cs typeface="Arial" pitchFamily="34" charset="0"/>
              </a:rPr>
              <a:t>-Sung Lee, W. Marciano, </a:t>
            </a:r>
            <a:r>
              <a:rPr lang="en-US" altLang="nl-NL" sz="1400" dirty="0" err="1">
                <a:solidFill>
                  <a:srgbClr val="000000"/>
                </a:solidFill>
                <a:cs typeface="Arial" pitchFamily="34" charset="0"/>
              </a:rPr>
              <a:t>arxiv</a:t>
            </a:r>
            <a:r>
              <a:rPr lang="en-US" altLang="nl-NL" sz="1400" dirty="0">
                <a:solidFill>
                  <a:srgbClr val="000000"/>
                </a:solidFill>
                <a:cs typeface="Arial" pitchFamily="34" charset="0"/>
              </a:rPr>
              <a:t>. 1402.3620 (2014)</a:t>
            </a:r>
          </a:p>
          <a:p>
            <a:pPr>
              <a:buNone/>
            </a:pPr>
            <a:r>
              <a:rPr lang="en-US" altLang="nl-NL" sz="1400" dirty="0">
                <a:solidFill>
                  <a:srgbClr val="000000"/>
                </a:solidFill>
                <a:cs typeface="Arial" pitchFamily="34" charset="0"/>
              </a:rPr>
              <a:t>                                               </a:t>
            </a:r>
            <a:r>
              <a:rPr lang="en-US" sz="1400" dirty="0"/>
              <a:t>H. </a:t>
            </a:r>
            <a:r>
              <a:rPr lang="en-US" sz="1400" dirty="0" err="1"/>
              <a:t>Davoudiasl</a:t>
            </a:r>
            <a:r>
              <a:rPr lang="en-US" sz="1400" dirty="0"/>
              <a:t>, H. S. Lee and W. J. Marciano, Phys. Rev. </a:t>
            </a:r>
            <a:r>
              <a:rPr lang="en-US" sz="1400" b="1" dirty="0"/>
              <a:t>D 92</a:t>
            </a:r>
            <a:r>
              <a:rPr lang="en-US" sz="1400" dirty="0"/>
              <a:t>, 055005 (2015)</a:t>
            </a:r>
          </a:p>
          <a:p>
            <a:pPr algn="ctr" defTabSz="494659" eaLnBrk="1" hangingPunct="1">
              <a:spcAft>
                <a:spcPct val="0"/>
              </a:spcAft>
              <a:buNone/>
            </a:pPr>
            <a:endParaRPr lang="en-US" altLang="nl-NL" sz="1400" dirty="0">
              <a:solidFill>
                <a:srgbClr val="000000"/>
              </a:solidFill>
              <a:cs typeface="Arial" pitchFamily="34" charset="0"/>
            </a:endParaRPr>
          </a:p>
        </p:txBody>
      </p:sp>
      <p:sp>
        <p:nvSpPr>
          <p:cNvPr id="8" name="Title 6"/>
          <p:cNvSpPr txBox="1">
            <a:spLocks/>
          </p:cNvSpPr>
          <p:nvPr/>
        </p:nvSpPr>
        <p:spPr bwMode="auto">
          <a:xfrm>
            <a:off x="758825" y="314969"/>
            <a:ext cx="8961438"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defTabSz="494659" eaLnBrk="1">
              <a:spcAft>
                <a:spcPct val="0"/>
              </a:spcAft>
              <a:buSzPct val="45000"/>
              <a:buNone/>
            </a:pPr>
            <a:r>
              <a:rPr lang="es-CO" altLang="nl-NL" sz="4900" dirty="0">
                <a:solidFill>
                  <a:srgbClr val="0000FF"/>
                </a:solidFill>
                <a:effectLst>
                  <a:outerShdw blurRad="38100" dist="38100" dir="2700000" algn="tl">
                    <a:srgbClr val="000000">
                      <a:alpha val="43137"/>
                    </a:srgbClr>
                  </a:outerShdw>
                </a:effectLst>
              </a:rPr>
              <a:t>Test of Standard </a:t>
            </a:r>
            <a:r>
              <a:rPr lang="es-CO" altLang="nl-NL" sz="4900" dirty="0" err="1">
                <a:solidFill>
                  <a:srgbClr val="0000FF"/>
                </a:solidFill>
                <a:effectLst>
                  <a:outerShdw blurRad="38100" dist="38100" dir="2700000" algn="tl">
                    <a:srgbClr val="000000">
                      <a:alpha val="43137"/>
                    </a:srgbClr>
                  </a:outerShdw>
                </a:effectLst>
              </a:rPr>
              <a:t>Model</a:t>
            </a:r>
            <a:r>
              <a:rPr lang="es-CO" altLang="nl-NL" sz="4900" dirty="0">
                <a:solidFill>
                  <a:srgbClr val="0000FF"/>
                </a:solidFill>
                <a:effectLst>
                  <a:outerShdw blurRad="38100" dist="38100" dir="2700000" algn="tl">
                    <a:srgbClr val="000000">
                      <a:alpha val="43137"/>
                    </a:srgbClr>
                  </a:outerShdw>
                </a:effectLst>
              </a:rPr>
              <a:t/>
            </a:r>
            <a:br>
              <a:rPr lang="es-CO" altLang="nl-NL" sz="4900" dirty="0">
                <a:solidFill>
                  <a:srgbClr val="0000FF"/>
                </a:solidFill>
                <a:effectLst>
                  <a:outerShdw blurRad="38100" dist="38100" dir="2700000" algn="tl">
                    <a:srgbClr val="000000">
                      <a:alpha val="43137"/>
                    </a:srgbClr>
                  </a:outerShdw>
                </a:effectLst>
              </a:rPr>
            </a:br>
            <a:r>
              <a:rPr lang="es-CO" altLang="nl-NL" dirty="0" err="1">
                <a:solidFill>
                  <a:srgbClr val="0000FF"/>
                </a:solidFill>
              </a:rPr>
              <a:t>Electroweak</a:t>
            </a:r>
            <a:r>
              <a:rPr lang="es-CO" altLang="nl-NL" dirty="0">
                <a:solidFill>
                  <a:srgbClr val="0000FF"/>
                </a:solidFill>
              </a:rPr>
              <a:t> </a:t>
            </a:r>
            <a:r>
              <a:rPr lang="es-CO" altLang="nl-NL" dirty="0" err="1">
                <a:solidFill>
                  <a:srgbClr val="0000FF"/>
                </a:solidFill>
              </a:rPr>
              <a:t>Interaction</a:t>
            </a:r>
            <a:endParaRPr lang="es-CO" altLang="nl-NL" dirty="0">
              <a:solidFill>
                <a:srgbClr val="0000FF"/>
              </a:solidFill>
            </a:endParaRPr>
          </a:p>
        </p:txBody>
      </p:sp>
      <p:grpSp>
        <p:nvGrpSpPr>
          <p:cNvPr id="6" name="Group 5">
            <a:extLst>
              <a:ext uri="{FF2B5EF4-FFF2-40B4-BE49-F238E27FC236}">
                <a16:creationId xmlns:a16="http://schemas.microsoft.com/office/drawing/2014/main" xmlns="" id="{4720727B-389A-4143-8F43-035A634A402A}"/>
              </a:ext>
            </a:extLst>
          </p:cNvPr>
          <p:cNvGrpSpPr/>
          <p:nvPr/>
        </p:nvGrpSpPr>
        <p:grpSpPr>
          <a:xfrm>
            <a:off x="-82282" y="1768548"/>
            <a:ext cx="4902628" cy="1722516"/>
            <a:chOff x="12767" y="2380853"/>
            <a:chExt cx="4902628" cy="1722516"/>
          </a:xfrm>
        </p:grpSpPr>
        <p:sp>
          <p:nvSpPr>
            <p:cNvPr id="9" name="TextBox 8">
              <a:extLst>
                <a:ext uri="{FF2B5EF4-FFF2-40B4-BE49-F238E27FC236}">
                  <a16:creationId xmlns:a16="http://schemas.microsoft.com/office/drawing/2014/main" xmlns="" id="{9645F8E8-4055-4397-BE60-E7D0582D4664}"/>
                </a:ext>
              </a:extLst>
            </p:cNvPr>
            <p:cNvSpPr txBox="1"/>
            <p:nvPr/>
          </p:nvSpPr>
          <p:spPr>
            <a:xfrm>
              <a:off x="12767" y="2380853"/>
              <a:ext cx="2282690" cy="892397"/>
            </a:xfrm>
            <a:prstGeom prst="rect">
              <a:avLst/>
            </a:prstGeom>
            <a:noFill/>
          </p:spPr>
          <p:txBody>
            <a:bodyPr wrap="none" lIns="91288" tIns="45643" rIns="91288" bIns="45643" rtlCol="0">
              <a:spAutoFit/>
            </a:bodyPr>
            <a:lstStyle/>
            <a:p>
              <a:r>
                <a:rPr lang="en-US" sz="1400" b="1" dirty="0">
                  <a:solidFill>
                    <a:srgbClr val="00B050"/>
                  </a:solidFill>
                </a:rPr>
                <a:t>work recently completed</a:t>
              </a:r>
            </a:p>
            <a:p>
              <a:endParaRPr lang="en-US" sz="1400" b="1" dirty="0">
                <a:solidFill>
                  <a:srgbClr val="00B050"/>
                </a:solidFill>
              </a:endParaRPr>
            </a:p>
            <a:p>
              <a:r>
                <a:rPr lang="en-US" sz="1200" b="1" dirty="0" err="1">
                  <a:solidFill>
                    <a:srgbClr val="00B050"/>
                  </a:solidFill>
                </a:rPr>
                <a:t>Qweak</a:t>
              </a:r>
              <a:r>
                <a:rPr lang="en-US" sz="1200" b="1" dirty="0">
                  <a:solidFill>
                    <a:srgbClr val="00B050"/>
                  </a:solidFill>
                </a:rPr>
                <a:t> collaboration,</a:t>
              </a:r>
            </a:p>
            <a:p>
              <a:r>
                <a:rPr lang="en-US" sz="1200" b="1" dirty="0">
                  <a:solidFill>
                    <a:srgbClr val="00B050"/>
                  </a:solidFill>
                </a:rPr>
                <a:t>Nature 557, 207 (2018)</a:t>
              </a:r>
              <a:endParaRPr lang="nl-NL" sz="1200" b="1" dirty="0">
                <a:solidFill>
                  <a:srgbClr val="00B050"/>
                </a:solidFill>
              </a:endParaRPr>
            </a:p>
          </p:txBody>
        </p:sp>
        <p:grpSp>
          <p:nvGrpSpPr>
            <p:cNvPr id="10" name="Group 9">
              <a:extLst>
                <a:ext uri="{FF2B5EF4-FFF2-40B4-BE49-F238E27FC236}">
                  <a16:creationId xmlns:a16="http://schemas.microsoft.com/office/drawing/2014/main" xmlns="" id="{74E931D2-D850-4875-A18A-61B1ED9ED254}"/>
                </a:ext>
              </a:extLst>
            </p:cNvPr>
            <p:cNvGrpSpPr/>
            <p:nvPr/>
          </p:nvGrpSpPr>
          <p:grpSpPr>
            <a:xfrm>
              <a:off x="4784267" y="3569969"/>
              <a:ext cx="131128" cy="533400"/>
              <a:chOff x="5578792" y="4602954"/>
              <a:chExt cx="131128" cy="533400"/>
            </a:xfrm>
          </p:grpSpPr>
          <p:cxnSp>
            <p:nvCxnSpPr>
              <p:cNvPr id="12" name="Straight Connector 11">
                <a:extLst>
                  <a:ext uri="{FF2B5EF4-FFF2-40B4-BE49-F238E27FC236}">
                    <a16:creationId xmlns:a16="http://schemas.microsoft.com/office/drawing/2014/main" xmlns="" id="{2885EEB1-9989-4F1A-813B-448A2A383F2E}"/>
                  </a:ext>
                </a:extLst>
              </p:cNvPr>
              <p:cNvCxnSpPr>
                <a:cxnSpLocks/>
              </p:cNvCxnSpPr>
              <p:nvPr/>
            </p:nvCxnSpPr>
            <p:spPr bwMode="auto">
              <a:xfrm>
                <a:off x="5656372" y="4602954"/>
                <a:ext cx="0" cy="533400"/>
              </a:xfrm>
              <a:prstGeom prst="line">
                <a:avLst/>
              </a:prstGeom>
              <a:solidFill>
                <a:schemeClr val="accent1"/>
              </a:solidFill>
              <a:ln w="38100" cap="flat" cmpd="sng" algn="ctr">
                <a:solidFill>
                  <a:srgbClr val="00B050"/>
                </a:solidFill>
                <a:prstDash val="solid"/>
                <a:round/>
                <a:headEnd type="none" w="med" len="med"/>
                <a:tailEnd type="none" w="med" len="med"/>
              </a:ln>
              <a:effectLst/>
            </p:spPr>
          </p:cxnSp>
          <p:sp>
            <p:nvSpPr>
              <p:cNvPr id="13" name="Flowchart: Connector 12">
                <a:extLst>
                  <a:ext uri="{FF2B5EF4-FFF2-40B4-BE49-F238E27FC236}">
                    <a16:creationId xmlns:a16="http://schemas.microsoft.com/office/drawing/2014/main" xmlns="" id="{72566DA9-6452-4490-B536-A32B9999D686}"/>
                  </a:ext>
                </a:extLst>
              </p:cNvPr>
              <p:cNvSpPr/>
              <p:nvPr/>
            </p:nvSpPr>
            <p:spPr bwMode="auto">
              <a:xfrm>
                <a:off x="5578792" y="4775199"/>
                <a:ext cx="131128" cy="142557"/>
              </a:xfrm>
              <a:prstGeom prst="flowChartConnector">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a:ln>
                    <a:noFill/>
                  </a:ln>
                  <a:solidFill>
                    <a:schemeClr val="bg1"/>
                  </a:solidFill>
                  <a:effectLst/>
                  <a:latin typeface="Calibri" pitchFamily="34" charset="0"/>
                </a:endParaRPr>
              </a:p>
            </p:txBody>
          </p:sp>
        </p:grpSp>
        <p:cxnSp>
          <p:nvCxnSpPr>
            <p:cNvPr id="11" name="Straight Arrow Connector 10">
              <a:extLst>
                <a:ext uri="{FF2B5EF4-FFF2-40B4-BE49-F238E27FC236}">
                  <a16:creationId xmlns:a16="http://schemas.microsoft.com/office/drawing/2014/main" xmlns="" id="{04F0FCA7-8701-4B72-B4BF-308DC6543F0A}"/>
                </a:ext>
              </a:extLst>
            </p:cNvPr>
            <p:cNvCxnSpPr/>
            <p:nvPr/>
          </p:nvCxnSpPr>
          <p:spPr bwMode="auto">
            <a:xfrm>
              <a:off x="1306512" y="2827051"/>
              <a:ext cx="3352800" cy="915163"/>
            </a:xfrm>
            <a:prstGeom prst="straightConnector1">
              <a:avLst/>
            </a:prstGeom>
            <a:solidFill>
              <a:schemeClr val="accent1"/>
            </a:solidFill>
            <a:ln w="38100" cap="flat" cmpd="sng" algn="ctr">
              <a:solidFill>
                <a:srgbClr val="00B050"/>
              </a:solidFill>
              <a:prstDash val="solid"/>
              <a:round/>
              <a:headEnd type="none" w="med" len="med"/>
              <a:tailEnd type="triangle"/>
            </a:ln>
            <a:effectLst/>
          </p:spPr>
        </p:cxnSp>
      </p:grpSp>
    </p:spTree>
    <p:extLst>
      <p:ext uri="{BB962C8B-B14F-4D97-AF65-F5344CB8AC3E}">
        <p14:creationId xmlns:p14="http://schemas.microsoft.com/office/powerpoint/2010/main" val="19527741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97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2" name="Line 45"/>
          <p:cNvSpPr/>
          <p:nvPr/>
        </p:nvSpPr>
        <p:spPr>
          <a:xfrm flipH="1" flipV="1">
            <a:off x="8730395" y="3216175"/>
            <a:ext cx="266700" cy="488216"/>
          </a:xfrm>
          <a:prstGeom prst="line">
            <a:avLst/>
          </a:prstGeom>
          <a:noFill/>
          <a:ln w="25400">
            <a:solidFill>
              <a:schemeClr val="tx1">
                <a:lumMod val="50000"/>
                <a:lumOff val="50000"/>
              </a:schemeClr>
            </a:solidFill>
            <a:prstDash val="solid"/>
            <a:miter/>
            <a:tailEnd type="triangle"/>
          </a:ln>
        </p:spPr>
        <p:txBody>
          <a:bodyPr lIns="89839" tIns="46719" rIns="89839" bIns="46719" compatLnSpc="0"/>
          <a:lstStyle/>
          <a:p>
            <a:pPr hangingPunct="0">
              <a:defRPr/>
            </a:pPr>
            <a:endParaRPr lang="en-US" dirty="0">
              <a:solidFill>
                <a:prstClr val="black"/>
              </a:solidFill>
              <a:latin typeface="Calibri"/>
              <a:ea typeface="SimSun" pitchFamily="2"/>
              <a:cs typeface="Calibri"/>
            </a:endParaRPr>
          </a:p>
        </p:txBody>
      </p:sp>
      <p:sp>
        <p:nvSpPr>
          <p:cNvPr id="43" name="Text Box 46"/>
          <p:cNvSpPr/>
          <p:nvPr/>
        </p:nvSpPr>
        <p:spPr>
          <a:xfrm>
            <a:off x="8105552" y="3704388"/>
            <a:ext cx="1844167" cy="31458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89839" tIns="44920" rIns="89839" bIns="44920" compatLnSpc="0"/>
          <a:lstStyle/>
          <a:p>
            <a:pPr algn="ctr">
              <a:defRPr/>
            </a:pPr>
            <a:r>
              <a:rPr lang="en-US" b="1" dirty="0">
                <a:solidFill>
                  <a:prstClr val="black"/>
                </a:solidFill>
                <a:ea typeface="SimSun" pitchFamily="2"/>
                <a:cs typeface="Calibri"/>
              </a:rPr>
              <a:t>Weak charge</a:t>
            </a:r>
          </a:p>
        </p:txBody>
      </p:sp>
      <p:sp>
        <p:nvSpPr>
          <p:cNvPr id="30" name="Text Box 46"/>
          <p:cNvSpPr/>
          <p:nvPr/>
        </p:nvSpPr>
        <p:spPr>
          <a:xfrm>
            <a:off x="7601501" y="1590427"/>
            <a:ext cx="2360613" cy="5140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89839" tIns="44920" rIns="89839" bIns="44920" compatLnSpc="0"/>
          <a:lstStyle/>
          <a:p>
            <a:pPr algn="ctr">
              <a:defRPr/>
            </a:pPr>
            <a:r>
              <a:rPr lang="en-US" b="1" dirty="0">
                <a:solidFill>
                  <a:prstClr val="black"/>
                </a:solidFill>
                <a:latin typeface="Minion Pro" pitchFamily="18" charset="0"/>
                <a:ea typeface="SimSun" pitchFamily="2"/>
                <a:cs typeface="Calibri"/>
              </a:rPr>
              <a:t> </a:t>
            </a:r>
            <a:r>
              <a:rPr lang="en-US" b="1" i="1" dirty="0" err="1">
                <a:solidFill>
                  <a:prstClr val="black"/>
                </a:solidFill>
                <a:latin typeface="Minion Pro" pitchFamily="18" charset="0"/>
                <a:ea typeface="SimSun" pitchFamily="2"/>
                <a:cs typeface="Calibri"/>
              </a:rPr>
              <a:t>Ψ</a:t>
            </a:r>
            <a:r>
              <a:rPr lang="en-US" b="1" baseline="-25000" dirty="0" err="1">
                <a:solidFill>
                  <a:prstClr val="black"/>
                </a:solidFill>
                <a:latin typeface="Minion Pro" pitchFamily="18" charset="0"/>
                <a:ea typeface="SimSun" pitchFamily="2"/>
                <a:cs typeface="Calibri"/>
              </a:rPr>
              <a:t>e</a:t>
            </a:r>
            <a:r>
              <a:rPr lang="en-US" b="1" dirty="0">
                <a:solidFill>
                  <a:prstClr val="black"/>
                </a:solidFill>
                <a:latin typeface="Minion Pro" pitchFamily="18" charset="0"/>
                <a:ea typeface="SimSun" pitchFamily="2"/>
                <a:cs typeface="Calibri"/>
              </a:rPr>
              <a:t> </a:t>
            </a:r>
            <a:r>
              <a:rPr lang="en-US" b="1" i="1" dirty="0" err="1">
                <a:solidFill>
                  <a:prstClr val="black"/>
                </a:solidFill>
                <a:latin typeface="Minion Pro" pitchFamily="18" charset="0"/>
                <a:ea typeface="SimSun" pitchFamily="2"/>
                <a:cs typeface="Calibri"/>
              </a:rPr>
              <a:t>Ψ</a:t>
            </a:r>
            <a:r>
              <a:rPr lang="en-US" b="1" baseline="-25000" dirty="0" err="1">
                <a:solidFill>
                  <a:prstClr val="black"/>
                </a:solidFill>
                <a:latin typeface="Minion Pro" pitchFamily="18" charset="0"/>
                <a:ea typeface="SimSun" pitchFamily="2"/>
                <a:cs typeface="Calibri"/>
              </a:rPr>
              <a:t>n</a:t>
            </a:r>
            <a:r>
              <a:rPr lang="en-US" b="1" dirty="0">
                <a:solidFill>
                  <a:prstClr val="black"/>
                </a:solidFill>
                <a:ea typeface="SimSun" pitchFamily="2"/>
                <a:cs typeface="Calibri"/>
              </a:rPr>
              <a:t> overlap</a:t>
            </a:r>
          </a:p>
        </p:txBody>
      </p:sp>
      <p:sp>
        <p:nvSpPr>
          <p:cNvPr id="31" name="Line 45"/>
          <p:cNvSpPr/>
          <p:nvPr/>
        </p:nvSpPr>
        <p:spPr>
          <a:xfrm flipH="1">
            <a:off x="8222918" y="2037498"/>
            <a:ext cx="300664" cy="571508"/>
          </a:xfrm>
          <a:prstGeom prst="line">
            <a:avLst/>
          </a:prstGeom>
          <a:noFill/>
          <a:ln w="25400">
            <a:solidFill>
              <a:schemeClr val="tx1">
                <a:lumMod val="50000"/>
                <a:lumOff val="50000"/>
              </a:schemeClr>
            </a:solidFill>
            <a:prstDash val="solid"/>
            <a:miter/>
            <a:tailEnd type="triangle"/>
          </a:ln>
        </p:spPr>
        <p:txBody>
          <a:bodyPr lIns="89839" tIns="46719" rIns="89839" bIns="46719" compatLnSpc="0"/>
          <a:lstStyle/>
          <a:p>
            <a:pPr hangingPunct="0">
              <a:defRPr/>
            </a:pPr>
            <a:endParaRPr lang="en-US" dirty="0">
              <a:solidFill>
                <a:prstClr val="black"/>
              </a:solidFill>
              <a:latin typeface="Calibri"/>
              <a:ea typeface="SimSun" pitchFamily="2"/>
              <a:cs typeface="Calibri"/>
            </a:endParaRPr>
          </a:p>
        </p:txBody>
      </p:sp>
      <p:sp>
        <p:nvSpPr>
          <p:cNvPr id="1033" name="TextBox 33"/>
          <p:cNvSpPr txBox="1">
            <a:spLocks noChangeArrowheads="1"/>
          </p:cNvSpPr>
          <p:nvPr/>
        </p:nvSpPr>
        <p:spPr bwMode="auto">
          <a:xfrm>
            <a:off x="5912024" y="1582515"/>
            <a:ext cx="1509803" cy="369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78" tIns="45639" rIns="91278" bIns="456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nl-NL" b="1" dirty="0">
                <a:solidFill>
                  <a:prstClr val="black"/>
                </a:solidFill>
                <a:latin typeface="Calibri"/>
                <a:cs typeface="Calibri"/>
              </a:rPr>
              <a:t>APV effect</a:t>
            </a:r>
          </a:p>
        </p:txBody>
      </p:sp>
      <p:cxnSp>
        <p:nvCxnSpPr>
          <p:cNvPr id="36" name="Straight Arrow Connector 35"/>
          <p:cNvCxnSpPr/>
          <p:nvPr/>
        </p:nvCxnSpPr>
        <p:spPr>
          <a:xfrm>
            <a:off x="6598010" y="2002037"/>
            <a:ext cx="115510" cy="495231"/>
          </a:xfrm>
          <a:prstGeom prst="straightConnector1">
            <a:avLst/>
          </a:prstGeom>
          <a:ln w="254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Freeform 14"/>
          <p:cNvSpPr/>
          <p:nvPr/>
        </p:nvSpPr>
        <p:spPr>
          <a:xfrm>
            <a:off x="954957" y="1398591"/>
            <a:ext cx="4079989" cy="34662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ctr" anchorCtr="0" compatLnSpc="0"/>
          <a:lstStyle/>
          <a:p>
            <a:pPr hangingPunct="0"/>
            <a:endParaRPr lang="en-US" dirty="0">
              <a:solidFill>
                <a:prstClr val="black"/>
              </a:solidFill>
              <a:latin typeface="Calibri"/>
              <a:ea typeface="SimSun" pitchFamily="2"/>
              <a:cs typeface="Calibri"/>
            </a:endParaRPr>
          </a:p>
        </p:txBody>
      </p:sp>
      <p:sp>
        <p:nvSpPr>
          <p:cNvPr id="16" name="Straight Connector 15"/>
          <p:cNvSpPr/>
          <p:nvPr/>
        </p:nvSpPr>
        <p:spPr>
          <a:xfrm>
            <a:off x="3146405" y="2395226"/>
            <a:ext cx="954359" cy="0"/>
          </a:xfrm>
          <a:prstGeom prst="line">
            <a:avLst/>
          </a:prstGeom>
          <a:noFill/>
          <a:ln w="50800">
            <a:solidFill>
              <a:srgbClr val="000000"/>
            </a:solidFill>
            <a:prstDash val="solid"/>
            <a:miter/>
          </a:ln>
        </p:spPr>
        <p:txBody>
          <a:bodyPr vert="horz" wrap="square" lIns="99037" tIns="51502" rIns="99037" bIns="51502" anchor="t" anchorCtr="0" compatLnSpc="0"/>
          <a:lstStyle/>
          <a:p>
            <a:pPr hangingPunct="0"/>
            <a:endParaRPr lang="en-US" dirty="0">
              <a:solidFill>
                <a:prstClr val="black"/>
              </a:solidFill>
              <a:latin typeface="Calibri"/>
              <a:ea typeface="SimSun" pitchFamily="2"/>
              <a:cs typeface="Calibri"/>
            </a:endParaRPr>
          </a:p>
        </p:txBody>
      </p:sp>
      <p:sp>
        <p:nvSpPr>
          <p:cNvPr id="17" name="Freeform 16"/>
          <p:cNvSpPr/>
          <p:nvPr/>
        </p:nvSpPr>
        <p:spPr>
          <a:xfrm>
            <a:off x="4106315" y="2190720"/>
            <a:ext cx="762535" cy="39146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t" anchorCtr="0" compatLnSpc="0">
            <a:spAutoFit/>
          </a:bodyPr>
          <a:lstStyle/>
          <a:p>
            <a:pPr>
              <a:lnSpc>
                <a:spcPct val="102000"/>
              </a:lnSpc>
            </a:pPr>
            <a:r>
              <a:rPr lang="en-US" b="1" dirty="0">
                <a:solidFill>
                  <a:prstClr val="black"/>
                </a:solidFill>
                <a:latin typeface="Calibri"/>
                <a:ea typeface="SimSun" pitchFamily="2"/>
                <a:cs typeface="Calibri"/>
              </a:rPr>
              <a:t>6</a:t>
            </a:r>
            <a:r>
              <a:rPr lang="en-US" b="1" baseline="30000" dirty="0">
                <a:solidFill>
                  <a:prstClr val="black"/>
                </a:solidFill>
                <a:latin typeface="Calibri"/>
                <a:ea typeface="SimSun" pitchFamily="2"/>
                <a:cs typeface="Calibri"/>
              </a:rPr>
              <a:t>2</a:t>
            </a:r>
            <a:r>
              <a:rPr lang="en-US" b="1" dirty="0">
                <a:solidFill>
                  <a:prstClr val="black"/>
                </a:solidFill>
                <a:latin typeface="Calibri"/>
                <a:ea typeface="SimSun" pitchFamily="2"/>
                <a:cs typeface="Calibri"/>
              </a:rPr>
              <a:t>D</a:t>
            </a:r>
            <a:r>
              <a:rPr lang="en-US" b="1" baseline="-25000" dirty="0">
                <a:solidFill>
                  <a:prstClr val="black"/>
                </a:solidFill>
                <a:latin typeface="Calibri"/>
                <a:ea typeface="SimSun" pitchFamily="2"/>
                <a:cs typeface="Calibri"/>
              </a:rPr>
              <a:t>5/2</a:t>
            </a:r>
          </a:p>
        </p:txBody>
      </p:sp>
      <p:sp>
        <p:nvSpPr>
          <p:cNvPr id="18" name="Straight Connector 17"/>
          <p:cNvSpPr/>
          <p:nvPr/>
        </p:nvSpPr>
        <p:spPr>
          <a:xfrm>
            <a:off x="1968251" y="1809691"/>
            <a:ext cx="954360" cy="0"/>
          </a:xfrm>
          <a:prstGeom prst="line">
            <a:avLst/>
          </a:prstGeom>
          <a:noFill/>
          <a:ln w="50800">
            <a:solidFill>
              <a:srgbClr val="000000"/>
            </a:solidFill>
            <a:prstDash val="solid"/>
            <a:miter/>
          </a:ln>
        </p:spPr>
        <p:txBody>
          <a:bodyPr vert="horz" wrap="square" lIns="99037" tIns="51502" rIns="99037" bIns="51502" anchor="t" anchorCtr="0" compatLnSpc="0"/>
          <a:lstStyle/>
          <a:p>
            <a:pPr hangingPunct="0"/>
            <a:endParaRPr lang="en-US" dirty="0">
              <a:solidFill>
                <a:prstClr val="black"/>
              </a:solidFill>
              <a:latin typeface="Calibri"/>
              <a:ea typeface="SimSun" pitchFamily="2"/>
              <a:cs typeface="Calibri"/>
            </a:endParaRPr>
          </a:p>
        </p:txBody>
      </p:sp>
      <p:sp>
        <p:nvSpPr>
          <p:cNvPr id="19" name="Straight Connector 18"/>
          <p:cNvSpPr/>
          <p:nvPr/>
        </p:nvSpPr>
        <p:spPr>
          <a:xfrm>
            <a:off x="1967463" y="2183916"/>
            <a:ext cx="954360" cy="0"/>
          </a:xfrm>
          <a:prstGeom prst="line">
            <a:avLst/>
          </a:prstGeom>
          <a:noFill/>
          <a:ln w="50800">
            <a:solidFill>
              <a:srgbClr val="000000"/>
            </a:solidFill>
            <a:prstDash val="solid"/>
            <a:miter/>
          </a:ln>
        </p:spPr>
        <p:txBody>
          <a:bodyPr vert="horz" wrap="square" lIns="99037" tIns="51502" rIns="99037" bIns="51502" anchor="t" anchorCtr="0" compatLnSpc="0"/>
          <a:lstStyle/>
          <a:p>
            <a:pPr hangingPunct="0"/>
            <a:endParaRPr lang="en-US" dirty="0">
              <a:solidFill>
                <a:prstClr val="black"/>
              </a:solidFill>
              <a:latin typeface="Calibri"/>
              <a:ea typeface="SimSun" pitchFamily="2"/>
              <a:cs typeface="Calibri"/>
            </a:endParaRPr>
          </a:p>
        </p:txBody>
      </p:sp>
      <p:sp>
        <p:nvSpPr>
          <p:cNvPr id="22" name="Straight Connector 21"/>
          <p:cNvSpPr/>
          <p:nvPr/>
        </p:nvSpPr>
        <p:spPr>
          <a:xfrm>
            <a:off x="958108" y="4482447"/>
            <a:ext cx="954361" cy="0"/>
          </a:xfrm>
          <a:prstGeom prst="line">
            <a:avLst/>
          </a:prstGeom>
          <a:noFill/>
          <a:ln w="50800">
            <a:solidFill>
              <a:srgbClr val="000000"/>
            </a:solidFill>
            <a:prstDash val="solid"/>
            <a:miter/>
          </a:ln>
        </p:spPr>
        <p:txBody>
          <a:bodyPr vert="horz" wrap="square" lIns="99037" tIns="51502" rIns="99037" bIns="51502" anchor="t" anchorCtr="0" compatLnSpc="0"/>
          <a:lstStyle/>
          <a:p>
            <a:pPr hangingPunct="0"/>
            <a:endParaRPr lang="en-US" dirty="0">
              <a:solidFill>
                <a:prstClr val="black"/>
              </a:solidFill>
              <a:latin typeface="Calibri"/>
              <a:ea typeface="SimSun" pitchFamily="2"/>
              <a:cs typeface="Calibri"/>
            </a:endParaRPr>
          </a:p>
        </p:txBody>
      </p:sp>
      <p:sp>
        <p:nvSpPr>
          <p:cNvPr id="23" name="Straight Connector 22"/>
          <p:cNvSpPr/>
          <p:nvPr/>
        </p:nvSpPr>
        <p:spPr>
          <a:xfrm>
            <a:off x="3144823" y="2722971"/>
            <a:ext cx="954359" cy="0"/>
          </a:xfrm>
          <a:prstGeom prst="line">
            <a:avLst/>
          </a:prstGeom>
          <a:noFill/>
          <a:ln w="50800">
            <a:solidFill>
              <a:srgbClr val="000000"/>
            </a:solidFill>
            <a:prstDash val="solid"/>
            <a:miter/>
          </a:ln>
        </p:spPr>
        <p:txBody>
          <a:bodyPr vert="horz" wrap="square" lIns="99037" tIns="51502" rIns="99037" bIns="51502" anchor="t" anchorCtr="0" compatLnSpc="0"/>
          <a:lstStyle/>
          <a:p>
            <a:pPr hangingPunct="0"/>
            <a:endParaRPr lang="en-US" dirty="0">
              <a:solidFill>
                <a:prstClr val="black"/>
              </a:solidFill>
              <a:latin typeface="Calibri"/>
              <a:ea typeface="SimSun" pitchFamily="2"/>
              <a:cs typeface="Calibri"/>
            </a:endParaRPr>
          </a:p>
        </p:txBody>
      </p:sp>
      <p:sp>
        <p:nvSpPr>
          <p:cNvPr id="24" name="Straight Connector 23"/>
          <p:cNvSpPr/>
          <p:nvPr/>
        </p:nvSpPr>
        <p:spPr>
          <a:xfrm flipV="1">
            <a:off x="1319761" y="2805463"/>
            <a:ext cx="2147805" cy="1642356"/>
          </a:xfrm>
          <a:prstGeom prst="line">
            <a:avLst/>
          </a:prstGeom>
          <a:noFill/>
          <a:ln w="37973">
            <a:solidFill>
              <a:srgbClr val="FFDC00"/>
            </a:solidFill>
            <a:prstDash val="sysDash"/>
            <a:miter/>
            <a:headEnd type="triangle"/>
            <a:tailEnd type="triangle"/>
          </a:ln>
        </p:spPr>
        <p:txBody>
          <a:bodyPr vert="horz" wrap="square" lIns="99037" tIns="51502" rIns="99037" bIns="51502" anchor="t" anchorCtr="0" compatLnSpc="0"/>
          <a:lstStyle/>
          <a:p>
            <a:pPr hangingPunct="0"/>
            <a:endParaRPr lang="en-US" dirty="0">
              <a:solidFill>
                <a:prstClr val="black"/>
              </a:solidFill>
              <a:latin typeface="Calibri"/>
              <a:ea typeface="SimSun" pitchFamily="2"/>
              <a:cs typeface="Calibri"/>
            </a:endParaRPr>
          </a:p>
        </p:txBody>
      </p:sp>
      <p:sp>
        <p:nvSpPr>
          <p:cNvPr id="25" name="Freeform 24"/>
          <p:cNvSpPr/>
          <p:nvPr/>
        </p:nvSpPr>
        <p:spPr>
          <a:xfrm>
            <a:off x="799748" y="4458014"/>
            <a:ext cx="726178" cy="39146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t" anchorCtr="0" compatLnSpc="0">
            <a:spAutoFit/>
          </a:bodyPr>
          <a:lstStyle/>
          <a:p>
            <a:pPr>
              <a:lnSpc>
                <a:spcPct val="102000"/>
              </a:lnSpc>
            </a:pPr>
            <a:r>
              <a:rPr lang="en-US" b="1" dirty="0">
                <a:solidFill>
                  <a:srgbClr val="000000"/>
                </a:solidFill>
                <a:latin typeface="Calibri"/>
                <a:ea typeface="SimSun" pitchFamily="2"/>
                <a:cs typeface="Calibri"/>
              </a:rPr>
              <a:t>7</a:t>
            </a:r>
            <a:r>
              <a:rPr lang="en-US" b="1" baseline="30000" dirty="0">
                <a:solidFill>
                  <a:srgbClr val="000000"/>
                </a:solidFill>
                <a:latin typeface="Calibri"/>
                <a:ea typeface="SimSun" pitchFamily="2"/>
                <a:cs typeface="Calibri"/>
              </a:rPr>
              <a:t>2</a:t>
            </a:r>
            <a:r>
              <a:rPr lang="en-US" b="1" dirty="0">
                <a:solidFill>
                  <a:srgbClr val="000000"/>
                </a:solidFill>
                <a:latin typeface="Calibri"/>
                <a:ea typeface="SimSun" pitchFamily="2"/>
                <a:cs typeface="Calibri"/>
              </a:rPr>
              <a:t>S</a:t>
            </a:r>
            <a:r>
              <a:rPr lang="en-US" b="1" baseline="-25000" dirty="0">
                <a:solidFill>
                  <a:srgbClr val="000000"/>
                </a:solidFill>
                <a:latin typeface="Calibri"/>
                <a:ea typeface="SimSun" pitchFamily="2"/>
                <a:cs typeface="Calibri"/>
              </a:rPr>
              <a:t>1/2</a:t>
            </a:r>
          </a:p>
        </p:txBody>
      </p:sp>
      <p:sp>
        <p:nvSpPr>
          <p:cNvPr id="26" name="Freeform 25"/>
          <p:cNvSpPr/>
          <p:nvPr/>
        </p:nvSpPr>
        <p:spPr>
          <a:xfrm>
            <a:off x="1836959" y="3132917"/>
            <a:ext cx="591826" cy="5098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t" anchorCtr="0" compatLnSpc="0">
            <a:spAutoFit/>
          </a:bodyPr>
          <a:lstStyle/>
          <a:p>
            <a:pPr>
              <a:lnSpc>
                <a:spcPct val="102000"/>
              </a:lnSpc>
            </a:pPr>
            <a:r>
              <a:rPr lang="en-US" sz="2600" b="1" i="1" dirty="0">
                <a:solidFill>
                  <a:srgbClr val="FFDC00"/>
                </a:solidFill>
                <a:latin typeface="Cambria" panose="02040503050406030204" pitchFamily="18" charset="0"/>
              </a:rPr>
              <a:t>E</a:t>
            </a:r>
            <a:r>
              <a:rPr lang="en-US" sz="2600" b="1" dirty="0">
                <a:solidFill>
                  <a:srgbClr val="FFDC00"/>
                </a:solidFill>
                <a:latin typeface="Cambria" panose="02040503050406030204" pitchFamily="18" charset="0"/>
              </a:rPr>
              <a:t>2</a:t>
            </a:r>
            <a:endParaRPr lang="en-US" sz="2600" b="1" dirty="0">
              <a:solidFill>
                <a:srgbClr val="FFDC00"/>
              </a:solidFill>
              <a:latin typeface="Cambria" panose="02040503050406030204" pitchFamily="18" charset="0"/>
              <a:ea typeface="SimSun" pitchFamily="2"/>
              <a:cs typeface="Calibri"/>
            </a:endParaRPr>
          </a:p>
        </p:txBody>
      </p:sp>
      <p:sp>
        <p:nvSpPr>
          <p:cNvPr id="27" name="Freeform 26"/>
          <p:cNvSpPr/>
          <p:nvPr/>
        </p:nvSpPr>
        <p:spPr>
          <a:xfrm>
            <a:off x="4106312" y="2536758"/>
            <a:ext cx="849545" cy="39146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t" anchorCtr="0" compatLnSpc="0">
            <a:spAutoFit/>
          </a:bodyPr>
          <a:lstStyle/>
          <a:p>
            <a:pPr>
              <a:lnSpc>
                <a:spcPct val="102000"/>
              </a:lnSpc>
            </a:pPr>
            <a:r>
              <a:rPr lang="en-US" b="1" dirty="0">
                <a:solidFill>
                  <a:srgbClr val="000000"/>
                </a:solidFill>
                <a:latin typeface="Calibri"/>
                <a:ea typeface="SimSun" pitchFamily="2"/>
                <a:cs typeface="Calibri"/>
              </a:rPr>
              <a:t>6</a:t>
            </a:r>
            <a:r>
              <a:rPr lang="en-US" b="1" baseline="30000" dirty="0">
                <a:solidFill>
                  <a:srgbClr val="000000"/>
                </a:solidFill>
                <a:latin typeface="Calibri"/>
                <a:ea typeface="SimSun" pitchFamily="2"/>
                <a:cs typeface="Calibri"/>
              </a:rPr>
              <a:t>2</a:t>
            </a:r>
            <a:r>
              <a:rPr lang="en-US" b="1" dirty="0">
                <a:solidFill>
                  <a:srgbClr val="000000"/>
                </a:solidFill>
                <a:latin typeface="Calibri"/>
                <a:ea typeface="SimSun" pitchFamily="2"/>
                <a:cs typeface="Calibri"/>
              </a:rPr>
              <a:t>D</a:t>
            </a:r>
            <a:r>
              <a:rPr lang="en-US" b="1" baseline="-25000" dirty="0">
                <a:solidFill>
                  <a:srgbClr val="000000"/>
                </a:solidFill>
                <a:latin typeface="Calibri"/>
                <a:ea typeface="SimSun" pitchFamily="2"/>
                <a:cs typeface="Calibri"/>
              </a:rPr>
              <a:t>3/2 </a:t>
            </a:r>
            <a:r>
              <a:rPr lang="en-US" b="1" dirty="0">
                <a:solidFill>
                  <a:srgbClr val="000000"/>
                </a:solidFill>
                <a:latin typeface="Calibri"/>
                <a:ea typeface="SimSun" pitchFamily="2"/>
                <a:cs typeface="Calibri"/>
              </a:rPr>
              <a:t> </a:t>
            </a:r>
          </a:p>
        </p:txBody>
      </p:sp>
      <p:sp>
        <p:nvSpPr>
          <p:cNvPr id="28" name="Freeform 27"/>
          <p:cNvSpPr/>
          <p:nvPr/>
        </p:nvSpPr>
        <p:spPr>
          <a:xfrm>
            <a:off x="1626826" y="2804220"/>
            <a:ext cx="2177507" cy="1643576"/>
          </a:xfrm>
          <a:custGeom>
            <a:avLst/>
            <a:gdLst>
              <a:gd name="f0" fmla="val 0"/>
              <a:gd name="f1" fmla="val 2222"/>
              <a:gd name="f2" fmla="val 3413"/>
            </a:gdLst>
            <a:ahLst/>
            <a:cxnLst>
              <a:cxn ang="3cd4">
                <a:pos x="hc" y="t"/>
              </a:cxn>
              <a:cxn ang="0">
                <a:pos x="r" y="vc"/>
              </a:cxn>
              <a:cxn ang="cd4">
                <a:pos x="hc" y="b"/>
              </a:cxn>
              <a:cxn ang="cd2">
                <a:pos x="l" y="vc"/>
              </a:cxn>
            </a:cxnLst>
            <a:rect l="l" t="t" r="r" b="b"/>
            <a:pathLst>
              <a:path w="3414" h="2223">
                <a:moveTo>
                  <a:pt x="f0" y="f1"/>
                </a:moveTo>
                <a:lnTo>
                  <a:pt x="f2" y="f0"/>
                </a:lnTo>
              </a:path>
            </a:pathLst>
          </a:custGeom>
          <a:noFill/>
          <a:ln w="12700">
            <a:solidFill>
              <a:schemeClr val="accent3"/>
            </a:solidFill>
            <a:prstDash val="solid"/>
            <a:miter/>
            <a:headEnd type="triangle"/>
            <a:tailEnd type="triangle"/>
          </a:ln>
        </p:spPr>
        <p:txBody>
          <a:bodyPr vert="horz" wrap="none" lIns="99037" tIns="51502" rIns="99037" bIns="51502" anchor="ctr" anchorCtr="0" compatLnSpc="0"/>
          <a:lstStyle/>
          <a:p>
            <a:pPr hangingPunct="0"/>
            <a:endParaRPr lang="en-US" dirty="0">
              <a:solidFill>
                <a:prstClr val="black"/>
              </a:solidFill>
              <a:latin typeface="Calibri"/>
              <a:ea typeface="SimSun" pitchFamily="2"/>
              <a:cs typeface="Calibri"/>
            </a:endParaRPr>
          </a:p>
        </p:txBody>
      </p:sp>
      <p:sp>
        <p:nvSpPr>
          <p:cNvPr id="29" name="Freeform 28"/>
          <p:cNvSpPr/>
          <p:nvPr/>
        </p:nvSpPr>
        <p:spPr>
          <a:xfrm>
            <a:off x="2854947" y="3404979"/>
            <a:ext cx="1021608" cy="5098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t" anchorCtr="0" compatLnSpc="0">
            <a:spAutoFit/>
          </a:bodyPr>
          <a:lstStyle/>
          <a:p>
            <a:pPr>
              <a:lnSpc>
                <a:spcPct val="102000"/>
              </a:lnSpc>
            </a:pPr>
            <a:r>
              <a:rPr lang="en-US" sz="2600" b="1" i="1" dirty="0">
                <a:solidFill>
                  <a:srgbClr val="9BBB59"/>
                </a:solidFill>
                <a:latin typeface="Cambria" panose="02040503050406030204" pitchFamily="18" charset="0"/>
              </a:rPr>
              <a:t>E</a:t>
            </a:r>
            <a:r>
              <a:rPr lang="en-US" sz="2600" b="1" dirty="0">
                <a:solidFill>
                  <a:srgbClr val="9BBB59"/>
                </a:solidFill>
                <a:latin typeface="Cambria" panose="02040503050406030204" pitchFamily="18" charset="0"/>
              </a:rPr>
              <a:t>1</a:t>
            </a:r>
            <a:r>
              <a:rPr lang="en-US" sz="2600" b="1" baseline="-25000" dirty="0">
                <a:solidFill>
                  <a:srgbClr val="9BBB59"/>
                </a:solidFill>
                <a:latin typeface="Cambria" panose="02040503050406030204" pitchFamily="18" charset="0"/>
              </a:rPr>
              <a:t>APV</a:t>
            </a:r>
            <a:endParaRPr lang="en-US" sz="2600" b="1" i="1" baseline="-25000" dirty="0">
              <a:solidFill>
                <a:srgbClr val="9BBB59"/>
              </a:solidFill>
              <a:latin typeface="Cambria" panose="02040503050406030204" pitchFamily="18" charset="0"/>
              <a:ea typeface="SimSun" pitchFamily="2"/>
              <a:cs typeface="Calibri"/>
            </a:endParaRPr>
          </a:p>
        </p:txBody>
      </p:sp>
      <p:sp>
        <p:nvSpPr>
          <p:cNvPr id="32" name="Freeform 31"/>
          <p:cNvSpPr/>
          <p:nvPr/>
        </p:nvSpPr>
        <p:spPr>
          <a:xfrm>
            <a:off x="1361810" y="4443642"/>
            <a:ext cx="1104358" cy="38581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t" anchorCtr="0" compatLnSpc="0">
            <a:spAutoFit/>
          </a:bodyPr>
          <a:lstStyle/>
          <a:p>
            <a:r>
              <a:rPr lang="en-US" b="1" baseline="-25000" dirty="0">
                <a:solidFill>
                  <a:srgbClr val="9BBB59"/>
                </a:solidFill>
                <a:latin typeface="Calibri"/>
                <a:ea typeface="SimSun" pitchFamily="2"/>
                <a:cs typeface="Calibri"/>
              </a:rPr>
              <a:t> </a:t>
            </a:r>
            <a:r>
              <a:rPr lang="en-US" b="1" dirty="0">
                <a:solidFill>
                  <a:srgbClr val="9BBB59"/>
                </a:solidFill>
                <a:latin typeface="Calibri"/>
                <a:ea typeface="SimSun" pitchFamily="2"/>
                <a:cs typeface="Calibri"/>
              </a:rPr>
              <a:t>+ </a:t>
            </a:r>
            <a:r>
              <a:rPr lang="en-US" b="1" i="1" dirty="0">
                <a:solidFill>
                  <a:srgbClr val="9BBB59"/>
                </a:solidFill>
                <a:latin typeface="Calibri"/>
                <a:ea typeface="SimSun" pitchFamily="2"/>
                <a:cs typeface="Calibri"/>
              </a:rPr>
              <a:t>ε n</a:t>
            </a:r>
            <a:r>
              <a:rPr lang="en-US" b="1" baseline="30000" dirty="0">
                <a:solidFill>
                  <a:srgbClr val="9BBB59"/>
                </a:solidFill>
                <a:latin typeface="Calibri"/>
                <a:ea typeface="SimSun" pitchFamily="2"/>
                <a:cs typeface="Calibri"/>
              </a:rPr>
              <a:t>2</a:t>
            </a:r>
            <a:r>
              <a:rPr lang="en-US" b="1" dirty="0">
                <a:solidFill>
                  <a:srgbClr val="9BBB59"/>
                </a:solidFill>
                <a:latin typeface="Calibri"/>
                <a:ea typeface="SimSun" pitchFamily="2"/>
                <a:cs typeface="Calibri"/>
              </a:rPr>
              <a:t>P</a:t>
            </a:r>
            <a:r>
              <a:rPr lang="en-US" b="1" baseline="-25000" dirty="0">
                <a:solidFill>
                  <a:srgbClr val="9BBB59"/>
                </a:solidFill>
                <a:latin typeface="Calibri"/>
                <a:ea typeface="SimSun" pitchFamily="2"/>
                <a:cs typeface="Calibri"/>
              </a:rPr>
              <a:t>1/2</a:t>
            </a:r>
          </a:p>
        </p:txBody>
      </p:sp>
      <p:sp>
        <p:nvSpPr>
          <p:cNvPr id="33" name="Freeform 32"/>
          <p:cNvSpPr/>
          <p:nvPr/>
        </p:nvSpPr>
        <p:spPr>
          <a:xfrm>
            <a:off x="4732849" y="2534837"/>
            <a:ext cx="1544450" cy="38203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9037" tIns="49521" rIns="99037" bIns="49521" anchor="t" anchorCtr="0" compatLnSpc="0"/>
          <a:lstStyle/>
          <a:p>
            <a:r>
              <a:rPr lang="en-US" b="1" dirty="0">
                <a:solidFill>
                  <a:srgbClr val="9BBB59"/>
                </a:solidFill>
                <a:latin typeface="Calibri"/>
                <a:ea typeface="SimSun" pitchFamily="2"/>
                <a:cs typeface="Calibri"/>
              </a:rPr>
              <a:t>+ </a:t>
            </a:r>
            <a:r>
              <a:rPr lang="en-US" b="1" i="1" dirty="0">
                <a:solidFill>
                  <a:srgbClr val="9BBB59"/>
                </a:solidFill>
                <a:latin typeface="Calibri"/>
                <a:ea typeface="SimSun" pitchFamily="2"/>
                <a:cs typeface="Calibri"/>
              </a:rPr>
              <a:t>ε'</a:t>
            </a:r>
            <a:r>
              <a:rPr lang="en-US" b="1" dirty="0">
                <a:solidFill>
                  <a:srgbClr val="9BBB59"/>
                </a:solidFill>
                <a:latin typeface="Calibri"/>
                <a:ea typeface="SimSun" pitchFamily="2"/>
                <a:cs typeface="Calibri"/>
              </a:rPr>
              <a:t> </a:t>
            </a:r>
            <a:r>
              <a:rPr lang="en-US" b="1" i="1" dirty="0">
                <a:solidFill>
                  <a:srgbClr val="9BBB59"/>
                </a:solidFill>
                <a:latin typeface="Calibri"/>
                <a:ea typeface="SimSun" pitchFamily="2"/>
                <a:cs typeface="Calibri"/>
              </a:rPr>
              <a:t>n' </a:t>
            </a:r>
            <a:r>
              <a:rPr lang="en-US" b="1" baseline="30000" dirty="0">
                <a:solidFill>
                  <a:srgbClr val="9BBB59"/>
                </a:solidFill>
                <a:latin typeface="Calibri"/>
                <a:ea typeface="SimSun" pitchFamily="2"/>
                <a:cs typeface="Calibri"/>
              </a:rPr>
              <a:t>2</a:t>
            </a:r>
            <a:r>
              <a:rPr lang="en-US" b="1" dirty="0">
                <a:solidFill>
                  <a:srgbClr val="9BBB59"/>
                </a:solidFill>
                <a:latin typeface="Calibri"/>
                <a:ea typeface="SimSun" pitchFamily="2"/>
                <a:cs typeface="Calibri"/>
              </a:rPr>
              <a:t>P</a:t>
            </a:r>
            <a:r>
              <a:rPr lang="en-US" b="1" baseline="-25000" dirty="0">
                <a:solidFill>
                  <a:srgbClr val="9BBB59"/>
                </a:solidFill>
                <a:latin typeface="Calibri"/>
                <a:ea typeface="SimSun" pitchFamily="2"/>
                <a:cs typeface="Calibri"/>
              </a:rPr>
              <a:t>3/2</a:t>
            </a:r>
          </a:p>
        </p:txBody>
      </p:sp>
      <p:sp>
        <p:nvSpPr>
          <p:cNvPr id="37" name="TextBox 36"/>
          <p:cNvSpPr txBox="1"/>
          <p:nvPr/>
        </p:nvSpPr>
        <p:spPr>
          <a:xfrm>
            <a:off x="469088" y="2942511"/>
            <a:ext cx="681435" cy="431593"/>
          </a:xfrm>
          <a:prstGeom prst="rect">
            <a:avLst/>
          </a:prstGeom>
          <a:noFill/>
        </p:spPr>
        <p:txBody>
          <a:bodyPr wrap="square" lIns="91278" tIns="45639" rIns="91278" bIns="45639" rtlCol="0">
            <a:spAutoFit/>
          </a:bodyPr>
          <a:lstStyle/>
          <a:p>
            <a:r>
              <a:rPr lang="en-US" sz="2200" b="1" dirty="0">
                <a:solidFill>
                  <a:prstClr val="black"/>
                </a:solidFill>
                <a:cs typeface="Calibri"/>
              </a:rPr>
              <a:t>Ra</a:t>
            </a:r>
            <a:r>
              <a:rPr lang="en-US" sz="2200" b="1" baseline="30000" dirty="0">
                <a:solidFill>
                  <a:prstClr val="black"/>
                </a:solidFill>
                <a:cs typeface="Calibri"/>
              </a:rPr>
              <a:t>+</a:t>
            </a:r>
            <a:endParaRPr lang="en-US" sz="2200" b="1" dirty="0">
              <a:solidFill>
                <a:prstClr val="black"/>
              </a:solidFill>
              <a:cs typeface="Calibri"/>
            </a:endParaRPr>
          </a:p>
        </p:txBody>
      </p:sp>
      <p:sp>
        <p:nvSpPr>
          <p:cNvPr id="20" name="Freeform 19"/>
          <p:cNvSpPr/>
          <p:nvPr/>
        </p:nvSpPr>
        <p:spPr>
          <a:xfrm>
            <a:off x="1223423" y="1971970"/>
            <a:ext cx="739900" cy="39146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t" anchorCtr="0" compatLnSpc="0">
            <a:spAutoFit/>
          </a:bodyPr>
          <a:lstStyle/>
          <a:p>
            <a:pPr>
              <a:lnSpc>
                <a:spcPct val="102000"/>
              </a:lnSpc>
            </a:pPr>
            <a:r>
              <a:rPr lang="en-US" b="1" dirty="0">
                <a:solidFill>
                  <a:prstClr val="black"/>
                </a:solidFill>
                <a:latin typeface="Calibri"/>
                <a:ea typeface="SimSun" pitchFamily="2"/>
                <a:cs typeface="Calibri"/>
              </a:rPr>
              <a:t>7</a:t>
            </a:r>
            <a:r>
              <a:rPr lang="en-US" b="1" baseline="30000" dirty="0">
                <a:solidFill>
                  <a:prstClr val="black"/>
                </a:solidFill>
                <a:latin typeface="Calibri"/>
                <a:ea typeface="SimSun" pitchFamily="2"/>
                <a:cs typeface="Calibri"/>
              </a:rPr>
              <a:t>2</a:t>
            </a:r>
            <a:r>
              <a:rPr lang="en-US" b="1" dirty="0">
                <a:solidFill>
                  <a:prstClr val="black"/>
                </a:solidFill>
                <a:latin typeface="Calibri"/>
                <a:ea typeface="SimSun" pitchFamily="2"/>
                <a:cs typeface="Calibri"/>
              </a:rPr>
              <a:t>P</a:t>
            </a:r>
            <a:r>
              <a:rPr lang="en-US" b="1" baseline="-25000" dirty="0">
                <a:solidFill>
                  <a:prstClr val="black"/>
                </a:solidFill>
                <a:latin typeface="Calibri"/>
                <a:ea typeface="SimSun" pitchFamily="2"/>
                <a:cs typeface="Calibri"/>
              </a:rPr>
              <a:t>1/2</a:t>
            </a:r>
          </a:p>
        </p:txBody>
      </p:sp>
      <p:sp>
        <p:nvSpPr>
          <p:cNvPr id="21" name="Freeform 20"/>
          <p:cNvSpPr/>
          <p:nvPr/>
        </p:nvSpPr>
        <p:spPr>
          <a:xfrm>
            <a:off x="1212342" y="1575093"/>
            <a:ext cx="739900" cy="39146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t" anchorCtr="0" compatLnSpc="0">
            <a:spAutoFit/>
          </a:bodyPr>
          <a:lstStyle/>
          <a:p>
            <a:pPr>
              <a:lnSpc>
                <a:spcPct val="102000"/>
              </a:lnSpc>
            </a:pPr>
            <a:r>
              <a:rPr lang="en-US" b="1" dirty="0">
                <a:solidFill>
                  <a:prstClr val="black"/>
                </a:solidFill>
                <a:latin typeface="Calibri"/>
                <a:ea typeface="SimSun" pitchFamily="2"/>
                <a:cs typeface="Calibri"/>
              </a:rPr>
              <a:t>7</a:t>
            </a:r>
            <a:r>
              <a:rPr lang="en-US" b="1" baseline="30000" dirty="0">
                <a:solidFill>
                  <a:prstClr val="black"/>
                </a:solidFill>
                <a:latin typeface="Calibri"/>
                <a:ea typeface="SimSun" pitchFamily="2"/>
                <a:cs typeface="Calibri"/>
              </a:rPr>
              <a:t>2</a:t>
            </a:r>
            <a:r>
              <a:rPr lang="en-US" b="1" dirty="0">
                <a:solidFill>
                  <a:prstClr val="black"/>
                </a:solidFill>
                <a:latin typeface="Calibri"/>
                <a:ea typeface="SimSun" pitchFamily="2"/>
                <a:cs typeface="Calibri"/>
              </a:rPr>
              <a:t>P</a:t>
            </a:r>
            <a:r>
              <a:rPr lang="en-US" b="1" baseline="-25000" dirty="0">
                <a:solidFill>
                  <a:prstClr val="black"/>
                </a:solidFill>
                <a:latin typeface="Calibri"/>
                <a:ea typeface="SimSun" pitchFamily="2"/>
                <a:cs typeface="Calibri"/>
              </a:rPr>
              <a:t>3/2</a:t>
            </a:r>
          </a:p>
        </p:txBody>
      </p:sp>
      <p:sp>
        <p:nvSpPr>
          <p:cNvPr id="44" name="References"/>
          <p:cNvSpPr txBox="1">
            <a:spLocks noChangeArrowheads="1"/>
          </p:cNvSpPr>
          <p:nvPr/>
        </p:nvSpPr>
        <p:spPr bwMode="auto">
          <a:xfrm>
            <a:off x="3834343" y="6913433"/>
            <a:ext cx="5758353" cy="278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78" tIns="45639" rIns="91278" bIns="456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sz="1200" dirty="0">
                <a:solidFill>
                  <a:prstClr val="black">
                    <a:lumMod val="50000"/>
                    <a:lumOff val="50000"/>
                  </a:prstClr>
                </a:solidFill>
                <a:latin typeface="Calibri"/>
              </a:rPr>
              <a:t>Fortson, Phys. Rev. </a:t>
            </a:r>
            <a:r>
              <a:rPr lang="en-US" altLang="nl-NL" sz="1200" dirty="0" err="1">
                <a:solidFill>
                  <a:prstClr val="black">
                    <a:lumMod val="50000"/>
                    <a:lumOff val="50000"/>
                  </a:prstClr>
                </a:solidFill>
                <a:latin typeface="Calibri"/>
              </a:rPr>
              <a:t>Lett</a:t>
            </a:r>
            <a:r>
              <a:rPr lang="en-US" altLang="nl-NL" sz="1200" dirty="0">
                <a:solidFill>
                  <a:prstClr val="black">
                    <a:lumMod val="50000"/>
                    <a:lumOff val="50000"/>
                  </a:prstClr>
                </a:solidFill>
                <a:latin typeface="Calibri"/>
              </a:rPr>
              <a:t>. </a:t>
            </a:r>
            <a:r>
              <a:rPr lang="en-US" altLang="nl-NL" sz="1200" b="1" dirty="0">
                <a:solidFill>
                  <a:prstClr val="black">
                    <a:lumMod val="50000"/>
                    <a:lumOff val="50000"/>
                  </a:prstClr>
                </a:solidFill>
                <a:latin typeface="Calibri"/>
              </a:rPr>
              <a:t>70</a:t>
            </a:r>
            <a:r>
              <a:rPr lang="en-US" altLang="nl-NL" sz="1200" dirty="0">
                <a:solidFill>
                  <a:prstClr val="black">
                    <a:lumMod val="50000"/>
                    <a:lumOff val="50000"/>
                  </a:prstClr>
                </a:solidFill>
                <a:latin typeface="Calibri"/>
              </a:rPr>
              <a:t>, 2383 (1993)</a:t>
            </a:r>
          </a:p>
        </p:txBody>
      </p:sp>
      <p:sp>
        <p:nvSpPr>
          <p:cNvPr id="38" name="Rectangle 37"/>
          <p:cNvSpPr/>
          <p:nvPr/>
        </p:nvSpPr>
        <p:spPr>
          <a:xfrm>
            <a:off x="3089550" y="6828277"/>
            <a:ext cx="3783113" cy="449234"/>
          </a:xfrm>
          <a:prstGeom prst="rect">
            <a:avLst/>
          </a:prstGeom>
          <a:solidFill>
            <a:schemeClr val="bg1"/>
          </a:solidFill>
          <a:ln w="317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r>
              <a:rPr lang="en-US" sz="2200" b="1" dirty="0">
                <a:solidFill>
                  <a:prstClr val="black"/>
                </a:solidFill>
                <a:latin typeface="Myriad Pro" pitchFamily="34" charset="0"/>
                <a:cs typeface="Calibri"/>
              </a:rPr>
              <a:t> →  Trapped single ion</a:t>
            </a:r>
          </a:p>
        </p:txBody>
      </p:sp>
      <p:grpSp>
        <p:nvGrpSpPr>
          <p:cNvPr id="6" name="Group 5"/>
          <p:cNvGrpSpPr/>
          <p:nvPr/>
        </p:nvGrpSpPr>
        <p:grpSpPr>
          <a:xfrm>
            <a:off x="1943182" y="5049864"/>
            <a:ext cx="5920942" cy="1568747"/>
            <a:chOff x="1762630" y="4581128"/>
            <a:chExt cx="5370807" cy="1423139"/>
          </a:xfrm>
        </p:grpSpPr>
        <p:pic>
          <p:nvPicPr>
            <p:cNvPr id="103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2630" y="4581128"/>
              <a:ext cx="5370807" cy="1413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3535053" y="5761831"/>
              <a:ext cx="589024" cy="2424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cs typeface="Calibri"/>
              </a:endParaRPr>
            </a:p>
          </p:txBody>
        </p:sp>
        <p:sp>
          <p:nvSpPr>
            <p:cNvPr id="45" name="Rectangle 44"/>
            <p:cNvSpPr/>
            <p:nvPr/>
          </p:nvSpPr>
          <p:spPr>
            <a:xfrm>
              <a:off x="4647183" y="5754294"/>
              <a:ext cx="1262625" cy="200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cs typeface="Calibri"/>
              </a:endParaRPr>
            </a:p>
          </p:txBody>
        </p:sp>
        <p:sp>
          <p:nvSpPr>
            <p:cNvPr id="47" name="Rectangle 46"/>
            <p:cNvSpPr/>
            <p:nvPr/>
          </p:nvSpPr>
          <p:spPr>
            <a:xfrm>
              <a:off x="6319242" y="5756976"/>
              <a:ext cx="589024" cy="2203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cs typeface="Calibri"/>
              </a:endParaRPr>
            </a:p>
          </p:txBody>
        </p:sp>
      </p:grpSp>
      <p:pic>
        <p:nvPicPr>
          <p:cNvPr id="3074" name="Picture 2" descr="H:\Documents\RUG\RaIon\publications\presentations\2015-11_Dijck_BrokenMirrors\s3eq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77317" y="2534855"/>
            <a:ext cx="2990935" cy="57747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H:\Documents\RUG\RaIon\publications\presentations\2015-11_Dijck_BrokenMirrors\s3eq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80367" y="4241935"/>
            <a:ext cx="5369333" cy="437481"/>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2"/>
          <p:cNvSpPr txBox="1">
            <a:spLocks noChangeArrowheads="1"/>
          </p:cNvSpPr>
          <p:nvPr/>
        </p:nvSpPr>
        <p:spPr bwMode="auto">
          <a:xfrm>
            <a:off x="2471174" y="238489"/>
            <a:ext cx="5910117" cy="79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091" tIns="51528" rIns="99091" bIns="51528" anchor="b"/>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9pPr>
          </a:lstStyle>
          <a:p>
            <a:pPr defTabSz="494659" eaLnBrk="1" hangingPunct="1">
              <a:lnSpc>
                <a:spcPct val="93000"/>
              </a:lnSpc>
            </a:pPr>
            <a:r>
              <a:rPr lang="en-US" sz="4200" b="1" dirty="0">
                <a:solidFill>
                  <a:srgbClr val="000099"/>
                </a:solidFill>
                <a:effectLst>
                  <a:outerShdw blurRad="38100" dist="38100" dir="2700000" algn="tl">
                    <a:srgbClr val="000000">
                      <a:alpha val="43137"/>
                    </a:srgbClr>
                  </a:outerShdw>
                </a:effectLst>
              </a:rPr>
              <a:t> </a:t>
            </a:r>
            <a:r>
              <a:rPr lang="en-US" sz="4200" b="1" dirty="0">
                <a:solidFill>
                  <a:srgbClr val="0000FF"/>
                </a:solidFill>
                <a:effectLst>
                  <a:outerShdw blurRad="38100" dist="38100" dir="2700000" algn="tl">
                    <a:srgbClr val="000000">
                      <a:alpha val="43137"/>
                    </a:srgbClr>
                  </a:outerShdw>
                </a:effectLst>
              </a:rPr>
              <a:t>Atomic Parity Violation</a:t>
            </a:r>
          </a:p>
          <a:p>
            <a:pPr algn="ctr" defTabSz="494659" eaLnBrk="1" hangingPunct="1">
              <a:lnSpc>
                <a:spcPct val="93000"/>
              </a:lnSpc>
            </a:pPr>
            <a:r>
              <a:rPr lang="nl-NL" b="1" dirty="0" err="1">
                <a:solidFill>
                  <a:srgbClr val="0000FF"/>
                </a:solidFill>
              </a:rPr>
              <a:t>Extraction</a:t>
            </a:r>
            <a:r>
              <a:rPr lang="nl-NL" b="1" dirty="0">
                <a:solidFill>
                  <a:srgbClr val="0000FF"/>
                </a:solidFill>
              </a:rPr>
              <a:t> of </a:t>
            </a:r>
            <a:r>
              <a:rPr lang="nl-NL" b="1" dirty="0" err="1">
                <a:solidFill>
                  <a:srgbClr val="0000FF"/>
                </a:solidFill>
              </a:rPr>
              <a:t>Weinberg</a:t>
            </a:r>
            <a:r>
              <a:rPr lang="nl-NL" b="1" dirty="0">
                <a:solidFill>
                  <a:srgbClr val="0000FF"/>
                </a:solidFill>
              </a:rPr>
              <a:t> </a:t>
            </a:r>
            <a:r>
              <a:rPr lang="nl-NL" b="1" dirty="0" err="1">
                <a:solidFill>
                  <a:srgbClr val="0000FF"/>
                </a:solidFill>
              </a:rPr>
              <a:t>Angle</a:t>
            </a:r>
            <a:endParaRPr lang="en-US" sz="2000" b="1" dirty="0">
              <a:solidFill>
                <a:srgbClr val="0000FF"/>
              </a:solidFill>
            </a:endParaRPr>
          </a:p>
        </p:txBody>
      </p:sp>
    </p:spTree>
    <p:custDataLst>
      <p:tags r:id="rId1"/>
    </p:custDataLst>
    <p:extLst>
      <p:ext uri="{BB962C8B-B14F-4D97-AF65-F5344CB8AC3E}">
        <p14:creationId xmlns:p14="http://schemas.microsoft.com/office/powerpoint/2010/main" val="2111586676"/>
      </p:ext>
    </p:extLst>
  </p:cSld>
  <p:clrMapOvr>
    <a:masterClrMapping/>
  </p:clrMapOvr>
  <p:transition spd="slow" advTm="15308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7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7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3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p:bldP spid="30" grpId="0"/>
      <p:bldP spid="31" grpId="0" animBg="1"/>
      <p:bldP spid="1033" grpId="0"/>
      <p:bldP spid="28" grpId="0" animBg="1"/>
      <p:bldP spid="29" grpId="0"/>
      <p:bldP spid="32" grpId="0"/>
      <p:bldP spid="33" grpId="0"/>
      <p:bldP spid="44" grpId="0"/>
      <p:bldP spid="38"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554" y="1376388"/>
            <a:ext cx="9146067" cy="5690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963" name="Rectangle 1"/>
          <p:cNvSpPr>
            <a:spLocks noChangeArrowheads="1"/>
          </p:cNvSpPr>
          <p:nvPr/>
        </p:nvSpPr>
        <p:spPr bwMode="auto">
          <a:xfrm>
            <a:off x="925512" y="6771744"/>
            <a:ext cx="3967497" cy="283488"/>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lIns="100673" tIns="50339" rIns="100673" bIns="50339"/>
          <a:lstStyle/>
          <a:p>
            <a:pPr defTabSz="494659">
              <a:buClr>
                <a:srgbClr val="000000"/>
              </a:buClr>
              <a:buSzPct val="100000"/>
            </a:pPr>
            <a:endParaRPr lang="en-US" sz="2600">
              <a:solidFill>
                <a:srgbClr val="FFFFFF"/>
              </a:solidFill>
              <a:latin typeface="Calibri" pitchFamily="34" charset="0"/>
            </a:endParaRPr>
          </a:p>
        </p:txBody>
      </p:sp>
      <p:sp>
        <p:nvSpPr>
          <p:cNvPr id="40964" name="Rectangle 2"/>
          <p:cNvSpPr txBox="1">
            <a:spLocks noChangeArrowheads="1"/>
          </p:cNvSpPr>
          <p:nvPr/>
        </p:nvSpPr>
        <p:spPr bwMode="auto">
          <a:xfrm>
            <a:off x="2471174" y="238489"/>
            <a:ext cx="5910117" cy="79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091" tIns="51528" rIns="99091" bIns="51528" anchor="b"/>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9pPr>
          </a:lstStyle>
          <a:p>
            <a:pPr defTabSz="494659" eaLnBrk="1" hangingPunct="1">
              <a:lnSpc>
                <a:spcPct val="93000"/>
              </a:lnSpc>
            </a:pPr>
            <a:r>
              <a:rPr lang="en-US" sz="4200" b="1" dirty="0">
                <a:solidFill>
                  <a:srgbClr val="000099"/>
                </a:solidFill>
                <a:effectLst>
                  <a:outerShdw blurRad="38100" dist="38100" dir="2700000" algn="tl">
                    <a:srgbClr val="000000">
                      <a:alpha val="43137"/>
                    </a:srgbClr>
                  </a:outerShdw>
                </a:effectLst>
              </a:rPr>
              <a:t> </a:t>
            </a:r>
            <a:r>
              <a:rPr lang="en-US" sz="4200" b="1" dirty="0">
                <a:solidFill>
                  <a:srgbClr val="0000FF"/>
                </a:solidFill>
                <a:effectLst>
                  <a:outerShdw blurRad="38100" dist="38100" dir="2700000" algn="tl">
                    <a:srgbClr val="000000">
                      <a:alpha val="43137"/>
                    </a:srgbClr>
                  </a:outerShdw>
                </a:effectLst>
              </a:rPr>
              <a:t>Atomic Parity Violation</a:t>
            </a:r>
          </a:p>
          <a:p>
            <a:pPr algn="ctr" defTabSz="494659" eaLnBrk="1" hangingPunct="1">
              <a:lnSpc>
                <a:spcPct val="93000"/>
              </a:lnSpc>
            </a:pPr>
            <a:r>
              <a:rPr lang="nl-NL" b="1" dirty="0">
                <a:solidFill>
                  <a:srgbClr val="0000FF"/>
                </a:solidFill>
              </a:rPr>
              <a:t>basic concept</a:t>
            </a:r>
            <a:endParaRPr lang="en-US" sz="2000" b="1" dirty="0">
              <a:solidFill>
                <a:srgbClr val="0000FF"/>
              </a:solidFill>
            </a:endParaRPr>
          </a:p>
        </p:txBody>
      </p:sp>
      <p:sp>
        <p:nvSpPr>
          <p:cNvPr id="40965" name="Rectangle 4"/>
          <p:cNvSpPr>
            <a:spLocks noChangeArrowheads="1"/>
          </p:cNvSpPr>
          <p:nvPr/>
        </p:nvSpPr>
        <p:spPr bwMode="auto">
          <a:xfrm>
            <a:off x="694766" y="1326749"/>
            <a:ext cx="9146067" cy="5711754"/>
          </a:xfrm>
          <a:prstGeom prst="rect">
            <a:avLst/>
          </a:prstGeom>
          <a:noFill/>
          <a:ln w="57150"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100673" tIns="50339" rIns="100673" bIns="50339"/>
          <a:lstStyle/>
          <a:p>
            <a:pPr defTabSz="494659">
              <a:buClr>
                <a:srgbClr val="000000"/>
              </a:buClr>
              <a:buSzPct val="100000"/>
            </a:pPr>
            <a:endParaRPr lang="en-US" sz="2600">
              <a:solidFill>
                <a:srgbClr val="FFFFFF"/>
              </a:solidFill>
              <a:latin typeface="Calibri" pitchFamily="34" charset="0"/>
            </a:endParaRPr>
          </a:p>
        </p:txBody>
      </p:sp>
    </p:spTree>
    <p:extLst>
      <p:ext uri="{BB962C8B-B14F-4D97-AF65-F5344CB8AC3E}">
        <p14:creationId xmlns:p14="http://schemas.microsoft.com/office/powerpoint/2010/main" val="2101567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024" y="3523622"/>
            <a:ext cx="5354638" cy="3500438"/>
          </a:xfrm>
          <a:prstGeom prst="rect">
            <a:avLst/>
          </a:prstGeom>
          <a:noFill/>
          <a:ln>
            <a:noFill/>
          </a:ln>
          <a:effectLst>
            <a:innerShdw blurRad="63500" dist="50800">
              <a:prstClr val="black">
                <a:alpha val="50000"/>
              </a:prstClr>
            </a:inn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32"/>
          <p:cNvSpPr/>
          <p:nvPr/>
        </p:nvSpPr>
        <p:spPr>
          <a:xfrm>
            <a:off x="5724525" y="4237037"/>
            <a:ext cx="4321173" cy="988164"/>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CC"/>
          </a:solidFill>
          <a:ln w="38160">
            <a:noFill/>
            <a:prstDash val="solid"/>
            <a:miter/>
          </a:ln>
          <a:effectLst>
            <a:innerShdw blurRad="63500" dist="50800">
              <a:prstClr val="black">
                <a:alpha val="50000"/>
              </a:prstClr>
            </a:innerShdw>
          </a:effectLst>
        </p:spPr>
        <p:txBody>
          <a:bodyPr wrap="square" lIns="89944" tIns="46772" rIns="89944" bIns="46772" compatLnSpc="0">
            <a:spAutoFit/>
          </a:bodyPr>
          <a:lstStyle/>
          <a:p>
            <a:pPr algn="ctr" defTabSz="913926" fontAlgn="auto">
              <a:lnSpc>
                <a:spcPct val="102000"/>
              </a:lnSpc>
              <a:spcBef>
                <a:spcPts val="448"/>
              </a:spcBef>
              <a:spcAft>
                <a:spcPts val="0"/>
              </a:spcAft>
              <a:defRPr/>
            </a:pPr>
            <a:r>
              <a:rPr lang="nl-NL" sz="2000" b="1" dirty="0">
                <a:solidFill>
                  <a:srgbClr val="000080"/>
                </a:solidFill>
                <a:latin typeface="Arial" pitchFamily="18"/>
                <a:ea typeface="Arial Unicode MS" pitchFamily="34"/>
                <a:cs typeface="Arial Unicode MS" pitchFamily="34"/>
              </a:rPr>
              <a:t>Ra</a:t>
            </a:r>
            <a:r>
              <a:rPr lang="nl-NL" sz="2000" b="1" baseline="30000" dirty="0">
                <a:solidFill>
                  <a:srgbClr val="000080"/>
                </a:solidFill>
                <a:latin typeface="Arial" pitchFamily="18"/>
                <a:ea typeface="Arial Unicode MS" pitchFamily="34"/>
                <a:cs typeface="Arial Unicode MS" pitchFamily="34"/>
              </a:rPr>
              <a:t>+ </a:t>
            </a:r>
            <a:r>
              <a:rPr lang="nl-NL" sz="2000" b="1" dirty="0">
                <a:solidFill>
                  <a:srgbClr val="000080"/>
                </a:solidFill>
                <a:latin typeface="Arial" pitchFamily="18"/>
                <a:ea typeface="Arial Unicode MS" pitchFamily="34"/>
                <a:cs typeface="Arial Unicode MS" pitchFamily="34"/>
              </a:rPr>
              <a:t> superior </a:t>
            </a:r>
            <a:r>
              <a:rPr lang="nl-NL" sz="2000" b="1" dirty="0" err="1">
                <a:solidFill>
                  <a:srgbClr val="000080"/>
                </a:solidFill>
                <a:latin typeface="Arial" pitchFamily="18"/>
                <a:ea typeface="Arial Unicode MS" pitchFamily="34"/>
                <a:cs typeface="Arial Unicode MS" pitchFamily="34"/>
              </a:rPr>
              <a:t>to</a:t>
            </a:r>
            <a:r>
              <a:rPr lang="nl-NL" sz="2000" b="1" dirty="0">
                <a:solidFill>
                  <a:srgbClr val="000080"/>
                </a:solidFill>
                <a:latin typeface="Arial" pitchFamily="18"/>
                <a:ea typeface="Arial Unicode MS" pitchFamily="34"/>
                <a:cs typeface="Arial Unicode MS" pitchFamily="34"/>
              </a:rPr>
              <a:t> </a:t>
            </a:r>
            <a:r>
              <a:rPr lang="nl-NL" sz="2000" b="1" dirty="0" err="1">
                <a:solidFill>
                  <a:srgbClr val="000080"/>
                </a:solidFill>
                <a:latin typeface="Arial" pitchFamily="18"/>
                <a:ea typeface="Arial Unicode MS" pitchFamily="34"/>
                <a:cs typeface="Arial Unicode MS" pitchFamily="34"/>
              </a:rPr>
              <a:t>measure</a:t>
            </a:r>
            <a:r>
              <a:rPr lang="nl-NL" sz="2000" b="1" dirty="0">
                <a:solidFill>
                  <a:srgbClr val="000080"/>
                </a:solidFill>
                <a:latin typeface="Arial" pitchFamily="18"/>
                <a:ea typeface="Arial Unicode MS" pitchFamily="34"/>
                <a:cs typeface="Arial Unicode MS" pitchFamily="34"/>
              </a:rPr>
              <a:t>  APV …</a:t>
            </a:r>
          </a:p>
          <a:p>
            <a:pPr algn="ctr" defTabSz="913926" fontAlgn="auto">
              <a:lnSpc>
                <a:spcPct val="102000"/>
              </a:lnSpc>
              <a:spcBef>
                <a:spcPts val="448"/>
              </a:spcBef>
              <a:spcAft>
                <a:spcPts val="0"/>
              </a:spcAft>
              <a:defRPr/>
            </a:pPr>
            <a:r>
              <a:rPr lang="nl-NL" b="1" dirty="0">
                <a:solidFill>
                  <a:srgbClr val="000080"/>
                </a:solidFill>
                <a:latin typeface="Arial" pitchFamily="18"/>
                <a:ea typeface="Arial Unicode MS" pitchFamily="34"/>
                <a:cs typeface="Arial Unicode MS" pitchFamily="34"/>
              </a:rPr>
              <a:t>50x more sensitive to APV than current best measurement in Cs</a:t>
            </a:r>
          </a:p>
        </p:txBody>
      </p:sp>
      <p:sp>
        <p:nvSpPr>
          <p:cNvPr id="5" name="Rectangle 55"/>
          <p:cNvSpPr/>
          <p:nvPr/>
        </p:nvSpPr>
        <p:spPr>
          <a:xfrm>
            <a:off x="5724525" y="5724525"/>
            <a:ext cx="4356100" cy="10795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89944" tIns="46772" rIns="89944" bIns="46772" compatLnSpc="0"/>
          <a:lstStyle/>
          <a:p>
            <a:pPr marL="341068" indent="-341068" defTabSz="913926" fontAlgn="auto">
              <a:lnSpc>
                <a:spcPct val="102000"/>
              </a:lnSpc>
              <a:spcBef>
                <a:spcPts val="448"/>
              </a:spcBef>
              <a:spcAft>
                <a:spcPts val="0"/>
              </a:spcAft>
              <a:defRPr/>
            </a:pPr>
            <a:r>
              <a:rPr lang="en-US" sz="1700" b="1" dirty="0">
                <a:solidFill>
                  <a:prstClr val="black"/>
                </a:solidFill>
                <a:latin typeface="Arial" pitchFamily="18"/>
                <a:ea typeface="SimSun" pitchFamily="2"/>
                <a:cs typeface="Mangal" pitchFamily="2"/>
              </a:rPr>
              <a:t>Theory Calculations:</a:t>
            </a:r>
          </a:p>
          <a:p>
            <a:pPr marL="341068" indent="-341068" defTabSz="913926" fontAlgn="auto">
              <a:lnSpc>
                <a:spcPct val="102000"/>
              </a:lnSpc>
              <a:spcBef>
                <a:spcPts val="597"/>
              </a:spcBef>
              <a:spcAft>
                <a:spcPts val="0"/>
              </a:spcAft>
              <a:tabLst>
                <a:tab pos="341068" algn="l"/>
                <a:tab pos="912031" algn="l"/>
                <a:tab pos="1825864" algn="l"/>
                <a:tab pos="2739694" algn="l"/>
                <a:tab pos="3653525" algn="l"/>
                <a:tab pos="4567358" algn="l"/>
                <a:tab pos="5481189" algn="l"/>
                <a:tab pos="6395020" algn="l"/>
                <a:tab pos="7308852" algn="l"/>
                <a:tab pos="8222684" algn="l"/>
                <a:tab pos="9136518" algn="l"/>
                <a:tab pos="10050346" algn="l"/>
                <a:tab pos="10326293" algn="l"/>
                <a:tab pos="10775294" algn="l"/>
              </a:tabLst>
              <a:defRPr/>
            </a:pPr>
            <a:r>
              <a:rPr lang="en-US" sz="1700" b="1" dirty="0" err="1">
                <a:solidFill>
                  <a:srgbClr val="008000"/>
                </a:solidFill>
                <a:latin typeface="Arial" pitchFamily="18"/>
                <a:ea typeface="SimSun" pitchFamily="2"/>
                <a:cs typeface="Mangal" pitchFamily="2"/>
              </a:rPr>
              <a:t>k</a:t>
            </a:r>
            <a:r>
              <a:rPr lang="en-US" sz="1700" b="1" baseline="-25000" dirty="0" err="1">
                <a:solidFill>
                  <a:srgbClr val="008000"/>
                </a:solidFill>
                <a:latin typeface="Arial" pitchFamily="18"/>
                <a:ea typeface="SimSun" pitchFamily="2"/>
                <a:cs typeface="Mangal" pitchFamily="2"/>
              </a:rPr>
              <a:t>Ra</a:t>
            </a:r>
            <a:r>
              <a:rPr lang="en-US" sz="1700" b="1" dirty="0">
                <a:solidFill>
                  <a:srgbClr val="008000"/>
                </a:solidFill>
                <a:latin typeface="Arial" pitchFamily="18"/>
                <a:ea typeface="SimSun" pitchFamily="2"/>
                <a:cs typeface="Mangal" pitchFamily="2"/>
              </a:rPr>
              <a:t> = 46.4(1.4)    · 10</a:t>
            </a:r>
            <a:r>
              <a:rPr lang="en-US" sz="1700" b="1" baseline="30000" dirty="0">
                <a:solidFill>
                  <a:srgbClr val="008000"/>
                </a:solidFill>
                <a:latin typeface="Arial" pitchFamily="18"/>
                <a:ea typeface="SimSun" pitchFamily="2"/>
                <a:cs typeface="Mangal" pitchFamily="2"/>
              </a:rPr>
              <a:t>-11</a:t>
            </a:r>
            <a:r>
              <a:rPr lang="en-US" sz="1700" b="1" baseline="-25000" dirty="0">
                <a:solidFill>
                  <a:srgbClr val="008000"/>
                </a:solidFill>
                <a:latin typeface="Arial" pitchFamily="18"/>
                <a:ea typeface="SimSun" pitchFamily="2"/>
                <a:cs typeface="Mangal" pitchFamily="2"/>
              </a:rPr>
              <a:t> </a:t>
            </a:r>
            <a:r>
              <a:rPr lang="en-US" sz="1700" b="1" dirty="0">
                <a:solidFill>
                  <a:srgbClr val="008000"/>
                </a:solidFill>
                <a:latin typeface="Arial" pitchFamily="18"/>
                <a:ea typeface="SimSun" pitchFamily="2"/>
                <a:cs typeface="Mangal" pitchFamily="2"/>
              </a:rPr>
              <a:t>iea</a:t>
            </a:r>
            <a:r>
              <a:rPr lang="en-US" sz="1700" b="1" baseline="-25000" dirty="0">
                <a:solidFill>
                  <a:srgbClr val="008000"/>
                </a:solidFill>
                <a:latin typeface="Arial" pitchFamily="18"/>
                <a:ea typeface="SimSun" pitchFamily="2"/>
                <a:cs typeface="Mangal" pitchFamily="2"/>
              </a:rPr>
              <a:t>0</a:t>
            </a:r>
            <a:r>
              <a:rPr lang="en-US" sz="1700" b="1" baseline="30000" dirty="0">
                <a:solidFill>
                  <a:srgbClr val="008000"/>
                </a:solidFill>
                <a:latin typeface="Arial" pitchFamily="18"/>
                <a:ea typeface="SimSun" pitchFamily="2"/>
                <a:cs typeface="Mangal" pitchFamily="2"/>
              </a:rPr>
              <a:t> </a:t>
            </a:r>
            <a:r>
              <a:rPr lang="en-US" sz="1700" b="1" dirty="0">
                <a:solidFill>
                  <a:srgbClr val="008000"/>
                </a:solidFill>
                <a:latin typeface="Arial" pitchFamily="18"/>
                <a:ea typeface="SimSun" pitchFamily="2"/>
                <a:cs typeface="Mangal" pitchFamily="2"/>
              </a:rPr>
              <a:t>/N   *</a:t>
            </a:r>
          </a:p>
          <a:p>
            <a:pPr marL="341068" indent="-341068" defTabSz="913926" fontAlgn="auto">
              <a:lnSpc>
                <a:spcPct val="102000"/>
              </a:lnSpc>
              <a:spcBef>
                <a:spcPts val="597"/>
              </a:spcBef>
              <a:spcAft>
                <a:spcPts val="0"/>
              </a:spcAft>
              <a:tabLst>
                <a:tab pos="341068" algn="l"/>
                <a:tab pos="912031" algn="l"/>
                <a:tab pos="1825864" algn="l"/>
                <a:tab pos="2739694" algn="l"/>
                <a:tab pos="3653525" algn="l"/>
                <a:tab pos="4567358" algn="l"/>
                <a:tab pos="5481189" algn="l"/>
                <a:tab pos="6395020" algn="l"/>
                <a:tab pos="7308852" algn="l"/>
                <a:tab pos="8222684" algn="l"/>
                <a:tab pos="9136518" algn="l"/>
                <a:tab pos="10050346" algn="l"/>
                <a:tab pos="10326293" algn="l"/>
                <a:tab pos="10775294" algn="l"/>
              </a:tabLst>
              <a:defRPr/>
            </a:pPr>
            <a:r>
              <a:rPr lang="en-US" sz="1700" b="1" dirty="0" err="1">
                <a:solidFill>
                  <a:srgbClr val="008000"/>
                </a:solidFill>
                <a:latin typeface="Arial" pitchFamily="18"/>
                <a:ea typeface="SimSun" pitchFamily="2"/>
                <a:cs typeface="Mangal" pitchFamily="2"/>
              </a:rPr>
              <a:t>k</a:t>
            </a:r>
            <a:r>
              <a:rPr lang="en-US" sz="1700" b="1" baseline="-25000" dirty="0" err="1">
                <a:solidFill>
                  <a:srgbClr val="008000"/>
                </a:solidFill>
                <a:latin typeface="Arial" pitchFamily="18"/>
                <a:ea typeface="SimSun" pitchFamily="2"/>
                <a:cs typeface="Mangal" pitchFamily="2"/>
              </a:rPr>
              <a:t>Cs</a:t>
            </a:r>
            <a:r>
              <a:rPr lang="en-US" sz="1700" b="1" dirty="0">
                <a:solidFill>
                  <a:srgbClr val="008000"/>
                </a:solidFill>
                <a:latin typeface="Arial" pitchFamily="18"/>
                <a:ea typeface="SimSun" pitchFamily="2"/>
                <a:cs typeface="Mangal" pitchFamily="2"/>
              </a:rPr>
              <a:t> = 0.8906(26) · 10</a:t>
            </a:r>
            <a:r>
              <a:rPr lang="en-US" sz="1700" b="1" baseline="30000" dirty="0">
                <a:solidFill>
                  <a:srgbClr val="008000"/>
                </a:solidFill>
                <a:latin typeface="Arial" pitchFamily="18"/>
                <a:ea typeface="SimSun" pitchFamily="2"/>
                <a:cs typeface="Mangal" pitchFamily="2"/>
              </a:rPr>
              <a:t>-11</a:t>
            </a:r>
            <a:r>
              <a:rPr lang="en-US" sz="1700" b="1" baseline="-25000" dirty="0">
                <a:solidFill>
                  <a:srgbClr val="008000"/>
                </a:solidFill>
                <a:latin typeface="Arial" pitchFamily="18"/>
                <a:ea typeface="SimSun" pitchFamily="2"/>
                <a:cs typeface="Mangal" pitchFamily="2"/>
              </a:rPr>
              <a:t> </a:t>
            </a:r>
            <a:r>
              <a:rPr lang="en-US" sz="1700" b="1" dirty="0">
                <a:solidFill>
                  <a:srgbClr val="008000"/>
                </a:solidFill>
                <a:latin typeface="Arial" pitchFamily="18"/>
                <a:ea typeface="SimSun" pitchFamily="2"/>
                <a:cs typeface="Mangal" pitchFamily="2"/>
              </a:rPr>
              <a:t>iea</a:t>
            </a:r>
            <a:r>
              <a:rPr lang="en-US" sz="1700" b="1" baseline="-25000" dirty="0">
                <a:solidFill>
                  <a:srgbClr val="008000"/>
                </a:solidFill>
                <a:latin typeface="Arial" pitchFamily="18"/>
                <a:ea typeface="SimSun" pitchFamily="2"/>
                <a:cs typeface="Mangal" pitchFamily="2"/>
              </a:rPr>
              <a:t>0</a:t>
            </a:r>
            <a:r>
              <a:rPr lang="en-US" sz="1700" b="1" baseline="30000" dirty="0">
                <a:solidFill>
                  <a:srgbClr val="008000"/>
                </a:solidFill>
                <a:latin typeface="Arial" pitchFamily="18"/>
                <a:ea typeface="SimSun" pitchFamily="2"/>
                <a:cs typeface="Mangal" pitchFamily="2"/>
              </a:rPr>
              <a:t> </a:t>
            </a:r>
            <a:r>
              <a:rPr lang="en-US" sz="1700" b="1" dirty="0">
                <a:solidFill>
                  <a:srgbClr val="008000"/>
                </a:solidFill>
                <a:latin typeface="Arial" pitchFamily="18"/>
                <a:ea typeface="SimSun" pitchFamily="2"/>
                <a:cs typeface="Mangal" pitchFamily="2"/>
              </a:rPr>
              <a:t>/N   **</a:t>
            </a:r>
          </a:p>
        </p:txBody>
      </p:sp>
      <p:sp>
        <p:nvSpPr>
          <p:cNvPr id="6" name="Rectangle 57"/>
          <p:cNvSpPr/>
          <p:nvPr/>
        </p:nvSpPr>
        <p:spPr>
          <a:xfrm>
            <a:off x="5031583" y="6700269"/>
            <a:ext cx="4914900" cy="48890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89944" tIns="46772" rIns="89944" bIns="46772" compatLnSpc="0">
            <a:spAutoFit/>
          </a:bodyPr>
          <a:lstStyle/>
          <a:p>
            <a:pPr marL="456915" indent="-456915" algn="r" defTabSz="913926" fontAlgn="auto">
              <a:lnSpc>
                <a:spcPct val="102000"/>
              </a:lnSpc>
              <a:spcBef>
                <a:spcPts val="0"/>
              </a:spcBef>
              <a:spcAft>
                <a:spcPts val="0"/>
              </a:spcAft>
              <a:defRPr/>
            </a:pPr>
            <a:r>
              <a:rPr lang="en-US" sz="1400" dirty="0">
                <a:solidFill>
                  <a:srgbClr val="000000"/>
                </a:solidFill>
                <a:ea typeface="Arial Unicode MS" pitchFamily="34"/>
              </a:rPr>
              <a:t>*</a:t>
            </a:r>
            <a:r>
              <a:rPr lang="en-US" sz="1200" dirty="0">
                <a:solidFill>
                  <a:srgbClr val="000000"/>
                </a:solidFill>
                <a:ea typeface="Arial Unicode MS" pitchFamily="34"/>
              </a:rPr>
              <a:t>L.W. </a:t>
            </a:r>
            <a:r>
              <a:rPr lang="en-US" sz="1200" dirty="0" err="1">
                <a:solidFill>
                  <a:srgbClr val="000000"/>
                </a:solidFill>
                <a:ea typeface="Arial Unicode MS" pitchFamily="34"/>
              </a:rPr>
              <a:t>Wansbeek</a:t>
            </a:r>
            <a:r>
              <a:rPr lang="en-US" sz="1200" dirty="0">
                <a:solidFill>
                  <a:srgbClr val="000000"/>
                </a:solidFill>
                <a:ea typeface="Arial Unicode MS" pitchFamily="34"/>
              </a:rPr>
              <a:t> </a:t>
            </a:r>
            <a:r>
              <a:rPr lang="en-US" sz="1200" i="1" dirty="0">
                <a:solidFill>
                  <a:srgbClr val="000000"/>
                </a:solidFill>
                <a:ea typeface="Arial Unicode MS" pitchFamily="34"/>
              </a:rPr>
              <a:t>et al.</a:t>
            </a:r>
            <a:r>
              <a:rPr lang="en-US" sz="1200" dirty="0">
                <a:solidFill>
                  <a:srgbClr val="000000"/>
                </a:solidFill>
                <a:ea typeface="Arial Unicode MS" pitchFamily="34"/>
              </a:rPr>
              <a:t>, Phys. Rev. A </a:t>
            </a:r>
            <a:r>
              <a:rPr lang="nl-NL" sz="1200" b="1" dirty="0">
                <a:solidFill>
                  <a:srgbClr val="000000"/>
                </a:solidFill>
                <a:ea typeface="Arial Unicode MS" pitchFamily="34"/>
              </a:rPr>
              <a:t>78</a:t>
            </a:r>
            <a:r>
              <a:rPr lang="nl-NL" sz="1200" dirty="0">
                <a:solidFill>
                  <a:srgbClr val="000000"/>
                </a:solidFill>
                <a:ea typeface="Arial Unicode MS" pitchFamily="34"/>
              </a:rPr>
              <a:t>, (2008)</a:t>
            </a:r>
          </a:p>
          <a:p>
            <a:pPr algn="r" defTabSz="913926" fontAlgn="auto" hangingPunct="0">
              <a:spcBef>
                <a:spcPts val="0"/>
              </a:spcBef>
              <a:spcAft>
                <a:spcPts val="0"/>
              </a:spcAft>
              <a:defRPr/>
            </a:pPr>
            <a:r>
              <a:rPr lang="en-US" sz="1200" dirty="0">
                <a:solidFill>
                  <a:srgbClr val="000000"/>
                </a:solidFill>
                <a:ea typeface="Arial Unicode MS" pitchFamily="34"/>
              </a:rPr>
              <a:t>**A. </a:t>
            </a:r>
            <a:r>
              <a:rPr lang="en-US" sz="1200" dirty="0" err="1">
                <a:solidFill>
                  <a:srgbClr val="000000"/>
                </a:solidFill>
                <a:ea typeface="Arial Unicode MS" pitchFamily="34"/>
              </a:rPr>
              <a:t>Derevianko</a:t>
            </a:r>
            <a:r>
              <a:rPr lang="en-US" sz="1200" dirty="0">
                <a:solidFill>
                  <a:srgbClr val="000000"/>
                </a:solidFill>
                <a:ea typeface="Arial Unicode MS" pitchFamily="34"/>
              </a:rPr>
              <a:t> </a:t>
            </a:r>
            <a:r>
              <a:rPr lang="en-US" sz="1200" i="1" dirty="0">
                <a:solidFill>
                  <a:srgbClr val="000000"/>
                </a:solidFill>
                <a:ea typeface="Arial Unicode MS" pitchFamily="34"/>
              </a:rPr>
              <a:t>et al.</a:t>
            </a:r>
            <a:r>
              <a:rPr lang="en-US" sz="1200" dirty="0">
                <a:solidFill>
                  <a:srgbClr val="000000"/>
                </a:solidFill>
                <a:ea typeface="Arial Unicode MS" pitchFamily="34"/>
              </a:rPr>
              <a:t>, </a:t>
            </a:r>
            <a:r>
              <a:rPr lang="nl-NL" sz="1200" dirty="0">
                <a:solidFill>
                  <a:srgbClr val="000000"/>
                </a:solidFill>
                <a:ea typeface="Arial Unicode MS" pitchFamily="34"/>
              </a:rPr>
              <a:t> Phys. Rev. A </a:t>
            </a:r>
            <a:r>
              <a:rPr lang="nl-NL" sz="1200" b="1" dirty="0">
                <a:solidFill>
                  <a:srgbClr val="000000"/>
                </a:solidFill>
                <a:ea typeface="Arial Unicode MS" pitchFamily="34"/>
              </a:rPr>
              <a:t>79</a:t>
            </a:r>
            <a:r>
              <a:rPr lang="nl-NL" sz="1200" dirty="0">
                <a:solidFill>
                  <a:srgbClr val="000000"/>
                </a:solidFill>
                <a:ea typeface="Arial Unicode MS" pitchFamily="34"/>
              </a:rPr>
              <a:t>, 013404 (2009)</a:t>
            </a:r>
          </a:p>
        </p:txBody>
      </p:sp>
      <p:grpSp>
        <p:nvGrpSpPr>
          <p:cNvPr id="7" name="Group 2"/>
          <p:cNvGrpSpPr>
            <a:grpSpLocks/>
          </p:cNvGrpSpPr>
          <p:nvPr/>
        </p:nvGrpSpPr>
        <p:grpSpPr bwMode="auto">
          <a:xfrm>
            <a:off x="360360" y="1134268"/>
            <a:ext cx="2865019" cy="1785951"/>
            <a:chOff x="4608264" y="852406"/>
            <a:chExt cx="2866044" cy="1785336"/>
          </a:xfrm>
        </p:grpSpPr>
        <p:sp>
          <p:nvSpPr>
            <p:cNvPr id="8" name="Freeform 7"/>
            <p:cNvSpPr/>
            <p:nvPr/>
          </p:nvSpPr>
          <p:spPr>
            <a:xfrm>
              <a:off x="4773423" y="915884"/>
              <a:ext cx="2532967" cy="151554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wrap="none" lIns="90000" tIns="46800" rIns="90000" bIns="46800" anchor="ctr" compatLnSpc="0"/>
            <a:lstStyle/>
            <a:p>
              <a:pPr defTabSz="913926" fontAlgn="auto" hangingPunct="0">
                <a:spcBef>
                  <a:spcPts val="0"/>
                </a:spcBef>
                <a:spcAft>
                  <a:spcPts val="0"/>
                </a:spcAft>
                <a:defRPr/>
              </a:pPr>
              <a:endParaRPr lang="es-CO">
                <a:solidFill>
                  <a:prstClr val="black"/>
                </a:solidFill>
                <a:latin typeface="Arial" pitchFamily="18"/>
                <a:ea typeface="SimSun" pitchFamily="2"/>
                <a:cs typeface="Mangal" pitchFamily="2"/>
              </a:endParaRPr>
            </a:p>
          </p:txBody>
        </p:sp>
        <p:sp>
          <p:nvSpPr>
            <p:cNvPr id="9" name="Straight Connector 8"/>
            <p:cNvSpPr/>
            <p:nvPr/>
          </p:nvSpPr>
          <p:spPr>
            <a:xfrm>
              <a:off x="6134396" y="1341188"/>
              <a:ext cx="592350" cy="0"/>
            </a:xfrm>
            <a:prstGeom prst="line">
              <a:avLst/>
            </a:prstGeom>
            <a:noFill/>
            <a:ln w="28440">
              <a:solidFill>
                <a:srgbClr val="000000"/>
              </a:solidFill>
              <a:prstDash val="solid"/>
              <a:miter/>
            </a:ln>
          </p:spPr>
          <p:txBody>
            <a:bodyPr lIns="90000" tIns="46800" rIns="90000" bIns="46800" compatLnSpc="0"/>
            <a:lstStyle/>
            <a:p>
              <a:pPr defTabSz="913926" fontAlgn="auto" hangingPunct="0">
                <a:spcBef>
                  <a:spcPts val="0"/>
                </a:spcBef>
                <a:spcAft>
                  <a:spcPts val="0"/>
                </a:spcAft>
                <a:defRPr/>
              </a:pPr>
              <a:endParaRPr lang="es-CO">
                <a:solidFill>
                  <a:prstClr val="black"/>
                </a:solidFill>
                <a:latin typeface="Arial" pitchFamily="18"/>
                <a:ea typeface="SimSun" pitchFamily="2"/>
                <a:cs typeface="Mangal" pitchFamily="2"/>
              </a:endParaRPr>
            </a:p>
          </p:txBody>
        </p:sp>
        <p:sp>
          <p:nvSpPr>
            <p:cNvPr id="10" name="Freeform 9"/>
            <p:cNvSpPr/>
            <p:nvPr/>
          </p:nvSpPr>
          <p:spPr>
            <a:xfrm>
              <a:off x="6721981" y="1130122"/>
              <a:ext cx="665528" cy="38564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wrap="none" lIns="90000" tIns="46800" rIns="90000" bIns="46800" compatLnSpc="0">
              <a:spAutoFit/>
            </a:bodyPr>
            <a:lstStyle/>
            <a:p>
              <a:pPr defTabSz="913926" fontAlgn="auto">
                <a:lnSpc>
                  <a:spcPct val="102000"/>
                </a:lnSpc>
                <a:spcBef>
                  <a:spcPts val="0"/>
                </a:spcBef>
                <a:spcAft>
                  <a:spcPts val="0"/>
                </a:spcAft>
                <a:defRPr/>
              </a:pPr>
              <a:r>
                <a:rPr lang="nl-NL" dirty="0">
                  <a:solidFill>
                    <a:prstClr val="black"/>
                  </a:solidFill>
                  <a:latin typeface="Calibri" pitchFamily="34"/>
                  <a:ea typeface="SimSun" pitchFamily="2"/>
                  <a:cs typeface="Mangal" pitchFamily="2"/>
                </a:rPr>
                <a:t>6D</a:t>
              </a:r>
              <a:r>
                <a:rPr lang="nl-NL" baseline="-25000" dirty="0">
                  <a:solidFill>
                    <a:prstClr val="black"/>
                  </a:solidFill>
                  <a:latin typeface="Calibri" pitchFamily="34"/>
                  <a:ea typeface="SimSun" pitchFamily="2"/>
                  <a:cs typeface="Mangal" pitchFamily="2"/>
                </a:rPr>
                <a:t>5/2</a:t>
              </a:r>
            </a:p>
          </p:txBody>
        </p:sp>
        <p:sp>
          <p:nvSpPr>
            <p:cNvPr id="11" name="Straight Connector 10"/>
            <p:cNvSpPr/>
            <p:nvPr/>
          </p:nvSpPr>
          <p:spPr>
            <a:xfrm>
              <a:off x="5322894" y="1049188"/>
              <a:ext cx="593937" cy="1587"/>
            </a:xfrm>
            <a:prstGeom prst="line">
              <a:avLst/>
            </a:prstGeom>
            <a:noFill/>
            <a:ln w="28440">
              <a:solidFill>
                <a:srgbClr val="000000"/>
              </a:solidFill>
              <a:prstDash val="solid"/>
              <a:miter/>
            </a:ln>
          </p:spPr>
          <p:txBody>
            <a:bodyPr lIns="90000" tIns="46800" rIns="90000" bIns="46800" compatLnSpc="0"/>
            <a:lstStyle/>
            <a:p>
              <a:pPr defTabSz="913926" fontAlgn="auto" hangingPunct="0">
                <a:spcBef>
                  <a:spcPts val="0"/>
                </a:spcBef>
                <a:spcAft>
                  <a:spcPts val="0"/>
                </a:spcAft>
                <a:defRPr/>
              </a:pPr>
              <a:endParaRPr lang="es-CO">
                <a:solidFill>
                  <a:prstClr val="black"/>
                </a:solidFill>
                <a:latin typeface="Arial" pitchFamily="18"/>
                <a:ea typeface="SimSun" pitchFamily="2"/>
                <a:cs typeface="Mangal" pitchFamily="2"/>
              </a:endParaRPr>
            </a:p>
          </p:txBody>
        </p:sp>
        <p:sp>
          <p:nvSpPr>
            <p:cNvPr id="12" name="Straight Connector 11"/>
            <p:cNvSpPr/>
            <p:nvPr/>
          </p:nvSpPr>
          <p:spPr>
            <a:xfrm>
              <a:off x="5322894" y="1258666"/>
              <a:ext cx="593937" cy="1587"/>
            </a:xfrm>
            <a:prstGeom prst="line">
              <a:avLst/>
            </a:prstGeom>
            <a:noFill/>
            <a:ln w="28440">
              <a:solidFill>
                <a:srgbClr val="000000"/>
              </a:solidFill>
              <a:prstDash val="solid"/>
              <a:miter/>
            </a:ln>
          </p:spPr>
          <p:txBody>
            <a:bodyPr lIns="90000" tIns="46800" rIns="90000" bIns="46800" compatLnSpc="0"/>
            <a:lstStyle/>
            <a:p>
              <a:pPr defTabSz="913926" fontAlgn="auto" hangingPunct="0">
                <a:spcBef>
                  <a:spcPts val="0"/>
                </a:spcBef>
                <a:spcAft>
                  <a:spcPts val="0"/>
                </a:spcAft>
                <a:defRPr/>
              </a:pPr>
              <a:endParaRPr lang="es-CO">
                <a:solidFill>
                  <a:prstClr val="black"/>
                </a:solidFill>
                <a:latin typeface="Arial" pitchFamily="18"/>
                <a:ea typeface="SimSun" pitchFamily="2"/>
                <a:cs typeface="Mangal" pitchFamily="2"/>
              </a:endParaRPr>
            </a:p>
          </p:txBody>
        </p:sp>
        <p:sp>
          <p:nvSpPr>
            <p:cNvPr id="13" name="Freeform 12"/>
            <p:cNvSpPr/>
            <p:nvPr/>
          </p:nvSpPr>
          <p:spPr>
            <a:xfrm>
              <a:off x="4755954" y="1080927"/>
              <a:ext cx="643183" cy="38564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wrap="none" lIns="90000" tIns="46800" rIns="90000" bIns="46800" compatLnSpc="0">
              <a:spAutoFit/>
            </a:bodyPr>
            <a:lstStyle/>
            <a:p>
              <a:pPr defTabSz="913926" fontAlgn="auto">
                <a:lnSpc>
                  <a:spcPct val="102000"/>
                </a:lnSpc>
                <a:spcBef>
                  <a:spcPts val="0"/>
                </a:spcBef>
                <a:spcAft>
                  <a:spcPts val="0"/>
                </a:spcAft>
                <a:defRPr/>
              </a:pPr>
              <a:r>
                <a:rPr lang="nl-NL" dirty="0">
                  <a:solidFill>
                    <a:prstClr val="black"/>
                  </a:solidFill>
                  <a:latin typeface="Calibri" pitchFamily="34"/>
                  <a:ea typeface="SimSun" pitchFamily="2"/>
                  <a:cs typeface="Mangal" pitchFamily="2"/>
                </a:rPr>
                <a:t>7P</a:t>
              </a:r>
              <a:r>
                <a:rPr lang="nl-NL" baseline="-25000" dirty="0">
                  <a:solidFill>
                    <a:prstClr val="black"/>
                  </a:solidFill>
                  <a:latin typeface="Calibri" pitchFamily="34"/>
                  <a:ea typeface="SimSun" pitchFamily="2"/>
                  <a:cs typeface="Mangal" pitchFamily="2"/>
                </a:rPr>
                <a:t>1/2</a:t>
              </a:r>
            </a:p>
          </p:txBody>
        </p:sp>
        <p:sp>
          <p:nvSpPr>
            <p:cNvPr id="14" name="Freeform 13"/>
            <p:cNvSpPr/>
            <p:nvPr/>
          </p:nvSpPr>
          <p:spPr>
            <a:xfrm>
              <a:off x="4752778" y="852406"/>
              <a:ext cx="643183" cy="38564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wrap="none" lIns="90000" tIns="46800" rIns="90000" bIns="46800" compatLnSpc="0">
              <a:spAutoFit/>
            </a:bodyPr>
            <a:lstStyle/>
            <a:p>
              <a:pPr defTabSz="913926" fontAlgn="auto">
                <a:lnSpc>
                  <a:spcPct val="102000"/>
                </a:lnSpc>
                <a:spcBef>
                  <a:spcPts val="0"/>
                </a:spcBef>
                <a:spcAft>
                  <a:spcPts val="0"/>
                </a:spcAft>
                <a:defRPr/>
              </a:pPr>
              <a:r>
                <a:rPr lang="nl-NL" dirty="0">
                  <a:solidFill>
                    <a:prstClr val="black"/>
                  </a:solidFill>
                  <a:latin typeface="Calibri" pitchFamily="34"/>
                  <a:ea typeface="SimSun" pitchFamily="2"/>
                  <a:cs typeface="Mangal" pitchFamily="2"/>
                </a:rPr>
                <a:t>7P</a:t>
              </a:r>
              <a:r>
                <a:rPr lang="nl-NL" baseline="-25000" dirty="0">
                  <a:solidFill>
                    <a:prstClr val="black"/>
                  </a:solidFill>
                  <a:latin typeface="Calibri" pitchFamily="34"/>
                  <a:ea typeface="SimSun" pitchFamily="2"/>
                  <a:cs typeface="Mangal" pitchFamily="2"/>
                </a:rPr>
                <a:t>3/2</a:t>
              </a:r>
            </a:p>
          </p:txBody>
        </p:sp>
        <p:sp>
          <p:nvSpPr>
            <p:cNvPr id="15" name="Straight Connector 14"/>
            <p:cNvSpPr/>
            <p:nvPr/>
          </p:nvSpPr>
          <p:spPr>
            <a:xfrm>
              <a:off x="4775011" y="2263209"/>
              <a:ext cx="592350" cy="1586"/>
            </a:xfrm>
            <a:prstGeom prst="line">
              <a:avLst/>
            </a:prstGeom>
            <a:noFill/>
            <a:ln w="28440">
              <a:solidFill>
                <a:srgbClr val="000000"/>
              </a:solidFill>
              <a:prstDash val="solid"/>
              <a:miter/>
            </a:ln>
          </p:spPr>
          <p:txBody>
            <a:bodyPr lIns="90000" tIns="46800" rIns="90000" bIns="46800" compatLnSpc="0"/>
            <a:lstStyle/>
            <a:p>
              <a:pPr defTabSz="913926" fontAlgn="auto" hangingPunct="0">
                <a:spcBef>
                  <a:spcPts val="0"/>
                </a:spcBef>
                <a:spcAft>
                  <a:spcPts val="0"/>
                </a:spcAft>
                <a:defRPr/>
              </a:pPr>
              <a:endParaRPr lang="es-CO">
                <a:solidFill>
                  <a:prstClr val="black"/>
                </a:solidFill>
                <a:latin typeface="Arial" pitchFamily="18"/>
                <a:ea typeface="SimSun" pitchFamily="2"/>
                <a:cs typeface="Mangal" pitchFamily="2"/>
              </a:endParaRPr>
            </a:p>
          </p:txBody>
        </p:sp>
        <p:sp>
          <p:nvSpPr>
            <p:cNvPr id="16" name="Straight Connector 15"/>
            <p:cNvSpPr/>
            <p:nvPr/>
          </p:nvSpPr>
          <p:spPr>
            <a:xfrm>
              <a:off x="6132809" y="1495123"/>
              <a:ext cx="592349" cy="1586"/>
            </a:xfrm>
            <a:prstGeom prst="line">
              <a:avLst/>
            </a:prstGeom>
            <a:noFill/>
            <a:ln w="28440">
              <a:solidFill>
                <a:srgbClr val="000000"/>
              </a:solidFill>
              <a:prstDash val="solid"/>
              <a:miter/>
            </a:ln>
          </p:spPr>
          <p:txBody>
            <a:bodyPr lIns="90000" tIns="46800" rIns="90000" bIns="46800" compatLnSpc="0"/>
            <a:lstStyle/>
            <a:p>
              <a:pPr defTabSz="913926" fontAlgn="auto" hangingPunct="0">
                <a:spcBef>
                  <a:spcPts val="0"/>
                </a:spcBef>
                <a:spcAft>
                  <a:spcPts val="0"/>
                </a:spcAft>
                <a:defRPr/>
              </a:pPr>
              <a:endParaRPr lang="es-CO">
                <a:solidFill>
                  <a:prstClr val="black"/>
                </a:solidFill>
                <a:latin typeface="Arial" pitchFamily="18"/>
                <a:ea typeface="SimSun" pitchFamily="2"/>
                <a:cs typeface="Mangal" pitchFamily="2"/>
              </a:endParaRPr>
            </a:p>
          </p:txBody>
        </p:sp>
        <p:sp>
          <p:nvSpPr>
            <p:cNvPr id="17" name="Straight Connector 16"/>
            <p:cNvSpPr/>
            <p:nvPr/>
          </p:nvSpPr>
          <p:spPr>
            <a:xfrm flipV="1">
              <a:off x="5110093" y="1596688"/>
              <a:ext cx="1165642" cy="664933"/>
            </a:xfrm>
            <a:prstGeom prst="line">
              <a:avLst/>
            </a:prstGeom>
            <a:noFill/>
            <a:ln w="28440">
              <a:solidFill>
                <a:srgbClr val="339966"/>
              </a:solidFill>
              <a:prstDash val="solid"/>
              <a:miter/>
              <a:headEnd type="arrow"/>
              <a:tailEnd type="arrow"/>
            </a:ln>
          </p:spPr>
          <p:txBody>
            <a:bodyPr lIns="90000" tIns="46800" rIns="90000" bIns="46800" compatLnSpc="0"/>
            <a:lstStyle/>
            <a:p>
              <a:pPr defTabSz="913926" fontAlgn="auto" hangingPunct="0">
                <a:spcBef>
                  <a:spcPts val="0"/>
                </a:spcBef>
                <a:spcAft>
                  <a:spcPts val="0"/>
                </a:spcAft>
                <a:defRPr/>
              </a:pPr>
              <a:endParaRPr lang="es-CO">
                <a:solidFill>
                  <a:prstClr val="black"/>
                </a:solidFill>
                <a:latin typeface="Arial" pitchFamily="18"/>
                <a:ea typeface="SimSun" pitchFamily="2"/>
                <a:cs typeface="Mangal" pitchFamily="2"/>
              </a:endParaRPr>
            </a:p>
          </p:txBody>
        </p:sp>
        <p:sp>
          <p:nvSpPr>
            <p:cNvPr id="18" name="Freeform 17"/>
            <p:cNvSpPr/>
            <p:nvPr/>
          </p:nvSpPr>
          <p:spPr>
            <a:xfrm>
              <a:off x="4608264" y="2252099"/>
              <a:ext cx="630242" cy="38564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wrap="none" lIns="90000" tIns="46800" rIns="90000" bIns="46800" compatLnSpc="0">
              <a:spAutoFit/>
            </a:bodyPr>
            <a:lstStyle/>
            <a:p>
              <a:pPr defTabSz="913926" fontAlgn="auto">
                <a:lnSpc>
                  <a:spcPct val="102000"/>
                </a:lnSpc>
                <a:spcBef>
                  <a:spcPts val="0"/>
                </a:spcBef>
                <a:spcAft>
                  <a:spcPts val="0"/>
                </a:spcAft>
                <a:defRPr/>
              </a:pPr>
              <a:r>
                <a:rPr lang="en-US" dirty="0">
                  <a:solidFill>
                    <a:srgbClr val="000000"/>
                  </a:solidFill>
                  <a:latin typeface="Calibri" pitchFamily="34"/>
                  <a:ea typeface="SimSun" pitchFamily="2"/>
                  <a:cs typeface="Mangal" pitchFamily="2"/>
                </a:rPr>
                <a:t>7S</a:t>
              </a:r>
              <a:r>
                <a:rPr lang="en-US" baseline="-25000" dirty="0">
                  <a:solidFill>
                    <a:srgbClr val="000000"/>
                  </a:solidFill>
                  <a:latin typeface="Calibri" pitchFamily="34"/>
                  <a:ea typeface="SimSun" pitchFamily="2"/>
                  <a:cs typeface="Mangal" pitchFamily="2"/>
                </a:rPr>
                <a:t>1/2</a:t>
              </a:r>
            </a:p>
          </p:txBody>
        </p:sp>
        <p:sp>
          <p:nvSpPr>
            <p:cNvPr id="19" name="Freeform 18"/>
            <p:cNvSpPr/>
            <p:nvPr/>
          </p:nvSpPr>
          <p:spPr>
            <a:xfrm>
              <a:off x="5472173" y="1583992"/>
              <a:ext cx="425528" cy="38564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wrap="none" lIns="90000" tIns="46800" rIns="90000" bIns="46800" compatLnSpc="0">
              <a:spAutoFit/>
            </a:bodyPr>
            <a:lstStyle/>
            <a:p>
              <a:pPr defTabSz="913926" fontAlgn="auto">
                <a:lnSpc>
                  <a:spcPct val="102000"/>
                </a:lnSpc>
                <a:spcBef>
                  <a:spcPts val="0"/>
                </a:spcBef>
                <a:spcAft>
                  <a:spcPts val="0"/>
                </a:spcAft>
                <a:defRPr/>
              </a:pPr>
              <a:r>
                <a:rPr lang="nl-NL" b="1" dirty="0">
                  <a:solidFill>
                    <a:srgbClr val="008000"/>
                  </a:solidFill>
                  <a:latin typeface="Calibri" pitchFamily="34"/>
                  <a:ea typeface="SimSun" pitchFamily="2"/>
                  <a:cs typeface="Mangal" pitchFamily="2"/>
                </a:rPr>
                <a:t>E2</a:t>
              </a:r>
            </a:p>
          </p:txBody>
        </p:sp>
        <p:sp>
          <p:nvSpPr>
            <p:cNvPr id="20" name="Freeform 19"/>
            <p:cNvSpPr/>
            <p:nvPr/>
          </p:nvSpPr>
          <p:spPr>
            <a:xfrm>
              <a:off x="6723570" y="1342775"/>
              <a:ext cx="750738" cy="38564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wrap="none" lIns="90000" tIns="46800" rIns="90000" bIns="46800" compatLnSpc="0">
              <a:spAutoFit/>
            </a:bodyPr>
            <a:lstStyle/>
            <a:p>
              <a:pPr defTabSz="913926" fontAlgn="auto">
                <a:lnSpc>
                  <a:spcPct val="102000"/>
                </a:lnSpc>
                <a:spcBef>
                  <a:spcPts val="0"/>
                </a:spcBef>
                <a:spcAft>
                  <a:spcPts val="0"/>
                </a:spcAft>
                <a:defRPr/>
              </a:pPr>
              <a:r>
                <a:rPr lang="en-US" dirty="0">
                  <a:solidFill>
                    <a:srgbClr val="000000"/>
                  </a:solidFill>
                  <a:latin typeface="Calibri" pitchFamily="34"/>
                  <a:ea typeface="SimSun" pitchFamily="2"/>
                  <a:cs typeface="Mangal" pitchFamily="2"/>
                </a:rPr>
                <a:t>6D</a:t>
              </a:r>
              <a:r>
                <a:rPr lang="en-US" baseline="-25000" dirty="0">
                  <a:solidFill>
                    <a:srgbClr val="000000"/>
                  </a:solidFill>
                  <a:latin typeface="Calibri" pitchFamily="34"/>
                  <a:ea typeface="SimSun" pitchFamily="2"/>
                  <a:cs typeface="Mangal" pitchFamily="2"/>
                </a:rPr>
                <a:t>3/2 </a:t>
              </a:r>
              <a:r>
                <a:rPr lang="en-US" dirty="0">
                  <a:solidFill>
                    <a:srgbClr val="000000"/>
                  </a:solidFill>
                  <a:latin typeface="Calibri" pitchFamily="34"/>
                  <a:ea typeface="SimSun" pitchFamily="2"/>
                  <a:cs typeface="Mangal" pitchFamily="2"/>
                </a:rPr>
                <a:t> </a:t>
              </a:r>
            </a:p>
          </p:txBody>
        </p:sp>
        <p:sp>
          <p:nvSpPr>
            <p:cNvPr id="21" name="Freeform 20"/>
            <p:cNvSpPr/>
            <p:nvPr/>
          </p:nvSpPr>
          <p:spPr>
            <a:xfrm>
              <a:off x="5238726" y="1604622"/>
              <a:ext cx="1138645" cy="656999"/>
            </a:xfrm>
            <a:custGeom>
              <a:avLst/>
              <a:gdLst>
                <a:gd name="f0" fmla="val 0"/>
                <a:gd name="f1" fmla="val 2222"/>
                <a:gd name="f2" fmla="val 3413"/>
              </a:gdLst>
              <a:ahLst/>
              <a:cxnLst>
                <a:cxn ang="3cd4">
                  <a:pos x="hc" y="t"/>
                </a:cxn>
                <a:cxn ang="0">
                  <a:pos x="r" y="vc"/>
                </a:cxn>
                <a:cxn ang="cd4">
                  <a:pos x="hc" y="b"/>
                </a:cxn>
                <a:cxn ang="cd2">
                  <a:pos x="l" y="vc"/>
                </a:cxn>
              </a:cxnLst>
              <a:rect l="l" t="t" r="r" b="b"/>
              <a:pathLst>
                <a:path w="3414" h="2223">
                  <a:moveTo>
                    <a:pt x="f0" y="f1"/>
                  </a:moveTo>
                  <a:lnTo>
                    <a:pt x="f2" y="f0"/>
                  </a:lnTo>
                </a:path>
              </a:pathLst>
            </a:custGeom>
            <a:noFill/>
            <a:ln w="28440">
              <a:solidFill>
                <a:srgbClr val="0066FF"/>
              </a:solidFill>
              <a:prstDash val="solid"/>
              <a:miter/>
              <a:headEnd type="arrow"/>
              <a:tailEnd type="arrow"/>
            </a:ln>
          </p:spPr>
          <p:txBody>
            <a:bodyPr wrap="none" lIns="90000" tIns="46800" rIns="90000" bIns="46800" anchor="ctr" compatLnSpc="0"/>
            <a:lstStyle/>
            <a:p>
              <a:pPr defTabSz="913926" fontAlgn="auto" hangingPunct="0">
                <a:spcBef>
                  <a:spcPts val="0"/>
                </a:spcBef>
                <a:spcAft>
                  <a:spcPts val="0"/>
                </a:spcAft>
                <a:defRPr/>
              </a:pPr>
              <a:endParaRPr lang="es-CO">
                <a:solidFill>
                  <a:prstClr val="black"/>
                </a:solidFill>
                <a:latin typeface="Arial" pitchFamily="18"/>
                <a:ea typeface="SimSun" pitchFamily="2"/>
                <a:cs typeface="Mangal" pitchFamily="2"/>
              </a:endParaRPr>
            </a:p>
          </p:txBody>
        </p:sp>
        <p:sp>
          <p:nvSpPr>
            <p:cNvPr id="22" name="Freeform 21"/>
            <p:cNvSpPr/>
            <p:nvPr/>
          </p:nvSpPr>
          <p:spPr>
            <a:xfrm>
              <a:off x="6012116" y="1768079"/>
              <a:ext cx="685682" cy="38564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wrap="none" lIns="90000" tIns="46800" rIns="90000" bIns="46800" compatLnSpc="0">
              <a:spAutoFit/>
            </a:bodyPr>
            <a:lstStyle/>
            <a:p>
              <a:pPr defTabSz="913926" fontAlgn="auto">
                <a:lnSpc>
                  <a:spcPct val="102000"/>
                </a:lnSpc>
                <a:spcBef>
                  <a:spcPts val="0"/>
                </a:spcBef>
                <a:spcAft>
                  <a:spcPts val="0"/>
                </a:spcAft>
                <a:defRPr/>
              </a:pPr>
              <a:r>
                <a:rPr lang="nl-NL" b="1" dirty="0">
                  <a:solidFill>
                    <a:srgbClr val="0066FF"/>
                  </a:solidFill>
                  <a:latin typeface="Calibri" pitchFamily="34"/>
                  <a:ea typeface="SimSun" pitchFamily="2"/>
                  <a:cs typeface="Mangal" pitchFamily="2"/>
                </a:rPr>
                <a:t>E1</a:t>
              </a:r>
              <a:r>
                <a:rPr lang="nl-NL" b="1" baseline="-25000" dirty="0">
                  <a:solidFill>
                    <a:srgbClr val="0066FF"/>
                  </a:solidFill>
                  <a:latin typeface="Calibri" pitchFamily="34"/>
                  <a:ea typeface="SimSun" pitchFamily="2"/>
                  <a:cs typeface="Mangal" pitchFamily="2"/>
                </a:rPr>
                <a:t>APV</a:t>
              </a:r>
            </a:p>
          </p:txBody>
        </p:sp>
        <p:sp>
          <p:nvSpPr>
            <p:cNvPr id="23" name="Straight Connector 22"/>
            <p:cNvSpPr/>
            <p:nvPr/>
          </p:nvSpPr>
          <p:spPr>
            <a:xfrm>
              <a:off x="6139161" y="1593514"/>
              <a:ext cx="592349" cy="0"/>
            </a:xfrm>
            <a:prstGeom prst="line">
              <a:avLst/>
            </a:prstGeom>
            <a:noFill/>
            <a:ln w="28440">
              <a:solidFill>
                <a:srgbClr val="FF0000"/>
              </a:solidFill>
              <a:custDash>
                <a:ds d="100000" sp="100000"/>
              </a:custDash>
              <a:miter/>
            </a:ln>
          </p:spPr>
          <p:txBody>
            <a:bodyPr lIns="90000" tIns="46800" rIns="90000" bIns="46800" compatLnSpc="0"/>
            <a:lstStyle/>
            <a:p>
              <a:pPr defTabSz="913926" fontAlgn="auto" hangingPunct="0">
                <a:spcBef>
                  <a:spcPts val="0"/>
                </a:spcBef>
                <a:spcAft>
                  <a:spcPts val="0"/>
                </a:spcAft>
                <a:defRPr/>
              </a:pPr>
              <a:endParaRPr lang="es-CO">
                <a:solidFill>
                  <a:prstClr val="black"/>
                </a:solidFill>
                <a:latin typeface="Arial" pitchFamily="18"/>
                <a:ea typeface="SimSun" pitchFamily="2"/>
                <a:cs typeface="Mangal" pitchFamily="2"/>
              </a:endParaRPr>
            </a:p>
          </p:txBody>
        </p:sp>
      </p:grpSp>
      <p:graphicFrame>
        <p:nvGraphicFramePr>
          <p:cNvPr id="24" name="Group 57"/>
          <p:cNvGraphicFramePr>
            <a:graphicFrameLocks noGrp="1"/>
          </p:cNvGraphicFramePr>
          <p:nvPr>
            <p:extLst>
              <p:ext uri="{D42A27DB-BD31-4B8C-83A1-F6EECF244321}">
                <p14:modId xmlns:p14="http://schemas.microsoft.com/office/powerpoint/2010/main" val="3075481773"/>
              </p:ext>
            </p:extLst>
          </p:nvPr>
        </p:nvGraphicFramePr>
        <p:xfrm>
          <a:off x="7326312" y="931069"/>
          <a:ext cx="2178051" cy="2410199"/>
        </p:xfrm>
        <a:graphic>
          <a:graphicData uri="http://schemas.openxmlformats.org/drawingml/2006/table">
            <a:tbl>
              <a:tblPr>
                <a:effectLst>
                  <a:innerShdw blurRad="63500" dist="50800">
                    <a:prstClr val="black">
                      <a:alpha val="50000"/>
                    </a:prstClr>
                  </a:innerShdw>
                </a:effectLst>
              </a:tblPr>
              <a:tblGrid>
                <a:gridCol w="1159285">
                  <a:extLst>
                    <a:ext uri="{9D8B030D-6E8A-4147-A177-3AD203B41FA5}">
                      <a16:colId xmlns:a16="http://schemas.microsoft.com/office/drawing/2014/main" xmlns="" val="20000"/>
                    </a:ext>
                  </a:extLst>
                </a:gridCol>
                <a:gridCol w="1018766">
                  <a:extLst>
                    <a:ext uri="{9D8B030D-6E8A-4147-A177-3AD203B41FA5}">
                      <a16:colId xmlns:a16="http://schemas.microsoft.com/office/drawing/2014/main" xmlns="" val="20001"/>
                    </a:ext>
                  </a:extLst>
                </a:gridCol>
              </a:tblGrid>
              <a:tr h="489483">
                <a:tc>
                  <a:txBody>
                    <a:bodyPr/>
                    <a:lstStyle/>
                    <a:p>
                      <a:pPr marL="0" marR="0" lvl="0" indent="0" algn="ctr" defTabSz="912813"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000000"/>
                          </a:solidFill>
                          <a:effectLst/>
                          <a:latin typeface="Arial" pitchFamily="34" charset="0"/>
                          <a:cs typeface="Arial" pitchFamily="34" charset="0"/>
                        </a:rPr>
                        <a:t>S-S</a:t>
                      </a:r>
                    </a:p>
                  </a:txBody>
                  <a:tcPr marL="91439" marR="91439" marT="45721" marB="45721"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000000"/>
                          </a:solidFill>
                          <a:effectLst/>
                          <a:latin typeface="Arial" pitchFamily="34" charset="0"/>
                          <a:cs typeface="Arial" pitchFamily="34" charset="0"/>
                        </a:rPr>
                        <a:t>S-D</a:t>
                      </a:r>
                    </a:p>
                  </a:txBody>
                  <a:tcPr marL="91439" marR="91439" marT="45721" marB="45721"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960358">
                <a:tc>
                  <a:txBody>
                    <a:bodyPr/>
                    <a:lstStyle/>
                    <a:p>
                      <a:pPr marL="0" marR="0" lvl="0" indent="0" algn="ctr" defTabSz="912813"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000000"/>
                          </a:solidFill>
                          <a:effectLst/>
                          <a:latin typeface="Arial" pitchFamily="34" charset="0"/>
                          <a:cs typeface="Arial" pitchFamily="34" charset="0"/>
                        </a:rPr>
                        <a:t>Cs</a:t>
                      </a:r>
                    </a:p>
                    <a:p>
                      <a:pPr marL="0" marR="0" lvl="0" indent="0" algn="ctr" defTabSz="912813"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000000"/>
                          </a:solidFill>
                          <a:effectLst/>
                          <a:latin typeface="Arial" pitchFamily="34" charset="0"/>
                          <a:cs typeface="Arial" pitchFamily="34" charset="0"/>
                        </a:rPr>
                        <a:t>0.9</a:t>
                      </a:r>
                    </a:p>
                  </a:txBody>
                  <a:tcPr marL="91439" marR="91439" marT="45721" marB="45721"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000000"/>
                          </a:solidFill>
                          <a:effectLst/>
                          <a:latin typeface="Arial" pitchFamily="34" charset="0"/>
                          <a:cs typeface="Arial" pitchFamily="34" charset="0"/>
                        </a:rPr>
                        <a:t>Ba</a:t>
                      </a:r>
                      <a:r>
                        <a:rPr kumimoji="0" lang="en-US" sz="2400" b="0" i="0" u="none" strike="noStrike" cap="none" normalizeH="0" baseline="30000" dirty="0">
                          <a:ln>
                            <a:noFill/>
                          </a:ln>
                          <a:solidFill>
                            <a:srgbClr val="000000"/>
                          </a:solidFill>
                          <a:effectLst/>
                          <a:latin typeface="Arial" pitchFamily="34" charset="0"/>
                          <a:cs typeface="Arial" pitchFamily="34" charset="0"/>
                        </a:rPr>
                        <a:t>+</a:t>
                      </a:r>
                    </a:p>
                    <a:p>
                      <a:pPr marL="0" marR="0" lvl="0" indent="0" algn="ctr" defTabSz="912813"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000000"/>
                          </a:solidFill>
                          <a:effectLst/>
                          <a:latin typeface="Arial" pitchFamily="34" charset="0"/>
                          <a:cs typeface="Arial" pitchFamily="34" charset="0"/>
                        </a:rPr>
                        <a:t>2.2</a:t>
                      </a:r>
                    </a:p>
                  </a:txBody>
                  <a:tcPr marL="91439" marR="91439" marT="45721" marB="45721"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4">
                        <a:lumMod val="20000"/>
                        <a:lumOff val="80000"/>
                      </a:schemeClr>
                    </a:solidFill>
                  </a:tcPr>
                </a:tc>
                <a:extLst>
                  <a:ext uri="{0D108BD9-81ED-4DB2-BD59-A6C34878D82A}">
                    <a16:rowId xmlns:a16="http://schemas.microsoft.com/office/drawing/2014/main" xmlns="" val="10001"/>
                  </a:ext>
                </a:extLst>
              </a:tr>
              <a:tr h="960358">
                <a:tc>
                  <a:txBody>
                    <a:bodyPr/>
                    <a:lstStyle/>
                    <a:p>
                      <a:pPr marL="0" marR="0" lvl="0" indent="0" algn="ctr" defTabSz="912813"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000000"/>
                          </a:solidFill>
                          <a:effectLst/>
                          <a:latin typeface="Arial" pitchFamily="34" charset="0"/>
                          <a:cs typeface="Arial" pitchFamily="34" charset="0"/>
                        </a:rPr>
                        <a:t>Fr</a:t>
                      </a:r>
                    </a:p>
                    <a:p>
                      <a:pPr marL="0" marR="0" lvl="0" indent="0" algn="ctr" defTabSz="912813"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000000"/>
                          </a:solidFill>
                          <a:effectLst/>
                          <a:latin typeface="Arial" pitchFamily="34" charset="0"/>
                          <a:cs typeface="Arial" pitchFamily="34" charset="0"/>
                        </a:rPr>
                        <a:t>14.2</a:t>
                      </a:r>
                    </a:p>
                  </a:txBody>
                  <a:tcPr marL="91439" marR="91439" marT="45721" marB="45721"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2813"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000000"/>
                          </a:solidFill>
                          <a:effectLst/>
                          <a:latin typeface="Arial" pitchFamily="34" charset="0"/>
                          <a:cs typeface="Arial" pitchFamily="34" charset="0"/>
                        </a:rPr>
                        <a:t>Ra</a:t>
                      </a:r>
                      <a:r>
                        <a:rPr kumimoji="0" lang="en-US" sz="2400" b="0" i="0" u="none" strike="noStrike" cap="none" normalizeH="0" baseline="30000" dirty="0">
                          <a:ln>
                            <a:noFill/>
                          </a:ln>
                          <a:solidFill>
                            <a:srgbClr val="000000"/>
                          </a:solidFill>
                          <a:effectLst/>
                          <a:latin typeface="Arial" pitchFamily="34" charset="0"/>
                          <a:cs typeface="Arial" pitchFamily="34" charset="0"/>
                        </a:rPr>
                        <a:t>+</a:t>
                      </a:r>
                    </a:p>
                    <a:p>
                      <a:pPr marL="0" marR="0" lvl="0" indent="0" algn="ctr" defTabSz="912813"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000000"/>
                          </a:solidFill>
                          <a:effectLst/>
                          <a:latin typeface="Arial" pitchFamily="34" charset="0"/>
                          <a:cs typeface="Arial" pitchFamily="34" charset="0"/>
                        </a:rPr>
                        <a:t>46.4</a:t>
                      </a:r>
                    </a:p>
                  </a:txBody>
                  <a:tcPr marL="91439" marR="91439" marT="45721" marB="45721"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chemeClr val="tx2">
                        <a:lumMod val="40000"/>
                        <a:lumOff val="60000"/>
                      </a:schemeClr>
                    </a:solidFill>
                  </a:tcPr>
                </a:tc>
                <a:extLst>
                  <a:ext uri="{0D108BD9-81ED-4DB2-BD59-A6C34878D82A}">
                    <a16:rowId xmlns:a16="http://schemas.microsoft.com/office/drawing/2014/main" xmlns="" val="10002"/>
                  </a:ext>
                </a:extLst>
              </a:tr>
            </a:tbl>
          </a:graphicData>
        </a:graphic>
      </p:graphicFrame>
      <p:sp>
        <p:nvSpPr>
          <p:cNvPr id="25" name="Text Box 39"/>
          <p:cNvSpPr/>
          <p:nvPr/>
        </p:nvSpPr>
        <p:spPr bwMode="auto">
          <a:xfrm>
            <a:off x="2879725" y="293688"/>
            <a:ext cx="6848475" cy="49053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wrap="none" lIns="89944" tIns="44973" rIns="89944" bIns="44973" compatLnSpc="0"/>
          <a:lstStyle/>
          <a:p>
            <a:pPr defTabSz="913926" fontAlgn="auto" hangingPunct="0">
              <a:spcBef>
                <a:spcPts val="0"/>
              </a:spcBef>
              <a:spcAft>
                <a:spcPts val="0"/>
              </a:spcAft>
              <a:defRPr/>
            </a:pPr>
            <a:endParaRPr lang="es-CO">
              <a:solidFill>
                <a:prstClr val="black"/>
              </a:solidFill>
              <a:latin typeface="Arial" pitchFamily="18"/>
              <a:ea typeface="SimSun" pitchFamily="2"/>
              <a:cs typeface="Mangal" pitchFamily="2"/>
            </a:endParaRPr>
          </a:p>
        </p:txBody>
      </p:sp>
      <p:sp>
        <p:nvSpPr>
          <p:cNvPr id="26" name="Text Box 42"/>
          <p:cNvSpPr/>
          <p:nvPr/>
        </p:nvSpPr>
        <p:spPr>
          <a:xfrm>
            <a:off x="3057520" y="2390774"/>
            <a:ext cx="3725863" cy="31273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89944" tIns="44973" rIns="89944" bIns="44973" compatLnSpc="0"/>
          <a:lstStyle/>
          <a:p>
            <a:pPr defTabSz="913926" fontAlgn="auto">
              <a:spcBef>
                <a:spcPts val="0"/>
              </a:spcBef>
              <a:spcAft>
                <a:spcPts val="0"/>
              </a:spcAft>
              <a:defRPr/>
            </a:pPr>
            <a:r>
              <a:rPr lang="nl-NL" b="1" dirty="0">
                <a:solidFill>
                  <a:srgbClr val="003300"/>
                </a:solidFill>
                <a:latin typeface="Arial" pitchFamily="18"/>
                <a:ea typeface="SimSun" pitchFamily="2"/>
                <a:cs typeface="Mangal" pitchFamily="2"/>
              </a:rPr>
              <a:t>         </a:t>
            </a:r>
            <a:r>
              <a:rPr lang="nl-NL" b="1" dirty="0">
                <a:solidFill>
                  <a:srgbClr val="0000FF"/>
                </a:solidFill>
                <a:latin typeface="Arial" pitchFamily="18"/>
                <a:ea typeface="SimSun" pitchFamily="2"/>
                <a:cs typeface="Mangal" pitchFamily="2"/>
              </a:rPr>
              <a:t>Calculated from</a:t>
            </a:r>
          </a:p>
          <a:p>
            <a:pPr defTabSz="913926" fontAlgn="auto">
              <a:spcBef>
                <a:spcPts val="0"/>
              </a:spcBef>
              <a:spcAft>
                <a:spcPts val="0"/>
              </a:spcAft>
              <a:defRPr/>
            </a:pPr>
            <a:r>
              <a:rPr lang="nl-NL" b="1" dirty="0">
                <a:solidFill>
                  <a:srgbClr val="0000FF"/>
                </a:solidFill>
                <a:latin typeface="Arial" pitchFamily="18"/>
                <a:ea typeface="SimSun" pitchFamily="2"/>
                <a:cs typeface="Mangal" pitchFamily="2"/>
              </a:rPr>
              <a:t>      </a:t>
            </a:r>
            <a:r>
              <a:rPr lang="nl-NL" b="1" dirty="0" err="1">
                <a:solidFill>
                  <a:srgbClr val="0000FF"/>
                </a:solidFill>
                <a:latin typeface="Arial" pitchFamily="18"/>
                <a:ea typeface="SimSun" pitchFamily="2"/>
                <a:cs typeface="Mangal" pitchFamily="2"/>
              </a:rPr>
              <a:t>atomic</a:t>
            </a:r>
            <a:r>
              <a:rPr lang="nl-NL" b="1" dirty="0">
                <a:solidFill>
                  <a:srgbClr val="0000FF"/>
                </a:solidFill>
                <a:latin typeface="Arial" pitchFamily="18"/>
                <a:ea typeface="SimSun" pitchFamily="2"/>
                <a:cs typeface="Mangal" pitchFamily="2"/>
              </a:rPr>
              <a:t> </a:t>
            </a:r>
            <a:r>
              <a:rPr lang="nl-NL" b="1" dirty="0" err="1">
                <a:solidFill>
                  <a:srgbClr val="0000FF"/>
                </a:solidFill>
                <a:latin typeface="Arial" pitchFamily="18"/>
                <a:ea typeface="SimSun" pitchFamily="2"/>
                <a:cs typeface="Mangal" pitchFamily="2"/>
              </a:rPr>
              <a:t>wavefunctions</a:t>
            </a:r>
            <a:endParaRPr lang="nl-NL" b="1" dirty="0">
              <a:solidFill>
                <a:srgbClr val="0000FF"/>
              </a:solidFill>
              <a:latin typeface="Arial" pitchFamily="18"/>
              <a:ea typeface="SimSun" pitchFamily="2"/>
              <a:cs typeface="Mangal" pitchFamily="2"/>
            </a:endParaRPr>
          </a:p>
          <a:p>
            <a:pPr defTabSz="913926" fontAlgn="auto">
              <a:spcBef>
                <a:spcPts val="0"/>
              </a:spcBef>
              <a:spcAft>
                <a:spcPts val="0"/>
              </a:spcAft>
              <a:defRPr/>
            </a:pPr>
            <a:r>
              <a:rPr lang="nl-NL" b="1" dirty="0">
                <a:solidFill>
                  <a:srgbClr val="0000FF"/>
                </a:solidFill>
                <a:latin typeface="Arial" pitchFamily="18"/>
                <a:ea typeface="SimSun" pitchFamily="2"/>
                <a:cs typeface="Mangal" pitchFamily="2"/>
              </a:rPr>
              <a:t> </a:t>
            </a:r>
          </a:p>
        </p:txBody>
      </p:sp>
      <p:sp>
        <p:nvSpPr>
          <p:cNvPr id="27" name="TextBox 33"/>
          <p:cNvSpPr txBox="1">
            <a:spLocks noChangeArrowheads="1"/>
          </p:cNvSpPr>
          <p:nvPr/>
        </p:nvSpPr>
        <p:spPr bwMode="auto">
          <a:xfrm>
            <a:off x="299641" y="3125475"/>
            <a:ext cx="5486400" cy="43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3" tIns="45691" rIns="91383" bIns="45691">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913926" eaLnBrk="1" hangingPunct="1">
              <a:spcAft>
                <a:spcPct val="0"/>
              </a:spcAft>
              <a:buNone/>
            </a:pPr>
            <a:r>
              <a:rPr lang="en-US" altLang="nl-NL" sz="2200" dirty="0">
                <a:solidFill>
                  <a:srgbClr val="000099"/>
                </a:solidFill>
                <a:cs typeface="Arial" pitchFamily="34" charset="0"/>
              </a:rPr>
              <a:t>Detailed calculations → stronger than Z</a:t>
            </a:r>
            <a:r>
              <a:rPr lang="en-US" altLang="nl-NL" sz="2200" baseline="30000" dirty="0">
                <a:solidFill>
                  <a:srgbClr val="000099"/>
                </a:solidFill>
                <a:cs typeface="Arial" pitchFamily="34" charset="0"/>
              </a:rPr>
              <a:t>3</a:t>
            </a:r>
            <a:r>
              <a:rPr lang="en-US" altLang="nl-NL" sz="2200" dirty="0">
                <a:solidFill>
                  <a:srgbClr val="000099"/>
                </a:solidFill>
                <a:cs typeface="Arial" pitchFamily="34" charset="0"/>
              </a:rPr>
              <a:t> </a:t>
            </a:r>
          </a:p>
        </p:txBody>
      </p:sp>
      <p:graphicFrame>
        <p:nvGraphicFramePr>
          <p:cNvPr id="28" name="Object 16"/>
          <p:cNvGraphicFramePr>
            <a:graphicFrameLocks noChangeAspect="1"/>
          </p:cNvGraphicFramePr>
          <p:nvPr>
            <p:extLst>
              <p:ext uri="{D42A27DB-BD31-4B8C-83A1-F6EECF244321}">
                <p14:modId xmlns:p14="http://schemas.microsoft.com/office/powerpoint/2010/main" val="1601921693"/>
              </p:ext>
            </p:extLst>
          </p:nvPr>
        </p:nvGraphicFramePr>
        <p:xfrm>
          <a:off x="3897313" y="1135857"/>
          <a:ext cx="2057400" cy="1030287"/>
        </p:xfrm>
        <a:graphic>
          <a:graphicData uri="http://schemas.openxmlformats.org/presentationml/2006/ole">
            <mc:AlternateContent xmlns:mc="http://schemas.openxmlformats.org/markup-compatibility/2006">
              <mc:Choice xmlns:v="urn:schemas-microsoft-com:vml" Requires="v">
                <p:oleObj spid="_x0000_s67768" name="Equation" r:id="rId4" imgW="787058" imgH="393529" progId="Equation.3">
                  <p:embed/>
                </p:oleObj>
              </mc:Choice>
              <mc:Fallback>
                <p:oleObj name="Equation" r:id="rId4" imgW="787058" imgH="393529"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97313" y="1135857"/>
                        <a:ext cx="2057400" cy="1030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29" name="Straight Arrow Connector 28"/>
          <p:cNvCxnSpPr/>
          <p:nvPr/>
        </p:nvCxnSpPr>
        <p:spPr>
          <a:xfrm flipV="1">
            <a:off x="4735513" y="2050263"/>
            <a:ext cx="457200" cy="30480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5192713" y="1745457"/>
            <a:ext cx="381000" cy="381000"/>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lIns="91383" tIns="45691" rIns="91383" bIns="45691" anchor="ctr"/>
          <a:lstStyle/>
          <a:p>
            <a:pPr algn="ctr" defTabSz="913926">
              <a:defRPr/>
            </a:pPr>
            <a:endParaRPr lang="en-US">
              <a:solidFill>
                <a:prstClr val="white"/>
              </a:solidFill>
            </a:endParaRPr>
          </a:p>
        </p:txBody>
      </p:sp>
      <p:sp>
        <p:nvSpPr>
          <p:cNvPr id="31" name="Rectangle 2"/>
          <p:cNvSpPr txBox="1">
            <a:spLocks noChangeArrowheads="1"/>
          </p:cNvSpPr>
          <p:nvPr/>
        </p:nvSpPr>
        <p:spPr bwMode="auto">
          <a:xfrm>
            <a:off x="2471174" y="238489"/>
            <a:ext cx="5910117" cy="79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091" tIns="51528" rIns="99091" bIns="51528" anchor="b"/>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9pPr>
          </a:lstStyle>
          <a:p>
            <a:pPr defTabSz="494659" eaLnBrk="1" hangingPunct="1">
              <a:lnSpc>
                <a:spcPct val="93000"/>
              </a:lnSpc>
            </a:pPr>
            <a:r>
              <a:rPr lang="en-US" sz="4200" b="1" dirty="0">
                <a:solidFill>
                  <a:srgbClr val="000099"/>
                </a:solidFill>
                <a:effectLst>
                  <a:outerShdw blurRad="38100" dist="38100" dir="2700000" algn="tl">
                    <a:srgbClr val="000000">
                      <a:alpha val="43137"/>
                    </a:srgbClr>
                  </a:outerShdw>
                </a:effectLst>
              </a:rPr>
              <a:t> </a:t>
            </a:r>
            <a:r>
              <a:rPr lang="en-US" sz="4000" b="1" dirty="0">
                <a:solidFill>
                  <a:srgbClr val="0000FF"/>
                </a:solidFill>
                <a:effectLst>
                  <a:outerShdw blurRad="38100" dist="38100" dir="2700000" algn="tl">
                    <a:srgbClr val="000000">
                      <a:alpha val="43137"/>
                    </a:srgbClr>
                  </a:outerShdw>
                </a:effectLst>
              </a:rPr>
              <a:t>Atomic</a:t>
            </a:r>
            <a:r>
              <a:rPr lang="en-US" sz="4200" b="1" dirty="0">
                <a:solidFill>
                  <a:srgbClr val="0000FF"/>
                </a:solidFill>
                <a:effectLst>
                  <a:outerShdw blurRad="38100" dist="38100" dir="2700000" algn="tl">
                    <a:srgbClr val="000000">
                      <a:alpha val="43137"/>
                    </a:srgbClr>
                  </a:outerShdw>
                </a:effectLst>
              </a:rPr>
              <a:t> Parity Violation</a:t>
            </a:r>
          </a:p>
          <a:p>
            <a:pPr algn="ctr" defTabSz="494659" eaLnBrk="1" hangingPunct="1">
              <a:lnSpc>
                <a:spcPct val="93000"/>
              </a:lnSpc>
            </a:pPr>
            <a:r>
              <a:rPr lang="nl-NL" b="1" dirty="0">
                <a:solidFill>
                  <a:srgbClr val="0000FF"/>
                </a:solidFill>
              </a:rPr>
              <a:t>Ba</a:t>
            </a:r>
            <a:r>
              <a:rPr lang="nl-NL" b="1" baseline="30000" dirty="0">
                <a:solidFill>
                  <a:srgbClr val="0000FF"/>
                </a:solidFill>
              </a:rPr>
              <a:t>+</a:t>
            </a:r>
            <a:r>
              <a:rPr lang="nl-NL" b="1" dirty="0">
                <a:solidFill>
                  <a:srgbClr val="0000FF"/>
                </a:solidFill>
              </a:rPr>
              <a:t> </a:t>
            </a:r>
            <a:r>
              <a:rPr lang="nl-NL" b="1" dirty="0" err="1">
                <a:solidFill>
                  <a:srgbClr val="0000FF"/>
                </a:solidFill>
              </a:rPr>
              <a:t>and</a:t>
            </a:r>
            <a:r>
              <a:rPr lang="nl-NL" b="1" dirty="0">
                <a:solidFill>
                  <a:srgbClr val="0000FF"/>
                </a:solidFill>
              </a:rPr>
              <a:t> Ra</a:t>
            </a:r>
            <a:r>
              <a:rPr lang="nl-NL" b="1" baseline="30000" dirty="0">
                <a:solidFill>
                  <a:srgbClr val="0000FF"/>
                </a:solidFill>
              </a:rPr>
              <a:t>+</a:t>
            </a:r>
            <a:endParaRPr lang="en-US" sz="2000" b="1" baseline="30000" dirty="0">
              <a:solidFill>
                <a:srgbClr val="0000FF"/>
              </a:solidFill>
            </a:endParaRPr>
          </a:p>
        </p:txBody>
      </p:sp>
      <p:pic>
        <p:nvPicPr>
          <p:cNvPr id="32" name="Picture 5" descr="http://steelguru.com/uploads/reports/week171-03-05-2010.jpg">
            <a:extLst>
              <a:ext uri="{FF2B5EF4-FFF2-40B4-BE49-F238E27FC236}">
                <a16:creationId xmlns:a16="http://schemas.microsoft.com/office/drawing/2014/main" xmlns="" id="{7E75A1BE-50B9-491F-A11D-E626DBF40A53}"/>
              </a:ext>
            </a:extLst>
          </p:cNvPr>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0" b="100000" l="0" r="100000">
                        <a14:foregroundMark x1="23529" y1="68235" x2="23529" y2="68235"/>
                        <a14:foregroundMark x1="51765" y1="77647" x2="51765" y2="77647"/>
                        <a14:foregroundMark x1="69412" y1="64706" x2="69412" y2="64706"/>
                        <a14:foregroundMark x1="52941" y1="17647" x2="52941" y2="17647"/>
                        <a14:foregroundMark x1="30588" y1="37647" x2="30588" y2="37647"/>
                        <a14:foregroundMark x1="49412" y1="51765" x2="49412" y2="51765"/>
                        <a14:backgroundMark x1="9412" y1="3529" x2="9412" y2="3529"/>
                        <a14:backgroundMark x1="89412" y1="2353" x2="89412" y2="2353"/>
                        <a14:backgroundMark x1="96471" y1="95294" x2="96471" y2="95294"/>
                        <a14:backgroundMark x1="15294" y1="94118" x2="15294" y2="94118"/>
                      </a14:backgroundRemoval>
                    </a14:imgEffect>
                  </a14:imgLayer>
                </a14:imgProps>
              </a:ext>
              <a:ext uri="{28A0092B-C50C-407E-A947-70E740481C1C}">
                <a14:useLocalDpi xmlns:a14="http://schemas.microsoft.com/office/drawing/2010/main" val="0"/>
              </a:ext>
            </a:extLst>
          </a:blip>
          <a:srcRect/>
          <a:stretch>
            <a:fillRect/>
          </a:stretch>
        </p:blipFill>
        <p:spPr bwMode="auto">
          <a:xfrm>
            <a:off x="9302098" y="2636837"/>
            <a:ext cx="390288" cy="390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914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Straight Connector 35"/>
          <p:cNvCxnSpPr/>
          <p:nvPr/>
        </p:nvCxnSpPr>
        <p:spPr>
          <a:xfrm>
            <a:off x="8131177" y="4770438"/>
            <a:ext cx="107156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22531"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5900" y="3109918"/>
            <a:ext cx="5283200"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69"/>
          <p:cNvSpPr/>
          <p:nvPr/>
        </p:nvSpPr>
        <p:spPr>
          <a:xfrm>
            <a:off x="93663" y="6751638"/>
            <a:ext cx="9899650" cy="52565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lIns="89848" tIns="46724" rIns="89848" bIns="46724" compatLnSpc="0">
            <a:spAutoFit/>
          </a:bodyPr>
          <a:lstStyle/>
          <a:p>
            <a:pPr algn="ctr" fontAlgn="auto">
              <a:lnSpc>
                <a:spcPct val="102000"/>
              </a:lnSpc>
              <a:spcBef>
                <a:spcPts val="0"/>
              </a:spcBef>
              <a:spcAft>
                <a:spcPts val="0"/>
              </a:spcAft>
              <a:defRPr/>
            </a:pPr>
            <a:r>
              <a:rPr lang="it-IT" sz="1400" dirty="0">
                <a:solidFill>
                  <a:srgbClr val="000000"/>
                </a:solidFill>
                <a:ea typeface="SimSun" pitchFamily="2"/>
              </a:rPr>
              <a:t>M. Nuñez Portela, et al., Appl. Phys. B, DOI:10.1007/s00340-013-5603-2 (2013) </a:t>
            </a:r>
          </a:p>
          <a:p>
            <a:pPr algn="ctr" fontAlgn="auto">
              <a:lnSpc>
                <a:spcPct val="102000"/>
              </a:lnSpc>
              <a:spcBef>
                <a:spcPts val="0"/>
              </a:spcBef>
              <a:spcAft>
                <a:spcPts val="0"/>
              </a:spcAft>
              <a:defRPr/>
            </a:pPr>
            <a:r>
              <a:rPr lang="it-IT" sz="1400" dirty="0">
                <a:solidFill>
                  <a:srgbClr val="000000"/>
                </a:solidFill>
                <a:ea typeface="SimSun" pitchFamily="2"/>
              </a:rPr>
              <a:t>O.O. Versolato, et al., Phys. Rev. A </a:t>
            </a:r>
            <a:r>
              <a:rPr lang="it-IT" sz="1400" b="1" dirty="0">
                <a:solidFill>
                  <a:srgbClr val="000000"/>
                </a:solidFill>
                <a:ea typeface="SimSun" pitchFamily="2"/>
              </a:rPr>
              <a:t>82</a:t>
            </a:r>
            <a:r>
              <a:rPr lang="it-IT" sz="1400" dirty="0">
                <a:solidFill>
                  <a:srgbClr val="000000"/>
                </a:solidFill>
                <a:ea typeface="SimSun" pitchFamily="2"/>
              </a:rPr>
              <a:t>, 010501(R) (2010)</a:t>
            </a:r>
          </a:p>
        </p:txBody>
      </p:sp>
      <p:sp>
        <p:nvSpPr>
          <p:cNvPr id="22533" name="Title 3"/>
          <p:cNvSpPr txBox="1">
            <a:spLocks noGrp="1"/>
          </p:cNvSpPr>
          <p:nvPr>
            <p:ph type="title" idx="4294967295"/>
          </p:nvPr>
        </p:nvSpPr>
        <p:spPr>
          <a:xfrm>
            <a:off x="1020996" y="192685"/>
            <a:ext cx="9072562" cy="664797"/>
          </a:xfrm>
          <a:prstGeom prst="rect">
            <a:avLst/>
          </a:prstGeom>
        </p:spPr>
        <p:txBody>
          <a:bodyPr>
            <a:spAutoFit/>
          </a:bodyPr>
          <a:lstStyle/>
          <a:p>
            <a:pPr eaLnBrk="1">
              <a:buSzPct val="45000"/>
              <a:buFont typeface="StarSymbol"/>
              <a:buNone/>
            </a:pPr>
            <a:r>
              <a:rPr altLang="nl-NL" sz="4000" b="1"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Laser Spectroscopy in Ra</a:t>
            </a:r>
            <a:r>
              <a:rPr altLang="nl-NL" sz="4000" b="1" baseline="33000"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a:t>
            </a:r>
            <a:r>
              <a:rPr altLang="nl-NL" sz="4000" b="1"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 ions</a:t>
            </a:r>
            <a:endParaRPr altLang="nl-NL" sz="3200" b="1"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endParaRPr>
          </a:p>
        </p:txBody>
      </p:sp>
      <p:grpSp>
        <p:nvGrpSpPr>
          <p:cNvPr id="22534" name="Group 36"/>
          <p:cNvGrpSpPr>
            <a:grpSpLocks/>
          </p:cNvGrpSpPr>
          <p:nvPr/>
        </p:nvGrpSpPr>
        <p:grpSpPr bwMode="auto">
          <a:xfrm>
            <a:off x="5972175" y="3270268"/>
            <a:ext cx="4173538" cy="3382963"/>
            <a:chOff x="5976938" y="747713"/>
            <a:chExt cx="4173537" cy="3176587"/>
          </a:xfrm>
        </p:grpSpPr>
        <p:sp>
          <p:nvSpPr>
            <p:cNvPr id="22542" name="TextBox 50"/>
            <p:cNvSpPr txBox="1">
              <a:spLocks noChangeArrowheads="1"/>
            </p:cNvSpPr>
            <p:nvPr/>
          </p:nvSpPr>
          <p:spPr bwMode="auto">
            <a:xfrm>
              <a:off x="6243697" y="810155"/>
              <a:ext cx="983246" cy="342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7p</a:t>
              </a:r>
              <a:r>
                <a:rPr lang="en-US" altLang="nl-NL" sz="1700" baseline="30000">
                  <a:solidFill>
                    <a:prstClr val="black"/>
                  </a:solidFill>
                  <a:cs typeface="Arial" pitchFamily="34" charset="0"/>
                </a:rPr>
                <a:t>2</a:t>
              </a:r>
              <a:r>
                <a:rPr lang="en-US" altLang="nl-NL" sz="1700">
                  <a:solidFill>
                    <a:prstClr val="black"/>
                  </a:solidFill>
                  <a:cs typeface="Arial" pitchFamily="34" charset="0"/>
                </a:rPr>
                <a:t>P</a:t>
              </a:r>
              <a:r>
                <a:rPr lang="en-US" altLang="nl-NL" sz="1700" baseline="-25000">
                  <a:solidFill>
                    <a:prstClr val="black"/>
                  </a:solidFill>
                  <a:cs typeface="Arial" pitchFamily="34" charset="0"/>
                </a:rPr>
                <a:t>3/2</a:t>
              </a:r>
            </a:p>
          </p:txBody>
        </p:sp>
        <p:sp>
          <p:nvSpPr>
            <p:cNvPr id="22543" name="TextBox 51"/>
            <p:cNvSpPr txBox="1">
              <a:spLocks noChangeArrowheads="1"/>
            </p:cNvSpPr>
            <p:nvPr/>
          </p:nvSpPr>
          <p:spPr bwMode="auto">
            <a:xfrm>
              <a:off x="6291010" y="1186151"/>
              <a:ext cx="982117" cy="342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7p</a:t>
              </a:r>
              <a:r>
                <a:rPr lang="en-US" altLang="nl-NL" sz="1700" baseline="30000">
                  <a:solidFill>
                    <a:prstClr val="black"/>
                  </a:solidFill>
                  <a:cs typeface="Arial" pitchFamily="34" charset="0"/>
                </a:rPr>
                <a:t>2</a:t>
              </a:r>
              <a:r>
                <a:rPr lang="en-US" altLang="nl-NL" sz="1700">
                  <a:solidFill>
                    <a:prstClr val="black"/>
                  </a:solidFill>
                  <a:cs typeface="Arial" pitchFamily="34" charset="0"/>
                </a:rPr>
                <a:t>P</a:t>
              </a:r>
              <a:r>
                <a:rPr lang="en-US" altLang="nl-NL" sz="1700" baseline="-25000">
                  <a:solidFill>
                    <a:prstClr val="black"/>
                  </a:solidFill>
                  <a:cs typeface="Arial" pitchFamily="34" charset="0"/>
                </a:rPr>
                <a:t>1/2</a:t>
              </a:r>
            </a:p>
          </p:txBody>
        </p:sp>
        <p:sp>
          <p:nvSpPr>
            <p:cNvPr id="22544" name="TextBox 53"/>
            <p:cNvSpPr txBox="1">
              <a:spLocks noChangeArrowheads="1"/>
            </p:cNvSpPr>
            <p:nvPr/>
          </p:nvSpPr>
          <p:spPr bwMode="auto">
            <a:xfrm>
              <a:off x="9217413" y="2332052"/>
              <a:ext cx="933062" cy="342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6d</a:t>
              </a:r>
              <a:r>
                <a:rPr lang="en-US" altLang="nl-NL" sz="1700" baseline="30000">
                  <a:solidFill>
                    <a:prstClr val="black"/>
                  </a:solidFill>
                  <a:cs typeface="Arial" pitchFamily="34" charset="0"/>
                </a:rPr>
                <a:t>2</a:t>
              </a:r>
              <a:r>
                <a:rPr lang="en-US" altLang="nl-NL" sz="1700">
                  <a:solidFill>
                    <a:prstClr val="black"/>
                  </a:solidFill>
                  <a:cs typeface="Arial" pitchFamily="34" charset="0"/>
                </a:rPr>
                <a:t>D</a:t>
              </a:r>
              <a:r>
                <a:rPr lang="en-US" altLang="nl-NL" sz="1700" baseline="-25000">
                  <a:solidFill>
                    <a:prstClr val="black"/>
                  </a:solidFill>
                  <a:cs typeface="Arial" pitchFamily="34" charset="0"/>
                </a:rPr>
                <a:t>3/2</a:t>
              </a:r>
            </a:p>
          </p:txBody>
        </p:sp>
        <p:sp>
          <p:nvSpPr>
            <p:cNvPr id="22545" name="TextBox 54"/>
            <p:cNvSpPr txBox="1">
              <a:spLocks noChangeArrowheads="1"/>
            </p:cNvSpPr>
            <p:nvPr/>
          </p:nvSpPr>
          <p:spPr bwMode="auto">
            <a:xfrm>
              <a:off x="7000214" y="3581949"/>
              <a:ext cx="1018846" cy="342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7s</a:t>
              </a:r>
              <a:r>
                <a:rPr lang="en-US" altLang="nl-NL" sz="1700" baseline="30000">
                  <a:solidFill>
                    <a:prstClr val="black"/>
                  </a:solidFill>
                  <a:cs typeface="Arial" pitchFamily="34" charset="0"/>
                </a:rPr>
                <a:t>2</a:t>
              </a:r>
              <a:r>
                <a:rPr lang="en-US" altLang="nl-NL" sz="1700">
                  <a:solidFill>
                    <a:prstClr val="black"/>
                  </a:solidFill>
                  <a:cs typeface="Arial" pitchFamily="34" charset="0"/>
                </a:rPr>
                <a:t>S</a:t>
              </a:r>
              <a:r>
                <a:rPr lang="en-US" altLang="nl-NL" sz="1700" baseline="-25000">
                  <a:solidFill>
                    <a:prstClr val="black"/>
                  </a:solidFill>
                  <a:cs typeface="Arial" pitchFamily="34" charset="0"/>
                </a:rPr>
                <a:t>1/2</a:t>
              </a:r>
            </a:p>
          </p:txBody>
        </p:sp>
        <p:sp>
          <p:nvSpPr>
            <p:cNvPr id="56" name="TextBox 55"/>
            <p:cNvSpPr txBox="1"/>
            <p:nvPr/>
          </p:nvSpPr>
          <p:spPr bwMode="auto">
            <a:xfrm>
              <a:off x="7585076" y="3085061"/>
              <a:ext cx="1374775" cy="334498"/>
            </a:xfrm>
            <a:prstGeom prst="rect">
              <a:avLst/>
            </a:prstGeom>
            <a:noFill/>
          </p:spPr>
          <p:txBody>
            <a:bodyPr>
              <a:spAutoFit/>
            </a:bodyPr>
            <a:lstStyle/>
            <a:p>
              <a:pPr fontAlgn="auto">
                <a:spcBef>
                  <a:spcPts val="0"/>
                </a:spcBef>
                <a:spcAft>
                  <a:spcPts val="0"/>
                </a:spcAft>
                <a:defRPr/>
              </a:pPr>
              <a:r>
                <a:rPr lang="el-GR" sz="1700" b="1" dirty="0">
                  <a:solidFill>
                    <a:srgbClr val="C0504D">
                      <a:lumMod val="75000"/>
                    </a:srgbClr>
                  </a:solidFill>
                  <a:latin typeface="Calibri"/>
                </a:rPr>
                <a:t>λ</a:t>
              </a:r>
              <a:r>
                <a:rPr lang="el-GR" sz="1700" b="1" baseline="-25000" dirty="0">
                  <a:solidFill>
                    <a:srgbClr val="C0504D">
                      <a:lumMod val="75000"/>
                    </a:srgbClr>
                  </a:solidFill>
                  <a:latin typeface="Calibri"/>
                </a:rPr>
                <a:t>0</a:t>
              </a:r>
              <a:r>
                <a:rPr lang="en-US" sz="1700" b="1" dirty="0">
                  <a:solidFill>
                    <a:srgbClr val="C0504D">
                      <a:lumMod val="75000"/>
                    </a:srgbClr>
                  </a:solidFill>
                  <a:latin typeface="Calibri"/>
                </a:rPr>
                <a:t>=828 nm</a:t>
              </a:r>
            </a:p>
          </p:txBody>
        </p:sp>
        <p:sp>
          <p:nvSpPr>
            <p:cNvPr id="22547" name="TextBox 56"/>
            <p:cNvSpPr txBox="1">
              <a:spLocks noChangeArrowheads="1"/>
            </p:cNvSpPr>
            <p:nvPr/>
          </p:nvSpPr>
          <p:spPr bwMode="auto">
            <a:xfrm>
              <a:off x="6146785" y="1902339"/>
              <a:ext cx="1128705" cy="573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l-GR" altLang="nl-NL" sz="1700" b="1">
                  <a:solidFill>
                    <a:srgbClr val="002060"/>
                  </a:solidFill>
                  <a:latin typeface="Calibri" pitchFamily="34" charset="0"/>
                  <a:cs typeface="Arial" pitchFamily="34" charset="0"/>
                </a:rPr>
                <a:t>λ</a:t>
              </a:r>
              <a:r>
                <a:rPr lang="en-US" altLang="nl-NL" sz="1700" b="1" baseline="-25000">
                  <a:solidFill>
                    <a:srgbClr val="002060"/>
                  </a:solidFill>
                  <a:latin typeface="Calibri" pitchFamily="34" charset="0"/>
                  <a:cs typeface="Arial" pitchFamily="34" charset="0"/>
                </a:rPr>
                <a:t>1</a:t>
              </a:r>
              <a:r>
                <a:rPr lang="en-US" altLang="nl-NL" sz="1700" b="1">
                  <a:solidFill>
                    <a:srgbClr val="002060"/>
                  </a:solidFill>
                  <a:latin typeface="Calibri" pitchFamily="34" charset="0"/>
                  <a:cs typeface="Arial" pitchFamily="34" charset="0"/>
                </a:rPr>
                <a:t>=468 nm</a:t>
              </a:r>
            </a:p>
          </p:txBody>
        </p:sp>
        <p:sp>
          <p:nvSpPr>
            <p:cNvPr id="22548" name="TextBox 57"/>
            <p:cNvSpPr txBox="1">
              <a:spLocks noChangeArrowheads="1"/>
            </p:cNvSpPr>
            <p:nvPr/>
          </p:nvSpPr>
          <p:spPr bwMode="auto">
            <a:xfrm>
              <a:off x="8284936" y="1568601"/>
              <a:ext cx="15343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l-GR" altLang="nl-NL" sz="1700" b="1">
                  <a:solidFill>
                    <a:srgbClr val="FF0000"/>
                  </a:solidFill>
                  <a:latin typeface="Calibri" pitchFamily="34" charset="0"/>
                  <a:cs typeface="Arial" pitchFamily="34" charset="0"/>
                </a:rPr>
                <a:t>λ</a:t>
              </a:r>
              <a:r>
                <a:rPr lang="en-US" altLang="nl-NL" sz="1700" b="1" baseline="-25000">
                  <a:solidFill>
                    <a:srgbClr val="FF0000"/>
                  </a:solidFill>
                  <a:latin typeface="Calibri" pitchFamily="34" charset="0"/>
                  <a:cs typeface="Arial" pitchFamily="34" charset="0"/>
                </a:rPr>
                <a:t>2</a:t>
              </a:r>
              <a:r>
                <a:rPr lang="en-US" altLang="nl-NL" sz="1700" b="1">
                  <a:solidFill>
                    <a:srgbClr val="FF0000"/>
                  </a:solidFill>
                  <a:latin typeface="Calibri" pitchFamily="34" charset="0"/>
                  <a:cs typeface="Arial" pitchFamily="34" charset="0"/>
                </a:rPr>
                <a:t>=708 nm</a:t>
              </a:r>
            </a:p>
          </p:txBody>
        </p:sp>
        <p:sp>
          <p:nvSpPr>
            <p:cNvPr id="59" name="TextBox 58"/>
            <p:cNvSpPr txBox="1"/>
            <p:nvPr/>
          </p:nvSpPr>
          <p:spPr bwMode="auto">
            <a:xfrm>
              <a:off x="7200901" y="2025205"/>
              <a:ext cx="1431925" cy="338378"/>
            </a:xfrm>
            <a:prstGeom prst="rect">
              <a:avLst/>
            </a:prstGeom>
            <a:noFill/>
          </p:spPr>
          <p:txBody>
            <a:bodyPr>
              <a:spAutoFit/>
            </a:bodyPr>
            <a:lstStyle/>
            <a:p>
              <a:pPr fontAlgn="auto">
                <a:spcBef>
                  <a:spcPts val="0"/>
                </a:spcBef>
                <a:spcAft>
                  <a:spcPts val="0"/>
                </a:spcAft>
                <a:defRPr/>
              </a:pPr>
              <a:r>
                <a:rPr lang="el-GR" sz="1700" b="1" dirty="0">
                  <a:solidFill>
                    <a:srgbClr val="C0504D">
                      <a:lumMod val="50000"/>
                    </a:srgbClr>
                  </a:solidFill>
                  <a:latin typeface="Calibri"/>
                </a:rPr>
                <a:t>λ</a:t>
              </a:r>
              <a:r>
                <a:rPr lang="en-US" sz="1700" b="1" baseline="-25000" dirty="0">
                  <a:solidFill>
                    <a:srgbClr val="C0504D">
                      <a:lumMod val="50000"/>
                    </a:srgbClr>
                  </a:solidFill>
                  <a:latin typeface="Calibri"/>
                </a:rPr>
                <a:t>3</a:t>
              </a:r>
              <a:r>
                <a:rPr lang="en-US" sz="1700" b="1" dirty="0">
                  <a:solidFill>
                    <a:srgbClr val="C0504D">
                      <a:lumMod val="50000"/>
                    </a:srgbClr>
                  </a:solidFill>
                  <a:latin typeface="Calibri"/>
                </a:rPr>
                <a:t>=1079 nm</a:t>
              </a:r>
            </a:p>
          </p:txBody>
        </p:sp>
        <p:cxnSp>
          <p:nvCxnSpPr>
            <p:cNvPr id="104" name="Straight Connector 103"/>
            <p:cNvCxnSpPr/>
            <p:nvPr/>
          </p:nvCxnSpPr>
          <p:spPr bwMode="auto">
            <a:xfrm>
              <a:off x="7091363" y="1014541"/>
              <a:ext cx="107156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bwMode="auto">
            <a:xfrm>
              <a:off x="7050088" y="1378261"/>
              <a:ext cx="107156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bwMode="auto">
            <a:xfrm>
              <a:off x="8121650" y="2521593"/>
              <a:ext cx="107315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bwMode="auto">
            <a:xfrm>
              <a:off x="5976938" y="3763309"/>
              <a:ext cx="107156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p:nvPr/>
          </p:nvCxnSpPr>
          <p:spPr bwMode="auto">
            <a:xfrm flipV="1">
              <a:off x="6407151" y="1378261"/>
              <a:ext cx="1165225" cy="2385049"/>
            </a:xfrm>
            <a:prstGeom prst="straightConnector1">
              <a:avLst/>
            </a:prstGeom>
            <a:ln w="34925">
              <a:solidFill>
                <a:srgbClr val="00206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p:nvPr/>
          </p:nvCxnSpPr>
          <p:spPr bwMode="auto">
            <a:xfrm flipH="1" flipV="1">
              <a:off x="7585076" y="1378261"/>
              <a:ext cx="1098550" cy="1143332"/>
            </a:xfrm>
            <a:prstGeom prst="straightConnector1">
              <a:avLst/>
            </a:prstGeom>
            <a:ln w="38100">
              <a:solidFill>
                <a:schemeClr val="accent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a:cxnSpLocks noChangeAspect="1"/>
            </p:cNvCxnSpPr>
            <p:nvPr/>
          </p:nvCxnSpPr>
          <p:spPr bwMode="auto">
            <a:xfrm flipH="1" flipV="1">
              <a:off x="7745413" y="977274"/>
              <a:ext cx="1003300" cy="1533885"/>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bwMode="auto">
            <a:xfrm flipV="1">
              <a:off x="6407151" y="2521593"/>
              <a:ext cx="2276474" cy="1241716"/>
            </a:xfrm>
            <a:prstGeom prst="straightConnector1">
              <a:avLst/>
            </a:prstGeom>
            <a:ln w="38100">
              <a:solidFill>
                <a:schemeClr val="accent2">
                  <a:lumMod val="75000"/>
                </a:schemeClr>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22558" name="TextBox 159"/>
            <p:cNvSpPr txBox="1">
              <a:spLocks noChangeArrowheads="1"/>
            </p:cNvSpPr>
            <p:nvPr/>
          </p:nvSpPr>
          <p:spPr bwMode="auto">
            <a:xfrm>
              <a:off x="7063507" y="747713"/>
              <a:ext cx="1004629" cy="289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eaLnBrk="1" hangingPunct="1">
                <a:spcAft>
                  <a:spcPct val="0"/>
                </a:spcAft>
                <a:buFontTx/>
                <a:buNone/>
              </a:pPr>
              <a:r>
                <a:rPr lang="en-US" altLang="nl-NL" sz="1400">
                  <a:solidFill>
                    <a:prstClr val="black"/>
                  </a:solidFill>
                  <a:latin typeface="Calibri" pitchFamily="34" charset="0"/>
                  <a:cs typeface="Arial" pitchFamily="34" charset="0"/>
                </a:rPr>
                <a:t>4.67(7)ns</a:t>
              </a:r>
            </a:p>
          </p:txBody>
        </p:sp>
        <p:sp>
          <p:nvSpPr>
            <p:cNvPr id="22559" name="TextBox 160"/>
            <p:cNvSpPr txBox="1">
              <a:spLocks noChangeArrowheads="1"/>
            </p:cNvSpPr>
            <p:nvPr/>
          </p:nvSpPr>
          <p:spPr bwMode="auto">
            <a:xfrm>
              <a:off x="7049289" y="1090064"/>
              <a:ext cx="1113792" cy="289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eaLnBrk="1" hangingPunct="1">
                <a:spcAft>
                  <a:spcPct val="0"/>
                </a:spcAft>
                <a:buFontTx/>
                <a:buNone/>
              </a:pPr>
              <a:r>
                <a:rPr lang="en-US" altLang="nl-NL" sz="1400">
                  <a:solidFill>
                    <a:prstClr val="black"/>
                  </a:solidFill>
                  <a:latin typeface="Calibri" pitchFamily="34" charset="0"/>
                  <a:cs typeface="Arial" pitchFamily="34" charset="0"/>
                </a:rPr>
                <a:t>8.57(12)ns</a:t>
              </a:r>
            </a:p>
          </p:txBody>
        </p:sp>
        <p:sp>
          <p:nvSpPr>
            <p:cNvPr id="22560" name="TextBox 161"/>
            <p:cNvSpPr txBox="1">
              <a:spLocks noChangeArrowheads="1"/>
            </p:cNvSpPr>
            <p:nvPr/>
          </p:nvSpPr>
          <p:spPr bwMode="auto">
            <a:xfrm>
              <a:off x="8457717" y="2521450"/>
              <a:ext cx="1004629" cy="289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eaLnBrk="1" hangingPunct="1">
                <a:spcAft>
                  <a:spcPct val="0"/>
                </a:spcAft>
                <a:buFontTx/>
                <a:buNone/>
              </a:pPr>
              <a:r>
                <a:rPr lang="en-US" altLang="nl-NL" sz="1400">
                  <a:solidFill>
                    <a:prstClr val="black"/>
                  </a:solidFill>
                  <a:latin typeface="Calibri" pitchFamily="34" charset="0"/>
                  <a:cs typeface="Arial" pitchFamily="34" charset="0"/>
                </a:rPr>
                <a:t>627(4)ms</a:t>
              </a:r>
            </a:p>
          </p:txBody>
        </p:sp>
      </p:grpSp>
      <p:sp>
        <p:nvSpPr>
          <p:cNvPr id="170" name="Text Box 39"/>
          <p:cNvSpPr/>
          <p:nvPr/>
        </p:nvSpPr>
        <p:spPr bwMode="auto">
          <a:xfrm>
            <a:off x="2916238" y="215918"/>
            <a:ext cx="6516688" cy="42386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wrap="none" lIns="89848" tIns="44925" rIns="89848" bIns="44925" compatLnSpc="0"/>
          <a:lstStyle/>
          <a:p>
            <a:pPr fontAlgn="auto" hangingPunct="0">
              <a:spcBef>
                <a:spcPts val="0"/>
              </a:spcBef>
              <a:spcAft>
                <a:spcPts val="0"/>
              </a:spcAft>
              <a:defRPr/>
            </a:pPr>
            <a:endParaRPr lang="es-CO">
              <a:solidFill>
                <a:prstClr val="black"/>
              </a:solidFill>
              <a:latin typeface="Arial" pitchFamily="18"/>
              <a:ea typeface="SimSun" pitchFamily="2"/>
              <a:cs typeface="Mangal" pitchFamily="2"/>
            </a:endParaRPr>
          </a:p>
        </p:txBody>
      </p:sp>
      <p:sp>
        <p:nvSpPr>
          <p:cNvPr id="22536" name="TextBox 36"/>
          <p:cNvSpPr txBox="1">
            <a:spLocks noChangeArrowheads="1"/>
          </p:cNvSpPr>
          <p:nvPr/>
        </p:nvSpPr>
        <p:spPr bwMode="auto">
          <a:xfrm>
            <a:off x="9199563" y="4584715"/>
            <a:ext cx="954088"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6d</a:t>
            </a:r>
            <a:r>
              <a:rPr lang="en-US" altLang="nl-NL" sz="1700" baseline="30000">
                <a:solidFill>
                  <a:prstClr val="black"/>
                </a:solidFill>
                <a:cs typeface="Arial" pitchFamily="34" charset="0"/>
              </a:rPr>
              <a:t>2</a:t>
            </a:r>
            <a:r>
              <a:rPr lang="en-US" altLang="nl-NL" sz="1700">
                <a:solidFill>
                  <a:prstClr val="black"/>
                </a:solidFill>
                <a:cs typeface="Arial" pitchFamily="34" charset="0"/>
              </a:rPr>
              <a:t>D</a:t>
            </a:r>
            <a:r>
              <a:rPr lang="en-US" altLang="nl-NL" sz="1700" baseline="-25000">
                <a:solidFill>
                  <a:prstClr val="black"/>
                </a:solidFill>
                <a:cs typeface="Arial" pitchFamily="34" charset="0"/>
              </a:rPr>
              <a:t>5/2</a:t>
            </a:r>
          </a:p>
        </p:txBody>
      </p:sp>
      <p:graphicFrame>
        <p:nvGraphicFramePr>
          <p:cNvPr id="22537" name="Object 16"/>
          <p:cNvGraphicFramePr>
            <a:graphicFrameLocks noChangeAspect="1"/>
          </p:cNvGraphicFramePr>
          <p:nvPr/>
        </p:nvGraphicFramePr>
        <p:xfrm>
          <a:off x="3897313" y="1073156"/>
          <a:ext cx="2057400" cy="1030288"/>
        </p:xfrm>
        <a:graphic>
          <a:graphicData uri="http://schemas.openxmlformats.org/presentationml/2006/ole">
            <mc:AlternateContent xmlns:mc="http://schemas.openxmlformats.org/markup-compatibility/2006">
              <mc:Choice xmlns:v="urn:schemas-microsoft-com:vml" Requires="v">
                <p:oleObj spid="_x0000_s74931" name="Equation" r:id="rId5" imgW="787058" imgH="393529" progId="Equation.3">
                  <p:embed/>
                </p:oleObj>
              </mc:Choice>
              <mc:Fallback>
                <p:oleObj name="Equation" r:id="rId5" imgW="787058" imgH="393529"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97313" y="1073156"/>
                        <a:ext cx="2057400" cy="1030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 name="Oval 37"/>
          <p:cNvSpPr/>
          <p:nvPr/>
        </p:nvSpPr>
        <p:spPr>
          <a:xfrm>
            <a:off x="5192713" y="1722438"/>
            <a:ext cx="381000" cy="381000"/>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lIns="91288" tIns="45643" rIns="91288" bIns="45643" anchor="ctr"/>
          <a:lstStyle/>
          <a:p>
            <a:pPr algn="ctr">
              <a:defRPr/>
            </a:pPr>
            <a:endParaRPr lang="en-US">
              <a:solidFill>
                <a:prstClr val="white"/>
              </a:solidFill>
            </a:endParaRPr>
          </a:p>
        </p:txBody>
      </p:sp>
      <p:sp>
        <p:nvSpPr>
          <p:cNvPr id="22539" name="TextBox 49"/>
          <p:cNvSpPr txBox="1">
            <a:spLocks noChangeArrowheads="1"/>
          </p:cNvSpPr>
          <p:nvPr/>
        </p:nvSpPr>
        <p:spPr bwMode="auto">
          <a:xfrm>
            <a:off x="4354513" y="2408242"/>
            <a:ext cx="2133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800" b="1">
                <a:solidFill>
                  <a:srgbClr val="0000FF"/>
                </a:solidFill>
                <a:cs typeface="Arial" pitchFamily="34" charset="0"/>
              </a:rPr>
              <a:t>Calculated from wavefunctions</a:t>
            </a:r>
          </a:p>
        </p:txBody>
      </p:sp>
      <p:cxnSp>
        <p:nvCxnSpPr>
          <p:cNvPr id="40" name="Straight Arrow Connector 39"/>
          <p:cNvCxnSpPr/>
          <p:nvPr/>
        </p:nvCxnSpPr>
        <p:spPr>
          <a:xfrm rot="5400000" flipH="1" flipV="1">
            <a:off x="5002213" y="2217738"/>
            <a:ext cx="381000" cy="15240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5083806"/>
      </p:ext>
    </p:extLst>
  </p:cSld>
  <p:clrMapOvr>
    <a:masterClrMapping/>
  </p:clrMapOvr>
  <p:transition spd="slow" advTm="6224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5255" y="1001257"/>
            <a:ext cx="7466013" cy="321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Title 1"/>
          <p:cNvSpPr txBox="1">
            <a:spLocks noGrp="1"/>
          </p:cNvSpPr>
          <p:nvPr>
            <p:ph type="title" idx="4294967295"/>
          </p:nvPr>
        </p:nvSpPr>
        <p:spPr>
          <a:xfrm>
            <a:off x="1314721" y="271807"/>
            <a:ext cx="7687992" cy="724085"/>
          </a:xfrm>
          <a:prstGeom prst="rect">
            <a:avLst/>
          </a:prstGeom>
        </p:spPr>
        <p:txBody>
          <a:bodyPr wrap="square" lIns="89848" tIns="46724" rIns="89848" bIns="46724">
            <a:spAutoFit/>
          </a:bodyPr>
          <a:lstStyle/>
          <a:p>
            <a:pPr eaLnBrk="1" hangingPunct="1">
              <a:buSzPct val="45000"/>
              <a:buFont typeface="StarSymbol"/>
              <a:buNone/>
            </a:pPr>
            <a:r>
              <a:rPr lang="en-US" altLang="nl-NL" sz="4400" b="1" dirty="0">
                <a:solidFill>
                  <a:srgbClr val="0033CC"/>
                </a:solidFill>
                <a:effectLst>
                  <a:outerShdw blurRad="38100" dist="38100" dir="2700000" algn="tl">
                    <a:srgbClr val="000000">
                      <a:alpha val="43137"/>
                    </a:srgbClr>
                  </a:outerShdw>
                </a:effectLst>
                <a:latin typeface="Arial" pitchFamily="34" charset="0"/>
                <a:ea typeface="SimSun" pitchFamily="2" charset="-122"/>
                <a:cs typeface="Arial" pitchFamily="34" charset="0"/>
              </a:rPr>
              <a:t>Online Ra</a:t>
            </a:r>
            <a:r>
              <a:rPr lang="en-US" altLang="nl-NL" sz="4400" b="1" baseline="30000" dirty="0">
                <a:solidFill>
                  <a:srgbClr val="0033CC"/>
                </a:solidFill>
                <a:effectLst>
                  <a:outerShdw blurRad="38100" dist="38100" dir="2700000" algn="tl">
                    <a:srgbClr val="000000">
                      <a:alpha val="43137"/>
                    </a:srgbClr>
                  </a:outerShdw>
                </a:effectLst>
                <a:latin typeface="Arial" pitchFamily="34" charset="0"/>
                <a:ea typeface="SimSun" pitchFamily="2" charset="-122"/>
                <a:cs typeface="Arial" pitchFamily="34" charset="0"/>
              </a:rPr>
              <a:t>+</a:t>
            </a:r>
            <a:r>
              <a:rPr lang="en-US" altLang="nl-NL" sz="4400" b="1" dirty="0">
                <a:solidFill>
                  <a:srgbClr val="0033CC"/>
                </a:solidFill>
                <a:effectLst>
                  <a:outerShdw blurRad="38100" dist="38100" dir="2700000" algn="tl">
                    <a:srgbClr val="000000">
                      <a:alpha val="43137"/>
                    </a:srgbClr>
                  </a:outerShdw>
                </a:effectLst>
                <a:latin typeface="Arial" pitchFamily="34" charset="0"/>
                <a:ea typeface="SimSun" pitchFamily="2" charset="-122"/>
                <a:cs typeface="Arial" pitchFamily="34" charset="0"/>
              </a:rPr>
              <a:t> Ion Production</a:t>
            </a:r>
          </a:p>
        </p:txBody>
      </p:sp>
      <p:pic>
        <p:nvPicPr>
          <p:cNvPr id="38916" name="Picture 2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48630" y="4284666"/>
            <a:ext cx="4211638" cy="284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Left Brace 2"/>
          <p:cNvSpPr/>
          <p:nvPr/>
        </p:nvSpPr>
        <p:spPr>
          <a:xfrm>
            <a:off x="1079500" y="2263428"/>
            <a:ext cx="431800" cy="1296988"/>
          </a:xfrm>
          <a:prstGeom prst="leftBrace">
            <a:avLst/>
          </a:prstGeom>
          <a:ln w="22225">
            <a:solidFill>
              <a:schemeClr val="tx2">
                <a:lumMod val="75000"/>
              </a:schemeClr>
            </a:solidFill>
          </a:ln>
        </p:spPr>
        <p:style>
          <a:lnRef idx="1">
            <a:schemeClr val="accent1"/>
          </a:lnRef>
          <a:fillRef idx="0">
            <a:schemeClr val="accent1"/>
          </a:fillRef>
          <a:effectRef idx="0">
            <a:schemeClr val="accent1"/>
          </a:effectRef>
          <a:fontRef idx="minor">
            <a:schemeClr val="tx1"/>
          </a:fontRef>
        </p:style>
        <p:txBody>
          <a:bodyPr lIns="91288" tIns="45643" rIns="91288" bIns="45643" anchor="ctr"/>
          <a:lstStyle/>
          <a:p>
            <a:pPr algn="ctr" fontAlgn="auto">
              <a:spcBef>
                <a:spcPts val="0"/>
              </a:spcBef>
              <a:spcAft>
                <a:spcPts val="0"/>
              </a:spcAft>
              <a:defRPr/>
            </a:pPr>
            <a:endParaRPr lang="en-US">
              <a:solidFill>
                <a:prstClr val="black"/>
              </a:solidFill>
            </a:endParaRPr>
          </a:p>
        </p:txBody>
      </p:sp>
      <p:sp>
        <p:nvSpPr>
          <p:cNvPr id="4" name="TextBox 3"/>
          <p:cNvSpPr txBox="1"/>
          <p:nvPr/>
        </p:nvSpPr>
        <p:spPr>
          <a:xfrm>
            <a:off x="71437" y="2727334"/>
            <a:ext cx="1008063" cy="369176"/>
          </a:xfrm>
          <a:prstGeom prst="rect">
            <a:avLst/>
          </a:prstGeom>
          <a:noFill/>
        </p:spPr>
        <p:txBody>
          <a:bodyPr lIns="91288" tIns="45643" rIns="91288" bIns="45643">
            <a:spAutoFit/>
          </a:bodyPr>
          <a:lstStyle/>
          <a:p>
            <a:pPr fontAlgn="auto">
              <a:spcBef>
                <a:spcPts val="0"/>
              </a:spcBef>
              <a:spcAft>
                <a:spcPts val="0"/>
              </a:spcAft>
              <a:defRPr/>
            </a:pPr>
            <a:r>
              <a:rPr lang="el-GR" b="1" dirty="0">
                <a:solidFill>
                  <a:srgbClr val="1F497D">
                    <a:lumMod val="75000"/>
                  </a:srgbClr>
                </a:solidFill>
                <a:latin typeface="Calibri"/>
              </a:rPr>
              <a:t>Δ</a:t>
            </a:r>
            <a:r>
              <a:rPr lang="en-US" b="1" dirty="0">
                <a:solidFill>
                  <a:srgbClr val="1F497D">
                    <a:lumMod val="75000"/>
                  </a:srgbClr>
                </a:solidFill>
                <a:latin typeface="Calibri"/>
              </a:rPr>
              <a:t>N </a:t>
            </a:r>
            <a:r>
              <a:rPr lang="el-GR" b="1" dirty="0">
                <a:solidFill>
                  <a:srgbClr val="1F497D">
                    <a:lumMod val="75000"/>
                  </a:srgbClr>
                </a:solidFill>
                <a:latin typeface="Calibri"/>
              </a:rPr>
              <a:t>˃</a:t>
            </a:r>
            <a:r>
              <a:rPr lang="en-US" b="1" dirty="0">
                <a:solidFill>
                  <a:srgbClr val="1F497D">
                    <a:lumMod val="75000"/>
                  </a:srgbClr>
                </a:solidFill>
                <a:latin typeface="Calibri"/>
              </a:rPr>
              <a:t> 10</a:t>
            </a:r>
          </a:p>
        </p:txBody>
      </p:sp>
      <p:sp>
        <p:nvSpPr>
          <p:cNvPr id="2" name="Rectangle 1"/>
          <p:cNvSpPr/>
          <p:nvPr/>
        </p:nvSpPr>
        <p:spPr bwMode="auto">
          <a:xfrm>
            <a:off x="4276884" y="1882944"/>
            <a:ext cx="609600" cy="165217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kumimoji="0" lang="nl-NL" sz="2400" b="0" i="0" u="none" strike="noStrike" cap="none" normalizeH="0" baseline="0" dirty="0">
                <a:ln>
                  <a:noFill/>
                </a:ln>
                <a:effectLst/>
                <a:latin typeface="Calibri" pitchFamily="34" charset="0"/>
              </a:rPr>
              <a:t> R</a:t>
            </a:r>
          </a:p>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lang="nl-NL" sz="1200" dirty="0">
                <a:latin typeface="Calibri" pitchFamily="34" charset="0"/>
              </a:rPr>
              <a:t>   </a:t>
            </a:r>
            <a:r>
              <a:rPr lang="nl-NL" sz="2400" dirty="0">
                <a:latin typeface="Calibri" pitchFamily="34" charset="0"/>
              </a:rPr>
              <a:t>I</a:t>
            </a:r>
          </a:p>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pPr>
            <a:r>
              <a:rPr lang="nl-NL" sz="2400" dirty="0">
                <a:latin typeface="Calibri" pitchFamily="34" charset="0"/>
              </a:rPr>
              <a:t> B</a:t>
            </a:r>
          </a:p>
        </p:txBody>
      </p:sp>
      <p:pic>
        <p:nvPicPr>
          <p:cNvPr id="9" name="Picture 8865" descr="paul trap for poster"/>
          <p:cNvPicPr>
            <a:picLocks noChangeAspect="1" noChangeArrowheads="1"/>
          </p:cNvPicPr>
          <p:nvPr/>
        </p:nvPicPr>
        <p:blipFill>
          <a:blip r:embed="rId5">
            <a:grayscl/>
            <a:extLst>
              <a:ext uri="{28A0092B-C50C-407E-A947-70E740481C1C}">
                <a14:useLocalDpi xmlns:a14="http://schemas.microsoft.com/office/drawing/2010/main" val="0"/>
              </a:ext>
            </a:extLst>
          </a:blip>
          <a:srcRect/>
          <a:stretch>
            <a:fillRect/>
          </a:stretch>
        </p:blipFill>
        <p:spPr bwMode="auto">
          <a:xfrm>
            <a:off x="6335712" y="4274432"/>
            <a:ext cx="2404218" cy="2816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3889087"/>
      </p:ext>
    </p:extLst>
  </p:cSld>
  <p:clrMapOvr>
    <a:masterClrMapping/>
  </p:clrMapOvr>
  <p:transition spd="slow" advTm="3096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65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759" y="577475"/>
            <a:ext cx="9103109" cy="640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6563" name="Rectangle 2"/>
          <p:cNvSpPr>
            <a:spLocks noChangeArrowheads="1"/>
          </p:cNvSpPr>
          <p:nvPr/>
        </p:nvSpPr>
        <p:spPr bwMode="auto">
          <a:xfrm>
            <a:off x="467760" y="566975"/>
            <a:ext cx="9145107" cy="6425724"/>
          </a:xfrm>
          <a:prstGeom prst="rect">
            <a:avLst/>
          </a:prstGeom>
          <a:noFill/>
          <a:ln w="41275"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pPr>
              <a:buClr>
                <a:srgbClr val="000000"/>
              </a:buClr>
              <a:buSzPct val="100000"/>
              <a:buFont typeface="Times New Roman" pitchFamily="18" charset="0"/>
              <a:buNone/>
            </a:pPr>
            <a:endParaRPr lang="en-US"/>
          </a:p>
        </p:txBody>
      </p:sp>
    </p:spTree>
    <p:extLst>
      <p:ext uri="{BB962C8B-B14F-4D97-AF65-F5344CB8AC3E}">
        <p14:creationId xmlns:p14="http://schemas.microsoft.com/office/powerpoint/2010/main" val="776820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Picture 1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9075" y="1265238"/>
            <a:ext cx="4745038" cy="283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580" name="Group 32"/>
          <p:cNvGrpSpPr>
            <a:grpSpLocks/>
          </p:cNvGrpSpPr>
          <p:nvPr/>
        </p:nvGrpSpPr>
        <p:grpSpPr bwMode="auto">
          <a:xfrm>
            <a:off x="0" y="4298804"/>
            <a:ext cx="5026024" cy="1298205"/>
            <a:chOff x="60277" y="6604949"/>
            <a:chExt cx="4441649" cy="733766"/>
          </a:xfrm>
        </p:grpSpPr>
        <p:sp>
          <p:nvSpPr>
            <p:cNvPr id="5" name="Rectangle 25"/>
            <p:cNvSpPr/>
            <p:nvPr/>
          </p:nvSpPr>
          <p:spPr>
            <a:xfrm>
              <a:off x="238446" y="6604949"/>
              <a:ext cx="4263480" cy="733766"/>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38160">
              <a:solidFill>
                <a:srgbClr val="003300"/>
              </a:solidFill>
              <a:prstDash val="solid"/>
              <a:miter/>
            </a:ln>
          </p:spPr>
          <p:txBody>
            <a:bodyPr wrap="none" tIns="91440" anchor="ctr" compatLnSpc="0"/>
            <a:lstStyle/>
            <a:p>
              <a:pPr fontAlgn="auto" hangingPunct="0">
                <a:spcBef>
                  <a:spcPts val="0"/>
                </a:spcBef>
                <a:spcAft>
                  <a:spcPts val="0"/>
                </a:spcAft>
                <a:defRPr/>
              </a:pPr>
              <a:endParaRPr lang="es-CO">
                <a:solidFill>
                  <a:prstClr val="black"/>
                </a:solidFill>
                <a:latin typeface="Arial" pitchFamily="18"/>
                <a:ea typeface="SimSun" pitchFamily="2"/>
                <a:cs typeface="Mangal" pitchFamily="2"/>
              </a:endParaRPr>
            </a:p>
          </p:txBody>
        </p:sp>
        <p:sp>
          <p:nvSpPr>
            <p:cNvPr id="6" name="Text Box 26"/>
            <p:cNvSpPr/>
            <p:nvPr/>
          </p:nvSpPr>
          <p:spPr>
            <a:xfrm>
              <a:off x="60277" y="6674630"/>
              <a:ext cx="4331812" cy="580592"/>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wrap="square" lIns="0" tIns="0" rIns="0" bIns="0" anchor="ctr" compatLnSpc="0">
              <a:spAutoFit/>
            </a:bodyPr>
            <a:lstStyle/>
            <a:p>
              <a:pPr algn="ctr" fontAlgn="auto">
                <a:spcBef>
                  <a:spcPts val="898"/>
                </a:spcBef>
                <a:spcAft>
                  <a:spcPts val="0"/>
                </a:spcAft>
                <a:defRPr/>
              </a:pPr>
              <a:r>
                <a:rPr lang="es-CO" b="1" dirty="0" err="1">
                  <a:solidFill>
                    <a:srgbClr val="000000"/>
                  </a:solidFill>
                  <a:ea typeface="SimSun" pitchFamily="2"/>
                </a:rPr>
                <a:t>Probe</a:t>
              </a:r>
              <a:r>
                <a:rPr lang="es-CO" b="1" dirty="0">
                  <a:solidFill>
                    <a:srgbClr val="000000"/>
                  </a:solidFill>
                  <a:ea typeface="SimSun" pitchFamily="2"/>
                </a:rPr>
                <a:t> of </a:t>
              </a:r>
              <a:r>
                <a:rPr lang="es-CO" b="1" dirty="0" err="1">
                  <a:solidFill>
                    <a:srgbClr val="000000"/>
                  </a:solidFill>
                  <a:ea typeface="SimSun" pitchFamily="2"/>
                </a:rPr>
                <a:t>atomic</a:t>
              </a:r>
              <a:r>
                <a:rPr lang="es-CO" b="1" dirty="0">
                  <a:solidFill>
                    <a:srgbClr val="000000"/>
                  </a:solidFill>
                  <a:ea typeface="SimSun" pitchFamily="2"/>
                </a:rPr>
                <a:t> </a:t>
              </a:r>
              <a:r>
                <a:rPr lang="es-CO" b="1" dirty="0" err="1">
                  <a:solidFill>
                    <a:srgbClr val="000000"/>
                  </a:solidFill>
                  <a:ea typeface="SimSun" pitchFamily="2"/>
                </a:rPr>
                <a:t>theory</a:t>
              </a:r>
              <a:r>
                <a:rPr lang="es-CO" b="1" dirty="0">
                  <a:solidFill>
                    <a:srgbClr val="000000"/>
                  </a:solidFill>
                  <a:ea typeface="SimSun" pitchFamily="2"/>
                </a:rPr>
                <a:t> &amp; </a:t>
              </a:r>
              <a:r>
                <a:rPr lang="es-CO" b="1" dirty="0" err="1">
                  <a:solidFill>
                    <a:srgbClr val="000000"/>
                  </a:solidFill>
                  <a:ea typeface="SimSun" pitchFamily="2"/>
                </a:rPr>
                <a:t>size</a:t>
              </a:r>
              <a:r>
                <a:rPr lang="es-CO" b="1" dirty="0">
                  <a:solidFill>
                    <a:srgbClr val="000000"/>
                  </a:solidFill>
                  <a:ea typeface="SimSun" pitchFamily="2"/>
                </a:rPr>
                <a:t> and</a:t>
              </a:r>
            </a:p>
            <a:p>
              <a:pPr algn="ctr" fontAlgn="auto">
                <a:spcBef>
                  <a:spcPts val="898"/>
                </a:spcBef>
                <a:spcAft>
                  <a:spcPts val="0"/>
                </a:spcAft>
                <a:defRPr/>
              </a:pPr>
              <a:r>
                <a:rPr lang="es-CO" b="1" dirty="0">
                  <a:solidFill>
                    <a:srgbClr val="000000"/>
                  </a:solidFill>
                  <a:ea typeface="SimSun" pitchFamily="2"/>
                </a:rPr>
                <a:t> </a:t>
              </a:r>
              <a:r>
                <a:rPr lang="es-CO" b="1" dirty="0" err="1">
                  <a:solidFill>
                    <a:srgbClr val="000000"/>
                  </a:solidFill>
                  <a:ea typeface="SimSun" pitchFamily="2"/>
                </a:rPr>
                <a:t>shape</a:t>
              </a:r>
              <a:r>
                <a:rPr lang="es-CO" b="1" dirty="0">
                  <a:solidFill>
                    <a:srgbClr val="000000"/>
                  </a:solidFill>
                  <a:ea typeface="SimSun" pitchFamily="2"/>
                </a:rPr>
                <a:t>  of </a:t>
              </a:r>
              <a:r>
                <a:rPr lang="es-CO" b="1" dirty="0" err="1">
                  <a:solidFill>
                    <a:srgbClr val="000000"/>
                  </a:solidFill>
                  <a:ea typeface="SimSun" pitchFamily="2"/>
                </a:rPr>
                <a:t>the</a:t>
              </a:r>
              <a:r>
                <a:rPr lang="es-CO" b="1" dirty="0">
                  <a:solidFill>
                    <a:srgbClr val="000000"/>
                  </a:solidFill>
                  <a:ea typeface="SimSun" pitchFamily="2"/>
                </a:rPr>
                <a:t> </a:t>
              </a:r>
              <a:r>
                <a:rPr lang="es-CO" b="1" dirty="0" err="1">
                  <a:solidFill>
                    <a:srgbClr val="000000"/>
                  </a:solidFill>
                  <a:ea typeface="SimSun" pitchFamily="2"/>
                </a:rPr>
                <a:t>nucleus</a:t>
              </a:r>
              <a:endParaRPr lang="es-CO" b="1" dirty="0">
                <a:solidFill>
                  <a:srgbClr val="000000"/>
                </a:solidFill>
                <a:ea typeface="SimSun" pitchFamily="2"/>
              </a:endParaRPr>
            </a:p>
            <a:p>
              <a:pPr algn="ctr" fontAlgn="auto">
                <a:spcBef>
                  <a:spcPts val="898"/>
                </a:spcBef>
                <a:spcAft>
                  <a:spcPts val="0"/>
                </a:spcAft>
                <a:defRPr/>
              </a:pPr>
              <a:r>
                <a:rPr lang="es-CO" sz="1600" b="1" dirty="0">
                  <a:solidFill>
                    <a:srgbClr val="000000"/>
                  </a:solidFill>
                  <a:ea typeface="SimSun" pitchFamily="2"/>
                </a:rPr>
                <a:t>        </a:t>
              </a:r>
              <a:r>
                <a:rPr lang="es-CO" sz="1400" b="1" i="1" dirty="0">
                  <a:solidFill>
                    <a:srgbClr val="000000"/>
                  </a:solidFill>
                  <a:ea typeface="SimSun" pitchFamily="2"/>
                </a:rPr>
                <a:t>(</a:t>
              </a:r>
              <a:r>
                <a:rPr lang="es-CO" sz="1400" b="1" i="1" dirty="0" err="1">
                  <a:solidFill>
                    <a:srgbClr val="000000"/>
                  </a:solidFill>
                  <a:ea typeface="SimSun" pitchFamily="2"/>
                </a:rPr>
                <a:t>nucleus</a:t>
              </a:r>
              <a:r>
                <a:rPr lang="es-CO" sz="1400" b="1" i="1" dirty="0">
                  <a:solidFill>
                    <a:srgbClr val="000000"/>
                  </a:solidFill>
                  <a:ea typeface="SimSun" pitchFamily="2"/>
                </a:rPr>
                <a:t> </a:t>
              </a:r>
              <a:r>
                <a:rPr lang="es-CO" sz="1400" b="1" i="1" dirty="0" err="1">
                  <a:solidFill>
                    <a:srgbClr val="000000"/>
                  </a:solidFill>
                  <a:ea typeface="SimSun" pitchFamily="2"/>
                </a:rPr>
                <a:t>starts</a:t>
              </a:r>
              <a:r>
                <a:rPr lang="es-CO" sz="1400" b="1" i="1" dirty="0">
                  <a:solidFill>
                    <a:srgbClr val="000000"/>
                  </a:solidFill>
                  <a:ea typeface="SimSun" pitchFamily="2"/>
                </a:rPr>
                <a:t> </a:t>
              </a:r>
              <a:r>
                <a:rPr lang="es-CO" sz="1400" b="1" i="1" dirty="0" err="1">
                  <a:solidFill>
                    <a:srgbClr val="000000"/>
                  </a:solidFill>
                  <a:ea typeface="SimSun" pitchFamily="2"/>
                </a:rPr>
                <a:t>to</a:t>
              </a:r>
              <a:r>
                <a:rPr lang="es-CO" sz="1400" b="1" i="1" dirty="0">
                  <a:solidFill>
                    <a:srgbClr val="000000"/>
                  </a:solidFill>
                  <a:ea typeface="SimSun" pitchFamily="2"/>
                </a:rPr>
                <a:t> </a:t>
              </a:r>
              <a:r>
                <a:rPr lang="es-CO" sz="1400" b="1" i="1" dirty="0" err="1">
                  <a:solidFill>
                    <a:srgbClr val="000000"/>
                  </a:solidFill>
                  <a:ea typeface="SimSun" pitchFamily="2"/>
                </a:rPr>
                <a:t>matter</a:t>
              </a:r>
              <a:r>
                <a:rPr lang="es-CO" sz="1400" b="1" i="1" dirty="0">
                  <a:solidFill>
                    <a:srgbClr val="000000"/>
                  </a:solidFill>
                  <a:ea typeface="SimSun" pitchFamily="2"/>
                </a:rPr>
                <a:t> at sub% </a:t>
              </a:r>
              <a:r>
                <a:rPr lang="es-CO" sz="1400" b="1" i="1" dirty="0" err="1">
                  <a:solidFill>
                    <a:srgbClr val="000000"/>
                  </a:solidFill>
                  <a:ea typeface="SimSun" pitchFamily="2"/>
                </a:rPr>
                <a:t>accuracy</a:t>
              </a:r>
              <a:r>
                <a:rPr lang="es-CO" sz="1400" b="1" i="1" dirty="0">
                  <a:solidFill>
                    <a:srgbClr val="000000"/>
                  </a:solidFill>
                  <a:ea typeface="SimSun" pitchFamily="2"/>
                </a:rPr>
                <a:t>)</a:t>
              </a:r>
              <a:endParaRPr lang="es-CO" sz="1600" b="1" i="1" dirty="0">
                <a:solidFill>
                  <a:srgbClr val="000000"/>
                </a:solidFill>
                <a:ea typeface="SimSun" pitchFamily="2"/>
              </a:endParaRPr>
            </a:p>
          </p:txBody>
        </p:sp>
      </p:grpSp>
      <p:grpSp>
        <p:nvGrpSpPr>
          <p:cNvPr id="24581" name="Group 31"/>
          <p:cNvGrpSpPr>
            <a:grpSpLocks/>
          </p:cNvGrpSpPr>
          <p:nvPr/>
        </p:nvGrpSpPr>
        <p:grpSpPr bwMode="auto">
          <a:xfrm>
            <a:off x="5307013" y="4520099"/>
            <a:ext cx="6210300" cy="1165704"/>
            <a:chOff x="4464834" y="2911709"/>
            <a:chExt cx="6210360" cy="1167105"/>
          </a:xfrm>
        </p:grpSpPr>
        <p:sp>
          <p:nvSpPr>
            <p:cNvPr id="8" name="Rectangle 27"/>
            <p:cNvSpPr/>
            <p:nvPr/>
          </p:nvSpPr>
          <p:spPr>
            <a:xfrm>
              <a:off x="4502934" y="2911709"/>
              <a:ext cx="4267241" cy="9154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38160">
              <a:solidFill>
                <a:srgbClr val="003300"/>
              </a:solidFill>
              <a:prstDash val="solid"/>
              <a:miter/>
            </a:ln>
          </p:spPr>
          <p:txBody>
            <a:bodyPr wrap="none" tIns="91440" anchor="ctr" compatLnSpc="0"/>
            <a:lstStyle/>
            <a:p>
              <a:pPr fontAlgn="auto" hangingPunct="0">
                <a:spcBef>
                  <a:spcPts val="0"/>
                </a:spcBef>
                <a:spcAft>
                  <a:spcPts val="0"/>
                </a:spcAft>
                <a:defRPr/>
              </a:pPr>
              <a:endParaRPr lang="es-CO">
                <a:solidFill>
                  <a:prstClr val="black"/>
                </a:solidFill>
                <a:latin typeface="Arial" pitchFamily="18"/>
                <a:ea typeface="SimSun" pitchFamily="2"/>
                <a:cs typeface="Mangal" pitchFamily="2"/>
              </a:endParaRPr>
            </a:p>
          </p:txBody>
        </p:sp>
        <p:sp>
          <p:nvSpPr>
            <p:cNvPr id="9" name="Text Box 28"/>
            <p:cNvSpPr/>
            <p:nvPr/>
          </p:nvSpPr>
          <p:spPr>
            <a:xfrm>
              <a:off x="4464834" y="2911709"/>
              <a:ext cx="6210360" cy="116710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tIns="91440" compatLnSpc="0">
              <a:spAutoFit/>
            </a:bodyPr>
            <a:lstStyle/>
            <a:p>
              <a:pPr fontAlgn="auto">
                <a:spcBef>
                  <a:spcPts val="898"/>
                </a:spcBef>
                <a:spcAft>
                  <a:spcPts val="0"/>
                </a:spcAft>
                <a:defRPr/>
              </a:pPr>
              <a:r>
                <a:rPr lang="es-CO" b="1" dirty="0">
                  <a:solidFill>
                    <a:srgbClr val="000000"/>
                  </a:solidFill>
                  <a:ea typeface="SimSun" pitchFamily="2"/>
                </a:rPr>
                <a:t>  </a:t>
              </a:r>
              <a:r>
                <a:rPr lang="es-CO" b="1" dirty="0" err="1">
                  <a:solidFill>
                    <a:srgbClr val="000000"/>
                  </a:solidFill>
                  <a:ea typeface="SimSun" pitchFamily="2"/>
                </a:rPr>
                <a:t>Probe</a:t>
              </a:r>
              <a:r>
                <a:rPr lang="es-CO" b="1" dirty="0">
                  <a:solidFill>
                    <a:srgbClr val="000000"/>
                  </a:solidFill>
                  <a:ea typeface="SimSun" pitchFamily="2"/>
                </a:rPr>
                <a:t> of </a:t>
              </a:r>
              <a:r>
                <a:rPr lang="es-CO" b="1" dirty="0" err="1">
                  <a:solidFill>
                    <a:srgbClr val="000000"/>
                  </a:solidFill>
                  <a:ea typeface="SimSun" pitchFamily="2"/>
                </a:rPr>
                <a:t>atomic</a:t>
              </a:r>
              <a:r>
                <a:rPr lang="es-CO" b="1" dirty="0">
                  <a:solidFill>
                    <a:srgbClr val="000000"/>
                  </a:solidFill>
                  <a:ea typeface="SimSun" pitchFamily="2"/>
                </a:rPr>
                <a:t> wave </a:t>
              </a:r>
              <a:r>
                <a:rPr lang="es-CO" b="1" dirty="0" err="1">
                  <a:solidFill>
                    <a:srgbClr val="000000"/>
                  </a:solidFill>
                  <a:ea typeface="SimSun" pitchFamily="2"/>
                </a:rPr>
                <a:t>functions</a:t>
              </a:r>
              <a:r>
                <a:rPr lang="es-CO" b="1" dirty="0">
                  <a:solidFill>
                    <a:srgbClr val="000000"/>
                  </a:solidFill>
                  <a:ea typeface="SimSun" pitchFamily="2"/>
                </a:rPr>
                <a:t> </a:t>
              </a:r>
            </a:p>
            <a:p>
              <a:pPr fontAlgn="auto">
                <a:spcBef>
                  <a:spcPts val="898"/>
                </a:spcBef>
                <a:spcAft>
                  <a:spcPts val="0"/>
                </a:spcAft>
                <a:defRPr/>
              </a:pPr>
              <a:r>
                <a:rPr lang="es-CO" b="1" dirty="0">
                  <a:solidFill>
                    <a:srgbClr val="000000"/>
                  </a:solidFill>
                  <a:ea typeface="SimSun" pitchFamily="2"/>
                </a:rPr>
                <a:t>                    at </a:t>
              </a:r>
              <a:r>
                <a:rPr lang="es-CO" b="1" dirty="0" err="1">
                  <a:solidFill>
                    <a:srgbClr val="000000"/>
                  </a:solidFill>
                  <a:ea typeface="SimSun" pitchFamily="2"/>
                </a:rPr>
                <a:t>the</a:t>
              </a:r>
              <a:r>
                <a:rPr lang="es-CO" b="1" dirty="0">
                  <a:solidFill>
                    <a:srgbClr val="000000"/>
                  </a:solidFill>
                  <a:ea typeface="SimSun" pitchFamily="2"/>
                </a:rPr>
                <a:t> </a:t>
              </a:r>
              <a:r>
                <a:rPr lang="es-CO" b="1" dirty="0" err="1">
                  <a:solidFill>
                    <a:srgbClr val="000000"/>
                  </a:solidFill>
                  <a:ea typeface="SimSun" pitchFamily="2"/>
                </a:rPr>
                <a:t>origin</a:t>
              </a:r>
              <a:endParaRPr lang="es-CO" b="1" dirty="0">
                <a:solidFill>
                  <a:srgbClr val="000000"/>
                </a:solidFill>
                <a:ea typeface="SimSun" pitchFamily="2"/>
              </a:endParaRPr>
            </a:p>
            <a:p>
              <a:pPr fontAlgn="auto">
                <a:spcBef>
                  <a:spcPts val="898"/>
                </a:spcBef>
                <a:spcAft>
                  <a:spcPts val="0"/>
                </a:spcAft>
                <a:defRPr/>
              </a:pPr>
              <a:endParaRPr lang="es-CO" b="1" dirty="0">
                <a:solidFill>
                  <a:srgbClr val="000000"/>
                </a:solidFill>
                <a:ea typeface="SimSun" pitchFamily="2"/>
              </a:endParaRPr>
            </a:p>
          </p:txBody>
        </p:sp>
      </p:grpSp>
      <p:pic>
        <p:nvPicPr>
          <p:cNvPr id="24582" name="Picture 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92713" y="1037262"/>
            <a:ext cx="4795838" cy="320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3" name="TextBox 13"/>
          <p:cNvSpPr txBox="1">
            <a:spLocks noChangeArrowheads="1"/>
          </p:cNvSpPr>
          <p:nvPr/>
        </p:nvSpPr>
        <p:spPr bwMode="auto">
          <a:xfrm>
            <a:off x="773113" y="5775645"/>
            <a:ext cx="8839200" cy="58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b="1" dirty="0">
                <a:solidFill>
                  <a:srgbClr val="0000FF"/>
                </a:solidFill>
                <a:cs typeface="Arial" pitchFamily="34" charset="0"/>
              </a:rPr>
              <a:t>Good agreement with theory at few % level</a:t>
            </a:r>
          </a:p>
        </p:txBody>
      </p:sp>
      <p:sp>
        <p:nvSpPr>
          <p:cNvPr id="24584" name="Title 3"/>
          <p:cNvSpPr txBox="1">
            <a:spLocks/>
          </p:cNvSpPr>
          <p:nvPr/>
        </p:nvSpPr>
        <p:spPr bwMode="auto">
          <a:xfrm>
            <a:off x="532606" y="246756"/>
            <a:ext cx="907256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eaLnBrk="1">
              <a:spcAft>
                <a:spcPct val="0"/>
              </a:spcAft>
              <a:buSzPct val="45000"/>
              <a:buFont typeface="StarSymbol"/>
              <a:buNone/>
            </a:pPr>
            <a:r>
              <a:rPr lang="es-CO" altLang="nl-NL" sz="4000" b="1" dirty="0">
                <a:solidFill>
                  <a:srgbClr val="0000FF"/>
                </a:solidFill>
                <a:effectLst>
                  <a:outerShdw blurRad="38100" dist="38100" dir="2700000" algn="tl">
                    <a:srgbClr val="000000">
                      <a:alpha val="43137"/>
                    </a:srgbClr>
                  </a:outerShdw>
                </a:effectLst>
              </a:rPr>
              <a:t>Laser </a:t>
            </a:r>
            <a:r>
              <a:rPr lang="es-CO" altLang="nl-NL" sz="4000" b="1" dirty="0" err="1">
                <a:solidFill>
                  <a:srgbClr val="0000FF"/>
                </a:solidFill>
                <a:effectLst>
                  <a:outerShdw blurRad="38100" dist="38100" dir="2700000" algn="tl">
                    <a:srgbClr val="000000">
                      <a:alpha val="43137"/>
                    </a:srgbClr>
                  </a:outerShdw>
                </a:effectLst>
              </a:rPr>
              <a:t>Spectroscopy</a:t>
            </a:r>
            <a:r>
              <a:rPr lang="es-CO" altLang="nl-NL" sz="4000" b="1" dirty="0">
                <a:solidFill>
                  <a:srgbClr val="0000FF"/>
                </a:solidFill>
                <a:effectLst>
                  <a:outerShdw blurRad="38100" dist="38100" dir="2700000" algn="tl">
                    <a:srgbClr val="000000">
                      <a:alpha val="43137"/>
                    </a:srgbClr>
                  </a:outerShdw>
                </a:effectLst>
              </a:rPr>
              <a:t> in Ra</a:t>
            </a:r>
            <a:r>
              <a:rPr lang="es-CO" altLang="nl-NL" sz="4000" b="1" baseline="33000" dirty="0">
                <a:solidFill>
                  <a:srgbClr val="0000FF"/>
                </a:solidFill>
                <a:effectLst>
                  <a:outerShdw blurRad="38100" dist="38100" dir="2700000" algn="tl">
                    <a:srgbClr val="000000">
                      <a:alpha val="43137"/>
                    </a:srgbClr>
                  </a:outerShdw>
                </a:effectLst>
              </a:rPr>
              <a:t>+</a:t>
            </a:r>
            <a:r>
              <a:rPr lang="es-CO" altLang="nl-NL" sz="4000" b="1" dirty="0">
                <a:solidFill>
                  <a:srgbClr val="0000FF"/>
                </a:solidFill>
                <a:effectLst>
                  <a:outerShdw blurRad="38100" dist="38100" dir="2700000" algn="tl">
                    <a:srgbClr val="000000">
                      <a:alpha val="43137"/>
                    </a:srgbClr>
                  </a:outerShdw>
                </a:effectLst>
              </a:rPr>
              <a:t> </a:t>
            </a:r>
            <a:r>
              <a:rPr lang="es-CO" altLang="nl-NL" sz="4000" b="1" dirty="0" err="1">
                <a:solidFill>
                  <a:srgbClr val="0000FF"/>
                </a:solidFill>
                <a:effectLst>
                  <a:outerShdw blurRad="38100" dist="38100" dir="2700000" algn="tl">
                    <a:srgbClr val="000000">
                      <a:alpha val="43137"/>
                    </a:srgbClr>
                  </a:outerShdw>
                </a:effectLst>
              </a:rPr>
              <a:t>Ions</a:t>
            </a:r>
            <a:endParaRPr lang="es-CO" altLang="nl-NL" b="1" dirty="0">
              <a:solidFill>
                <a:srgbClr val="0000FF"/>
              </a:solidFill>
              <a:effectLst>
                <a:outerShdw blurRad="38100" dist="38100" dir="2700000" algn="tl">
                  <a:srgbClr val="000000">
                    <a:alpha val="43137"/>
                  </a:srgbClr>
                </a:outerShdw>
              </a:effectLst>
            </a:endParaRPr>
          </a:p>
        </p:txBody>
      </p:sp>
      <p:sp>
        <p:nvSpPr>
          <p:cNvPr id="24585" name="TextBox 12"/>
          <p:cNvSpPr txBox="1">
            <a:spLocks noChangeArrowheads="1"/>
          </p:cNvSpPr>
          <p:nvPr/>
        </p:nvSpPr>
        <p:spPr bwMode="auto">
          <a:xfrm>
            <a:off x="-274637" y="6857722"/>
            <a:ext cx="8686800" cy="693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indent="273050" eaLnBrk="0" hangingPunct="0">
              <a:spcAft>
                <a:spcPts val="1413"/>
              </a:spcAft>
              <a:buChar char="•"/>
              <a:tabLst>
                <a:tab pos="112713" algn="l"/>
                <a:tab pos="571500" algn="l"/>
                <a:tab pos="1031875" algn="l"/>
                <a:tab pos="1490663" algn="l"/>
                <a:tab pos="1949450" algn="l"/>
                <a:tab pos="2409825" algn="l"/>
                <a:tab pos="2868613" algn="l"/>
                <a:tab pos="3328988" algn="l"/>
                <a:tab pos="3787775" algn="l"/>
                <a:tab pos="4248150" algn="l"/>
                <a:tab pos="4706938" algn="l"/>
                <a:tab pos="5165725" algn="l"/>
                <a:tab pos="5626100" algn="l"/>
                <a:tab pos="6084888" algn="l"/>
                <a:tab pos="6545263" algn="l"/>
                <a:tab pos="7004050" algn="l"/>
                <a:tab pos="7462838" algn="l"/>
                <a:tab pos="7923213" algn="l"/>
                <a:tab pos="8382000" algn="l"/>
                <a:tab pos="8842375" algn="l"/>
              </a:tabLst>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tabLst>
                <a:tab pos="112713" algn="l"/>
                <a:tab pos="571500" algn="l"/>
                <a:tab pos="1031875" algn="l"/>
                <a:tab pos="1490663" algn="l"/>
                <a:tab pos="1949450" algn="l"/>
                <a:tab pos="2409825" algn="l"/>
                <a:tab pos="2868613" algn="l"/>
                <a:tab pos="3328988" algn="l"/>
                <a:tab pos="3787775" algn="l"/>
                <a:tab pos="4248150" algn="l"/>
                <a:tab pos="4706938" algn="l"/>
                <a:tab pos="5165725" algn="l"/>
                <a:tab pos="5626100" algn="l"/>
                <a:tab pos="6084888" algn="l"/>
                <a:tab pos="6545263" algn="l"/>
                <a:tab pos="7004050" algn="l"/>
                <a:tab pos="7462838" algn="l"/>
                <a:tab pos="7923213" algn="l"/>
                <a:tab pos="8382000" algn="l"/>
                <a:tab pos="8842375" algn="l"/>
              </a:tabLst>
              <a:defRPr sz="2800">
                <a:solidFill>
                  <a:schemeClr val="tx1"/>
                </a:solidFill>
                <a:latin typeface="Arial" pitchFamily="34" charset="0"/>
                <a:ea typeface="SimSun" pitchFamily="2" charset="-122"/>
              </a:defRPr>
            </a:lvl2pPr>
            <a:lvl3pPr marL="1143000" indent="-228600" eaLnBrk="0" hangingPunct="0">
              <a:spcBef>
                <a:spcPct val="20000"/>
              </a:spcBef>
              <a:buChar char="•"/>
              <a:tabLst>
                <a:tab pos="112713" algn="l"/>
                <a:tab pos="571500" algn="l"/>
                <a:tab pos="1031875" algn="l"/>
                <a:tab pos="1490663" algn="l"/>
                <a:tab pos="1949450" algn="l"/>
                <a:tab pos="2409825" algn="l"/>
                <a:tab pos="2868613" algn="l"/>
                <a:tab pos="3328988" algn="l"/>
                <a:tab pos="3787775" algn="l"/>
                <a:tab pos="4248150" algn="l"/>
                <a:tab pos="4706938" algn="l"/>
                <a:tab pos="5165725" algn="l"/>
                <a:tab pos="5626100" algn="l"/>
                <a:tab pos="6084888" algn="l"/>
                <a:tab pos="6545263" algn="l"/>
                <a:tab pos="7004050" algn="l"/>
                <a:tab pos="7462838" algn="l"/>
                <a:tab pos="7923213" algn="l"/>
                <a:tab pos="8382000" algn="l"/>
                <a:tab pos="8842375" algn="l"/>
              </a:tabLst>
              <a:defRPr sz="2400">
                <a:solidFill>
                  <a:schemeClr val="tx1"/>
                </a:solidFill>
                <a:latin typeface="Arial" pitchFamily="34" charset="0"/>
                <a:ea typeface="SimSun" pitchFamily="2" charset="-122"/>
              </a:defRPr>
            </a:lvl3pPr>
            <a:lvl4pPr marL="1600200" indent="-228600" eaLnBrk="0" hangingPunct="0">
              <a:spcBef>
                <a:spcPct val="20000"/>
              </a:spcBef>
              <a:buChar char="–"/>
              <a:tabLst>
                <a:tab pos="112713" algn="l"/>
                <a:tab pos="571500" algn="l"/>
                <a:tab pos="1031875" algn="l"/>
                <a:tab pos="1490663" algn="l"/>
                <a:tab pos="1949450" algn="l"/>
                <a:tab pos="2409825" algn="l"/>
                <a:tab pos="2868613" algn="l"/>
                <a:tab pos="3328988" algn="l"/>
                <a:tab pos="3787775" algn="l"/>
                <a:tab pos="4248150" algn="l"/>
                <a:tab pos="4706938" algn="l"/>
                <a:tab pos="5165725" algn="l"/>
                <a:tab pos="5626100" algn="l"/>
                <a:tab pos="6084888" algn="l"/>
                <a:tab pos="6545263" algn="l"/>
                <a:tab pos="7004050" algn="l"/>
                <a:tab pos="7462838" algn="l"/>
                <a:tab pos="7923213" algn="l"/>
                <a:tab pos="8382000" algn="l"/>
                <a:tab pos="8842375" algn="l"/>
              </a:tabLst>
              <a:defRPr sz="2000">
                <a:solidFill>
                  <a:schemeClr val="tx1"/>
                </a:solidFill>
                <a:latin typeface="Arial" pitchFamily="34" charset="0"/>
                <a:ea typeface="SimSun" pitchFamily="2" charset="-122"/>
              </a:defRPr>
            </a:lvl4pPr>
            <a:lvl5pPr marL="2057400" indent="-228600" eaLnBrk="0" hangingPunct="0">
              <a:spcBef>
                <a:spcPct val="20000"/>
              </a:spcBef>
              <a:buChar char="»"/>
              <a:tabLst>
                <a:tab pos="112713" algn="l"/>
                <a:tab pos="571500" algn="l"/>
                <a:tab pos="1031875" algn="l"/>
                <a:tab pos="1490663" algn="l"/>
                <a:tab pos="1949450" algn="l"/>
                <a:tab pos="2409825" algn="l"/>
                <a:tab pos="2868613" algn="l"/>
                <a:tab pos="3328988" algn="l"/>
                <a:tab pos="3787775" algn="l"/>
                <a:tab pos="4248150" algn="l"/>
                <a:tab pos="4706938" algn="l"/>
                <a:tab pos="5165725" algn="l"/>
                <a:tab pos="5626100" algn="l"/>
                <a:tab pos="6084888" algn="l"/>
                <a:tab pos="6545263" algn="l"/>
                <a:tab pos="7004050" algn="l"/>
                <a:tab pos="7462838" algn="l"/>
                <a:tab pos="7923213" algn="l"/>
                <a:tab pos="8382000" algn="l"/>
                <a:tab pos="8842375" algn="l"/>
              </a:tabLst>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tabLst>
                <a:tab pos="112713" algn="l"/>
                <a:tab pos="571500" algn="l"/>
                <a:tab pos="1031875" algn="l"/>
                <a:tab pos="1490663" algn="l"/>
                <a:tab pos="1949450" algn="l"/>
                <a:tab pos="2409825" algn="l"/>
                <a:tab pos="2868613" algn="l"/>
                <a:tab pos="3328988" algn="l"/>
                <a:tab pos="3787775" algn="l"/>
                <a:tab pos="4248150" algn="l"/>
                <a:tab pos="4706938" algn="l"/>
                <a:tab pos="5165725" algn="l"/>
                <a:tab pos="5626100" algn="l"/>
                <a:tab pos="6084888" algn="l"/>
                <a:tab pos="6545263" algn="l"/>
                <a:tab pos="7004050" algn="l"/>
                <a:tab pos="7462838" algn="l"/>
                <a:tab pos="7923213" algn="l"/>
                <a:tab pos="8382000" algn="l"/>
                <a:tab pos="8842375" algn="l"/>
              </a:tabLst>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tabLst>
                <a:tab pos="112713" algn="l"/>
                <a:tab pos="571500" algn="l"/>
                <a:tab pos="1031875" algn="l"/>
                <a:tab pos="1490663" algn="l"/>
                <a:tab pos="1949450" algn="l"/>
                <a:tab pos="2409825" algn="l"/>
                <a:tab pos="2868613" algn="l"/>
                <a:tab pos="3328988" algn="l"/>
                <a:tab pos="3787775" algn="l"/>
                <a:tab pos="4248150" algn="l"/>
                <a:tab pos="4706938" algn="l"/>
                <a:tab pos="5165725" algn="l"/>
                <a:tab pos="5626100" algn="l"/>
                <a:tab pos="6084888" algn="l"/>
                <a:tab pos="6545263" algn="l"/>
                <a:tab pos="7004050" algn="l"/>
                <a:tab pos="7462838" algn="l"/>
                <a:tab pos="7923213" algn="l"/>
                <a:tab pos="8382000" algn="l"/>
                <a:tab pos="8842375" algn="l"/>
              </a:tabLst>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tabLst>
                <a:tab pos="112713" algn="l"/>
                <a:tab pos="571500" algn="l"/>
                <a:tab pos="1031875" algn="l"/>
                <a:tab pos="1490663" algn="l"/>
                <a:tab pos="1949450" algn="l"/>
                <a:tab pos="2409825" algn="l"/>
                <a:tab pos="2868613" algn="l"/>
                <a:tab pos="3328988" algn="l"/>
                <a:tab pos="3787775" algn="l"/>
                <a:tab pos="4248150" algn="l"/>
                <a:tab pos="4706938" algn="l"/>
                <a:tab pos="5165725" algn="l"/>
                <a:tab pos="5626100" algn="l"/>
                <a:tab pos="6084888" algn="l"/>
                <a:tab pos="6545263" algn="l"/>
                <a:tab pos="7004050" algn="l"/>
                <a:tab pos="7462838" algn="l"/>
                <a:tab pos="7923213" algn="l"/>
                <a:tab pos="8382000" algn="l"/>
                <a:tab pos="8842375" algn="l"/>
              </a:tabLst>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tabLst>
                <a:tab pos="112713" algn="l"/>
                <a:tab pos="571500" algn="l"/>
                <a:tab pos="1031875" algn="l"/>
                <a:tab pos="1490663" algn="l"/>
                <a:tab pos="1949450" algn="l"/>
                <a:tab pos="2409825" algn="l"/>
                <a:tab pos="2868613" algn="l"/>
                <a:tab pos="3328988" algn="l"/>
                <a:tab pos="3787775" algn="l"/>
                <a:tab pos="4248150" algn="l"/>
                <a:tab pos="4706938" algn="l"/>
                <a:tab pos="5165725" algn="l"/>
                <a:tab pos="5626100" algn="l"/>
                <a:tab pos="6084888" algn="l"/>
                <a:tab pos="6545263" algn="l"/>
                <a:tab pos="7004050" algn="l"/>
                <a:tab pos="7462838" algn="l"/>
                <a:tab pos="7923213" algn="l"/>
                <a:tab pos="8382000" algn="l"/>
                <a:tab pos="8842375" algn="l"/>
              </a:tabLst>
              <a:defRPr sz="2000">
                <a:solidFill>
                  <a:schemeClr val="tx1"/>
                </a:solidFill>
                <a:latin typeface="Arial" pitchFamily="34" charset="0"/>
                <a:ea typeface="SimSun" pitchFamily="2" charset="-122"/>
              </a:defRPr>
            </a:lvl9pPr>
          </a:lstStyle>
          <a:p>
            <a:pPr algn="r" eaLnBrk="1" hangingPunct="1">
              <a:lnSpc>
                <a:spcPct val="90000"/>
              </a:lnSpc>
              <a:spcBef>
                <a:spcPts val="363"/>
              </a:spcBef>
              <a:spcAft>
                <a:spcPct val="0"/>
              </a:spcAft>
              <a:buFontTx/>
              <a:buNone/>
            </a:pPr>
            <a:r>
              <a:rPr lang="en-US" altLang="nl-NL" sz="1200" dirty="0">
                <a:solidFill>
                  <a:prstClr val="black"/>
                </a:solidFill>
                <a:latin typeface="Times New Roman" pitchFamily="18" charset="0"/>
                <a:cs typeface="Times New Roman" pitchFamily="18" charset="0"/>
              </a:rPr>
              <a:t>O.O. </a:t>
            </a:r>
            <a:r>
              <a:rPr lang="en-US" altLang="nl-NL" sz="1200" dirty="0" err="1">
                <a:solidFill>
                  <a:prstClr val="black"/>
                </a:solidFill>
                <a:latin typeface="Times New Roman" pitchFamily="18" charset="0"/>
                <a:cs typeface="Times New Roman" pitchFamily="18" charset="0"/>
              </a:rPr>
              <a:t>Versolato</a:t>
            </a:r>
            <a:r>
              <a:rPr lang="en-US" altLang="nl-NL" sz="1200" dirty="0">
                <a:solidFill>
                  <a:prstClr val="black"/>
                </a:solidFill>
                <a:latin typeface="Times New Roman" pitchFamily="18" charset="0"/>
                <a:cs typeface="Times New Roman" pitchFamily="18" charset="0"/>
              </a:rPr>
              <a:t> et al., Phys. Lett. A 375, 3130 (2012) </a:t>
            </a:r>
          </a:p>
          <a:p>
            <a:pPr algn="r" eaLnBrk="1" hangingPunct="1">
              <a:lnSpc>
                <a:spcPct val="90000"/>
              </a:lnSpc>
              <a:spcBef>
                <a:spcPts val="363"/>
              </a:spcBef>
              <a:spcAft>
                <a:spcPct val="0"/>
              </a:spcAft>
              <a:buFontTx/>
              <a:buNone/>
            </a:pPr>
            <a:r>
              <a:rPr lang="it-IT" altLang="nl-NL" sz="1200" dirty="0">
                <a:solidFill>
                  <a:prstClr val="black"/>
                </a:solidFill>
                <a:latin typeface="Times New Roman" pitchFamily="18" charset="0"/>
                <a:ea typeface="Arial Unicode MS" pitchFamily="34" charset="-128"/>
                <a:cs typeface="Tahoma" pitchFamily="34" charset="0"/>
              </a:rPr>
              <a:t>O.O. Versolato et al., Phys. Rev. A 82, 010501(R) (2010) </a:t>
            </a:r>
          </a:p>
          <a:p>
            <a:pPr algn="r" eaLnBrk="1" hangingPunct="1">
              <a:lnSpc>
                <a:spcPct val="90000"/>
              </a:lnSpc>
              <a:spcBef>
                <a:spcPts val="363"/>
              </a:spcBef>
              <a:spcAft>
                <a:spcPct val="0"/>
              </a:spcAft>
              <a:buFontTx/>
              <a:buNone/>
            </a:pPr>
            <a:r>
              <a:rPr lang="nl-NL" altLang="nl-NL" sz="1200" dirty="0">
                <a:solidFill>
                  <a:prstClr val="black"/>
                </a:solidFill>
                <a:latin typeface="Times New Roman" pitchFamily="18" charset="0"/>
                <a:ea typeface="Arial Unicode MS" pitchFamily="34" charset="-128"/>
                <a:cs typeface="Tahoma" pitchFamily="34" charset="0"/>
              </a:rPr>
              <a:t>G.S. </a:t>
            </a:r>
            <a:r>
              <a:rPr lang="nl-NL" altLang="nl-NL" sz="1200" dirty="0" err="1">
                <a:solidFill>
                  <a:prstClr val="black"/>
                </a:solidFill>
                <a:latin typeface="Times New Roman" pitchFamily="18" charset="0"/>
                <a:ea typeface="Arial Unicode MS" pitchFamily="34" charset="-128"/>
                <a:cs typeface="Tahoma" pitchFamily="34" charset="0"/>
              </a:rPr>
              <a:t>Giri</a:t>
            </a:r>
            <a:r>
              <a:rPr lang="nl-NL" altLang="nl-NL" sz="1200" dirty="0">
                <a:solidFill>
                  <a:prstClr val="black"/>
                </a:solidFill>
                <a:latin typeface="Times New Roman" pitchFamily="18" charset="0"/>
                <a:ea typeface="Arial Unicode MS" pitchFamily="34" charset="-128"/>
                <a:cs typeface="Tahoma" pitchFamily="34" charset="0"/>
              </a:rPr>
              <a:t> et al., </a:t>
            </a:r>
            <a:r>
              <a:rPr lang="nl-NL" altLang="nl-NL" sz="1200" dirty="0" err="1">
                <a:solidFill>
                  <a:prstClr val="black"/>
                </a:solidFill>
                <a:latin typeface="Times New Roman" pitchFamily="18" charset="0"/>
                <a:ea typeface="Arial Unicode MS" pitchFamily="34" charset="-128"/>
                <a:cs typeface="Tahoma" pitchFamily="34" charset="0"/>
              </a:rPr>
              <a:t>Phys</a:t>
            </a:r>
            <a:r>
              <a:rPr lang="nl-NL" altLang="nl-NL" sz="1200" dirty="0">
                <a:solidFill>
                  <a:prstClr val="black"/>
                </a:solidFill>
                <a:latin typeface="Times New Roman" pitchFamily="18" charset="0"/>
                <a:ea typeface="Arial Unicode MS" pitchFamily="34" charset="-128"/>
                <a:cs typeface="Tahoma" pitchFamily="34" charset="0"/>
              </a:rPr>
              <a:t>. </a:t>
            </a:r>
            <a:r>
              <a:rPr lang="nl-NL" altLang="nl-NL" sz="1200" dirty="0" err="1">
                <a:solidFill>
                  <a:prstClr val="black"/>
                </a:solidFill>
                <a:latin typeface="Times New Roman" pitchFamily="18" charset="0"/>
                <a:ea typeface="Arial Unicode MS" pitchFamily="34" charset="-128"/>
                <a:cs typeface="Tahoma" pitchFamily="34" charset="0"/>
              </a:rPr>
              <a:t>Rev</a:t>
            </a:r>
            <a:r>
              <a:rPr lang="nl-NL" altLang="nl-NL" sz="1200" dirty="0">
                <a:solidFill>
                  <a:prstClr val="black"/>
                </a:solidFill>
                <a:latin typeface="Times New Roman" pitchFamily="18" charset="0"/>
                <a:ea typeface="Arial Unicode MS" pitchFamily="34" charset="-128"/>
                <a:cs typeface="Tahoma" pitchFamily="34" charset="0"/>
              </a:rPr>
              <a:t>. A 84, 020503(R) (2011)</a:t>
            </a:r>
          </a:p>
        </p:txBody>
      </p:sp>
      <p:sp>
        <p:nvSpPr>
          <p:cNvPr id="24586" name="TextBox 13"/>
          <p:cNvSpPr txBox="1">
            <a:spLocks noChangeArrowheads="1"/>
          </p:cNvSpPr>
          <p:nvPr/>
        </p:nvSpPr>
        <p:spPr bwMode="auto">
          <a:xfrm>
            <a:off x="1535112" y="6294147"/>
            <a:ext cx="8458200" cy="58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b="1" dirty="0">
                <a:solidFill>
                  <a:srgbClr val="0000FF"/>
                </a:solidFill>
                <a:cs typeface="Arial" pitchFamily="34" charset="0"/>
              </a:rPr>
              <a:t>Theory improvement is in pipeline.</a:t>
            </a:r>
          </a:p>
        </p:txBody>
      </p:sp>
    </p:spTree>
    <p:extLst>
      <p:ext uri="{BB962C8B-B14F-4D97-AF65-F5344CB8AC3E}">
        <p14:creationId xmlns:p14="http://schemas.microsoft.com/office/powerpoint/2010/main" val="19356539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p:cNvSpPr txBox="1"/>
          <p:nvPr/>
        </p:nvSpPr>
        <p:spPr>
          <a:xfrm>
            <a:off x="-32709" y="1175950"/>
            <a:ext cx="10271428" cy="2951370"/>
          </a:xfrm>
          <a:prstGeom prst="rect">
            <a:avLst/>
          </a:prstGeom>
          <a:noFill/>
        </p:spPr>
        <p:txBody>
          <a:bodyPr wrap="none" lIns="100502" tIns="50253" rIns="100502" bIns="50253" rtlCol="0">
            <a:spAutoFit/>
          </a:bodyPr>
          <a:lstStyle/>
          <a:p>
            <a:pPr algn="ctr" defTabSz="493839"/>
            <a:r>
              <a:rPr lang="nl-NL" sz="7937" b="1" dirty="0">
                <a:solidFill>
                  <a:srgbClr val="0000FF"/>
                </a:solidFill>
                <a:effectLst>
                  <a:outerShdw blurRad="38100" dist="38100" dir="2700000" algn="tl">
                    <a:srgbClr val="000000">
                      <a:alpha val="43137"/>
                    </a:srgbClr>
                  </a:outerShdw>
                </a:effectLst>
              </a:rPr>
              <a:t>Discrete </a:t>
            </a:r>
            <a:r>
              <a:rPr lang="nl-NL" sz="7937" b="1" dirty="0" err="1">
                <a:solidFill>
                  <a:srgbClr val="0000FF"/>
                </a:solidFill>
                <a:effectLst>
                  <a:outerShdw blurRad="38100" dist="38100" dir="2700000" algn="tl">
                    <a:srgbClr val="000000">
                      <a:alpha val="43137"/>
                    </a:srgbClr>
                  </a:outerShdw>
                </a:effectLst>
              </a:rPr>
              <a:t>Symmetries</a:t>
            </a:r>
            <a:endParaRPr lang="nl-NL" sz="7937" b="1" dirty="0">
              <a:solidFill>
                <a:srgbClr val="0000FF"/>
              </a:solidFill>
              <a:effectLst>
                <a:outerShdw blurRad="38100" dist="38100" dir="2700000" algn="tl">
                  <a:srgbClr val="000000">
                    <a:alpha val="43137"/>
                  </a:srgbClr>
                </a:outerShdw>
              </a:effectLst>
            </a:endParaRPr>
          </a:p>
          <a:p>
            <a:pPr algn="ctr" defTabSz="493839"/>
            <a:r>
              <a:rPr lang="nl-NL" sz="10582" b="1" dirty="0">
                <a:solidFill>
                  <a:srgbClr val="0000FF"/>
                </a:solidFill>
                <a:effectLst>
                  <a:outerShdw blurRad="38100" dist="38100" dir="2700000" algn="tl">
                    <a:srgbClr val="000000">
                      <a:alpha val="43137"/>
                    </a:srgbClr>
                  </a:outerShdw>
                </a:effectLst>
              </a:rPr>
              <a:t>C,P,T,CP,CPT</a:t>
            </a:r>
            <a:endParaRPr lang="en-US" sz="10582" b="1" dirty="0">
              <a:solidFill>
                <a:srgbClr val="0000FF"/>
              </a:solidFill>
              <a:effectLst>
                <a:outerShdw blurRad="38100" dist="38100" dir="2700000" algn="tl">
                  <a:srgbClr val="000000">
                    <a:alpha val="43137"/>
                  </a:srgbClr>
                </a:outerShdw>
              </a:effectLst>
            </a:endParaRP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1740" y="4148496"/>
            <a:ext cx="5202527" cy="315466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44370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fade">
                                      <p:cBhvr>
                                        <p:cTn id="7" dur="5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0962" name="Picture 20" descr="lifetim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65021" y="5075238"/>
            <a:ext cx="3760959"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3"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8824" y="3068638"/>
            <a:ext cx="3466539" cy="200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40964" name="Picture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42038" y="988572"/>
            <a:ext cx="3440113" cy="199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nvGrpSpPr>
          <p:cNvPr id="2" name="Group 32"/>
          <p:cNvGrpSpPr>
            <a:grpSpLocks/>
          </p:cNvGrpSpPr>
          <p:nvPr/>
        </p:nvGrpSpPr>
        <p:grpSpPr bwMode="auto">
          <a:xfrm>
            <a:off x="274882" y="3208380"/>
            <a:ext cx="6272381" cy="1413540"/>
            <a:chOff x="333" y="1963"/>
            <a:chExt cx="5427" cy="637"/>
          </a:xfrm>
        </p:grpSpPr>
        <p:sp>
          <p:nvSpPr>
            <p:cNvPr id="40975" name="Rectangle 25"/>
            <p:cNvSpPr>
              <a:spLocks noChangeArrowheads="1"/>
            </p:cNvSpPr>
            <p:nvPr/>
          </p:nvSpPr>
          <p:spPr bwMode="auto">
            <a:xfrm>
              <a:off x="333" y="1963"/>
              <a:ext cx="5278" cy="637"/>
            </a:xfrm>
            <a:prstGeom prst="rect">
              <a:avLst/>
            </a:prstGeom>
            <a:solidFill>
              <a:schemeClr val="bg1"/>
            </a:solidFill>
            <a:ln w="38100">
              <a:noFill/>
              <a:miter lim="800000"/>
              <a:headEnd/>
              <a:tailEnd/>
            </a:ln>
          </p:spPr>
          <p:txBody>
            <a:bodyPr wrap="none" anchor="ct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eaLnBrk="1" hangingPunct="1">
                <a:spcAft>
                  <a:spcPct val="0"/>
                </a:spcAft>
                <a:buFontTx/>
                <a:buNone/>
              </a:pPr>
              <a:endParaRPr lang="nl-NL" altLang="nl-NL" sz="1100" b="1" i="1">
                <a:solidFill>
                  <a:srgbClr val="0000FF"/>
                </a:solidFill>
                <a:latin typeface="+mn-lt"/>
                <a:cs typeface="Arial" pitchFamily="34" charset="0"/>
              </a:endParaRPr>
            </a:p>
          </p:txBody>
        </p:sp>
        <p:sp>
          <p:nvSpPr>
            <p:cNvPr id="40976" name="Text Box 26"/>
            <p:cNvSpPr txBox="1">
              <a:spLocks noChangeArrowheads="1"/>
            </p:cNvSpPr>
            <p:nvPr/>
          </p:nvSpPr>
          <p:spPr bwMode="auto">
            <a:xfrm>
              <a:off x="365" y="1972"/>
              <a:ext cx="5395" cy="62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Bef>
                  <a:spcPct val="50000"/>
                </a:spcBef>
                <a:spcAft>
                  <a:spcPct val="0"/>
                </a:spcAft>
                <a:buFontTx/>
                <a:buNone/>
              </a:pPr>
              <a:r>
                <a:rPr lang="en-US" altLang="nl-NL" sz="2400" b="1" dirty="0">
                  <a:solidFill>
                    <a:srgbClr val="0000FF"/>
                  </a:solidFill>
                  <a:effectLst>
                    <a:outerShdw blurRad="38100" dist="38100" dir="2700000" algn="tl">
                      <a:srgbClr val="000000">
                        <a:alpha val="43137"/>
                      </a:srgbClr>
                    </a:outerShdw>
                  </a:effectLst>
                  <a:latin typeface="+mn-lt"/>
                  <a:cs typeface="Times New Roman" pitchFamily="18" charset="0"/>
                </a:rPr>
                <a:t>Isotope Shifts:</a:t>
              </a:r>
            </a:p>
            <a:p>
              <a:pPr eaLnBrk="1" hangingPunct="1">
                <a:spcBef>
                  <a:spcPct val="50000"/>
                </a:spcBef>
                <a:spcAft>
                  <a:spcPct val="0"/>
                </a:spcAft>
                <a:buFontTx/>
                <a:buNone/>
              </a:pPr>
              <a:r>
                <a:rPr lang="en-US" altLang="nl-NL" sz="2400" b="1" dirty="0">
                  <a:solidFill>
                    <a:srgbClr val="0000FF"/>
                  </a:solidFill>
                  <a:effectLst>
                    <a:outerShdw blurRad="38100" dist="38100" dir="2700000" algn="tl">
                      <a:srgbClr val="000000">
                        <a:alpha val="43137"/>
                      </a:srgbClr>
                    </a:outerShdw>
                  </a:effectLst>
                  <a:latin typeface="+mn-lt"/>
                  <a:cs typeface="Times New Roman" pitchFamily="18" charset="0"/>
                </a:rPr>
                <a:t>Probe of atomic theory &amp; size and shape of the nucleus</a:t>
              </a:r>
            </a:p>
          </p:txBody>
        </p:sp>
      </p:grpSp>
      <p:grpSp>
        <p:nvGrpSpPr>
          <p:cNvPr id="3" name="Group 31"/>
          <p:cNvGrpSpPr>
            <a:grpSpLocks/>
          </p:cNvGrpSpPr>
          <p:nvPr/>
        </p:nvGrpSpPr>
        <p:grpSpPr bwMode="auto">
          <a:xfrm>
            <a:off x="194336" y="1112837"/>
            <a:ext cx="7822837" cy="1114425"/>
            <a:chOff x="121" y="870"/>
            <a:chExt cx="5395" cy="637"/>
          </a:xfrm>
        </p:grpSpPr>
        <p:sp>
          <p:nvSpPr>
            <p:cNvPr id="40973" name="Rectangle 27"/>
            <p:cNvSpPr>
              <a:spLocks noChangeArrowheads="1"/>
            </p:cNvSpPr>
            <p:nvPr/>
          </p:nvSpPr>
          <p:spPr bwMode="auto">
            <a:xfrm>
              <a:off x="172" y="870"/>
              <a:ext cx="4248" cy="637"/>
            </a:xfrm>
            <a:prstGeom prst="rect">
              <a:avLst/>
            </a:prstGeom>
            <a:solidFill>
              <a:schemeClr val="bg1"/>
            </a:solidFill>
            <a:ln w="38100">
              <a:noFill/>
              <a:miter lim="800000"/>
              <a:headEnd/>
              <a:tailEnd/>
            </a:ln>
          </p:spPr>
          <p:txBody>
            <a:bodyPr wrap="none" anchor="ct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eaLnBrk="1" hangingPunct="1">
                <a:spcAft>
                  <a:spcPct val="0"/>
                </a:spcAft>
                <a:buFontTx/>
                <a:buNone/>
              </a:pPr>
              <a:endParaRPr lang="nl-NL" altLang="nl-NL" sz="1100" b="1" i="1">
                <a:solidFill>
                  <a:srgbClr val="0000FF"/>
                </a:solidFill>
                <a:latin typeface="+mn-lt"/>
                <a:cs typeface="Arial" pitchFamily="34" charset="0"/>
              </a:endParaRPr>
            </a:p>
          </p:txBody>
        </p:sp>
        <p:sp>
          <p:nvSpPr>
            <p:cNvPr id="40974" name="Text Box 28"/>
            <p:cNvSpPr txBox="1">
              <a:spLocks noChangeArrowheads="1"/>
            </p:cNvSpPr>
            <p:nvPr/>
          </p:nvSpPr>
          <p:spPr bwMode="auto">
            <a:xfrm>
              <a:off x="121" y="907"/>
              <a:ext cx="5395" cy="58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Bef>
                  <a:spcPct val="50000"/>
                </a:spcBef>
                <a:spcAft>
                  <a:spcPct val="0"/>
                </a:spcAft>
                <a:buFontTx/>
                <a:buNone/>
              </a:pPr>
              <a:r>
                <a:rPr lang="en-US" altLang="nl-NL" sz="2400" b="1" dirty="0">
                  <a:solidFill>
                    <a:srgbClr val="0000FF"/>
                  </a:solidFill>
                  <a:effectLst>
                    <a:outerShdw blurRad="38100" dist="38100" dir="2700000" algn="tl">
                      <a:srgbClr val="000000">
                        <a:alpha val="43137"/>
                      </a:srgbClr>
                    </a:outerShdw>
                  </a:effectLst>
                  <a:latin typeface="+mn-lt"/>
                  <a:cs typeface="Times New Roman" pitchFamily="18" charset="0"/>
                </a:rPr>
                <a:t>Hyperfine Structure:</a:t>
              </a:r>
            </a:p>
            <a:p>
              <a:pPr eaLnBrk="1" hangingPunct="1">
                <a:spcBef>
                  <a:spcPct val="50000"/>
                </a:spcBef>
                <a:spcAft>
                  <a:spcPct val="0"/>
                </a:spcAft>
                <a:buFontTx/>
                <a:buNone/>
              </a:pPr>
              <a:r>
                <a:rPr lang="en-US" altLang="nl-NL" sz="2400" b="1" dirty="0">
                  <a:solidFill>
                    <a:srgbClr val="0000FF"/>
                  </a:solidFill>
                  <a:effectLst>
                    <a:outerShdw blurRad="38100" dist="38100" dir="2700000" algn="tl">
                      <a:srgbClr val="000000">
                        <a:alpha val="43137"/>
                      </a:srgbClr>
                    </a:outerShdw>
                  </a:effectLst>
                  <a:latin typeface="+mn-lt"/>
                  <a:cs typeface="Times New Roman" pitchFamily="18" charset="0"/>
                </a:rPr>
                <a:t>Probe of atomic wave functions at the origin</a:t>
              </a:r>
            </a:p>
          </p:txBody>
        </p:sp>
      </p:grpSp>
      <p:grpSp>
        <p:nvGrpSpPr>
          <p:cNvPr id="4" name="Group 33"/>
          <p:cNvGrpSpPr>
            <a:grpSpLocks/>
          </p:cNvGrpSpPr>
          <p:nvPr/>
        </p:nvGrpSpPr>
        <p:grpSpPr bwMode="auto">
          <a:xfrm>
            <a:off x="268286" y="5228902"/>
            <a:ext cx="6106767" cy="1114425"/>
            <a:chOff x="293" y="3065"/>
            <a:chExt cx="2878" cy="637"/>
          </a:xfrm>
        </p:grpSpPr>
        <p:sp>
          <p:nvSpPr>
            <p:cNvPr id="40971" name="Rectangle 29"/>
            <p:cNvSpPr>
              <a:spLocks noChangeArrowheads="1"/>
            </p:cNvSpPr>
            <p:nvPr/>
          </p:nvSpPr>
          <p:spPr bwMode="auto">
            <a:xfrm>
              <a:off x="293" y="3065"/>
              <a:ext cx="2878" cy="637"/>
            </a:xfrm>
            <a:prstGeom prst="rect">
              <a:avLst/>
            </a:prstGeom>
            <a:solidFill>
              <a:schemeClr val="bg1"/>
            </a:solidFill>
            <a:ln w="38100">
              <a:noFill/>
              <a:miter lim="800000"/>
              <a:headEnd/>
              <a:tailEnd/>
            </a:ln>
          </p:spPr>
          <p:txBody>
            <a:bodyPr wrap="none" anchor="ct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eaLnBrk="1" hangingPunct="1">
                <a:spcAft>
                  <a:spcPct val="0"/>
                </a:spcAft>
                <a:buFontTx/>
                <a:buNone/>
              </a:pPr>
              <a:endParaRPr lang="nl-NL" altLang="nl-NL" sz="1100" b="1" i="1">
                <a:solidFill>
                  <a:srgbClr val="0000FF"/>
                </a:solidFill>
                <a:latin typeface="+mn-lt"/>
                <a:cs typeface="Arial" pitchFamily="34" charset="0"/>
              </a:endParaRPr>
            </a:p>
          </p:txBody>
        </p:sp>
        <p:sp>
          <p:nvSpPr>
            <p:cNvPr id="40972" name="Text Box 30"/>
            <p:cNvSpPr txBox="1">
              <a:spLocks noChangeArrowheads="1"/>
            </p:cNvSpPr>
            <p:nvPr/>
          </p:nvSpPr>
          <p:spPr bwMode="auto">
            <a:xfrm>
              <a:off x="301" y="3093"/>
              <a:ext cx="2697" cy="58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Bef>
                  <a:spcPct val="50000"/>
                </a:spcBef>
                <a:spcAft>
                  <a:spcPct val="0"/>
                </a:spcAft>
                <a:buFontTx/>
                <a:buNone/>
              </a:pPr>
              <a:r>
                <a:rPr lang="en-US" altLang="nl-NL" sz="2400" b="1" dirty="0">
                  <a:solidFill>
                    <a:srgbClr val="0000FF"/>
                  </a:solidFill>
                  <a:effectLst>
                    <a:outerShdw blurRad="38100" dist="38100" dir="2700000" algn="tl">
                      <a:srgbClr val="000000">
                        <a:alpha val="43137"/>
                      </a:srgbClr>
                    </a:outerShdw>
                  </a:effectLst>
                  <a:latin typeface="+mn-lt"/>
                  <a:cs typeface="Times New Roman" pitchFamily="18" charset="0"/>
                </a:rPr>
                <a:t>Excited State Lifetimes:</a:t>
              </a:r>
            </a:p>
            <a:p>
              <a:pPr eaLnBrk="1" hangingPunct="1">
                <a:spcBef>
                  <a:spcPct val="50000"/>
                </a:spcBef>
                <a:spcAft>
                  <a:spcPct val="0"/>
                </a:spcAft>
                <a:buFontTx/>
                <a:buNone/>
              </a:pPr>
              <a:r>
                <a:rPr lang="en-US" altLang="nl-NL" sz="2400" b="1" dirty="0">
                  <a:solidFill>
                    <a:srgbClr val="0000FF"/>
                  </a:solidFill>
                  <a:effectLst>
                    <a:outerShdw blurRad="38100" dist="38100" dir="2700000" algn="tl">
                      <a:srgbClr val="000000">
                        <a:alpha val="43137"/>
                      </a:srgbClr>
                    </a:outerShdw>
                  </a:effectLst>
                  <a:latin typeface="+mn-lt"/>
                  <a:cs typeface="Times New Roman" pitchFamily="18" charset="0"/>
                </a:rPr>
                <a:t>Probe of S-D E2 matrix element</a:t>
              </a:r>
            </a:p>
          </p:txBody>
        </p:sp>
      </p:grpSp>
      <p:sp>
        <p:nvSpPr>
          <p:cNvPr id="40968" name="TextBox 15"/>
          <p:cNvSpPr txBox="1">
            <a:spLocks noChangeArrowheads="1"/>
          </p:cNvSpPr>
          <p:nvPr/>
        </p:nvSpPr>
        <p:spPr bwMode="auto">
          <a:xfrm>
            <a:off x="2214944" y="6594476"/>
            <a:ext cx="3767256" cy="65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619" tIns="50312" rIns="100619" bIns="50312">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800" dirty="0">
                <a:solidFill>
                  <a:prstClr val="black"/>
                </a:solidFill>
                <a:latin typeface="Calibri" pitchFamily="34" charset="0"/>
                <a:cs typeface="Arial" pitchFamily="34" charset="0"/>
              </a:rPr>
              <a:t>% level agreement with theory </a:t>
            </a:r>
          </a:p>
          <a:p>
            <a:pPr eaLnBrk="1" hangingPunct="1">
              <a:spcAft>
                <a:spcPct val="0"/>
              </a:spcAft>
              <a:buFontTx/>
              <a:buNone/>
            </a:pPr>
            <a:r>
              <a:rPr lang="en-US" altLang="nl-NL" sz="1800" dirty="0">
                <a:solidFill>
                  <a:prstClr val="black"/>
                </a:solidFill>
                <a:latin typeface="Calibri" pitchFamily="34" charset="0"/>
                <a:cs typeface="Arial" pitchFamily="34" charset="0"/>
              </a:rPr>
              <a:t>(</a:t>
            </a:r>
            <a:r>
              <a:rPr lang="en-US" altLang="nl-NL" sz="1800" dirty="0" err="1">
                <a:solidFill>
                  <a:prstClr val="black"/>
                </a:solidFill>
                <a:latin typeface="Calibri" pitchFamily="34" charset="0"/>
                <a:cs typeface="Arial" pitchFamily="34" charset="0"/>
              </a:rPr>
              <a:t>Safronova</a:t>
            </a:r>
            <a:r>
              <a:rPr lang="en-US" altLang="nl-NL" sz="1800" dirty="0">
                <a:solidFill>
                  <a:prstClr val="black"/>
                </a:solidFill>
                <a:latin typeface="Calibri" pitchFamily="34" charset="0"/>
                <a:cs typeface="Arial" pitchFamily="34" charset="0"/>
              </a:rPr>
              <a:t>, </a:t>
            </a:r>
            <a:r>
              <a:rPr lang="en-US" altLang="nl-NL" sz="1800" dirty="0" err="1">
                <a:solidFill>
                  <a:prstClr val="black"/>
                </a:solidFill>
                <a:latin typeface="Calibri" pitchFamily="34" charset="0"/>
                <a:cs typeface="Arial" pitchFamily="34" charset="0"/>
              </a:rPr>
              <a:t>Sahoo,Timmermans</a:t>
            </a:r>
            <a:r>
              <a:rPr lang="en-US" altLang="nl-NL" sz="1800" dirty="0">
                <a:solidFill>
                  <a:prstClr val="black"/>
                </a:solidFill>
                <a:latin typeface="Calibri" pitchFamily="34" charset="0"/>
                <a:cs typeface="Arial" pitchFamily="34" charset="0"/>
              </a:rPr>
              <a:t> et al.)</a:t>
            </a:r>
          </a:p>
        </p:txBody>
      </p:sp>
      <p:sp>
        <p:nvSpPr>
          <p:cNvPr id="40969" name="Title 3"/>
          <p:cNvSpPr txBox="1">
            <a:spLocks noGrp="1"/>
          </p:cNvSpPr>
          <p:nvPr>
            <p:ph type="title"/>
          </p:nvPr>
        </p:nvSpPr>
        <p:spPr>
          <a:xfrm>
            <a:off x="1432100" y="95690"/>
            <a:ext cx="8408812" cy="974725"/>
          </a:xfrm>
        </p:spPr>
        <p:txBody>
          <a:bodyPr/>
          <a:lstStyle/>
          <a:p>
            <a:pPr eaLnBrk="1">
              <a:buSzPct val="45000"/>
              <a:buFont typeface="StarSymbol"/>
              <a:buNone/>
            </a:pPr>
            <a:r>
              <a:rPr altLang="nl-NL" sz="4000" b="1" dirty="0">
                <a:solidFill>
                  <a:srgbClr val="0033CC"/>
                </a:solidFill>
                <a:effectLst>
                  <a:outerShdw blurRad="38100" dist="38100" dir="2700000" algn="tl">
                    <a:srgbClr val="000000">
                      <a:alpha val="43137"/>
                    </a:srgbClr>
                  </a:outerShdw>
                </a:effectLst>
                <a:latin typeface="Arial" pitchFamily="34" charset="0"/>
                <a:ea typeface="SimSun" pitchFamily="2" charset="-122"/>
                <a:cs typeface="Mangal" pitchFamily="18" charset="0"/>
              </a:rPr>
              <a:t>Ra</a:t>
            </a:r>
            <a:r>
              <a:rPr altLang="nl-NL" sz="4000" b="1" baseline="33000" dirty="0">
                <a:solidFill>
                  <a:srgbClr val="0033CC"/>
                </a:solidFill>
                <a:effectLst>
                  <a:outerShdw blurRad="38100" dist="38100" dir="2700000" algn="tl">
                    <a:srgbClr val="000000">
                      <a:alpha val="43137"/>
                    </a:srgbClr>
                  </a:outerShdw>
                </a:effectLst>
                <a:latin typeface="Arial" pitchFamily="34" charset="0"/>
                <a:ea typeface="SimSun" pitchFamily="2" charset="-122"/>
                <a:cs typeface="Mangal" pitchFamily="18" charset="0"/>
              </a:rPr>
              <a:t>+ </a:t>
            </a:r>
            <a:r>
              <a:rPr lang="en-US" altLang="nl-NL" sz="4000" b="1" dirty="0">
                <a:solidFill>
                  <a:srgbClr val="0033CC"/>
                </a:solidFill>
                <a:effectLst>
                  <a:outerShdw blurRad="38100" dist="38100" dir="2700000" algn="tl">
                    <a:srgbClr val="000000">
                      <a:alpha val="43137"/>
                    </a:srgbClr>
                  </a:outerShdw>
                </a:effectLst>
                <a:latin typeface="Arial" pitchFamily="34" charset="0"/>
                <a:ea typeface="SimSun" pitchFamily="2" charset="-122"/>
                <a:cs typeface="Mangal" pitchFamily="18" charset="0"/>
              </a:rPr>
              <a:t>Me</a:t>
            </a:r>
            <a:r>
              <a:rPr altLang="nl-NL" sz="4000" b="1" dirty="0">
                <a:solidFill>
                  <a:srgbClr val="0033CC"/>
                </a:solidFill>
                <a:effectLst>
                  <a:outerShdw blurRad="38100" dist="38100" dir="2700000" algn="tl">
                    <a:srgbClr val="000000">
                      <a:alpha val="43137"/>
                    </a:srgbClr>
                  </a:outerShdw>
                </a:effectLst>
                <a:latin typeface="Arial" pitchFamily="34" charset="0"/>
                <a:ea typeface="SimSun" pitchFamily="2" charset="-122"/>
                <a:cs typeface="Mangal" pitchFamily="18" charset="0"/>
              </a:rPr>
              <a:t>asurements</a:t>
            </a:r>
            <a:r>
              <a:rPr lang="nl-NL" altLang="nl-NL" sz="4000" b="1" dirty="0">
                <a:solidFill>
                  <a:srgbClr val="0033CC"/>
                </a:solidFill>
                <a:effectLst>
                  <a:outerShdw blurRad="38100" dist="38100" dir="2700000" algn="tl">
                    <a:srgbClr val="000000">
                      <a:alpha val="43137"/>
                    </a:srgbClr>
                  </a:outerShdw>
                </a:effectLst>
                <a:latin typeface="Arial" pitchFamily="34" charset="0"/>
                <a:ea typeface="SimSun" pitchFamily="2" charset="-122"/>
                <a:cs typeface="Mangal" pitchFamily="18" charset="0"/>
              </a:rPr>
              <a:t> @ AGOR </a:t>
            </a:r>
            <a:endParaRPr altLang="nl-NL" sz="4000" b="1" dirty="0">
              <a:solidFill>
                <a:srgbClr val="0033CC"/>
              </a:solidFill>
              <a:effectLst>
                <a:outerShdw blurRad="38100" dist="38100" dir="2700000" algn="tl">
                  <a:srgbClr val="000000">
                    <a:alpha val="43137"/>
                  </a:srgbClr>
                </a:outerShdw>
              </a:effectLst>
              <a:latin typeface="Arial" pitchFamily="34" charset="0"/>
              <a:ea typeface="SimSun" pitchFamily="2" charset="-122"/>
              <a:cs typeface="Mangal" pitchFamily="18" charset="0"/>
            </a:endParaRPr>
          </a:p>
        </p:txBody>
      </p:sp>
    </p:spTree>
    <p:extLst>
      <p:ext uri="{BB962C8B-B14F-4D97-AF65-F5344CB8AC3E}">
        <p14:creationId xmlns:p14="http://schemas.microsoft.com/office/powerpoint/2010/main" val="2377856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p:cNvSpPr txBox="1"/>
          <p:nvPr/>
        </p:nvSpPr>
        <p:spPr>
          <a:xfrm>
            <a:off x="2769292" y="3939183"/>
            <a:ext cx="5183693" cy="1272035"/>
          </a:xfrm>
          <a:prstGeom prst="rect">
            <a:avLst/>
          </a:prstGeom>
          <a:noFill/>
        </p:spPr>
        <p:txBody>
          <a:bodyPr wrap="none" lIns="100599" tIns="50302" rIns="100599" bIns="50302" rtlCol="0">
            <a:spAutoFit/>
          </a:bodyPr>
          <a:lstStyle/>
          <a:p>
            <a:pPr defTabSz="494300"/>
            <a:r>
              <a:rPr lang="nl-NL" sz="4850" b="1" dirty="0" err="1">
                <a:solidFill>
                  <a:srgbClr val="000099"/>
                </a:solidFill>
                <a:effectLst>
                  <a:outerShdw blurRad="38100" dist="38100" dir="2700000" algn="tl">
                    <a:srgbClr val="000000">
                      <a:alpha val="43137"/>
                    </a:srgbClr>
                  </a:outerShdw>
                </a:effectLst>
              </a:rPr>
              <a:t>Applied</a:t>
            </a:r>
            <a:r>
              <a:rPr lang="nl-NL" sz="4850" b="1" dirty="0">
                <a:solidFill>
                  <a:srgbClr val="000099"/>
                </a:solidFill>
                <a:effectLst>
                  <a:outerShdw blurRad="38100" dist="38100" dir="2700000" algn="tl">
                    <a:srgbClr val="000000">
                      <a:alpha val="43137"/>
                    </a:srgbClr>
                  </a:outerShdw>
                </a:effectLst>
              </a:rPr>
              <a:t>  </a:t>
            </a:r>
            <a:r>
              <a:rPr lang="nl-NL" sz="4850" b="1" dirty="0" err="1">
                <a:solidFill>
                  <a:srgbClr val="000099"/>
                </a:solidFill>
                <a:effectLst>
                  <a:outerShdw blurRad="38100" dist="38100" dir="2700000" algn="tl">
                    <a:srgbClr val="000000">
                      <a:alpha val="43137"/>
                    </a:srgbClr>
                  </a:outerShdw>
                </a:effectLst>
              </a:rPr>
              <a:t>Physics</a:t>
            </a:r>
            <a:endParaRPr lang="nl-NL" sz="4850" b="1" dirty="0">
              <a:solidFill>
                <a:srgbClr val="000099"/>
              </a:solidFill>
              <a:effectLst>
                <a:outerShdw blurRad="38100" dist="38100" dir="2700000" algn="tl">
                  <a:srgbClr val="000000">
                    <a:alpha val="43137"/>
                  </a:srgbClr>
                </a:outerShdw>
              </a:effectLst>
            </a:endParaRPr>
          </a:p>
          <a:p>
            <a:pPr defTabSz="494300"/>
            <a:endParaRPr lang="en-US" sz="2756" dirty="0">
              <a:solidFill>
                <a:srgbClr val="000099"/>
              </a:solidFill>
            </a:endParaRPr>
          </a:p>
        </p:txBody>
      </p:sp>
      <p:sp>
        <p:nvSpPr>
          <p:cNvPr id="3" name="TextBox 2"/>
          <p:cNvSpPr txBox="1"/>
          <p:nvPr/>
        </p:nvSpPr>
        <p:spPr>
          <a:xfrm>
            <a:off x="2362141" y="1810909"/>
            <a:ext cx="6009239" cy="1187268"/>
          </a:xfrm>
          <a:prstGeom prst="rect">
            <a:avLst/>
          </a:prstGeom>
          <a:noFill/>
        </p:spPr>
        <p:txBody>
          <a:bodyPr wrap="none" lIns="100599" tIns="50302" rIns="100599" bIns="50302" rtlCol="0">
            <a:spAutoFit/>
          </a:bodyPr>
          <a:lstStyle/>
          <a:p>
            <a:pPr defTabSz="494300"/>
            <a:r>
              <a:rPr lang="nl-NL" sz="4409" b="1" dirty="0" err="1">
                <a:solidFill>
                  <a:srgbClr val="000099"/>
                </a:solidFill>
                <a:effectLst>
                  <a:outerShdw blurRad="38100" dist="38100" dir="2700000" algn="tl">
                    <a:srgbClr val="000000">
                      <a:alpha val="43137"/>
                    </a:srgbClr>
                  </a:outerShdw>
                </a:effectLst>
              </a:rPr>
              <a:t>Fundamental</a:t>
            </a:r>
            <a:r>
              <a:rPr lang="nl-NL" sz="4409" b="1" dirty="0">
                <a:solidFill>
                  <a:srgbClr val="000099"/>
                </a:solidFill>
                <a:effectLst>
                  <a:outerShdw blurRad="38100" dist="38100" dir="2700000" algn="tl">
                    <a:srgbClr val="000000">
                      <a:alpha val="43137"/>
                    </a:srgbClr>
                  </a:outerShdw>
                </a:effectLst>
              </a:rPr>
              <a:t> </a:t>
            </a:r>
            <a:r>
              <a:rPr lang="nl-NL" sz="4409" b="1" dirty="0" err="1">
                <a:solidFill>
                  <a:srgbClr val="000099"/>
                </a:solidFill>
                <a:effectLst>
                  <a:outerShdw blurRad="38100" dist="38100" dir="2700000" algn="tl">
                    <a:srgbClr val="000000">
                      <a:alpha val="43137"/>
                    </a:srgbClr>
                  </a:outerShdw>
                </a:effectLst>
              </a:rPr>
              <a:t>Physics</a:t>
            </a:r>
            <a:endParaRPr lang="nl-NL" sz="4409" b="1" dirty="0">
              <a:solidFill>
                <a:srgbClr val="000099"/>
              </a:solidFill>
              <a:effectLst>
                <a:outerShdw blurRad="38100" dist="38100" dir="2700000" algn="tl">
                  <a:srgbClr val="000000">
                    <a:alpha val="43137"/>
                  </a:srgbClr>
                </a:outerShdw>
              </a:effectLst>
            </a:endParaRPr>
          </a:p>
          <a:p>
            <a:pPr defTabSz="494300"/>
            <a:endParaRPr lang="en-US" sz="2646" dirty="0">
              <a:solidFill>
                <a:srgbClr val="000099"/>
              </a:solidFill>
            </a:endParaRPr>
          </a:p>
        </p:txBody>
      </p:sp>
      <p:sp>
        <p:nvSpPr>
          <p:cNvPr id="6" name="Curved Right Arrow 5"/>
          <p:cNvSpPr/>
          <p:nvPr/>
        </p:nvSpPr>
        <p:spPr bwMode="auto">
          <a:xfrm>
            <a:off x="518724" y="2297478"/>
            <a:ext cx="1746178" cy="2344800"/>
          </a:xfrm>
          <a:prstGeom prst="curvedRightArrow">
            <a:avLst/>
          </a:prstGeom>
          <a:solidFill>
            <a:srgbClr val="0000FF"/>
          </a:solidFill>
          <a:ln w="9525" cap="flat" cmpd="sng" algn="ctr">
            <a:solidFill>
              <a:schemeClr val="tx1"/>
            </a:solidFill>
            <a:prstDash val="solid"/>
            <a:round/>
            <a:headEnd type="none" w="med" len="med"/>
            <a:tailEnd type="none" w="med" len="med"/>
          </a:ln>
          <a:effectLst/>
        </p:spPr>
        <p:txBody>
          <a:bodyPr vert="horz" wrap="square" lIns="100599" tIns="50302" rIns="100599" bIns="50302" numCol="1" rtlCol="0" anchor="t" anchorCtr="0" compatLnSpc="1">
            <a:prstTxWarp prst="textNoShape">
              <a:avLst/>
            </a:prstTxWarp>
          </a:bodyPr>
          <a:lstStyle/>
          <a:p>
            <a:pPr defTabSz="494300">
              <a:buClr>
                <a:srgbClr val="000000"/>
              </a:buClr>
              <a:buSzPct val="100000"/>
            </a:pPr>
            <a:endParaRPr lang="en-US" sz="2646">
              <a:solidFill>
                <a:srgbClr val="FFFFFF"/>
              </a:solidFill>
            </a:endParaRPr>
          </a:p>
        </p:txBody>
      </p:sp>
      <p:sp>
        <p:nvSpPr>
          <p:cNvPr id="7" name="Curved Right Arrow 6"/>
          <p:cNvSpPr/>
          <p:nvPr/>
        </p:nvSpPr>
        <p:spPr bwMode="auto">
          <a:xfrm rot="10800000">
            <a:off x="8239698" y="2051796"/>
            <a:ext cx="1746178" cy="2344800"/>
          </a:xfrm>
          <a:prstGeom prst="curvedRightArrow">
            <a:avLst/>
          </a:prstGeom>
          <a:solidFill>
            <a:srgbClr val="0000FF"/>
          </a:solidFill>
          <a:ln w="9525" cap="flat" cmpd="sng" algn="ctr">
            <a:solidFill>
              <a:schemeClr val="tx1"/>
            </a:solidFill>
            <a:prstDash val="solid"/>
            <a:round/>
            <a:headEnd type="none" w="med" len="med"/>
            <a:tailEnd type="none" w="med" len="med"/>
          </a:ln>
          <a:effectLst/>
        </p:spPr>
        <p:txBody>
          <a:bodyPr vert="horz" wrap="square" lIns="100599" tIns="50302" rIns="100599" bIns="50302" numCol="1" rtlCol="0" anchor="t" anchorCtr="0" compatLnSpc="1">
            <a:prstTxWarp prst="textNoShape">
              <a:avLst/>
            </a:prstTxWarp>
          </a:bodyPr>
          <a:lstStyle/>
          <a:p>
            <a:pPr defTabSz="494300">
              <a:buClr>
                <a:srgbClr val="000000"/>
              </a:buClr>
              <a:buSzPct val="100000"/>
            </a:pPr>
            <a:endParaRPr lang="en-US" sz="2646">
              <a:solidFill>
                <a:srgbClr val="000099"/>
              </a:solidFill>
            </a:endParaRPr>
          </a:p>
        </p:txBody>
      </p:sp>
      <p:sp>
        <p:nvSpPr>
          <p:cNvPr id="8" name="TextBox 7"/>
          <p:cNvSpPr txBox="1"/>
          <p:nvPr/>
        </p:nvSpPr>
        <p:spPr>
          <a:xfrm>
            <a:off x="3571439" y="259784"/>
            <a:ext cx="344227" cy="1119366"/>
          </a:xfrm>
          <a:prstGeom prst="rect">
            <a:avLst/>
          </a:prstGeom>
          <a:noFill/>
        </p:spPr>
        <p:txBody>
          <a:bodyPr wrap="none" lIns="100599" tIns="50302" rIns="100599" bIns="50302" rtlCol="0">
            <a:spAutoFit/>
          </a:bodyPr>
          <a:lstStyle/>
          <a:p>
            <a:pPr defTabSz="494300"/>
            <a:r>
              <a:rPr lang="nl-NL" sz="3968" b="1" dirty="0">
                <a:solidFill>
                  <a:srgbClr val="000099"/>
                </a:solidFill>
              </a:rPr>
              <a:t> </a:t>
            </a:r>
          </a:p>
          <a:p>
            <a:pPr defTabSz="494300"/>
            <a:endParaRPr lang="en-US" sz="2646" dirty="0">
              <a:solidFill>
                <a:srgbClr val="000099"/>
              </a:solidFill>
            </a:endParaRPr>
          </a:p>
        </p:txBody>
      </p:sp>
      <p:sp>
        <p:nvSpPr>
          <p:cNvPr id="9" name="TextBox 8"/>
          <p:cNvSpPr txBox="1"/>
          <p:nvPr/>
        </p:nvSpPr>
        <p:spPr>
          <a:xfrm>
            <a:off x="3556376" y="5761036"/>
            <a:ext cx="4274790" cy="1119366"/>
          </a:xfrm>
          <a:prstGeom prst="rect">
            <a:avLst/>
          </a:prstGeom>
          <a:noFill/>
        </p:spPr>
        <p:txBody>
          <a:bodyPr wrap="none" lIns="100599" tIns="50302" rIns="100599" bIns="50302" rtlCol="0">
            <a:spAutoFit/>
          </a:bodyPr>
          <a:lstStyle/>
          <a:p>
            <a:pPr defTabSz="494300"/>
            <a:r>
              <a:rPr lang="nl-NL" sz="3968" b="1" i="1" u="sng" dirty="0">
                <a:solidFill>
                  <a:srgbClr val="000099"/>
                </a:solidFill>
              </a:rPr>
              <a:t>go hand in hand</a:t>
            </a:r>
            <a:r>
              <a:rPr lang="nl-NL" sz="3968" b="1" dirty="0">
                <a:solidFill>
                  <a:srgbClr val="000099"/>
                </a:solidFill>
              </a:rPr>
              <a:t> </a:t>
            </a:r>
          </a:p>
          <a:p>
            <a:pPr defTabSz="494300"/>
            <a:endParaRPr lang="en-US" sz="2646" dirty="0">
              <a:solidFill>
                <a:srgbClr val="000099"/>
              </a:solidFill>
            </a:endParaRPr>
          </a:p>
        </p:txBody>
      </p:sp>
      <p:sp>
        <p:nvSpPr>
          <p:cNvPr id="4" name="TextBox 3">
            <a:extLst>
              <a:ext uri="{FF2B5EF4-FFF2-40B4-BE49-F238E27FC236}">
                <a16:creationId xmlns:a16="http://schemas.microsoft.com/office/drawing/2014/main" xmlns="" id="{CBF9FB74-B126-4734-A942-FC4401D96150}"/>
              </a:ext>
            </a:extLst>
          </p:cNvPr>
          <p:cNvSpPr txBox="1"/>
          <p:nvPr/>
        </p:nvSpPr>
        <p:spPr>
          <a:xfrm>
            <a:off x="392112" y="-33167"/>
            <a:ext cx="3191002" cy="830997"/>
          </a:xfrm>
          <a:prstGeom prst="rect">
            <a:avLst/>
          </a:prstGeom>
          <a:noFill/>
        </p:spPr>
        <p:txBody>
          <a:bodyPr wrap="none" rtlCol="0">
            <a:spAutoFit/>
          </a:bodyPr>
          <a:lstStyle/>
          <a:p>
            <a:r>
              <a:rPr lang="en-US" sz="4800" b="1" dirty="0">
                <a:solidFill>
                  <a:srgbClr val="0000FF"/>
                </a:solidFill>
                <a:latin typeface="+mj-lt"/>
              </a:rPr>
              <a:t>Intermezzo:</a:t>
            </a:r>
          </a:p>
        </p:txBody>
      </p:sp>
    </p:spTree>
    <p:extLst>
      <p:ext uri="{BB962C8B-B14F-4D97-AF65-F5344CB8AC3E}">
        <p14:creationId xmlns:p14="http://schemas.microsoft.com/office/powerpoint/2010/main" val="2292830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665036" y="3527852"/>
            <a:ext cx="3064118" cy="3134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76425" y="3626972"/>
            <a:ext cx="2998580" cy="3035298"/>
          </a:xfrm>
          <a:prstGeom prst="rect">
            <a:avLst/>
          </a:prstGeom>
          <a:noFill/>
          <a:ln w="9525">
            <a:noFill/>
            <a:miter lim="800000"/>
            <a:headEnd/>
            <a:tailEnd/>
          </a:ln>
          <a:scene3d>
            <a:camera prst="orthographicFront"/>
            <a:lightRig rig="threePt" dir="t"/>
          </a:scene3d>
          <a:sp3d>
            <a:bevelT/>
          </a:sp3d>
        </p:spPr>
      </p:pic>
      <p:sp>
        <p:nvSpPr>
          <p:cNvPr id="7" name="Text Box 2"/>
          <p:cNvSpPr txBox="1">
            <a:spLocks noChangeArrowheads="1"/>
          </p:cNvSpPr>
          <p:nvPr/>
        </p:nvSpPr>
        <p:spPr bwMode="auto">
          <a:xfrm>
            <a:off x="669178" y="333859"/>
            <a:ext cx="8958916" cy="78018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100674" tIns="50339" rIns="100674" bIns="50339">
            <a:spAutoFit/>
          </a:bodyPr>
          <a:lstStyle/>
          <a:p>
            <a:pPr algn="ctr" defTabSz="494659">
              <a:buClr>
                <a:srgbClr val="000000"/>
              </a:buClr>
              <a:buSzPct val="100000"/>
              <a:defRPr/>
            </a:pPr>
            <a:r>
              <a:rPr lang="en-US" sz="4409" b="1" dirty="0">
                <a:solidFill>
                  <a:srgbClr val="0066FF"/>
                </a:solidFill>
                <a:effectLst>
                  <a:outerShdw blurRad="38100" dist="38100" dir="2700000" algn="tl">
                    <a:srgbClr val="000000"/>
                  </a:outerShdw>
                </a:effectLst>
                <a:latin typeface="Arial" charset="0"/>
              </a:rPr>
              <a:t>Radium has a Great Potential for</a:t>
            </a:r>
          </a:p>
        </p:txBody>
      </p:sp>
      <p:sp>
        <p:nvSpPr>
          <p:cNvPr id="8" name="Text Box 2"/>
          <p:cNvSpPr txBox="1">
            <a:spLocks noChangeArrowheads="1"/>
          </p:cNvSpPr>
          <p:nvPr/>
        </p:nvSpPr>
        <p:spPr bwMode="auto">
          <a:xfrm>
            <a:off x="1904867" y="884000"/>
            <a:ext cx="6644821" cy="1458699"/>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100674" tIns="50339" rIns="100674" bIns="50339">
            <a:spAutoFit/>
          </a:bodyPr>
          <a:lstStyle/>
          <a:p>
            <a:pPr algn="ctr" defTabSz="494659">
              <a:buClr>
                <a:srgbClr val="000000"/>
              </a:buClr>
              <a:buSzPct val="100000"/>
              <a:defRPr/>
            </a:pPr>
            <a:r>
              <a:rPr lang="en-US" sz="4409" b="1" dirty="0">
                <a:solidFill>
                  <a:srgbClr val="0066FF"/>
                </a:solidFill>
                <a:effectLst>
                  <a:outerShdw blurRad="38100" dist="38100" dir="2700000" algn="tl">
                    <a:srgbClr val="000000"/>
                  </a:outerShdw>
                </a:effectLst>
                <a:latin typeface="Arial" charset="0"/>
              </a:rPr>
              <a:t> </a:t>
            </a:r>
          </a:p>
          <a:p>
            <a:pPr marL="629247" indent="-629247" algn="ctr" defTabSz="494659">
              <a:buClr>
                <a:srgbClr val="000099"/>
              </a:buClr>
              <a:buSzPct val="100000"/>
              <a:buFont typeface="Wingdings" pitchFamily="2" charset="2"/>
              <a:buChar char="Ø"/>
              <a:defRPr/>
            </a:pPr>
            <a:r>
              <a:rPr lang="en-US" sz="4409" b="1" dirty="0">
                <a:solidFill>
                  <a:srgbClr val="0066FF"/>
                </a:solidFill>
                <a:effectLst>
                  <a:outerShdw blurRad="38100" dist="38100" dir="2700000" algn="tl">
                    <a:srgbClr val="000000"/>
                  </a:outerShdw>
                </a:effectLst>
                <a:latin typeface="Arial" charset="0"/>
              </a:rPr>
              <a:t>Fundamental Physics</a:t>
            </a:r>
          </a:p>
        </p:txBody>
      </p:sp>
      <p:sp>
        <p:nvSpPr>
          <p:cNvPr id="9" name="Text Box 2"/>
          <p:cNvSpPr txBox="1">
            <a:spLocks noChangeArrowheads="1"/>
          </p:cNvSpPr>
          <p:nvPr/>
        </p:nvSpPr>
        <p:spPr bwMode="auto">
          <a:xfrm>
            <a:off x="1124912" y="1661468"/>
            <a:ext cx="3674777" cy="1458699"/>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100674" tIns="50339" rIns="100674" bIns="50339">
            <a:spAutoFit/>
          </a:bodyPr>
          <a:lstStyle/>
          <a:p>
            <a:pPr algn="ctr" defTabSz="494659">
              <a:buClr>
                <a:srgbClr val="000000"/>
              </a:buClr>
              <a:buSzPct val="100000"/>
              <a:defRPr/>
            </a:pPr>
            <a:endParaRPr lang="en-US" sz="4409" b="1" dirty="0">
              <a:solidFill>
                <a:srgbClr val="0066FF"/>
              </a:solidFill>
              <a:effectLst>
                <a:outerShdw blurRad="38100" dist="38100" dir="2700000" algn="tl">
                  <a:srgbClr val="000000"/>
                </a:outerShdw>
              </a:effectLst>
              <a:latin typeface="Arial" charset="0"/>
            </a:endParaRPr>
          </a:p>
          <a:p>
            <a:pPr marL="1447261" lvl="1" indent="-629247" defTabSz="494659">
              <a:buClr>
                <a:srgbClr val="000099"/>
              </a:buClr>
              <a:buSzPct val="100000"/>
              <a:buFont typeface="Wingdings" pitchFamily="2" charset="2"/>
              <a:buChar char="Ø"/>
              <a:defRPr/>
            </a:pPr>
            <a:r>
              <a:rPr lang="en-US" sz="4409" b="1" dirty="0">
                <a:solidFill>
                  <a:srgbClr val="0066FF"/>
                </a:solidFill>
                <a:effectLst>
                  <a:outerShdw blurRad="38100" dist="38100" dir="2700000" algn="tl">
                    <a:srgbClr val="000000"/>
                  </a:outerShdw>
                </a:effectLst>
                <a:latin typeface="Arial" charset="0"/>
              </a:rPr>
              <a:t>a Clock</a:t>
            </a:r>
          </a:p>
        </p:txBody>
      </p:sp>
    </p:spTree>
    <p:extLst>
      <p:ext uri="{BB962C8B-B14F-4D97-AF65-F5344CB8AC3E}">
        <p14:creationId xmlns:p14="http://schemas.microsoft.com/office/powerpoint/2010/main" val="10560551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bwMode="auto">
          <a:xfrm>
            <a:off x="529" y="12250"/>
            <a:ext cx="8026905" cy="7524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599" tIns="50302" rIns="100599" bIns="50302" numCol="1" anchor="t" anchorCtr="0" compatLnSpc="1">
            <a:prstTxWarp prst="textNoShape">
              <a:avLst/>
            </a:prstTxWarp>
          </a:bodyPr>
          <a:lstStyle/>
          <a:p>
            <a:pPr eaLnBrk="1" hangingPunct="1"/>
            <a:r>
              <a:rPr lang="nl-NL" sz="3968" b="1" dirty="0" err="1">
                <a:solidFill>
                  <a:srgbClr val="0000FF"/>
                </a:solidFill>
                <a:effectLst>
                  <a:outerShdw blurRad="38100" dist="38100" dir="2700000" algn="tl">
                    <a:srgbClr val="000000">
                      <a:alpha val="43137"/>
                    </a:srgbClr>
                  </a:outerShdw>
                </a:effectLst>
              </a:rPr>
              <a:t>Accuracy</a:t>
            </a:r>
            <a:r>
              <a:rPr lang="nl-NL" sz="3968" b="1" dirty="0">
                <a:solidFill>
                  <a:srgbClr val="0000FF"/>
                </a:solidFill>
                <a:effectLst>
                  <a:outerShdw blurRad="38100" dist="38100" dir="2700000" algn="tl">
                    <a:srgbClr val="000000">
                      <a:alpha val="43137"/>
                    </a:srgbClr>
                  </a:outerShdw>
                </a:effectLst>
              </a:rPr>
              <a:t> of </a:t>
            </a:r>
            <a:r>
              <a:rPr lang="nl-NL" sz="3968" b="1" dirty="0" err="1">
                <a:solidFill>
                  <a:srgbClr val="0000FF"/>
                </a:solidFill>
                <a:effectLst>
                  <a:outerShdw blurRad="38100" dist="38100" dir="2700000" algn="tl">
                    <a:srgbClr val="000000">
                      <a:alpha val="43137"/>
                    </a:srgbClr>
                  </a:outerShdw>
                </a:effectLst>
              </a:rPr>
              <a:t>Frequency</a:t>
            </a:r>
            <a:r>
              <a:rPr lang="nl-NL" sz="3968" b="1" dirty="0">
                <a:solidFill>
                  <a:srgbClr val="0000FF"/>
                </a:solidFill>
                <a:effectLst>
                  <a:outerShdw blurRad="38100" dist="38100" dir="2700000" algn="tl">
                    <a:srgbClr val="000000">
                      <a:alpha val="43137"/>
                    </a:srgbClr>
                  </a:outerShdw>
                </a:effectLst>
              </a:rPr>
              <a:t> Standards</a:t>
            </a:r>
            <a:endParaRPr lang="en-US" sz="3968" b="1" dirty="0">
              <a:solidFill>
                <a:srgbClr val="0000FF"/>
              </a:solidFill>
              <a:effectLst>
                <a:outerShdw blurRad="38100" dist="38100" dir="2700000" algn="tl">
                  <a:srgbClr val="000000">
                    <a:alpha val="43137"/>
                  </a:srgbClr>
                </a:outerShdw>
              </a:effectLst>
            </a:endParaRPr>
          </a:p>
        </p:txBody>
      </p:sp>
      <p:pic>
        <p:nvPicPr>
          <p:cNvPr id="49158" name="Picture 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17289" y="1109452"/>
            <a:ext cx="7486178" cy="5739753"/>
          </a:xfrm>
          <a:prstGeom prst="rect">
            <a:avLst/>
          </a:prstGeom>
          <a:ln>
            <a:noFill/>
          </a:ln>
          <a:effectLst>
            <a:outerShdw blurRad="292100" dist="139700" dir="2700000" algn="tl" rotWithShape="0">
              <a:srgbClr val="333333">
                <a:alpha val="65000"/>
              </a:srgbClr>
            </a:outerShdw>
          </a:effectLst>
        </p:spPr>
      </p:pic>
      <p:grpSp>
        <p:nvGrpSpPr>
          <p:cNvPr id="13" name="Group 12"/>
          <p:cNvGrpSpPr/>
          <p:nvPr/>
        </p:nvGrpSpPr>
        <p:grpSpPr>
          <a:xfrm>
            <a:off x="7358528" y="4518498"/>
            <a:ext cx="2380639" cy="1685425"/>
            <a:chOff x="6675045" y="4099081"/>
            <a:chExt cx="2159673" cy="1528987"/>
          </a:xfrm>
        </p:grpSpPr>
        <p:grpSp>
          <p:nvGrpSpPr>
            <p:cNvPr id="4" name="Group 3"/>
            <p:cNvGrpSpPr/>
            <p:nvPr/>
          </p:nvGrpSpPr>
          <p:grpSpPr>
            <a:xfrm>
              <a:off x="6675045" y="5215944"/>
              <a:ext cx="516537" cy="412124"/>
              <a:chOff x="7224964" y="5215944"/>
              <a:chExt cx="516537" cy="412124"/>
            </a:xfrm>
          </p:grpSpPr>
          <p:sp>
            <p:nvSpPr>
              <p:cNvPr id="2" name="Oval 1"/>
              <p:cNvSpPr/>
              <p:nvPr/>
            </p:nvSpPr>
            <p:spPr bwMode="auto">
              <a:xfrm>
                <a:off x="7237927" y="5215944"/>
                <a:ext cx="399245" cy="412124"/>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100796" tIns="50398" rIns="100796" bIns="50398" numCol="1" rtlCol="0" anchor="t" anchorCtr="0" compatLnSpc="1">
                <a:prstTxWarp prst="textNoShape">
                  <a:avLst/>
                </a:prstTxWarp>
              </a:bodyPr>
              <a:lstStyle/>
              <a:p>
                <a:pPr defTabSz="494300">
                  <a:buClr>
                    <a:srgbClr val="000000"/>
                  </a:buClr>
                  <a:buSzPct val="100000"/>
                </a:pPr>
                <a:endParaRPr lang="en-US" b="1" dirty="0">
                  <a:solidFill>
                    <a:srgbClr val="0000FF"/>
                  </a:solidFill>
                  <a:cs typeface="Arial" pitchFamily="34" charset="0"/>
                </a:endParaRPr>
              </a:p>
            </p:txBody>
          </p:sp>
          <p:sp>
            <p:nvSpPr>
              <p:cNvPr id="3" name="TextBox 2"/>
              <p:cNvSpPr txBox="1"/>
              <p:nvPr/>
            </p:nvSpPr>
            <p:spPr>
              <a:xfrm>
                <a:off x="7224964" y="5251710"/>
                <a:ext cx="516537" cy="335052"/>
              </a:xfrm>
              <a:prstGeom prst="rect">
                <a:avLst/>
              </a:prstGeom>
              <a:noFill/>
            </p:spPr>
            <p:txBody>
              <a:bodyPr wrap="none" rtlCol="0">
                <a:spAutoFit/>
              </a:bodyPr>
              <a:lstStyle/>
              <a:p>
                <a:pPr defTabSz="494300"/>
                <a:r>
                  <a:rPr lang="nl-NL" b="1" dirty="0">
                    <a:solidFill>
                      <a:srgbClr val="000099"/>
                    </a:solidFill>
                    <a:cs typeface="Arial" pitchFamily="34" charset="0"/>
                  </a:rPr>
                  <a:t>Ra</a:t>
                </a:r>
                <a:r>
                  <a:rPr lang="nl-NL" b="1" baseline="30000" dirty="0">
                    <a:solidFill>
                      <a:srgbClr val="000099"/>
                    </a:solidFill>
                    <a:cs typeface="Arial" pitchFamily="34" charset="0"/>
                  </a:rPr>
                  <a:t>+</a:t>
                </a:r>
                <a:endParaRPr lang="en-US" b="1" baseline="30000" dirty="0">
                  <a:solidFill>
                    <a:srgbClr val="000099"/>
                  </a:solidFill>
                  <a:cs typeface="Arial" pitchFamily="34" charset="0"/>
                </a:endParaRPr>
              </a:p>
            </p:txBody>
          </p:sp>
        </p:grpSp>
        <p:cxnSp>
          <p:nvCxnSpPr>
            <p:cNvPr id="6" name="Straight Connector 5"/>
            <p:cNvCxnSpPr>
              <a:stCxn id="3" idx="3"/>
            </p:cNvCxnSpPr>
            <p:nvPr/>
          </p:nvCxnSpPr>
          <p:spPr bwMode="auto">
            <a:xfrm flipV="1">
              <a:off x="7191582" y="4918760"/>
              <a:ext cx="603413" cy="500476"/>
            </a:xfrm>
            <a:prstGeom prst="line">
              <a:avLst/>
            </a:prstGeom>
            <a:solidFill>
              <a:schemeClr val="accent1"/>
            </a:solidFill>
            <a:ln w="28575" cap="flat" cmpd="sng" algn="ctr">
              <a:solidFill>
                <a:srgbClr val="FFFF00"/>
              </a:solidFill>
              <a:prstDash val="solid"/>
              <a:round/>
              <a:headEnd type="none" w="med" len="med"/>
              <a:tailEnd type="none" w="med" len="med"/>
            </a:ln>
            <a:effectLst/>
          </p:spPr>
        </p:cxnSp>
        <p:sp>
          <p:nvSpPr>
            <p:cNvPr id="8" name="Rectangle 7"/>
            <p:cNvSpPr/>
            <p:nvPr/>
          </p:nvSpPr>
          <p:spPr bwMode="auto">
            <a:xfrm>
              <a:off x="7545017" y="4099081"/>
              <a:ext cx="1289701" cy="916672"/>
            </a:xfrm>
            <a:prstGeom prst="rect">
              <a:avLst/>
            </a:prstGeom>
            <a:solidFill>
              <a:srgbClr val="FFFF00"/>
            </a:solidFill>
            <a:ln w="9525" cap="flat" cmpd="sng" algn="ctr">
              <a:solidFill>
                <a:schemeClr val="tx1"/>
              </a:solidFill>
              <a:prstDash val="solid"/>
              <a:round/>
              <a:headEnd type="none" w="med" len="med"/>
              <a:tailEnd type="none" w="med" len="med"/>
            </a:ln>
            <a:effectLst>
              <a:innerShdw blurRad="63500" dist="50800">
                <a:prstClr val="black">
                  <a:alpha val="50000"/>
                </a:prstClr>
              </a:innerShdw>
            </a:effectLst>
          </p:spPr>
          <p:txBody>
            <a:bodyPr vert="horz" wrap="square" lIns="100796" tIns="50398" rIns="100796" bIns="50398" numCol="1" rtlCol="0" anchor="t" anchorCtr="0" compatLnSpc="1">
              <a:prstTxWarp prst="textNoShape">
                <a:avLst/>
              </a:prstTxWarp>
            </a:bodyPr>
            <a:lstStyle/>
            <a:p>
              <a:pPr defTabSz="494300">
                <a:buClr>
                  <a:srgbClr val="000000"/>
                </a:buClr>
                <a:buSzPct val="100000"/>
              </a:pPr>
              <a:r>
                <a:rPr lang="nl-NL" dirty="0" err="1">
                  <a:solidFill>
                    <a:srgbClr val="000000"/>
                  </a:solidFill>
                  <a:cs typeface="Arial" pitchFamily="34" charset="0"/>
                </a:rPr>
                <a:t>lowest</a:t>
              </a:r>
              <a:endParaRPr lang="nl-NL" dirty="0">
                <a:solidFill>
                  <a:srgbClr val="000000"/>
                </a:solidFill>
                <a:cs typeface="Arial" pitchFamily="34" charset="0"/>
              </a:endParaRPr>
            </a:p>
            <a:p>
              <a:pPr defTabSz="494300">
                <a:buClr>
                  <a:srgbClr val="000000"/>
                </a:buClr>
                <a:buSzPct val="100000"/>
              </a:pPr>
              <a:r>
                <a:rPr lang="nl-NL" dirty="0" err="1">
                  <a:solidFill>
                    <a:srgbClr val="000000"/>
                  </a:solidFill>
                  <a:cs typeface="Arial" pitchFamily="34" charset="0"/>
                </a:rPr>
                <a:t>quadrupole</a:t>
              </a:r>
              <a:r>
                <a:rPr lang="nl-NL" dirty="0">
                  <a:solidFill>
                    <a:srgbClr val="000000"/>
                  </a:solidFill>
                  <a:cs typeface="Arial" pitchFamily="34" charset="0"/>
                </a:rPr>
                <a:t> shift</a:t>
              </a:r>
              <a:endParaRPr lang="en-US" dirty="0">
                <a:solidFill>
                  <a:srgbClr val="000000"/>
                </a:solidFill>
                <a:cs typeface="Arial" pitchFamily="34" charset="0"/>
              </a:endParaRPr>
            </a:p>
          </p:txBody>
        </p:sp>
      </p:grpSp>
    </p:spTree>
    <p:extLst>
      <p:ext uri="{BB962C8B-B14F-4D97-AF65-F5344CB8AC3E}">
        <p14:creationId xmlns:p14="http://schemas.microsoft.com/office/powerpoint/2010/main" val="28823072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p:cNvGrpSpPr/>
          <p:nvPr/>
        </p:nvGrpSpPr>
        <p:grpSpPr>
          <a:xfrm>
            <a:off x="8566079" y="30090"/>
            <a:ext cx="1206773" cy="591841"/>
            <a:chOff x="1296000" y="6232320"/>
            <a:chExt cx="2880000" cy="1183680"/>
          </a:xfrm>
        </p:grpSpPr>
        <p:pic>
          <p:nvPicPr>
            <p:cNvPr id="3" name="Picture 25"/>
            <p:cNvPicPr>
              <a:picLocks noChangeAspect="1"/>
            </p:cNvPicPr>
            <p:nvPr/>
          </p:nvPicPr>
          <p:blipFill>
            <a:blip r:embed="rId3" cstate="screen">
              <a:lum/>
              <a:alphaModFix/>
              <a:extLst>
                <a:ext uri="{28A0092B-C50C-407E-A947-70E740481C1C}">
                  <a14:useLocalDpi xmlns:a14="http://schemas.microsoft.com/office/drawing/2010/main"/>
                </a:ext>
              </a:extLst>
            </a:blip>
            <a:srcRect/>
            <a:stretch>
              <a:fillRect/>
            </a:stretch>
          </p:blipFill>
          <p:spPr>
            <a:xfrm>
              <a:off x="1296000" y="6232320"/>
              <a:ext cx="2880000" cy="1183680"/>
            </a:xfrm>
            <a:prstGeom prst="rect">
              <a:avLst/>
            </a:prstGeom>
            <a:noFill/>
            <a:ln>
              <a:noFill/>
            </a:ln>
          </p:spPr>
        </p:pic>
        <p:sp>
          <p:nvSpPr>
            <p:cNvPr id="4" name="Rectangle 12"/>
            <p:cNvSpPr/>
            <p:nvPr/>
          </p:nvSpPr>
          <p:spPr>
            <a:xfrm>
              <a:off x="2492640" y="7012079"/>
              <a:ext cx="952920" cy="251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9208" tIns="71430" rIns="99208" bIns="51588" anchor="t" anchorCtr="0" compatLnSpc="0"/>
            <a:lstStyle/>
            <a:p>
              <a:pPr defTabSz="494300" hangingPunct="0"/>
              <a:endParaRPr lang="es-CO">
                <a:solidFill>
                  <a:srgbClr val="FFFFFF"/>
                </a:solidFill>
                <a:latin typeface="Arial" pitchFamily="18"/>
                <a:ea typeface="SimSun" pitchFamily="2"/>
                <a:cs typeface="Mangal" pitchFamily="2"/>
              </a:endParaRPr>
            </a:p>
          </p:txBody>
        </p:sp>
      </p:grpSp>
      <p:sp>
        <p:nvSpPr>
          <p:cNvPr id="6" name="Title 5"/>
          <p:cNvSpPr txBox="1">
            <a:spLocks noGrp="1"/>
          </p:cNvSpPr>
          <p:nvPr>
            <p:ph type="title" idx="4294967295"/>
          </p:nvPr>
        </p:nvSpPr>
        <p:spPr>
          <a:xfrm>
            <a:off x="1851950" y="45498"/>
            <a:ext cx="8228146" cy="801466"/>
          </a:xfrm>
          <a:prstGeom prst="rect">
            <a:avLst/>
          </a:prstGeom>
        </p:spPr>
        <p:txBody>
          <a:bodyPr wrap="square" lIns="89822" tIns="83718" rIns="89822" bIns="46709" anchor="t" anchorCtr="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hangingPunct="1">
              <a:buNone/>
            </a:pPr>
            <a:r>
              <a:rPr lang="nl-NL" b="1" dirty="0">
                <a:solidFill>
                  <a:srgbClr val="0000FF"/>
                </a:solidFill>
                <a:effectLst>
                  <a:outerShdw blurRad="38100" dist="38100" dir="2700000" algn="tl">
                    <a:srgbClr val="000000">
                      <a:alpha val="43137"/>
                    </a:srgbClr>
                  </a:outerShdw>
                </a:effectLst>
              </a:rPr>
              <a:t>Ra</a:t>
            </a:r>
            <a:r>
              <a:rPr lang="nl-NL" b="1" baseline="33000" dirty="0">
                <a:solidFill>
                  <a:srgbClr val="0000FF"/>
                </a:solidFill>
                <a:effectLst>
                  <a:outerShdw blurRad="38100" dist="38100" dir="2700000" algn="tl">
                    <a:srgbClr val="000000">
                      <a:alpha val="43137"/>
                    </a:srgbClr>
                  </a:outerShdw>
                </a:effectLst>
              </a:rPr>
              <a:t>+</a:t>
            </a:r>
            <a:r>
              <a:rPr lang="nl-NL" b="1" dirty="0">
                <a:solidFill>
                  <a:srgbClr val="0000FF"/>
                </a:solidFill>
                <a:effectLst>
                  <a:outerShdw blurRad="38100" dist="38100" dir="2700000" algn="tl">
                    <a:srgbClr val="000000">
                      <a:alpha val="43137"/>
                    </a:srgbClr>
                  </a:outerShdw>
                </a:effectLst>
              </a:rPr>
              <a:t> Ion Atomic </a:t>
            </a:r>
            <a:r>
              <a:rPr lang="nl-NL" b="1" dirty="0" err="1">
                <a:solidFill>
                  <a:srgbClr val="0000FF"/>
                </a:solidFill>
                <a:effectLst>
                  <a:outerShdw blurRad="38100" dist="38100" dir="2700000" algn="tl">
                    <a:srgbClr val="000000">
                      <a:alpha val="43137"/>
                    </a:srgbClr>
                  </a:outerShdw>
                </a:effectLst>
              </a:rPr>
              <a:t>Clock</a:t>
            </a:r>
            <a:endParaRPr lang="nl-NL" b="1" dirty="0">
              <a:solidFill>
                <a:srgbClr val="0000FF"/>
              </a:solidFill>
              <a:effectLst>
                <a:outerShdw blurRad="38100" dist="38100" dir="2700000" algn="tl">
                  <a:srgbClr val="000000">
                    <a:alpha val="43137"/>
                  </a:srgbClr>
                </a:outerShdw>
              </a:effectLst>
            </a:endParaRPr>
          </a:p>
        </p:txBody>
      </p:sp>
      <p:sp>
        <p:nvSpPr>
          <p:cNvPr id="7" name="Content Placeholder 2"/>
          <p:cNvSpPr txBox="1">
            <a:spLocks noGrp="1"/>
          </p:cNvSpPr>
          <p:nvPr>
            <p:ph type="body" idx="4294967295"/>
          </p:nvPr>
        </p:nvSpPr>
        <p:spPr>
          <a:xfrm>
            <a:off x="4125102" y="978209"/>
            <a:ext cx="5954993" cy="3132365"/>
          </a:xfrm>
          <a:prstGeom prst="rect">
            <a:avLst/>
          </a:prstGeom>
        </p:spPr>
        <p:txBody>
          <a:bodyPr wrap="square" lIns="91260" tIns="91260" rIns="91260" bIns="45630" anchor="t"/>
          <a:lstStyle>
            <a:defPPr marL="432000" lvl="0" indent="-324000">
              <a:spcBef>
                <a:spcPts val="0"/>
              </a:spcBef>
              <a:spcAft>
                <a:spcPts val="1417"/>
              </a:spcAft>
              <a:buSzPct val="45000"/>
              <a:buFont typeface="StarSymbol"/>
              <a:buNone/>
              <a:defRPr lang="es-CO" sz="3200" b="0" i="0" u="none" strike="noStrike" kern="1200">
                <a:ln>
                  <a:noFill/>
                </a:ln>
                <a:latin typeface="Arial" pitchFamily="18"/>
                <a:ea typeface="SimSun" pitchFamily="2"/>
                <a:cs typeface="Mangal" pitchFamily="2"/>
              </a:defRPr>
            </a:defPPr>
            <a:lvl1pPr marL="432000" lvl="0" indent="-324000">
              <a:spcBef>
                <a:spcPts val="0"/>
              </a:spcBef>
              <a:spcAft>
                <a:spcPts val="1417"/>
              </a:spcAft>
              <a:buSzPct val="45000"/>
              <a:buFont typeface="StarSymbol"/>
              <a:buChar char="●"/>
              <a:defRPr lang="es-CO" sz="3200" b="0" i="0" u="none" strike="noStrike" kern="1200">
                <a:ln>
                  <a:noFill/>
                </a:ln>
                <a:latin typeface="Arial" pitchFamily="18"/>
                <a:ea typeface="SimSun" pitchFamily="2"/>
                <a:cs typeface="Mangal" pitchFamily="2"/>
              </a:defRPr>
            </a:lvl1pPr>
            <a:lvl2pPr marL="864000" lvl="1" indent="-324000">
              <a:spcBef>
                <a:spcPts val="0"/>
              </a:spcBef>
              <a:spcAft>
                <a:spcPts val="1134"/>
              </a:spcAft>
              <a:buSzPct val="45000"/>
              <a:buFont typeface="StarSymbol"/>
              <a:buChar char="●"/>
              <a:defRPr lang="es-CO" sz="2800" b="0" i="0" u="none" strike="noStrike" kern="1200">
                <a:ln>
                  <a:noFill/>
                </a:ln>
                <a:latin typeface="Arial" pitchFamily="18"/>
                <a:ea typeface="SimSun" pitchFamily="2"/>
                <a:cs typeface="Mangal" pitchFamily="2"/>
              </a:defRPr>
            </a:lvl2pPr>
            <a:lvl3pPr marL="1295999" lvl="2" indent="-288000">
              <a:spcBef>
                <a:spcPts val="0"/>
              </a:spcBef>
              <a:spcAft>
                <a:spcPts val="850"/>
              </a:spcAft>
              <a:buSzPct val="75000"/>
              <a:buFont typeface="StarSymbol"/>
              <a:buChar char="–"/>
              <a:defRPr lang="es-CO" sz="2400" b="0" i="0" u="none" strike="noStrike" kern="1200">
                <a:ln>
                  <a:noFill/>
                </a:ln>
                <a:latin typeface="Arial" pitchFamily="18"/>
                <a:ea typeface="SimSun" pitchFamily="2"/>
                <a:cs typeface="Mangal" pitchFamily="2"/>
              </a:defRPr>
            </a:lvl3pPr>
            <a:lvl4pPr marL="1728000" lvl="3" indent="-216000">
              <a:spcBef>
                <a:spcPts val="0"/>
              </a:spcBef>
              <a:spcAft>
                <a:spcPts val="567"/>
              </a:spcAft>
              <a:buSzPct val="45000"/>
              <a:buFont typeface="StarSymbol"/>
              <a:buChar char="●"/>
              <a:defRPr lang="es-CO" sz="2000" b="0" i="0" u="none" strike="noStrike" kern="1200">
                <a:ln>
                  <a:noFill/>
                </a:ln>
                <a:latin typeface="Arial" pitchFamily="18"/>
                <a:ea typeface="SimSun" pitchFamily="2"/>
                <a:cs typeface="Mangal" pitchFamily="2"/>
              </a:defRPr>
            </a:lvl4pPr>
            <a:lvl5pPr marL="2160000" lvl="4" indent="-216000">
              <a:spcBef>
                <a:spcPts val="0"/>
              </a:spcBef>
              <a:spcAft>
                <a:spcPts val="283"/>
              </a:spcAft>
              <a:buSzPct val="75000"/>
              <a:buFont typeface="StarSymbol"/>
              <a:buChar char="–"/>
              <a:defRPr lang="es-CO" sz="2000" b="0" i="0" u="none" strike="noStrike" kern="1200">
                <a:ln>
                  <a:noFill/>
                </a:ln>
                <a:latin typeface="Arial" pitchFamily="18"/>
                <a:ea typeface="SimSun" pitchFamily="2"/>
                <a:cs typeface="Mangal" pitchFamily="2"/>
              </a:defRPr>
            </a:lvl5pPr>
            <a:lvl6pPr marL="2592000" lvl="5" indent="-216000">
              <a:spcBef>
                <a:spcPts val="0"/>
              </a:spcBef>
              <a:spcAft>
                <a:spcPts val="283"/>
              </a:spcAft>
              <a:buSzPct val="45000"/>
              <a:buFont typeface="StarSymbol"/>
              <a:buChar char="●"/>
              <a:defRPr lang="es-CO" sz="2000" b="0" i="0" u="none" strike="noStrike" kern="1200">
                <a:ln>
                  <a:noFill/>
                </a:ln>
                <a:latin typeface="Arial" pitchFamily="18"/>
                <a:ea typeface="SimSun" pitchFamily="2"/>
                <a:cs typeface="Mangal" pitchFamily="2"/>
              </a:defRPr>
            </a:lvl6pPr>
            <a:lvl7pPr marL="3024000" lvl="6" indent="-216000">
              <a:spcBef>
                <a:spcPts val="0"/>
              </a:spcBef>
              <a:spcAft>
                <a:spcPts val="283"/>
              </a:spcAft>
              <a:buSzPct val="45000"/>
              <a:buFont typeface="StarSymbol"/>
              <a:buChar char="●"/>
              <a:defRPr lang="es-CO" sz="2000" b="0" i="0" u="none" strike="noStrike" kern="1200">
                <a:ln>
                  <a:noFill/>
                </a:ln>
                <a:latin typeface="Arial" pitchFamily="18"/>
                <a:ea typeface="SimSun" pitchFamily="2"/>
                <a:cs typeface="Mangal" pitchFamily="2"/>
              </a:defRPr>
            </a:lvl7pPr>
            <a:lvl8pPr marL="3456000" lvl="7" indent="-216000">
              <a:spcBef>
                <a:spcPts val="0"/>
              </a:spcBef>
              <a:spcAft>
                <a:spcPts val="283"/>
              </a:spcAft>
              <a:buSzPct val="45000"/>
              <a:buFont typeface="StarSymbol"/>
              <a:buChar char="●"/>
              <a:defRPr lang="es-CO" sz="2000" b="0" i="0" u="none" strike="noStrike" kern="1200">
                <a:ln>
                  <a:noFill/>
                </a:ln>
                <a:latin typeface="Arial" pitchFamily="18"/>
                <a:ea typeface="SimSun" pitchFamily="2"/>
                <a:cs typeface="Mangal" pitchFamily="2"/>
              </a:defRPr>
            </a:lvl8pPr>
            <a:lvl9pPr marL="3887999" lvl="8" indent="-216000">
              <a:spcBef>
                <a:spcPts val="0"/>
              </a:spcBef>
              <a:spcAft>
                <a:spcPts val="283"/>
              </a:spcAft>
              <a:buSzPct val="45000"/>
              <a:buFont typeface="StarSymbol"/>
              <a:buChar char="●"/>
              <a:defRPr lang="es-CO" sz="2000" b="0" i="0" u="none" strike="noStrike" kern="1200">
                <a:ln>
                  <a:noFill/>
                </a:ln>
                <a:latin typeface="Arial" pitchFamily="18"/>
                <a:ea typeface="SimSun" pitchFamily="2"/>
                <a:cs typeface="Mangal" pitchFamily="2"/>
              </a:defRPr>
            </a:lvl9pPr>
          </a:lstStyle>
          <a:p>
            <a:pPr marL="377273" indent="-377273">
              <a:spcBef>
                <a:spcPts val="638"/>
              </a:spcBef>
              <a:spcAft>
                <a:spcPts val="0"/>
              </a:spcAft>
              <a:buClr>
                <a:srgbClr val="000099"/>
              </a:buClr>
              <a:buSzPct val="100000"/>
              <a:buFont typeface="Wingdings" pitchFamily="2" charset="2"/>
              <a:buChar char="Ø"/>
            </a:pPr>
            <a:r>
              <a:rPr lang="es-CO" sz="2205" dirty="0">
                <a:solidFill>
                  <a:srgbClr val="000099"/>
                </a:solidFill>
                <a:latin typeface="Arial" pitchFamily="34"/>
              </a:rPr>
              <a:t>Narrow </a:t>
            </a:r>
            <a:r>
              <a:rPr lang="es-CO" sz="2205" dirty="0" err="1">
                <a:solidFill>
                  <a:srgbClr val="000099"/>
                </a:solidFill>
                <a:latin typeface="Arial" pitchFamily="34"/>
              </a:rPr>
              <a:t>Transition</a:t>
            </a:r>
            <a:r>
              <a:rPr lang="es-CO" sz="2205" dirty="0">
                <a:solidFill>
                  <a:srgbClr val="000099"/>
                </a:solidFill>
                <a:latin typeface="Arial" pitchFamily="34"/>
              </a:rPr>
              <a:t>, Ultra </a:t>
            </a:r>
            <a:r>
              <a:rPr lang="es-CO" sz="2205" dirty="0" err="1">
                <a:solidFill>
                  <a:srgbClr val="000099"/>
                </a:solidFill>
                <a:latin typeface="Arial" pitchFamily="34"/>
              </a:rPr>
              <a:t>Stable</a:t>
            </a:r>
            <a:r>
              <a:rPr lang="es-CO" sz="2205" dirty="0">
                <a:solidFill>
                  <a:srgbClr val="000099"/>
                </a:solidFill>
                <a:latin typeface="Arial" pitchFamily="34"/>
              </a:rPr>
              <a:t> </a:t>
            </a:r>
            <a:r>
              <a:rPr lang="es-CO" sz="2205" dirty="0" err="1">
                <a:solidFill>
                  <a:srgbClr val="000099"/>
                </a:solidFill>
                <a:latin typeface="Arial" pitchFamily="34"/>
              </a:rPr>
              <a:t>Lasers</a:t>
            </a:r>
            <a:endParaRPr lang="es-CO" sz="2205" dirty="0">
              <a:solidFill>
                <a:srgbClr val="000099"/>
              </a:solidFill>
              <a:latin typeface="Arial" pitchFamily="34"/>
            </a:endParaRPr>
          </a:p>
          <a:p>
            <a:pPr marL="377273" indent="-377273">
              <a:spcBef>
                <a:spcPts val="638"/>
              </a:spcBef>
              <a:spcAft>
                <a:spcPts val="0"/>
              </a:spcAft>
              <a:buClr>
                <a:srgbClr val="000099"/>
              </a:buClr>
              <a:buSzPct val="100000"/>
              <a:buFont typeface="Wingdings" pitchFamily="2" charset="2"/>
              <a:buChar char="Ø"/>
            </a:pPr>
            <a:r>
              <a:rPr lang="es-CO" sz="2205" dirty="0" err="1">
                <a:solidFill>
                  <a:srgbClr val="000099"/>
                </a:solidFill>
                <a:latin typeface="Arial" pitchFamily="34"/>
              </a:rPr>
              <a:t>Low</a:t>
            </a:r>
            <a:r>
              <a:rPr lang="es-CO" sz="2205" dirty="0">
                <a:solidFill>
                  <a:srgbClr val="000099"/>
                </a:solidFill>
                <a:latin typeface="Arial" pitchFamily="34"/>
              </a:rPr>
              <a:t> </a:t>
            </a:r>
            <a:r>
              <a:rPr lang="es-CO" sz="2205" dirty="0" err="1">
                <a:solidFill>
                  <a:srgbClr val="000099"/>
                </a:solidFill>
                <a:latin typeface="Arial" pitchFamily="34"/>
              </a:rPr>
              <a:t>Sensitivity</a:t>
            </a:r>
            <a:r>
              <a:rPr lang="es-CO" sz="2205" dirty="0">
                <a:solidFill>
                  <a:srgbClr val="000099"/>
                </a:solidFill>
                <a:latin typeface="Arial" pitchFamily="34"/>
              </a:rPr>
              <a:t> </a:t>
            </a:r>
            <a:r>
              <a:rPr lang="es-CO" sz="2205" dirty="0" err="1">
                <a:solidFill>
                  <a:srgbClr val="000099"/>
                </a:solidFill>
                <a:latin typeface="Arial" pitchFamily="34"/>
              </a:rPr>
              <a:t>to</a:t>
            </a:r>
            <a:r>
              <a:rPr lang="es-CO" sz="2205" dirty="0">
                <a:solidFill>
                  <a:srgbClr val="000099"/>
                </a:solidFill>
                <a:latin typeface="Arial" pitchFamily="34"/>
              </a:rPr>
              <a:t> </a:t>
            </a:r>
            <a:r>
              <a:rPr lang="es-CO" sz="2205" dirty="0" err="1">
                <a:solidFill>
                  <a:srgbClr val="000099"/>
                </a:solidFill>
                <a:latin typeface="Arial" pitchFamily="34"/>
              </a:rPr>
              <a:t>external</a:t>
            </a:r>
            <a:r>
              <a:rPr lang="es-CO" sz="2205" dirty="0">
                <a:solidFill>
                  <a:srgbClr val="000099"/>
                </a:solidFill>
                <a:latin typeface="Arial" pitchFamily="34"/>
              </a:rPr>
              <a:t> </a:t>
            </a:r>
            <a:r>
              <a:rPr lang="es-CO" sz="2205" dirty="0" err="1">
                <a:solidFill>
                  <a:srgbClr val="000099"/>
                </a:solidFill>
                <a:latin typeface="Arial" pitchFamily="34"/>
              </a:rPr>
              <a:t>fields</a:t>
            </a:r>
            <a:r>
              <a:rPr lang="es-CO" sz="2205" dirty="0">
                <a:solidFill>
                  <a:srgbClr val="000099"/>
                </a:solidFill>
                <a:latin typeface="Arial" pitchFamily="34"/>
              </a:rPr>
              <a:t> </a:t>
            </a:r>
            <a:r>
              <a:rPr lang="es-CO" sz="1984" dirty="0">
                <a:solidFill>
                  <a:srgbClr val="000099"/>
                </a:solidFill>
                <a:latin typeface="Arial" pitchFamily="34"/>
              </a:rPr>
              <a:t>(</a:t>
            </a:r>
            <a:r>
              <a:rPr lang="es-CO" sz="1984" dirty="0" err="1">
                <a:solidFill>
                  <a:srgbClr val="000099"/>
                </a:solidFill>
                <a:latin typeface="Arial" pitchFamily="34"/>
              </a:rPr>
              <a:t>for</a:t>
            </a:r>
            <a:r>
              <a:rPr lang="es-CO" sz="1984" dirty="0">
                <a:solidFill>
                  <a:srgbClr val="000099"/>
                </a:solidFill>
                <a:latin typeface="Arial" pitchFamily="34"/>
              </a:rPr>
              <a:t> I=3/2)</a:t>
            </a:r>
          </a:p>
          <a:p>
            <a:pPr marL="377273" indent="-377273">
              <a:spcBef>
                <a:spcPts val="638"/>
              </a:spcBef>
              <a:spcAft>
                <a:spcPts val="0"/>
              </a:spcAft>
              <a:buClr>
                <a:srgbClr val="000099"/>
              </a:buClr>
              <a:buSzPct val="100000"/>
              <a:buFont typeface="Wingdings" pitchFamily="2" charset="2"/>
              <a:buChar char="Ø"/>
            </a:pPr>
            <a:r>
              <a:rPr lang="es-CO" sz="2205" dirty="0">
                <a:solidFill>
                  <a:srgbClr val="000099"/>
                </a:solidFill>
                <a:latin typeface="Arial" pitchFamily="34"/>
              </a:rPr>
              <a:t>Time </a:t>
            </a:r>
            <a:r>
              <a:rPr lang="es-CO" sz="2205" dirty="0" err="1">
                <a:solidFill>
                  <a:srgbClr val="000099"/>
                </a:solidFill>
                <a:latin typeface="Arial" pitchFamily="34"/>
              </a:rPr>
              <a:t>Variation</a:t>
            </a:r>
            <a:r>
              <a:rPr lang="es-CO" sz="2205" dirty="0">
                <a:solidFill>
                  <a:srgbClr val="000099"/>
                </a:solidFill>
                <a:latin typeface="Arial" pitchFamily="34"/>
              </a:rPr>
              <a:t> of Fine </a:t>
            </a:r>
            <a:r>
              <a:rPr lang="es-CO" sz="2205" dirty="0" err="1">
                <a:solidFill>
                  <a:srgbClr val="000099"/>
                </a:solidFill>
                <a:latin typeface="Arial" pitchFamily="34"/>
              </a:rPr>
              <a:t>Structure</a:t>
            </a:r>
            <a:r>
              <a:rPr lang="es-CO" sz="2205" dirty="0">
                <a:solidFill>
                  <a:srgbClr val="000099"/>
                </a:solidFill>
                <a:latin typeface="Arial" pitchFamily="34"/>
              </a:rPr>
              <a:t> </a:t>
            </a:r>
            <a:r>
              <a:rPr lang="es-CO" sz="2205" dirty="0" err="1">
                <a:solidFill>
                  <a:srgbClr val="000099"/>
                </a:solidFill>
                <a:latin typeface="Arial" pitchFamily="34"/>
              </a:rPr>
              <a:t>Constant</a:t>
            </a:r>
            <a:endParaRPr lang="es-CO" sz="2205" dirty="0">
              <a:solidFill>
                <a:srgbClr val="000099"/>
              </a:solidFill>
              <a:latin typeface="Arial" pitchFamily="34"/>
            </a:endParaRPr>
          </a:p>
          <a:p>
            <a:pPr marL="377273" indent="-377273">
              <a:spcBef>
                <a:spcPts val="638"/>
              </a:spcBef>
              <a:spcAft>
                <a:spcPts val="0"/>
              </a:spcAft>
              <a:buClr>
                <a:srgbClr val="000099"/>
              </a:buClr>
              <a:buSzPct val="100000"/>
              <a:buFont typeface="Wingdings" pitchFamily="2" charset="2"/>
              <a:buChar char="Ø"/>
            </a:pPr>
            <a:r>
              <a:rPr lang="es-CO" sz="2205" dirty="0" err="1">
                <a:solidFill>
                  <a:srgbClr val="000099"/>
                </a:solidFill>
                <a:latin typeface="Arial" pitchFamily="34"/>
              </a:rPr>
              <a:t>Major</a:t>
            </a:r>
            <a:r>
              <a:rPr lang="es-CO" sz="2205" dirty="0">
                <a:solidFill>
                  <a:srgbClr val="000099"/>
                </a:solidFill>
                <a:latin typeface="Arial" pitchFamily="34"/>
              </a:rPr>
              <a:t> </a:t>
            </a:r>
            <a:r>
              <a:rPr lang="es-CO" sz="2205" dirty="0" err="1">
                <a:solidFill>
                  <a:srgbClr val="000099"/>
                </a:solidFill>
                <a:latin typeface="Arial" pitchFamily="34"/>
              </a:rPr>
              <a:t>Systematics</a:t>
            </a:r>
            <a:r>
              <a:rPr lang="es-CO" sz="2205" dirty="0">
                <a:solidFill>
                  <a:srgbClr val="000099"/>
                </a:solidFill>
                <a:latin typeface="Arial" pitchFamily="34"/>
              </a:rPr>
              <a:t>: </a:t>
            </a:r>
            <a:r>
              <a:rPr lang="es-CO" sz="2205" dirty="0" err="1">
                <a:solidFill>
                  <a:srgbClr val="000099"/>
                </a:solidFill>
                <a:latin typeface="Arial" pitchFamily="34"/>
              </a:rPr>
              <a:t>Quadrupole</a:t>
            </a:r>
            <a:r>
              <a:rPr lang="es-CO" sz="2205" dirty="0">
                <a:solidFill>
                  <a:srgbClr val="000099"/>
                </a:solidFill>
                <a:latin typeface="Arial" pitchFamily="34"/>
              </a:rPr>
              <a:t> </a:t>
            </a:r>
            <a:r>
              <a:rPr lang="es-CO" sz="2205" dirty="0" err="1">
                <a:solidFill>
                  <a:srgbClr val="000099"/>
                </a:solidFill>
                <a:latin typeface="Arial" pitchFamily="34"/>
              </a:rPr>
              <a:t>Shift</a:t>
            </a:r>
            <a:endParaRPr lang="es-CO" sz="2205" dirty="0">
              <a:solidFill>
                <a:srgbClr val="000099"/>
              </a:solidFill>
              <a:latin typeface="Arial" pitchFamily="34"/>
            </a:endParaRPr>
          </a:p>
        </p:txBody>
      </p:sp>
      <p:sp>
        <p:nvSpPr>
          <p:cNvPr id="9" name="Rectangle 8"/>
          <p:cNvSpPr/>
          <p:nvPr/>
        </p:nvSpPr>
        <p:spPr>
          <a:xfrm>
            <a:off x="4739270" y="3056869"/>
            <a:ext cx="5067909" cy="720000"/>
          </a:xfrm>
          <a:prstGeom prst="rect">
            <a:avLst/>
          </a:prstGeom>
          <a:solidFill>
            <a:schemeClr val="accent1">
              <a:lumMod val="20000"/>
              <a:lumOff val="80000"/>
            </a:schemeClr>
          </a:solidFill>
          <a:ln w="18000">
            <a:noFill/>
            <a:prstDash val="solid"/>
          </a:ln>
        </p:spPr>
        <p:txBody>
          <a:bodyPr vert="horz" lIns="98802" tIns="53895" rIns="98802" bIns="53895" anchor="ctr" anchorCtr="1" compatLnSpc="0"/>
          <a:lstStyle/>
          <a:p>
            <a:pPr algn="ctr" defTabSz="494300" hangingPunct="0"/>
            <a:r>
              <a:rPr lang="es-CO" sz="2425" b="1" dirty="0">
                <a:solidFill>
                  <a:srgbClr val="000000"/>
                </a:solidFill>
                <a:latin typeface="Arial" pitchFamily="18"/>
                <a:ea typeface="SimSun" pitchFamily="2"/>
                <a:cs typeface="Mangal" pitchFamily="2"/>
              </a:rPr>
              <a:t>&lt;10</a:t>
            </a:r>
            <a:r>
              <a:rPr lang="es-CO" sz="2425" b="1" baseline="30000" dirty="0">
                <a:solidFill>
                  <a:srgbClr val="000000"/>
                </a:solidFill>
                <a:latin typeface="Arial" pitchFamily="18"/>
                <a:ea typeface="SimSun" pitchFamily="2"/>
                <a:cs typeface="Mangal" pitchFamily="2"/>
              </a:rPr>
              <a:t>-18</a:t>
            </a:r>
            <a:r>
              <a:rPr lang="es-CO" sz="2425" b="1" dirty="0">
                <a:solidFill>
                  <a:srgbClr val="000000"/>
                </a:solidFill>
                <a:latin typeface="Arial" pitchFamily="18"/>
                <a:ea typeface="SimSun" pitchFamily="2"/>
                <a:cs typeface="Mangal" pitchFamily="2"/>
              </a:rPr>
              <a:t>  </a:t>
            </a:r>
            <a:r>
              <a:rPr lang="es-CO" sz="2425" b="1" baseline="30000" dirty="0">
                <a:solidFill>
                  <a:srgbClr val="000000"/>
                </a:solidFill>
                <a:latin typeface="Arial" pitchFamily="18"/>
                <a:ea typeface="SimSun" pitchFamily="2"/>
                <a:cs typeface="Mangal" pitchFamily="2"/>
              </a:rPr>
              <a:t> 223</a:t>
            </a:r>
            <a:r>
              <a:rPr lang="es-CO" sz="2425" b="1" dirty="0">
                <a:solidFill>
                  <a:srgbClr val="000000"/>
                </a:solidFill>
                <a:latin typeface="Arial" pitchFamily="18"/>
                <a:ea typeface="SimSun" pitchFamily="2"/>
                <a:cs typeface="Mangal" pitchFamily="2"/>
              </a:rPr>
              <a:t>Ra</a:t>
            </a:r>
            <a:r>
              <a:rPr lang="es-CO" sz="2425" b="1" baseline="30000" dirty="0">
                <a:solidFill>
                  <a:srgbClr val="000000"/>
                </a:solidFill>
                <a:latin typeface="Arial" pitchFamily="18"/>
                <a:ea typeface="SimSun" pitchFamily="2"/>
                <a:cs typeface="Mangal" pitchFamily="2"/>
              </a:rPr>
              <a:t>+</a:t>
            </a:r>
            <a:r>
              <a:rPr lang="es-CO" sz="2425" b="1" dirty="0">
                <a:solidFill>
                  <a:srgbClr val="000000"/>
                </a:solidFill>
                <a:latin typeface="Arial" pitchFamily="18"/>
                <a:ea typeface="SimSun" pitchFamily="2"/>
                <a:cs typeface="Mangal" pitchFamily="2"/>
              </a:rPr>
              <a:t> </a:t>
            </a:r>
            <a:r>
              <a:rPr lang="es-CO" sz="2425" b="1" dirty="0" err="1">
                <a:solidFill>
                  <a:srgbClr val="000000"/>
                </a:solidFill>
                <a:latin typeface="Arial" pitchFamily="18"/>
                <a:ea typeface="SimSun" pitchFamily="2"/>
                <a:cs typeface="Mangal" pitchFamily="2"/>
              </a:rPr>
              <a:t>Atomic</a:t>
            </a:r>
            <a:r>
              <a:rPr lang="es-CO" sz="2425" b="1" dirty="0">
                <a:solidFill>
                  <a:srgbClr val="000000"/>
                </a:solidFill>
                <a:latin typeface="Arial" pitchFamily="18"/>
                <a:ea typeface="SimSun" pitchFamily="2"/>
                <a:cs typeface="Mangal" pitchFamily="2"/>
              </a:rPr>
              <a:t> </a:t>
            </a:r>
            <a:r>
              <a:rPr lang="es-CO" sz="2425" b="1" dirty="0" err="1">
                <a:solidFill>
                  <a:srgbClr val="000000"/>
                </a:solidFill>
                <a:latin typeface="Arial" pitchFamily="18"/>
                <a:ea typeface="SimSun" pitchFamily="2"/>
                <a:cs typeface="Mangal" pitchFamily="2"/>
              </a:rPr>
              <a:t>Clock</a:t>
            </a:r>
            <a:endParaRPr lang="es-CO" sz="2425" b="1" dirty="0">
              <a:solidFill>
                <a:srgbClr val="000000"/>
              </a:solidFill>
              <a:latin typeface="Arial" pitchFamily="18"/>
              <a:ea typeface="SimSun" pitchFamily="2"/>
              <a:cs typeface="Mangal" pitchFamily="2"/>
            </a:endParaRPr>
          </a:p>
        </p:txBody>
      </p:sp>
      <p:pic>
        <p:nvPicPr>
          <p:cNvPr id="10" name="Picture 9"/>
          <p:cNvPicPr>
            <a:picLocks noChangeAspect="1"/>
          </p:cNvPicPr>
          <p:nvPr/>
        </p:nvPicPr>
        <p:blipFill>
          <a:blip r:embed="rId4">
            <a:lum/>
            <a:alphaModFix/>
          </a:blip>
          <a:srcRect/>
          <a:stretch>
            <a:fillRect/>
          </a:stretch>
        </p:blipFill>
        <p:spPr>
          <a:xfrm>
            <a:off x="42171" y="884067"/>
            <a:ext cx="4139566" cy="2736000"/>
          </a:xfrm>
          <a:prstGeom prst="rect">
            <a:avLst/>
          </a:prstGeom>
          <a:noFill/>
          <a:ln>
            <a:noFill/>
          </a:ln>
        </p:spPr>
      </p:pic>
      <p:pic>
        <p:nvPicPr>
          <p:cNvPr id="13" name="Picture 12"/>
          <p:cNvPicPr>
            <a:picLocks noChangeAspect="1"/>
          </p:cNvPicPr>
          <p:nvPr/>
        </p:nvPicPr>
        <p:blipFill>
          <a:blip r:embed="rId5" cstate="screen">
            <a:lum/>
            <a:alphaModFix/>
            <a:extLst>
              <a:ext uri="{28A0092B-C50C-407E-A947-70E740481C1C}">
                <a14:useLocalDpi xmlns:a14="http://schemas.microsoft.com/office/drawing/2010/main"/>
              </a:ext>
            </a:extLst>
          </a:blip>
          <a:srcRect/>
          <a:stretch>
            <a:fillRect/>
          </a:stretch>
        </p:blipFill>
        <p:spPr>
          <a:xfrm>
            <a:off x="646675" y="3776868"/>
            <a:ext cx="2748296" cy="3270908"/>
          </a:xfrm>
          <a:prstGeom prst="rect">
            <a:avLst/>
          </a:prstGeom>
          <a:noFill/>
          <a:ln>
            <a:noFill/>
          </a:ln>
        </p:spPr>
      </p:pic>
      <p:grpSp>
        <p:nvGrpSpPr>
          <p:cNvPr id="23" name="Group 22"/>
          <p:cNvGrpSpPr/>
          <p:nvPr/>
        </p:nvGrpSpPr>
        <p:grpSpPr>
          <a:xfrm>
            <a:off x="3852123" y="5003998"/>
            <a:ext cx="5867384" cy="1692000"/>
            <a:chOff x="3494097" y="4539538"/>
            <a:chExt cx="5322784" cy="1534952"/>
          </a:xfrm>
        </p:grpSpPr>
        <p:sp>
          <p:nvSpPr>
            <p:cNvPr id="5" name="Freeform 4"/>
            <p:cNvSpPr/>
            <p:nvPr/>
          </p:nvSpPr>
          <p:spPr>
            <a:xfrm>
              <a:off x="5879227" y="5237451"/>
              <a:ext cx="143356" cy="139125"/>
            </a:xfrm>
            <a:custGeom>
              <a:avLst/>
              <a:gdLst>
                <a:gd name="idx" fmla="cos wd2 2700000"/>
                <a:gd name="idy" fmla="sin hd2 2700000"/>
                <a:gd name="il" fmla="+- hc 0 idx"/>
                <a:gd name="ir" fmla="+- hc idx 0"/>
                <a:gd name="it" fmla="+- vc 0 idy"/>
                <a:gd name="ib" fmla="+- vc idy 0"/>
              </a:gdLst>
              <a:ahLst/>
              <a:cxnLst>
                <a:cxn ang="3cd4">
                  <a:pos x="hc" y="t"/>
                </a:cxn>
                <a:cxn ang="cd2">
                  <a:pos x="l" y="vc"/>
                </a:cxn>
                <a:cxn ang="cd4">
                  <a:pos x="hc" y="b"/>
                </a:cxn>
                <a:cxn ang="0">
                  <a:pos x="r" y="vc"/>
                </a:cxn>
              </a:cxnLst>
              <a:rect l="il" t="it" r="ir" b="ib"/>
              <a:pathLst>
                <a:path>
                  <a:moveTo>
                    <a:pt x="l" y="vc"/>
                  </a:moveTo>
                  <a:arcTo wR="wd2" hR="hd2" stAng="cd2" swAng="cd4"/>
                  <a:arcTo wR="wd2" hR="hd2" stAng="3cd4" swAng="cd4"/>
                  <a:arcTo wR="wd2" hR="hd2" stAng="0" swAng="cd4"/>
                  <a:arcTo wR="wd2" hR="hd2" stAng="cd4" swAng="cd4"/>
                  <a:close/>
                </a:path>
              </a:pathLst>
            </a:custGeom>
            <a:solidFill>
              <a:srgbClr val="FFFFFF"/>
            </a:solidFill>
            <a:ln w="18000">
              <a:solidFill>
                <a:srgbClr val="000000"/>
              </a:solidFill>
              <a:prstDash val="solid"/>
            </a:ln>
          </p:spPr>
          <p:txBody>
            <a:bodyPr vert="horz" lIns="98991" tIns="53995" rIns="98991" bIns="53995" anchor="ctr" anchorCtr="1" compatLnSpc="0"/>
            <a:lstStyle/>
            <a:p>
              <a:pPr defTabSz="494300" hangingPunct="0"/>
              <a:endParaRPr lang="es-CO">
                <a:solidFill>
                  <a:srgbClr val="FFFFFF"/>
                </a:solidFill>
                <a:latin typeface="Arial" pitchFamily="18"/>
                <a:ea typeface="SimSun" pitchFamily="2"/>
                <a:cs typeface="Mangal" pitchFamily="2"/>
              </a:endParaRPr>
            </a:p>
          </p:txBody>
        </p:sp>
        <p:sp>
          <p:nvSpPr>
            <p:cNvPr id="11" name="Freeform 10"/>
            <p:cNvSpPr/>
            <p:nvPr/>
          </p:nvSpPr>
          <p:spPr>
            <a:xfrm>
              <a:off x="6597641" y="4539538"/>
              <a:ext cx="2011554" cy="153495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23B8DC"/>
            </a:solidFill>
            <a:ln w="0">
              <a:solidFill>
                <a:srgbClr val="000000"/>
              </a:solidFill>
              <a:prstDash val="solid"/>
            </a:ln>
          </p:spPr>
          <p:txBody>
            <a:bodyPr vert="horz" lIns="89992" tIns="44996" rIns="89992" bIns="44996" anchor="ctr" anchorCtr="0" compatLnSpc="0"/>
            <a:lstStyle/>
            <a:p>
              <a:pPr defTabSz="494300" hangingPunct="0"/>
              <a:endParaRPr lang="es-CO">
                <a:solidFill>
                  <a:srgbClr val="FFFFFF"/>
                </a:solidFill>
                <a:latin typeface="Arial" pitchFamily="18"/>
                <a:ea typeface="SimSun" pitchFamily="2"/>
                <a:cs typeface="Mangal" pitchFamily="2"/>
              </a:endParaRPr>
            </a:p>
          </p:txBody>
        </p:sp>
        <p:sp>
          <p:nvSpPr>
            <p:cNvPr id="12" name="TextBox 11"/>
            <p:cNvSpPr txBox="1"/>
            <p:nvPr/>
          </p:nvSpPr>
          <p:spPr>
            <a:xfrm>
              <a:off x="6674705" y="4585586"/>
              <a:ext cx="2142176" cy="745908"/>
            </a:xfrm>
            <a:prstGeom prst="rect">
              <a:avLst/>
            </a:prstGeom>
            <a:noFill/>
            <a:ln>
              <a:noFill/>
            </a:ln>
          </p:spPr>
          <p:txBody>
            <a:bodyPr vert="horz" lIns="89992" tIns="44996" rIns="89992" bIns="44996" anchorCtr="0" compatLnSpc="0">
              <a:spAutoFit/>
            </a:bodyPr>
            <a:lstStyle/>
            <a:p>
              <a:pPr algn="ctr" defTabSz="494300" hangingPunct="0"/>
              <a:r>
                <a:rPr lang="es-CO" sz="1653" dirty="0">
                  <a:solidFill>
                    <a:srgbClr val="FFFFFF"/>
                  </a:solidFill>
                  <a:latin typeface="Arial" pitchFamily="18"/>
                  <a:ea typeface="SimSun" pitchFamily="2"/>
                  <a:cs typeface="Mangal" pitchFamily="2"/>
                </a:rPr>
                <a:t>KVI</a:t>
              </a:r>
            </a:p>
            <a:p>
              <a:pPr algn="ctr" defTabSz="494300" hangingPunct="0"/>
              <a:r>
                <a:rPr lang="es-CO" sz="1653" dirty="0" err="1">
                  <a:solidFill>
                    <a:srgbClr val="FFFFFF"/>
                  </a:solidFill>
                  <a:latin typeface="Arial" pitchFamily="18"/>
                  <a:ea typeface="SimSun" pitchFamily="2"/>
                  <a:cs typeface="Mangal" pitchFamily="2"/>
                </a:rPr>
                <a:t>Groningen</a:t>
              </a:r>
              <a:r>
                <a:rPr lang="es-CO" sz="1653" dirty="0">
                  <a:solidFill>
                    <a:srgbClr val="FFFFFF"/>
                  </a:solidFill>
                  <a:latin typeface="Arial" pitchFamily="18"/>
                  <a:ea typeface="SimSun" pitchFamily="2"/>
                  <a:cs typeface="Mangal" pitchFamily="2"/>
                </a:rPr>
                <a:t> </a:t>
              </a:r>
              <a:r>
                <a:rPr lang="es-CO" sz="1653" dirty="0" err="1">
                  <a:solidFill>
                    <a:srgbClr val="FFFFFF"/>
                  </a:solidFill>
                  <a:latin typeface="Arial" pitchFamily="18"/>
                  <a:ea typeface="SimSun" pitchFamily="2"/>
                  <a:cs typeface="Mangal" pitchFamily="2"/>
                </a:rPr>
                <a:t>University</a:t>
              </a:r>
              <a:endParaRPr lang="es-CO" sz="1653" dirty="0">
                <a:solidFill>
                  <a:srgbClr val="FFFFFF"/>
                </a:solidFill>
                <a:latin typeface="Arial" pitchFamily="18"/>
                <a:ea typeface="SimSun" pitchFamily="2"/>
                <a:cs typeface="Mangal" pitchFamily="2"/>
              </a:endParaRPr>
            </a:p>
            <a:p>
              <a:pPr algn="ctr" defTabSz="494300" hangingPunct="0"/>
              <a:r>
                <a:rPr lang="es-CO" sz="1653" dirty="0">
                  <a:solidFill>
                    <a:srgbClr val="FFFFFF"/>
                  </a:solidFill>
                  <a:latin typeface="Arial" pitchFamily="18"/>
                  <a:ea typeface="SimSun" pitchFamily="2"/>
                  <a:cs typeface="Mangal" pitchFamily="2"/>
                </a:rPr>
                <a:t>Ra</a:t>
              </a:r>
              <a:r>
                <a:rPr lang="es-CO" sz="1653" baseline="30000" dirty="0">
                  <a:solidFill>
                    <a:srgbClr val="FFFFFF"/>
                  </a:solidFill>
                  <a:latin typeface="Arial" pitchFamily="18"/>
                  <a:ea typeface="SimSun" pitchFamily="2"/>
                  <a:cs typeface="Mangal" pitchFamily="2"/>
                </a:rPr>
                <a:t>+ </a:t>
              </a:r>
              <a:r>
                <a:rPr lang="es-CO" sz="1653" dirty="0" err="1">
                  <a:solidFill>
                    <a:srgbClr val="FFFFFF"/>
                  </a:solidFill>
                  <a:latin typeface="Arial" pitchFamily="18"/>
                  <a:ea typeface="SimSun" pitchFamily="2"/>
                  <a:cs typeface="Mangal" pitchFamily="2"/>
                </a:rPr>
                <a:t>Clock</a:t>
              </a:r>
              <a:endParaRPr lang="es-CO" sz="1653" dirty="0">
                <a:solidFill>
                  <a:srgbClr val="FFFFFF"/>
                </a:solidFill>
                <a:latin typeface="Arial" pitchFamily="18"/>
                <a:ea typeface="SimSun" pitchFamily="2"/>
                <a:cs typeface="Mangal" pitchFamily="2"/>
              </a:endParaRPr>
            </a:p>
          </p:txBody>
        </p:sp>
        <p:sp>
          <p:nvSpPr>
            <p:cNvPr id="14" name="Freeform 13"/>
            <p:cNvSpPr/>
            <p:nvPr/>
          </p:nvSpPr>
          <p:spPr>
            <a:xfrm>
              <a:off x="3494097" y="4539538"/>
              <a:ext cx="2011554" cy="153495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23B8DC"/>
            </a:solidFill>
            <a:ln w="0">
              <a:solidFill>
                <a:srgbClr val="000000"/>
              </a:solidFill>
              <a:prstDash val="solid"/>
            </a:ln>
          </p:spPr>
          <p:txBody>
            <a:bodyPr vert="horz" lIns="89992" tIns="44996" rIns="89992" bIns="44996" anchor="ctr" anchorCtr="0" compatLnSpc="0"/>
            <a:lstStyle/>
            <a:p>
              <a:pPr defTabSz="494300" hangingPunct="0"/>
              <a:endParaRPr lang="es-CO">
                <a:solidFill>
                  <a:srgbClr val="FFFFFF"/>
                </a:solidFill>
                <a:latin typeface="Arial" pitchFamily="18"/>
                <a:ea typeface="SimSun" pitchFamily="2"/>
                <a:cs typeface="Mangal" pitchFamily="2"/>
              </a:endParaRPr>
            </a:p>
          </p:txBody>
        </p:sp>
        <p:sp>
          <p:nvSpPr>
            <p:cNvPr id="15" name="TextBox 14"/>
            <p:cNvSpPr txBox="1"/>
            <p:nvPr/>
          </p:nvSpPr>
          <p:spPr>
            <a:xfrm>
              <a:off x="3721051" y="4607794"/>
              <a:ext cx="1584425" cy="745908"/>
            </a:xfrm>
            <a:prstGeom prst="rect">
              <a:avLst/>
            </a:prstGeom>
            <a:noFill/>
            <a:ln>
              <a:noFill/>
            </a:ln>
          </p:spPr>
          <p:txBody>
            <a:bodyPr vert="horz" lIns="89992" tIns="44996" rIns="89992" bIns="44996" anchorCtr="0" compatLnSpc="0">
              <a:spAutoFit/>
            </a:bodyPr>
            <a:lstStyle/>
            <a:p>
              <a:pPr algn="ctr" defTabSz="494300" hangingPunct="0"/>
              <a:r>
                <a:rPr lang="es-CO" sz="1653" dirty="0" err="1">
                  <a:solidFill>
                    <a:srgbClr val="FFFFFF"/>
                  </a:solidFill>
                  <a:latin typeface="Arial" pitchFamily="18"/>
                  <a:ea typeface="SimSun" pitchFamily="2"/>
                  <a:cs typeface="Mangal" pitchFamily="2"/>
                </a:rPr>
                <a:t>LaserLaB</a:t>
              </a:r>
              <a:endParaRPr lang="es-CO" sz="1653" dirty="0">
                <a:solidFill>
                  <a:srgbClr val="FFFFFF"/>
                </a:solidFill>
                <a:latin typeface="Arial" pitchFamily="18"/>
                <a:ea typeface="SimSun" pitchFamily="2"/>
                <a:cs typeface="Mangal" pitchFamily="2"/>
              </a:endParaRPr>
            </a:p>
            <a:p>
              <a:pPr algn="ctr" defTabSz="494300" hangingPunct="0"/>
              <a:r>
                <a:rPr lang="es-CO" sz="1653" dirty="0">
                  <a:solidFill>
                    <a:srgbClr val="FFFFFF"/>
                  </a:solidFill>
                  <a:latin typeface="Arial" pitchFamily="18"/>
                  <a:ea typeface="SimSun" pitchFamily="2"/>
                  <a:cs typeface="Mangal" pitchFamily="2"/>
                </a:rPr>
                <a:t>VU </a:t>
              </a:r>
              <a:r>
                <a:rPr lang="es-CO" sz="1653" dirty="0" err="1">
                  <a:solidFill>
                    <a:srgbClr val="FFFFFF"/>
                  </a:solidFill>
                  <a:latin typeface="Arial" pitchFamily="18"/>
                  <a:ea typeface="SimSun" pitchFamily="2"/>
                  <a:cs typeface="Mangal" pitchFamily="2"/>
                </a:rPr>
                <a:t>Amsterdam</a:t>
              </a:r>
              <a:endParaRPr lang="es-CO" sz="1653" dirty="0">
                <a:solidFill>
                  <a:srgbClr val="FFFFFF"/>
                </a:solidFill>
                <a:latin typeface="Arial" pitchFamily="18"/>
                <a:ea typeface="SimSun" pitchFamily="2"/>
                <a:cs typeface="Mangal" pitchFamily="2"/>
              </a:endParaRPr>
            </a:p>
            <a:p>
              <a:pPr algn="ctr" defTabSz="494300" hangingPunct="0"/>
              <a:r>
                <a:rPr lang="es-CO" sz="1653" dirty="0">
                  <a:solidFill>
                    <a:srgbClr val="FFFFFF"/>
                  </a:solidFill>
                  <a:latin typeface="Arial" pitchFamily="18"/>
                  <a:ea typeface="SimSun" pitchFamily="2"/>
                  <a:cs typeface="Mangal" pitchFamily="2"/>
                </a:rPr>
                <a:t>Al</a:t>
              </a:r>
              <a:r>
                <a:rPr lang="es-CO" sz="1653" baseline="30000" dirty="0">
                  <a:solidFill>
                    <a:srgbClr val="FFFFFF"/>
                  </a:solidFill>
                  <a:latin typeface="Arial" pitchFamily="18"/>
                  <a:ea typeface="SimSun" pitchFamily="2"/>
                  <a:cs typeface="Mangal" pitchFamily="2"/>
                </a:rPr>
                <a:t>+ </a:t>
              </a:r>
              <a:r>
                <a:rPr lang="es-CO" sz="1653" dirty="0" err="1">
                  <a:solidFill>
                    <a:srgbClr val="FFFFFF"/>
                  </a:solidFill>
                  <a:latin typeface="Arial" pitchFamily="18"/>
                  <a:ea typeface="SimSun" pitchFamily="2"/>
                  <a:cs typeface="Mangal" pitchFamily="2"/>
                </a:rPr>
                <a:t>Clock</a:t>
              </a:r>
              <a:endParaRPr lang="es-CO" sz="1653" dirty="0">
                <a:solidFill>
                  <a:srgbClr val="FFFFFF"/>
                </a:solidFill>
                <a:latin typeface="Arial" pitchFamily="18"/>
                <a:ea typeface="SimSun" pitchFamily="2"/>
                <a:cs typeface="Mangal" pitchFamily="2"/>
              </a:endParaRPr>
            </a:p>
          </p:txBody>
        </p:sp>
        <p:pic>
          <p:nvPicPr>
            <p:cNvPr id="16" name="Picture 15"/>
            <p:cNvPicPr>
              <a:picLocks noChangeAspect="1"/>
            </p:cNvPicPr>
            <p:nvPr/>
          </p:nvPicPr>
          <p:blipFill>
            <a:blip r:embed="rId6" cstate="screen">
              <a:lum/>
              <a:alphaModFix/>
              <a:extLst>
                <a:ext uri="{28A0092B-C50C-407E-A947-70E740481C1C}">
                  <a14:useLocalDpi xmlns:a14="http://schemas.microsoft.com/office/drawing/2010/main"/>
                </a:ext>
              </a:extLst>
            </a:blip>
            <a:srcRect/>
            <a:stretch>
              <a:fillRect/>
            </a:stretch>
          </p:blipFill>
          <p:spPr>
            <a:xfrm>
              <a:off x="3896408" y="5334121"/>
              <a:ext cx="1149134" cy="656436"/>
            </a:xfrm>
            <a:prstGeom prst="rect">
              <a:avLst/>
            </a:prstGeom>
            <a:noFill/>
            <a:ln>
              <a:noFill/>
            </a:ln>
          </p:spPr>
        </p:pic>
        <p:pic>
          <p:nvPicPr>
            <p:cNvPr id="17" name="Picture 16"/>
            <p:cNvPicPr>
              <a:picLocks noChangeAspect="1"/>
            </p:cNvPicPr>
            <p:nvPr/>
          </p:nvPicPr>
          <p:blipFill>
            <a:blip r:embed="rId7" cstate="screen">
              <a:lum/>
              <a:alphaModFix/>
              <a:extLst>
                <a:ext uri="{28A0092B-C50C-407E-A947-70E740481C1C}">
                  <a14:useLocalDpi xmlns:a14="http://schemas.microsoft.com/office/drawing/2010/main"/>
                </a:ext>
              </a:extLst>
            </a:blip>
            <a:srcRect/>
            <a:stretch>
              <a:fillRect/>
            </a:stretch>
          </p:blipFill>
          <p:spPr>
            <a:xfrm>
              <a:off x="6999625" y="5362207"/>
              <a:ext cx="1149460" cy="656762"/>
            </a:xfrm>
            <a:prstGeom prst="rect">
              <a:avLst/>
            </a:prstGeom>
            <a:noFill/>
            <a:ln>
              <a:noFill/>
            </a:ln>
          </p:spPr>
        </p:pic>
        <p:sp>
          <p:nvSpPr>
            <p:cNvPr id="18" name="Straight Connector 17"/>
            <p:cNvSpPr/>
            <p:nvPr/>
          </p:nvSpPr>
          <p:spPr>
            <a:xfrm>
              <a:off x="5505653" y="5376902"/>
              <a:ext cx="1091987" cy="0"/>
            </a:xfrm>
            <a:prstGeom prst="line">
              <a:avLst/>
            </a:prstGeom>
            <a:noFill/>
            <a:ln w="18000">
              <a:solidFill>
                <a:srgbClr val="000000"/>
              </a:solidFill>
              <a:prstDash val="solid"/>
              <a:headEnd type="arrow"/>
              <a:tailEnd type="arrow"/>
            </a:ln>
          </p:spPr>
          <p:txBody>
            <a:bodyPr vert="horz" lIns="98991" tIns="53995" rIns="98991" bIns="53995" anchor="ctr" anchorCtr="1" compatLnSpc="0"/>
            <a:lstStyle/>
            <a:p>
              <a:pPr defTabSz="494300" hangingPunct="0"/>
              <a:endParaRPr lang="es-CO">
                <a:solidFill>
                  <a:srgbClr val="FFFFFF"/>
                </a:solidFill>
                <a:latin typeface="Arial" pitchFamily="18"/>
                <a:ea typeface="SimSun" pitchFamily="2"/>
                <a:cs typeface="Mangal" pitchFamily="2"/>
              </a:endParaRPr>
            </a:p>
          </p:txBody>
        </p:sp>
        <p:sp>
          <p:nvSpPr>
            <p:cNvPr id="19" name="Freeform 18"/>
            <p:cNvSpPr/>
            <p:nvPr/>
          </p:nvSpPr>
          <p:spPr>
            <a:xfrm>
              <a:off x="5936700" y="5237451"/>
              <a:ext cx="143683" cy="139125"/>
            </a:xfrm>
            <a:custGeom>
              <a:avLst/>
              <a:gdLst>
                <a:gd name="idx" fmla="cos wd2 2700000"/>
                <a:gd name="idy" fmla="sin hd2 2700000"/>
                <a:gd name="il" fmla="+- hc 0 idx"/>
                <a:gd name="ir" fmla="+- hc idx 0"/>
                <a:gd name="it" fmla="+- vc 0 idy"/>
                <a:gd name="ib" fmla="+- vc idy 0"/>
              </a:gdLst>
              <a:ahLst/>
              <a:cxnLst>
                <a:cxn ang="3cd4">
                  <a:pos x="hc" y="t"/>
                </a:cxn>
                <a:cxn ang="cd2">
                  <a:pos x="l" y="vc"/>
                </a:cxn>
                <a:cxn ang="cd4">
                  <a:pos x="hc" y="b"/>
                </a:cxn>
                <a:cxn ang="0">
                  <a:pos x="r" y="vc"/>
                </a:cxn>
              </a:cxnLst>
              <a:rect l="il" t="it" r="ir" b="ib"/>
              <a:pathLst>
                <a:path>
                  <a:moveTo>
                    <a:pt x="l" y="vc"/>
                  </a:moveTo>
                  <a:arcTo wR="wd2" hR="hd2" stAng="cd2" swAng="cd4"/>
                  <a:arcTo wR="wd2" hR="hd2" stAng="3cd4" swAng="cd4"/>
                  <a:arcTo wR="wd2" hR="hd2" stAng="0" swAng="cd4"/>
                  <a:arcTo wR="wd2" hR="hd2" stAng="cd4" swAng="cd4"/>
                  <a:close/>
                </a:path>
              </a:pathLst>
            </a:custGeom>
            <a:solidFill>
              <a:srgbClr val="FFFFFF"/>
            </a:solidFill>
            <a:ln w="18000">
              <a:solidFill>
                <a:srgbClr val="000000"/>
              </a:solidFill>
              <a:prstDash val="solid"/>
            </a:ln>
          </p:spPr>
          <p:txBody>
            <a:bodyPr vert="horz" lIns="98991" tIns="53995" rIns="98991" bIns="53995" anchor="ctr" anchorCtr="1" compatLnSpc="0"/>
            <a:lstStyle/>
            <a:p>
              <a:pPr defTabSz="494300" hangingPunct="0"/>
              <a:endParaRPr lang="es-CO">
                <a:solidFill>
                  <a:srgbClr val="FFFFFF"/>
                </a:solidFill>
                <a:latin typeface="Arial" pitchFamily="18"/>
                <a:ea typeface="SimSun" pitchFamily="2"/>
                <a:cs typeface="Mangal" pitchFamily="2"/>
              </a:endParaRPr>
            </a:p>
          </p:txBody>
        </p:sp>
        <p:sp>
          <p:nvSpPr>
            <p:cNvPr id="20" name="Freeform 19"/>
            <p:cNvSpPr/>
            <p:nvPr/>
          </p:nvSpPr>
          <p:spPr>
            <a:xfrm>
              <a:off x="5936700" y="5237451"/>
              <a:ext cx="143683" cy="139125"/>
            </a:xfrm>
            <a:custGeom>
              <a:avLst/>
              <a:gdLst>
                <a:gd name="idx" fmla="cos wd2 2700000"/>
                <a:gd name="idy" fmla="sin hd2 2700000"/>
                <a:gd name="il" fmla="+- hc 0 idx"/>
                <a:gd name="ir" fmla="+- hc idx 0"/>
                <a:gd name="it" fmla="+- vc 0 idy"/>
                <a:gd name="ib" fmla="+- vc idy 0"/>
              </a:gdLst>
              <a:ahLst/>
              <a:cxnLst>
                <a:cxn ang="3cd4">
                  <a:pos x="hc" y="t"/>
                </a:cxn>
                <a:cxn ang="cd2">
                  <a:pos x="l" y="vc"/>
                </a:cxn>
                <a:cxn ang="cd4">
                  <a:pos x="hc" y="b"/>
                </a:cxn>
                <a:cxn ang="0">
                  <a:pos x="r" y="vc"/>
                </a:cxn>
              </a:cxnLst>
              <a:rect l="il" t="it" r="ir" b="ib"/>
              <a:pathLst>
                <a:path>
                  <a:moveTo>
                    <a:pt x="l" y="vc"/>
                  </a:moveTo>
                  <a:arcTo wR="wd2" hR="hd2" stAng="cd2" swAng="cd4"/>
                  <a:arcTo wR="wd2" hR="hd2" stAng="3cd4" swAng="cd4"/>
                  <a:arcTo wR="wd2" hR="hd2" stAng="0" swAng="cd4"/>
                  <a:arcTo wR="wd2" hR="hd2" stAng="cd4" swAng="cd4"/>
                  <a:close/>
                </a:path>
              </a:pathLst>
            </a:custGeom>
            <a:solidFill>
              <a:srgbClr val="FFFFFF"/>
            </a:solidFill>
            <a:ln w="18000">
              <a:solidFill>
                <a:srgbClr val="000000"/>
              </a:solidFill>
              <a:prstDash val="solid"/>
            </a:ln>
          </p:spPr>
          <p:txBody>
            <a:bodyPr vert="horz" lIns="98991" tIns="53995" rIns="98991" bIns="53995" anchor="ctr" anchorCtr="1" compatLnSpc="0"/>
            <a:lstStyle/>
            <a:p>
              <a:pPr defTabSz="494300" hangingPunct="0"/>
              <a:endParaRPr lang="es-CO">
                <a:solidFill>
                  <a:srgbClr val="FFFFFF"/>
                </a:solidFill>
                <a:latin typeface="Arial" pitchFamily="18"/>
                <a:ea typeface="SimSun" pitchFamily="2"/>
                <a:cs typeface="Mangal" pitchFamily="2"/>
              </a:endParaRPr>
            </a:p>
          </p:txBody>
        </p:sp>
        <p:sp>
          <p:nvSpPr>
            <p:cNvPr id="21" name="Freeform 20"/>
            <p:cNvSpPr/>
            <p:nvPr/>
          </p:nvSpPr>
          <p:spPr>
            <a:xfrm>
              <a:off x="5994173" y="5237451"/>
              <a:ext cx="143683" cy="139125"/>
            </a:xfrm>
            <a:custGeom>
              <a:avLst/>
              <a:gdLst>
                <a:gd name="idx" fmla="cos wd2 2700000"/>
                <a:gd name="idy" fmla="sin hd2 2700000"/>
                <a:gd name="il" fmla="+- hc 0 idx"/>
                <a:gd name="ir" fmla="+- hc idx 0"/>
                <a:gd name="it" fmla="+- vc 0 idy"/>
                <a:gd name="ib" fmla="+- vc idy 0"/>
              </a:gdLst>
              <a:ahLst/>
              <a:cxnLst>
                <a:cxn ang="3cd4">
                  <a:pos x="hc" y="t"/>
                </a:cxn>
                <a:cxn ang="cd2">
                  <a:pos x="l" y="vc"/>
                </a:cxn>
                <a:cxn ang="cd4">
                  <a:pos x="hc" y="b"/>
                </a:cxn>
                <a:cxn ang="0">
                  <a:pos x="r" y="vc"/>
                </a:cxn>
              </a:cxnLst>
              <a:rect l="il" t="it" r="ir" b="ib"/>
              <a:pathLst>
                <a:path>
                  <a:moveTo>
                    <a:pt x="l" y="vc"/>
                  </a:moveTo>
                  <a:arcTo wR="wd2" hR="hd2" stAng="cd2" swAng="cd4"/>
                  <a:arcTo wR="wd2" hR="hd2" stAng="3cd4" swAng="cd4"/>
                  <a:arcTo wR="wd2" hR="hd2" stAng="0" swAng="cd4"/>
                  <a:arcTo wR="wd2" hR="hd2" stAng="cd4" swAng="cd4"/>
                  <a:close/>
                </a:path>
              </a:pathLst>
            </a:custGeom>
            <a:solidFill>
              <a:srgbClr val="FFFFFF"/>
            </a:solidFill>
            <a:ln w="18000">
              <a:solidFill>
                <a:srgbClr val="000000"/>
              </a:solidFill>
              <a:prstDash val="solid"/>
            </a:ln>
          </p:spPr>
          <p:txBody>
            <a:bodyPr vert="horz" lIns="98991" tIns="53995" rIns="98991" bIns="53995" anchor="ctr" anchorCtr="1" compatLnSpc="0"/>
            <a:lstStyle/>
            <a:p>
              <a:pPr defTabSz="494300" hangingPunct="0"/>
              <a:endParaRPr lang="es-CO">
                <a:solidFill>
                  <a:srgbClr val="FFFFFF"/>
                </a:solidFill>
                <a:latin typeface="Arial" pitchFamily="18"/>
                <a:ea typeface="SimSun" pitchFamily="2"/>
                <a:cs typeface="Mangal" pitchFamily="2"/>
              </a:endParaRPr>
            </a:p>
          </p:txBody>
        </p:sp>
        <p:sp>
          <p:nvSpPr>
            <p:cNvPr id="22" name="TextBox 21"/>
            <p:cNvSpPr txBox="1"/>
            <p:nvPr/>
          </p:nvSpPr>
          <p:spPr>
            <a:xfrm>
              <a:off x="5442308" y="5413078"/>
              <a:ext cx="1276149" cy="377409"/>
            </a:xfrm>
            <a:prstGeom prst="rect">
              <a:avLst/>
            </a:prstGeom>
            <a:noFill/>
            <a:ln>
              <a:noFill/>
            </a:ln>
          </p:spPr>
          <p:txBody>
            <a:bodyPr vert="horz" wrap="square" lIns="89992" tIns="44996" rIns="89992" bIns="44996" compatLnSpc="0">
              <a:spAutoFit/>
            </a:bodyPr>
            <a:lstStyle/>
            <a:p>
              <a:pPr defTabSz="494300" hangingPunct="0"/>
              <a:r>
                <a:rPr lang="es-CO" b="1" dirty="0">
                  <a:solidFill>
                    <a:srgbClr val="000099"/>
                  </a:solidFill>
                  <a:latin typeface="Arial" pitchFamily="18"/>
                  <a:ea typeface="SimSun" pitchFamily="2"/>
                  <a:cs typeface="Mangal" pitchFamily="2"/>
                </a:rPr>
                <a:t>2x</a:t>
              </a:r>
              <a:r>
                <a:rPr lang="es-CO" sz="2205" b="1" dirty="0">
                  <a:solidFill>
                    <a:srgbClr val="000099"/>
                  </a:solidFill>
                  <a:latin typeface="Arial" pitchFamily="18"/>
                  <a:ea typeface="SimSun" pitchFamily="2"/>
                  <a:cs typeface="Mangal" pitchFamily="2"/>
                </a:rPr>
                <a:t>280</a:t>
              </a:r>
              <a:r>
                <a:rPr lang="es-CO" b="1" dirty="0">
                  <a:solidFill>
                    <a:srgbClr val="000099"/>
                  </a:solidFill>
                  <a:latin typeface="Arial" pitchFamily="18"/>
                  <a:ea typeface="SimSun" pitchFamily="2"/>
                  <a:cs typeface="Mangal" pitchFamily="2"/>
                </a:rPr>
                <a:t> km</a:t>
              </a:r>
            </a:p>
          </p:txBody>
        </p:sp>
      </p:grpSp>
      <p:sp>
        <p:nvSpPr>
          <p:cNvPr id="24" name="TextBox 23"/>
          <p:cNvSpPr txBox="1"/>
          <p:nvPr/>
        </p:nvSpPr>
        <p:spPr>
          <a:xfrm>
            <a:off x="3922698" y="6702304"/>
            <a:ext cx="6446860" cy="288241"/>
          </a:xfrm>
          <a:prstGeom prst="rect">
            <a:avLst/>
          </a:prstGeom>
          <a:noFill/>
        </p:spPr>
        <p:txBody>
          <a:bodyPr wrap="none" lIns="100599" tIns="50302" rIns="100599" bIns="50302" rtlCol="0">
            <a:spAutoFit/>
          </a:bodyPr>
          <a:lstStyle/>
          <a:p>
            <a:pPr defTabSz="494300"/>
            <a:r>
              <a:rPr lang="nl-NL" sz="1213" dirty="0" err="1">
                <a:solidFill>
                  <a:srgbClr val="000000"/>
                </a:solidFill>
              </a:rPr>
              <a:t>Koelemeij</a:t>
            </a:r>
            <a:r>
              <a:rPr lang="nl-NL" sz="1213" dirty="0">
                <a:solidFill>
                  <a:srgbClr val="000000"/>
                </a:solidFill>
              </a:rPr>
              <a:t>, Eikema, </a:t>
            </a:r>
            <a:r>
              <a:rPr lang="nl-NL" sz="1213" dirty="0" err="1">
                <a:solidFill>
                  <a:srgbClr val="000000"/>
                </a:solidFill>
              </a:rPr>
              <a:t>Ubachs</a:t>
            </a:r>
            <a:r>
              <a:rPr lang="nl-NL" sz="1213" dirty="0">
                <a:solidFill>
                  <a:srgbClr val="000000"/>
                </a:solidFill>
              </a:rPr>
              <a:t> et al.                                       </a:t>
            </a:r>
            <a:r>
              <a:rPr lang="nl-NL" sz="1213" dirty="0" err="1">
                <a:solidFill>
                  <a:srgbClr val="000000"/>
                </a:solidFill>
              </a:rPr>
              <a:t>Willmann</a:t>
            </a:r>
            <a:r>
              <a:rPr lang="nl-NL" sz="1213" dirty="0">
                <a:solidFill>
                  <a:srgbClr val="000000"/>
                </a:solidFill>
              </a:rPr>
              <a:t>, Dijck, Jungmann et al.</a:t>
            </a:r>
            <a:endParaRPr lang="en-US" sz="1213" dirty="0">
              <a:solidFill>
                <a:srgbClr val="000000"/>
              </a:solidFill>
            </a:endParaRPr>
          </a:p>
        </p:txBody>
      </p:sp>
      <p:sp>
        <p:nvSpPr>
          <p:cNvPr id="25" name="TextBox 24"/>
          <p:cNvSpPr txBox="1"/>
          <p:nvPr/>
        </p:nvSpPr>
        <p:spPr>
          <a:xfrm>
            <a:off x="3840910" y="3923148"/>
            <a:ext cx="5462616" cy="717140"/>
          </a:xfrm>
          <a:prstGeom prst="rect">
            <a:avLst/>
          </a:prstGeom>
          <a:noFill/>
        </p:spPr>
        <p:txBody>
          <a:bodyPr wrap="none" lIns="100599" tIns="50302" rIns="100599" bIns="50302" rtlCol="0">
            <a:spAutoFit/>
          </a:bodyPr>
          <a:lstStyle/>
          <a:p>
            <a:pPr defTabSz="494300"/>
            <a:r>
              <a:rPr lang="nl-NL" sz="2000" b="1" dirty="0" err="1">
                <a:solidFill>
                  <a:srgbClr val="000099"/>
                </a:solidFill>
              </a:rPr>
              <a:t>Note</a:t>
            </a:r>
            <a:r>
              <a:rPr lang="nl-NL" sz="2000" b="1" dirty="0">
                <a:solidFill>
                  <a:srgbClr val="000099"/>
                </a:solidFill>
              </a:rPr>
              <a:t>: </a:t>
            </a:r>
          </a:p>
          <a:p>
            <a:pPr defTabSz="494300"/>
            <a:r>
              <a:rPr lang="nl-NL" sz="2000" b="1" dirty="0">
                <a:solidFill>
                  <a:srgbClr val="000099"/>
                </a:solidFill>
              </a:rPr>
              <a:t>10</a:t>
            </a:r>
            <a:r>
              <a:rPr lang="nl-NL" sz="2000" b="1" baseline="30000" dirty="0">
                <a:solidFill>
                  <a:srgbClr val="000099"/>
                </a:solidFill>
              </a:rPr>
              <a:t>-18</a:t>
            </a:r>
            <a:r>
              <a:rPr lang="nl-NL" sz="2000" b="1" dirty="0">
                <a:solidFill>
                  <a:srgbClr val="000099"/>
                </a:solidFill>
              </a:rPr>
              <a:t> </a:t>
            </a:r>
            <a:r>
              <a:rPr lang="nl-NL" sz="2000" b="1" dirty="0" err="1">
                <a:solidFill>
                  <a:srgbClr val="000099"/>
                </a:solidFill>
              </a:rPr>
              <a:t>corresponds</a:t>
            </a:r>
            <a:r>
              <a:rPr lang="nl-NL" sz="2000" b="1" dirty="0">
                <a:solidFill>
                  <a:srgbClr val="000099"/>
                </a:solidFill>
              </a:rPr>
              <a:t> </a:t>
            </a:r>
            <a:r>
              <a:rPr lang="nl-NL" sz="2000" b="1" dirty="0" err="1">
                <a:solidFill>
                  <a:srgbClr val="000099"/>
                </a:solidFill>
              </a:rPr>
              <a:t>to</a:t>
            </a:r>
            <a:r>
              <a:rPr lang="nl-NL" sz="2000" b="1" dirty="0">
                <a:solidFill>
                  <a:srgbClr val="000099"/>
                </a:solidFill>
              </a:rPr>
              <a:t> 1 cm </a:t>
            </a:r>
            <a:r>
              <a:rPr lang="nl-NL" sz="2000" b="1" dirty="0" err="1">
                <a:solidFill>
                  <a:srgbClr val="000099"/>
                </a:solidFill>
              </a:rPr>
              <a:t>height</a:t>
            </a:r>
            <a:r>
              <a:rPr lang="nl-NL" sz="2000" b="1" dirty="0">
                <a:solidFill>
                  <a:srgbClr val="000099"/>
                </a:solidFill>
              </a:rPr>
              <a:t> </a:t>
            </a:r>
            <a:r>
              <a:rPr lang="nl-NL" sz="2000" b="1" dirty="0" err="1">
                <a:solidFill>
                  <a:srgbClr val="000099"/>
                </a:solidFill>
              </a:rPr>
              <a:t>difference</a:t>
            </a:r>
            <a:endParaRPr lang="en-US" sz="2000" b="1" dirty="0">
              <a:solidFill>
                <a:srgbClr val="000099"/>
              </a:solidFill>
            </a:endParaRPr>
          </a:p>
        </p:txBody>
      </p:sp>
      <p:sp>
        <p:nvSpPr>
          <p:cNvPr id="26" name="TextBox 25"/>
          <p:cNvSpPr txBox="1"/>
          <p:nvPr/>
        </p:nvSpPr>
        <p:spPr>
          <a:xfrm>
            <a:off x="3055540" y="6908175"/>
            <a:ext cx="6482865" cy="635302"/>
          </a:xfrm>
          <a:prstGeom prst="rect">
            <a:avLst/>
          </a:prstGeom>
          <a:noFill/>
        </p:spPr>
        <p:txBody>
          <a:bodyPr wrap="none" rtlCol="0">
            <a:spAutoFit/>
          </a:bodyPr>
          <a:lstStyle/>
          <a:p>
            <a:r>
              <a:rPr lang="en-US" sz="1764" b="1" dirty="0">
                <a:solidFill>
                  <a:srgbClr val="0033CC"/>
                </a:solidFill>
              </a:rPr>
              <a:t>→ TJ </a:t>
            </a:r>
            <a:r>
              <a:rPr lang="en-US" sz="1764" b="1" dirty="0" err="1">
                <a:solidFill>
                  <a:srgbClr val="0033CC"/>
                </a:solidFill>
              </a:rPr>
              <a:t>Pinkert</a:t>
            </a:r>
            <a:r>
              <a:rPr lang="en-US" sz="1764" b="1" dirty="0">
                <a:solidFill>
                  <a:srgbClr val="0033CC"/>
                </a:solidFill>
              </a:rPr>
              <a:t> et al., Applied Optics 54, 728 (2015)</a:t>
            </a:r>
          </a:p>
          <a:p>
            <a:r>
              <a:rPr lang="nl-NL" sz="1764" b="1" dirty="0">
                <a:solidFill>
                  <a:srgbClr val="0033CC"/>
                </a:solidFill>
              </a:rPr>
              <a:t>     e.g. </a:t>
            </a:r>
            <a:r>
              <a:rPr lang="nl-NL" sz="1764" b="1" dirty="0" err="1">
                <a:solidFill>
                  <a:srgbClr val="0033CC"/>
                </a:solidFill>
              </a:rPr>
              <a:t>clock</a:t>
            </a:r>
            <a:r>
              <a:rPr lang="nl-NL" sz="1764" b="1" dirty="0">
                <a:solidFill>
                  <a:srgbClr val="0033CC"/>
                </a:solidFill>
              </a:rPr>
              <a:t> </a:t>
            </a:r>
            <a:r>
              <a:rPr lang="nl-NL" sz="1764" b="1" dirty="0" err="1">
                <a:solidFill>
                  <a:srgbClr val="0033CC"/>
                </a:solidFill>
              </a:rPr>
              <a:t>signal</a:t>
            </a:r>
            <a:r>
              <a:rPr lang="nl-NL" sz="1764" b="1" dirty="0">
                <a:solidFill>
                  <a:srgbClr val="0033CC"/>
                </a:solidFill>
              </a:rPr>
              <a:t> exchange </a:t>
            </a:r>
            <a:r>
              <a:rPr lang="nl-NL" sz="1764" b="1" dirty="0" err="1">
                <a:solidFill>
                  <a:srgbClr val="0033CC"/>
                </a:solidFill>
              </a:rPr>
              <a:t>significantly</a:t>
            </a:r>
            <a:r>
              <a:rPr lang="nl-NL" sz="1764" b="1" dirty="0">
                <a:solidFill>
                  <a:srgbClr val="0033CC"/>
                </a:solidFill>
              </a:rPr>
              <a:t> </a:t>
            </a:r>
            <a:r>
              <a:rPr lang="nl-NL" sz="1764" b="1" dirty="0" err="1">
                <a:solidFill>
                  <a:srgbClr val="0033CC"/>
                </a:solidFill>
              </a:rPr>
              <a:t>better</a:t>
            </a:r>
            <a:r>
              <a:rPr lang="nl-NL" sz="1764" b="1" dirty="0">
                <a:solidFill>
                  <a:srgbClr val="0033CC"/>
                </a:solidFill>
              </a:rPr>
              <a:t> </a:t>
            </a:r>
            <a:r>
              <a:rPr lang="nl-NL" sz="1764" b="1" dirty="0" err="1">
                <a:solidFill>
                  <a:srgbClr val="0033CC"/>
                </a:solidFill>
              </a:rPr>
              <a:t>than</a:t>
            </a:r>
            <a:r>
              <a:rPr lang="nl-NL" sz="1764" b="1" dirty="0">
                <a:solidFill>
                  <a:srgbClr val="0033CC"/>
                </a:solidFill>
              </a:rPr>
              <a:t> GPS</a:t>
            </a:r>
            <a:endParaRPr lang="en-US" sz="1764" b="1" dirty="0">
              <a:solidFill>
                <a:srgbClr val="0033CC"/>
              </a:solidFill>
            </a:endParaRPr>
          </a:p>
        </p:txBody>
      </p:sp>
    </p:spTree>
    <p:extLst>
      <p:ext uri="{BB962C8B-B14F-4D97-AF65-F5344CB8AC3E}">
        <p14:creationId xmlns:p14="http://schemas.microsoft.com/office/powerpoint/2010/main" val="1952734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7"/>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157229" y="4595322"/>
            <a:ext cx="7265688" cy="2315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9876" name="Oval 5"/>
          <p:cNvSpPr>
            <a:spLocks noChangeArrowheads="1"/>
          </p:cNvSpPr>
          <p:nvPr/>
        </p:nvSpPr>
        <p:spPr bwMode="auto">
          <a:xfrm>
            <a:off x="2688415" y="6033744"/>
            <a:ext cx="1567933" cy="736719"/>
          </a:xfrm>
          <a:prstGeom prst="ellipse">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100599" tIns="50302" rIns="100599" bIns="50302" anchor="ctr"/>
          <a:lstStyle/>
          <a:p>
            <a:pPr defTabSz="494300">
              <a:buClr>
                <a:srgbClr val="000000"/>
              </a:buClr>
              <a:buSzPct val="100000"/>
            </a:pPr>
            <a:endParaRPr lang="en-US" sz="2646">
              <a:solidFill>
                <a:srgbClr val="FFFFFF"/>
              </a:solidFill>
            </a:endParaRPr>
          </a:p>
        </p:txBody>
      </p:sp>
      <p:sp>
        <p:nvSpPr>
          <p:cNvPr id="79877" name="Oval 6"/>
          <p:cNvSpPr>
            <a:spLocks noChangeArrowheads="1"/>
          </p:cNvSpPr>
          <p:nvPr/>
        </p:nvSpPr>
        <p:spPr bwMode="auto">
          <a:xfrm>
            <a:off x="3013900" y="4548060"/>
            <a:ext cx="1153201" cy="416482"/>
          </a:xfrm>
          <a:prstGeom prst="ellipse">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100599" tIns="50302" rIns="100599" bIns="50302" anchor="ctr"/>
          <a:lstStyle/>
          <a:p>
            <a:pPr defTabSz="494300">
              <a:buClr>
                <a:srgbClr val="000000"/>
              </a:buClr>
              <a:buSzPct val="100000"/>
            </a:pPr>
            <a:endParaRPr lang="en-US" sz="2646">
              <a:solidFill>
                <a:srgbClr val="FFFFFF"/>
              </a:solidFill>
            </a:endParaRPr>
          </a:p>
        </p:txBody>
      </p:sp>
      <p:pic>
        <p:nvPicPr>
          <p:cNvPr id="79878" name="Picture 8"/>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33768" y="2306400"/>
            <a:ext cx="2409646" cy="89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9879" name="Oval 9"/>
          <p:cNvSpPr>
            <a:spLocks noChangeArrowheads="1"/>
          </p:cNvSpPr>
          <p:nvPr/>
        </p:nvSpPr>
        <p:spPr bwMode="auto">
          <a:xfrm>
            <a:off x="2152939" y="2103409"/>
            <a:ext cx="502229" cy="1317694"/>
          </a:xfrm>
          <a:prstGeom prst="ellipse">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100599" tIns="50302" rIns="100599" bIns="50302" anchor="ctr"/>
          <a:lstStyle/>
          <a:p>
            <a:pPr defTabSz="494300">
              <a:buClr>
                <a:srgbClr val="000000"/>
              </a:buClr>
              <a:buSzPct val="100000"/>
            </a:pPr>
            <a:endParaRPr lang="en-US" sz="2646">
              <a:solidFill>
                <a:srgbClr val="FFFFFF"/>
              </a:solidFill>
            </a:endParaRPr>
          </a:p>
        </p:txBody>
      </p:sp>
      <p:sp>
        <p:nvSpPr>
          <p:cNvPr id="79880" name="Oval 10"/>
          <p:cNvSpPr>
            <a:spLocks noChangeArrowheads="1"/>
          </p:cNvSpPr>
          <p:nvPr/>
        </p:nvSpPr>
        <p:spPr bwMode="auto">
          <a:xfrm>
            <a:off x="3057649" y="3937351"/>
            <a:ext cx="502228" cy="446231"/>
          </a:xfrm>
          <a:prstGeom prst="ellipse">
            <a:avLst/>
          </a:prstGeom>
          <a:noFill/>
          <a:ln w="2857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100599" tIns="50302" rIns="100599" bIns="50302" anchor="ctr"/>
          <a:lstStyle/>
          <a:p>
            <a:pPr defTabSz="494300">
              <a:buClr>
                <a:srgbClr val="000000"/>
              </a:buClr>
              <a:buSzPct val="100000"/>
            </a:pPr>
            <a:endParaRPr lang="en-US" sz="2646">
              <a:solidFill>
                <a:srgbClr val="FFFFFF"/>
              </a:solidFill>
            </a:endParaRPr>
          </a:p>
        </p:txBody>
      </p:sp>
      <p:sp>
        <p:nvSpPr>
          <p:cNvPr id="79881" name="Line 11"/>
          <p:cNvSpPr>
            <a:spLocks noChangeShapeType="1"/>
          </p:cNvSpPr>
          <p:nvPr/>
        </p:nvSpPr>
        <p:spPr bwMode="auto">
          <a:xfrm>
            <a:off x="2541420" y="3331863"/>
            <a:ext cx="619473" cy="64047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100599" tIns="50302" rIns="100599" bIns="50302"/>
          <a:lstStyle/>
          <a:p>
            <a:pPr defTabSz="494300"/>
            <a:endParaRPr lang="en-US" sz="2646">
              <a:solidFill>
                <a:srgbClr val="FFFFFF"/>
              </a:solidFill>
            </a:endParaRPr>
          </a:p>
        </p:txBody>
      </p:sp>
      <p:pic>
        <p:nvPicPr>
          <p:cNvPr id="79882" name="Picture 1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167732" y="3797336"/>
            <a:ext cx="7265688" cy="825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4" name="Picture 1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167101" y="1063954"/>
            <a:ext cx="5605008" cy="2617887"/>
          </a:xfrm>
          <a:prstGeom prst="rect">
            <a:avLst/>
          </a:prstGeom>
          <a:ln>
            <a:noFill/>
          </a:ln>
          <a:effectLst>
            <a:outerShdw blurRad="292100" dist="139700" dir="2700000" algn="tl" rotWithShape="0">
              <a:srgbClr val="333333">
                <a:alpha val="65000"/>
              </a:srgbClr>
            </a:outerShdw>
          </a:effectLst>
        </p:spPr>
      </p:pic>
      <p:grpSp>
        <p:nvGrpSpPr>
          <p:cNvPr id="3" name="Group 2"/>
          <p:cNvGrpSpPr/>
          <p:nvPr/>
        </p:nvGrpSpPr>
        <p:grpSpPr>
          <a:xfrm>
            <a:off x="2851156" y="-744230"/>
            <a:ext cx="4184070" cy="1505448"/>
            <a:chOff x="2586038" y="-675152"/>
            <a:chExt cx="3795712" cy="1365715"/>
          </a:xfrm>
        </p:grpSpPr>
        <p:sp>
          <p:nvSpPr>
            <p:cNvPr id="79875" name="Rectangle 2"/>
            <p:cNvSpPr txBox="1">
              <a:spLocks noChangeArrowheads="1"/>
            </p:cNvSpPr>
            <p:nvPr/>
          </p:nvSpPr>
          <p:spPr bwMode="auto">
            <a:xfrm>
              <a:off x="2586038" y="4763"/>
              <a:ext cx="379571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208" tIns="51588" rIns="99208" bIns="51588" anchor="b"/>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9pPr>
            </a:lstStyle>
            <a:p>
              <a:pPr defTabSz="494300" eaLnBrk="1" hangingPunct="1">
                <a:lnSpc>
                  <a:spcPct val="93000"/>
                </a:lnSpc>
              </a:pPr>
              <a:r>
                <a:rPr lang="en-US" sz="3968" b="1" dirty="0">
                  <a:solidFill>
                    <a:srgbClr val="0000FF"/>
                  </a:solidFill>
                </a:rPr>
                <a:t>Sensitivity to </a:t>
              </a:r>
              <a:r>
                <a:rPr lang="en-US" sz="3968" b="1" dirty="0">
                  <a:solidFill>
                    <a:srgbClr val="0000FF"/>
                  </a:solidFill>
                  <a:sym typeface="Symbol"/>
                </a:rPr>
                <a:t></a:t>
              </a:r>
              <a:endParaRPr lang="nl-NL" sz="3968" b="1" dirty="0">
                <a:solidFill>
                  <a:srgbClr val="0000FF"/>
                </a:solidFill>
              </a:endParaRPr>
            </a:p>
          </p:txBody>
        </p:sp>
        <p:sp>
          <p:nvSpPr>
            <p:cNvPr id="2" name="TextBox 1"/>
            <p:cNvSpPr txBox="1"/>
            <p:nvPr/>
          </p:nvSpPr>
          <p:spPr>
            <a:xfrm>
              <a:off x="4572000" y="-675152"/>
              <a:ext cx="1025513" cy="1191817"/>
            </a:xfrm>
            <a:prstGeom prst="rect">
              <a:avLst/>
            </a:prstGeom>
            <a:noFill/>
          </p:spPr>
          <p:txBody>
            <a:bodyPr wrap="none" rtlCol="0">
              <a:spAutoFit/>
            </a:bodyPr>
            <a:lstStyle/>
            <a:p>
              <a:pPr defTabSz="494300"/>
              <a:r>
                <a:rPr lang="nl-NL" sz="7937" dirty="0">
                  <a:solidFill>
                    <a:srgbClr val="000099"/>
                  </a:solidFill>
                </a:rPr>
                <a:t> </a:t>
              </a:r>
              <a:r>
                <a:rPr lang="nl-NL" sz="2400" dirty="0">
                  <a:solidFill>
                    <a:srgbClr val="000099"/>
                  </a:solidFill>
                </a:rPr>
                <a:t> </a:t>
              </a:r>
              <a:r>
                <a:rPr lang="nl-NL" sz="7937" dirty="0">
                  <a:solidFill>
                    <a:srgbClr val="000099"/>
                  </a:solidFill>
                </a:rPr>
                <a:t> </a:t>
              </a:r>
              <a:r>
                <a:rPr lang="nl-NL" sz="7937" dirty="0">
                  <a:solidFill>
                    <a:srgbClr val="0000FF"/>
                  </a:solidFill>
                </a:rPr>
                <a:t>.</a:t>
              </a:r>
              <a:endParaRPr lang="en-US" sz="7937" dirty="0">
                <a:solidFill>
                  <a:srgbClr val="0000FF"/>
                </a:solidFill>
              </a:endParaRPr>
            </a:p>
          </p:txBody>
        </p:sp>
      </p:grpSp>
      <p:sp>
        <p:nvSpPr>
          <p:cNvPr id="4" name="Rectangle 3"/>
          <p:cNvSpPr/>
          <p:nvPr/>
        </p:nvSpPr>
        <p:spPr bwMode="auto">
          <a:xfrm>
            <a:off x="4943191" y="3972349"/>
            <a:ext cx="601099" cy="311487"/>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100599" tIns="50302" rIns="100599" bIns="50302" numCol="1" rtlCol="0" anchor="t" anchorCtr="0" compatLnSpc="1">
            <a:prstTxWarp prst="textNoShape">
              <a:avLst/>
            </a:prstTxWarp>
          </a:bodyPr>
          <a:lstStyle/>
          <a:p>
            <a:pPr defTabSz="494300">
              <a:buClr>
                <a:srgbClr val="000000"/>
              </a:buClr>
              <a:buSzPct val="100000"/>
            </a:pPr>
            <a:endParaRPr lang="en-US" sz="2646">
              <a:solidFill>
                <a:srgbClr val="FFFFFF"/>
              </a:solidFill>
            </a:endParaRPr>
          </a:p>
        </p:txBody>
      </p:sp>
      <p:sp>
        <p:nvSpPr>
          <p:cNvPr id="5" name="Rectangle 4"/>
          <p:cNvSpPr/>
          <p:nvPr/>
        </p:nvSpPr>
        <p:spPr bwMode="auto">
          <a:xfrm>
            <a:off x="4943192" y="4367812"/>
            <a:ext cx="692731" cy="2351899"/>
          </a:xfrm>
          <a:prstGeom prst="rect">
            <a:avLst/>
          </a:prstGeom>
          <a:solidFill>
            <a:schemeClr val="accent1">
              <a:lumMod val="20000"/>
              <a:lumOff val="80000"/>
            </a:schemeClr>
          </a:solidFill>
          <a:ln w="9525" cap="flat" cmpd="sng" algn="ctr">
            <a:noFill/>
            <a:prstDash val="solid"/>
            <a:round/>
            <a:headEnd type="none" w="med" len="med"/>
            <a:tailEnd type="none" w="med" len="med"/>
          </a:ln>
          <a:effectLst/>
        </p:spPr>
        <p:txBody>
          <a:bodyPr vert="horz" wrap="square" lIns="100599" tIns="50302" rIns="100599" bIns="50302" numCol="1" rtlCol="0" anchor="t" anchorCtr="0" compatLnSpc="1">
            <a:prstTxWarp prst="textNoShape">
              <a:avLst/>
            </a:prstTxWarp>
          </a:bodyPr>
          <a:lstStyle/>
          <a:p>
            <a:pPr defTabSz="494300">
              <a:buClr>
                <a:srgbClr val="000000"/>
              </a:buClr>
              <a:buSzPct val="100000"/>
            </a:pPr>
            <a:endParaRPr lang="en-US" sz="2646">
              <a:solidFill>
                <a:srgbClr val="FFFFFF"/>
              </a:solidFill>
            </a:endParaRPr>
          </a:p>
        </p:txBody>
      </p:sp>
      <p:sp>
        <p:nvSpPr>
          <p:cNvPr id="16" name="Text Box 23"/>
          <p:cNvSpPr txBox="1">
            <a:spLocks noChangeArrowheads="1"/>
          </p:cNvSpPr>
          <p:nvPr/>
        </p:nvSpPr>
        <p:spPr bwMode="auto">
          <a:xfrm>
            <a:off x="2328618" y="6904914"/>
            <a:ext cx="4406311" cy="339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599" tIns="50302" rIns="100599" bIns="50302">
            <a:spAutoFit/>
          </a:bodyPr>
          <a:lstStyle>
            <a:lvl1pPr eaLnBrk="0" hangingPunct="0">
              <a:buClr>
                <a:srgbClr val="000000"/>
              </a:buClr>
              <a:buSzPct val="100000"/>
              <a:buFont typeface="Times New Roman" pitchFamily="18" charset="0"/>
              <a:defRPr sz="2400">
                <a:solidFill>
                  <a:schemeClr val="bg1"/>
                </a:solidFill>
                <a:latin typeface="Calibri" pitchFamily="34" charset="0"/>
              </a:defRPr>
            </a:lvl1pPr>
            <a:lvl2pPr eaLnBrk="0" hangingPunct="0">
              <a:buClr>
                <a:srgbClr val="000000"/>
              </a:buClr>
              <a:buSzPct val="100000"/>
              <a:buFont typeface="Times New Roman" pitchFamily="18" charset="0"/>
              <a:defRPr sz="2400">
                <a:solidFill>
                  <a:schemeClr val="bg1"/>
                </a:solidFill>
                <a:latin typeface="Calibri" pitchFamily="34" charset="0"/>
              </a:defRPr>
            </a:lvl2pPr>
            <a:lvl3pPr eaLnBrk="0" hangingPunct="0">
              <a:buClr>
                <a:srgbClr val="000000"/>
              </a:buClr>
              <a:buSzPct val="100000"/>
              <a:buFont typeface="Times New Roman" pitchFamily="18" charset="0"/>
              <a:defRPr sz="2400">
                <a:solidFill>
                  <a:schemeClr val="bg1"/>
                </a:solidFill>
                <a:latin typeface="Calibri" pitchFamily="34" charset="0"/>
              </a:defRPr>
            </a:lvl3pPr>
            <a:lvl4pPr eaLnBrk="0" hangingPunct="0">
              <a:buClr>
                <a:srgbClr val="000000"/>
              </a:buClr>
              <a:buSzPct val="100000"/>
              <a:buFont typeface="Times New Roman" pitchFamily="18" charset="0"/>
              <a:defRPr sz="2400">
                <a:solidFill>
                  <a:schemeClr val="bg1"/>
                </a:solidFill>
                <a:latin typeface="Calibri" pitchFamily="34" charset="0"/>
              </a:defRPr>
            </a:lvl4pPr>
            <a:lvl5pPr eaLnBrk="0" hangingPunct="0">
              <a:buClr>
                <a:srgbClr val="000000"/>
              </a:buClr>
              <a:buSzPct val="100000"/>
              <a:buFont typeface="Times New Roman" pitchFamily="18" charset="0"/>
              <a:defRPr sz="2400">
                <a:solidFill>
                  <a:schemeClr val="bg1"/>
                </a:solidFill>
                <a:latin typeface="Calibri" pitchFamily="34" charset="0"/>
              </a:defRPr>
            </a:lvl5pPr>
            <a:lvl6pPr marL="25146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defTabSz="1006064" eaLnBrk="1" hangingPunct="1">
              <a:spcBef>
                <a:spcPct val="50000"/>
              </a:spcBef>
            </a:pPr>
            <a:r>
              <a:rPr lang="it-IT" sz="1543" dirty="0">
                <a:solidFill>
                  <a:srgbClr val="000000"/>
                </a:solidFill>
              </a:rPr>
              <a:t>O.O. Versolato et al., Phys. Rev. A </a:t>
            </a:r>
            <a:r>
              <a:rPr lang="it-IT" sz="1543" b="1" dirty="0">
                <a:solidFill>
                  <a:srgbClr val="000000"/>
                </a:solidFill>
              </a:rPr>
              <a:t>83</a:t>
            </a:r>
            <a:r>
              <a:rPr lang="it-IT" sz="1543" dirty="0">
                <a:solidFill>
                  <a:srgbClr val="000000"/>
                </a:solidFill>
              </a:rPr>
              <a:t>, 043829 (2011)</a:t>
            </a:r>
            <a:endParaRPr lang="en-US" sz="1543" dirty="0">
              <a:solidFill>
                <a:srgbClr val="000000"/>
              </a:solidFill>
            </a:endParaRPr>
          </a:p>
        </p:txBody>
      </p:sp>
    </p:spTree>
    <p:extLst>
      <p:ext uri="{BB962C8B-B14F-4D97-AF65-F5344CB8AC3E}">
        <p14:creationId xmlns:p14="http://schemas.microsoft.com/office/powerpoint/2010/main" val="36685071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63810" y="795716"/>
            <a:ext cx="3499409" cy="1730259"/>
          </a:xfrm>
          <a:prstGeom prst="rect">
            <a:avLst/>
          </a:prstGeom>
          <a:noFill/>
        </p:spPr>
        <p:txBody>
          <a:bodyPr wrap="none" lIns="100673" tIns="50339" rIns="100673" bIns="50339" rtlCol="0">
            <a:spAutoFit/>
          </a:bodyPr>
          <a:lstStyle/>
          <a:p>
            <a:pPr defTabSz="494659"/>
            <a:r>
              <a:rPr lang="nl-NL" sz="10600" b="1" dirty="0" err="1">
                <a:solidFill>
                  <a:srgbClr val="0000FF"/>
                </a:solidFill>
                <a:effectLst>
                  <a:outerShdw blurRad="38100" dist="38100" dir="2700000" algn="tl">
                    <a:srgbClr val="000000">
                      <a:alpha val="43137"/>
                    </a:srgbClr>
                  </a:outerShdw>
                </a:effectLst>
                <a:latin typeface="Calibri" pitchFamily="34" charset="0"/>
              </a:rPr>
              <a:t>Parity</a:t>
            </a:r>
            <a:endParaRPr lang="en-US" sz="10600" b="1" dirty="0">
              <a:solidFill>
                <a:srgbClr val="0000FF"/>
              </a:solidFill>
              <a:effectLst>
                <a:outerShdw blurRad="38100" dist="38100" dir="2700000" algn="tl">
                  <a:srgbClr val="000000">
                    <a:alpha val="43137"/>
                  </a:srgbClr>
                </a:outerShdw>
              </a:effectLst>
              <a:latin typeface="Calibri" pitchFamily="34" charset="0"/>
            </a:endParaRPr>
          </a:p>
        </p:txBody>
      </p:sp>
      <p:pic>
        <p:nvPicPr>
          <p:cNvPr id="7" name="Picture 2" descr="http://images.sciencedaily.com/2009/08/090810122137-large.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437576" y="2986415"/>
            <a:ext cx="1348734" cy="200603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pic>
        <p:nvPicPr>
          <p:cNvPr id="8" name="Picture 6" descr="http://www-e815.fnal.gov/wma-lab-web/Feynman_1.gif"/>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22347" y="2986402"/>
            <a:ext cx="1594944" cy="1978018"/>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xmlns="" id="{3AB3CB4A-2504-47E7-887E-5E4BE103F653}"/>
              </a:ext>
            </a:extLst>
          </p:cNvPr>
          <p:cNvSpPr txBox="1"/>
          <p:nvPr/>
        </p:nvSpPr>
        <p:spPr>
          <a:xfrm>
            <a:off x="392112" y="-33167"/>
            <a:ext cx="2049344" cy="830997"/>
          </a:xfrm>
          <a:prstGeom prst="rect">
            <a:avLst/>
          </a:prstGeom>
          <a:noFill/>
        </p:spPr>
        <p:txBody>
          <a:bodyPr wrap="none" rtlCol="0">
            <a:spAutoFit/>
          </a:bodyPr>
          <a:lstStyle/>
          <a:p>
            <a:r>
              <a:rPr lang="en-US" sz="4800" b="1" dirty="0">
                <a:solidFill>
                  <a:srgbClr val="0000FF"/>
                </a:solidFill>
                <a:latin typeface="+mj-lt"/>
              </a:rPr>
              <a:t>back to</a:t>
            </a:r>
          </a:p>
        </p:txBody>
      </p:sp>
      <p:sp>
        <p:nvSpPr>
          <p:cNvPr id="11" name="TextBox 10">
            <a:extLst>
              <a:ext uri="{FF2B5EF4-FFF2-40B4-BE49-F238E27FC236}">
                <a16:creationId xmlns:a16="http://schemas.microsoft.com/office/drawing/2014/main" xmlns="" id="{13CB8B91-80A8-466C-9AFB-E207CDCCAD23}"/>
              </a:ext>
            </a:extLst>
          </p:cNvPr>
          <p:cNvSpPr txBox="1"/>
          <p:nvPr/>
        </p:nvSpPr>
        <p:spPr>
          <a:xfrm>
            <a:off x="1836178" y="5303837"/>
            <a:ext cx="6753644" cy="830997"/>
          </a:xfrm>
          <a:prstGeom prst="rect">
            <a:avLst/>
          </a:prstGeom>
          <a:noFill/>
        </p:spPr>
        <p:txBody>
          <a:bodyPr wrap="none" rtlCol="0">
            <a:spAutoFit/>
          </a:bodyPr>
          <a:lstStyle/>
          <a:p>
            <a:r>
              <a:rPr lang="en-US" sz="4800" b="1" dirty="0">
                <a:solidFill>
                  <a:srgbClr val="0000FF"/>
                </a:solidFill>
                <a:latin typeface="+mj-lt"/>
              </a:rPr>
              <a:t>Ba</a:t>
            </a:r>
            <a:r>
              <a:rPr lang="en-US" sz="5400" b="1" baseline="30000" dirty="0">
                <a:solidFill>
                  <a:srgbClr val="0000FF"/>
                </a:solidFill>
                <a:latin typeface="+mj-lt"/>
              </a:rPr>
              <a:t>+</a:t>
            </a:r>
            <a:r>
              <a:rPr lang="en-US" sz="4800" b="1" dirty="0">
                <a:solidFill>
                  <a:srgbClr val="0000FF"/>
                </a:solidFill>
                <a:latin typeface="+mj-lt"/>
              </a:rPr>
              <a:t> almost as good as Ra</a:t>
            </a:r>
            <a:r>
              <a:rPr lang="en-US" sz="5400" b="1" baseline="30000" dirty="0">
                <a:solidFill>
                  <a:srgbClr val="0000FF"/>
                </a:solidFill>
                <a:latin typeface="+mj-lt"/>
              </a:rPr>
              <a:t>+</a:t>
            </a:r>
            <a:endParaRPr lang="en-US" sz="4800" b="1" baseline="30000" dirty="0">
              <a:solidFill>
                <a:srgbClr val="0000FF"/>
              </a:solidFill>
              <a:latin typeface="+mj-lt"/>
            </a:endParaRPr>
          </a:p>
        </p:txBody>
      </p:sp>
    </p:spTree>
    <p:extLst>
      <p:ext uri="{BB962C8B-B14F-4D97-AF65-F5344CB8AC3E}">
        <p14:creationId xmlns:p14="http://schemas.microsoft.com/office/powerpoint/2010/main" val="405867775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0368" y="2189164"/>
            <a:ext cx="4498975"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Title 3"/>
          <p:cNvSpPr txBox="1">
            <a:spLocks noGrp="1"/>
          </p:cNvSpPr>
          <p:nvPr>
            <p:ph type="title" idx="4294967295"/>
          </p:nvPr>
        </p:nvSpPr>
        <p:spPr>
          <a:xfrm>
            <a:off x="3049587" y="80963"/>
            <a:ext cx="3767321" cy="974725"/>
          </a:xfrm>
          <a:prstGeom prst="rect">
            <a:avLst/>
          </a:prstGeom>
        </p:spPr>
        <p:txBody>
          <a:bodyPr/>
          <a:lstStyle/>
          <a:p>
            <a:pPr eaLnBrk="1">
              <a:buSzPct val="45000"/>
              <a:buFont typeface="StarSymbol"/>
              <a:buNone/>
            </a:pPr>
            <a:r>
              <a:rPr altLang="nl-NL" sz="4000" b="1"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Single Ba</a:t>
            </a:r>
            <a:r>
              <a:rPr altLang="nl-NL" sz="4000" b="1" baseline="33000"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 </a:t>
            </a:r>
            <a:r>
              <a:rPr lang="en-US" altLang="nl-NL" sz="4000" b="1"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Io</a:t>
            </a:r>
            <a:r>
              <a:rPr altLang="nl-NL" sz="4000" b="1"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n </a:t>
            </a:r>
            <a:r>
              <a:rPr altLang="nl-NL" sz="4000" b="1" baseline="33000"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  </a:t>
            </a:r>
            <a:endParaRPr altLang="nl-NL" sz="4000" b="1"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endParaRPr>
          </a:p>
        </p:txBody>
      </p:sp>
      <p:sp>
        <p:nvSpPr>
          <p:cNvPr id="5" name="TextBox 4"/>
          <p:cNvSpPr txBox="1"/>
          <p:nvPr/>
        </p:nvSpPr>
        <p:spPr>
          <a:xfrm>
            <a:off x="849313" y="4675188"/>
            <a:ext cx="3240088" cy="416003"/>
          </a:xfrm>
          <a:prstGeom prst="rect">
            <a:avLst/>
          </a:prstGeom>
          <a:noFill/>
          <a:ln>
            <a:noFill/>
          </a:ln>
        </p:spPr>
        <p:txBody>
          <a:bodyPr lIns="89848" tIns="44925" rIns="89848" bIns="44925" compatLnSpc="0">
            <a:spAutoFit/>
          </a:bodyPr>
          <a:lstStyle/>
          <a:p>
            <a:pPr algn="ctr" fontAlgn="auto" hangingPunct="0">
              <a:spcBef>
                <a:spcPts val="0"/>
              </a:spcBef>
              <a:spcAft>
                <a:spcPts val="0"/>
              </a:spcAft>
              <a:defRPr/>
            </a:pPr>
            <a:r>
              <a:rPr lang="es-CO" sz="2200" dirty="0" err="1">
                <a:solidFill>
                  <a:prstClr val="black"/>
                </a:solidFill>
                <a:latin typeface="Arial" pitchFamily="18"/>
                <a:ea typeface="SimSun" pitchFamily="2"/>
                <a:cs typeface="Mangal" pitchFamily="2"/>
              </a:rPr>
              <a:t>Hyperbolic</a:t>
            </a:r>
            <a:r>
              <a:rPr lang="es-CO" sz="2200" dirty="0">
                <a:solidFill>
                  <a:prstClr val="black"/>
                </a:solidFill>
                <a:latin typeface="Arial" pitchFamily="18"/>
                <a:ea typeface="SimSun" pitchFamily="2"/>
                <a:cs typeface="Mangal" pitchFamily="2"/>
              </a:rPr>
              <a:t> Paul </a:t>
            </a:r>
            <a:r>
              <a:rPr lang="es-CO" sz="2200" dirty="0" err="1">
                <a:solidFill>
                  <a:prstClr val="black"/>
                </a:solidFill>
                <a:latin typeface="Arial" pitchFamily="18"/>
                <a:ea typeface="SimSun" pitchFamily="2"/>
                <a:cs typeface="Mangal" pitchFamily="2"/>
              </a:rPr>
              <a:t>Trap</a:t>
            </a:r>
            <a:endParaRPr lang="es-CO" sz="2200" dirty="0">
              <a:solidFill>
                <a:prstClr val="black"/>
              </a:solidFill>
              <a:latin typeface="Arial" pitchFamily="18"/>
              <a:ea typeface="SimSun" pitchFamily="2"/>
              <a:cs typeface="Mangal" pitchFamily="2"/>
            </a:endParaRPr>
          </a:p>
        </p:txBody>
      </p:sp>
      <p:sp>
        <p:nvSpPr>
          <p:cNvPr id="6" name="Text Box 13"/>
          <p:cNvSpPr/>
          <p:nvPr/>
        </p:nvSpPr>
        <p:spPr>
          <a:xfrm>
            <a:off x="-8817" y="5215841"/>
            <a:ext cx="5373859" cy="125395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wrap="square" lIns="91288" tIns="91288" rIns="91288" bIns="45643" compatLnSpc="0">
            <a:spAutoFit/>
          </a:bodyPr>
          <a:lstStyle/>
          <a:p>
            <a:pPr marL="456441" indent="-456081" fontAlgn="auto">
              <a:spcBef>
                <a:spcPts val="898"/>
              </a:spcBef>
              <a:spcAft>
                <a:spcPts val="0"/>
              </a:spcAft>
              <a:buSzPct val="45000"/>
              <a:buFont typeface="StarSymbol"/>
              <a:buChar char="●"/>
              <a:defRPr/>
            </a:pPr>
            <a:r>
              <a:rPr lang="es-CO" sz="2000" b="1" dirty="0" err="1">
                <a:solidFill>
                  <a:srgbClr val="0033CC"/>
                </a:solidFill>
                <a:effectLst>
                  <a:outerShdw blurRad="38100" dist="38100" dir="2700000" algn="tl">
                    <a:srgbClr val="000000">
                      <a:alpha val="43137"/>
                    </a:srgbClr>
                  </a:outerShdw>
                </a:effectLst>
                <a:ea typeface="SimSun" pitchFamily="2"/>
              </a:rPr>
              <a:t>localize</a:t>
            </a:r>
            <a:r>
              <a:rPr lang="es-CO" sz="2000" b="1" dirty="0">
                <a:solidFill>
                  <a:srgbClr val="0033CC"/>
                </a:solidFill>
                <a:effectLst>
                  <a:outerShdw blurRad="38100" dist="38100" dir="2700000" algn="tl">
                    <a:srgbClr val="000000">
                      <a:alpha val="43137"/>
                    </a:srgbClr>
                  </a:outerShdw>
                </a:effectLst>
                <a:ea typeface="SimSun" pitchFamily="2"/>
              </a:rPr>
              <a:t> </a:t>
            </a:r>
            <a:r>
              <a:rPr lang="es-CO" sz="2000" b="1" dirty="0" err="1">
                <a:solidFill>
                  <a:srgbClr val="0033CC"/>
                </a:solidFill>
                <a:effectLst>
                  <a:outerShdw blurRad="38100" dist="38100" dir="2700000" algn="tl">
                    <a:srgbClr val="000000">
                      <a:alpha val="43137"/>
                    </a:srgbClr>
                  </a:outerShdw>
                </a:effectLst>
                <a:ea typeface="SimSun" pitchFamily="2"/>
              </a:rPr>
              <a:t>one</a:t>
            </a:r>
            <a:r>
              <a:rPr lang="es-CO" sz="2000" b="1" dirty="0">
                <a:solidFill>
                  <a:srgbClr val="0033CC"/>
                </a:solidFill>
                <a:effectLst>
                  <a:outerShdw blurRad="38100" dist="38100" dir="2700000" algn="tl">
                    <a:srgbClr val="000000">
                      <a:alpha val="43137"/>
                    </a:srgbClr>
                  </a:outerShdw>
                </a:effectLst>
                <a:ea typeface="SimSun" pitchFamily="2"/>
              </a:rPr>
              <a:t> ion </a:t>
            </a:r>
            <a:r>
              <a:rPr lang="es-CO" sz="2000" b="1" dirty="0" err="1">
                <a:solidFill>
                  <a:srgbClr val="0033CC"/>
                </a:solidFill>
                <a:effectLst>
                  <a:outerShdw blurRad="38100" dist="38100" dir="2700000" algn="tl">
                    <a:srgbClr val="000000">
                      <a:alpha val="43137"/>
                    </a:srgbClr>
                  </a:outerShdw>
                </a:effectLst>
                <a:ea typeface="SimSun" pitchFamily="2"/>
              </a:rPr>
              <a:t>within</a:t>
            </a:r>
            <a:r>
              <a:rPr lang="es-CO" sz="2000" b="1" dirty="0">
                <a:solidFill>
                  <a:srgbClr val="0033CC"/>
                </a:solidFill>
                <a:effectLst>
                  <a:outerShdw blurRad="38100" dist="38100" dir="2700000" algn="tl">
                    <a:srgbClr val="000000">
                      <a:alpha val="43137"/>
                    </a:srgbClr>
                  </a:outerShdw>
                </a:effectLst>
                <a:ea typeface="SimSun" pitchFamily="2"/>
              </a:rPr>
              <a:t> </a:t>
            </a:r>
            <a:r>
              <a:rPr lang="es-CO" sz="2000" b="1" dirty="0" err="1">
                <a:solidFill>
                  <a:srgbClr val="0033CC"/>
                </a:solidFill>
                <a:effectLst>
                  <a:outerShdw blurRad="38100" dist="38100" dir="2700000" algn="tl">
                    <a:srgbClr val="000000">
                      <a:alpha val="43137"/>
                    </a:srgbClr>
                  </a:outerShdw>
                </a:effectLst>
                <a:ea typeface="SimSun" pitchFamily="2"/>
              </a:rPr>
              <a:t>one</a:t>
            </a:r>
            <a:r>
              <a:rPr lang="es-CO" sz="2000" b="1" dirty="0">
                <a:solidFill>
                  <a:srgbClr val="0033CC"/>
                </a:solidFill>
                <a:effectLst>
                  <a:outerShdw blurRad="38100" dist="38100" dir="2700000" algn="tl">
                    <a:srgbClr val="000000">
                      <a:alpha val="43137"/>
                    </a:srgbClr>
                  </a:outerShdw>
                </a:effectLst>
                <a:ea typeface="SimSun" pitchFamily="2"/>
              </a:rPr>
              <a:t> </a:t>
            </a:r>
            <a:r>
              <a:rPr lang="es-CO" sz="2000" b="1" dirty="0" err="1">
                <a:solidFill>
                  <a:srgbClr val="0033CC"/>
                </a:solidFill>
                <a:effectLst>
                  <a:outerShdw blurRad="38100" dist="38100" dir="2700000" algn="tl">
                    <a:srgbClr val="000000">
                      <a:alpha val="43137"/>
                    </a:srgbClr>
                  </a:outerShdw>
                </a:effectLst>
                <a:ea typeface="SimSun" pitchFamily="2"/>
              </a:rPr>
              <a:t>wavelength</a:t>
            </a:r>
            <a:endParaRPr lang="es-CO" sz="2000" b="1" dirty="0">
              <a:solidFill>
                <a:srgbClr val="0033CC"/>
              </a:solidFill>
              <a:effectLst>
                <a:outerShdw blurRad="38100" dist="38100" dir="2700000" algn="tl">
                  <a:srgbClr val="000000">
                    <a:alpha val="43137"/>
                  </a:srgbClr>
                </a:outerShdw>
              </a:effectLst>
              <a:ea typeface="SimSun" pitchFamily="2"/>
            </a:endParaRPr>
          </a:p>
          <a:p>
            <a:pPr marL="456441" indent="-456081" fontAlgn="auto">
              <a:spcBef>
                <a:spcPts val="898"/>
              </a:spcBef>
              <a:spcAft>
                <a:spcPts val="0"/>
              </a:spcAft>
              <a:buSzPct val="45000"/>
              <a:buFont typeface="StarSymbol"/>
              <a:buChar char="●"/>
              <a:defRPr/>
            </a:pPr>
            <a:r>
              <a:rPr lang="es-CO" sz="2000" b="1" dirty="0" err="1">
                <a:solidFill>
                  <a:srgbClr val="0033CC"/>
                </a:solidFill>
                <a:effectLst>
                  <a:outerShdw blurRad="38100" dist="38100" dir="2700000" algn="tl">
                    <a:srgbClr val="000000">
                      <a:alpha val="43137"/>
                    </a:srgbClr>
                  </a:outerShdw>
                </a:effectLst>
                <a:ea typeface="SimSun" pitchFamily="2"/>
              </a:rPr>
              <a:t>electron</a:t>
            </a:r>
            <a:r>
              <a:rPr lang="es-CO" sz="2000" b="1" dirty="0">
                <a:solidFill>
                  <a:srgbClr val="0033CC"/>
                </a:solidFill>
                <a:effectLst>
                  <a:outerShdw blurRad="38100" dist="38100" dir="2700000" algn="tl">
                    <a:srgbClr val="000000">
                      <a:alpha val="43137"/>
                    </a:srgbClr>
                  </a:outerShdw>
                </a:effectLst>
                <a:ea typeface="SimSun" pitchFamily="2"/>
              </a:rPr>
              <a:t> </a:t>
            </a:r>
            <a:r>
              <a:rPr lang="es-CO" sz="2000" b="1" dirty="0" err="1">
                <a:solidFill>
                  <a:srgbClr val="0033CC"/>
                </a:solidFill>
                <a:effectLst>
                  <a:outerShdw blurRad="38100" dist="38100" dir="2700000" algn="tl">
                    <a:srgbClr val="000000">
                      <a:alpha val="43137"/>
                    </a:srgbClr>
                  </a:outerShdw>
                </a:effectLst>
                <a:ea typeface="SimSun" pitchFamily="2"/>
              </a:rPr>
              <a:t>shelving</a:t>
            </a:r>
            <a:endParaRPr lang="es-CO" sz="2000" b="1" dirty="0">
              <a:solidFill>
                <a:srgbClr val="0033CC"/>
              </a:solidFill>
              <a:effectLst>
                <a:outerShdw blurRad="38100" dist="38100" dir="2700000" algn="tl">
                  <a:srgbClr val="000000">
                    <a:alpha val="43137"/>
                  </a:srgbClr>
                </a:outerShdw>
              </a:effectLst>
              <a:ea typeface="SimSun" pitchFamily="2"/>
            </a:endParaRPr>
          </a:p>
          <a:p>
            <a:pPr marL="456441" indent="-456081" fontAlgn="auto">
              <a:spcBef>
                <a:spcPts val="898"/>
              </a:spcBef>
              <a:spcAft>
                <a:spcPts val="0"/>
              </a:spcAft>
              <a:buSzPct val="45000"/>
              <a:buFont typeface="StarSymbol"/>
              <a:buChar char="●"/>
              <a:defRPr/>
            </a:pPr>
            <a:r>
              <a:rPr lang="es-CO" sz="2000" b="1" dirty="0" err="1">
                <a:solidFill>
                  <a:srgbClr val="0033CC"/>
                </a:solidFill>
                <a:effectLst>
                  <a:outerShdw blurRad="38100" dist="38100" dir="2700000" algn="tl">
                    <a:srgbClr val="000000">
                      <a:alpha val="43137"/>
                    </a:srgbClr>
                  </a:outerShdw>
                </a:effectLst>
                <a:ea typeface="SimSun" pitchFamily="2"/>
              </a:rPr>
              <a:t>large</a:t>
            </a:r>
            <a:r>
              <a:rPr lang="es-CO" sz="2000" b="1" dirty="0">
                <a:solidFill>
                  <a:srgbClr val="0033CC"/>
                </a:solidFill>
                <a:effectLst>
                  <a:outerShdw blurRad="38100" dist="38100" dir="2700000" algn="tl">
                    <a:srgbClr val="000000">
                      <a:alpha val="43137"/>
                    </a:srgbClr>
                  </a:outerShdw>
                </a:effectLst>
                <a:ea typeface="SimSun" pitchFamily="2"/>
              </a:rPr>
              <a:t> </a:t>
            </a:r>
            <a:r>
              <a:rPr lang="es-CO" sz="2000" b="1" dirty="0" err="1">
                <a:solidFill>
                  <a:srgbClr val="0033CC"/>
                </a:solidFill>
                <a:effectLst>
                  <a:outerShdw blurRad="38100" dist="38100" dir="2700000" algn="tl">
                    <a:srgbClr val="000000">
                      <a:alpha val="43137"/>
                    </a:srgbClr>
                  </a:outerShdw>
                </a:effectLst>
                <a:ea typeface="SimSun" pitchFamily="2"/>
              </a:rPr>
              <a:t>volume</a:t>
            </a:r>
            <a:endParaRPr lang="es-CO" sz="2000" b="1" dirty="0">
              <a:solidFill>
                <a:srgbClr val="0033CC"/>
              </a:solidFill>
              <a:effectLst>
                <a:outerShdw blurRad="38100" dist="38100" dir="2700000" algn="tl">
                  <a:srgbClr val="000000">
                    <a:alpha val="43137"/>
                  </a:srgbClr>
                </a:outerShdw>
              </a:effectLst>
              <a:ea typeface="SimSun" pitchFamily="2"/>
            </a:endParaRPr>
          </a:p>
        </p:txBody>
      </p:sp>
      <p:sp>
        <p:nvSpPr>
          <p:cNvPr id="11" name="Straight Connector 10"/>
          <p:cNvSpPr/>
          <p:nvPr/>
        </p:nvSpPr>
        <p:spPr>
          <a:xfrm>
            <a:off x="720725" y="4465638"/>
            <a:ext cx="358775" cy="0"/>
          </a:xfrm>
          <a:prstGeom prst="line">
            <a:avLst/>
          </a:prstGeom>
          <a:noFill/>
          <a:ln w="0">
            <a:solidFill>
              <a:srgbClr val="000000"/>
            </a:solidFill>
            <a:prstDash val="solid"/>
            <a:headEnd type="arrow"/>
            <a:tailEnd type="arrow"/>
          </a:ln>
        </p:spPr>
        <p:txBody>
          <a:bodyPr lIns="89848" tIns="44925" rIns="89848" bIns="44925" anchor="ctr" anchorCtr="1" compatLnSpc="0"/>
          <a:lstStyle/>
          <a:p>
            <a:pPr algn="ctr" fontAlgn="auto" hangingPunct="0">
              <a:spcBef>
                <a:spcPts val="0"/>
              </a:spcBef>
              <a:spcAft>
                <a:spcPts val="0"/>
              </a:spcAft>
              <a:defRPr/>
            </a:pPr>
            <a:r>
              <a:rPr lang="es-CO" sz="1300">
                <a:solidFill>
                  <a:prstClr val="black"/>
                </a:solidFill>
                <a:latin typeface="Arial" pitchFamily="18"/>
                <a:ea typeface="SimSun" pitchFamily="2"/>
                <a:cs typeface="Mangal" pitchFamily="2"/>
              </a:rPr>
              <a:t>   </a:t>
            </a:r>
          </a:p>
          <a:p>
            <a:pPr algn="ctr" fontAlgn="auto" hangingPunct="0">
              <a:spcBef>
                <a:spcPts val="0"/>
              </a:spcBef>
              <a:spcAft>
                <a:spcPts val="0"/>
              </a:spcAft>
              <a:defRPr/>
            </a:pPr>
            <a:endParaRPr lang="es-CO" sz="1500">
              <a:solidFill>
                <a:prstClr val="black"/>
              </a:solidFill>
              <a:latin typeface="Arial" pitchFamily="18"/>
              <a:ea typeface="SimSun" pitchFamily="2"/>
              <a:cs typeface="Mangal" pitchFamily="2"/>
            </a:endParaRPr>
          </a:p>
        </p:txBody>
      </p:sp>
      <p:sp>
        <p:nvSpPr>
          <p:cNvPr id="9" name="TextBox 8"/>
          <p:cNvSpPr txBox="1"/>
          <p:nvPr/>
        </p:nvSpPr>
        <p:spPr>
          <a:xfrm>
            <a:off x="8723313" y="609617"/>
            <a:ext cx="1079500" cy="480959"/>
          </a:xfrm>
          <a:prstGeom prst="rect">
            <a:avLst/>
          </a:prstGeom>
          <a:noFill/>
          <a:ln>
            <a:noFill/>
          </a:ln>
        </p:spPr>
        <p:txBody>
          <a:bodyPr lIns="89848" tIns="44925" rIns="89848" bIns="44925" compatLnSpc="0">
            <a:spAutoFit/>
          </a:bodyPr>
          <a:lstStyle/>
          <a:p>
            <a:pPr fontAlgn="auto" hangingPunct="0">
              <a:spcBef>
                <a:spcPts val="0"/>
              </a:spcBef>
              <a:spcAft>
                <a:spcPts val="0"/>
              </a:spcAft>
              <a:defRPr/>
            </a:pPr>
            <a:r>
              <a:rPr lang="es-CO" sz="2600" dirty="0">
                <a:solidFill>
                  <a:srgbClr val="000000"/>
                </a:solidFill>
                <a:latin typeface="Arial" pitchFamily="18"/>
                <a:ea typeface="SimSun" pitchFamily="2"/>
                <a:cs typeface="Mangal" pitchFamily="2"/>
              </a:rPr>
              <a:t>Ra</a:t>
            </a:r>
            <a:r>
              <a:rPr lang="es-CO" sz="2600" baseline="33000" dirty="0">
                <a:solidFill>
                  <a:srgbClr val="000000"/>
                </a:solidFill>
                <a:latin typeface="Arial" pitchFamily="18"/>
                <a:ea typeface="SimSun" pitchFamily="2"/>
                <a:cs typeface="Mangal" pitchFamily="2"/>
              </a:rPr>
              <a:t>+</a:t>
            </a:r>
          </a:p>
        </p:txBody>
      </p:sp>
      <p:grpSp>
        <p:nvGrpSpPr>
          <p:cNvPr id="19464" name="Group 38"/>
          <p:cNvGrpSpPr>
            <a:grpSpLocks/>
          </p:cNvGrpSpPr>
          <p:nvPr/>
        </p:nvGrpSpPr>
        <p:grpSpPr bwMode="auto">
          <a:xfrm>
            <a:off x="4608518" y="811213"/>
            <a:ext cx="5267325" cy="3254375"/>
            <a:chOff x="4597566" y="810028"/>
            <a:chExt cx="5159359" cy="3113825"/>
          </a:xfrm>
        </p:grpSpPr>
        <p:cxnSp>
          <p:nvCxnSpPr>
            <p:cNvPr id="33" name="Straight Arrow Connector 32"/>
            <p:cNvCxnSpPr/>
            <p:nvPr/>
          </p:nvCxnSpPr>
          <p:spPr>
            <a:xfrm flipV="1">
              <a:off x="5566306" y="1043945"/>
              <a:ext cx="1273513" cy="2708268"/>
            </a:xfrm>
            <a:prstGeom prst="straightConnector1">
              <a:avLst/>
            </a:prstGeom>
            <a:ln w="28575">
              <a:solidFill>
                <a:schemeClr val="accent4">
                  <a:lumMod val="75000"/>
                  <a:alpha val="69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502" name="TextBox 12"/>
            <p:cNvSpPr txBox="1">
              <a:spLocks noChangeArrowheads="1"/>
            </p:cNvSpPr>
            <p:nvPr/>
          </p:nvSpPr>
          <p:spPr bwMode="auto">
            <a:xfrm>
              <a:off x="5742185" y="810028"/>
              <a:ext cx="983211" cy="342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7p</a:t>
              </a:r>
              <a:r>
                <a:rPr lang="en-US" altLang="nl-NL" sz="1700" baseline="30000">
                  <a:solidFill>
                    <a:prstClr val="black"/>
                  </a:solidFill>
                  <a:cs typeface="Arial" pitchFamily="34" charset="0"/>
                </a:rPr>
                <a:t>2</a:t>
              </a:r>
              <a:r>
                <a:rPr lang="en-US" altLang="nl-NL" sz="1700">
                  <a:solidFill>
                    <a:prstClr val="black"/>
                  </a:solidFill>
                  <a:cs typeface="Arial" pitchFamily="34" charset="0"/>
                </a:rPr>
                <a:t>P</a:t>
              </a:r>
              <a:r>
                <a:rPr lang="en-US" altLang="nl-NL" sz="1700" baseline="-25000">
                  <a:solidFill>
                    <a:prstClr val="black"/>
                  </a:solidFill>
                  <a:cs typeface="Arial" pitchFamily="34" charset="0"/>
                </a:rPr>
                <a:t>3/2</a:t>
              </a:r>
            </a:p>
          </p:txBody>
        </p:sp>
        <p:sp>
          <p:nvSpPr>
            <p:cNvPr id="19503" name="TextBox 13"/>
            <p:cNvSpPr txBox="1">
              <a:spLocks noChangeArrowheads="1"/>
            </p:cNvSpPr>
            <p:nvPr/>
          </p:nvSpPr>
          <p:spPr bwMode="auto">
            <a:xfrm>
              <a:off x="5789497" y="1185985"/>
              <a:ext cx="982083" cy="342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7p</a:t>
              </a:r>
              <a:r>
                <a:rPr lang="en-US" altLang="nl-NL" sz="1700" baseline="30000">
                  <a:solidFill>
                    <a:prstClr val="black"/>
                  </a:solidFill>
                  <a:cs typeface="Arial" pitchFamily="34" charset="0"/>
                </a:rPr>
                <a:t>2</a:t>
              </a:r>
              <a:r>
                <a:rPr lang="en-US" altLang="nl-NL" sz="1700">
                  <a:solidFill>
                    <a:prstClr val="black"/>
                  </a:solidFill>
                  <a:cs typeface="Arial" pitchFamily="34" charset="0"/>
                </a:rPr>
                <a:t>P</a:t>
              </a:r>
              <a:r>
                <a:rPr lang="en-US" altLang="nl-NL" sz="1700" baseline="-25000">
                  <a:solidFill>
                    <a:prstClr val="black"/>
                  </a:solidFill>
                  <a:cs typeface="Arial" pitchFamily="34" charset="0"/>
                </a:rPr>
                <a:t>1/2</a:t>
              </a:r>
            </a:p>
          </p:txBody>
        </p:sp>
        <p:sp>
          <p:nvSpPr>
            <p:cNvPr id="19504" name="TextBox 14"/>
            <p:cNvSpPr txBox="1">
              <a:spLocks noChangeArrowheads="1"/>
            </p:cNvSpPr>
            <p:nvPr/>
          </p:nvSpPr>
          <p:spPr bwMode="auto">
            <a:xfrm>
              <a:off x="8823896" y="2410917"/>
              <a:ext cx="933029" cy="342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6d</a:t>
              </a:r>
              <a:r>
                <a:rPr lang="en-US" altLang="nl-NL" sz="1700" baseline="30000">
                  <a:solidFill>
                    <a:prstClr val="black"/>
                  </a:solidFill>
                  <a:cs typeface="Arial" pitchFamily="34" charset="0"/>
                </a:rPr>
                <a:t>2</a:t>
              </a:r>
              <a:r>
                <a:rPr lang="en-US" altLang="nl-NL" sz="1700">
                  <a:solidFill>
                    <a:prstClr val="black"/>
                  </a:solidFill>
                  <a:cs typeface="Arial" pitchFamily="34" charset="0"/>
                </a:rPr>
                <a:t>D</a:t>
              </a:r>
              <a:r>
                <a:rPr lang="en-US" altLang="nl-NL" sz="1700" baseline="-25000">
                  <a:solidFill>
                    <a:prstClr val="black"/>
                  </a:solidFill>
                  <a:cs typeface="Arial" pitchFamily="34" charset="0"/>
                </a:rPr>
                <a:t>3/2</a:t>
              </a:r>
            </a:p>
          </p:txBody>
        </p:sp>
        <p:sp>
          <p:nvSpPr>
            <p:cNvPr id="19505" name="TextBox 15"/>
            <p:cNvSpPr txBox="1">
              <a:spLocks noChangeArrowheads="1"/>
            </p:cNvSpPr>
            <p:nvPr/>
          </p:nvSpPr>
          <p:spPr bwMode="auto">
            <a:xfrm>
              <a:off x="4597566" y="3581537"/>
              <a:ext cx="1018810" cy="342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7s</a:t>
              </a:r>
              <a:r>
                <a:rPr lang="en-US" altLang="nl-NL" sz="1700" baseline="30000">
                  <a:solidFill>
                    <a:prstClr val="black"/>
                  </a:solidFill>
                  <a:cs typeface="Arial" pitchFamily="34" charset="0"/>
                </a:rPr>
                <a:t>2</a:t>
              </a:r>
              <a:r>
                <a:rPr lang="en-US" altLang="nl-NL" sz="1700">
                  <a:solidFill>
                    <a:prstClr val="black"/>
                  </a:solidFill>
                  <a:cs typeface="Arial" pitchFamily="34" charset="0"/>
                </a:rPr>
                <a:t>S</a:t>
              </a:r>
              <a:r>
                <a:rPr lang="en-US" altLang="nl-NL" sz="1700" baseline="-25000">
                  <a:solidFill>
                    <a:prstClr val="black"/>
                  </a:solidFill>
                  <a:cs typeface="Arial" pitchFamily="34" charset="0"/>
                </a:rPr>
                <a:t>1/2</a:t>
              </a:r>
            </a:p>
          </p:txBody>
        </p:sp>
        <p:sp>
          <p:nvSpPr>
            <p:cNvPr id="17" name="TextBox 16"/>
            <p:cNvSpPr txBox="1"/>
            <p:nvPr/>
          </p:nvSpPr>
          <p:spPr>
            <a:xfrm>
              <a:off x="7083947" y="3083879"/>
              <a:ext cx="1374585" cy="340845"/>
            </a:xfrm>
            <a:prstGeom prst="rect">
              <a:avLst/>
            </a:prstGeom>
            <a:noFill/>
          </p:spPr>
          <p:txBody>
            <a:bodyPr>
              <a:spAutoFit/>
            </a:bodyPr>
            <a:lstStyle/>
            <a:p>
              <a:pPr fontAlgn="auto">
                <a:spcBef>
                  <a:spcPts val="0"/>
                </a:spcBef>
                <a:spcAft>
                  <a:spcPts val="0"/>
                </a:spcAft>
                <a:defRPr/>
              </a:pPr>
              <a:r>
                <a:rPr lang="el-GR" sz="1700" b="1" dirty="0">
                  <a:solidFill>
                    <a:srgbClr val="C0504D">
                      <a:lumMod val="75000"/>
                    </a:srgbClr>
                  </a:solidFill>
                  <a:latin typeface="Calibri"/>
                </a:rPr>
                <a:t>λ</a:t>
              </a:r>
              <a:r>
                <a:rPr lang="el-GR" sz="1700" b="1" baseline="-25000" dirty="0">
                  <a:solidFill>
                    <a:srgbClr val="C0504D">
                      <a:lumMod val="75000"/>
                    </a:srgbClr>
                  </a:solidFill>
                  <a:latin typeface="Calibri"/>
                </a:rPr>
                <a:t>0</a:t>
              </a:r>
              <a:r>
                <a:rPr lang="en-US" sz="1700" b="1" dirty="0">
                  <a:solidFill>
                    <a:srgbClr val="C0504D">
                      <a:lumMod val="75000"/>
                    </a:srgbClr>
                  </a:solidFill>
                  <a:latin typeface="Calibri"/>
                </a:rPr>
                <a:t>=828 nm</a:t>
              </a:r>
            </a:p>
          </p:txBody>
        </p:sp>
        <p:sp>
          <p:nvSpPr>
            <p:cNvPr id="19507" name="TextBox 17"/>
            <p:cNvSpPr txBox="1">
              <a:spLocks noChangeArrowheads="1"/>
            </p:cNvSpPr>
            <p:nvPr/>
          </p:nvSpPr>
          <p:spPr bwMode="auto">
            <a:xfrm>
              <a:off x="6408464" y="2555701"/>
              <a:ext cx="112866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l-GR" altLang="nl-NL" sz="1700" b="1">
                  <a:solidFill>
                    <a:srgbClr val="002060"/>
                  </a:solidFill>
                  <a:latin typeface="Calibri" pitchFamily="34" charset="0"/>
                  <a:cs typeface="Arial" pitchFamily="34" charset="0"/>
                </a:rPr>
                <a:t>λ</a:t>
              </a:r>
              <a:r>
                <a:rPr lang="en-US" altLang="nl-NL" sz="1700" b="1" baseline="-25000">
                  <a:solidFill>
                    <a:srgbClr val="002060"/>
                  </a:solidFill>
                  <a:latin typeface="Calibri" pitchFamily="34" charset="0"/>
                  <a:cs typeface="Arial" pitchFamily="34" charset="0"/>
                </a:rPr>
                <a:t>1</a:t>
              </a:r>
              <a:r>
                <a:rPr lang="en-US" altLang="nl-NL" sz="1700" b="1">
                  <a:solidFill>
                    <a:srgbClr val="002060"/>
                  </a:solidFill>
                  <a:latin typeface="Calibri" pitchFamily="34" charset="0"/>
                  <a:cs typeface="Arial" pitchFamily="34" charset="0"/>
                </a:rPr>
                <a:t>=468 nm</a:t>
              </a:r>
            </a:p>
          </p:txBody>
        </p:sp>
        <p:sp>
          <p:nvSpPr>
            <p:cNvPr id="20" name="TextBox 19"/>
            <p:cNvSpPr txBox="1"/>
            <p:nvPr/>
          </p:nvSpPr>
          <p:spPr>
            <a:xfrm>
              <a:off x="6653224" y="1926448"/>
              <a:ext cx="1430564" cy="340845"/>
            </a:xfrm>
            <a:prstGeom prst="rect">
              <a:avLst/>
            </a:prstGeom>
            <a:noFill/>
          </p:spPr>
          <p:txBody>
            <a:bodyPr>
              <a:spAutoFit/>
            </a:bodyPr>
            <a:lstStyle/>
            <a:p>
              <a:pPr fontAlgn="auto">
                <a:spcBef>
                  <a:spcPts val="0"/>
                </a:spcBef>
                <a:spcAft>
                  <a:spcPts val="0"/>
                </a:spcAft>
                <a:defRPr/>
              </a:pPr>
              <a:r>
                <a:rPr lang="el-GR" sz="1700" b="1" dirty="0">
                  <a:solidFill>
                    <a:srgbClr val="C0504D">
                      <a:lumMod val="50000"/>
                    </a:srgbClr>
                  </a:solidFill>
                  <a:latin typeface="Calibri"/>
                </a:rPr>
                <a:t>λ</a:t>
              </a:r>
              <a:r>
                <a:rPr lang="en-US" sz="1700" b="1" baseline="-25000" dirty="0">
                  <a:solidFill>
                    <a:srgbClr val="C0504D">
                      <a:lumMod val="50000"/>
                    </a:srgbClr>
                  </a:solidFill>
                  <a:latin typeface="Calibri"/>
                </a:rPr>
                <a:t>2</a:t>
              </a:r>
              <a:r>
                <a:rPr lang="en-US" sz="1700" b="1" dirty="0">
                  <a:solidFill>
                    <a:srgbClr val="C0504D">
                      <a:lumMod val="50000"/>
                    </a:srgbClr>
                  </a:solidFill>
                  <a:latin typeface="Calibri"/>
                </a:rPr>
                <a:t>=1079 nm</a:t>
              </a:r>
            </a:p>
          </p:txBody>
        </p:sp>
        <p:cxnSp>
          <p:nvCxnSpPr>
            <p:cNvPr id="21" name="Straight Connector 20"/>
            <p:cNvCxnSpPr/>
            <p:nvPr/>
          </p:nvCxnSpPr>
          <p:spPr>
            <a:xfrm>
              <a:off x="6589470" y="1015084"/>
              <a:ext cx="107136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547486" y="1378111"/>
              <a:ext cx="107292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7620409" y="2521872"/>
              <a:ext cx="107292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476118" y="3764364"/>
              <a:ext cx="107136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5905287" y="1378111"/>
              <a:ext cx="1166220" cy="2386253"/>
            </a:xfrm>
            <a:prstGeom prst="straightConnector1">
              <a:avLst/>
            </a:prstGeom>
            <a:ln w="34925">
              <a:solidFill>
                <a:srgbClr val="00206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flipV="1">
              <a:off x="7083947" y="1378111"/>
              <a:ext cx="1097802" cy="1143761"/>
            </a:xfrm>
            <a:prstGeom prst="straightConnector1">
              <a:avLst/>
            </a:prstGeom>
            <a:ln w="38100">
              <a:solidFill>
                <a:schemeClr val="accent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5905287" y="2521872"/>
              <a:ext cx="2276462" cy="1242492"/>
            </a:xfrm>
            <a:prstGeom prst="straightConnector1">
              <a:avLst/>
            </a:prstGeom>
            <a:ln w="38100">
              <a:solidFill>
                <a:schemeClr val="accent2">
                  <a:lumMod val="75000"/>
                </a:schemeClr>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280193" y="1908220"/>
              <a:ext cx="1128901" cy="340845"/>
            </a:xfrm>
            <a:prstGeom prst="rect">
              <a:avLst/>
            </a:prstGeom>
            <a:noFill/>
          </p:spPr>
          <p:txBody>
            <a:bodyPr>
              <a:spAutoFit/>
            </a:bodyPr>
            <a:lstStyle/>
            <a:p>
              <a:pPr fontAlgn="auto">
                <a:spcBef>
                  <a:spcPts val="0"/>
                </a:spcBef>
                <a:spcAft>
                  <a:spcPts val="0"/>
                </a:spcAft>
                <a:defRPr/>
              </a:pPr>
              <a:r>
                <a:rPr lang="el-GR" sz="1700" b="1" dirty="0">
                  <a:solidFill>
                    <a:srgbClr val="8064A2">
                      <a:lumMod val="75000"/>
                    </a:srgbClr>
                  </a:solidFill>
                  <a:latin typeface="Calibri"/>
                </a:rPr>
                <a:t>λ</a:t>
              </a:r>
              <a:r>
                <a:rPr lang="en-US" sz="1700" b="1" baseline="-25000" dirty="0">
                  <a:solidFill>
                    <a:srgbClr val="8064A2">
                      <a:lumMod val="75000"/>
                    </a:srgbClr>
                  </a:solidFill>
                  <a:latin typeface="Calibri"/>
                </a:rPr>
                <a:t>4</a:t>
              </a:r>
              <a:r>
                <a:rPr lang="en-US" sz="1700" b="1" dirty="0">
                  <a:solidFill>
                    <a:srgbClr val="8064A2">
                      <a:lumMod val="75000"/>
                    </a:srgbClr>
                  </a:solidFill>
                  <a:latin typeface="Calibri"/>
                </a:rPr>
                <a:t>=382 nm</a:t>
              </a:r>
            </a:p>
          </p:txBody>
        </p:sp>
      </p:grpSp>
      <p:cxnSp>
        <p:nvCxnSpPr>
          <p:cNvPr id="62" name="Straight Connector 61"/>
          <p:cNvCxnSpPr/>
          <p:nvPr/>
        </p:nvCxnSpPr>
        <p:spPr>
          <a:xfrm>
            <a:off x="7723187" y="2266950"/>
            <a:ext cx="107156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9466" name="TextBox 62"/>
          <p:cNvSpPr txBox="1">
            <a:spLocks noChangeArrowheads="1"/>
          </p:cNvSpPr>
          <p:nvPr/>
        </p:nvSpPr>
        <p:spPr bwMode="auto">
          <a:xfrm>
            <a:off x="8923338" y="2052655"/>
            <a:ext cx="952500"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6d</a:t>
            </a:r>
            <a:r>
              <a:rPr lang="en-US" altLang="nl-NL" sz="1700" baseline="30000">
                <a:solidFill>
                  <a:prstClr val="black"/>
                </a:solidFill>
                <a:cs typeface="Arial" pitchFamily="34" charset="0"/>
              </a:rPr>
              <a:t>2</a:t>
            </a:r>
            <a:r>
              <a:rPr lang="en-US" altLang="nl-NL" sz="1700">
                <a:solidFill>
                  <a:prstClr val="black"/>
                </a:solidFill>
                <a:cs typeface="Arial" pitchFamily="34" charset="0"/>
              </a:rPr>
              <a:t>D</a:t>
            </a:r>
            <a:r>
              <a:rPr lang="en-US" altLang="nl-NL" sz="1700" baseline="-25000">
                <a:solidFill>
                  <a:prstClr val="black"/>
                </a:solidFill>
                <a:cs typeface="Arial" pitchFamily="34" charset="0"/>
              </a:rPr>
              <a:t>5/2</a:t>
            </a:r>
          </a:p>
        </p:txBody>
      </p:sp>
      <p:cxnSp>
        <p:nvCxnSpPr>
          <p:cNvPr id="65" name="Straight Arrow Connector 64"/>
          <p:cNvCxnSpPr/>
          <p:nvPr/>
        </p:nvCxnSpPr>
        <p:spPr>
          <a:xfrm flipH="1" flipV="1">
            <a:off x="7483475" y="1042988"/>
            <a:ext cx="1120775" cy="1193800"/>
          </a:xfrm>
          <a:prstGeom prst="straightConnector1">
            <a:avLst/>
          </a:prstGeom>
          <a:ln w="38100">
            <a:solidFill>
              <a:srgbClr val="C86664"/>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468" name="TextBox 65"/>
          <p:cNvSpPr txBox="1">
            <a:spLocks noChangeArrowheads="1"/>
          </p:cNvSpPr>
          <p:nvPr/>
        </p:nvSpPr>
        <p:spPr bwMode="auto">
          <a:xfrm>
            <a:off x="7786687" y="1146192"/>
            <a:ext cx="1566863"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l-GR" altLang="nl-NL" sz="1700" b="1">
                <a:solidFill>
                  <a:srgbClr val="C86664"/>
                </a:solidFill>
                <a:latin typeface="Calibri" pitchFamily="34" charset="0"/>
                <a:cs typeface="Arial" pitchFamily="34" charset="0"/>
              </a:rPr>
              <a:t>λ</a:t>
            </a:r>
            <a:r>
              <a:rPr lang="en-US" altLang="nl-NL" sz="1700" b="1" baseline="-25000">
                <a:solidFill>
                  <a:srgbClr val="C86664"/>
                </a:solidFill>
                <a:latin typeface="Calibri" pitchFamily="34" charset="0"/>
                <a:cs typeface="Arial" pitchFamily="34" charset="0"/>
              </a:rPr>
              <a:t>5</a:t>
            </a:r>
            <a:r>
              <a:rPr lang="en-US" altLang="nl-NL" sz="1700" b="1">
                <a:solidFill>
                  <a:srgbClr val="C86664"/>
                </a:solidFill>
                <a:latin typeface="Calibri" pitchFamily="34" charset="0"/>
                <a:cs typeface="Arial" pitchFamily="34" charset="0"/>
              </a:rPr>
              <a:t>=802 nm</a:t>
            </a:r>
          </a:p>
        </p:txBody>
      </p:sp>
      <p:grpSp>
        <p:nvGrpSpPr>
          <p:cNvPr id="19469" name="Group 1"/>
          <p:cNvGrpSpPr>
            <a:grpSpLocks/>
          </p:cNvGrpSpPr>
          <p:nvPr/>
        </p:nvGrpSpPr>
        <p:grpSpPr bwMode="auto">
          <a:xfrm>
            <a:off x="4813300" y="3923632"/>
            <a:ext cx="5267325" cy="3579564"/>
            <a:chOff x="4597566" y="4035525"/>
            <a:chExt cx="5267282" cy="3578285"/>
          </a:xfrm>
        </p:grpSpPr>
        <p:sp>
          <p:nvSpPr>
            <p:cNvPr id="7" name="TextBox 6"/>
            <p:cNvSpPr txBox="1"/>
            <p:nvPr/>
          </p:nvSpPr>
          <p:spPr>
            <a:xfrm>
              <a:off x="6279508" y="4035525"/>
              <a:ext cx="1979596" cy="356209"/>
            </a:xfrm>
            <a:prstGeom prst="rect">
              <a:avLst/>
            </a:prstGeom>
            <a:noFill/>
            <a:ln>
              <a:noFill/>
            </a:ln>
          </p:spPr>
          <p:txBody>
            <a:bodyPr lIns="90000" tIns="45000" rIns="90000" bIns="45000" compatLnSpc="0">
              <a:spAutoFit/>
            </a:bodyPr>
            <a:lstStyle/>
            <a:p>
              <a:pPr fontAlgn="auto" hangingPunct="0">
                <a:spcBef>
                  <a:spcPts val="0"/>
                </a:spcBef>
                <a:spcAft>
                  <a:spcPts val="0"/>
                </a:spcAft>
                <a:defRPr/>
              </a:pPr>
              <a:r>
                <a:rPr lang="es-CO" b="1" dirty="0" err="1">
                  <a:solidFill>
                    <a:prstClr val="black"/>
                  </a:solidFill>
                  <a:latin typeface="Arial" pitchFamily="18"/>
                  <a:ea typeface="SimSun" pitchFamily="2"/>
                  <a:cs typeface="Mangal" pitchFamily="2"/>
                </a:rPr>
                <a:t>Iso-electrical</a:t>
              </a:r>
              <a:endParaRPr lang="es-CO" b="1" dirty="0">
                <a:solidFill>
                  <a:prstClr val="black"/>
                </a:solidFill>
                <a:latin typeface="Arial" pitchFamily="18"/>
                <a:ea typeface="SimSun" pitchFamily="2"/>
                <a:cs typeface="Mangal" pitchFamily="2"/>
              </a:endParaRPr>
            </a:p>
          </p:txBody>
        </p:sp>
        <p:sp>
          <p:nvSpPr>
            <p:cNvPr id="10" name="TextBox 9"/>
            <p:cNvSpPr txBox="1"/>
            <p:nvPr/>
          </p:nvSpPr>
          <p:spPr>
            <a:xfrm>
              <a:off x="8758370" y="4112943"/>
              <a:ext cx="1081078" cy="490088"/>
            </a:xfrm>
            <a:prstGeom prst="rect">
              <a:avLst/>
            </a:prstGeom>
            <a:noFill/>
            <a:ln>
              <a:noFill/>
            </a:ln>
          </p:spPr>
          <p:txBody>
            <a:bodyPr lIns="90000" tIns="45000" rIns="90000" bIns="45000" compatLnSpc="0">
              <a:spAutoFit/>
            </a:bodyPr>
            <a:lstStyle/>
            <a:p>
              <a:pPr fontAlgn="auto" hangingPunct="0">
                <a:spcBef>
                  <a:spcPts val="0"/>
                </a:spcBef>
                <a:spcAft>
                  <a:spcPts val="0"/>
                </a:spcAft>
                <a:defRPr/>
              </a:pPr>
              <a:r>
                <a:rPr lang="es-CO" sz="2600" dirty="0">
                  <a:solidFill>
                    <a:srgbClr val="000000"/>
                  </a:solidFill>
                  <a:latin typeface="Arial" pitchFamily="18"/>
                  <a:ea typeface="SimSun" pitchFamily="2"/>
                  <a:cs typeface="Mangal" pitchFamily="2"/>
                </a:rPr>
                <a:t>Ba</a:t>
              </a:r>
              <a:r>
                <a:rPr lang="es-CO" sz="2600" baseline="33000" dirty="0">
                  <a:solidFill>
                    <a:srgbClr val="000000"/>
                  </a:solidFill>
                  <a:latin typeface="Arial" pitchFamily="18"/>
                  <a:ea typeface="SimSun" pitchFamily="2"/>
                  <a:cs typeface="Mangal" pitchFamily="2"/>
                </a:rPr>
                <a:t>+</a:t>
              </a:r>
            </a:p>
          </p:txBody>
        </p:sp>
        <p:grpSp>
          <p:nvGrpSpPr>
            <p:cNvPr id="19479" name="Group 89"/>
            <p:cNvGrpSpPr>
              <a:grpSpLocks/>
            </p:cNvGrpSpPr>
            <p:nvPr/>
          </p:nvGrpSpPr>
          <p:grpSpPr bwMode="auto">
            <a:xfrm>
              <a:off x="4597566" y="4361139"/>
              <a:ext cx="5267282" cy="3252671"/>
              <a:chOff x="4597566" y="812845"/>
              <a:chExt cx="5267282" cy="3252671"/>
            </a:xfrm>
          </p:grpSpPr>
          <p:grpSp>
            <p:nvGrpSpPr>
              <p:cNvPr id="19480" name="Group 93"/>
              <p:cNvGrpSpPr>
                <a:grpSpLocks/>
              </p:cNvGrpSpPr>
              <p:nvPr/>
            </p:nvGrpSpPr>
            <p:grpSpPr bwMode="auto">
              <a:xfrm>
                <a:off x="4597566" y="812845"/>
                <a:ext cx="5267282" cy="3252671"/>
                <a:chOff x="4597566" y="810028"/>
                <a:chExt cx="5159359" cy="3112237"/>
              </a:xfrm>
            </p:grpSpPr>
            <p:cxnSp>
              <p:nvCxnSpPr>
                <p:cNvPr id="100" name="Straight Arrow Connector 99"/>
                <p:cNvCxnSpPr/>
                <p:nvPr/>
              </p:nvCxnSpPr>
              <p:spPr>
                <a:xfrm flipV="1">
                  <a:off x="5566307" y="1043257"/>
                  <a:ext cx="1273512" cy="2708857"/>
                </a:xfrm>
                <a:prstGeom prst="straightConnector1">
                  <a:avLst/>
                </a:prstGeom>
                <a:ln w="28575">
                  <a:solidFill>
                    <a:schemeClr val="accent4">
                      <a:lumMod val="75000"/>
                      <a:alpha val="69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486" name="TextBox 100"/>
                <p:cNvSpPr txBox="1">
                  <a:spLocks noChangeArrowheads="1"/>
                </p:cNvSpPr>
                <p:nvPr/>
              </p:nvSpPr>
              <p:spPr bwMode="auto">
                <a:xfrm>
                  <a:off x="5742185" y="810028"/>
                  <a:ext cx="983211" cy="340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6p</a:t>
                  </a:r>
                  <a:r>
                    <a:rPr lang="en-US" altLang="nl-NL" sz="1700" baseline="30000">
                      <a:solidFill>
                        <a:prstClr val="black"/>
                      </a:solidFill>
                      <a:cs typeface="Arial" pitchFamily="34" charset="0"/>
                    </a:rPr>
                    <a:t>2</a:t>
                  </a:r>
                  <a:r>
                    <a:rPr lang="en-US" altLang="nl-NL" sz="1700">
                      <a:solidFill>
                        <a:prstClr val="black"/>
                      </a:solidFill>
                      <a:cs typeface="Arial" pitchFamily="34" charset="0"/>
                    </a:rPr>
                    <a:t>P</a:t>
                  </a:r>
                  <a:r>
                    <a:rPr lang="en-US" altLang="nl-NL" sz="1700" baseline="-25000">
                      <a:solidFill>
                        <a:prstClr val="black"/>
                      </a:solidFill>
                      <a:cs typeface="Arial" pitchFamily="34" charset="0"/>
                    </a:rPr>
                    <a:t>3/2</a:t>
                  </a:r>
                </a:p>
              </p:txBody>
            </p:sp>
            <p:sp>
              <p:nvSpPr>
                <p:cNvPr id="19487" name="TextBox 101"/>
                <p:cNvSpPr txBox="1">
                  <a:spLocks noChangeArrowheads="1"/>
                </p:cNvSpPr>
                <p:nvPr/>
              </p:nvSpPr>
              <p:spPr bwMode="auto">
                <a:xfrm>
                  <a:off x="5789497" y="1185986"/>
                  <a:ext cx="982083" cy="340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6p</a:t>
                  </a:r>
                  <a:r>
                    <a:rPr lang="en-US" altLang="nl-NL" sz="1700" baseline="30000">
                      <a:solidFill>
                        <a:prstClr val="black"/>
                      </a:solidFill>
                      <a:cs typeface="Arial" pitchFamily="34" charset="0"/>
                    </a:rPr>
                    <a:t>2</a:t>
                  </a:r>
                  <a:r>
                    <a:rPr lang="en-US" altLang="nl-NL" sz="1700">
                      <a:solidFill>
                        <a:prstClr val="black"/>
                      </a:solidFill>
                      <a:cs typeface="Arial" pitchFamily="34" charset="0"/>
                    </a:rPr>
                    <a:t>P</a:t>
                  </a:r>
                  <a:r>
                    <a:rPr lang="en-US" altLang="nl-NL" sz="1700" baseline="-25000">
                      <a:solidFill>
                        <a:prstClr val="black"/>
                      </a:solidFill>
                      <a:cs typeface="Arial" pitchFamily="34" charset="0"/>
                    </a:rPr>
                    <a:t>1/2</a:t>
                  </a:r>
                </a:p>
              </p:txBody>
            </p:sp>
            <p:sp>
              <p:nvSpPr>
                <p:cNvPr id="19488" name="TextBox 102"/>
                <p:cNvSpPr txBox="1">
                  <a:spLocks noChangeArrowheads="1"/>
                </p:cNvSpPr>
                <p:nvPr/>
              </p:nvSpPr>
              <p:spPr bwMode="auto">
                <a:xfrm>
                  <a:off x="8823896" y="2410917"/>
                  <a:ext cx="933029" cy="340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5d</a:t>
                  </a:r>
                  <a:r>
                    <a:rPr lang="en-US" altLang="nl-NL" sz="1700" baseline="30000">
                      <a:solidFill>
                        <a:prstClr val="black"/>
                      </a:solidFill>
                      <a:cs typeface="Arial" pitchFamily="34" charset="0"/>
                    </a:rPr>
                    <a:t>2</a:t>
                  </a:r>
                  <a:r>
                    <a:rPr lang="en-US" altLang="nl-NL" sz="1700">
                      <a:solidFill>
                        <a:prstClr val="black"/>
                      </a:solidFill>
                      <a:cs typeface="Arial" pitchFamily="34" charset="0"/>
                    </a:rPr>
                    <a:t>D</a:t>
                  </a:r>
                  <a:r>
                    <a:rPr lang="en-US" altLang="nl-NL" sz="1700" baseline="-25000">
                      <a:solidFill>
                        <a:prstClr val="black"/>
                      </a:solidFill>
                      <a:cs typeface="Arial" pitchFamily="34" charset="0"/>
                    </a:rPr>
                    <a:t>3/2</a:t>
                  </a:r>
                </a:p>
              </p:txBody>
            </p:sp>
            <p:sp>
              <p:nvSpPr>
                <p:cNvPr id="19489" name="TextBox 103"/>
                <p:cNvSpPr txBox="1">
                  <a:spLocks noChangeArrowheads="1"/>
                </p:cNvSpPr>
                <p:nvPr/>
              </p:nvSpPr>
              <p:spPr bwMode="auto">
                <a:xfrm>
                  <a:off x="4597566" y="3581537"/>
                  <a:ext cx="1018810" cy="340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6s</a:t>
                  </a:r>
                  <a:r>
                    <a:rPr lang="en-US" altLang="nl-NL" sz="1700" baseline="30000">
                      <a:solidFill>
                        <a:prstClr val="black"/>
                      </a:solidFill>
                      <a:cs typeface="Arial" pitchFamily="34" charset="0"/>
                    </a:rPr>
                    <a:t>2</a:t>
                  </a:r>
                  <a:r>
                    <a:rPr lang="en-US" altLang="nl-NL" sz="1700">
                      <a:solidFill>
                        <a:prstClr val="black"/>
                      </a:solidFill>
                      <a:cs typeface="Arial" pitchFamily="34" charset="0"/>
                    </a:rPr>
                    <a:t>S</a:t>
                  </a:r>
                  <a:r>
                    <a:rPr lang="en-US" altLang="nl-NL" sz="1700" baseline="-25000">
                      <a:solidFill>
                        <a:prstClr val="black"/>
                      </a:solidFill>
                      <a:cs typeface="Arial" pitchFamily="34" charset="0"/>
                    </a:rPr>
                    <a:t>1/2</a:t>
                  </a:r>
                </a:p>
              </p:txBody>
            </p:sp>
            <p:sp>
              <p:nvSpPr>
                <p:cNvPr id="105" name="TextBox 104"/>
                <p:cNvSpPr txBox="1"/>
                <p:nvPr/>
              </p:nvSpPr>
              <p:spPr>
                <a:xfrm>
                  <a:off x="7083948" y="3084010"/>
                  <a:ext cx="1374585" cy="340728"/>
                </a:xfrm>
                <a:prstGeom prst="rect">
                  <a:avLst/>
                </a:prstGeom>
                <a:noFill/>
              </p:spPr>
              <p:txBody>
                <a:bodyPr>
                  <a:spAutoFit/>
                </a:bodyPr>
                <a:lstStyle/>
                <a:p>
                  <a:pPr fontAlgn="auto">
                    <a:spcBef>
                      <a:spcPts val="0"/>
                    </a:spcBef>
                    <a:spcAft>
                      <a:spcPts val="0"/>
                    </a:spcAft>
                    <a:defRPr/>
                  </a:pPr>
                  <a:r>
                    <a:rPr lang="el-GR" sz="1700" b="1" dirty="0">
                      <a:solidFill>
                        <a:srgbClr val="C0504D">
                          <a:lumMod val="75000"/>
                        </a:srgbClr>
                      </a:solidFill>
                      <a:latin typeface="Calibri"/>
                    </a:rPr>
                    <a:t>λ</a:t>
                  </a:r>
                  <a:r>
                    <a:rPr lang="el-GR" sz="1700" b="1" baseline="-25000" dirty="0">
                      <a:solidFill>
                        <a:srgbClr val="C0504D">
                          <a:lumMod val="75000"/>
                        </a:srgbClr>
                      </a:solidFill>
                      <a:latin typeface="Calibri"/>
                    </a:rPr>
                    <a:t>0</a:t>
                  </a:r>
                  <a:r>
                    <a:rPr lang="en-US" sz="1700" b="1" dirty="0">
                      <a:solidFill>
                        <a:srgbClr val="C0504D">
                          <a:lumMod val="75000"/>
                        </a:srgbClr>
                      </a:solidFill>
                      <a:latin typeface="Calibri"/>
                    </a:rPr>
                    <a:t>=2050 nm</a:t>
                  </a:r>
                </a:p>
              </p:txBody>
            </p:sp>
            <p:sp>
              <p:nvSpPr>
                <p:cNvPr id="19491" name="TextBox 105"/>
                <p:cNvSpPr txBox="1">
                  <a:spLocks noChangeArrowheads="1"/>
                </p:cNvSpPr>
                <p:nvPr/>
              </p:nvSpPr>
              <p:spPr bwMode="auto">
                <a:xfrm>
                  <a:off x="6408464" y="2555701"/>
                  <a:ext cx="1128665" cy="340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l-GR" altLang="nl-NL" sz="1700" b="1">
                      <a:solidFill>
                        <a:srgbClr val="002060"/>
                      </a:solidFill>
                      <a:latin typeface="Calibri" pitchFamily="34" charset="0"/>
                      <a:cs typeface="Arial" pitchFamily="34" charset="0"/>
                    </a:rPr>
                    <a:t>λ</a:t>
                  </a:r>
                  <a:r>
                    <a:rPr lang="en-US" altLang="nl-NL" sz="1700" b="1" baseline="-25000">
                      <a:solidFill>
                        <a:srgbClr val="002060"/>
                      </a:solidFill>
                      <a:latin typeface="Calibri" pitchFamily="34" charset="0"/>
                      <a:cs typeface="Arial" pitchFamily="34" charset="0"/>
                    </a:rPr>
                    <a:t>1</a:t>
                  </a:r>
                  <a:r>
                    <a:rPr lang="en-US" altLang="nl-NL" sz="1700" b="1">
                      <a:solidFill>
                        <a:srgbClr val="002060"/>
                      </a:solidFill>
                      <a:latin typeface="Calibri" pitchFamily="34" charset="0"/>
                      <a:cs typeface="Arial" pitchFamily="34" charset="0"/>
                    </a:rPr>
                    <a:t>=493 nm</a:t>
                  </a:r>
                </a:p>
              </p:txBody>
            </p:sp>
            <p:sp>
              <p:nvSpPr>
                <p:cNvPr id="108" name="TextBox 107"/>
                <p:cNvSpPr txBox="1"/>
                <p:nvPr/>
              </p:nvSpPr>
              <p:spPr>
                <a:xfrm>
                  <a:off x="6702983" y="1858647"/>
                  <a:ext cx="1432119" cy="340728"/>
                </a:xfrm>
                <a:prstGeom prst="rect">
                  <a:avLst/>
                </a:prstGeom>
                <a:noFill/>
              </p:spPr>
              <p:txBody>
                <a:bodyPr>
                  <a:spAutoFit/>
                </a:bodyPr>
                <a:lstStyle/>
                <a:p>
                  <a:pPr fontAlgn="auto">
                    <a:spcBef>
                      <a:spcPts val="0"/>
                    </a:spcBef>
                    <a:spcAft>
                      <a:spcPts val="0"/>
                    </a:spcAft>
                    <a:defRPr/>
                  </a:pPr>
                  <a:r>
                    <a:rPr lang="el-GR" sz="1700" b="1" dirty="0">
                      <a:solidFill>
                        <a:srgbClr val="C0504D">
                          <a:lumMod val="50000"/>
                        </a:srgbClr>
                      </a:solidFill>
                      <a:latin typeface="Calibri"/>
                    </a:rPr>
                    <a:t>λ</a:t>
                  </a:r>
                  <a:r>
                    <a:rPr lang="en-US" sz="1700" b="1" baseline="-25000" dirty="0">
                      <a:solidFill>
                        <a:srgbClr val="C0504D">
                          <a:lumMod val="50000"/>
                        </a:srgbClr>
                      </a:solidFill>
                      <a:latin typeface="Calibri"/>
                    </a:rPr>
                    <a:t>2</a:t>
                  </a:r>
                  <a:r>
                    <a:rPr lang="en-US" sz="1700" b="1" dirty="0">
                      <a:solidFill>
                        <a:srgbClr val="C0504D">
                          <a:lumMod val="50000"/>
                        </a:srgbClr>
                      </a:solidFill>
                      <a:latin typeface="Calibri"/>
                    </a:rPr>
                    <a:t>=649 nm</a:t>
                  </a:r>
                </a:p>
              </p:txBody>
            </p:sp>
            <p:cxnSp>
              <p:nvCxnSpPr>
                <p:cNvPr id="109" name="Straight Connector 108"/>
                <p:cNvCxnSpPr/>
                <p:nvPr/>
              </p:nvCxnSpPr>
              <p:spPr>
                <a:xfrm>
                  <a:off x="6589471" y="1014407"/>
                  <a:ext cx="1071367"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a:off x="6547486" y="1377309"/>
                  <a:ext cx="107292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7620409" y="2520677"/>
                  <a:ext cx="107292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5476119" y="3764262"/>
                  <a:ext cx="1071367"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p:nvPr/>
              </p:nvCxnSpPr>
              <p:spPr>
                <a:xfrm flipV="1">
                  <a:off x="5905288" y="1377309"/>
                  <a:ext cx="1166220" cy="2386953"/>
                </a:xfrm>
                <a:prstGeom prst="straightConnector1">
                  <a:avLst/>
                </a:prstGeom>
                <a:ln w="34925">
                  <a:solidFill>
                    <a:srgbClr val="00206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p:nvPr/>
              </p:nvCxnSpPr>
              <p:spPr>
                <a:xfrm flipH="1" flipV="1">
                  <a:off x="7083948" y="1377309"/>
                  <a:ext cx="1097802" cy="1143368"/>
                </a:xfrm>
                <a:prstGeom prst="straightConnector1">
                  <a:avLst/>
                </a:prstGeom>
                <a:ln w="38100">
                  <a:solidFill>
                    <a:schemeClr val="accent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a:xfrm flipV="1">
                  <a:off x="5905288" y="2520677"/>
                  <a:ext cx="2276462" cy="1243585"/>
                </a:xfrm>
                <a:prstGeom prst="straightConnector1">
                  <a:avLst/>
                </a:prstGeom>
                <a:ln w="38100">
                  <a:solidFill>
                    <a:schemeClr val="accent2">
                      <a:lumMod val="75000"/>
                    </a:schemeClr>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5280194" y="1907236"/>
                  <a:ext cx="1128901" cy="340728"/>
                </a:xfrm>
                <a:prstGeom prst="rect">
                  <a:avLst/>
                </a:prstGeom>
                <a:noFill/>
              </p:spPr>
              <p:txBody>
                <a:bodyPr>
                  <a:spAutoFit/>
                </a:bodyPr>
                <a:lstStyle/>
                <a:p>
                  <a:pPr fontAlgn="auto">
                    <a:spcBef>
                      <a:spcPts val="0"/>
                    </a:spcBef>
                    <a:spcAft>
                      <a:spcPts val="0"/>
                    </a:spcAft>
                    <a:defRPr/>
                  </a:pPr>
                  <a:r>
                    <a:rPr lang="el-GR" sz="1700" b="1" dirty="0">
                      <a:solidFill>
                        <a:srgbClr val="8064A2">
                          <a:lumMod val="75000"/>
                        </a:srgbClr>
                      </a:solidFill>
                      <a:latin typeface="Calibri"/>
                    </a:rPr>
                    <a:t>λ</a:t>
                  </a:r>
                  <a:r>
                    <a:rPr lang="en-US" sz="1700" b="1" baseline="-25000" dirty="0">
                      <a:solidFill>
                        <a:srgbClr val="8064A2">
                          <a:lumMod val="75000"/>
                        </a:srgbClr>
                      </a:solidFill>
                      <a:latin typeface="Calibri"/>
                    </a:rPr>
                    <a:t>4</a:t>
                  </a:r>
                  <a:r>
                    <a:rPr lang="en-US" sz="1700" b="1" dirty="0">
                      <a:solidFill>
                        <a:srgbClr val="8064A2">
                          <a:lumMod val="75000"/>
                        </a:srgbClr>
                      </a:solidFill>
                      <a:latin typeface="Calibri"/>
                    </a:rPr>
                    <a:t>=455 nm</a:t>
                  </a:r>
                </a:p>
              </p:txBody>
            </p:sp>
          </p:grpSp>
          <p:cxnSp>
            <p:nvCxnSpPr>
              <p:cNvPr id="95" name="Straight Connector 94"/>
              <p:cNvCxnSpPr/>
              <p:nvPr/>
            </p:nvCxnSpPr>
            <p:spPr>
              <a:xfrm>
                <a:off x="7712216" y="2267428"/>
                <a:ext cx="1073141"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9482" name="TextBox 95"/>
              <p:cNvSpPr txBox="1">
                <a:spLocks noChangeArrowheads="1"/>
              </p:cNvSpPr>
              <p:nvPr/>
            </p:nvSpPr>
            <p:spPr bwMode="auto">
              <a:xfrm>
                <a:off x="8912302" y="2053923"/>
                <a:ext cx="952546" cy="356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5d</a:t>
                </a:r>
                <a:r>
                  <a:rPr lang="en-US" altLang="nl-NL" sz="1700" baseline="30000">
                    <a:solidFill>
                      <a:prstClr val="black"/>
                    </a:solidFill>
                    <a:cs typeface="Arial" pitchFamily="34" charset="0"/>
                  </a:rPr>
                  <a:t>2</a:t>
                </a:r>
                <a:r>
                  <a:rPr lang="en-US" altLang="nl-NL" sz="1700">
                    <a:solidFill>
                      <a:prstClr val="black"/>
                    </a:solidFill>
                    <a:cs typeface="Arial" pitchFamily="34" charset="0"/>
                  </a:rPr>
                  <a:t>D</a:t>
                </a:r>
                <a:r>
                  <a:rPr lang="en-US" altLang="nl-NL" sz="1700" baseline="-25000">
                    <a:solidFill>
                      <a:prstClr val="black"/>
                    </a:solidFill>
                    <a:cs typeface="Arial" pitchFamily="34" charset="0"/>
                  </a:rPr>
                  <a:t>5/2</a:t>
                </a:r>
              </a:p>
            </p:txBody>
          </p:sp>
          <p:cxnSp>
            <p:nvCxnSpPr>
              <p:cNvPr id="98" name="Straight Arrow Connector 97"/>
              <p:cNvCxnSpPr/>
              <p:nvPr/>
            </p:nvCxnSpPr>
            <p:spPr>
              <a:xfrm flipH="1" flipV="1">
                <a:off x="7472506" y="1042315"/>
                <a:ext cx="1120766" cy="1194961"/>
              </a:xfrm>
              <a:prstGeom prst="straightConnector1">
                <a:avLst/>
              </a:prstGeom>
              <a:ln w="38100">
                <a:solidFill>
                  <a:srgbClr val="C86664"/>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484" name="TextBox 98"/>
              <p:cNvSpPr txBox="1">
                <a:spLocks noChangeArrowheads="1"/>
              </p:cNvSpPr>
              <p:nvPr/>
            </p:nvSpPr>
            <p:spPr bwMode="auto">
              <a:xfrm>
                <a:off x="8010388" y="1405157"/>
                <a:ext cx="1566427" cy="356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l-GR" altLang="nl-NL" sz="1700" b="1">
                    <a:solidFill>
                      <a:srgbClr val="C86664"/>
                    </a:solidFill>
                    <a:latin typeface="Calibri" pitchFamily="34" charset="0"/>
                    <a:cs typeface="Arial" pitchFamily="34" charset="0"/>
                  </a:rPr>
                  <a:t>λ</a:t>
                </a:r>
                <a:r>
                  <a:rPr lang="en-US" altLang="nl-NL" sz="1700" b="1" baseline="-25000">
                    <a:solidFill>
                      <a:srgbClr val="C86664"/>
                    </a:solidFill>
                    <a:latin typeface="Calibri" pitchFamily="34" charset="0"/>
                    <a:cs typeface="Arial" pitchFamily="34" charset="0"/>
                  </a:rPr>
                  <a:t>5</a:t>
                </a:r>
                <a:r>
                  <a:rPr lang="en-US" altLang="nl-NL" sz="1700" b="1">
                    <a:solidFill>
                      <a:srgbClr val="C86664"/>
                    </a:solidFill>
                    <a:latin typeface="Calibri" pitchFamily="34" charset="0"/>
                    <a:cs typeface="Arial" pitchFamily="34" charset="0"/>
                  </a:rPr>
                  <a:t>=615 nm</a:t>
                </a:r>
              </a:p>
            </p:txBody>
          </p:sp>
        </p:grpSp>
      </p:grpSp>
      <p:sp>
        <p:nvSpPr>
          <p:cNvPr id="19470" name="TextBox 53"/>
          <p:cNvSpPr txBox="1">
            <a:spLocks noChangeArrowheads="1"/>
          </p:cNvSpPr>
          <p:nvPr/>
        </p:nvSpPr>
        <p:spPr bwMode="auto">
          <a:xfrm>
            <a:off x="392113" y="6469799"/>
            <a:ext cx="4038600" cy="523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2800" b="1" dirty="0">
                <a:solidFill>
                  <a:srgbClr val="0000FF"/>
                </a:solidFill>
                <a:effectLst>
                  <a:outerShdw blurRad="38100" dist="38100" dir="2700000" algn="tl">
                    <a:srgbClr val="000000">
                      <a:alpha val="43137"/>
                    </a:srgbClr>
                  </a:outerShdw>
                </a:effectLst>
                <a:cs typeface="Arial" pitchFamily="34" charset="0"/>
              </a:rPr>
              <a:t>Ba</a:t>
            </a:r>
            <a:r>
              <a:rPr lang="en-US" altLang="nl-NL" sz="2800" b="1" baseline="30000" dirty="0">
                <a:solidFill>
                  <a:srgbClr val="0000FF"/>
                </a:solidFill>
                <a:effectLst>
                  <a:outerShdw blurRad="38100" dist="38100" dir="2700000" algn="tl">
                    <a:srgbClr val="000000">
                      <a:alpha val="43137"/>
                    </a:srgbClr>
                  </a:outerShdw>
                </a:effectLst>
                <a:cs typeface="Arial" pitchFamily="34" charset="0"/>
              </a:rPr>
              <a:t>+</a:t>
            </a:r>
            <a:r>
              <a:rPr lang="en-US" altLang="nl-NL" sz="2800" b="1" dirty="0">
                <a:solidFill>
                  <a:srgbClr val="0000FF"/>
                </a:solidFill>
                <a:effectLst>
                  <a:outerShdw blurRad="38100" dist="38100" dir="2700000" algn="tl">
                    <a:srgbClr val="000000">
                      <a:alpha val="43137"/>
                    </a:srgbClr>
                  </a:outerShdw>
                </a:effectLst>
                <a:cs typeface="Arial" pitchFamily="34" charset="0"/>
              </a:rPr>
              <a:t> : Precursor to Ra</a:t>
            </a:r>
            <a:r>
              <a:rPr lang="en-US" altLang="nl-NL" sz="2400" b="1" baseline="30000" dirty="0">
                <a:solidFill>
                  <a:srgbClr val="0000FF"/>
                </a:solidFill>
                <a:cs typeface="Arial" pitchFamily="34" charset="0"/>
              </a:rPr>
              <a:t>+</a:t>
            </a:r>
            <a:r>
              <a:rPr lang="en-US" altLang="nl-NL" sz="2400" b="1" dirty="0">
                <a:solidFill>
                  <a:srgbClr val="0000FF"/>
                </a:solidFill>
                <a:cs typeface="Arial" pitchFamily="34" charset="0"/>
              </a:rPr>
              <a:t> </a:t>
            </a:r>
          </a:p>
        </p:txBody>
      </p:sp>
      <p:sp>
        <p:nvSpPr>
          <p:cNvPr id="19471" name="TextBox 54"/>
          <p:cNvSpPr txBox="1">
            <a:spLocks noChangeArrowheads="1"/>
          </p:cNvSpPr>
          <p:nvPr/>
        </p:nvSpPr>
        <p:spPr bwMode="auto">
          <a:xfrm>
            <a:off x="620713" y="4432317"/>
            <a:ext cx="990600"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5mm</a:t>
            </a:r>
          </a:p>
        </p:txBody>
      </p:sp>
      <p:graphicFrame>
        <p:nvGraphicFramePr>
          <p:cNvPr id="19473" name="Object 16"/>
          <p:cNvGraphicFramePr>
            <a:graphicFrameLocks noChangeAspect="1"/>
          </p:cNvGraphicFramePr>
          <p:nvPr/>
        </p:nvGraphicFramePr>
        <p:xfrm>
          <a:off x="925513" y="1073150"/>
          <a:ext cx="1752600" cy="877888"/>
        </p:xfrm>
        <a:graphic>
          <a:graphicData uri="http://schemas.openxmlformats.org/presentationml/2006/ole">
            <mc:AlternateContent xmlns:mc="http://schemas.openxmlformats.org/markup-compatibility/2006">
              <mc:Choice xmlns:v="urn:schemas-microsoft-com:vml" Requires="v">
                <p:oleObj spid="_x0000_s73910" name="Equation" r:id="rId6" imgW="787058" imgH="393529" progId="Equation.3">
                  <p:embed/>
                </p:oleObj>
              </mc:Choice>
              <mc:Fallback>
                <p:oleObj name="Equation" r:id="rId6" imgW="787058" imgH="393529"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5513" y="1073150"/>
                        <a:ext cx="1752600" cy="877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8" name="Oval 57"/>
          <p:cNvSpPr/>
          <p:nvPr/>
        </p:nvSpPr>
        <p:spPr>
          <a:xfrm>
            <a:off x="1763713" y="1036638"/>
            <a:ext cx="838200" cy="533400"/>
          </a:xfrm>
          <a:prstGeom prst="ellipse">
            <a:avLst/>
          </a:prstGeom>
          <a:noFill/>
          <a:ln w="25400" cap="flat">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lIns="91288" tIns="45643" rIns="91288" bIns="45643" anchor="ctr"/>
          <a:lstStyle/>
          <a:p>
            <a:pPr algn="ctr">
              <a:defRPr/>
            </a:pPr>
            <a:endParaRPr lang="en-US">
              <a:solidFill>
                <a:prstClr val="white"/>
              </a:solidFill>
            </a:endParaRPr>
          </a:p>
        </p:txBody>
      </p:sp>
      <p:sp>
        <p:nvSpPr>
          <p:cNvPr id="19475" name="TextBox 59"/>
          <p:cNvSpPr txBox="1">
            <a:spLocks noChangeArrowheads="1"/>
          </p:cNvSpPr>
          <p:nvPr/>
        </p:nvSpPr>
        <p:spPr bwMode="auto">
          <a:xfrm>
            <a:off x="2906712" y="1123950"/>
            <a:ext cx="2525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800" b="1" dirty="0">
                <a:solidFill>
                  <a:srgbClr val="0000FF"/>
                </a:solidFill>
                <a:cs typeface="Arial" pitchFamily="34" charset="0"/>
              </a:rPr>
              <a:t>To be measured</a:t>
            </a:r>
          </a:p>
        </p:txBody>
      </p:sp>
      <p:cxnSp>
        <p:nvCxnSpPr>
          <p:cNvPr id="60" name="Straight Arrow Connector 59"/>
          <p:cNvCxnSpPr/>
          <p:nvPr/>
        </p:nvCxnSpPr>
        <p:spPr>
          <a:xfrm rot="10800000" flipV="1">
            <a:off x="2678113" y="1341438"/>
            <a:ext cx="304800"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pic>
        <p:nvPicPr>
          <p:cNvPr id="61" name="Picture 5" descr="http://steelguru.com/uploads/reports/week171-03-05-2010.jpg"/>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0" b="100000" l="0" r="100000">
                        <a14:foregroundMark x1="23529" y1="68235" x2="23529" y2="68235"/>
                        <a14:foregroundMark x1="51765" y1="77647" x2="51765" y2="77647"/>
                        <a14:foregroundMark x1="69412" y1="64706" x2="69412" y2="64706"/>
                        <a14:foregroundMark x1="52941" y1="17647" x2="52941" y2="17647"/>
                        <a14:foregroundMark x1="30588" y1="37647" x2="30588" y2="37647"/>
                        <a14:foregroundMark x1="49412" y1="51765" x2="49412" y2="51765"/>
                        <a14:backgroundMark x1="9412" y1="3529" x2="9412" y2="3529"/>
                        <a14:backgroundMark x1="89412" y1="2353" x2="89412" y2="2353"/>
                        <a14:backgroundMark x1="96471" y1="95294" x2="96471" y2="95294"/>
                        <a14:backgroundMark x1="15294" y1="94118" x2="15294" y2="94118"/>
                      </a14:backgroundRemoval>
                    </a14:imgEffect>
                  </a14:imgLayer>
                </a14:imgProps>
              </a:ext>
              <a:ext uri="{28A0092B-C50C-407E-A947-70E740481C1C}">
                <a14:useLocalDpi xmlns:a14="http://schemas.microsoft.com/office/drawing/2010/main" val="0"/>
              </a:ext>
            </a:extLst>
          </a:blip>
          <a:srcRect/>
          <a:stretch>
            <a:fillRect/>
          </a:stretch>
        </p:blipFill>
        <p:spPr bwMode="auto">
          <a:xfrm>
            <a:off x="8333025" y="609617"/>
            <a:ext cx="390288" cy="390247"/>
          </a:xfrm>
          <a:prstGeom prst="rect">
            <a:avLst/>
          </a:prstGeom>
          <a:noFill/>
          <a:extLst>
            <a:ext uri="{909E8E84-426E-40DD-AFC4-6F175D3DCCD1}">
              <a14:hiddenFill xmlns:a14="http://schemas.microsoft.com/office/drawing/2010/main">
                <a:solidFill>
                  <a:srgbClr val="FFFFFF"/>
                </a:solidFill>
              </a14:hiddenFill>
            </a:ext>
          </a:extLst>
        </p:spPr>
      </p:pic>
    </p:spTree>
    <p:custDataLst>
      <p:tags r:id="rId2"/>
    </p:custDataLst>
    <p:extLst>
      <p:ext uri="{BB962C8B-B14F-4D97-AF65-F5344CB8AC3E}">
        <p14:creationId xmlns:p14="http://schemas.microsoft.com/office/powerpoint/2010/main" val="3305033445"/>
      </p:ext>
    </p:extLst>
  </p:cSld>
  <p:clrMapOvr>
    <a:masterClrMapping/>
  </p:clrMapOvr>
  <p:transition spd="slow" advTm="65598"/>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chemeClr val="bg1"/>
                </a:solidFill>
              </a:rPr>
              <a:t>Hyperbolic Paul trap</a:t>
            </a:r>
          </a:p>
        </p:txBody>
      </p:sp>
      <p:sp>
        <p:nvSpPr>
          <p:cNvPr id="5" name="Date Placeholder 4"/>
          <p:cNvSpPr>
            <a:spLocks noGrp="1"/>
          </p:cNvSpPr>
          <p:nvPr>
            <p:ph type="dt" idx="10"/>
          </p:nvPr>
        </p:nvSpPr>
        <p:spPr>
          <a:xfrm>
            <a:off x="0" y="-5250"/>
            <a:ext cx="3769734" cy="402484"/>
          </a:xfrm>
        </p:spPr>
        <p:txBody>
          <a:bodyPr/>
          <a:lstStyle/>
          <a:p>
            <a:r>
              <a:rPr lang="en-US">
                <a:solidFill>
                  <a:prstClr val="black"/>
                </a:solidFill>
              </a:rPr>
              <a:t>NNV subatomic Lunteren 2014-11-05</a:t>
            </a:r>
            <a:endParaRPr lang="en-US" dirty="0">
              <a:solidFill>
                <a:prstClr val="black"/>
              </a:solidFill>
            </a:endParaRPr>
          </a:p>
        </p:txBody>
      </p:sp>
      <p:sp>
        <p:nvSpPr>
          <p:cNvPr id="7" name="Slide Number Placeholder 6"/>
          <p:cNvSpPr>
            <a:spLocks noGrp="1"/>
          </p:cNvSpPr>
          <p:nvPr>
            <p:ph type="sldNum" sz="quarter" idx="4294967295"/>
          </p:nvPr>
        </p:nvSpPr>
        <p:spPr>
          <a:xfrm>
            <a:off x="7727950" y="-4763"/>
            <a:ext cx="2352675" cy="401638"/>
          </a:xfrm>
          <a:prstGeom prst="rect">
            <a:avLst/>
          </a:prstGeom>
        </p:spPr>
        <p:txBody>
          <a:bodyPr/>
          <a:lstStyle/>
          <a:p>
            <a:fld id="{1AF75F74-1154-4BB7-B4A2-FC52C31B3C9A}" type="slidenum">
              <a:rPr lang="en-US" smtClean="0">
                <a:solidFill>
                  <a:prstClr val="black"/>
                </a:solidFill>
              </a:rPr>
              <a:pPr/>
              <a:t>38</a:t>
            </a:fld>
            <a:endParaRPr lang="en-US">
              <a:solidFill>
                <a:prstClr val="black"/>
              </a:solidFill>
            </a:endParaRPr>
          </a:p>
        </p:txBody>
      </p:sp>
      <p:sp>
        <p:nvSpPr>
          <p:cNvPr id="6147" name="Rectangle 2"/>
          <p:cNvSpPr>
            <a:spLocks noChangeArrowheads="1"/>
          </p:cNvSpPr>
          <p:nvPr/>
        </p:nvSpPr>
        <p:spPr bwMode="auto">
          <a:xfrm>
            <a:off x="503238" y="1409719"/>
            <a:ext cx="9069388" cy="4987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278" tIns="45639" rIns="91278" bIns="45639" anchor="ctr"/>
          <a:lstStyle/>
          <a:p>
            <a:endParaRPr lang="en-US" altLang="en-US">
              <a:solidFill>
                <a:prstClr val="black"/>
              </a:solidFill>
              <a:latin typeface="Calibri"/>
              <a:cs typeface="Calibri"/>
            </a:endParaRPr>
          </a:p>
        </p:txBody>
      </p:sp>
      <p:sp>
        <p:nvSpPr>
          <p:cNvPr id="6149" name="Text Box 4"/>
          <p:cNvSpPr txBox="1">
            <a:spLocks noChangeArrowheads="1"/>
          </p:cNvSpPr>
          <p:nvPr/>
        </p:nvSpPr>
        <p:spPr bwMode="auto">
          <a:xfrm>
            <a:off x="7559675" y="7272338"/>
            <a:ext cx="2159000"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5pPr>
            <a:lvl6pPr marL="2514600" indent="-228600" defTabSz="457200"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6pPr>
            <a:lvl7pPr marL="2971800" indent="-228600" defTabSz="457200"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7pPr>
            <a:lvl8pPr marL="3429000" indent="-228600" defTabSz="457200"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8pPr>
            <a:lvl9pPr marL="3886200" indent="-228600" defTabSz="457200"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9pPr>
          </a:lstStyle>
          <a:p>
            <a:pPr algn="r" eaLnBrk="1"/>
            <a:fld id="{DAA98214-8454-464A-9951-6397A84F29F7}" type="slidenum">
              <a:rPr lang="en-US" altLang="en-US" sz="1300">
                <a:solidFill>
                  <a:srgbClr val="FFFFFF"/>
                </a:solidFill>
                <a:latin typeface="Calibri"/>
                <a:ea typeface="Arial Unicode MS" pitchFamily="34" charset="-128"/>
                <a:cs typeface="Calibri"/>
              </a:rPr>
              <a:pPr algn="r" eaLnBrk="1"/>
              <a:t>38</a:t>
            </a:fld>
            <a:endParaRPr lang="en-US" altLang="en-US" sz="1300">
              <a:solidFill>
                <a:srgbClr val="FFFFFF"/>
              </a:solidFill>
              <a:latin typeface="Calibri"/>
              <a:ea typeface="Arial Unicode MS" pitchFamily="34" charset="-128"/>
              <a:cs typeface="Calibri"/>
            </a:endParaRPr>
          </a:p>
        </p:txBody>
      </p:sp>
      <p:pic>
        <p:nvPicPr>
          <p:cNvPr id="6150"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0080625" cy="7559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27" name="Line 8"/>
          <p:cNvSpPr>
            <a:spLocks noChangeShapeType="1"/>
          </p:cNvSpPr>
          <p:nvPr/>
        </p:nvSpPr>
        <p:spPr bwMode="auto">
          <a:xfrm>
            <a:off x="5135562" y="3849707"/>
            <a:ext cx="195263" cy="14287"/>
          </a:xfrm>
          <a:prstGeom prst="line">
            <a:avLst/>
          </a:prstGeom>
          <a:noFill/>
          <a:ln w="72000" cap="sq">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278" tIns="45639" rIns="91278" bIns="45639"/>
          <a:lstStyle/>
          <a:p>
            <a:endParaRPr lang="en-US">
              <a:solidFill>
                <a:prstClr val="black"/>
              </a:solidFill>
              <a:latin typeface="Calibri"/>
              <a:cs typeface="Calibri"/>
            </a:endParaRPr>
          </a:p>
        </p:txBody>
      </p:sp>
      <p:sp>
        <p:nvSpPr>
          <p:cNvPr id="5128" name="Line 9"/>
          <p:cNvSpPr>
            <a:spLocks noChangeShapeType="1"/>
          </p:cNvSpPr>
          <p:nvPr/>
        </p:nvSpPr>
        <p:spPr bwMode="auto">
          <a:xfrm>
            <a:off x="-541319" y="3227388"/>
            <a:ext cx="1936751" cy="217487"/>
          </a:xfrm>
          <a:prstGeom prst="line">
            <a:avLst/>
          </a:prstGeom>
          <a:noFill/>
          <a:ln w="72000" cap="sq">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278" tIns="45639" rIns="91278" bIns="45639"/>
          <a:lstStyle/>
          <a:p>
            <a:endParaRPr lang="en-US">
              <a:solidFill>
                <a:prstClr val="black"/>
              </a:solidFill>
              <a:latin typeface="Calibri"/>
              <a:cs typeface="Calibri"/>
            </a:endParaRPr>
          </a:p>
        </p:txBody>
      </p:sp>
      <p:sp>
        <p:nvSpPr>
          <p:cNvPr id="5129" name="Line 10"/>
          <p:cNvSpPr>
            <a:spLocks noChangeShapeType="1"/>
          </p:cNvSpPr>
          <p:nvPr/>
        </p:nvSpPr>
        <p:spPr bwMode="auto">
          <a:xfrm>
            <a:off x="-609600" y="3298844"/>
            <a:ext cx="1974850" cy="219075"/>
          </a:xfrm>
          <a:prstGeom prst="line">
            <a:avLst/>
          </a:prstGeom>
          <a:noFill/>
          <a:ln w="72000" cap="sq">
            <a:solidFill>
              <a:srgbClr val="00B0F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278" tIns="45639" rIns="91278" bIns="45639"/>
          <a:lstStyle/>
          <a:p>
            <a:endParaRPr lang="en-US">
              <a:solidFill>
                <a:prstClr val="black"/>
              </a:solidFill>
              <a:latin typeface="Calibri"/>
              <a:cs typeface="Calibri"/>
            </a:endParaRPr>
          </a:p>
        </p:txBody>
      </p:sp>
      <p:sp>
        <p:nvSpPr>
          <p:cNvPr id="5130" name="Line 11"/>
          <p:cNvSpPr>
            <a:spLocks noChangeShapeType="1"/>
          </p:cNvSpPr>
          <p:nvPr/>
        </p:nvSpPr>
        <p:spPr bwMode="auto">
          <a:xfrm>
            <a:off x="5130802" y="3919538"/>
            <a:ext cx="195263" cy="15876"/>
          </a:xfrm>
          <a:prstGeom prst="line">
            <a:avLst/>
          </a:prstGeom>
          <a:noFill/>
          <a:ln w="72000" cap="sq">
            <a:solidFill>
              <a:srgbClr val="00B0F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278" tIns="45639" rIns="91278" bIns="45639"/>
          <a:lstStyle/>
          <a:p>
            <a:endParaRPr lang="en-US">
              <a:solidFill>
                <a:prstClr val="black"/>
              </a:solidFill>
              <a:latin typeface="Calibri"/>
              <a:cs typeface="Calibri"/>
            </a:endParaRPr>
          </a:p>
        </p:txBody>
      </p:sp>
      <p:sp>
        <p:nvSpPr>
          <p:cNvPr id="5131" name="Freeform 12"/>
          <p:cNvSpPr>
            <a:spLocks noChangeArrowheads="1"/>
          </p:cNvSpPr>
          <p:nvPr/>
        </p:nvSpPr>
        <p:spPr bwMode="auto">
          <a:xfrm>
            <a:off x="3708400" y="3840163"/>
            <a:ext cx="3787775" cy="2925762"/>
          </a:xfrm>
          <a:custGeom>
            <a:avLst/>
            <a:gdLst>
              <a:gd name="T0" fmla="*/ 2147483647 w 10000"/>
              <a:gd name="T1" fmla="*/ 1352322013 h 10000"/>
              <a:gd name="T2" fmla="*/ 2147483647 w 10000"/>
              <a:gd name="T3" fmla="*/ 0 h 10000"/>
              <a:gd name="T4" fmla="*/ 2147483647 w 10000"/>
              <a:gd name="T5" fmla="*/ 2147483647 h 10000"/>
              <a:gd name="T6" fmla="*/ 0 w 10000"/>
              <a:gd name="T7" fmla="*/ 2147483647 h 10000"/>
              <a:gd name="T8" fmla="*/ 2147483647 w 10000"/>
              <a:gd name="T9" fmla="*/ 2147483647 h 10000"/>
              <a:gd name="T10" fmla="*/ 2147483647 w 10000"/>
              <a:gd name="T11" fmla="*/ 2147483647 h 10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0" h="10000">
                <a:moveTo>
                  <a:pt x="7393" y="54"/>
                </a:moveTo>
                <a:lnTo>
                  <a:pt x="10000" y="0"/>
                </a:lnTo>
                <a:lnTo>
                  <a:pt x="9364" y="7934"/>
                </a:lnTo>
                <a:lnTo>
                  <a:pt x="0" y="10000"/>
                </a:lnTo>
                <a:lnTo>
                  <a:pt x="315" y="379"/>
                </a:lnTo>
                <a:lnTo>
                  <a:pt x="2970" y="285"/>
                </a:lnTo>
              </a:path>
            </a:pathLst>
          </a:custGeom>
          <a:noFill/>
          <a:ln w="54000" cap="flat">
            <a:solidFill>
              <a:srgbClr val="FFFF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278" tIns="45639" rIns="91278" bIns="45639" anchor="ctr"/>
          <a:lstStyle/>
          <a:p>
            <a:endParaRPr lang="en-US">
              <a:solidFill>
                <a:prstClr val="black"/>
              </a:solidFill>
              <a:latin typeface="Calibri"/>
              <a:cs typeface="Calibri"/>
            </a:endParaRPr>
          </a:p>
        </p:txBody>
      </p:sp>
      <p:sp>
        <p:nvSpPr>
          <p:cNvPr id="5132" name="Line 13"/>
          <p:cNvSpPr>
            <a:spLocks noChangeShapeType="1"/>
          </p:cNvSpPr>
          <p:nvPr/>
        </p:nvSpPr>
        <p:spPr bwMode="auto">
          <a:xfrm>
            <a:off x="6369052" y="4059238"/>
            <a:ext cx="3738563" cy="373062"/>
          </a:xfrm>
          <a:prstGeom prst="line">
            <a:avLst/>
          </a:prstGeom>
          <a:noFill/>
          <a:ln w="72000" cap="sq">
            <a:solidFill>
              <a:srgbClr val="00B0F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278" tIns="45639" rIns="91278" bIns="45639"/>
          <a:lstStyle/>
          <a:p>
            <a:endParaRPr lang="en-US">
              <a:solidFill>
                <a:prstClr val="black"/>
              </a:solidFill>
              <a:latin typeface="Calibri"/>
              <a:cs typeface="Calibri"/>
            </a:endParaRPr>
          </a:p>
        </p:txBody>
      </p:sp>
      <p:sp>
        <p:nvSpPr>
          <p:cNvPr id="5133" name="Line 14"/>
          <p:cNvSpPr>
            <a:spLocks noChangeShapeType="1"/>
          </p:cNvSpPr>
          <p:nvPr/>
        </p:nvSpPr>
        <p:spPr bwMode="auto">
          <a:xfrm>
            <a:off x="6376987" y="3987800"/>
            <a:ext cx="3738563" cy="376238"/>
          </a:xfrm>
          <a:prstGeom prst="line">
            <a:avLst/>
          </a:prstGeom>
          <a:noFill/>
          <a:ln w="72000" cap="sq">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278" tIns="45639" rIns="91278" bIns="45639"/>
          <a:lstStyle/>
          <a:p>
            <a:endParaRPr lang="en-US">
              <a:solidFill>
                <a:prstClr val="black"/>
              </a:solidFill>
              <a:latin typeface="Calibri"/>
              <a:cs typeface="Calibri"/>
            </a:endParaRPr>
          </a:p>
        </p:txBody>
      </p:sp>
      <p:sp>
        <p:nvSpPr>
          <p:cNvPr id="5134" name="Line 15"/>
          <p:cNvSpPr>
            <a:spLocks noChangeShapeType="1"/>
          </p:cNvSpPr>
          <p:nvPr/>
        </p:nvSpPr>
        <p:spPr bwMode="auto">
          <a:xfrm flipV="1">
            <a:off x="5672137" y="6113463"/>
            <a:ext cx="17463" cy="314325"/>
          </a:xfrm>
          <a:prstGeom prst="line">
            <a:avLst/>
          </a:prstGeom>
          <a:noFill/>
          <a:ln w="54000" cap="sq">
            <a:solidFill>
              <a:srgbClr val="FF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278" tIns="45639" rIns="91278" bIns="45639"/>
          <a:lstStyle/>
          <a:p>
            <a:endParaRPr lang="en-US">
              <a:solidFill>
                <a:prstClr val="black"/>
              </a:solidFill>
              <a:latin typeface="Calibri"/>
              <a:cs typeface="Calibri"/>
            </a:endParaRPr>
          </a:p>
        </p:txBody>
      </p:sp>
      <p:sp>
        <p:nvSpPr>
          <p:cNvPr id="5135" name="Line 16"/>
          <p:cNvSpPr>
            <a:spLocks noChangeShapeType="1"/>
          </p:cNvSpPr>
          <p:nvPr/>
        </p:nvSpPr>
        <p:spPr bwMode="auto">
          <a:xfrm flipV="1">
            <a:off x="5719763" y="5329238"/>
            <a:ext cx="6350" cy="250825"/>
          </a:xfrm>
          <a:prstGeom prst="line">
            <a:avLst/>
          </a:prstGeom>
          <a:noFill/>
          <a:ln w="54000" cap="sq">
            <a:solidFill>
              <a:srgbClr val="FF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278" tIns="45639" rIns="91278" bIns="45639"/>
          <a:lstStyle/>
          <a:p>
            <a:endParaRPr lang="en-US">
              <a:solidFill>
                <a:prstClr val="black"/>
              </a:solidFill>
              <a:latin typeface="Calibri"/>
              <a:cs typeface="Calibri"/>
            </a:endParaRPr>
          </a:p>
        </p:txBody>
      </p:sp>
      <p:sp>
        <p:nvSpPr>
          <p:cNvPr id="5136" name="Oval 17"/>
          <p:cNvSpPr>
            <a:spLocks noChangeArrowheads="1"/>
          </p:cNvSpPr>
          <p:nvPr/>
        </p:nvSpPr>
        <p:spPr bwMode="auto">
          <a:xfrm rot="-900000">
            <a:off x="5437188" y="5591175"/>
            <a:ext cx="554038" cy="515938"/>
          </a:xfrm>
          <a:prstGeom prst="ellipse">
            <a:avLst/>
          </a:prstGeom>
          <a:noFill/>
          <a:ln w="54000" cap="sq">
            <a:solidFill>
              <a:srgbClr val="FFFF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278" tIns="45639" rIns="91278" bIns="45639" anchor="ctr"/>
          <a:lstStyle/>
          <a:p>
            <a:endParaRPr lang="en-US" altLang="en-US">
              <a:solidFill>
                <a:prstClr val="black"/>
              </a:solidFill>
              <a:latin typeface="Calibri"/>
              <a:cs typeface="Calibri"/>
            </a:endParaRPr>
          </a:p>
        </p:txBody>
      </p:sp>
      <p:sp>
        <p:nvSpPr>
          <p:cNvPr id="5137" name="Text Box 18"/>
          <p:cNvSpPr txBox="1">
            <a:spLocks noChangeArrowheads="1"/>
          </p:cNvSpPr>
          <p:nvPr/>
        </p:nvSpPr>
        <p:spPr bwMode="auto">
          <a:xfrm rot="-360000">
            <a:off x="4792668" y="5835650"/>
            <a:ext cx="568325" cy="500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9839" tIns="44920" rIns="89839" bIns="44920"/>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5pPr>
            <a:lvl6pPr marL="2514600" indent="-228600" defTabSz="457200"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6pPr>
            <a:lvl7pPr marL="2971800" indent="-228600" defTabSz="457200"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7pPr>
            <a:lvl8pPr marL="3429000" indent="-228600" defTabSz="457200"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8pPr>
            <a:lvl9pPr marL="3886200" indent="-228600" defTabSz="457200"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Microsoft YaHei" pitchFamily="34" charset="-122"/>
              </a:defRPr>
            </a:lvl9pPr>
          </a:lstStyle>
          <a:p>
            <a:pPr eaLnBrk="1"/>
            <a:r>
              <a:rPr lang="en-US" altLang="en-US" sz="2800" b="1" i="1" dirty="0">
                <a:solidFill>
                  <a:srgbClr val="FFFFFF"/>
                </a:solidFill>
                <a:latin typeface="Minion Pro" pitchFamily="18" charset="0"/>
                <a:cs typeface="Calibri"/>
              </a:rPr>
              <a:t>V</a:t>
            </a:r>
            <a:r>
              <a:rPr lang="en-US" altLang="en-US" sz="2800" b="1" baseline="-5000" dirty="0">
                <a:solidFill>
                  <a:srgbClr val="FFFFFF"/>
                </a:solidFill>
                <a:latin typeface="Minion Pro" pitchFamily="18" charset="0"/>
                <a:cs typeface="Calibri"/>
              </a:rPr>
              <a:t>RF</a:t>
            </a:r>
          </a:p>
        </p:txBody>
      </p:sp>
      <p:sp>
        <p:nvSpPr>
          <p:cNvPr id="5138" name="Freeform 19"/>
          <p:cNvSpPr>
            <a:spLocks noChangeArrowheads="1"/>
          </p:cNvSpPr>
          <p:nvPr/>
        </p:nvSpPr>
        <p:spPr bwMode="auto">
          <a:xfrm>
            <a:off x="5545138" y="5740400"/>
            <a:ext cx="331788" cy="204788"/>
          </a:xfrm>
          <a:custGeom>
            <a:avLst/>
            <a:gdLst>
              <a:gd name="T0" fmla="*/ 0 w 920"/>
              <a:gd name="T1" fmla="*/ 2147483647 h 567"/>
              <a:gd name="T2" fmla="*/ 2147483647 w 920"/>
              <a:gd name="T3" fmla="*/ 2147483647 h 567"/>
              <a:gd name="T4" fmla="*/ 2147483647 w 920"/>
              <a:gd name="T5" fmla="*/ 2147483647 h 567"/>
              <a:gd name="T6" fmla="*/ 2147483647 w 920"/>
              <a:gd name="T7" fmla="*/ 2147483647 h 567"/>
              <a:gd name="T8" fmla="*/ 2147483647 w 920"/>
              <a:gd name="T9" fmla="*/ 2147483647 h 5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20" h="567">
                <a:moveTo>
                  <a:pt x="0" y="440"/>
                </a:moveTo>
                <a:cubicBezTo>
                  <a:pt x="20" y="284"/>
                  <a:pt x="107" y="62"/>
                  <a:pt x="282" y="32"/>
                </a:cubicBezTo>
                <a:cubicBezTo>
                  <a:pt x="471" y="0"/>
                  <a:pt x="486" y="220"/>
                  <a:pt x="511" y="353"/>
                </a:cubicBezTo>
                <a:cubicBezTo>
                  <a:pt x="543" y="488"/>
                  <a:pt x="595" y="566"/>
                  <a:pt x="717" y="541"/>
                </a:cubicBezTo>
                <a:cubicBezTo>
                  <a:pt x="839" y="517"/>
                  <a:pt x="918" y="285"/>
                  <a:pt x="919" y="192"/>
                </a:cubicBezTo>
              </a:path>
            </a:pathLst>
          </a:custGeom>
          <a:noFill/>
          <a:ln w="54000" cap="flat">
            <a:solidFill>
              <a:srgbClr val="FFFF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278" tIns="45639" rIns="91278" bIns="45639" anchor="ctr"/>
          <a:lstStyle/>
          <a:p>
            <a:endParaRPr lang="en-US">
              <a:solidFill>
                <a:prstClr val="black"/>
              </a:solidFill>
              <a:latin typeface="Calibri"/>
              <a:cs typeface="Calibri"/>
            </a:endParaRPr>
          </a:p>
        </p:txBody>
      </p:sp>
      <p:sp>
        <p:nvSpPr>
          <p:cNvPr id="2" name="Oval 1"/>
          <p:cNvSpPr/>
          <p:nvPr/>
        </p:nvSpPr>
        <p:spPr>
          <a:xfrm>
            <a:off x="5199080" y="3847346"/>
            <a:ext cx="79384" cy="89612"/>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100619" tIns="50312" rIns="100619" bIns="50312" rtlCol="0" anchor="ctr"/>
          <a:lstStyle/>
          <a:p>
            <a:pPr algn="ctr"/>
            <a:endParaRPr lang="en-US" dirty="0">
              <a:solidFill>
                <a:prstClr val="white"/>
              </a:solidFill>
              <a:cs typeface="Calibri"/>
            </a:endParaRPr>
          </a:p>
        </p:txBody>
      </p:sp>
      <p:grpSp>
        <p:nvGrpSpPr>
          <p:cNvPr id="12" name="Group 11"/>
          <p:cNvGrpSpPr/>
          <p:nvPr/>
        </p:nvGrpSpPr>
        <p:grpSpPr>
          <a:xfrm>
            <a:off x="8742010" y="6562283"/>
            <a:ext cx="764459" cy="396877"/>
            <a:chOff x="107504" y="5733256"/>
            <a:chExt cx="693432" cy="360040"/>
          </a:xfrm>
        </p:grpSpPr>
        <p:sp>
          <p:nvSpPr>
            <p:cNvPr id="10" name="TextBox 9"/>
            <p:cNvSpPr txBox="1"/>
            <p:nvPr/>
          </p:nvSpPr>
          <p:spPr>
            <a:xfrm>
              <a:off x="107504" y="5733256"/>
              <a:ext cx="690972" cy="335051"/>
            </a:xfrm>
            <a:prstGeom prst="rect">
              <a:avLst/>
            </a:prstGeom>
            <a:noFill/>
          </p:spPr>
          <p:txBody>
            <a:bodyPr wrap="none" rtlCol="0">
              <a:spAutoFit/>
            </a:bodyPr>
            <a:lstStyle/>
            <a:p>
              <a:r>
                <a:rPr lang="en-US" dirty="0">
                  <a:solidFill>
                    <a:prstClr val="white"/>
                  </a:solidFill>
                </a:rPr>
                <a:t>5 mm</a:t>
              </a:r>
            </a:p>
          </p:txBody>
        </p:sp>
        <p:cxnSp>
          <p:nvCxnSpPr>
            <p:cNvPr id="6" name="Straight Connector 5"/>
            <p:cNvCxnSpPr/>
            <p:nvPr/>
          </p:nvCxnSpPr>
          <p:spPr>
            <a:xfrm>
              <a:off x="152864" y="6093296"/>
              <a:ext cx="648072"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grpSp>
        <p:nvGrpSpPr>
          <p:cNvPr id="14" name="Group 13"/>
          <p:cNvGrpSpPr/>
          <p:nvPr/>
        </p:nvGrpSpPr>
        <p:grpSpPr>
          <a:xfrm>
            <a:off x="197900" y="4811717"/>
            <a:ext cx="3080450" cy="2540015"/>
            <a:chOff x="179512" y="4365104"/>
            <a:chExt cx="2794235" cy="2304256"/>
          </a:xfrm>
        </p:grpSpPr>
        <p:sp>
          <p:nvSpPr>
            <p:cNvPr id="13" name="Rectangle 12"/>
            <p:cNvSpPr/>
            <p:nvPr/>
          </p:nvSpPr>
          <p:spPr>
            <a:xfrm>
              <a:off x="179512" y="4365104"/>
              <a:ext cx="2794235" cy="2304256"/>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7"/>
            <p:cNvGrpSpPr/>
            <p:nvPr/>
          </p:nvGrpSpPr>
          <p:grpSpPr>
            <a:xfrm>
              <a:off x="179512" y="4470518"/>
              <a:ext cx="2672699" cy="2111501"/>
              <a:chOff x="5292080" y="2348880"/>
              <a:chExt cx="3641163" cy="2876613"/>
            </a:xfrm>
          </p:grpSpPr>
          <p:sp>
            <p:nvSpPr>
              <p:cNvPr id="26" name="TextBox 25"/>
              <p:cNvSpPr txBox="1"/>
              <p:nvPr/>
            </p:nvSpPr>
            <p:spPr>
              <a:xfrm>
                <a:off x="6657711" y="4567463"/>
                <a:ext cx="1006510" cy="643307"/>
              </a:xfrm>
              <a:prstGeom prst="rect">
                <a:avLst/>
              </a:prstGeom>
              <a:noFill/>
              <a:ln>
                <a:noFill/>
              </a:ln>
            </p:spPr>
            <p:txBody>
              <a:bodyPr lIns="90000" tIns="45000" rIns="90000" bIns="45000" compatLnSpc="0">
                <a:spAutoFit/>
              </a:bodyPr>
              <a:lstStyle/>
              <a:p>
                <a:pPr fontAlgn="auto" hangingPunct="0">
                  <a:spcBef>
                    <a:spcPts val="0"/>
                  </a:spcBef>
                  <a:spcAft>
                    <a:spcPts val="0"/>
                  </a:spcAft>
                  <a:defRPr/>
                </a:pPr>
                <a:r>
                  <a:rPr lang="es-CO" sz="2600" b="1" dirty="0">
                    <a:solidFill>
                      <a:srgbClr val="000000"/>
                    </a:solidFill>
                    <a:latin typeface="Myriad Pro" pitchFamily="34" charset="0"/>
                    <a:ea typeface="SimSun" pitchFamily="2"/>
                    <a:cs typeface="Mangal" pitchFamily="2"/>
                  </a:rPr>
                  <a:t>Ba</a:t>
                </a:r>
                <a:r>
                  <a:rPr lang="es-CO" sz="2600" b="1" baseline="33000" dirty="0">
                    <a:solidFill>
                      <a:srgbClr val="000000"/>
                    </a:solidFill>
                    <a:latin typeface="Myriad Pro" pitchFamily="34" charset="0"/>
                    <a:ea typeface="SimSun" pitchFamily="2"/>
                    <a:cs typeface="Mangal" pitchFamily="2"/>
                  </a:rPr>
                  <a:t>+</a:t>
                </a:r>
              </a:p>
            </p:txBody>
          </p:sp>
          <p:sp>
            <p:nvSpPr>
              <p:cNvPr id="27" name="TextBox 22"/>
              <p:cNvSpPr txBox="1">
                <a:spLocks noChangeArrowheads="1"/>
              </p:cNvSpPr>
              <p:nvPr/>
            </p:nvSpPr>
            <p:spPr bwMode="auto">
              <a:xfrm>
                <a:off x="5324806" y="3431162"/>
                <a:ext cx="1291565" cy="456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nl-NL" b="1" dirty="0">
                    <a:solidFill>
                      <a:srgbClr val="4F81BD"/>
                    </a:solidFill>
                    <a:latin typeface="Myriad Pro" pitchFamily="34" charset="0"/>
                    <a:ea typeface="SimSun" pitchFamily="2" charset="-122"/>
                  </a:rPr>
                  <a:t>494 nm</a:t>
                </a:r>
              </a:p>
            </p:txBody>
          </p:sp>
          <p:sp>
            <p:nvSpPr>
              <p:cNvPr id="28" name="TextBox 16"/>
              <p:cNvSpPr txBox="1">
                <a:spLocks noChangeArrowheads="1"/>
              </p:cNvSpPr>
              <p:nvPr/>
            </p:nvSpPr>
            <p:spPr bwMode="auto">
              <a:xfrm>
                <a:off x="7448412" y="3215543"/>
                <a:ext cx="1286603" cy="461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nl-NL" sz="1800" b="1" dirty="0">
                    <a:solidFill>
                      <a:srgbClr val="FF0000"/>
                    </a:solidFill>
                    <a:latin typeface="Myriad Pro" pitchFamily="34" charset="0"/>
                    <a:ea typeface="SimSun" pitchFamily="2" charset="-122"/>
                  </a:rPr>
                  <a:t>650 nm</a:t>
                </a:r>
              </a:p>
            </p:txBody>
          </p:sp>
          <p:sp>
            <p:nvSpPr>
              <p:cNvPr id="29" name="Text Box 27"/>
              <p:cNvSpPr txBox="1">
                <a:spLocks noChangeArrowheads="1"/>
              </p:cNvSpPr>
              <p:nvPr/>
            </p:nvSpPr>
            <p:spPr bwMode="auto">
              <a:xfrm>
                <a:off x="5292080" y="4856849"/>
                <a:ext cx="601579" cy="368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1075" tIns="10537" rIns="21075" bIns="10537">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lgn="r">
                  <a:spcBef>
                    <a:spcPct val="50000"/>
                  </a:spcBef>
                </a:pPr>
                <a:r>
                  <a:rPr lang="en-US" altLang="en-US" b="1" baseline="30000" dirty="0">
                    <a:solidFill>
                      <a:prstClr val="black"/>
                    </a:solidFill>
                    <a:latin typeface="Calibri"/>
                    <a:ea typeface="ＭＳ Ｐゴシック" pitchFamily="34" charset="-128"/>
                    <a:cs typeface="Calibri"/>
                  </a:rPr>
                  <a:t>2</a:t>
                </a:r>
                <a:r>
                  <a:rPr lang="en-US" altLang="en-US" b="1" dirty="0">
                    <a:solidFill>
                      <a:prstClr val="black"/>
                    </a:solidFill>
                    <a:latin typeface="Calibri"/>
                    <a:ea typeface="ＭＳ Ｐゴシック" pitchFamily="34" charset="-128"/>
                    <a:cs typeface="Calibri"/>
                  </a:rPr>
                  <a:t>S</a:t>
                </a:r>
                <a:r>
                  <a:rPr lang="en-US" altLang="en-US" b="1" baseline="-25000" dirty="0">
                    <a:solidFill>
                      <a:prstClr val="black"/>
                    </a:solidFill>
                    <a:latin typeface="Calibri"/>
                    <a:ea typeface="ＭＳ Ｐゴシック" pitchFamily="34" charset="-128"/>
                    <a:cs typeface="Calibri"/>
                  </a:rPr>
                  <a:t>1/2</a:t>
                </a:r>
                <a:endParaRPr lang="en-US" altLang="en-US" b="1" dirty="0">
                  <a:solidFill>
                    <a:prstClr val="black"/>
                  </a:solidFill>
                  <a:latin typeface="Calibri"/>
                  <a:ea typeface="ＭＳ Ｐゴシック" pitchFamily="34" charset="-128"/>
                  <a:cs typeface="Calibri"/>
                  <a:sym typeface="Symbol" pitchFamily="18" charset="2"/>
                </a:endParaRPr>
              </a:p>
            </p:txBody>
          </p:sp>
          <p:sp>
            <p:nvSpPr>
              <p:cNvPr id="30" name="Text Box 28"/>
              <p:cNvSpPr txBox="1">
                <a:spLocks noChangeArrowheads="1"/>
              </p:cNvSpPr>
              <p:nvPr/>
            </p:nvSpPr>
            <p:spPr bwMode="auto">
              <a:xfrm>
                <a:off x="8278538" y="4405112"/>
                <a:ext cx="652651" cy="368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075" tIns="10537" rIns="21075" bIns="10537">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spcBef>
                    <a:spcPct val="50000"/>
                  </a:spcBef>
                </a:pPr>
                <a:r>
                  <a:rPr lang="en-US" altLang="en-US" b="1" baseline="30000" dirty="0">
                    <a:solidFill>
                      <a:prstClr val="black"/>
                    </a:solidFill>
                    <a:latin typeface="Calibri"/>
                    <a:ea typeface="ＭＳ Ｐゴシック" pitchFamily="34" charset="-128"/>
                    <a:cs typeface="Calibri"/>
                  </a:rPr>
                  <a:t>2</a:t>
                </a:r>
                <a:r>
                  <a:rPr lang="en-US" altLang="en-US" b="1" dirty="0">
                    <a:solidFill>
                      <a:prstClr val="black"/>
                    </a:solidFill>
                    <a:latin typeface="Calibri"/>
                    <a:ea typeface="ＭＳ Ｐゴシック" pitchFamily="34" charset="-128"/>
                    <a:cs typeface="Calibri"/>
                  </a:rPr>
                  <a:t>D</a:t>
                </a:r>
                <a:r>
                  <a:rPr lang="en-US" altLang="en-US" b="1" baseline="-25000" dirty="0">
                    <a:solidFill>
                      <a:prstClr val="black"/>
                    </a:solidFill>
                    <a:latin typeface="Calibri"/>
                    <a:ea typeface="ＭＳ Ｐゴシック" pitchFamily="34" charset="-128"/>
                    <a:cs typeface="Calibri"/>
                  </a:rPr>
                  <a:t>3/2</a:t>
                </a:r>
                <a:endParaRPr lang="en-US" altLang="en-US" b="1" dirty="0">
                  <a:solidFill>
                    <a:prstClr val="black"/>
                  </a:solidFill>
                  <a:latin typeface="Calibri"/>
                  <a:ea typeface="ＭＳ Ｐゴシック" pitchFamily="34" charset="-128"/>
                  <a:cs typeface="Calibri"/>
                </a:endParaRPr>
              </a:p>
            </p:txBody>
          </p:sp>
          <p:sp>
            <p:nvSpPr>
              <p:cNvPr id="31" name="Text Box 29"/>
              <p:cNvSpPr txBox="1">
                <a:spLocks noChangeArrowheads="1"/>
              </p:cNvSpPr>
              <p:nvPr/>
            </p:nvSpPr>
            <p:spPr bwMode="auto">
              <a:xfrm>
                <a:off x="8278423" y="4152951"/>
                <a:ext cx="654820" cy="368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075" tIns="10537" rIns="21075" bIns="10537">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spcBef>
                    <a:spcPct val="50000"/>
                  </a:spcBef>
                </a:pPr>
                <a:r>
                  <a:rPr lang="en-US" altLang="en-US" b="1" baseline="30000" dirty="0">
                    <a:solidFill>
                      <a:prstClr val="black">
                        <a:lumMod val="50000"/>
                        <a:lumOff val="50000"/>
                      </a:prstClr>
                    </a:solidFill>
                    <a:latin typeface="Calibri"/>
                    <a:ea typeface="ＭＳ Ｐゴシック" pitchFamily="34" charset="-128"/>
                    <a:cs typeface="Calibri"/>
                  </a:rPr>
                  <a:t>2</a:t>
                </a:r>
                <a:r>
                  <a:rPr lang="en-US" altLang="en-US" b="1" dirty="0">
                    <a:solidFill>
                      <a:prstClr val="black">
                        <a:lumMod val="50000"/>
                        <a:lumOff val="50000"/>
                      </a:prstClr>
                    </a:solidFill>
                    <a:latin typeface="Calibri"/>
                    <a:ea typeface="ＭＳ Ｐゴシック" pitchFamily="34" charset="-128"/>
                    <a:cs typeface="Calibri"/>
                  </a:rPr>
                  <a:t>D</a:t>
                </a:r>
                <a:r>
                  <a:rPr lang="en-US" altLang="en-US" b="1" baseline="-25000" dirty="0">
                    <a:solidFill>
                      <a:prstClr val="black">
                        <a:lumMod val="50000"/>
                        <a:lumOff val="50000"/>
                      </a:prstClr>
                    </a:solidFill>
                    <a:latin typeface="Calibri"/>
                    <a:ea typeface="ＭＳ Ｐゴシック" pitchFamily="34" charset="-128"/>
                    <a:cs typeface="Calibri"/>
                  </a:rPr>
                  <a:t>5/2</a:t>
                </a:r>
                <a:endParaRPr lang="en-US" altLang="en-US" b="1" dirty="0">
                  <a:solidFill>
                    <a:prstClr val="black">
                      <a:lumMod val="50000"/>
                      <a:lumOff val="50000"/>
                    </a:prstClr>
                  </a:solidFill>
                  <a:latin typeface="Calibri"/>
                  <a:ea typeface="ＭＳ Ｐゴシック" pitchFamily="34" charset="-128"/>
                  <a:cs typeface="Calibri"/>
                </a:endParaRPr>
              </a:p>
            </p:txBody>
          </p:sp>
          <p:sp>
            <p:nvSpPr>
              <p:cNvPr id="32" name="Text Box 38"/>
              <p:cNvSpPr txBox="1">
                <a:spLocks noChangeArrowheads="1"/>
              </p:cNvSpPr>
              <p:nvPr/>
            </p:nvSpPr>
            <p:spPr bwMode="auto">
              <a:xfrm>
                <a:off x="5921420" y="2621569"/>
                <a:ext cx="848942" cy="368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075" tIns="10537" rIns="21075" bIns="10537">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lgn="r">
                  <a:spcBef>
                    <a:spcPct val="50000"/>
                  </a:spcBef>
                </a:pPr>
                <a:r>
                  <a:rPr lang="en-US" altLang="en-US" b="1" baseline="30000" dirty="0">
                    <a:solidFill>
                      <a:prstClr val="black"/>
                    </a:solidFill>
                    <a:latin typeface="Calibri"/>
                    <a:ea typeface="ＭＳ Ｐゴシック" pitchFamily="34" charset="-128"/>
                    <a:cs typeface="Calibri"/>
                  </a:rPr>
                  <a:t>2</a:t>
                </a:r>
                <a:r>
                  <a:rPr lang="en-US" altLang="en-US" b="1" dirty="0">
                    <a:solidFill>
                      <a:prstClr val="black"/>
                    </a:solidFill>
                    <a:latin typeface="Calibri"/>
                    <a:ea typeface="ＭＳ Ｐゴシック" pitchFamily="34" charset="-128"/>
                    <a:cs typeface="Calibri"/>
                  </a:rPr>
                  <a:t>P</a:t>
                </a:r>
                <a:r>
                  <a:rPr lang="en-US" altLang="en-US" b="1" baseline="-25000" dirty="0">
                    <a:solidFill>
                      <a:prstClr val="black"/>
                    </a:solidFill>
                    <a:latin typeface="Calibri"/>
                    <a:ea typeface="ＭＳ Ｐゴシック" pitchFamily="34" charset="-128"/>
                    <a:cs typeface="Calibri"/>
                  </a:rPr>
                  <a:t>1/2</a:t>
                </a:r>
                <a:endParaRPr lang="en-US" altLang="en-US" b="1" dirty="0">
                  <a:solidFill>
                    <a:prstClr val="black"/>
                  </a:solidFill>
                  <a:latin typeface="Calibri"/>
                  <a:ea typeface="ＭＳ Ｐゴシック" pitchFamily="34" charset="-128"/>
                  <a:cs typeface="Calibri"/>
                </a:endParaRPr>
              </a:p>
            </p:txBody>
          </p:sp>
          <p:sp>
            <p:nvSpPr>
              <p:cNvPr id="33" name="Text Box 39"/>
              <p:cNvSpPr txBox="1">
                <a:spLocks noChangeArrowheads="1"/>
              </p:cNvSpPr>
              <p:nvPr/>
            </p:nvSpPr>
            <p:spPr bwMode="auto">
              <a:xfrm>
                <a:off x="5998594" y="2348880"/>
                <a:ext cx="771766" cy="368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1075" tIns="10537" rIns="21075" bIns="10537">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lgn="r">
                  <a:spcBef>
                    <a:spcPct val="50000"/>
                  </a:spcBef>
                </a:pPr>
                <a:r>
                  <a:rPr lang="en-US" altLang="en-US" b="1" baseline="30000" dirty="0">
                    <a:solidFill>
                      <a:prstClr val="black">
                        <a:lumMod val="50000"/>
                        <a:lumOff val="50000"/>
                      </a:prstClr>
                    </a:solidFill>
                    <a:latin typeface="Calibri"/>
                    <a:ea typeface="ＭＳ Ｐゴシック" pitchFamily="34" charset="-128"/>
                    <a:cs typeface="Calibri"/>
                  </a:rPr>
                  <a:t>2</a:t>
                </a:r>
                <a:r>
                  <a:rPr lang="en-US" altLang="en-US" b="1" dirty="0">
                    <a:solidFill>
                      <a:prstClr val="black">
                        <a:lumMod val="50000"/>
                        <a:lumOff val="50000"/>
                      </a:prstClr>
                    </a:solidFill>
                    <a:latin typeface="Calibri"/>
                    <a:ea typeface="ＭＳ Ｐゴシック" pitchFamily="34" charset="-128"/>
                    <a:cs typeface="Calibri"/>
                  </a:rPr>
                  <a:t>P</a:t>
                </a:r>
                <a:r>
                  <a:rPr lang="en-US" altLang="en-US" b="1" baseline="-25000" dirty="0">
                    <a:solidFill>
                      <a:prstClr val="black">
                        <a:lumMod val="50000"/>
                        <a:lumOff val="50000"/>
                      </a:prstClr>
                    </a:solidFill>
                    <a:latin typeface="Calibri"/>
                    <a:ea typeface="ＭＳ Ｐゴシック" pitchFamily="34" charset="-128"/>
                    <a:cs typeface="Calibri"/>
                  </a:rPr>
                  <a:t>3/2</a:t>
                </a:r>
                <a:endParaRPr lang="en-US" altLang="en-US" b="1" dirty="0">
                  <a:solidFill>
                    <a:prstClr val="black">
                      <a:lumMod val="50000"/>
                      <a:lumOff val="50000"/>
                    </a:prstClr>
                  </a:solidFill>
                  <a:latin typeface="Calibri"/>
                  <a:ea typeface="ＭＳ Ｐゴシック" pitchFamily="34" charset="-128"/>
                  <a:cs typeface="Calibri"/>
                </a:endParaRPr>
              </a:p>
            </p:txBody>
          </p:sp>
          <p:sp>
            <p:nvSpPr>
              <p:cNvPr id="34" name="Line 30"/>
              <p:cNvSpPr>
                <a:spLocks noChangeShapeType="1"/>
              </p:cNvSpPr>
              <p:nvPr/>
            </p:nvSpPr>
            <p:spPr bwMode="auto">
              <a:xfrm>
                <a:off x="6822719" y="2738422"/>
                <a:ext cx="247947"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solidFill>
                    <a:prstClr val="black"/>
                  </a:solidFill>
                  <a:latin typeface="Myriad Pro" pitchFamily="34" charset="0"/>
                  <a:cs typeface="Calibri"/>
                </a:endParaRPr>
              </a:p>
            </p:txBody>
          </p:sp>
          <p:sp>
            <p:nvSpPr>
              <p:cNvPr id="35" name="Line 31"/>
              <p:cNvSpPr>
                <a:spLocks noChangeShapeType="1"/>
              </p:cNvSpPr>
              <p:nvPr/>
            </p:nvSpPr>
            <p:spPr bwMode="auto">
              <a:xfrm>
                <a:off x="6822719" y="2552699"/>
                <a:ext cx="508943" cy="0"/>
              </a:xfrm>
              <a:prstGeom prst="line">
                <a:avLst/>
              </a:prstGeom>
              <a:noFill/>
              <a:ln w="50800">
                <a:solidFill>
                  <a:schemeClr val="tx1">
                    <a:lumMod val="50000"/>
                    <a:lumOff val="50000"/>
                  </a:schemeClr>
                </a:solidFill>
                <a:round/>
                <a:headEnd/>
                <a:tailEnd/>
              </a:ln>
              <a:extLst>
                <a:ext uri="{909E8E84-426E-40DD-AFC4-6F175D3DCCD1}">
                  <a14:hiddenFill xmlns:a14="http://schemas.microsoft.com/office/drawing/2010/main">
                    <a:noFill/>
                  </a14:hiddenFill>
                </a:ext>
              </a:extLst>
            </p:spPr>
            <p:txBody>
              <a:bodyPr wrap="none" anchor="ctr"/>
              <a:lstStyle/>
              <a:p>
                <a:endParaRPr lang="en-US" dirty="0">
                  <a:solidFill>
                    <a:prstClr val="black"/>
                  </a:solidFill>
                  <a:latin typeface="Myriad Pro" pitchFamily="34" charset="0"/>
                  <a:cs typeface="Calibri"/>
                </a:endParaRPr>
              </a:p>
            </p:txBody>
          </p:sp>
          <p:sp>
            <p:nvSpPr>
              <p:cNvPr id="36" name="Line 32"/>
              <p:cNvSpPr>
                <a:spLocks noChangeShapeType="1"/>
              </p:cNvSpPr>
              <p:nvPr/>
            </p:nvSpPr>
            <p:spPr bwMode="auto">
              <a:xfrm flipH="1">
                <a:off x="6061112" y="2882628"/>
                <a:ext cx="944266" cy="2075090"/>
              </a:xfrm>
              <a:prstGeom prst="line">
                <a:avLst/>
              </a:prstGeom>
              <a:noFill/>
              <a:ln w="25400">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solidFill>
                    <a:prstClr val="black"/>
                  </a:solidFill>
                  <a:latin typeface="Myriad Pro" pitchFamily="34" charset="0"/>
                  <a:cs typeface="Calibri"/>
                </a:endParaRPr>
              </a:p>
            </p:txBody>
          </p:sp>
          <p:sp>
            <p:nvSpPr>
              <p:cNvPr id="37" name="Line 36"/>
              <p:cNvSpPr>
                <a:spLocks noChangeShapeType="1"/>
              </p:cNvSpPr>
              <p:nvPr/>
            </p:nvSpPr>
            <p:spPr bwMode="auto">
              <a:xfrm>
                <a:off x="7749155" y="4300556"/>
                <a:ext cx="508943" cy="0"/>
              </a:xfrm>
              <a:prstGeom prst="line">
                <a:avLst/>
              </a:prstGeom>
              <a:noFill/>
              <a:ln w="50800">
                <a:solidFill>
                  <a:schemeClr val="tx1">
                    <a:lumMod val="50000"/>
                    <a:lumOff val="50000"/>
                  </a:schemeClr>
                </a:solidFill>
                <a:round/>
                <a:headEnd/>
                <a:tailEnd/>
              </a:ln>
              <a:extLst>
                <a:ext uri="{909E8E84-426E-40DD-AFC4-6F175D3DCCD1}">
                  <a14:hiddenFill xmlns:a14="http://schemas.microsoft.com/office/drawing/2010/main">
                    <a:noFill/>
                  </a14:hiddenFill>
                </a:ext>
              </a:extLst>
            </p:spPr>
            <p:txBody>
              <a:bodyPr wrap="none" anchor="ctr"/>
              <a:lstStyle/>
              <a:p>
                <a:endParaRPr lang="en-US" dirty="0">
                  <a:solidFill>
                    <a:prstClr val="black"/>
                  </a:solidFill>
                  <a:latin typeface="Myriad Pro" pitchFamily="34" charset="0"/>
                  <a:cs typeface="Calibri"/>
                </a:endParaRPr>
              </a:p>
            </p:txBody>
          </p:sp>
          <p:sp>
            <p:nvSpPr>
              <p:cNvPr id="38" name="Line 40"/>
              <p:cNvSpPr>
                <a:spLocks noChangeShapeType="1"/>
              </p:cNvSpPr>
              <p:nvPr/>
            </p:nvSpPr>
            <p:spPr bwMode="auto">
              <a:xfrm>
                <a:off x="7193985" y="2882628"/>
                <a:ext cx="733928" cy="1588811"/>
              </a:xfrm>
              <a:prstGeom prst="line">
                <a:avLst/>
              </a:prstGeom>
              <a:noFill/>
              <a:ln w="25400">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solidFill>
                    <a:prstClr val="black"/>
                  </a:solidFill>
                  <a:latin typeface="Myriad Pro" pitchFamily="34" charset="0"/>
                  <a:cs typeface="Calibri"/>
                </a:endParaRPr>
              </a:p>
            </p:txBody>
          </p:sp>
          <p:sp>
            <p:nvSpPr>
              <p:cNvPr id="40" name="Line 30"/>
              <p:cNvSpPr>
                <a:spLocks noChangeShapeType="1"/>
              </p:cNvSpPr>
              <p:nvPr/>
            </p:nvSpPr>
            <p:spPr bwMode="auto">
              <a:xfrm>
                <a:off x="7109020" y="2693806"/>
                <a:ext cx="22540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solidFill>
                    <a:prstClr val="black"/>
                  </a:solidFill>
                  <a:latin typeface="Myriad Pro" pitchFamily="34" charset="0"/>
                  <a:cs typeface="Calibri"/>
                </a:endParaRPr>
              </a:p>
            </p:txBody>
          </p:sp>
          <p:sp>
            <p:nvSpPr>
              <p:cNvPr id="41" name="Line 30"/>
              <p:cNvSpPr>
                <a:spLocks noChangeShapeType="1"/>
              </p:cNvSpPr>
              <p:nvPr/>
            </p:nvSpPr>
            <p:spPr bwMode="auto">
              <a:xfrm>
                <a:off x="7109020" y="2783541"/>
                <a:ext cx="22540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solidFill>
                    <a:prstClr val="black"/>
                  </a:solidFill>
                  <a:latin typeface="Myriad Pro" pitchFamily="34" charset="0"/>
                  <a:cs typeface="Calibri"/>
                </a:endParaRPr>
              </a:p>
            </p:txBody>
          </p:sp>
          <p:cxnSp>
            <p:nvCxnSpPr>
              <p:cNvPr id="42" name="Straight Connector 41"/>
              <p:cNvCxnSpPr>
                <a:stCxn id="40" idx="0"/>
                <a:endCxn id="34" idx="1"/>
              </p:cNvCxnSpPr>
              <p:nvPr/>
            </p:nvCxnSpPr>
            <p:spPr>
              <a:xfrm flipH="1">
                <a:off x="7070666" y="2693806"/>
                <a:ext cx="38354" cy="44617"/>
              </a:xfrm>
              <a:prstGeom prst="line">
                <a:avLst/>
              </a:prstGeom>
              <a:ln w="12700" cap="rnd">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41" idx="0"/>
              </p:cNvCxnSpPr>
              <p:nvPr/>
            </p:nvCxnSpPr>
            <p:spPr>
              <a:xfrm flipH="1" flipV="1">
                <a:off x="7070666" y="2738422"/>
                <a:ext cx="38354" cy="45117"/>
              </a:xfrm>
              <a:prstGeom prst="line">
                <a:avLst/>
              </a:prstGeom>
              <a:ln w="12700" cap="rnd">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44" name="Line 30"/>
              <p:cNvSpPr>
                <a:spLocks noChangeShapeType="1"/>
              </p:cNvSpPr>
              <p:nvPr/>
            </p:nvSpPr>
            <p:spPr bwMode="auto">
              <a:xfrm>
                <a:off x="5898210" y="5001712"/>
                <a:ext cx="247947"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solidFill>
                    <a:prstClr val="black"/>
                  </a:solidFill>
                  <a:latin typeface="Myriad Pro" pitchFamily="34" charset="0"/>
                  <a:cs typeface="Calibri"/>
                </a:endParaRPr>
              </a:p>
            </p:txBody>
          </p:sp>
          <p:sp>
            <p:nvSpPr>
              <p:cNvPr id="45" name="Line 30"/>
              <p:cNvSpPr>
                <a:spLocks noChangeShapeType="1"/>
              </p:cNvSpPr>
              <p:nvPr/>
            </p:nvSpPr>
            <p:spPr bwMode="auto">
              <a:xfrm>
                <a:off x="6184511" y="4957095"/>
                <a:ext cx="22540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solidFill>
                    <a:prstClr val="black"/>
                  </a:solidFill>
                  <a:latin typeface="Myriad Pro" pitchFamily="34" charset="0"/>
                  <a:cs typeface="Calibri"/>
                </a:endParaRPr>
              </a:p>
            </p:txBody>
          </p:sp>
          <p:sp>
            <p:nvSpPr>
              <p:cNvPr id="46" name="Line 30"/>
              <p:cNvSpPr>
                <a:spLocks noChangeShapeType="1"/>
              </p:cNvSpPr>
              <p:nvPr/>
            </p:nvSpPr>
            <p:spPr bwMode="auto">
              <a:xfrm>
                <a:off x="6184511" y="5046829"/>
                <a:ext cx="22540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solidFill>
                    <a:prstClr val="black"/>
                  </a:solidFill>
                  <a:latin typeface="Myriad Pro" pitchFamily="34" charset="0"/>
                  <a:cs typeface="Calibri"/>
                </a:endParaRPr>
              </a:p>
            </p:txBody>
          </p:sp>
          <p:cxnSp>
            <p:nvCxnSpPr>
              <p:cNvPr id="47" name="Straight Connector 46"/>
              <p:cNvCxnSpPr>
                <a:stCxn id="45" idx="0"/>
                <a:endCxn id="44" idx="1"/>
              </p:cNvCxnSpPr>
              <p:nvPr/>
            </p:nvCxnSpPr>
            <p:spPr>
              <a:xfrm flipH="1">
                <a:off x="6146157" y="4957095"/>
                <a:ext cx="38354" cy="44617"/>
              </a:xfrm>
              <a:prstGeom prst="line">
                <a:avLst/>
              </a:prstGeom>
              <a:ln w="12700" cap="rnd">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46" idx="0"/>
              </p:cNvCxnSpPr>
              <p:nvPr/>
            </p:nvCxnSpPr>
            <p:spPr>
              <a:xfrm flipH="1" flipV="1">
                <a:off x="6146157" y="5001712"/>
                <a:ext cx="38354" cy="45117"/>
              </a:xfrm>
              <a:prstGeom prst="line">
                <a:avLst/>
              </a:prstGeom>
              <a:ln w="12700" cap="rnd">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49" name="Line 30"/>
              <p:cNvSpPr>
                <a:spLocks noChangeShapeType="1"/>
              </p:cNvSpPr>
              <p:nvPr/>
            </p:nvSpPr>
            <p:spPr bwMode="auto">
              <a:xfrm>
                <a:off x="7747505" y="4506448"/>
                <a:ext cx="247947" cy="0"/>
              </a:xfrm>
              <a:prstGeom prst="line">
                <a:avLst/>
              </a:prstGeom>
              <a:noFill/>
              <a:ln w="508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solidFill>
                    <a:prstClr val="black"/>
                  </a:solidFill>
                  <a:latin typeface="Myriad Pro" pitchFamily="34" charset="0"/>
                  <a:cs typeface="Calibri"/>
                </a:endParaRPr>
              </a:p>
            </p:txBody>
          </p:sp>
          <p:sp>
            <p:nvSpPr>
              <p:cNvPr id="50" name="Line 30"/>
              <p:cNvSpPr>
                <a:spLocks noChangeShapeType="1"/>
              </p:cNvSpPr>
              <p:nvPr/>
            </p:nvSpPr>
            <p:spPr bwMode="auto">
              <a:xfrm>
                <a:off x="8033806" y="4427704"/>
                <a:ext cx="22540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solidFill>
                    <a:prstClr val="black"/>
                  </a:solidFill>
                  <a:latin typeface="Myriad Pro" pitchFamily="34" charset="0"/>
                  <a:cs typeface="Calibri"/>
                </a:endParaRPr>
              </a:p>
            </p:txBody>
          </p:sp>
          <p:sp>
            <p:nvSpPr>
              <p:cNvPr id="51" name="Line 30"/>
              <p:cNvSpPr>
                <a:spLocks noChangeShapeType="1"/>
              </p:cNvSpPr>
              <p:nvPr/>
            </p:nvSpPr>
            <p:spPr bwMode="auto">
              <a:xfrm>
                <a:off x="8033806" y="4534311"/>
                <a:ext cx="22540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solidFill>
                    <a:prstClr val="black"/>
                  </a:solidFill>
                  <a:latin typeface="Myriad Pro" pitchFamily="34" charset="0"/>
                  <a:cs typeface="Calibri"/>
                </a:endParaRPr>
              </a:p>
            </p:txBody>
          </p:sp>
          <p:cxnSp>
            <p:nvCxnSpPr>
              <p:cNvPr id="52" name="Straight Connector 51"/>
              <p:cNvCxnSpPr>
                <a:stCxn id="50" idx="0"/>
                <a:endCxn id="49" idx="1"/>
              </p:cNvCxnSpPr>
              <p:nvPr/>
            </p:nvCxnSpPr>
            <p:spPr>
              <a:xfrm flipH="1">
                <a:off x="7995451" y="4427704"/>
                <a:ext cx="38354" cy="78745"/>
              </a:xfrm>
              <a:prstGeom prst="line">
                <a:avLst/>
              </a:prstGeom>
              <a:ln w="12700" cap="rnd">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51" idx="0"/>
                <a:endCxn id="49" idx="1"/>
              </p:cNvCxnSpPr>
              <p:nvPr/>
            </p:nvCxnSpPr>
            <p:spPr>
              <a:xfrm flipH="1" flipV="1">
                <a:off x="7995451" y="4506448"/>
                <a:ext cx="38354" cy="27860"/>
              </a:xfrm>
              <a:prstGeom prst="line">
                <a:avLst/>
              </a:prstGeom>
              <a:ln w="12700" cap="rnd">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54" name="Line 30"/>
              <p:cNvSpPr>
                <a:spLocks noChangeShapeType="1"/>
              </p:cNvSpPr>
              <p:nvPr/>
            </p:nvSpPr>
            <p:spPr bwMode="auto">
              <a:xfrm>
                <a:off x="8033806" y="4481006"/>
                <a:ext cx="22540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solidFill>
                    <a:prstClr val="black"/>
                  </a:solidFill>
                  <a:latin typeface="Myriad Pro" pitchFamily="34" charset="0"/>
                  <a:cs typeface="Calibri"/>
                </a:endParaRPr>
              </a:p>
            </p:txBody>
          </p:sp>
          <p:sp>
            <p:nvSpPr>
              <p:cNvPr id="55" name="Line 30"/>
              <p:cNvSpPr>
                <a:spLocks noChangeShapeType="1"/>
              </p:cNvSpPr>
              <p:nvPr/>
            </p:nvSpPr>
            <p:spPr bwMode="auto">
              <a:xfrm>
                <a:off x="8033806" y="4587613"/>
                <a:ext cx="22540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solidFill>
                    <a:prstClr val="black"/>
                  </a:solidFill>
                  <a:latin typeface="Myriad Pro" pitchFamily="34" charset="0"/>
                  <a:cs typeface="Calibri"/>
                </a:endParaRPr>
              </a:p>
            </p:txBody>
          </p:sp>
          <p:cxnSp>
            <p:nvCxnSpPr>
              <p:cNvPr id="56" name="Straight Connector 55"/>
              <p:cNvCxnSpPr>
                <a:stCxn id="54" idx="0"/>
                <a:endCxn id="49" idx="1"/>
              </p:cNvCxnSpPr>
              <p:nvPr/>
            </p:nvCxnSpPr>
            <p:spPr>
              <a:xfrm flipH="1">
                <a:off x="7995451" y="4481006"/>
                <a:ext cx="38354" cy="25442"/>
              </a:xfrm>
              <a:prstGeom prst="line">
                <a:avLst/>
              </a:prstGeom>
              <a:ln w="12700" cap="rnd">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55" idx="0"/>
                <a:endCxn id="49" idx="1"/>
              </p:cNvCxnSpPr>
              <p:nvPr/>
            </p:nvCxnSpPr>
            <p:spPr>
              <a:xfrm flipH="1" flipV="1">
                <a:off x="7995451" y="4506448"/>
                <a:ext cx="38354" cy="81165"/>
              </a:xfrm>
              <a:prstGeom prst="line">
                <a:avLst/>
              </a:prstGeom>
              <a:ln w="12700" cap="rnd">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spTree>
    <p:custDataLst>
      <p:tags r:id="rId1"/>
    </p:custDataLst>
    <p:extLst>
      <p:ext uri="{BB962C8B-B14F-4D97-AF65-F5344CB8AC3E}">
        <p14:creationId xmlns:p14="http://schemas.microsoft.com/office/powerpoint/2010/main" val="543432810"/>
      </p:ext>
    </p:extLst>
  </p:cSld>
  <p:clrMapOvr>
    <a:masterClrMapping/>
  </p:clrMapOvr>
  <p:transition spd="med" advTm="3202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3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3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3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3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1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1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1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3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12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12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par>
                          <p:cTn id="33" fill="hold">
                            <p:stCondLst>
                              <p:cond delay="0"/>
                            </p:stCondLst>
                            <p:childTnLst>
                              <p:par>
                                <p:cTn id="34" presetID="1" presetClass="entr" presetSubtype="0" fill="hold" grpId="0" nodeType="afterEffect">
                                  <p:stCondLst>
                                    <p:cond delay="0"/>
                                  </p:stCondLst>
                                  <p:childTnLst>
                                    <p:set>
                                      <p:cBhvr>
                                        <p:cTn id="35"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7" grpId="0" animBg="1"/>
      <p:bldP spid="5128" grpId="0" animBg="1"/>
      <p:bldP spid="5129" grpId="0" animBg="1"/>
      <p:bldP spid="5130" grpId="0" animBg="1"/>
      <p:bldP spid="5131" grpId="0" animBg="1"/>
      <p:bldP spid="5132" grpId="0" animBg="1"/>
      <p:bldP spid="5133" grpId="0" animBg="1"/>
      <p:bldP spid="5134" grpId="0" animBg="1"/>
      <p:bldP spid="5135" grpId="0" animBg="1"/>
      <p:bldP spid="5136" grpId="0" animBg="1"/>
      <p:bldP spid="5137" grpId="0"/>
      <p:bldP spid="5138" grpId="0" animBg="1"/>
      <p:bldP spid="2" grpId="0" animBg="1"/>
    </p:bld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8" name="Group 7"/>
          <p:cNvGrpSpPr>
            <a:grpSpLocks noChangeAspect="1"/>
          </p:cNvGrpSpPr>
          <p:nvPr/>
        </p:nvGrpSpPr>
        <p:grpSpPr>
          <a:xfrm>
            <a:off x="2357798" y="1319198"/>
            <a:ext cx="5805732" cy="4685748"/>
            <a:chOff x="1385888" y="1363241"/>
            <a:chExt cx="6372225" cy="514350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5888" y="1363241"/>
              <a:ext cx="6372225"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 name="Group 2"/>
            <p:cNvGrpSpPr/>
            <p:nvPr/>
          </p:nvGrpSpPr>
          <p:grpSpPr>
            <a:xfrm>
              <a:off x="2249050" y="5257296"/>
              <a:ext cx="911730" cy="405412"/>
              <a:chOff x="34679" y="5698636"/>
              <a:chExt cx="911730" cy="405412"/>
            </a:xfrm>
          </p:grpSpPr>
          <p:sp>
            <p:nvSpPr>
              <p:cNvPr id="4" name="TextBox 3"/>
              <p:cNvSpPr txBox="1"/>
              <p:nvPr/>
            </p:nvSpPr>
            <p:spPr>
              <a:xfrm>
                <a:off x="34679" y="5698636"/>
                <a:ext cx="911730" cy="405412"/>
              </a:xfrm>
              <a:prstGeom prst="rect">
                <a:avLst/>
              </a:prstGeom>
              <a:noFill/>
            </p:spPr>
            <p:txBody>
              <a:bodyPr wrap="none" rtlCol="0">
                <a:spAutoFit/>
              </a:bodyPr>
              <a:lstStyle/>
              <a:p>
                <a:r>
                  <a:rPr lang="en-US" dirty="0">
                    <a:solidFill>
                      <a:prstClr val="white"/>
                    </a:solidFill>
                  </a:rPr>
                  <a:t>10 µm</a:t>
                </a:r>
              </a:p>
            </p:txBody>
          </p:sp>
          <p:cxnSp>
            <p:nvCxnSpPr>
              <p:cNvPr id="5" name="Straight Connector 4"/>
              <p:cNvCxnSpPr/>
              <p:nvPr/>
            </p:nvCxnSpPr>
            <p:spPr>
              <a:xfrm>
                <a:off x="143625" y="6093297"/>
                <a:ext cx="64807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grpSp>
        <p:sp>
          <p:nvSpPr>
            <p:cNvPr id="9" name="TextBox 8"/>
            <p:cNvSpPr txBox="1"/>
            <p:nvPr/>
          </p:nvSpPr>
          <p:spPr>
            <a:xfrm>
              <a:off x="2123728" y="1644408"/>
              <a:ext cx="2899405" cy="558615"/>
            </a:xfrm>
            <a:prstGeom prst="rect">
              <a:avLst/>
            </a:prstGeom>
            <a:noFill/>
          </p:spPr>
          <p:txBody>
            <a:bodyPr wrap="square" rIns="0">
              <a:spAutoFit/>
            </a:bodyPr>
            <a:lstStyle/>
            <a:p>
              <a:pPr fontAlgn="auto">
                <a:spcBef>
                  <a:spcPts val="0"/>
                </a:spcBef>
                <a:spcAft>
                  <a:spcPts val="1323"/>
                </a:spcAft>
                <a:defRPr/>
              </a:pPr>
              <a:r>
                <a:rPr lang="en-US" sz="2600" b="1" dirty="0">
                  <a:solidFill>
                    <a:prstClr val="white"/>
                  </a:solidFill>
                  <a:cs typeface="Calibri"/>
                </a:rPr>
                <a:t>EMCCD camera</a:t>
              </a:r>
              <a:endParaRPr lang="en-US" sz="2200" dirty="0">
                <a:solidFill>
                  <a:prstClr val="white"/>
                </a:solidFill>
                <a:cs typeface="Calibri"/>
              </a:endParaRPr>
            </a:p>
          </p:txBody>
        </p:sp>
      </p:grpSp>
      <p:sp>
        <p:nvSpPr>
          <p:cNvPr id="2" name="Title 1"/>
          <p:cNvSpPr>
            <a:spLocks noGrp="1"/>
          </p:cNvSpPr>
          <p:nvPr>
            <p:ph type="title"/>
          </p:nvPr>
        </p:nvSpPr>
        <p:spPr>
          <a:xfrm>
            <a:off x="2525712" y="122237"/>
            <a:ext cx="4977729" cy="905236"/>
          </a:xfrm>
        </p:spPr>
        <p:txBody>
          <a:bodyPr/>
          <a:lstStyle/>
          <a:p>
            <a:r>
              <a:rPr lang="en-US" b="1" dirty="0">
                <a:solidFill>
                  <a:srgbClr val="0033CC"/>
                </a:solidFill>
                <a:effectLst>
                  <a:outerShdw blurRad="38100" dist="38100" dir="2700000" algn="tl">
                    <a:srgbClr val="000000">
                      <a:alpha val="43137"/>
                    </a:srgbClr>
                  </a:outerShdw>
                </a:effectLst>
              </a:rPr>
              <a:t>Detection Methods</a:t>
            </a:r>
          </a:p>
        </p:txBody>
      </p:sp>
      <p:sp>
        <p:nvSpPr>
          <p:cNvPr id="10" name="TextBox 9"/>
          <p:cNvSpPr txBox="1"/>
          <p:nvPr/>
        </p:nvSpPr>
        <p:spPr>
          <a:xfrm>
            <a:off x="2738200" y="6478604"/>
            <a:ext cx="3196393" cy="576753"/>
          </a:xfrm>
          <a:prstGeom prst="rect">
            <a:avLst/>
          </a:prstGeom>
          <a:noFill/>
        </p:spPr>
        <p:txBody>
          <a:bodyPr wrap="square" lIns="100619" tIns="50312" rIns="0" bIns="50312">
            <a:spAutoFit/>
          </a:bodyPr>
          <a:lstStyle/>
          <a:p>
            <a:pPr algn="ctr" fontAlgn="auto">
              <a:spcBef>
                <a:spcPts val="0"/>
              </a:spcBef>
              <a:spcAft>
                <a:spcPts val="1323"/>
              </a:spcAft>
              <a:defRPr/>
            </a:pPr>
            <a:r>
              <a:rPr lang="en-US" sz="3100" b="1" dirty="0">
                <a:solidFill>
                  <a:srgbClr val="0033CC"/>
                </a:solidFill>
                <a:cs typeface="Calibri"/>
              </a:rPr>
              <a:t>&amp; PMT</a:t>
            </a:r>
            <a:endParaRPr lang="en-US" sz="2600" b="1" dirty="0">
              <a:solidFill>
                <a:srgbClr val="0033CC"/>
              </a:solidFill>
              <a:cs typeface="Calibri"/>
            </a:endParaRPr>
          </a:p>
        </p:txBody>
      </p:sp>
      <p:pic>
        <p:nvPicPr>
          <p:cNvPr id="6" name="Picture 2" descr="http://static1.squarespace.com/static/5411d5c0e4b02e1c8b27565a/t/559aa1a9e4b0f75fd2a31083/1436197291185/photomultiplier+tubes"/>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10000" b="94167" l="5625" r="93375">
                        <a14:foregroundMark x1="70375" y1="44000" x2="70375" y2="44000"/>
                        <a14:foregroundMark x1="59250" y1="38500" x2="59250" y2="38500"/>
                        <a14:foregroundMark x1="62750" y1="39333" x2="62750" y2="39333"/>
                        <a14:foregroundMark x1="66875" y1="44000" x2="66875" y2="44000"/>
                        <a14:foregroundMark x1="60250" y1="79333" x2="60250" y2="79333"/>
                        <a14:foregroundMark x1="61375" y1="85167" x2="61375" y2="85167"/>
                        <a14:foregroundMark x1="64500" y1="87667" x2="64500" y2="87667"/>
                        <a14:foregroundMark x1="59250" y1="84167" x2="59250" y2="84167"/>
                        <a14:foregroundMark x1="66625" y1="89833" x2="66625" y2="89833"/>
                        <a14:foregroundMark x1="75000" y1="44333" x2="75000" y2="44333"/>
                        <a14:foregroundMark x1="68000" y1="40167" x2="66500" y2="39667"/>
                        <a14:foregroundMark x1="60250" y1="34333" x2="59375" y2="34000"/>
                        <a14:foregroundMark x1="54250" y1="31667" x2="54250" y2="31667"/>
                        <a14:foregroundMark x1="49125" y1="27000" x2="48750" y2="26667"/>
                        <a14:foregroundMark x1="51250" y1="27833" x2="51250" y2="27833"/>
                        <a14:foregroundMark x1="49875" y1="26500" x2="49875" y2="26500"/>
                        <a14:foregroundMark x1="53250" y1="28333" x2="53750" y2="28667"/>
                        <a14:foregroundMark x1="56875" y1="31500" x2="56875" y2="31500"/>
                        <a14:foregroundMark x1="55750" y1="31333" x2="55750" y2="31333"/>
                        <a14:foregroundMark x1="55000" y1="32500" x2="55000" y2="32500"/>
                        <a14:foregroundMark x1="58375" y1="35500" x2="59000" y2="35500"/>
                        <a14:foregroundMark x1="61000" y1="33333" x2="61000" y2="33333"/>
                        <a14:foregroundMark x1="63125" y1="34500" x2="63125" y2="34500"/>
                        <a14:foregroundMark x1="66250" y1="37833" x2="66250" y2="37833"/>
                        <a14:foregroundMark x1="69375" y1="38833" x2="69375" y2="38833"/>
                        <a14:foregroundMark x1="73500" y1="42000" x2="73500" y2="42000"/>
                        <a14:foregroundMark x1="66500" y1="42833" x2="64875" y2="42833"/>
                        <a14:foregroundMark x1="63625" y1="42833" x2="63625" y2="42833"/>
                        <a14:foregroundMark x1="67625" y1="44333" x2="67625" y2="44333"/>
                        <a14:foregroundMark x1="70125" y1="45167" x2="70125" y2="45167"/>
                        <a14:foregroundMark x1="73125" y1="45500" x2="73125" y2="45500"/>
                        <a14:foregroundMark x1="75875" y1="44667" x2="75875" y2="44667"/>
                        <a14:foregroundMark x1="77125" y1="45000" x2="77875" y2="45167"/>
                        <a14:foregroundMark x1="79000" y1="45167" x2="79000" y2="45167"/>
                        <a14:foregroundMark x1="82125" y1="45667" x2="82125" y2="45667"/>
                        <a14:foregroundMark x1="58500" y1="31167" x2="57875" y2="30833"/>
                        <a14:foregroundMark x1="55000" y1="30333" x2="55000" y2="30333"/>
                      </a14:backgroundRemoval>
                    </a14:imgEffect>
                  </a14:imgLayer>
                </a14:imgProps>
              </a:ext>
              <a:ext uri="{28A0092B-C50C-407E-A947-70E740481C1C}">
                <a14:useLocalDpi xmlns:a14="http://schemas.microsoft.com/office/drawing/2010/main" val="0"/>
              </a:ext>
            </a:extLst>
          </a:blip>
          <a:srcRect/>
          <a:stretch>
            <a:fillRect/>
          </a:stretch>
        </p:blipFill>
        <p:spPr bwMode="auto">
          <a:xfrm>
            <a:off x="5278482" y="6081727"/>
            <a:ext cx="1828199" cy="1371004"/>
          </a:xfrm>
          <a:prstGeom prst="rect">
            <a:avLst/>
          </a:prstGeom>
          <a:noFill/>
          <a:effectLst>
            <a:outerShdw blurRad="76200" dir="13500000" sy="23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222769"/>
      </p:ext>
    </p:extLst>
  </p:cSld>
  <p:clrMapOvr>
    <a:masterClrMapping/>
  </p:clrMapOvr>
  <mc:AlternateContent xmlns:mc="http://schemas.openxmlformats.org/markup-compatibility/2006" xmlns:p14="http://schemas.microsoft.com/office/powerpoint/2010/main">
    <mc:Choice Requires="p14">
      <p:transition spd="slow" p14:dur="2000" advTm="23713"/>
    </mc:Choice>
    <mc:Fallback xmlns="">
      <p:transition spd="slow" advTm="23713"/>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63810" y="795716"/>
            <a:ext cx="3499409" cy="1730259"/>
          </a:xfrm>
          <a:prstGeom prst="rect">
            <a:avLst/>
          </a:prstGeom>
          <a:noFill/>
        </p:spPr>
        <p:txBody>
          <a:bodyPr wrap="none" lIns="100673" tIns="50339" rIns="100673" bIns="50339" rtlCol="0">
            <a:spAutoFit/>
          </a:bodyPr>
          <a:lstStyle/>
          <a:p>
            <a:pPr defTabSz="494659"/>
            <a:r>
              <a:rPr lang="nl-NL" sz="10600" b="1" dirty="0" err="1">
                <a:solidFill>
                  <a:srgbClr val="0000FF"/>
                </a:solidFill>
                <a:effectLst>
                  <a:outerShdw blurRad="38100" dist="38100" dir="2700000" algn="tl">
                    <a:srgbClr val="000000">
                      <a:alpha val="43137"/>
                    </a:srgbClr>
                  </a:outerShdw>
                </a:effectLst>
                <a:latin typeface="Calibri" pitchFamily="34" charset="0"/>
              </a:rPr>
              <a:t>Parity</a:t>
            </a:r>
            <a:endParaRPr lang="en-US" sz="10600" b="1" dirty="0">
              <a:solidFill>
                <a:srgbClr val="0000FF"/>
              </a:solidFill>
              <a:effectLst>
                <a:outerShdw blurRad="38100" dist="38100" dir="2700000" algn="tl">
                  <a:srgbClr val="000000">
                    <a:alpha val="43137"/>
                  </a:srgbClr>
                </a:outerShdw>
              </a:effectLst>
              <a:latin typeface="Calibri" pitchFamily="34" charset="0"/>
            </a:endParaRPr>
          </a:p>
        </p:txBody>
      </p:sp>
      <p:pic>
        <p:nvPicPr>
          <p:cNvPr id="7" name="Picture 2" descr="http://images.sciencedaily.com/2009/08/090810122137-large.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437576" y="2986415"/>
            <a:ext cx="1348734" cy="200603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pic>
        <p:nvPicPr>
          <p:cNvPr id="8" name="Picture 6" descr="http://www-e815.fnal.gov/wma-lab-web/Feynman_1.gif"/>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22347" y="2986402"/>
            <a:ext cx="1594944" cy="1978018"/>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131299" y="5227637"/>
            <a:ext cx="8263276" cy="2256097"/>
          </a:xfrm>
          <a:prstGeom prst="rect">
            <a:avLst/>
          </a:prstGeom>
          <a:noFill/>
        </p:spPr>
        <p:txBody>
          <a:bodyPr wrap="none" lIns="100673" tIns="50339" rIns="100673" bIns="50339" rtlCol="0">
            <a:spAutoFit/>
          </a:bodyPr>
          <a:lstStyle/>
          <a:p>
            <a:pPr defTabSz="494659"/>
            <a:r>
              <a:rPr lang="nl-NL" sz="2600" b="1" dirty="0">
                <a:solidFill>
                  <a:srgbClr val="000099"/>
                </a:solidFill>
                <a:latin typeface="Calibri" pitchFamily="34" charset="0"/>
              </a:rPr>
              <a:t>→ </a:t>
            </a:r>
            <a:r>
              <a:rPr lang="nl-NL" sz="2600" b="1" i="1" dirty="0" err="1">
                <a:solidFill>
                  <a:srgbClr val="000099"/>
                </a:solidFill>
                <a:latin typeface="Calibri" pitchFamily="34" charset="0"/>
              </a:rPr>
              <a:t>relatively</a:t>
            </a:r>
            <a:r>
              <a:rPr lang="nl-NL" sz="2600" b="1" i="1" dirty="0">
                <a:solidFill>
                  <a:srgbClr val="000099"/>
                </a:solidFill>
                <a:latin typeface="Calibri" pitchFamily="34" charset="0"/>
              </a:rPr>
              <a:t> large </a:t>
            </a:r>
            <a:r>
              <a:rPr lang="nl-NL" sz="2600" b="1" i="1" dirty="0" err="1">
                <a:solidFill>
                  <a:srgbClr val="000099"/>
                </a:solidFill>
                <a:latin typeface="Calibri" pitchFamily="34" charset="0"/>
              </a:rPr>
              <a:t>effects</a:t>
            </a:r>
            <a:r>
              <a:rPr lang="nl-NL" sz="2600" b="1" i="1" dirty="0">
                <a:solidFill>
                  <a:srgbClr val="000099"/>
                </a:solidFill>
                <a:latin typeface="Calibri" pitchFamily="34" charset="0"/>
              </a:rPr>
              <a:t> </a:t>
            </a:r>
            <a:r>
              <a:rPr lang="nl-NL" sz="2600" b="1" dirty="0">
                <a:solidFill>
                  <a:srgbClr val="000099"/>
                </a:solidFill>
                <a:latin typeface="Calibri" pitchFamily="34" charset="0"/>
              </a:rPr>
              <a:t>in </a:t>
            </a:r>
            <a:r>
              <a:rPr lang="nl-NL" sz="2600" b="1" dirty="0" err="1">
                <a:solidFill>
                  <a:srgbClr val="000099"/>
                </a:solidFill>
                <a:latin typeface="Calibri" pitchFamily="34" charset="0"/>
              </a:rPr>
              <a:t>some</a:t>
            </a:r>
            <a:r>
              <a:rPr lang="nl-NL" sz="2600" b="1" dirty="0">
                <a:solidFill>
                  <a:srgbClr val="000099"/>
                </a:solidFill>
                <a:latin typeface="Calibri" pitchFamily="34" charset="0"/>
              </a:rPr>
              <a:t> </a:t>
            </a:r>
            <a:r>
              <a:rPr lang="nl-NL" sz="2600" b="1" dirty="0" err="1">
                <a:solidFill>
                  <a:srgbClr val="000099"/>
                </a:solidFill>
                <a:latin typeface="Calibri" pitchFamily="34" charset="0"/>
              </a:rPr>
              <a:t>atoms</a:t>
            </a:r>
            <a:r>
              <a:rPr lang="nl-NL" sz="2600" b="1" dirty="0">
                <a:solidFill>
                  <a:srgbClr val="000099"/>
                </a:solidFill>
                <a:latin typeface="Calibri" pitchFamily="34" charset="0"/>
              </a:rPr>
              <a:t> </a:t>
            </a:r>
            <a:r>
              <a:rPr lang="nl-NL" sz="2600" b="1" dirty="0" err="1">
                <a:solidFill>
                  <a:srgbClr val="000099"/>
                </a:solidFill>
                <a:latin typeface="Calibri" pitchFamily="34" charset="0"/>
              </a:rPr>
              <a:t>and</a:t>
            </a:r>
            <a:r>
              <a:rPr lang="nl-NL" sz="2600" b="1" dirty="0">
                <a:solidFill>
                  <a:srgbClr val="000099"/>
                </a:solidFill>
                <a:latin typeface="Calibri" pitchFamily="34" charset="0"/>
              </a:rPr>
              <a:t> </a:t>
            </a:r>
            <a:r>
              <a:rPr lang="nl-NL" sz="2600" b="1" dirty="0" err="1">
                <a:solidFill>
                  <a:srgbClr val="000099"/>
                </a:solidFill>
                <a:latin typeface="Calibri" pitchFamily="34" charset="0"/>
              </a:rPr>
              <a:t>molecules</a:t>
            </a:r>
            <a:endParaRPr lang="nl-NL" sz="2600" b="1" dirty="0">
              <a:solidFill>
                <a:srgbClr val="000099"/>
              </a:solidFill>
              <a:latin typeface="Calibri" pitchFamily="34" charset="0"/>
            </a:endParaRPr>
          </a:p>
          <a:p>
            <a:pPr defTabSz="494659"/>
            <a:endParaRPr lang="nl-NL" sz="1600" b="1" dirty="0">
              <a:solidFill>
                <a:srgbClr val="000099"/>
              </a:solidFill>
              <a:latin typeface="Calibri" pitchFamily="34" charset="0"/>
            </a:endParaRPr>
          </a:p>
          <a:p>
            <a:pPr defTabSz="494659"/>
            <a:r>
              <a:rPr lang="en-US" sz="2600" b="1" dirty="0">
                <a:solidFill>
                  <a:srgbClr val="000099"/>
                </a:solidFill>
                <a:latin typeface="Calibri" pitchFamily="34" charset="0"/>
              </a:rPr>
              <a:t>→ one valence electron atoms to extract precise constants</a:t>
            </a:r>
          </a:p>
          <a:p>
            <a:pPr defTabSz="494659"/>
            <a:endParaRPr lang="nl-NL" sz="1600" b="1" dirty="0">
              <a:solidFill>
                <a:srgbClr val="000099"/>
              </a:solidFill>
              <a:latin typeface="Calibri" pitchFamily="34" charset="0"/>
            </a:endParaRPr>
          </a:p>
          <a:p>
            <a:pPr defTabSz="494659"/>
            <a:r>
              <a:rPr lang="en-US" sz="2600" b="1" dirty="0">
                <a:solidFill>
                  <a:srgbClr val="000099"/>
                </a:solidFill>
                <a:latin typeface="Calibri" pitchFamily="34" charset="0"/>
              </a:rPr>
              <a:t>→ more complex systems to study e.g. </a:t>
            </a:r>
            <a:r>
              <a:rPr lang="en-US" sz="2600" b="1" dirty="0" err="1">
                <a:solidFill>
                  <a:srgbClr val="000099"/>
                </a:solidFill>
                <a:latin typeface="Calibri" pitchFamily="34" charset="0"/>
              </a:rPr>
              <a:t>anapole</a:t>
            </a:r>
            <a:r>
              <a:rPr lang="en-US" sz="2600" b="1" dirty="0">
                <a:solidFill>
                  <a:srgbClr val="000099"/>
                </a:solidFill>
                <a:latin typeface="Calibri" pitchFamily="34" charset="0"/>
              </a:rPr>
              <a:t> moments</a:t>
            </a:r>
          </a:p>
          <a:p>
            <a:pPr defTabSz="494659"/>
            <a:endParaRPr lang="en-US" sz="2600" b="1" dirty="0">
              <a:solidFill>
                <a:srgbClr val="000099"/>
              </a:solidFill>
              <a:latin typeface="Calibri" pitchFamily="34" charset="0"/>
            </a:endParaRPr>
          </a:p>
        </p:txBody>
      </p:sp>
    </p:spTree>
    <p:extLst>
      <p:ext uri="{BB962C8B-B14F-4D97-AF65-F5344CB8AC3E}">
        <p14:creationId xmlns:p14="http://schemas.microsoft.com/office/powerpoint/2010/main" val="1231088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9" name="Straight Connector 38"/>
          <p:cNvCxnSpPr/>
          <p:nvPr/>
        </p:nvCxnSpPr>
        <p:spPr bwMode="auto">
          <a:xfrm>
            <a:off x="2188649" y="3155995"/>
            <a:ext cx="10335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auto">
          <a:xfrm>
            <a:off x="2187899" y="3524682"/>
            <a:ext cx="103501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auto">
          <a:xfrm>
            <a:off x="3206418" y="5222204"/>
            <a:ext cx="103501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auto">
          <a:xfrm>
            <a:off x="1134889" y="5882718"/>
            <a:ext cx="10335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auto">
          <a:xfrm>
            <a:off x="3204724" y="4987481"/>
            <a:ext cx="103277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4193620" y="4672338"/>
            <a:ext cx="926080" cy="457656"/>
          </a:xfrm>
          <a:prstGeom prst="ellipse">
            <a:avLst/>
          </a:prstGeom>
          <a:gradFill flip="none" rotWithShape="1">
            <a:gsLst>
              <a:gs pos="0">
                <a:schemeClr val="accent3">
                  <a:lumMod val="40000"/>
                  <a:lumOff val="60000"/>
                </a:schemeClr>
              </a:gs>
              <a:gs pos="100000">
                <a:schemeClr val="accent3">
                  <a:lumMod val="20000"/>
                  <a:lumOff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pPr algn="ctr"/>
            <a:endParaRPr lang="en-US">
              <a:solidFill>
                <a:prstClr val="white"/>
              </a:solidFill>
            </a:endParaRPr>
          </a:p>
        </p:txBody>
      </p:sp>
      <p:sp>
        <p:nvSpPr>
          <p:cNvPr id="46" name="Oval 45"/>
          <p:cNvSpPr/>
          <p:nvPr/>
        </p:nvSpPr>
        <p:spPr>
          <a:xfrm rot="19786861">
            <a:off x="3085761" y="3495969"/>
            <a:ext cx="311862" cy="1760080"/>
          </a:xfrm>
          <a:prstGeom prst="ellipse">
            <a:avLst/>
          </a:prstGeom>
          <a:gradFill flip="none" rotWithShape="1">
            <a:gsLst>
              <a:gs pos="0">
                <a:schemeClr val="accent2">
                  <a:lumMod val="40000"/>
                  <a:lumOff val="60000"/>
                </a:schemeClr>
              </a:gs>
              <a:gs pos="100000">
                <a:schemeClr val="accent2">
                  <a:lumMod val="20000"/>
                  <a:lumOff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pPr algn="ctr"/>
            <a:endParaRPr lang="en-US">
              <a:solidFill>
                <a:prstClr val="white"/>
              </a:solidFill>
            </a:endParaRPr>
          </a:p>
        </p:txBody>
      </p:sp>
      <p:sp>
        <p:nvSpPr>
          <p:cNvPr id="47" name="Oval 46"/>
          <p:cNvSpPr/>
          <p:nvPr/>
        </p:nvSpPr>
        <p:spPr>
          <a:xfrm rot="1362322">
            <a:off x="1928139" y="3513448"/>
            <a:ext cx="343048" cy="2389756"/>
          </a:xfrm>
          <a:prstGeom prst="ellipse">
            <a:avLst/>
          </a:prstGeom>
          <a:gradFill flip="none" rotWithShape="1">
            <a:gsLst>
              <a:gs pos="0">
                <a:schemeClr val="accent1">
                  <a:lumMod val="40000"/>
                  <a:lumOff val="60000"/>
                </a:schemeClr>
              </a:gs>
              <a:gs pos="100000">
                <a:schemeClr val="accent1">
                  <a:lumMod val="20000"/>
                  <a:lumOff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pPr algn="ctr"/>
            <a:endParaRPr lang="en-US">
              <a:solidFill>
                <a:prstClr val="white"/>
              </a:solidFill>
            </a:endParaRPr>
          </a:p>
        </p:txBody>
      </p:sp>
      <p:sp>
        <p:nvSpPr>
          <p:cNvPr id="49" name="TextBox 100"/>
          <p:cNvSpPr txBox="1">
            <a:spLocks noChangeArrowheads="1"/>
          </p:cNvSpPr>
          <p:nvPr/>
        </p:nvSpPr>
        <p:spPr bwMode="auto">
          <a:xfrm>
            <a:off x="1299021" y="2844283"/>
            <a:ext cx="917340" cy="37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619" tIns="50312" rIns="100619" bIns="50312">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b="1" dirty="0">
                <a:solidFill>
                  <a:prstClr val="black"/>
                </a:solidFill>
                <a:latin typeface="Calibri"/>
                <a:cs typeface="Calibri"/>
              </a:rPr>
              <a:t>6</a:t>
            </a:r>
            <a:r>
              <a:rPr lang="en-US" altLang="nl-NL" b="1" baseline="30000" dirty="0">
                <a:solidFill>
                  <a:prstClr val="black"/>
                </a:solidFill>
                <a:latin typeface="Calibri"/>
                <a:cs typeface="Calibri"/>
              </a:rPr>
              <a:t>2</a:t>
            </a:r>
            <a:r>
              <a:rPr lang="en-US" altLang="nl-NL" b="1" dirty="0">
                <a:solidFill>
                  <a:prstClr val="black"/>
                </a:solidFill>
                <a:latin typeface="Calibri"/>
                <a:cs typeface="Calibri"/>
              </a:rPr>
              <a:t>P</a:t>
            </a:r>
            <a:r>
              <a:rPr lang="en-US" altLang="nl-NL" b="1" baseline="-25000" dirty="0">
                <a:solidFill>
                  <a:prstClr val="black"/>
                </a:solidFill>
                <a:latin typeface="Calibri"/>
                <a:cs typeface="Calibri"/>
              </a:rPr>
              <a:t>3/2</a:t>
            </a:r>
          </a:p>
        </p:txBody>
      </p:sp>
      <p:sp>
        <p:nvSpPr>
          <p:cNvPr id="50" name="TextBox 101"/>
          <p:cNvSpPr txBox="1">
            <a:spLocks noChangeArrowheads="1"/>
          </p:cNvSpPr>
          <p:nvPr/>
        </p:nvSpPr>
        <p:spPr bwMode="auto">
          <a:xfrm>
            <a:off x="1299021" y="3299460"/>
            <a:ext cx="917340" cy="37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619" tIns="50312" rIns="100619" bIns="50312">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b="1" dirty="0">
                <a:solidFill>
                  <a:prstClr val="black"/>
                </a:solidFill>
                <a:latin typeface="Calibri"/>
                <a:cs typeface="Calibri"/>
              </a:rPr>
              <a:t>6</a:t>
            </a:r>
            <a:r>
              <a:rPr lang="en-US" altLang="nl-NL" b="1" baseline="30000" dirty="0">
                <a:solidFill>
                  <a:prstClr val="black"/>
                </a:solidFill>
                <a:latin typeface="Calibri"/>
                <a:cs typeface="Calibri"/>
              </a:rPr>
              <a:t>2</a:t>
            </a:r>
            <a:r>
              <a:rPr lang="en-US" altLang="nl-NL" b="1" dirty="0">
                <a:solidFill>
                  <a:prstClr val="black"/>
                </a:solidFill>
                <a:latin typeface="Calibri"/>
                <a:cs typeface="Calibri"/>
              </a:rPr>
              <a:t>P</a:t>
            </a:r>
            <a:r>
              <a:rPr lang="en-US" altLang="nl-NL" b="1" baseline="-25000" dirty="0">
                <a:solidFill>
                  <a:prstClr val="black"/>
                </a:solidFill>
                <a:latin typeface="Calibri"/>
                <a:cs typeface="Calibri"/>
              </a:rPr>
              <a:t>1/2</a:t>
            </a:r>
          </a:p>
        </p:txBody>
      </p:sp>
      <p:sp>
        <p:nvSpPr>
          <p:cNvPr id="51" name="TextBox 102"/>
          <p:cNvSpPr txBox="1">
            <a:spLocks noChangeArrowheads="1"/>
          </p:cNvSpPr>
          <p:nvPr/>
        </p:nvSpPr>
        <p:spPr bwMode="auto">
          <a:xfrm>
            <a:off x="4228469" y="5059041"/>
            <a:ext cx="891227" cy="37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619" tIns="50312" rIns="100619" bIns="50312">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nl-NL" b="1" dirty="0">
                <a:solidFill>
                  <a:prstClr val="black"/>
                </a:solidFill>
                <a:latin typeface="Calibri"/>
                <a:cs typeface="Calibri"/>
              </a:rPr>
              <a:t>5</a:t>
            </a:r>
            <a:r>
              <a:rPr lang="en-US" altLang="nl-NL" b="1" baseline="30000" dirty="0">
                <a:solidFill>
                  <a:prstClr val="black"/>
                </a:solidFill>
                <a:latin typeface="Calibri"/>
                <a:cs typeface="Calibri"/>
              </a:rPr>
              <a:t>2</a:t>
            </a:r>
            <a:r>
              <a:rPr lang="en-US" altLang="nl-NL" b="1" dirty="0">
                <a:solidFill>
                  <a:prstClr val="black"/>
                </a:solidFill>
                <a:latin typeface="Calibri"/>
                <a:cs typeface="Calibri"/>
              </a:rPr>
              <a:t>D</a:t>
            </a:r>
            <a:r>
              <a:rPr lang="en-US" altLang="nl-NL" b="1" baseline="-25000" dirty="0">
                <a:solidFill>
                  <a:prstClr val="black"/>
                </a:solidFill>
                <a:latin typeface="Calibri"/>
                <a:cs typeface="Calibri"/>
              </a:rPr>
              <a:t>3/2</a:t>
            </a:r>
          </a:p>
        </p:txBody>
      </p:sp>
      <p:sp>
        <p:nvSpPr>
          <p:cNvPr id="52" name="TextBox 103"/>
          <p:cNvSpPr txBox="1">
            <a:spLocks noChangeArrowheads="1"/>
          </p:cNvSpPr>
          <p:nvPr/>
        </p:nvSpPr>
        <p:spPr bwMode="auto">
          <a:xfrm>
            <a:off x="-40252" y="5655648"/>
            <a:ext cx="1189205" cy="37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619" tIns="50312" rIns="100619" bIns="50312">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b="1" dirty="0">
                <a:solidFill>
                  <a:prstClr val="black"/>
                </a:solidFill>
                <a:latin typeface="Calibri"/>
                <a:cs typeface="Calibri"/>
              </a:rPr>
              <a:t>6</a:t>
            </a:r>
            <a:r>
              <a:rPr lang="en-US" altLang="nl-NL" b="1" baseline="30000" dirty="0">
                <a:solidFill>
                  <a:prstClr val="black"/>
                </a:solidFill>
                <a:latin typeface="Calibri"/>
                <a:cs typeface="Calibri"/>
              </a:rPr>
              <a:t>2</a:t>
            </a:r>
            <a:r>
              <a:rPr lang="en-US" altLang="nl-NL" b="1" dirty="0">
                <a:solidFill>
                  <a:prstClr val="black"/>
                </a:solidFill>
                <a:latin typeface="Calibri"/>
                <a:cs typeface="Calibri"/>
              </a:rPr>
              <a:t>S</a:t>
            </a:r>
            <a:r>
              <a:rPr lang="en-US" altLang="nl-NL" b="1" baseline="-25000" dirty="0">
                <a:solidFill>
                  <a:prstClr val="black"/>
                </a:solidFill>
                <a:latin typeface="Calibri"/>
                <a:cs typeface="Calibri"/>
              </a:rPr>
              <a:t>1/2</a:t>
            </a:r>
          </a:p>
        </p:txBody>
      </p:sp>
      <p:sp>
        <p:nvSpPr>
          <p:cNvPr id="53" name="TextBox 52"/>
          <p:cNvSpPr txBox="1"/>
          <p:nvPr/>
        </p:nvSpPr>
        <p:spPr bwMode="auto">
          <a:xfrm>
            <a:off x="2634159" y="5528685"/>
            <a:ext cx="1326018" cy="339267"/>
          </a:xfrm>
          <a:prstGeom prst="rect">
            <a:avLst/>
          </a:prstGeom>
          <a:noFill/>
        </p:spPr>
        <p:txBody>
          <a:bodyPr lIns="100619" tIns="50312" rIns="100619" bIns="50312">
            <a:spAutoFit/>
          </a:bodyPr>
          <a:lstStyle/>
          <a:p>
            <a:pPr>
              <a:defRPr/>
            </a:pPr>
            <a:r>
              <a:rPr lang="en-US" sz="1500" b="1" dirty="0">
                <a:solidFill>
                  <a:srgbClr val="9BBB59"/>
                </a:solidFill>
                <a:cs typeface="Calibri"/>
              </a:rPr>
              <a:t>2052 nm</a:t>
            </a:r>
          </a:p>
        </p:txBody>
      </p:sp>
      <p:sp>
        <p:nvSpPr>
          <p:cNvPr id="54" name="TextBox 105"/>
          <p:cNvSpPr txBox="1">
            <a:spLocks noChangeArrowheads="1"/>
          </p:cNvSpPr>
          <p:nvPr/>
        </p:nvSpPr>
        <p:spPr bwMode="auto">
          <a:xfrm>
            <a:off x="1897904" y="5014099"/>
            <a:ext cx="1047984" cy="339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619" tIns="50312" rIns="100619" bIns="50312">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nl-NL" sz="1500" b="1" dirty="0">
                <a:solidFill>
                  <a:srgbClr val="4F81BD"/>
                </a:solidFill>
                <a:latin typeface="Calibri"/>
                <a:cs typeface="Calibri"/>
              </a:rPr>
              <a:t>494 nm</a:t>
            </a:r>
          </a:p>
        </p:txBody>
      </p:sp>
      <p:sp>
        <p:nvSpPr>
          <p:cNvPr id="55" name="TextBox 54"/>
          <p:cNvSpPr txBox="1"/>
          <p:nvPr/>
        </p:nvSpPr>
        <p:spPr bwMode="auto">
          <a:xfrm>
            <a:off x="2327086" y="4393094"/>
            <a:ext cx="1032178" cy="339267"/>
          </a:xfrm>
          <a:prstGeom prst="rect">
            <a:avLst/>
          </a:prstGeom>
          <a:noFill/>
        </p:spPr>
        <p:txBody>
          <a:bodyPr wrap="square" lIns="100619" tIns="50312" rIns="100619" bIns="50312">
            <a:spAutoFit/>
          </a:bodyPr>
          <a:lstStyle/>
          <a:p>
            <a:pPr algn="ctr">
              <a:defRPr/>
            </a:pPr>
            <a:r>
              <a:rPr lang="en-US" sz="1500" b="1" dirty="0">
                <a:solidFill>
                  <a:srgbClr val="C0504D"/>
                </a:solidFill>
                <a:cs typeface="Calibri"/>
              </a:rPr>
              <a:t>650 nm</a:t>
            </a:r>
          </a:p>
        </p:txBody>
      </p:sp>
      <p:sp>
        <p:nvSpPr>
          <p:cNvPr id="56" name="TextBox 55"/>
          <p:cNvSpPr txBox="1"/>
          <p:nvPr/>
        </p:nvSpPr>
        <p:spPr bwMode="auto">
          <a:xfrm>
            <a:off x="1042617" y="4075592"/>
            <a:ext cx="981110" cy="339267"/>
          </a:xfrm>
          <a:prstGeom prst="rect">
            <a:avLst/>
          </a:prstGeom>
          <a:noFill/>
        </p:spPr>
        <p:txBody>
          <a:bodyPr wrap="square" lIns="100619" tIns="50312" rIns="100619" bIns="50312">
            <a:spAutoFit/>
          </a:bodyPr>
          <a:lstStyle/>
          <a:p>
            <a:pPr>
              <a:defRPr/>
            </a:pPr>
            <a:r>
              <a:rPr lang="en-US" sz="1500" b="1" dirty="0">
                <a:solidFill>
                  <a:srgbClr val="4F81BD"/>
                </a:solidFill>
                <a:cs typeface="Calibri"/>
              </a:rPr>
              <a:t>456 nm</a:t>
            </a:r>
          </a:p>
        </p:txBody>
      </p:sp>
      <p:sp>
        <p:nvSpPr>
          <p:cNvPr id="57" name="TextBox 95"/>
          <p:cNvSpPr txBox="1">
            <a:spLocks noChangeArrowheads="1"/>
          </p:cNvSpPr>
          <p:nvPr/>
        </p:nvSpPr>
        <p:spPr bwMode="auto">
          <a:xfrm>
            <a:off x="4228470" y="4681704"/>
            <a:ext cx="891230" cy="37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619" tIns="50312" rIns="100619" bIns="50312">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nl-NL" b="1" dirty="0">
                <a:solidFill>
                  <a:prstClr val="black"/>
                </a:solidFill>
                <a:latin typeface="Calibri"/>
                <a:cs typeface="Calibri"/>
              </a:rPr>
              <a:t>5</a:t>
            </a:r>
            <a:r>
              <a:rPr lang="en-US" altLang="nl-NL" b="1" baseline="30000" dirty="0">
                <a:solidFill>
                  <a:prstClr val="black"/>
                </a:solidFill>
                <a:latin typeface="Calibri"/>
                <a:cs typeface="Calibri"/>
              </a:rPr>
              <a:t>2</a:t>
            </a:r>
            <a:r>
              <a:rPr lang="en-US" altLang="nl-NL" b="1" dirty="0">
                <a:solidFill>
                  <a:prstClr val="black"/>
                </a:solidFill>
                <a:latin typeface="Calibri"/>
                <a:cs typeface="Calibri"/>
              </a:rPr>
              <a:t>D</a:t>
            </a:r>
            <a:r>
              <a:rPr lang="en-US" altLang="nl-NL" b="1" baseline="-25000" dirty="0">
                <a:solidFill>
                  <a:prstClr val="black"/>
                </a:solidFill>
                <a:latin typeface="Calibri"/>
                <a:cs typeface="Calibri"/>
              </a:rPr>
              <a:t>5/2</a:t>
            </a:r>
          </a:p>
        </p:txBody>
      </p:sp>
      <p:sp>
        <p:nvSpPr>
          <p:cNvPr id="58" name="TextBox 98"/>
          <p:cNvSpPr txBox="1">
            <a:spLocks noChangeArrowheads="1"/>
          </p:cNvSpPr>
          <p:nvPr/>
        </p:nvSpPr>
        <p:spPr bwMode="auto">
          <a:xfrm>
            <a:off x="3401426" y="3795993"/>
            <a:ext cx="1480121" cy="339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619" tIns="50312" rIns="100619" bIns="50312">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nl-NL" sz="1500" b="1" dirty="0">
                <a:solidFill>
                  <a:srgbClr val="C0504D"/>
                </a:solidFill>
                <a:latin typeface="Calibri"/>
                <a:cs typeface="Calibri"/>
              </a:rPr>
              <a:t>614 nm</a:t>
            </a:r>
          </a:p>
        </p:txBody>
      </p:sp>
      <p:cxnSp>
        <p:nvCxnSpPr>
          <p:cNvPr id="59" name="Straight Arrow Connector 58"/>
          <p:cNvCxnSpPr/>
          <p:nvPr/>
        </p:nvCxnSpPr>
        <p:spPr bwMode="auto">
          <a:xfrm flipV="1">
            <a:off x="1299016" y="3194159"/>
            <a:ext cx="1147054" cy="2637724"/>
          </a:xfrm>
          <a:prstGeom prst="straightConnector1">
            <a:avLst/>
          </a:prstGeom>
          <a:ln w="38100">
            <a:solidFill>
              <a:srgbClr val="0000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bwMode="auto">
          <a:xfrm flipV="1">
            <a:off x="1617298" y="3571811"/>
            <a:ext cx="962604" cy="2267832"/>
          </a:xfrm>
          <a:prstGeom prst="straightConnector1">
            <a:avLst/>
          </a:prstGeom>
          <a:ln w="381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bwMode="auto">
          <a:xfrm flipH="1" flipV="1">
            <a:off x="2776564" y="3582162"/>
            <a:ext cx="927102" cy="1583574"/>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bwMode="auto">
          <a:xfrm flipV="1">
            <a:off x="1877359" y="5274409"/>
            <a:ext cx="1818547" cy="545833"/>
          </a:xfrm>
          <a:prstGeom prst="straightConnector1">
            <a:avLst/>
          </a:prstGeom>
          <a:ln w="38100">
            <a:solidFill>
              <a:schemeClr val="accent3"/>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bwMode="auto">
          <a:xfrm flipH="1" flipV="1">
            <a:off x="2962305" y="3201920"/>
            <a:ext cx="780176" cy="1730956"/>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bwMode="auto">
          <a:xfrm>
            <a:off x="3293887" y="6002351"/>
            <a:ext cx="1021513" cy="424561"/>
          </a:xfrm>
          <a:prstGeom prst="rect">
            <a:avLst/>
          </a:prstGeom>
          <a:noFill/>
          <a:ln>
            <a:noFill/>
          </a:ln>
        </p:spPr>
        <p:txBody>
          <a:bodyPr lIns="99037" tIns="49521" rIns="99037" bIns="49521" compatLnSpc="0">
            <a:spAutoFit/>
          </a:bodyPr>
          <a:lstStyle/>
          <a:p>
            <a:pPr hangingPunct="0">
              <a:defRPr/>
            </a:pPr>
            <a:r>
              <a:rPr lang="es-CO" sz="2200" b="1" baseline="30000" dirty="0">
                <a:solidFill>
                  <a:srgbClr val="000000"/>
                </a:solidFill>
                <a:ea typeface="SimSun" pitchFamily="2"/>
                <a:cs typeface="Calibri"/>
              </a:rPr>
              <a:t>138</a:t>
            </a:r>
            <a:r>
              <a:rPr lang="es-CO" sz="2200" b="1" dirty="0">
                <a:solidFill>
                  <a:srgbClr val="000000"/>
                </a:solidFill>
                <a:ea typeface="SimSun" pitchFamily="2"/>
                <a:cs typeface="Calibri"/>
              </a:rPr>
              <a:t>Ba</a:t>
            </a:r>
            <a:r>
              <a:rPr lang="es-CO" sz="2200" b="1" baseline="33000" dirty="0">
                <a:solidFill>
                  <a:srgbClr val="000000"/>
                </a:solidFill>
                <a:ea typeface="SimSun" pitchFamily="2"/>
                <a:cs typeface="Calibri"/>
              </a:rPr>
              <a:t>+</a:t>
            </a:r>
          </a:p>
        </p:txBody>
      </p:sp>
      <p:sp>
        <p:nvSpPr>
          <p:cNvPr id="30" name="TextBox 29"/>
          <p:cNvSpPr txBox="1"/>
          <p:nvPr/>
        </p:nvSpPr>
        <p:spPr>
          <a:xfrm>
            <a:off x="5675383" y="3896553"/>
            <a:ext cx="3810423" cy="822721"/>
          </a:xfrm>
          <a:prstGeom prst="rect">
            <a:avLst/>
          </a:prstGeom>
          <a:noFill/>
        </p:spPr>
        <p:txBody>
          <a:bodyPr wrap="square" lIns="100619" tIns="50312" rIns="100619" bIns="50312" rtlCol="0">
            <a:spAutoFit/>
          </a:bodyPr>
          <a:lstStyle/>
          <a:p>
            <a:pPr marL="314462" indent="-314462">
              <a:spcBef>
                <a:spcPts val="331"/>
              </a:spcBef>
              <a:buFont typeface="Arial" panose="020B0604020202020204" pitchFamily="34" charset="0"/>
              <a:buChar char="•"/>
            </a:pPr>
            <a:r>
              <a:rPr lang="en-US" sz="2200" b="1" dirty="0">
                <a:solidFill>
                  <a:prstClr val="black"/>
                </a:solidFill>
              </a:rPr>
              <a:t>Transition frequencies</a:t>
            </a:r>
          </a:p>
          <a:p>
            <a:pPr lvl="1">
              <a:spcBef>
                <a:spcPts val="331"/>
              </a:spcBef>
            </a:pPr>
            <a:r>
              <a:rPr lang="en-US" sz="2200" dirty="0">
                <a:solidFill>
                  <a:prstClr val="white">
                    <a:lumMod val="50000"/>
                  </a:prstClr>
                </a:solidFill>
              </a:rPr>
              <a:t>Line shape analysis</a:t>
            </a:r>
            <a:endParaRPr lang="en-US" sz="2200" dirty="0">
              <a:solidFill>
                <a:prstClr val="black"/>
              </a:solidFill>
            </a:endParaRPr>
          </a:p>
        </p:txBody>
      </p:sp>
      <p:sp>
        <p:nvSpPr>
          <p:cNvPr id="31" name="TextBox 30"/>
          <p:cNvSpPr txBox="1"/>
          <p:nvPr/>
        </p:nvSpPr>
        <p:spPr>
          <a:xfrm>
            <a:off x="5675385" y="2503173"/>
            <a:ext cx="3276197" cy="822721"/>
          </a:xfrm>
          <a:prstGeom prst="rect">
            <a:avLst/>
          </a:prstGeom>
          <a:noFill/>
        </p:spPr>
        <p:txBody>
          <a:bodyPr wrap="square" lIns="100619" tIns="50312" rIns="100619" bIns="50312" rtlCol="0">
            <a:spAutoFit/>
          </a:bodyPr>
          <a:lstStyle/>
          <a:p>
            <a:pPr marL="314462" indent="-314462">
              <a:spcBef>
                <a:spcPts val="331"/>
              </a:spcBef>
              <a:buFont typeface="Arial" panose="020B0604020202020204" pitchFamily="34" charset="0"/>
              <a:buChar char="•"/>
            </a:pPr>
            <a:r>
              <a:rPr lang="en-US" sz="2200" b="1" baseline="30000" dirty="0">
                <a:solidFill>
                  <a:prstClr val="black"/>
                </a:solidFill>
              </a:rPr>
              <a:t>2</a:t>
            </a:r>
            <a:r>
              <a:rPr lang="en-US" sz="2200" b="1" dirty="0">
                <a:solidFill>
                  <a:prstClr val="black"/>
                </a:solidFill>
              </a:rPr>
              <a:t>D</a:t>
            </a:r>
            <a:r>
              <a:rPr lang="en-US" sz="2200" b="1" baseline="-25000" dirty="0">
                <a:solidFill>
                  <a:prstClr val="black"/>
                </a:solidFill>
              </a:rPr>
              <a:t>5/2</a:t>
            </a:r>
            <a:r>
              <a:rPr lang="en-US" sz="2200" b="1" dirty="0">
                <a:solidFill>
                  <a:prstClr val="black"/>
                </a:solidFill>
              </a:rPr>
              <a:t> level lifetime</a:t>
            </a:r>
          </a:p>
          <a:p>
            <a:pPr lvl="1">
              <a:spcBef>
                <a:spcPts val="331"/>
              </a:spcBef>
            </a:pPr>
            <a:r>
              <a:rPr lang="en-US" sz="2200" dirty="0">
                <a:solidFill>
                  <a:prstClr val="white">
                    <a:lumMod val="50000"/>
                  </a:prstClr>
                </a:solidFill>
              </a:rPr>
              <a:t>Electron shelving</a:t>
            </a:r>
            <a:endParaRPr lang="en-US" sz="2200" dirty="0">
              <a:solidFill>
                <a:prstClr val="black"/>
              </a:solidFill>
            </a:endParaRPr>
          </a:p>
        </p:txBody>
      </p:sp>
      <p:sp>
        <p:nvSpPr>
          <p:cNvPr id="32" name="Title 5"/>
          <p:cNvSpPr>
            <a:spLocks noGrp="1"/>
          </p:cNvSpPr>
          <p:nvPr>
            <p:ph type="title"/>
          </p:nvPr>
        </p:nvSpPr>
        <p:spPr>
          <a:xfrm>
            <a:off x="3044312" y="274637"/>
            <a:ext cx="9072563" cy="1259946"/>
          </a:xfrm>
        </p:spPr>
        <p:txBody>
          <a:bodyPr/>
          <a:lstStyle/>
          <a:p>
            <a:r>
              <a:rPr lang="en-US" b="1" dirty="0">
                <a:solidFill>
                  <a:srgbClr val="0000FF"/>
                </a:solidFill>
                <a:effectLst>
                  <a:outerShdw blurRad="38100" dist="38100" dir="2700000" algn="tl">
                    <a:srgbClr val="000000">
                      <a:alpha val="43137"/>
                    </a:srgbClr>
                  </a:outerShdw>
                </a:effectLst>
              </a:rPr>
              <a:t>Ba</a:t>
            </a:r>
            <a:r>
              <a:rPr lang="en-US" b="1" baseline="30000" dirty="0">
                <a:solidFill>
                  <a:srgbClr val="0000FF"/>
                </a:solidFill>
                <a:effectLst>
                  <a:outerShdw blurRad="38100" dist="38100" dir="2700000" algn="tl">
                    <a:srgbClr val="000000">
                      <a:alpha val="43137"/>
                    </a:srgbClr>
                  </a:outerShdw>
                </a:effectLst>
              </a:rPr>
              <a:t>+</a:t>
            </a:r>
            <a:r>
              <a:rPr lang="en-US" b="1" dirty="0">
                <a:solidFill>
                  <a:srgbClr val="0000FF"/>
                </a:solidFill>
                <a:effectLst>
                  <a:outerShdw blurRad="38100" dist="38100" dir="2700000" algn="tl">
                    <a:srgbClr val="000000">
                      <a:alpha val="43137"/>
                    </a:srgbClr>
                  </a:outerShdw>
                </a:effectLst>
              </a:rPr>
              <a:t> spectroscopy</a:t>
            </a:r>
          </a:p>
        </p:txBody>
      </p:sp>
    </p:spTree>
    <p:custDataLst>
      <p:tags r:id="rId1"/>
    </p:custDataLst>
    <p:extLst>
      <p:ext uri="{BB962C8B-B14F-4D97-AF65-F5344CB8AC3E}">
        <p14:creationId xmlns:p14="http://schemas.microsoft.com/office/powerpoint/2010/main" val="2996356704"/>
      </p:ext>
    </p:extLst>
  </p:cSld>
  <p:clrMapOvr>
    <a:masterClrMapping/>
  </p:clrMapOvr>
  <mc:AlternateContent xmlns:mc="http://schemas.openxmlformats.org/markup-compatibility/2006" xmlns:p14="http://schemas.microsoft.com/office/powerpoint/2010/main">
    <mc:Choice Requires="p14">
      <p:transition spd="slow" p14:dur="2000" advTm="67880"/>
    </mc:Choice>
    <mc:Fallback xmlns="">
      <p:transition spd="slow" advTm="6788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30" grpId="0"/>
      <p:bldP spid="31" grpId="0"/>
    </p:bld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0" name="Rectangle 89"/>
          <p:cNvSpPr/>
          <p:nvPr/>
        </p:nvSpPr>
        <p:spPr>
          <a:xfrm>
            <a:off x="5567530" y="2430454"/>
            <a:ext cx="3780988" cy="976404"/>
          </a:xfrm>
          <a:prstGeom prst="rect">
            <a:avLst/>
          </a:prstGeom>
          <a:solidFill>
            <a:schemeClr val="bg1"/>
          </a:solidFill>
          <a:ln w="317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endParaRPr lang="en-US" sz="2200" dirty="0">
              <a:solidFill>
                <a:prstClr val="black"/>
              </a:solidFill>
              <a:latin typeface="Myriad Pro" pitchFamily="34" charset="0"/>
              <a:cs typeface="Calibri"/>
            </a:endParaRPr>
          </a:p>
        </p:txBody>
      </p:sp>
      <p:cxnSp>
        <p:nvCxnSpPr>
          <p:cNvPr id="39" name="Straight Connector 38"/>
          <p:cNvCxnSpPr/>
          <p:nvPr/>
        </p:nvCxnSpPr>
        <p:spPr bwMode="auto">
          <a:xfrm>
            <a:off x="2188649" y="3155995"/>
            <a:ext cx="10335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auto">
          <a:xfrm>
            <a:off x="2187899" y="3524682"/>
            <a:ext cx="103501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auto">
          <a:xfrm>
            <a:off x="3206418" y="5222204"/>
            <a:ext cx="103501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auto">
          <a:xfrm>
            <a:off x="1134889" y="5882718"/>
            <a:ext cx="10335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auto">
          <a:xfrm>
            <a:off x="3204724" y="4987481"/>
            <a:ext cx="103277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4193620" y="4672338"/>
            <a:ext cx="926080" cy="457656"/>
          </a:xfrm>
          <a:prstGeom prst="ellipse">
            <a:avLst/>
          </a:prstGeom>
          <a:gradFill flip="none" rotWithShape="1">
            <a:gsLst>
              <a:gs pos="0">
                <a:schemeClr val="accent3">
                  <a:lumMod val="40000"/>
                  <a:lumOff val="60000"/>
                </a:schemeClr>
              </a:gs>
              <a:gs pos="100000">
                <a:schemeClr val="accent3">
                  <a:lumMod val="20000"/>
                  <a:lumOff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pPr algn="ctr"/>
            <a:endParaRPr lang="en-US">
              <a:solidFill>
                <a:prstClr val="white"/>
              </a:solidFill>
            </a:endParaRPr>
          </a:p>
        </p:txBody>
      </p:sp>
      <p:sp>
        <p:nvSpPr>
          <p:cNvPr id="48" name="TextBox 47"/>
          <p:cNvSpPr txBox="1"/>
          <p:nvPr/>
        </p:nvSpPr>
        <p:spPr bwMode="auto">
          <a:xfrm>
            <a:off x="3293887" y="6002351"/>
            <a:ext cx="1021513" cy="424561"/>
          </a:xfrm>
          <a:prstGeom prst="rect">
            <a:avLst/>
          </a:prstGeom>
          <a:noFill/>
          <a:ln>
            <a:noFill/>
          </a:ln>
        </p:spPr>
        <p:txBody>
          <a:bodyPr lIns="99037" tIns="49521" rIns="99037" bIns="49521" compatLnSpc="0">
            <a:spAutoFit/>
          </a:bodyPr>
          <a:lstStyle/>
          <a:p>
            <a:pPr hangingPunct="0">
              <a:defRPr/>
            </a:pPr>
            <a:r>
              <a:rPr lang="es-CO" sz="2200" b="1" baseline="30000" dirty="0">
                <a:solidFill>
                  <a:srgbClr val="000000"/>
                </a:solidFill>
                <a:ea typeface="SimSun" pitchFamily="2"/>
                <a:cs typeface="Calibri"/>
              </a:rPr>
              <a:t>138</a:t>
            </a:r>
            <a:r>
              <a:rPr lang="es-CO" sz="2200" b="1" dirty="0">
                <a:solidFill>
                  <a:srgbClr val="000000"/>
                </a:solidFill>
                <a:ea typeface="SimSun" pitchFamily="2"/>
                <a:cs typeface="Calibri"/>
              </a:rPr>
              <a:t>Ba</a:t>
            </a:r>
            <a:r>
              <a:rPr lang="es-CO" sz="2200" b="1" baseline="33000" dirty="0">
                <a:solidFill>
                  <a:srgbClr val="000000"/>
                </a:solidFill>
                <a:ea typeface="SimSun" pitchFamily="2"/>
                <a:cs typeface="Calibri"/>
              </a:rPr>
              <a:t>+</a:t>
            </a:r>
          </a:p>
        </p:txBody>
      </p:sp>
      <p:sp>
        <p:nvSpPr>
          <p:cNvPr id="49" name="TextBox 100"/>
          <p:cNvSpPr txBox="1">
            <a:spLocks noChangeArrowheads="1"/>
          </p:cNvSpPr>
          <p:nvPr/>
        </p:nvSpPr>
        <p:spPr bwMode="auto">
          <a:xfrm>
            <a:off x="1299021" y="2844283"/>
            <a:ext cx="917340" cy="37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619" tIns="50312" rIns="100619" bIns="50312">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b="1" dirty="0">
                <a:solidFill>
                  <a:prstClr val="black"/>
                </a:solidFill>
                <a:latin typeface="Calibri"/>
                <a:cs typeface="Calibri"/>
              </a:rPr>
              <a:t>6</a:t>
            </a:r>
            <a:r>
              <a:rPr lang="en-US" altLang="nl-NL" b="1" baseline="30000" dirty="0">
                <a:solidFill>
                  <a:prstClr val="black"/>
                </a:solidFill>
                <a:latin typeface="Calibri"/>
                <a:cs typeface="Calibri"/>
              </a:rPr>
              <a:t>2</a:t>
            </a:r>
            <a:r>
              <a:rPr lang="en-US" altLang="nl-NL" b="1" dirty="0">
                <a:solidFill>
                  <a:prstClr val="black"/>
                </a:solidFill>
                <a:latin typeface="Calibri"/>
                <a:cs typeface="Calibri"/>
              </a:rPr>
              <a:t>P</a:t>
            </a:r>
            <a:r>
              <a:rPr lang="en-US" altLang="nl-NL" b="1" baseline="-25000" dirty="0">
                <a:solidFill>
                  <a:prstClr val="black"/>
                </a:solidFill>
                <a:latin typeface="Calibri"/>
                <a:cs typeface="Calibri"/>
              </a:rPr>
              <a:t>3/2</a:t>
            </a:r>
          </a:p>
        </p:txBody>
      </p:sp>
      <p:sp>
        <p:nvSpPr>
          <p:cNvPr id="50" name="TextBox 101"/>
          <p:cNvSpPr txBox="1">
            <a:spLocks noChangeArrowheads="1"/>
          </p:cNvSpPr>
          <p:nvPr/>
        </p:nvSpPr>
        <p:spPr bwMode="auto">
          <a:xfrm>
            <a:off x="1299021" y="3299460"/>
            <a:ext cx="917340" cy="37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619" tIns="50312" rIns="100619" bIns="50312">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b="1" dirty="0">
                <a:solidFill>
                  <a:prstClr val="black"/>
                </a:solidFill>
                <a:latin typeface="Calibri"/>
                <a:cs typeface="Calibri"/>
              </a:rPr>
              <a:t>6</a:t>
            </a:r>
            <a:r>
              <a:rPr lang="en-US" altLang="nl-NL" b="1" baseline="30000" dirty="0">
                <a:solidFill>
                  <a:prstClr val="black"/>
                </a:solidFill>
                <a:latin typeface="Calibri"/>
                <a:cs typeface="Calibri"/>
              </a:rPr>
              <a:t>2</a:t>
            </a:r>
            <a:r>
              <a:rPr lang="en-US" altLang="nl-NL" b="1" dirty="0">
                <a:solidFill>
                  <a:prstClr val="black"/>
                </a:solidFill>
                <a:latin typeface="Calibri"/>
                <a:cs typeface="Calibri"/>
              </a:rPr>
              <a:t>P</a:t>
            </a:r>
            <a:r>
              <a:rPr lang="en-US" altLang="nl-NL" b="1" baseline="-25000" dirty="0">
                <a:solidFill>
                  <a:prstClr val="black"/>
                </a:solidFill>
                <a:latin typeface="Calibri"/>
                <a:cs typeface="Calibri"/>
              </a:rPr>
              <a:t>1/2</a:t>
            </a:r>
          </a:p>
        </p:txBody>
      </p:sp>
      <p:sp>
        <p:nvSpPr>
          <p:cNvPr id="51" name="TextBox 102"/>
          <p:cNvSpPr txBox="1">
            <a:spLocks noChangeArrowheads="1"/>
          </p:cNvSpPr>
          <p:nvPr/>
        </p:nvSpPr>
        <p:spPr bwMode="auto">
          <a:xfrm>
            <a:off x="4228469" y="5059041"/>
            <a:ext cx="891227" cy="37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619" tIns="50312" rIns="100619" bIns="50312">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nl-NL" b="1" dirty="0">
                <a:solidFill>
                  <a:prstClr val="black"/>
                </a:solidFill>
                <a:latin typeface="Calibri"/>
                <a:cs typeface="Calibri"/>
              </a:rPr>
              <a:t>5</a:t>
            </a:r>
            <a:r>
              <a:rPr lang="en-US" altLang="nl-NL" b="1" baseline="30000" dirty="0">
                <a:solidFill>
                  <a:prstClr val="black"/>
                </a:solidFill>
                <a:latin typeface="Calibri"/>
                <a:cs typeface="Calibri"/>
              </a:rPr>
              <a:t>2</a:t>
            </a:r>
            <a:r>
              <a:rPr lang="en-US" altLang="nl-NL" b="1" dirty="0">
                <a:solidFill>
                  <a:prstClr val="black"/>
                </a:solidFill>
                <a:latin typeface="Calibri"/>
                <a:cs typeface="Calibri"/>
              </a:rPr>
              <a:t>D</a:t>
            </a:r>
            <a:r>
              <a:rPr lang="en-US" altLang="nl-NL" b="1" baseline="-25000" dirty="0">
                <a:solidFill>
                  <a:prstClr val="black"/>
                </a:solidFill>
                <a:latin typeface="Calibri"/>
                <a:cs typeface="Calibri"/>
              </a:rPr>
              <a:t>3/2</a:t>
            </a:r>
          </a:p>
        </p:txBody>
      </p:sp>
      <p:sp>
        <p:nvSpPr>
          <p:cNvPr id="52" name="TextBox 103"/>
          <p:cNvSpPr txBox="1">
            <a:spLocks noChangeArrowheads="1"/>
          </p:cNvSpPr>
          <p:nvPr/>
        </p:nvSpPr>
        <p:spPr bwMode="auto">
          <a:xfrm>
            <a:off x="-40252" y="5655648"/>
            <a:ext cx="1189205" cy="37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619" tIns="50312" rIns="100619" bIns="50312">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b="1" dirty="0">
                <a:solidFill>
                  <a:prstClr val="black"/>
                </a:solidFill>
                <a:latin typeface="Calibri"/>
                <a:cs typeface="Calibri"/>
              </a:rPr>
              <a:t>6</a:t>
            </a:r>
            <a:r>
              <a:rPr lang="en-US" altLang="nl-NL" b="1" baseline="30000" dirty="0">
                <a:solidFill>
                  <a:prstClr val="black"/>
                </a:solidFill>
                <a:latin typeface="Calibri"/>
                <a:cs typeface="Calibri"/>
              </a:rPr>
              <a:t>2</a:t>
            </a:r>
            <a:r>
              <a:rPr lang="en-US" altLang="nl-NL" b="1" dirty="0">
                <a:solidFill>
                  <a:prstClr val="black"/>
                </a:solidFill>
                <a:latin typeface="Calibri"/>
                <a:cs typeface="Calibri"/>
              </a:rPr>
              <a:t>S</a:t>
            </a:r>
            <a:r>
              <a:rPr lang="en-US" altLang="nl-NL" b="1" baseline="-25000" dirty="0">
                <a:solidFill>
                  <a:prstClr val="black"/>
                </a:solidFill>
                <a:latin typeface="Calibri"/>
                <a:cs typeface="Calibri"/>
              </a:rPr>
              <a:t>1/2</a:t>
            </a:r>
          </a:p>
        </p:txBody>
      </p:sp>
      <p:sp>
        <p:nvSpPr>
          <p:cNvPr id="56" name="TextBox 55"/>
          <p:cNvSpPr txBox="1"/>
          <p:nvPr/>
        </p:nvSpPr>
        <p:spPr bwMode="auto">
          <a:xfrm>
            <a:off x="1150506" y="4279786"/>
            <a:ext cx="715068" cy="378606"/>
          </a:xfrm>
          <a:prstGeom prst="rect">
            <a:avLst/>
          </a:prstGeom>
          <a:noFill/>
        </p:spPr>
        <p:txBody>
          <a:bodyPr wrap="square" lIns="100619" tIns="50312" rIns="100619" bIns="50312">
            <a:spAutoFit/>
          </a:bodyPr>
          <a:lstStyle/>
          <a:p>
            <a:pPr>
              <a:defRPr/>
            </a:pPr>
            <a:r>
              <a:rPr lang="en-US" b="1" dirty="0">
                <a:solidFill>
                  <a:srgbClr val="9BBB59"/>
                </a:solidFill>
                <a:cs typeface="Calibri"/>
              </a:rPr>
              <a:t>LED</a:t>
            </a:r>
          </a:p>
        </p:txBody>
      </p:sp>
      <p:sp>
        <p:nvSpPr>
          <p:cNvPr id="57" name="TextBox 95"/>
          <p:cNvSpPr txBox="1">
            <a:spLocks noChangeArrowheads="1"/>
          </p:cNvSpPr>
          <p:nvPr/>
        </p:nvSpPr>
        <p:spPr bwMode="auto">
          <a:xfrm>
            <a:off x="4228470" y="4681704"/>
            <a:ext cx="891230" cy="37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619" tIns="50312" rIns="100619" bIns="50312">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nl-NL" b="1" dirty="0">
                <a:solidFill>
                  <a:prstClr val="black"/>
                </a:solidFill>
                <a:latin typeface="Calibri"/>
                <a:cs typeface="Calibri"/>
              </a:rPr>
              <a:t>5</a:t>
            </a:r>
            <a:r>
              <a:rPr lang="en-US" altLang="nl-NL" b="1" baseline="30000" dirty="0">
                <a:solidFill>
                  <a:prstClr val="black"/>
                </a:solidFill>
                <a:latin typeface="Calibri"/>
                <a:cs typeface="Calibri"/>
              </a:rPr>
              <a:t>2</a:t>
            </a:r>
            <a:r>
              <a:rPr lang="en-US" altLang="nl-NL" b="1" dirty="0">
                <a:solidFill>
                  <a:prstClr val="black"/>
                </a:solidFill>
                <a:latin typeface="Calibri"/>
                <a:cs typeface="Calibri"/>
              </a:rPr>
              <a:t>D</a:t>
            </a:r>
            <a:r>
              <a:rPr lang="en-US" altLang="nl-NL" b="1" baseline="-25000" dirty="0">
                <a:solidFill>
                  <a:prstClr val="black"/>
                </a:solidFill>
                <a:latin typeface="Calibri"/>
                <a:cs typeface="Calibri"/>
              </a:rPr>
              <a:t>5/2</a:t>
            </a:r>
          </a:p>
        </p:txBody>
      </p:sp>
      <p:cxnSp>
        <p:nvCxnSpPr>
          <p:cNvPr id="60" name="Straight Arrow Connector 59"/>
          <p:cNvCxnSpPr/>
          <p:nvPr/>
        </p:nvCxnSpPr>
        <p:spPr bwMode="auto">
          <a:xfrm flipV="1">
            <a:off x="1617298" y="3571811"/>
            <a:ext cx="962604" cy="2267832"/>
          </a:xfrm>
          <a:prstGeom prst="straightConnector1">
            <a:avLst/>
          </a:prstGeom>
          <a:ln w="38100">
            <a:solidFill>
              <a:srgbClr val="0000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bwMode="auto">
          <a:xfrm flipH="1" flipV="1">
            <a:off x="2776564" y="3582162"/>
            <a:ext cx="927102" cy="1583574"/>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bwMode="auto">
          <a:xfrm flipV="1">
            <a:off x="1306692" y="3172899"/>
            <a:ext cx="1173363" cy="2698221"/>
          </a:xfrm>
          <a:prstGeom prst="straightConnector1">
            <a:avLst/>
          </a:prstGeom>
          <a:ln w="38100">
            <a:solidFill>
              <a:srgbClr val="3399FF"/>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bwMode="auto">
          <a:xfrm flipV="1">
            <a:off x="1944344" y="5015109"/>
            <a:ext cx="2106450" cy="824534"/>
          </a:xfrm>
          <a:prstGeom prst="straightConnector1">
            <a:avLst/>
          </a:prstGeom>
          <a:ln w="38100">
            <a:solidFill>
              <a:schemeClr val="tx1">
                <a:lumMod val="50000"/>
                <a:lumOff val="50000"/>
              </a:schemeClr>
            </a:solidFill>
            <a:prstDash val="sysDot"/>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bwMode="auto">
          <a:xfrm flipH="1" flipV="1">
            <a:off x="3008131" y="3180820"/>
            <a:ext cx="1030754" cy="1776058"/>
          </a:xfrm>
          <a:prstGeom prst="straightConnector1">
            <a:avLst/>
          </a:prstGeom>
          <a:ln w="38100">
            <a:solidFill>
              <a:srgbClr val="FF0000"/>
            </a:solidFill>
            <a:prstDash val="sysDot"/>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bwMode="auto">
          <a:xfrm flipH="1" flipV="1">
            <a:off x="4075487" y="5007353"/>
            <a:ext cx="1777" cy="219509"/>
          </a:xfrm>
          <a:prstGeom prst="straightConnector1">
            <a:avLst/>
          </a:prstGeom>
          <a:ln w="38100">
            <a:solidFill>
              <a:schemeClr val="tx1">
                <a:lumMod val="50000"/>
                <a:lumOff val="50000"/>
              </a:schemeClr>
            </a:solidFill>
            <a:prstDash val="sysDot"/>
            <a:headEnd type="triangle"/>
            <a:tailEnd type="non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5675385" y="2503173"/>
            <a:ext cx="3276197" cy="822721"/>
          </a:xfrm>
          <a:prstGeom prst="rect">
            <a:avLst/>
          </a:prstGeom>
          <a:noFill/>
        </p:spPr>
        <p:txBody>
          <a:bodyPr wrap="square" lIns="100619" tIns="50312" rIns="100619" bIns="50312" rtlCol="0">
            <a:spAutoFit/>
          </a:bodyPr>
          <a:lstStyle/>
          <a:p>
            <a:pPr marL="314462" indent="-314462">
              <a:spcBef>
                <a:spcPts val="331"/>
              </a:spcBef>
              <a:buFont typeface="Arial" panose="020B0604020202020204" pitchFamily="34" charset="0"/>
              <a:buChar char="•"/>
            </a:pPr>
            <a:r>
              <a:rPr lang="en-US" sz="2200" b="1" baseline="30000" dirty="0">
                <a:solidFill>
                  <a:prstClr val="black"/>
                </a:solidFill>
              </a:rPr>
              <a:t>2</a:t>
            </a:r>
            <a:r>
              <a:rPr lang="en-US" sz="2200" b="1" dirty="0">
                <a:solidFill>
                  <a:prstClr val="black"/>
                </a:solidFill>
              </a:rPr>
              <a:t>D</a:t>
            </a:r>
            <a:r>
              <a:rPr lang="en-US" sz="2200" b="1" baseline="-25000" dirty="0">
                <a:solidFill>
                  <a:prstClr val="black"/>
                </a:solidFill>
              </a:rPr>
              <a:t>5/2</a:t>
            </a:r>
            <a:r>
              <a:rPr lang="en-US" sz="2200" b="1" dirty="0">
                <a:solidFill>
                  <a:prstClr val="black"/>
                </a:solidFill>
              </a:rPr>
              <a:t> level lifetime</a:t>
            </a:r>
          </a:p>
          <a:p>
            <a:pPr lvl="1">
              <a:spcBef>
                <a:spcPts val="331"/>
              </a:spcBef>
            </a:pPr>
            <a:r>
              <a:rPr lang="en-US" sz="2200" dirty="0">
                <a:solidFill>
                  <a:prstClr val="white">
                    <a:lumMod val="50000"/>
                  </a:prstClr>
                </a:solidFill>
              </a:rPr>
              <a:t>Electron shelving</a:t>
            </a:r>
            <a:endParaRPr lang="en-US" sz="2200" dirty="0">
              <a:solidFill>
                <a:prstClr val="black"/>
              </a:solidFill>
            </a:endParaRPr>
          </a:p>
        </p:txBody>
      </p:sp>
      <p:sp>
        <p:nvSpPr>
          <p:cNvPr id="89" name="TextBox 88"/>
          <p:cNvSpPr txBox="1"/>
          <p:nvPr/>
        </p:nvSpPr>
        <p:spPr>
          <a:xfrm>
            <a:off x="5675383" y="3896553"/>
            <a:ext cx="3810423" cy="822721"/>
          </a:xfrm>
          <a:prstGeom prst="rect">
            <a:avLst/>
          </a:prstGeom>
          <a:noFill/>
        </p:spPr>
        <p:txBody>
          <a:bodyPr wrap="square" lIns="100619" tIns="50312" rIns="100619" bIns="50312" rtlCol="0">
            <a:spAutoFit/>
          </a:bodyPr>
          <a:lstStyle/>
          <a:p>
            <a:pPr marL="314462" indent="-314462">
              <a:spcBef>
                <a:spcPts val="331"/>
              </a:spcBef>
              <a:buFont typeface="Arial" panose="020B0604020202020204" pitchFamily="34" charset="0"/>
              <a:buChar char="•"/>
            </a:pPr>
            <a:r>
              <a:rPr lang="en-US" sz="2200" b="1" dirty="0">
                <a:solidFill>
                  <a:prstClr val="black"/>
                </a:solidFill>
              </a:rPr>
              <a:t>Transition frequencies</a:t>
            </a:r>
          </a:p>
          <a:p>
            <a:pPr lvl="1">
              <a:spcBef>
                <a:spcPts val="331"/>
              </a:spcBef>
            </a:pPr>
            <a:r>
              <a:rPr lang="en-US" sz="2200" dirty="0">
                <a:solidFill>
                  <a:prstClr val="white">
                    <a:lumMod val="50000"/>
                  </a:prstClr>
                </a:solidFill>
              </a:rPr>
              <a:t>Line shape analysis</a:t>
            </a:r>
            <a:endParaRPr lang="en-US" sz="2200" dirty="0">
              <a:solidFill>
                <a:prstClr val="black"/>
              </a:solidFill>
            </a:endParaRPr>
          </a:p>
        </p:txBody>
      </p:sp>
      <p:grpSp>
        <p:nvGrpSpPr>
          <p:cNvPr id="13" name="Group 12"/>
          <p:cNvGrpSpPr/>
          <p:nvPr/>
        </p:nvGrpSpPr>
        <p:grpSpPr>
          <a:xfrm>
            <a:off x="5217923" y="4830606"/>
            <a:ext cx="1658538" cy="445993"/>
            <a:chOff x="4779478" y="4283804"/>
            <a:chExt cx="1504438" cy="404597"/>
          </a:xfrm>
        </p:grpSpPr>
        <p:sp>
          <p:nvSpPr>
            <p:cNvPr id="35" name="TextBox 34"/>
            <p:cNvSpPr txBox="1"/>
            <p:nvPr/>
          </p:nvSpPr>
          <p:spPr>
            <a:xfrm>
              <a:off x="4779478" y="4283804"/>
              <a:ext cx="1504438" cy="400110"/>
            </a:xfrm>
            <a:prstGeom prst="rect">
              <a:avLst/>
            </a:prstGeom>
            <a:noFill/>
          </p:spPr>
          <p:txBody>
            <a:bodyPr wrap="square" rtlCol="0">
              <a:spAutoFit/>
            </a:bodyPr>
            <a:lstStyle/>
            <a:p>
              <a:pPr algn="ctr"/>
              <a:r>
                <a:rPr lang="el-GR" sz="2200" b="1" dirty="0">
                  <a:solidFill>
                    <a:srgbClr val="9BBB59"/>
                  </a:solidFill>
                  <a:latin typeface="Myriad Pro" pitchFamily="34" charset="0"/>
                  <a:cs typeface="Calibri"/>
                </a:rPr>
                <a:t>τ</a:t>
              </a:r>
              <a:r>
                <a:rPr lang="en-US" sz="2200" b="1" dirty="0">
                  <a:solidFill>
                    <a:srgbClr val="9BBB59"/>
                  </a:solidFill>
                  <a:latin typeface="Myriad Pro" pitchFamily="34" charset="0"/>
                  <a:cs typeface="Calibri"/>
                </a:rPr>
                <a:t>      ≈ 30 s</a:t>
              </a:r>
            </a:p>
          </p:txBody>
        </p:sp>
        <p:sp>
          <p:nvSpPr>
            <p:cNvPr id="12" name="Rectangle 11"/>
            <p:cNvSpPr/>
            <p:nvPr/>
          </p:nvSpPr>
          <p:spPr>
            <a:xfrm>
              <a:off x="5020715" y="4437112"/>
              <a:ext cx="452505" cy="251289"/>
            </a:xfrm>
            <a:prstGeom prst="rect">
              <a:avLst/>
            </a:prstGeom>
          </p:spPr>
          <p:txBody>
            <a:bodyPr wrap="none">
              <a:spAutoFit/>
            </a:bodyPr>
            <a:lstStyle/>
            <a:p>
              <a:r>
                <a:rPr lang="en-US" sz="1200" b="1" baseline="30000" dirty="0">
                  <a:solidFill>
                    <a:srgbClr val="9BBB59"/>
                  </a:solidFill>
                  <a:latin typeface="Myriad Pro" pitchFamily="34" charset="0"/>
                  <a:cs typeface="Calibri"/>
                </a:rPr>
                <a:t>2</a:t>
              </a:r>
              <a:r>
                <a:rPr lang="en-US" sz="1200" b="1" dirty="0">
                  <a:solidFill>
                    <a:srgbClr val="9BBB59"/>
                  </a:solidFill>
                  <a:latin typeface="Myriad Pro" pitchFamily="34" charset="0"/>
                  <a:cs typeface="Calibri"/>
                </a:rPr>
                <a:t>D</a:t>
              </a:r>
              <a:r>
                <a:rPr lang="en-US" sz="1200" b="1" baseline="-25000" dirty="0">
                  <a:solidFill>
                    <a:srgbClr val="9BBB59"/>
                  </a:solidFill>
                  <a:latin typeface="Myriad Pro" pitchFamily="34" charset="0"/>
                  <a:cs typeface="Calibri"/>
                </a:rPr>
                <a:t>5/2</a:t>
              </a:r>
              <a:endParaRPr lang="en-US" sz="1200" dirty="0">
                <a:solidFill>
                  <a:prstClr val="black"/>
                </a:solidFill>
              </a:endParaRPr>
            </a:p>
          </p:txBody>
        </p:sp>
      </p:grpSp>
      <p:sp>
        <p:nvSpPr>
          <p:cNvPr id="33" name="TextBox 105"/>
          <p:cNvSpPr txBox="1">
            <a:spLocks noChangeArrowheads="1"/>
          </p:cNvSpPr>
          <p:nvPr/>
        </p:nvSpPr>
        <p:spPr bwMode="auto">
          <a:xfrm>
            <a:off x="1897904" y="5014099"/>
            <a:ext cx="1047984" cy="339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619" tIns="50312" rIns="100619" bIns="50312">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nl-NL" sz="1500" b="1" dirty="0">
                <a:solidFill>
                  <a:srgbClr val="4F81BD"/>
                </a:solidFill>
                <a:latin typeface="Calibri"/>
                <a:cs typeface="Calibri"/>
              </a:rPr>
              <a:t>494 nm</a:t>
            </a:r>
          </a:p>
        </p:txBody>
      </p:sp>
      <p:sp>
        <p:nvSpPr>
          <p:cNvPr id="34" name="TextBox 33"/>
          <p:cNvSpPr txBox="1"/>
          <p:nvPr/>
        </p:nvSpPr>
        <p:spPr bwMode="auto">
          <a:xfrm>
            <a:off x="2327086" y="4393094"/>
            <a:ext cx="1032178" cy="339267"/>
          </a:xfrm>
          <a:prstGeom prst="rect">
            <a:avLst/>
          </a:prstGeom>
          <a:noFill/>
        </p:spPr>
        <p:txBody>
          <a:bodyPr wrap="square" lIns="100619" tIns="50312" rIns="100619" bIns="50312">
            <a:spAutoFit/>
          </a:bodyPr>
          <a:lstStyle/>
          <a:p>
            <a:pPr algn="ctr">
              <a:defRPr/>
            </a:pPr>
            <a:r>
              <a:rPr lang="en-US" sz="1500" b="1" dirty="0">
                <a:solidFill>
                  <a:srgbClr val="C0504D"/>
                </a:solidFill>
                <a:cs typeface="Calibri"/>
              </a:rPr>
              <a:t>650 nm</a:t>
            </a:r>
          </a:p>
        </p:txBody>
      </p:sp>
      <p:sp>
        <p:nvSpPr>
          <p:cNvPr id="36" name="Title 5"/>
          <p:cNvSpPr txBox="1">
            <a:spLocks/>
          </p:cNvSpPr>
          <p:nvPr/>
        </p:nvSpPr>
        <p:spPr>
          <a:xfrm>
            <a:off x="3044312" y="274637"/>
            <a:ext cx="9072563" cy="1259946"/>
          </a:xfrm>
          <a:prstGeom prst="rect">
            <a:avLst/>
          </a:prstGeom>
        </p:spPr>
        <p:txBody>
          <a:bodyPr lIns="100619" tIns="50312" rIns="100619" bIns="50312"/>
          <a:lstStyle>
            <a:lvl1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mj-lt"/>
                <a:ea typeface="+mj-ea"/>
                <a:cs typeface="+mj-cs"/>
              </a:defRPr>
            </a:lvl1pPr>
            <a:lvl2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2pPr>
            <a:lvl3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3pPr>
            <a:lvl4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4pPr>
            <a:lvl5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5pPr>
            <a:lvl6pPr marL="2767249"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6pPr>
            <a:lvl7pPr marL="3270387"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7pPr>
            <a:lvl8pPr marL="3773523"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8pPr>
            <a:lvl9pPr marL="4276659"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9pPr>
          </a:lstStyle>
          <a:p>
            <a:r>
              <a:rPr lang="en-US" b="1" kern="0">
                <a:solidFill>
                  <a:srgbClr val="0033CC"/>
                </a:solidFill>
                <a:effectLst>
                  <a:outerShdw blurRad="38100" dist="38100" dir="2700000" algn="tl">
                    <a:srgbClr val="000000">
                      <a:alpha val="43137"/>
                    </a:srgbClr>
                  </a:outerShdw>
                </a:effectLst>
              </a:rPr>
              <a:t>Ba</a:t>
            </a:r>
            <a:r>
              <a:rPr lang="en-US" b="1" kern="0" baseline="30000">
                <a:solidFill>
                  <a:srgbClr val="0033CC"/>
                </a:solidFill>
                <a:effectLst>
                  <a:outerShdw blurRad="38100" dist="38100" dir="2700000" algn="tl">
                    <a:srgbClr val="000000">
                      <a:alpha val="43137"/>
                    </a:srgbClr>
                  </a:outerShdw>
                </a:effectLst>
              </a:rPr>
              <a:t>+</a:t>
            </a:r>
            <a:r>
              <a:rPr lang="en-US" b="1" kern="0">
                <a:solidFill>
                  <a:srgbClr val="0033CC"/>
                </a:solidFill>
                <a:effectLst>
                  <a:outerShdw blurRad="38100" dist="38100" dir="2700000" algn="tl">
                    <a:srgbClr val="000000">
                      <a:alpha val="43137"/>
                    </a:srgbClr>
                  </a:outerShdw>
                </a:effectLst>
              </a:rPr>
              <a:t> spectroscopy</a:t>
            </a:r>
            <a:endParaRPr lang="en-US" b="1" kern="0" dirty="0">
              <a:solidFill>
                <a:srgbClr val="0033CC"/>
              </a:solidFill>
              <a:effectLst>
                <a:outerShdw blurRad="38100" dist="38100" dir="2700000" algn="tl">
                  <a:srgbClr val="000000">
                    <a:alpha val="43137"/>
                  </a:srgbClr>
                </a:outerShdw>
              </a:effectLst>
            </a:endParaRPr>
          </a:p>
        </p:txBody>
      </p:sp>
    </p:spTree>
    <p:custDataLst>
      <p:tags r:id="rId1"/>
    </p:custDataLst>
    <p:extLst>
      <p:ext uri="{BB962C8B-B14F-4D97-AF65-F5344CB8AC3E}">
        <p14:creationId xmlns:p14="http://schemas.microsoft.com/office/powerpoint/2010/main" val="3369131186"/>
      </p:ext>
    </p:extLst>
  </p:cSld>
  <p:clrMapOvr>
    <a:masterClrMapping/>
  </p:clrMapOvr>
  <mc:AlternateContent xmlns:mc="http://schemas.openxmlformats.org/markup-compatibility/2006" xmlns:p14="http://schemas.microsoft.com/office/powerpoint/2010/main">
    <mc:Choice Requires="p14">
      <p:transition spd="slow" p14:dur="2000" advTm="107021"/>
    </mc:Choice>
    <mc:Fallback xmlns="">
      <p:transition spd="slow" advTm="10702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45" grpId="0" animBg="1"/>
      <p:bldP spid="5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7" name="Group 8"/>
          <p:cNvGrpSpPr>
            <a:grpSpLocks noChangeAspect="1"/>
          </p:cNvGrpSpPr>
          <p:nvPr/>
        </p:nvGrpSpPr>
        <p:grpSpPr bwMode="auto">
          <a:xfrm>
            <a:off x="4608512" y="1042994"/>
            <a:ext cx="4773613" cy="3111510"/>
            <a:chOff x="4597566" y="747592"/>
            <a:chExt cx="5133657" cy="3344755"/>
          </a:xfrm>
        </p:grpSpPr>
        <p:grpSp>
          <p:nvGrpSpPr>
            <p:cNvPr id="26633" name="Group 9"/>
            <p:cNvGrpSpPr>
              <a:grpSpLocks/>
            </p:cNvGrpSpPr>
            <p:nvPr/>
          </p:nvGrpSpPr>
          <p:grpSpPr bwMode="auto">
            <a:xfrm>
              <a:off x="4597566" y="747592"/>
              <a:ext cx="5133657" cy="3344755"/>
              <a:chOff x="4597566" y="747592"/>
              <a:chExt cx="5028471" cy="3200346"/>
            </a:xfrm>
          </p:grpSpPr>
          <p:cxnSp>
            <p:nvCxnSpPr>
              <p:cNvPr id="17" name="Straight Arrow Connector 16"/>
              <p:cNvCxnSpPr/>
              <p:nvPr/>
            </p:nvCxnSpPr>
            <p:spPr>
              <a:xfrm flipV="1">
                <a:off x="5565801" y="1043133"/>
                <a:ext cx="1274258" cy="2708856"/>
              </a:xfrm>
              <a:prstGeom prst="straightConnector1">
                <a:avLst/>
              </a:prstGeom>
              <a:ln w="28575">
                <a:solidFill>
                  <a:srgbClr val="3399FF">
                    <a:alpha val="69000"/>
                  </a:srgb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639" name="TextBox 17"/>
              <p:cNvSpPr txBox="1">
                <a:spLocks noChangeArrowheads="1"/>
              </p:cNvSpPr>
              <p:nvPr/>
            </p:nvSpPr>
            <p:spPr bwMode="auto">
              <a:xfrm>
                <a:off x="5742185" y="810029"/>
                <a:ext cx="983210" cy="36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n-US" altLang="nl-NL" sz="1700">
                    <a:solidFill>
                      <a:srgbClr val="000000"/>
                    </a:solidFill>
                    <a:cs typeface="Arial" pitchFamily="34" charset="0"/>
                  </a:rPr>
                  <a:t>6p</a:t>
                </a:r>
                <a:r>
                  <a:rPr lang="en-US" altLang="nl-NL" sz="1700" baseline="30000">
                    <a:solidFill>
                      <a:srgbClr val="000000"/>
                    </a:solidFill>
                    <a:cs typeface="Arial" pitchFamily="34" charset="0"/>
                  </a:rPr>
                  <a:t>2</a:t>
                </a:r>
                <a:r>
                  <a:rPr lang="en-US" altLang="nl-NL" sz="1700">
                    <a:solidFill>
                      <a:srgbClr val="000000"/>
                    </a:solidFill>
                    <a:cs typeface="Arial" pitchFamily="34" charset="0"/>
                  </a:rPr>
                  <a:t>P</a:t>
                </a:r>
                <a:r>
                  <a:rPr lang="en-US" altLang="nl-NL" sz="1700" baseline="-25000">
                    <a:solidFill>
                      <a:srgbClr val="000000"/>
                    </a:solidFill>
                    <a:cs typeface="Arial" pitchFamily="34" charset="0"/>
                  </a:rPr>
                  <a:t>3/2</a:t>
                </a:r>
              </a:p>
            </p:txBody>
          </p:sp>
          <p:sp>
            <p:nvSpPr>
              <p:cNvPr id="26640" name="TextBox 18"/>
              <p:cNvSpPr txBox="1">
                <a:spLocks noChangeArrowheads="1"/>
              </p:cNvSpPr>
              <p:nvPr/>
            </p:nvSpPr>
            <p:spPr bwMode="auto">
              <a:xfrm>
                <a:off x="5739046" y="1185985"/>
                <a:ext cx="982083" cy="36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n-US" altLang="nl-NL" sz="1700">
                    <a:solidFill>
                      <a:srgbClr val="000000"/>
                    </a:solidFill>
                    <a:cs typeface="Arial" pitchFamily="34" charset="0"/>
                  </a:rPr>
                  <a:t>6p</a:t>
                </a:r>
                <a:r>
                  <a:rPr lang="en-US" altLang="nl-NL" sz="1700" baseline="30000">
                    <a:solidFill>
                      <a:srgbClr val="000000"/>
                    </a:solidFill>
                    <a:cs typeface="Arial" pitchFamily="34" charset="0"/>
                  </a:rPr>
                  <a:t>2</a:t>
                </a:r>
                <a:r>
                  <a:rPr lang="en-US" altLang="nl-NL" sz="1700">
                    <a:solidFill>
                      <a:srgbClr val="000000"/>
                    </a:solidFill>
                    <a:cs typeface="Arial" pitchFamily="34" charset="0"/>
                  </a:rPr>
                  <a:t>P</a:t>
                </a:r>
                <a:r>
                  <a:rPr lang="en-US" altLang="nl-NL" sz="1700" baseline="-25000">
                    <a:solidFill>
                      <a:srgbClr val="000000"/>
                    </a:solidFill>
                    <a:cs typeface="Arial" pitchFamily="34" charset="0"/>
                  </a:rPr>
                  <a:t>1/2</a:t>
                </a:r>
              </a:p>
            </p:txBody>
          </p:sp>
          <p:sp>
            <p:nvSpPr>
              <p:cNvPr id="26641" name="TextBox 19"/>
              <p:cNvSpPr txBox="1">
                <a:spLocks noChangeArrowheads="1"/>
              </p:cNvSpPr>
              <p:nvPr/>
            </p:nvSpPr>
            <p:spPr bwMode="auto">
              <a:xfrm>
                <a:off x="8693008" y="2410917"/>
                <a:ext cx="933029" cy="36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n-US" altLang="nl-NL" sz="1700">
                    <a:solidFill>
                      <a:srgbClr val="000000"/>
                    </a:solidFill>
                    <a:cs typeface="Arial" pitchFamily="34" charset="0"/>
                  </a:rPr>
                  <a:t>5d</a:t>
                </a:r>
                <a:r>
                  <a:rPr lang="en-US" altLang="nl-NL" sz="1700" baseline="30000">
                    <a:solidFill>
                      <a:srgbClr val="000000"/>
                    </a:solidFill>
                    <a:cs typeface="Arial" pitchFamily="34" charset="0"/>
                  </a:rPr>
                  <a:t>2</a:t>
                </a:r>
                <a:r>
                  <a:rPr lang="en-US" altLang="nl-NL" sz="1700">
                    <a:solidFill>
                      <a:srgbClr val="000000"/>
                    </a:solidFill>
                    <a:cs typeface="Arial" pitchFamily="34" charset="0"/>
                  </a:rPr>
                  <a:t>D</a:t>
                </a:r>
                <a:r>
                  <a:rPr lang="en-US" altLang="nl-NL" sz="1700" baseline="-25000">
                    <a:solidFill>
                      <a:srgbClr val="000000"/>
                    </a:solidFill>
                    <a:cs typeface="Arial" pitchFamily="34" charset="0"/>
                  </a:rPr>
                  <a:t>3/2</a:t>
                </a:r>
              </a:p>
            </p:txBody>
          </p:sp>
          <p:sp>
            <p:nvSpPr>
              <p:cNvPr id="26642" name="TextBox 20"/>
              <p:cNvSpPr txBox="1">
                <a:spLocks noChangeArrowheads="1"/>
              </p:cNvSpPr>
              <p:nvPr/>
            </p:nvSpPr>
            <p:spPr bwMode="auto">
              <a:xfrm>
                <a:off x="4597566" y="3581538"/>
                <a:ext cx="1018810" cy="36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n-US" altLang="nl-NL" sz="1700">
                    <a:solidFill>
                      <a:srgbClr val="000000"/>
                    </a:solidFill>
                    <a:cs typeface="Arial" pitchFamily="34" charset="0"/>
                  </a:rPr>
                  <a:t>6s</a:t>
                </a:r>
                <a:r>
                  <a:rPr lang="en-US" altLang="nl-NL" sz="1700" baseline="30000">
                    <a:solidFill>
                      <a:srgbClr val="000000"/>
                    </a:solidFill>
                    <a:cs typeface="Arial" pitchFamily="34" charset="0"/>
                  </a:rPr>
                  <a:t>2</a:t>
                </a:r>
                <a:r>
                  <a:rPr lang="en-US" altLang="nl-NL" sz="1700">
                    <a:solidFill>
                      <a:srgbClr val="000000"/>
                    </a:solidFill>
                    <a:cs typeface="Arial" pitchFamily="34" charset="0"/>
                  </a:rPr>
                  <a:t>S</a:t>
                </a:r>
                <a:r>
                  <a:rPr lang="en-US" altLang="nl-NL" sz="1700" baseline="-25000">
                    <a:solidFill>
                      <a:srgbClr val="000000"/>
                    </a:solidFill>
                    <a:cs typeface="Arial" pitchFamily="34" charset="0"/>
                  </a:rPr>
                  <a:t>1/2</a:t>
                </a:r>
              </a:p>
            </p:txBody>
          </p:sp>
          <p:sp>
            <p:nvSpPr>
              <p:cNvPr id="22" name="TextBox 21"/>
              <p:cNvSpPr txBox="1"/>
              <p:nvPr/>
            </p:nvSpPr>
            <p:spPr>
              <a:xfrm>
                <a:off x="7084209" y="3084162"/>
                <a:ext cx="1374594" cy="366400"/>
              </a:xfrm>
              <a:prstGeom prst="rect">
                <a:avLst/>
              </a:prstGeom>
              <a:noFill/>
            </p:spPr>
            <p:txBody>
              <a:bodyPr>
                <a:spAutoFit/>
              </a:bodyPr>
              <a:lstStyle/>
              <a:p>
                <a:pPr defTabSz="494659" fontAlgn="auto">
                  <a:spcBef>
                    <a:spcPts val="0"/>
                  </a:spcBef>
                  <a:spcAft>
                    <a:spcPts val="0"/>
                  </a:spcAft>
                  <a:defRPr/>
                </a:pPr>
                <a:r>
                  <a:rPr lang="el-GR" sz="1700" b="1" dirty="0">
                    <a:solidFill>
                      <a:srgbClr val="3333CC">
                        <a:lumMod val="75000"/>
                      </a:srgbClr>
                    </a:solidFill>
                    <a:latin typeface="Calibri"/>
                  </a:rPr>
                  <a:t>λ</a:t>
                </a:r>
                <a:r>
                  <a:rPr lang="el-GR" sz="1700" b="1" baseline="-25000" dirty="0">
                    <a:solidFill>
                      <a:srgbClr val="3333CC">
                        <a:lumMod val="75000"/>
                      </a:srgbClr>
                    </a:solidFill>
                    <a:latin typeface="Calibri"/>
                  </a:rPr>
                  <a:t>0</a:t>
                </a:r>
                <a:r>
                  <a:rPr lang="en-US" sz="1700" b="1" dirty="0">
                    <a:solidFill>
                      <a:srgbClr val="3333CC">
                        <a:lumMod val="75000"/>
                      </a:srgbClr>
                    </a:solidFill>
                    <a:latin typeface="Calibri"/>
                  </a:rPr>
                  <a:t>=2050 nm</a:t>
                </a:r>
              </a:p>
            </p:txBody>
          </p:sp>
          <p:sp>
            <p:nvSpPr>
              <p:cNvPr id="26644" name="TextBox 22"/>
              <p:cNvSpPr txBox="1">
                <a:spLocks noChangeArrowheads="1"/>
              </p:cNvSpPr>
              <p:nvPr/>
            </p:nvSpPr>
            <p:spPr bwMode="auto">
              <a:xfrm>
                <a:off x="6408464" y="2555701"/>
                <a:ext cx="1128665" cy="628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l-GR" altLang="nl-NL" sz="1700" b="1">
                    <a:solidFill>
                      <a:srgbClr val="002060"/>
                    </a:solidFill>
                    <a:latin typeface="Calibri" pitchFamily="34" charset="0"/>
                    <a:cs typeface="Arial" pitchFamily="34" charset="0"/>
                  </a:rPr>
                  <a:t>λ</a:t>
                </a:r>
                <a:r>
                  <a:rPr lang="en-US" altLang="nl-NL" sz="1700" b="1" baseline="-25000">
                    <a:solidFill>
                      <a:srgbClr val="002060"/>
                    </a:solidFill>
                    <a:latin typeface="Calibri" pitchFamily="34" charset="0"/>
                    <a:cs typeface="Arial" pitchFamily="34" charset="0"/>
                  </a:rPr>
                  <a:t>1</a:t>
                </a:r>
                <a:r>
                  <a:rPr lang="en-US" altLang="nl-NL" sz="1700" b="1">
                    <a:solidFill>
                      <a:srgbClr val="002060"/>
                    </a:solidFill>
                    <a:latin typeface="Calibri" pitchFamily="34" charset="0"/>
                    <a:cs typeface="Arial" pitchFamily="34" charset="0"/>
                  </a:rPr>
                  <a:t>=493 nm</a:t>
                </a:r>
              </a:p>
            </p:txBody>
          </p:sp>
          <p:sp>
            <p:nvSpPr>
              <p:cNvPr id="24" name="TextBox 23"/>
              <p:cNvSpPr txBox="1"/>
              <p:nvPr/>
            </p:nvSpPr>
            <p:spPr>
              <a:xfrm>
                <a:off x="6646078" y="2127328"/>
                <a:ext cx="1429779" cy="366400"/>
              </a:xfrm>
              <a:prstGeom prst="rect">
                <a:avLst/>
              </a:prstGeom>
              <a:noFill/>
            </p:spPr>
            <p:txBody>
              <a:bodyPr>
                <a:spAutoFit/>
              </a:bodyPr>
              <a:lstStyle/>
              <a:p>
                <a:pPr defTabSz="494659" fontAlgn="auto">
                  <a:spcBef>
                    <a:spcPts val="0"/>
                  </a:spcBef>
                  <a:spcAft>
                    <a:spcPts val="0"/>
                  </a:spcAft>
                  <a:defRPr/>
                </a:pPr>
                <a:r>
                  <a:rPr lang="el-GR" sz="1700" b="1" dirty="0">
                    <a:solidFill>
                      <a:srgbClr val="3333CC">
                        <a:lumMod val="50000"/>
                      </a:srgbClr>
                    </a:solidFill>
                    <a:latin typeface="Calibri"/>
                  </a:rPr>
                  <a:t>λ</a:t>
                </a:r>
                <a:r>
                  <a:rPr lang="en-US" sz="1700" b="1" baseline="-25000" dirty="0">
                    <a:solidFill>
                      <a:srgbClr val="3333CC">
                        <a:lumMod val="50000"/>
                      </a:srgbClr>
                    </a:solidFill>
                    <a:latin typeface="Calibri"/>
                  </a:rPr>
                  <a:t>2</a:t>
                </a:r>
                <a:r>
                  <a:rPr lang="en-US" sz="1700" b="1" dirty="0">
                    <a:solidFill>
                      <a:srgbClr val="3333CC">
                        <a:lumMod val="50000"/>
                      </a:srgbClr>
                    </a:solidFill>
                    <a:latin typeface="Calibri"/>
                  </a:rPr>
                  <a:t>=649 nm</a:t>
                </a:r>
              </a:p>
            </p:txBody>
          </p:sp>
          <p:cxnSp>
            <p:nvCxnSpPr>
              <p:cNvPr id="25" name="Straight Connector 24"/>
              <p:cNvCxnSpPr/>
              <p:nvPr/>
            </p:nvCxnSpPr>
            <p:spPr>
              <a:xfrm>
                <a:off x="6589221" y="1013742"/>
                <a:ext cx="107191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547416" y="1377862"/>
                <a:ext cx="107358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621003" y="2520839"/>
                <a:ext cx="107191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475499" y="3763418"/>
                <a:ext cx="107191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5905270" y="1377862"/>
                <a:ext cx="1165561" cy="2385556"/>
              </a:xfrm>
              <a:prstGeom prst="straightConnector1">
                <a:avLst/>
              </a:prstGeom>
              <a:ln w="34925">
                <a:solidFill>
                  <a:srgbClr val="0000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7084209" y="1377862"/>
                <a:ext cx="1098672" cy="1142977"/>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5905270" y="2520839"/>
                <a:ext cx="2277612" cy="1242579"/>
              </a:xfrm>
              <a:prstGeom prst="straightConnector1">
                <a:avLst/>
              </a:prstGeom>
              <a:ln w="38100">
                <a:solidFill>
                  <a:schemeClr val="accent2">
                    <a:lumMod val="75000"/>
                  </a:schemeClr>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26653" name="TextBox 31"/>
              <p:cNvSpPr txBox="1">
                <a:spLocks noChangeArrowheads="1"/>
              </p:cNvSpPr>
              <p:nvPr/>
            </p:nvSpPr>
            <p:spPr bwMode="auto">
              <a:xfrm>
                <a:off x="6561966" y="747592"/>
                <a:ext cx="1004593" cy="316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defTabSz="494659" eaLnBrk="1" hangingPunct="1">
                  <a:spcAft>
                    <a:spcPct val="0"/>
                  </a:spcAft>
                  <a:buNone/>
                </a:pPr>
                <a:r>
                  <a:rPr lang="en-US" altLang="nl-NL" sz="1400">
                    <a:solidFill>
                      <a:srgbClr val="000000"/>
                    </a:solidFill>
                    <a:latin typeface="Calibri" pitchFamily="34" charset="0"/>
                    <a:cs typeface="Arial" pitchFamily="34" charset="0"/>
                  </a:rPr>
                  <a:t>6.4 ns</a:t>
                </a:r>
              </a:p>
            </p:txBody>
          </p:sp>
          <p:sp>
            <p:nvSpPr>
              <p:cNvPr id="26654" name="TextBox 32"/>
              <p:cNvSpPr txBox="1">
                <a:spLocks noChangeArrowheads="1"/>
              </p:cNvSpPr>
              <p:nvPr/>
            </p:nvSpPr>
            <p:spPr bwMode="auto">
              <a:xfrm>
                <a:off x="6590856" y="1089908"/>
                <a:ext cx="1113752" cy="316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defTabSz="494659" eaLnBrk="1" hangingPunct="1">
                  <a:spcAft>
                    <a:spcPct val="0"/>
                  </a:spcAft>
                  <a:buNone/>
                </a:pPr>
                <a:r>
                  <a:rPr lang="en-US" altLang="nl-NL" sz="1400">
                    <a:solidFill>
                      <a:srgbClr val="000000"/>
                    </a:solidFill>
                    <a:latin typeface="Calibri" pitchFamily="34" charset="0"/>
                    <a:cs typeface="Arial" pitchFamily="34" charset="0"/>
                  </a:rPr>
                  <a:t>8 ns</a:t>
                </a:r>
              </a:p>
            </p:txBody>
          </p:sp>
          <p:sp>
            <p:nvSpPr>
              <p:cNvPr id="35" name="TextBox 34"/>
              <p:cNvSpPr txBox="1"/>
              <p:nvPr/>
            </p:nvSpPr>
            <p:spPr>
              <a:xfrm>
                <a:off x="5107603" y="1906897"/>
                <a:ext cx="1301014" cy="366400"/>
              </a:xfrm>
              <a:prstGeom prst="rect">
                <a:avLst/>
              </a:prstGeom>
              <a:noFill/>
            </p:spPr>
            <p:txBody>
              <a:bodyPr>
                <a:spAutoFit/>
              </a:bodyPr>
              <a:lstStyle/>
              <a:p>
                <a:pPr defTabSz="494659" fontAlgn="auto">
                  <a:spcBef>
                    <a:spcPts val="0"/>
                  </a:spcBef>
                  <a:spcAft>
                    <a:spcPts val="0"/>
                  </a:spcAft>
                  <a:defRPr/>
                </a:pPr>
                <a:r>
                  <a:rPr lang="el-GR" sz="1700" b="1" dirty="0">
                    <a:solidFill>
                      <a:srgbClr val="000000">
                        <a:lumMod val="75000"/>
                      </a:srgbClr>
                    </a:solidFill>
                    <a:latin typeface="Calibri"/>
                  </a:rPr>
                  <a:t>λ</a:t>
                </a:r>
                <a:r>
                  <a:rPr lang="en-US" sz="1700" b="1" baseline="-25000" dirty="0">
                    <a:solidFill>
                      <a:srgbClr val="000000">
                        <a:lumMod val="75000"/>
                      </a:srgbClr>
                    </a:solidFill>
                    <a:latin typeface="Calibri"/>
                  </a:rPr>
                  <a:t>4</a:t>
                </a:r>
                <a:r>
                  <a:rPr lang="en-US" sz="1700" b="1" dirty="0">
                    <a:solidFill>
                      <a:srgbClr val="000000">
                        <a:lumMod val="75000"/>
                      </a:srgbClr>
                    </a:solidFill>
                    <a:latin typeface="Calibri"/>
                  </a:rPr>
                  <a:t>=455 nm</a:t>
                </a:r>
              </a:p>
            </p:txBody>
          </p:sp>
        </p:grpSp>
        <p:cxnSp>
          <p:nvCxnSpPr>
            <p:cNvPr id="12" name="Straight Connector 11"/>
            <p:cNvCxnSpPr/>
            <p:nvPr/>
          </p:nvCxnSpPr>
          <p:spPr>
            <a:xfrm>
              <a:off x="7711564" y="2268085"/>
              <a:ext cx="1073851"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6635" name="TextBox 12"/>
            <p:cNvSpPr txBox="1">
              <a:spLocks noChangeArrowheads="1"/>
            </p:cNvSpPr>
            <p:nvPr/>
          </p:nvSpPr>
          <p:spPr bwMode="auto">
            <a:xfrm>
              <a:off x="8778677" y="2053923"/>
              <a:ext cx="952546" cy="382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n-US" altLang="nl-NL" sz="1700">
                  <a:solidFill>
                    <a:srgbClr val="000000"/>
                  </a:solidFill>
                  <a:cs typeface="Arial" pitchFamily="34" charset="0"/>
                </a:rPr>
                <a:t>5d</a:t>
              </a:r>
              <a:r>
                <a:rPr lang="en-US" altLang="nl-NL" sz="1700" baseline="30000">
                  <a:solidFill>
                    <a:srgbClr val="000000"/>
                  </a:solidFill>
                  <a:cs typeface="Arial" pitchFamily="34" charset="0"/>
                </a:rPr>
                <a:t>2</a:t>
              </a:r>
              <a:r>
                <a:rPr lang="en-US" altLang="nl-NL" sz="1700">
                  <a:solidFill>
                    <a:srgbClr val="000000"/>
                  </a:solidFill>
                  <a:cs typeface="Arial" pitchFamily="34" charset="0"/>
                </a:rPr>
                <a:t>D</a:t>
              </a:r>
              <a:r>
                <a:rPr lang="en-US" altLang="nl-NL" sz="1700" baseline="-25000">
                  <a:solidFill>
                    <a:srgbClr val="000000"/>
                  </a:solidFill>
                  <a:cs typeface="Arial" pitchFamily="34" charset="0"/>
                </a:rPr>
                <a:t>5/2</a:t>
              </a:r>
            </a:p>
          </p:txBody>
        </p:sp>
        <p:cxnSp>
          <p:nvCxnSpPr>
            <p:cNvPr id="15" name="Straight Arrow Connector 14"/>
            <p:cNvCxnSpPr/>
            <p:nvPr/>
          </p:nvCxnSpPr>
          <p:spPr>
            <a:xfrm flipH="1" flipV="1">
              <a:off x="7472551" y="1042816"/>
              <a:ext cx="1121653" cy="1194551"/>
            </a:xfrm>
            <a:prstGeom prst="straightConnector1">
              <a:avLst/>
            </a:prstGeom>
            <a:ln w="38100">
              <a:solidFill>
                <a:srgbClr val="C86664"/>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637" name="TextBox 15"/>
            <p:cNvSpPr txBox="1">
              <a:spLocks noChangeArrowheads="1"/>
            </p:cNvSpPr>
            <p:nvPr/>
          </p:nvSpPr>
          <p:spPr bwMode="auto">
            <a:xfrm>
              <a:off x="8010388" y="1405157"/>
              <a:ext cx="1566428" cy="382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l-GR" altLang="nl-NL" sz="1700" b="1">
                  <a:solidFill>
                    <a:srgbClr val="C86664"/>
                  </a:solidFill>
                  <a:latin typeface="Calibri" pitchFamily="34" charset="0"/>
                  <a:cs typeface="Arial" pitchFamily="34" charset="0"/>
                </a:rPr>
                <a:t>λ</a:t>
              </a:r>
              <a:r>
                <a:rPr lang="en-US" altLang="nl-NL" sz="1700" b="1" baseline="-25000">
                  <a:solidFill>
                    <a:srgbClr val="C86664"/>
                  </a:solidFill>
                  <a:latin typeface="Calibri" pitchFamily="34" charset="0"/>
                  <a:cs typeface="Arial" pitchFamily="34" charset="0"/>
                </a:rPr>
                <a:t>5</a:t>
              </a:r>
              <a:r>
                <a:rPr lang="en-US" altLang="nl-NL" sz="1700" b="1">
                  <a:solidFill>
                    <a:srgbClr val="C86664"/>
                  </a:solidFill>
                  <a:latin typeface="Calibri" pitchFamily="34" charset="0"/>
                  <a:cs typeface="Arial" pitchFamily="34" charset="0"/>
                </a:rPr>
                <a:t>=615 nm</a:t>
              </a:r>
            </a:p>
          </p:txBody>
        </p:sp>
      </p:grpSp>
      <p:sp>
        <p:nvSpPr>
          <p:cNvPr id="36" name="TextBox 35"/>
          <p:cNvSpPr txBox="1"/>
          <p:nvPr/>
        </p:nvSpPr>
        <p:spPr>
          <a:xfrm>
            <a:off x="8785225" y="1160477"/>
            <a:ext cx="1079500" cy="480959"/>
          </a:xfrm>
          <a:prstGeom prst="rect">
            <a:avLst/>
          </a:prstGeom>
          <a:noFill/>
          <a:ln>
            <a:noFill/>
          </a:ln>
        </p:spPr>
        <p:txBody>
          <a:bodyPr lIns="89888" tIns="44943" rIns="89888" bIns="44943" compatLnSpc="0">
            <a:spAutoFit/>
          </a:bodyPr>
          <a:lstStyle/>
          <a:p>
            <a:pPr defTabSz="494659" fontAlgn="auto" hangingPunct="0">
              <a:spcBef>
                <a:spcPts val="0"/>
              </a:spcBef>
              <a:spcAft>
                <a:spcPts val="0"/>
              </a:spcAft>
              <a:defRPr/>
            </a:pPr>
            <a:r>
              <a:rPr lang="es-CO" sz="2600" dirty="0">
                <a:solidFill>
                  <a:srgbClr val="000000"/>
                </a:solidFill>
                <a:latin typeface="Arial" pitchFamily="18"/>
                <a:ea typeface="SimSun" pitchFamily="2"/>
                <a:cs typeface="Mangal" pitchFamily="2"/>
              </a:rPr>
              <a:t>Ba</a:t>
            </a:r>
            <a:r>
              <a:rPr lang="es-CO" sz="2600" baseline="33000" dirty="0">
                <a:solidFill>
                  <a:srgbClr val="000000"/>
                </a:solidFill>
                <a:latin typeface="Arial" pitchFamily="18"/>
                <a:ea typeface="SimSun" pitchFamily="2"/>
                <a:cs typeface="Mangal" pitchFamily="2"/>
              </a:rPr>
              <a:t>+</a:t>
            </a:r>
          </a:p>
        </p:txBody>
      </p:sp>
      <p:pic>
        <p:nvPicPr>
          <p:cNvPr id="2662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0875" y="4427551"/>
            <a:ext cx="5305425" cy="284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1" name="Picture 4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0713" y="960438"/>
            <a:ext cx="3657600" cy="274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itle 1"/>
          <p:cNvSpPr txBox="1">
            <a:spLocks/>
          </p:cNvSpPr>
          <p:nvPr/>
        </p:nvSpPr>
        <p:spPr>
          <a:xfrm>
            <a:off x="1212850" y="14068"/>
            <a:ext cx="8867775" cy="974725"/>
          </a:xfrm>
          <a:prstGeom prst="rect">
            <a:avLst/>
          </a:prstGeom>
        </p:spPr>
        <p:txBody>
          <a:bodyPr lIns="91324" tIns="45663" rIns="91324" bIns="45663"/>
          <a:lstStyle>
            <a:lvl1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mj-lt"/>
                <a:ea typeface="+mj-ea"/>
                <a:cs typeface="+mj-cs"/>
              </a:defRPr>
            </a:lvl1pPr>
            <a:lvl2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2pPr>
            <a:lvl3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3pPr>
            <a:lvl4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4pPr>
            <a:lvl5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5pPr>
            <a:lvl6pPr marL="2767249"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6pPr>
            <a:lvl7pPr marL="3270387"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7pPr>
            <a:lvl8pPr marL="3773523"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8pPr>
            <a:lvl9pPr marL="4276659"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9pPr>
          </a:lstStyle>
          <a:p>
            <a:pPr eaLnBrk="1">
              <a:buSzPct val="45000"/>
              <a:buFont typeface="StarSymbol"/>
              <a:buNone/>
            </a:pPr>
            <a:r>
              <a:rPr lang="en-US" altLang="nl-NL" sz="4000" kern="0" dirty="0">
                <a:solidFill>
                  <a:srgbClr val="000099"/>
                </a:solidFill>
                <a:latin typeface="Arial" pitchFamily="34" charset="0"/>
                <a:ea typeface="SimSun" pitchFamily="2" charset="-122"/>
                <a:cs typeface="Mangal" pitchFamily="18" charset="0"/>
              </a:rPr>
              <a:t> </a:t>
            </a:r>
            <a:r>
              <a:rPr lang="en-US" altLang="nl-NL" sz="4000" b="1" kern="0"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Ba</a:t>
            </a:r>
            <a:r>
              <a:rPr lang="en-US" altLang="nl-NL" sz="4000" b="1" kern="0" baseline="33000"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a:t>
            </a:r>
            <a:r>
              <a:rPr lang="en-US" altLang="nl-NL" sz="4000" b="1" kern="0"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 Experiment : Lifetime D</a:t>
            </a:r>
            <a:r>
              <a:rPr lang="en-US" altLang="nl-NL" sz="4000" b="1" kern="0" baseline="-25000"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5/2</a:t>
            </a:r>
          </a:p>
        </p:txBody>
      </p:sp>
    </p:spTree>
    <p:custDataLst>
      <p:tags r:id="rId1"/>
    </p:custDataLst>
    <p:extLst>
      <p:ext uri="{BB962C8B-B14F-4D97-AF65-F5344CB8AC3E}">
        <p14:creationId xmlns:p14="http://schemas.microsoft.com/office/powerpoint/2010/main" val="68060061"/>
      </p:ext>
    </p:extLst>
  </p:cSld>
  <p:clrMapOvr>
    <a:masterClrMapping/>
  </p:clrMapOvr>
  <p:transition spd="slow" advTm="9721"/>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1" name="Group 8"/>
          <p:cNvGrpSpPr>
            <a:grpSpLocks noChangeAspect="1"/>
          </p:cNvGrpSpPr>
          <p:nvPr/>
        </p:nvGrpSpPr>
        <p:grpSpPr bwMode="auto">
          <a:xfrm>
            <a:off x="4608512" y="1042994"/>
            <a:ext cx="4773613" cy="3111510"/>
            <a:chOff x="4597566" y="747592"/>
            <a:chExt cx="5133657" cy="3344755"/>
          </a:xfrm>
        </p:grpSpPr>
        <p:grpSp>
          <p:nvGrpSpPr>
            <p:cNvPr id="27661" name="Group 9"/>
            <p:cNvGrpSpPr>
              <a:grpSpLocks/>
            </p:cNvGrpSpPr>
            <p:nvPr/>
          </p:nvGrpSpPr>
          <p:grpSpPr bwMode="auto">
            <a:xfrm>
              <a:off x="4597566" y="747592"/>
              <a:ext cx="5133657" cy="3344755"/>
              <a:chOff x="4597566" y="747592"/>
              <a:chExt cx="5028471" cy="3200346"/>
            </a:xfrm>
          </p:grpSpPr>
          <p:cxnSp>
            <p:nvCxnSpPr>
              <p:cNvPr id="17" name="Straight Arrow Connector 16"/>
              <p:cNvCxnSpPr/>
              <p:nvPr/>
            </p:nvCxnSpPr>
            <p:spPr>
              <a:xfrm flipV="1">
                <a:off x="5565801" y="1043133"/>
                <a:ext cx="1274258" cy="2708856"/>
              </a:xfrm>
              <a:prstGeom prst="straightConnector1">
                <a:avLst/>
              </a:prstGeom>
              <a:ln w="28575">
                <a:solidFill>
                  <a:srgbClr val="3399FF">
                    <a:alpha val="69000"/>
                  </a:srgb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7667" name="TextBox 17"/>
              <p:cNvSpPr txBox="1">
                <a:spLocks noChangeArrowheads="1"/>
              </p:cNvSpPr>
              <p:nvPr/>
            </p:nvSpPr>
            <p:spPr bwMode="auto">
              <a:xfrm>
                <a:off x="5742185" y="810029"/>
                <a:ext cx="983210" cy="36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n-US" altLang="nl-NL" sz="1700">
                    <a:solidFill>
                      <a:srgbClr val="000000"/>
                    </a:solidFill>
                    <a:cs typeface="Arial" pitchFamily="34" charset="0"/>
                  </a:rPr>
                  <a:t>6p</a:t>
                </a:r>
                <a:r>
                  <a:rPr lang="en-US" altLang="nl-NL" sz="1700" baseline="30000">
                    <a:solidFill>
                      <a:srgbClr val="000000"/>
                    </a:solidFill>
                    <a:cs typeface="Arial" pitchFamily="34" charset="0"/>
                  </a:rPr>
                  <a:t>2</a:t>
                </a:r>
                <a:r>
                  <a:rPr lang="en-US" altLang="nl-NL" sz="1700">
                    <a:solidFill>
                      <a:srgbClr val="000000"/>
                    </a:solidFill>
                    <a:cs typeface="Arial" pitchFamily="34" charset="0"/>
                  </a:rPr>
                  <a:t>P</a:t>
                </a:r>
                <a:r>
                  <a:rPr lang="en-US" altLang="nl-NL" sz="1700" baseline="-25000">
                    <a:solidFill>
                      <a:srgbClr val="000000"/>
                    </a:solidFill>
                    <a:cs typeface="Arial" pitchFamily="34" charset="0"/>
                  </a:rPr>
                  <a:t>3/2</a:t>
                </a:r>
              </a:p>
            </p:txBody>
          </p:sp>
          <p:sp>
            <p:nvSpPr>
              <p:cNvPr id="27668" name="TextBox 18"/>
              <p:cNvSpPr txBox="1">
                <a:spLocks noChangeArrowheads="1"/>
              </p:cNvSpPr>
              <p:nvPr/>
            </p:nvSpPr>
            <p:spPr bwMode="auto">
              <a:xfrm>
                <a:off x="5739046" y="1185985"/>
                <a:ext cx="982083" cy="36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n-US" altLang="nl-NL" sz="1700">
                    <a:solidFill>
                      <a:srgbClr val="000000"/>
                    </a:solidFill>
                    <a:cs typeface="Arial" pitchFamily="34" charset="0"/>
                  </a:rPr>
                  <a:t>6p</a:t>
                </a:r>
                <a:r>
                  <a:rPr lang="en-US" altLang="nl-NL" sz="1700" baseline="30000">
                    <a:solidFill>
                      <a:srgbClr val="000000"/>
                    </a:solidFill>
                    <a:cs typeface="Arial" pitchFamily="34" charset="0"/>
                  </a:rPr>
                  <a:t>2</a:t>
                </a:r>
                <a:r>
                  <a:rPr lang="en-US" altLang="nl-NL" sz="1700">
                    <a:solidFill>
                      <a:srgbClr val="000000"/>
                    </a:solidFill>
                    <a:cs typeface="Arial" pitchFamily="34" charset="0"/>
                  </a:rPr>
                  <a:t>P</a:t>
                </a:r>
                <a:r>
                  <a:rPr lang="en-US" altLang="nl-NL" sz="1700" baseline="-25000">
                    <a:solidFill>
                      <a:srgbClr val="000000"/>
                    </a:solidFill>
                    <a:cs typeface="Arial" pitchFamily="34" charset="0"/>
                  </a:rPr>
                  <a:t>1/2</a:t>
                </a:r>
              </a:p>
            </p:txBody>
          </p:sp>
          <p:sp>
            <p:nvSpPr>
              <p:cNvPr id="27669" name="TextBox 19"/>
              <p:cNvSpPr txBox="1">
                <a:spLocks noChangeArrowheads="1"/>
              </p:cNvSpPr>
              <p:nvPr/>
            </p:nvSpPr>
            <p:spPr bwMode="auto">
              <a:xfrm>
                <a:off x="8693008" y="2410917"/>
                <a:ext cx="933029" cy="36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n-US" altLang="nl-NL" sz="1700">
                    <a:solidFill>
                      <a:srgbClr val="000000"/>
                    </a:solidFill>
                    <a:cs typeface="Arial" pitchFamily="34" charset="0"/>
                  </a:rPr>
                  <a:t>5d</a:t>
                </a:r>
                <a:r>
                  <a:rPr lang="en-US" altLang="nl-NL" sz="1700" baseline="30000">
                    <a:solidFill>
                      <a:srgbClr val="000000"/>
                    </a:solidFill>
                    <a:cs typeface="Arial" pitchFamily="34" charset="0"/>
                  </a:rPr>
                  <a:t>2</a:t>
                </a:r>
                <a:r>
                  <a:rPr lang="en-US" altLang="nl-NL" sz="1700">
                    <a:solidFill>
                      <a:srgbClr val="000000"/>
                    </a:solidFill>
                    <a:cs typeface="Arial" pitchFamily="34" charset="0"/>
                  </a:rPr>
                  <a:t>D</a:t>
                </a:r>
                <a:r>
                  <a:rPr lang="en-US" altLang="nl-NL" sz="1700" baseline="-25000">
                    <a:solidFill>
                      <a:srgbClr val="000000"/>
                    </a:solidFill>
                    <a:cs typeface="Arial" pitchFamily="34" charset="0"/>
                  </a:rPr>
                  <a:t>3/2</a:t>
                </a:r>
              </a:p>
            </p:txBody>
          </p:sp>
          <p:sp>
            <p:nvSpPr>
              <p:cNvPr id="27670" name="TextBox 20"/>
              <p:cNvSpPr txBox="1">
                <a:spLocks noChangeArrowheads="1"/>
              </p:cNvSpPr>
              <p:nvPr/>
            </p:nvSpPr>
            <p:spPr bwMode="auto">
              <a:xfrm>
                <a:off x="4597566" y="3581538"/>
                <a:ext cx="1018810" cy="36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n-US" altLang="nl-NL" sz="1700">
                    <a:solidFill>
                      <a:srgbClr val="000000"/>
                    </a:solidFill>
                    <a:cs typeface="Arial" pitchFamily="34" charset="0"/>
                  </a:rPr>
                  <a:t>6s</a:t>
                </a:r>
                <a:r>
                  <a:rPr lang="en-US" altLang="nl-NL" sz="1700" baseline="30000">
                    <a:solidFill>
                      <a:srgbClr val="000000"/>
                    </a:solidFill>
                    <a:cs typeface="Arial" pitchFamily="34" charset="0"/>
                  </a:rPr>
                  <a:t>2</a:t>
                </a:r>
                <a:r>
                  <a:rPr lang="en-US" altLang="nl-NL" sz="1700">
                    <a:solidFill>
                      <a:srgbClr val="000000"/>
                    </a:solidFill>
                    <a:cs typeface="Arial" pitchFamily="34" charset="0"/>
                  </a:rPr>
                  <a:t>S</a:t>
                </a:r>
                <a:r>
                  <a:rPr lang="en-US" altLang="nl-NL" sz="1700" baseline="-25000">
                    <a:solidFill>
                      <a:srgbClr val="000000"/>
                    </a:solidFill>
                    <a:cs typeface="Arial" pitchFamily="34" charset="0"/>
                  </a:rPr>
                  <a:t>1/2</a:t>
                </a:r>
              </a:p>
            </p:txBody>
          </p:sp>
          <p:sp>
            <p:nvSpPr>
              <p:cNvPr id="22" name="TextBox 21"/>
              <p:cNvSpPr txBox="1"/>
              <p:nvPr/>
            </p:nvSpPr>
            <p:spPr>
              <a:xfrm>
                <a:off x="7084209" y="3084162"/>
                <a:ext cx="1374594" cy="366400"/>
              </a:xfrm>
              <a:prstGeom prst="rect">
                <a:avLst/>
              </a:prstGeom>
              <a:noFill/>
            </p:spPr>
            <p:txBody>
              <a:bodyPr>
                <a:spAutoFit/>
              </a:bodyPr>
              <a:lstStyle/>
              <a:p>
                <a:pPr defTabSz="494659" fontAlgn="auto">
                  <a:spcBef>
                    <a:spcPts val="0"/>
                  </a:spcBef>
                  <a:spcAft>
                    <a:spcPts val="0"/>
                  </a:spcAft>
                  <a:defRPr/>
                </a:pPr>
                <a:r>
                  <a:rPr lang="el-GR" sz="1700" b="1" dirty="0">
                    <a:solidFill>
                      <a:srgbClr val="3333CC">
                        <a:lumMod val="75000"/>
                      </a:srgbClr>
                    </a:solidFill>
                    <a:latin typeface="Calibri"/>
                  </a:rPr>
                  <a:t>λ</a:t>
                </a:r>
                <a:r>
                  <a:rPr lang="el-GR" sz="1700" b="1" baseline="-25000" dirty="0">
                    <a:solidFill>
                      <a:srgbClr val="3333CC">
                        <a:lumMod val="75000"/>
                      </a:srgbClr>
                    </a:solidFill>
                    <a:latin typeface="Calibri"/>
                  </a:rPr>
                  <a:t>0</a:t>
                </a:r>
                <a:r>
                  <a:rPr lang="en-US" sz="1700" b="1" dirty="0">
                    <a:solidFill>
                      <a:srgbClr val="3333CC">
                        <a:lumMod val="75000"/>
                      </a:srgbClr>
                    </a:solidFill>
                    <a:latin typeface="Calibri"/>
                  </a:rPr>
                  <a:t>=2050 nm</a:t>
                </a:r>
              </a:p>
            </p:txBody>
          </p:sp>
          <p:sp>
            <p:nvSpPr>
              <p:cNvPr id="27672" name="TextBox 22"/>
              <p:cNvSpPr txBox="1">
                <a:spLocks noChangeArrowheads="1"/>
              </p:cNvSpPr>
              <p:nvPr/>
            </p:nvSpPr>
            <p:spPr bwMode="auto">
              <a:xfrm>
                <a:off x="6408464" y="2555701"/>
                <a:ext cx="1128665" cy="628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l-GR" altLang="nl-NL" sz="1700" b="1">
                    <a:solidFill>
                      <a:srgbClr val="002060"/>
                    </a:solidFill>
                    <a:latin typeface="Calibri" pitchFamily="34" charset="0"/>
                    <a:cs typeface="Arial" pitchFamily="34" charset="0"/>
                  </a:rPr>
                  <a:t>λ</a:t>
                </a:r>
                <a:r>
                  <a:rPr lang="en-US" altLang="nl-NL" sz="1700" b="1" baseline="-25000">
                    <a:solidFill>
                      <a:srgbClr val="002060"/>
                    </a:solidFill>
                    <a:latin typeface="Calibri" pitchFamily="34" charset="0"/>
                    <a:cs typeface="Arial" pitchFamily="34" charset="0"/>
                  </a:rPr>
                  <a:t>1</a:t>
                </a:r>
                <a:r>
                  <a:rPr lang="en-US" altLang="nl-NL" sz="1700" b="1">
                    <a:solidFill>
                      <a:srgbClr val="002060"/>
                    </a:solidFill>
                    <a:latin typeface="Calibri" pitchFamily="34" charset="0"/>
                    <a:cs typeface="Arial" pitchFamily="34" charset="0"/>
                  </a:rPr>
                  <a:t>=493 nm</a:t>
                </a:r>
              </a:p>
            </p:txBody>
          </p:sp>
          <p:sp>
            <p:nvSpPr>
              <p:cNvPr id="24" name="TextBox 23"/>
              <p:cNvSpPr txBox="1"/>
              <p:nvPr/>
            </p:nvSpPr>
            <p:spPr>
              <a:xfrm>
                <a:off x="6646078" y="2127328"/>
                <a:ext cx="1429779" cy="366400"/>
              </a:xfrm>
              <a:prstGeom prst="rect">
                <a:avLst/>
              </a:prstGeom>
              <a:noFill/>
            </p:spPr>
            <p:txBody>
              <a:bodyPr>
                <a:spAutoFit/>
              </a:bodyPr>
              <a:lstStyle/>
              <a:p>
                <a:pPr defTabSz="494659" fontAlgn="auto">
                  <a:spcBef>
                    <a:spcPts val="0"/>
                  </a:spcBef>
                  <a:spcAft>
                    <a:spcPts val="0"/>
                  </a:spcAft>
                  <a:defRPr/>
                </a:pPr>
                <a:r>
                  <a:rPr lang="el-GR" sz="1700" b="1" dirty="0">
                    <a:solidFill>
                      <a:srgbClr val="3333CC">
                        <a:lumMod val="50000"/>
                      </a:srgbClr>
                    </a:solidFill>
                    <a:latin typeface="Calibri"/>
                  </a:rPr>
                  <a:t>λ</a:t>
                </a:r>
                <a:r>
                  <a:rPr lang="en-US" sz="1700" b="1" baseline="-25000" dirty="0">
                    <a:solidFill>
                      <a:srgbClr val="3333CC">
                        <a:lumMod val="50000"/>
                      </a:srgbClr>
                    </a:solidFill>
                    <a:latin typeface="Calibri"/>
                  </a:rPr>
                  <a:t>2</a:t>
                </a:r>
                <a:r>
                  <a:rPr lang="en-US" sz="1700" b="1" dirty="0">
                    <a:solidFill>
                      <a:srgbClr val="3333CC">
                        <a:lumMod val="50000"/>
                      </a:srgbClr>
                    </a:solidFill>
                    <a:latin typeface="Calibri"/>
                  </a:rPr>
                  <a:t>=649 nm</a:t>
                </a:r>
              </a:p>
            </p:txBody>
          </p:sp>
          <p:cxnSp>
            <p:nvCxnSpPr>
              <p:cNvPr id="25" name="Straight Connector 24"/>
              <p:cNvCxnSpPr/>
              <p:nvPr/>
            </p:nvCxnSpPr>
            <p:spPr>
              <a:xfrm>
                <a:off x="6589221" y="1013742"/>
                <a:ext cx="107191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547416" y="1377862"/>
                <a:ext cx="107358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621003" y="2520839"/>
                <a:ext cx="107191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475499" y="3763418"/>
                <a:ext cx="107191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5905270" y="1377862"/>
                <a:ext cx="1165561" cy="2385556"/>
              </a:xfrm>
              <a:prstGeom prst="straightConnector1">
                <a:avLst/>
              </a:prstGeom>
              <a:ln w="34925">
                <a:solidFill>
                  <a:srgbClr val="0000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7084209" y="1377862"/>
                <a:ext cx="1098672" cy="1142977"/>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5905270" y="2520839"/>
                <a:ext cx="2277612" cy="1242579"/>
              </a:xfrm>
              <a:prstGeom prst="straightConnector1">
                <a:avLst/>
              </a:prstGeom>
              <a:ln w="38100">
                <a:solidFill>
                  <a:schemeClr val="accent2">
                    <a:lumMod val="75000"/>
                  </a:schemeClr>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27681" name="TextBox 31"/>
              <p:cNvSpPr txBox="1">
                <a:spLocks noChangeArrowheads="1"/>
              </p:cNvSpPr>
              <p:nvPr/>
            </p:nvSpPr>
            <p:spPr bwMode="auto">
              <a:xfrm>
                <a:off x="6561966" y="747592"/>
                <a:ext cx="1004593" cy="316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defTabSz="494659" eaLnBrk="1" hangingPunct="1">
                  <a:spcAft>
                    <a:spcPct val="0"/>
                  </a:spcAft>
                  <a:buNone/>
                </a:pPr>
                <a:r>
                  <a:rPr lang="en-US" altLang="nl-NL" sz="1400">
                    <a:solidFill>
                      <a:srgbClr val="000000"/>
                    </a:solidFill>
                    <a:latin typeface="Calibri" pitchFamily="34" charset="0"/>
                    <a:cs typeface="Arial" pitchFamily="34" charset="0"/>
                  </a:rPr>
                  <a:t>6.4 ns</a:t>
                </a:r>
              </a:p>
            </p:txBody>
          </p:sp>
          <p:sp>
            <p:nvSpPr>
              <p:cNvPr id="27682" name="TextBox 32"/>
              <p:cNvSpPr txBox="1">
                <a:spLocks noChangeArrowheads="1"/>
              </p:cNvSpPr>
              <p:nvPr/>
            </p:nvSpPr>
            <p:spPr bwMode="auto">
              <a:xfrm>
                <a:off x="6590856" y="1089908"/>
                <a:ext cx="1113752" cy="316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defTabSz="494659" eaLnBrk="1" hangingPunct="1">
                  <a:spcAft>
                    <a:spcPct val="0"/>
                  </a:spcAft>
                  <a:buNone/>
                </a:pPr>
                <a:r>
                  <a:rPr lang="en-US" altLang="nl-NL" sz="1400">
                    <a:solidFill>
                      <a:srgbClr val="000000"/>
                    </a:solidFill>
                    <a:latin typeface="Calibri" pitchFamily="34" charset="0"/>
                    <a:cs typeface="Arial" pitchFamily="34" charset="0"/>
                  </a:rPr>
                  <a:t>8 ns</a:t>
                </a:r>
              </a:p>
            </p:txBody>
          </p:sp>
          <p:sp>
            <p:nvSpPr>
              <p:cNvPr id="35" name="TextBox 34"/>
              <p:cNvSpPr txBox="1"/>
              <p:nvPr/>
            </p:nvSpPr>
            <p:spPr>
              <a:xfrm>
                <a:off x="5107603" y="1906897"/>
                <a:ext cx="1301014" cy="366400"/>
              </a:xfrm>
              <a:prstGeom prst="rect">
                <a:avLst/>
              </a:prstGeom>
              <a:noFill/>
            </p:spPr>
            <p:txBody>
              <a:bodyPr>
                <a:spAutoFit/>
              </a:bodyPr>
              <a:lstStyle/>
              <a:p>
                <a:pPr defTabSz="494659" fontAlgn="auto">
                  <a:spcBef>
                    <a:spcPts val="0"/>
                  </a:spcBef>
                  <a:spcAft>
                    <a:spcPts val="0"/>
                  </a:spcAft>
                  <a:defRPr/>
                </a:pPr>
                <a:r>
                  <a:rPr lang="el-GR" sz="1700" b="1" dirty="0">
                    <a:solidFill>
                      <a:srgbClr val="000000">
                        <a:lumMod val="75000"/>
                      </a:srgbClr>
                    </a:solidFill>
                    <a:latin typeface="Calibri"/>
                  </a:rPr>
                  <a:t>λ</a:t>
                </a:r>
                <a:r>
                  <a:rPr lang="en-US" sz="1700" b="1" baseline="-25000" dirty="0">
                    <a:solidFill>
                      <a:srgbClr val="000000">
                        <a:lumMod val="75000"/>
                      </a:srgbClr>
                    </a:solidFill>
                    <a:latin typeface="Calibri"/>
                  </a:rPr>
                  <a:t>4</a:t>
                </a:r>
                <a:r>
                  <a:rPr lang="en-US" sz="1700" b="1" dirty="0">
                    <a:solidFill>
                      <a:srgbClr val="000000">
                        <a:lumMod val="75000"/>
                      </a:srgbClr>
                    </a:solidFill>
                    <a:latin typeface="Calibri"/>
                  </a:rPr>
                  <a:t>=455 nm</a:t>
                </a:r>
              </a:p>
            </p:txBody>
          </p:sp>
        </p:grpSp>
        <p:cxnSp>
          <p:nvCxnSpPr>
            <p:cNvPr id="12" name="Straight Connector 11"/>
            <p:cNvCxnSpPr/>
            <p:nvPr/>
          </p:nvCxnSpPr>
          <p:spPr>
            <a:xfrm>
              <a:off x="7711564" y="2268085"/>
              <a:ext cx="1073851"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7663" name="TextBox 12"/>
            <p:cNvSpPr txBox="1">
              <a:spLocks noChangeArrowheads="1"/>
            </p:cNvSpPr>
            <p:nvPr/>
          </p:nvSpPr>
          <p:spPr bwMode="auto">
            <a:xfrm>
              <a:off x="8778677" y="2053923"/>
              <a:ext cx="952546" cy="382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n-US" altLang="nl-NL" sz="1700">
                  <a:solidFill>
                    <a:srgbClr val="000000"/>
                  </a:solidFill>
                  <a:cs typeface="Arial" pitchFamily="34" charset="0"/>
                </a:rPr>
                <a:t>5d</a:t>
              </a:r>
              <a:r>
                <a:rPr lang="en-US" altLang="nl-NL" sz="1700" baseline="30000">
                  <a:solidFill>
                    <a:srgbClr val="000000"/>
                  </a:solidFill>
                  <a:cs typeface="Arial" pitchFamily="34" charset="0"/>
                </a:rPr>
                <a:t>2</a:t>
              </a:r>
              <a:r>
                <a:rPr lang="en-US" altLang="nl-NL" sz="1700">
                  <a:solidFill>
                    <a:srgbClr val="000000"/>
                  </a:solidFill>
                  <a:cs typeface="Arial" pitchFamily="34" charset="0"/>
                </a:rPr>
                <a:t>D</a:t>
              </a:r>
              <a:r>
                <a:rPr lang="en-US" altLang="nl-NL" sz="1700" baseline="-25000">
                  <a:solidFill>
                    <a:srgbClr val="000000"/>
                  </a:solidFill>
                  <a:cs typeface="Arial" pitchFamily="34" charset="0"/>
                </a:rPr>
                <a:t>5/2</a:t>
              </a:r>
            </a:p>
          </p:txBody>
        </p:sp>
        <p:cxnSp>
          <p:nvCxnSpPr>
            <p:cNvPr id="15" name="Straight Arrow Connector 14"/>
            <p:cNvCxnSpPr/>
            <p:nvPr/>
          </p:nvCxnSpPr>
          <p:spPr>
            <a:xfrm flipH="1" flipV="1">
              <a:off x="7472551" y="1042816"/>
              <a:ext cx="1121653" cy="1194551"/>
            </a:xfrm>
            <a:prstGeom prst="straightConnector1">
              <a:avLst/>
            </a:prstGeom>
            <a:ln w="38100">
              <a:solidFill>
                <a:srgbClr val="C86664"/>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7665" name="TextBox 15"/>
            <p:cNvSpPr txBox="1">
              <a:spLocks noChangeArrowheads="1"/>
            </p:cNvSpPr>
            <p:nvPr/>
          </p:nvSpPr>
          <p:spPr bwMode="auto">
            <a:xfrm>
              <a:off x="8010388" y="1405157"/>
              <a:ext cx="1566428" cy="382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l-GR" altLang="nl-NL" sz="1700" b="1">
                  <a:solidFill>
                    <a:srgbClr val="C86664"/>
                  </a:solidFill>
                  <a:latin typeface="Calibri" pitchFamily="34" charset="0"/>
                  <a:cs typeface="Arial" pitchFamily="34" charset="0"/>
                </a:rPr>
                <a:t>λ</a:t>
              </a:r>
              <a:r>
                <a:rPr lang="en-US" altLang="nl-NL" sz="1700" b="1" baseline="-25000">
                  <a:solidFill>
                    <a:srgbClr val="C86664"/>
                  </a:solidFill>
                  <a:latin typeface="Calibri" pitchFamily="34" charset="0"/>
                  <a:cs typeface="Arial" pitchFamily="34" charset="0"/>
                </a:rPr>
                <a:t>5</a:t>
              </a:r>
              <a:r>
                <a:rPr lang="en-US" altLang="nl-NL" sz="1700" b="1">
                  <a:solidFill>
                    <a:srgbClr val="C86664"/>
                  </a:solidFill>
                  <a:latin typeface="Calibri" pitchFamily="34" charset="0"/>
                  <a:cs typeface="Arial" pitchFamily="34" charset="0"/>
                </a:rPr>
                <a:t>=615 nm</a:t>
              </a:r>
            </a:p>
          </p:txBody>
        </p:sp>
      </p:grpSp>
      <p:sp>
        <p:nvSpPr>
          <p:cNvPr id="36" name="TextBox 35"/>
          <p:cNvSpPr txBox="1"/>
          <p:nvPr/>
        </p:nvSpPr>
        <p:spPr>
          <a:xfrm>
            <a:off x="8785225" y="1160477"/>
            <a:ext cx="1079500" cy="480959"/>
          </a:xfrm>
          <a:prstGeom prst="rect">
            <a:avLst/>
          </a:prstGeom>
          <a:noFill/>
          <a:ln>
            <a:noFill/>
          </a:ln>
        </p:spPr>
        <p:txBody>
          <a:bodyPr lIns="89888" tIns="44943" rIns="89888" bIns="44943" compatLnSpc="0">
            <a:spAutoFit/>
          </a:bodyPr>
          <a:lstStyle/>
          <a:p>
            <a:pPr defTabSz="494659" fontAlgn="auto" hangingPunct="0">
              <a:spcBef>
                <a:spcPts val="0"/>
              </a:spcBef>
              <a:spcAft>
                <a:spcPts val="0"/>
              </a:spcAft>
              <a:defRPr/>
            </a:pPr>
            <a:r>
              <a:rPr lang="es-CO" sz="2600" dirty="0">
                <a:solidFill>
                  <a:srgbClr val="000000"/>
                </a:solidFill>
                <a:latin typeface="Arial" pitchFamily="18"/>
                <a:ea typeface="SimSun" pitchFamily="2"/>
                <a:cs typeface="Mangal" pitchFamily="2"/>
              </a:rPr>
              <a:t>Ba</a:t>
            </a:r>
            <a:r>
              <a:rPr lang="es-CO" sz="2600" baseline="33000" dirty="0">
                <a:solidFill>
                  <a:srgbClr val="000000"/>
                </a:solidFill>
                <a:latin typeface="Arial" pitchFamily="18"/>
                <a:ea typeface="SimSun" pitchFamily="2"/>
                <a:cs typeface="Mangal" pitchFamily="2"/>
              </a:rPr>
              <a:t>+</a:t>
            </a:r>
          </a:p>
        </p:txBody>
      </p:sp>
      <p:pic>
        <p:nvPicPr>
          <p:cNvPr id="27659" name="Picture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0713" y="960438"/>
            <a:ext cx="3657600" cy="274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 name="Group 36"/>
          <p:cNvGrpSpPr/>
          <p:nvPr/>
        </p:nvGrpSpPr>
        <p:grpSpPr>
          <a:xfrm>
            <a:off x="1800225" y="4427551"/>
            <a:ext cx="6696075" cy="2847975"/>
            <a:chOff x="1632960" y="4016583"/>
            <a:chExt cx="6073920" cy="2583631"/>
          </a:xfrm>
        </p:grpSpPr>
        <p:pic>
          <p:nvPicPr>
            <p:cNvPr id="3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4400" y="4016583"/>
              <a:ext cx="4812480" cy="2583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9" descr="C:\Users\Dijck\Documents\RaIon\graphics\ion_cloud\new1ion.png"/>
            <p:cNvPicPr>
              <a:picLocks noChangeAspect="1" noChangeArrowheads="1"/>
            </p:cNvPicPr>
            <p:nvPr/>
          </p:nvPicPr>
          <p:blipFill>
            <a:blip r:embed="rId6" cstate="print">
              <a:extLst>
                <a:ext uri="{28A0092B-C50C-407E-A947-70E740481C1C}">
                  <a14:useLocalDpi xmlns:a14="http://schemas.microsoft.com/office/drawing/2010/main" val="0"/>
                </a:ext>
              </a:extLst>
            </a:blip>
            <a:srcRect l="25000" t="25000" r="25000" b="25000"/>
            <a:stretch>
              <a:fillRect/>
            </a:stretch>
          </p:blipFill>
          <p:spPr bwMode="auto">
            <a:xfrm>
              <a:off x="1632960" y="4183640"/>
              <a:ext cx="806400" cy="806485"/>
            </a:xfrm>
            <a:prstGeom prst="rect">
              <a:avLst/>
            </a:prstGeom>
            <a:noFill/>
            <a:ln w="19050">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40" name="Rectangle 39"/>
            <p:cNvSpPr>
              <a:spLocks noChangeAspect="1"/>
            </p:cNvSpPr>
            <p:nvPr/>
          </p:nvSpPr>
          <p:spPr>
            <a:xfrm>
              <a:off x="1632961" y="5358803"/>
              <a:ext cx="810720" cy="812245"/>
            </a:xfrm>
            <a:prstGeom prst="rect">
              <a:avLst/>
            </a:prstGeom>
            <a:solidFill>
              <a:schemeClr val="tx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solidFill>
                  <a:srgbClr val="FFFFFF"/>
                </a:solidFill>
              </a:endParaRPr>
            </a:p>
          </p:txBody>
        </p:sp>
        <p:sp>
          <p:nvSpPr>
            <p:cNvPr id="42" name="Right Arrow 41"/>
            <p:cNvSpPr/>
            <p:nvPr/>
          </p:nvSpPr>
          <p:spPr>
            <a:xfrm rot="10800000">
              <a:off x="2612160" y="4510554"/>
              <a:ext cx="272160" cy="1195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defTabSz="494659" fontAlgn="auto">
                <a:spcBef>
                  <a:spcPts val="0"/>
                </a:spcBef>
                <a:spcAft>
                  <a:spcPts val="0"/>
                </a:spcAft>
                <a:defRPr/>
              </a:pPr>
              <a:endParaRPr lang="en-US" sz="2600">
                <a:solidFill>
                  <a:srgbClr val="FFFFFF"/>
                </a:solidFill>
              </a:endParaRPr>
            </a:p>
          </p:txBody>
        </p:sp>
        <p:sp>
          <p:nvSpPr>
            <p:cNvPr id="44" name="Right Arrow 43"/>
            <p:cNvSpPr/>
            <p:nvPr/>
          </p:nvSpPr>
          <p:spPr>
            <a:xfrm rot="10800000">
              <a:off x="2625120" y="5685717"/>
              <a:ext cx="270720" cy="1195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82945" tIns="41473" rIns="82945" bIns="41473" anchor="ctr"/>
            <a:lstStyle/>
            <a:p>
              <a:pPr algn="ctr" defTabSz="494659" fontAlgn="auto">
                <a:spcBef>
                  <a:spcPts val="0"/>
                </a:spcBef>
                <a:spcAft>
                  <a:spcPts val="0"/>
                </a:spcAft>
                <a:defRPr/>
              </a:pPr>
              <a:endParaRPr lang="en-US" sz="2600">
                <a:solidFill>
                  <a:srgbClr val="FFFFFF"/>
                </a:solidFill>
              </a:endParaRPr>
            </a:p>
          </p:txBody>
        </p:sp>
      </p:grpSp>
      <p:sp>
        <p:nvSpPr>
          <p:cNvPr id="41" name="Title 1"/>
          <p:cNvSpPr txBox="1">
            <a:spLocks/>
          </p:cNvSpPr>
          <p:nvPr/>
        </p:nvSpPr>
        <p:spPr>
          <a:xfrm>
            <a:off x="1212850" y="14068"/>
            <a:ext cx="8867775" cy="974725"/>
          </a:xfrm>
          <a:prstGeom prst="rect">
            <a:avLst/>
          </a:prstGeom>
        </p:spPr>
        <p:txBody>
          <a:bodyPr lIns="91324" tIns="45663" rIns="91324" bIns="45663"/>
          <a:lstStyle>
            <a:lvl1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mj-lt"/>
                <a:ea typeface="+mj-ea"/>
                <a:cs typeface="+mj-cs"/>
              </a:defRPr>
            </a:lvl1pPr>
            <a:lvl2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2pPr>
            <a:lvl3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3pPr>
            <a:lvl4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4pPr>
            <a:lvl5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5pPr>
            <a:lvl6pPr marL="2767249"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6pPr>
            <a:lvl7pPr marL="3270387"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7pPr>
            <a:lvl8pPr marL="3773523"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8pPr>
            <a:lvl9pPr marL="4276659"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9pPr>
          </a:lstStyle>
          <a:p>
            <a:pPr eaLnBrk="1">
              <a:buSzPct val="45000"/>
              <a:buFont typeface="StarSymbol"/>
              <a:buNone/>
            </a:pPr>
            <a:r>
              <a:rPr lang="en-US" altLang="nl-NL" sz="4000" kern="0" dirty="0">
                <a:solidFill>
                  <a:srgbClr val="000099"/>
                </a:solidFill>
                <a:latin typeface="Arial" pitchFamily="34" charset="0"/>
                <a:ea typeface="SimSun" pitchFamily="2" charset="-122"/>
                <a:cs typeface="Mangal" pitchFamily="18" charset="0"/>
              </a:rPr>
              <a:t> </a:t>
            </a:r>
            <a:r>
              <a:rPr lang="en-US" altLang="nl-NL" sz="4000" b="1" kern="0"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Ba</a:t>
            </a:r>
            <a:r>
              <a:rPr lang="en-US" altLang="nl-NL" sz="4000" b="1" kern="0" baseline="33000"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a:t>
            </a:r>
            <a:r>
              <a:rPr lang="en-US" altLang="nl-NL" sz="4000" b="1" kern="0"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 Experiment : Lifetime D</a:t>
            </a:r>
            <a:r>
              <a:rPr lang="en-US" altLang="nl-NL" sz="4000" b="1" kern="0" baseline="-25000"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5/2</a:t>
            </a:r>
          </a:p>
        </p:txBody>
      </p:sp>
    </p:spTree>
    <p:custDataLst>
      <p:tags r:id="rId1"/>
    </p:custDataLst>
    <p:extLst>
      <p:ext uri="{BB962C8B-B14F-4D97-AF65-F5344CB8AC3E}">
        <p14:creationId xmlns:p14="http://schemas.microsoft.com/office/powerpoint/2010/main" val="4010521410"/>
      </p:ext>
    </p:extLst>
  </p:cSld>
  <p:clrMapOvr>
    <a:masterClrMapping/>
  </p:clrMapOvr>
  <p:transition spd="slow" advTm="9721"/>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1 ion bg"/>
          <p:cNvSpPr>
            <a:spLocks noChangeAspect="1"/>
          </p:cNvSpPr>
          <p:nvPr/>
        </p:nvSpPr>
        <p:spPr>
          <a:xfrm>
            <a:off x="7183675" y="1874783"/>
            <a:ext cx="1230313" cy="123018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pPr algn="ctr"/>
            <a:endParaRPr lang="en-US">
              <a:solidFill>
                <a:prstClr val="white"/>
              </a:solidFill>
            </a:endParaRPr>
          </a:p>
        </p:txBody>
      </p:sp>
      <p:sp>
        <p:nvSpPr>
          <p:cNvPr id="46" name="0 ions"/>
          <p:cNvSpPr>
            <a:spLocks noChangeAspect="1"/>
          </p:cNvSpPr>
          <p:nvPr/>
        </p:nvSpPr>
        <p:spPr>
          <a:xfrm>
            <a:off x="8612584" y="1874826"/>
            <a:ext cx="1230313" cy="123018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pPr algn="ctr"/>
            <a:endParaRPr lang="en-US">
              <a:solidFill>
                <a:prstClr val="white"/>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74203" y="3533328"/>
            <a:ext cx="2096394" cy="349463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832754" y="3303584"/>
            <a:ext cx="6414906" cy="3889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Oval 10"/>
          <p:cNvSpPr/>
          <p:nvPr/>
        </p:nvSpPr>
        <p:spPr>
          <a:xfrm>
            <a:off x="3756170" y="3938789"/>
            <a:ext cx="758781" cy="468153"/>
          </a:xfrm>
          <a:prstGeom prst="ellipse">
            <a:avLst/>
          </a:prstGeom>
          <a:solidFill>
            <a:schemeClr val="accent1">
              <a:alpha val="10000"/>
            </a:schemeClr>
          </a:solidFill>
          <a:ln>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pPr algn="ctr"/>
            <a:endParaRPr lang="en-US">
              <a:solidFill>
                <a:prstClr val="white"/>
              </a:solidFill>
            </a:endParaRPr>
          </a:p>
        </p:txBody>
      </p:sp>
      <p:sp>
        <p:nvSpPr>
          <p:cNvPr id="12" name="Oval 11"/>
          <p:cNvSpPr/>
          <p:nvPr/>
        </p:nvSpPr>
        <p:spPr>
          <a:xfrm>
            <a:off x="4228083" y="4708965"/>
            <a:ext cx="518258" cy="468153"/>
          </a:xfrm>
          <a:prstGeom prst="ellipse">
            <a:avLst/>
          </a:prstGeom>
          <a:solidFill>
            <a:schemeClr val="accent1">
              <a:alpha val="10000"/>
            </a:schemeClr>
          </a:solidFill>
          <a:ln>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pPr algn="ctr"/>
            <a:endParaRPr lang="en-US">
              <a:solidFill>
                <a:prstClr val="white"/>
              </a:solidFill>
            </a:endParaRPr>
          </a:p>
        </p:txBody>
      </p:sp>
      <p:sp>
        <p:nvSpPr>
          <p:cNvPr id="13" name="Oval 12"/>
          <p:cNvSpPr/>
          <p:nvPr/>
        </p:nvSpPr>
        <p:spPr>
          <a:xfrm>
            <a:off x="4446272" y="5599574"/>
            <a:ext cx="696699" cy="468153"/>
          </a:xfrm>
          <a:prstGeom prst="ellipse">
            <a:avLst/>
          </a:prstGeom>
          <a:solidFill>
            <a:schemeClr val="accent1">
              <a:alpha val="10000"/>
            </a:schemeClr>
          </a:solidFill>
          <a:ln>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pPr algn="ctr"/>
            <a:endParaRPr lang="en-US">
              <a:solidFill>
                <a:prstClr val="white"/>
              </a:solidFill>
            </a:endParaRPr>
          </a:p>
        </p:txBody>
      </p:sp>
      <p:cxnSp>
        <p:nvCxnSpPr>
          <p:cNvPr id="6" name="Straight Connector 5"/>
          <p:cNvCxnSpPr>
            <a:stCxn id="3075" idx="2"/>
            <a:endCxn id="11" idx="0"/>
          </p:cNvCxnSpPr>
          <p:nvPr/>
        </p:nvCxnSpPr>
        <p:spPr>
          <a:xfrm flipH="1">
            <a:off x="4135561" y="3105150"/>
            <a:ext cx="805453" cy="833639"/>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3076" idx="2"/>
            <a:endCxn id="12" idx="0"/>
          </p:cNvCxnSpPr>
          <p:nvPr/>
        </p:nvCxnSpPr>
        <p:spPr>
          <a:xfrm flipH="1">
            <a:off x="4487225" y="3105150"/>
            <a:ext cx="1882717" cy="1603815"/>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23" idx="2"/>
            <a:endCxn id="13" idx="7"/>
          </p:cNvCxnSpPr>
          <p:nvPr/>
        </p:nvCxnSpPr>
        <p:spPr>
          <a:xfrm flipH="1">
            <a:off x="5040942" y="3104962"/>
            <a:ext cx="2757891" cy="2563172"/>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9" name="TextBox 103"/>
          <p:cNvSpPr txBox="1">
            <a:spLocks noChangeArrowheads="1"/>
          </p:cNvSpPr>
          <p:nvPr/>
        </p:nvSpPr>
        <p:spPr bwMode="auto">
          <a:xfrm>
            <a:off x="1650898" y="2432383"/>
            <a:ext cx="1216480" cy="65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619" tIns="50312" rIns="100619" bIns="50312">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nl-NL" b="1" dirty="0">
                <a:solidFill>
                  <a:prstClr val="black"/>
                </a:solidFill>
                <a:latin typeface="Calibri"/>
                <a:cs typeface="Calibri"/>
              </a:rPr>
              <a:t>EMCCD camera</a:t>
            </a:r>
          </a:p>
        </p:txBody>
      </p:sp>
      <p:pic>
        <p:nvPicPr>
          <p:cNvPr id="3075" name="3 ion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25859" y="1874967"/>
            <a:ext cx="1230313" cy="1230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2 ion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54771" y="1874967"/>
            <a:ext cx="1230313" cy="1230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1 ion"/>
          <p:cNvPicPr>
            <a:picLocks noChangeAspect="1" noChangeArrowheads="1"/>
          </p:cNvPicPr>
          <p:nvPr/>
        </p:nvPicPr>
        <p:blipFill rotWithShape="1">
          <a:blip r:embed="rId7">
            <a:extLst>
              <a:ext uri="{28A0092B-C50C-407E-A947-70E740481C1C}">
                <a14:useLocalDpi xmlns:a14="http://schemas.microsoft.com/office/drawing/2010/main" val="0"/>
              </a:ext>
            </a:extLst>
          </a:blip>
          <a:srcRect l="10274"/>
          <a:stretch/>
        </p:blipFill>
        <p:spPr bwMode="auto">
          <a:xfrm flipV="1">
            <a:off x="7188925" y="1874783"/>
            <a:ext cx="1103908" cy="1230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Oval 34"/>
          <p:cNvSpPr/>
          <p:nvPr/>
        </p:nvSpPr>
        <p:spPr>
          <a:xfrm>
            <a:off x="7663262" y="6450610"/>
            <a:ext cx="575784" cy="425594"/>
          </a:xfrm>
          <a:prstGeom prst="ellipse">
            <a:avLst/>
          </a:prstGeom>
          <a:solidFill>
            <a:schemeClr val="accent1">
              <a:alpha val="10000"/>
            </a:schemeClr>
          </a:solidFill>
          <a:ln>
            <a:solidFill>
              <a:schemeClr val="accent3">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pPr algn="ctr"/>
            <a:endParaRPr lang="en-US">
              <a:solidFill>
                <a:prstClr val="white"/>
              </a:solidFill>
            </a:endParaRPr>
          </a:p>
        </p:txBody>
      </p:sp>
      <p:cxnSp>
        <p:nvCxnSpPr>
          <p:cNvPr id="36" name="Straight Connector 35"/>
          <p:cNvCxnSpPr>
            <a:stCxn id="46" idx="2"/>
            <a:endCxn id="35" idx="7"/>
          </p:cNvCxnSpPr>
          <p:nvPr/>
        </p:nvCxnSpPr>
        <p:spPr>
          <a:xfrm flipH="1">
            <a:off x="8154742" y="3105009"/>
            <a:ext cx="1073017" cy="3407923"/>
          </a:xfrm>
          <a:prstGeom prst="line">
            <a:avLst/>
          </a:prstGeom>
          <a:ln w="254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8" name="TextBox 103"/>
          <p:cNvSpPr txBox="1">
            <a:spLocks noChangeArrowheads="1"/>
          </p:cNvSpPr>
          <p:nvPr/>
        </p:nvSpPr>
        <p:spPr bwMode="auto">
          <a:xfrm>
            <a:off x="3537521" y="6044360"/>
            <a:ext cx="1105891" cy="65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619" tIns="50312" rIns="100619" bIns="50312">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nl-NL" b="1" dirty="0">
                <a:solidFill>
                  <a:prstClr val="black"/>
                </a:solidFill>
                <a:latin typeface="Calibri"/>
                <a:cs typeface="Calibri"/>
              </a:rPr>
              <a:t>PMT signal</a:t>
            </a:r>
          </a:p>
        </p:txBody>
      </p:sp>
      <p:grpSp>
        <p:nvGrpSpPr>
          <p:cNvPr id="19" name="Group 18"/>
          <p:cNvGrpSpPr/>
          <p:nvPr/>
        </p:nvGrpSpPr>
        <p:grpSpPr>
          <a:xfrm>
            <a:off x="-119636" y="562761"/>
            <a:ext cx="3054586" cy="1720948"/>
            <a:chOff x="-201414" y="692696"/>
            <a:chExt cx="3352637" cy="2077976"/>
          </a:xfrm>
        </p:grpSpPr>
        <p:sp>
          <p:nvSpPr>
            <p:cNvPr id="27" name="Oval 26"/>
            <p:cNvSpPr/>
            <p:nvPr/>
          </p:nvSpPr>
          <p:spPr>
            <a:xfrm>
              <a:off x="2472743" y="1858892"/>
              <a:ext cx="491427" cy="280798"/>
            </a:xfrm>
            <a:prstGeom prst="ellipse">
              <a:avLst/>
            </a:prstGeom>
            <a:gradFill flip="none" rotWithShape="1">
              <a:gsLst>
                <a:gs pos="0">
                  <a:schemeClr val="accent3">
                    <a:lumMod val="40000"/>
                    <a:lumOff val="60000"/>
                  </a:schemeClr>
                </a:gs>
                <a:gs pos="100000">
                  <a:schemeClr val="accent3">
                    <a:lumMod val="20000"/>
                    <a:lumOff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4" name="TextBox 95"/>
            <p:cNvSpPr txBox="1">
              <a:spLocks noChangeArrowheads="1"/>
            </p:cNvSpPr>
            <p:nvPr/>
          </p:nvSpPr>
          <p:spPr bwMode="auto">
            <a:xfrm>
              <a:off x="2417412" y="1810550"/>
              <a:ext cx="668140" cy="353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nl-NL" sz="1300" b="1" baseline="30000" dirty="0">
                  <a:solidFill>
                    <a:prstClr val="black"/>
                  </a:solidFill>
                  <a:latin typeface="Calibri"/>
                  <a:cs typeface="Calibri"/>
                </a:rPr>
                <a:t>2</a:t>
              </a:r>
              <a:r>
                <a:rPr lang="en-US" altLang="nl-NL" sz="1300" b="1" dirty="0">
                  <a:solidFill>
                    <a:prstClr val="black"/>
                  </a:solidFill>
                  <a:latin typeface="Calibri"/>
                  <a:cs typeface="Calibri"/>
                </a:rPr>
                <a:t>D</a:t>
              </a:r>
              <a:r>
                <a:rPr lang="en-US" altLang="nl-NL" sz="1300" b="1" baseline="-25000" dirty="0">
                  <a:solidFill>
                    <a:prstClr val="black"/>
                  </a:solidFill>
                  <a:latin typeface="Calibri"/>
                  <a:cs typeface="Calibri"/>
                </a:rPr>
                <a:t>5/2</a:t>
              </a:r>
            </a:p>
          </p:txBody>
        </p:sp>
        <p:sp>
          <p:nvSpPr>
            <p:cNvPr id="20" name="TextBox 19"/>
            <p:cNvSpPr txBox="1"/>
            <p:nvPr/>
          </p:nvSpPr>
          <p:spPr>
            <a:xfrm>
              <a:off x="2262640" y="1437945"/>
              <a:ext cx="888583" cy="353047"/>
            </a:xfrm>
            <a:prstGeom prst="rect">
              <a:avLst/>
            </a:prstGeom>
            <a:noFill/>
          </p:spPr>
          <p:txBody>
            <a:bodyPr wrap="square" rtlCol="0">
              <a:spAutoFit/>
            </a:bodyPr>
            <a:lstStyle/>
            <a:p>
              <a:r>
                <a:rPr lang="el-GR" sz="1300" b="1" dirty="0">
                  <a:solidFill>
                    <a:srgbClr val="9BBB59"/>
                  </a:solidFill>
                  <a:latin typeface="Myriad Pro" pitchFamily="34" charset="0"/>
                  <a:cs typeface="Calibri"/>
                </a:rPr>
                <a:t>τ</a:t>
              </a:r>
              <a:r>
                <a:rPr lang="en-US" sz="1300" b="1" dirty="0">
                  <a:solidFill>
                    <a:srgbClr val="9BBB59"/>
                  </a:solidFill>
                  <a:latin typeface="Myriad Pro" pitchFamily="34" charset="0"/>
                  <a:cs typeface="Calibri"/>
                </a:rPr>
                <a:t> ≈ 30 s</a:t>
              </a:r>
            </a:p>
          </p:txBody>
        </p:sp>
        <p:cxnSp>
          <p:nvCxnSpPr>
            <p:cNvPr id="22" name="Straight Connector 21"/>
            <p:cNvCxnSpPr/>
            <p:nvPr/>
          </p:nvCxnSpPr>
          <p:spPr bwMode="auto">
            <a:xfrm>
              <a:off x="1166000" y="883954"/>
              <a:ext cx="63405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bwMode="auto">
            <a:xfrm>
              <a:off x="1165539" y="1110165"/>
              <a:ext cx="63497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bwMode="auto">
            <a:xfrm>
              <a:off x="1790390" y="2151691"/>
              <a:ext cx="63497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bwMode="auto">
            <a:xfrm>
              <a:off x="519523" y="2556954"/>
              <a:ext cx="63405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bwMode="auto">
            <a:xfrm>
              <a:off x="-5343" y="1470473"/>
              <a:ext cx="689360" cy="430261"/>
            </a:xfrm>
            <a:prstGeom prst="rect">
              <a:avLst/>
            </a:prstGeom>
            <a:noFill/>
            <a:ln>
              <a:noFill/>
            </a:ln>
          </p:spPr>
          <p:txBody>
            <a:bodyPr lIns="90000" tIns="45000" rIns="90000" bIns="45000" compatLnSpc="0">
              <a:spAutoFit/>
            </a:bodyPr>
            <a:lstStyle/>
            <a:p>
              <a:pPr hangingPunct="0">
                <a:defRPr/>
              </a:pPr>
              <a:r>
                <a:rPr lang="es-CO" b="1" dirty="0">
                  <a:solidFill>
                    <a:srgbClr val="000000"/>
                  </a:solidFill>
                  <a:ea typeface="SimSun" pitchFamily="2"/>
                  <a:cs typeface="Calibri"/>
                </a:rPr>
                <a:t>Ba</a:t>
              </a:r>
              <a:r>
                <a:rPr lang="es-CO" b="1" baseline="33000" dirty="0">
                  <a:solidFill>
                    <a:srgbClr val="000000"/>
                  </a:solidFill>
                  <a:ea typeface="SimSun" pitchFamily="2"/>
                  <a:cs typeface="Calibri"/>
                </a:rPr>
                <a:t>+</a:t>
              </a:r>
            </a:p>
          </p:txBody>
        </p:sp>
        <p:sp>
          <p:nvSpPr>
            <p:cNvPr id="30" name="TextBox 100"/>
            <p:cNvSpPr txBox="1">
              <a:spLocks noChangeArrowheads="1"/>
            </p:cNvSpPr>
            <p:nvPr/>
          </p:nvSpPr>
          <p:spPr bwMode="auto">
            <a:xfrm>
              <a:off x="408514" y="692696"/>
              <a:ext cx="774484" cy="353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sz="1300" b="1" baseline="30000" dirty="0">
                  <a:solidFill>
                    <a:prstClr val="black"/>
                  </a:solidFill>
                  <a:latin typeface="Calibri"/>
                  <a:cs typeface="Calibri"/>
                </a:rPr>
                <a:t>2</a:t>
              </a:r>
              <a:r>
                <a:rPr lang="en-US" altLang="nl-NL" sz="1300" b="1" dirty="0">
                  <a:solidFill>
                    <a:prstClr val="black"/>
                  </a:solidFill>
                  <a:latin typeface="Calibri"/>
                  <a:cs typeface="Calibri"/>
                </a:rPr>
                <a:t>P</a:t>
              </a:r>
              <a:r>
                <a:rPr lang="en-US" altLang="nl-NL" sz="1300" b="1" baseline="-25000" dirty="0">
                  <a:solidFill>
                    <a:prstClr val="black"/>
                  </a:solidFill>
                  <a:latin typeface="Calibri"/>
                  <a:cs typeface="Calibri"/>
                </a:rPr>
                <a:t>3/2</a:t>
              </a:r>
            </a:p>
          </p:txBody>
        </p:sp>
        <p:sp>
          <p:nvSpPr>
            <p:cNvPr id="31" name="TextBox 101"/>
            <p:cNvSpPr txBox="1">
              <a:spLocks noChangeArrowheads="1"/>
            </p:cNvSpPr>
            <p:nvPr/>
          </p:nvSpPr>
          <p:spPr bwMode="auto">
            <a:xfrm>
              <a:off x="409404" y="971975"/>
              <a:ext cx="773594" cy="353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sz="1300" b="1" baseline="30000" dirty="0">
                  <a:solidFill>
                    <a:prstClr val="black"/>
                  </a:solidFill>
                  <a:latin typeface="Calibri"/>
                  <a:cs typeface="Calibri"/>
                </a:rPr>
                <a:t>2</a:t>
              </a:r>
              <a:r>
                <a:rPr lang="en-US" altLang="nl-NL" sz="1300" b="1" dirty="0">
                  <a:solidFill>
                    <a:prstClr val="black"/>
                  </a:solidFill>
                  <a:latin typeface="Calibri"/>
                  <a:cs typeface="Calibri"/>
                </a:rPr>
                <a:t>P</a:t>
              </a:r>
              <a:r>
                <a:rPr lang="en-US" altLang="nl-NL" sz="1300" b="1" baseline="-25000" dirty="0">
                  <a:solidFill>
                    <a:prstClr val="black"/>
                  </a:solidFill>
                  <a:latin typeface="Calibri"/>
                  <a:cs typeface="Calibri"/>
                </a:rPr>
                <a:t>1/2</a:t>
              </a:r>
            </a:p>
          </p:txBody>
        </p:sp>
        <p:sp>
          <p:nvSpPr>
            <p:cNvPr id="32" name="TextBox 102"/>
            <p:cNvSpPr txBox="1">
              <a:spLocks noChangeArrowheads="1"/>
            </p:cNvSpPr>
            <p:nvPr/>
          </p:nvSpPr>
          <p:spPr bwMode="auto">
            <a:xfrm>
              <a:off x="2417414" y="2051573"/>
              <a:ext cx="668140" cy="353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nl-NL" sz="1300" b="1" baseline="30000" dirty="0">
                  <a:solidFill>
                    <a:prstClr val="black"/>
                  </a:solidFill>
                  <a:latin typeface="Calibri"/>
                  <a:cs typeface="Calibri"/>
                </a:rPr>
                <a:t>2</a:t>
              </a:r>
              <a:r>
                <a:rPr lang="en-US" altLang="nl-NL" sz="1300" b="1" dirty="0">
                  <a:solidFill>
                    <a:prstClr val="black"/>
                  </a:solidFill>
                  <a:latin typeface="Calibri"/>
                  <a:cs typeface="Calibri"/>
                </a:rPr>
                <a:t>D</a:t>
              </a:r>
              <a:r>
                <a:rPr lang="en-US" altLang="nl-NL" sz="1300" b="1" baseline="-25000" dirty="0">
                  <a:solidFill>
                    <a:prstClr val="black"/>
                  </a:solidFill>
                  <a:latin typeface="Calibri"/>
                  <a:cs typeface="Calibri"/>
                </a:rPr>
                <a:t>3/2</a:t>
              </a:r>
            </a:p>
          </p:txBody>
        </p:sp>
        <p:sp>
          <p:nvSpPr>
            <p:cNvPr id="33" name="TextBox 103"/>
            <p:cNvSpPr txBox="1">
              <a:spLocks noChangeArrowheads="1"/>
            </p:cNvSpPr>
            <p:nvPr/>
          </p:nvSpPr>
          <p:spPr bwMode="auto">
            <a:xfrm>
              <a:off x="-201414" y="2417625"/>
              <a:ext cx="729568" cy="353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sz="1300" b="1" baseline="30000" dirty="0">
                  <a:solidFill>
                    <a:prstClr val="black"/>
                  </a:solidFill>
                  <a:latin typeface="Calibri"/>
                  <a:cs typeface="Calibri"/>
                </a:rPr>
                <a:t>2</a:t>
              </a:r>
              <a:r>
                <a:rPr lang="en-US" altLang="nl-NL" sz="1300" b="1" dirty="0">
                  <a:solidFill>
                    <a:prstClr val="black"/>
                  </a:solidFill>
                  <a:latin typeface="Calibri"/>
                  <a:cs typeface="Calibri"/>
                </a:rPr>
                <a:t>S</a:t>
              </a:r>
              <a:r>
                <a:rPr lang="en-US" altLang="nl-NL" sz="1300" b="1" baseline="-25000" dirty="0">
                  <a:solidFill>
                    <a:prstClr val="black"/>
                  </a:solidFill>
                  <a:latin typeface="Calibri"/>
                  <a:cs typeface="Calibri"/>
                </a:rPr>
                <a:t>1/2</a:t>
              </a:r>
            </a:p>
          </p:txBody>
        </p:sp>
        <p:cxnSp>
          <p:nvCxnSpPr>
            <p:cNvPr id="37" name="Straight Arrow Connector 36"/>
            <p:cNvCxnSpPr/>
            <p:nvPr/>
          </p:nvCxnSpPr>
          <p:spPr bwMode="auto">
            <a:xfrm flipV="1">
              <a:off x="620217" y="907370"/>
              <a:ext cx="703709" cy="1618393"/>
            </a:xfrm>
            <a:prstGeom prst="straightConnector1">
              <a:avLst/>
            </a:prstGeom>
            <a:ln w="25400">
              <a:solidFill>
                <a:schemeClr val="accent3"/>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bwMode="auto">
            <a:xfrm flipV="1">
              <a:off x="815479" y="1139081"/>
              <a:ext cx="590550" cy="1391444"/>
            </a:xfrm>
            <a:prstGeom prst="straightConnector1">
              <a:avLst/>
            </a:prstGeom>
            <a:ln w="25400">
              <a:solidFill>
                <a:srgbClr val="0000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bwMode="auto">
            <a:xfrm flipV="1">
              <a:off x="975023" y="2012337"/>
              <a:ext cx="1290934" cy="506284"/>
            </a:xfrm>
            <a:prstGeom prst="straightConnector1">
              <a:avLst/>
            </a:prstGeom>
            <a:ln w="25400">
              <a:solidFill>
                <a:schemeClr val="tx1">
                  <a:lumMod val="50000"/>
                  <a:lumOff val="50000"/>
                </a:schemeClr>
              </a:solidFill>
              <a:prstDash val="sysDot"/>
              <a:headEnd type="triangle"/>
              <a:tailEnd type="non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bwMode="auto">
            <a:xfrm flipH="1" flipV="1">
              <a:off x="1640632" y="912132"/>
              <a:ext cx="618181" cy="1065280"/>
            </a:xfrm>
            <a:prstGeom prst="straightConnector1">
              <a:avLst/>
            </a:prstGeom>
            <a:ln w="25400">
              <a:solidFill>
                <a:schemeClr val="tx1">
                  <a:lumMod val="50000"/>
                  <a:lumOff val="50000"/>
                </a:schemeClr>
              </a:solidFill>
              <a:prstDash val="sysDot"/>
              <a:headEnd type="triangle"/>
              <a:tailEnd type="non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bwMode="auto">
            <a:xfrm flipH="1" flipV="1">
              <a:off x="2280766" y="2007675"/>
              <a:ext cx="1066" cy="131662"/>
            </a:xfrm>
            <a:prstGeom prst="straightConnector1">
              <a:avLst/>
            </a:prstGeom>
            <a:ln w="25400">
              <a:solidFill>
                <a:schemeClr val="tx1">
                  <a:lumMod val="50000"/>
                  <a:lumOff val="50000"/>
                </a:schemeClr>
              </a:solidFill>
              <a:prstDash val="sysDot"/>
              <a:headEnd type="triangle" w="med" len="sm"/>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auto">
            <a:xfrm>
              <a:off x="1789354" y="2007675"/>
              <a:ext cx="633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bwMode="auto">
            <a:xfrm flipH="1" flipV="1">
              <a:off x="1526681" y="1145432"/>
              <a:ext cx="568770" cy="971613"/>
            </a:xfrm>
            <a:prstGeom prst="straightConnector1">
              <a:avLst/>
            </a:prstGeom>
            <a:ln w="25400">
              <a:solidFill>
                <a:srgbClr val="E6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a:off x="3373256" y="6978657"/>
            <a:ext cx="5596426" cy="237487"/>
          </a:xfrm>
          <a:prstGeom prst="rect">
            <a:avLst/>
          </a:prstGeom>
          <a:solidFill>
            <a:srgbClr val="DDFFF7"/>
          </a:solidFill>
        </p:spPr>
        <p:txBody>
          <a:bodyPr wrap="square" lIns="0" tIns="0" rIns="0" bIns="0" rtlCol="0" anchor="ctr" anchorCtr="0">
            <a:spAutoFit/>
          </a:bodyPr>
          <a:lstStyle/>
          <a:p>
            <a:pPr algn="ctr"/>
            <a:r>
              <a:rPr lang="en-US" sz="1500" dirty="0">
                <a:solidFill>
                  <a:prstClr val="black"/>
                </a:solidFill>
              </a:rPr>
              <a:t>Time (s)</a:t>
            </a:r>
          </a:p>
        </p:txBody>
      </p:sp>
      <p:sp>
        <p:nvSpPr>
          <p:cNvPr id="45" name="TextBox 44"/>
          <p:cNvSpPr txBox="1"/>
          <p:nvPr/>
        </p:nvSpPr>
        <p:spPr>
          <a:xfrm rot="16200000">
            <a:off x="1399477" y="5129527"/>
            <a:ext cx="3158704" cy="237512"/>
          </a:xfrm>
          <a:prstGeom prst="rect">
            <a:avLst/>
          </a:prstGeom>
          <a:solidFill>
            <a:schemeClr val="accent1">
              <a:lumMod val="20000"/>
              <a:lumOff val="80000"/>
            </a:schemeClr>
          </a:solidFill>
        </p:spPr>
        <p:txBody>
          <a:bodyPr wrap="square" lIns="0" tIns="0" rIns="0" bIns="0" rtlCol="0" anchor="ctr" anchorCtr="0">
            <a:spAutoFit/>
          </a:bodyPr>
          <a:lstStyle/>
          <a:p>
            <a:pPr algn="ctr"/>
            <a:r>
              <a:rPr lang="en-US" sz="1500" dirty="0">
                <a:solidFill>
                  <a:prstClr val="black"/>
                </a:solidFill>
              </a:rPr>
              <a:t>PMT count rate (</a:t>
            </a:r>
            <a:r>
              <a:rPr lang="en-US" sz="1500" dirty="0" err="1">
                <a:solidFill>
                  <a:prstClr val="black"/>
                </a:solidFill>
              </a:rPr>
              <a:t>cnt</a:t>
            </a:r>
            <a:r>
              <a:rPr lang="en-US" sz="1500" dirty="0">
                <a:solidFill>
                  <a:prstClr val="black"/>
                </a:solidFill>
              </a:rPr>
              <a:t>/s)</a:t>
            </a:r>
          </a:p>
        </p:txBody>
      </p:sp>
      <p:pic>
        <p:nvPicPr>
          <p:cNvPr id="14" name="Animation" descr="C:\Users\p256596\Documents\RaIon\publications\presentations\2015-11_Dijck_BrokenMirrors\3ionsjumping_crop.gif"/>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2896968" y="1874826"/>
            <a:ext cx="1230311" cy="1230183"/>
          </a:xfrm>
          <a:prstGeom prst="rect">
            <a:avLst/>
          </a:prstGeom>
          <a:noFill/>
          <a:extLst>
            <a:ext uri="{909E8E84-426E-40DD-AFC4-6F175D3DCCD1}">
              <a14:hiddenFill xmlns:a14="http://schemas.microsoft.com/office/drawing/2010/main">
                <a:solidFill>
                  <a:srgbClr val="FFFFFF"/>
                </a:solidFill>
              </a14:hiddenFill>
            </a:ext>
          </a:extLst>
        </p:spPr>
      </p:pic>
      <p:sp>
        <p:nvSpPr>
          <p:cNvPr id="47" name="Title 3"/>
          <p:cNvSpPr txBox="1">
            <a:spLocks/>
          </p:cNvSpPr>
          <p:nvPr/>
        </p:nvSpPr>
        <p:spPr>
          <a:xfrm>
            <a:off x="2665370" y="8209"/>
            <a:ext cx="6264820" cy="929501"/>
          </a:xfrm>
          <a:prstGeom prst="rect">
            <a:avLst/>
          </a:prstGeom>
        </p:spPr>
        <p:txBody>
          <a:bodyPr lIns="100619" tIns="50312" rIns="100619" bIns="50312"/>
          <a:lstStyle>
            <a:lvl1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mj-lt"/>
                <a:ea typeface="+mj-ea"/>
                <a:cs typeface="+mj-cs"/>
              </a:defRPr>
            </a:lvl1pPr>
            <a:lvl2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2pPr>
            <a:lvl3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3pPr>
            <a:lvl4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4pPr>
            <a:lvl5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5pPr>
            <a:lvl6pPr marL="2767249"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6pPr>
            <a:lvl7pPr marL="3270387"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7pPr>
            <a:lvl8pPr marL="3773523"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8pPr>
            <a:lvl9pPr marL="4276659"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9pPr>
          </a:lstStyle>
          <a:p>
            <a:r>
              <a:rPr lang="en-US" b="1" kern="0" dirty="0">
                <a:solidFill>
                  <a:srgbClr val="0000FF"/>
                </a:solidFill>
                <a:effectLst>
                  <a:outerShdw blurRad="38100" dist="38100" dir="2700000" algn="tl">
                    <a:srgbClr val="000000">
                      <a:alpha val="43137"/>
                    </a:srgbClr>
                  </a:outerShdw>
                </a:effectLst>
              </a:rPr>
              <a:t>Ba</a:t>
            </a:r>
            <a:r>
              <a:rPr lang="en-US" b="1" kern="0" baseline="30000" dirty="0">
                <a:solidFill>
                  <a:srgbClr val="0000FF"/>
                </a:solidFill>
                <a:effectLst>
                  <a:outerShdw blurRad="38100" dist="38100" dir="2700000" algn="tl">
                    <a:srgbClr val="000000">
                      <a:alpha val="43137"/>
                    </a:srgbClr>
                  </a:outerShdw>
                </a:effectLst>
              </a:rPr>
              <a:t>+</a:t>
            </a:r>
            <a:r>
              <a:rPr lang="en-US" b="1" kern="0" dirty="0">
                <a:solidFill>
                  <a:srgbClr val="0000FF"/>
                </a:solidFill>
                <a:effectLst>
                  <a:outerShdw blurRad="38100" dist="38100" dir="2700000" algn="tl">
                    <a:srgbClr val="000000">
                      <a:alpha val="43137"/>
                    </a:srgbClr>
                  </a:outerShdw>
                </a:effectLst>
              </a:rPr>
              <a:t> 5</a:t>
            </a:r>
            <a:r>
              <a:rPr lang="en-US" b="1" kern="0" baseline="30000" dirty="0">
                <a:solidFill>
                  <a:srgbClr val="0000FF"/>
                </a:solidFill>
                <a:effectLst>
                  <a:outerShdw blurRad="38100" dist="38100" dir="2700000" algn="tl">
                    <a:srgbClr val="000000">
                      <a:alpha val="43137"/>
                    </a:srgbClr>
                  </a:outerShdw>
                </a:effectLst>
              </a:rPr>
              <a:t> 2</a:t>
            </a:r>
            <a:r>
              <a:rPr lang="en-US" b="1" kern="0" dirty="0">
                <a:solidFill>
                  <a:srgbClr val="0000FF"/>
                </a:solidFill>
                <a:effectLst>
                  <a:outerShdw blurRad="38100" dist="38100" dir="2700000" algn="tl">
                    <a:srgbClr val="000000">
                      <a:alpha val="43137"/>
                    </a:srgbClr>
                  </a:outerShdw>
                </a:effectLst>
              </a:rPr>
              <a:t>D</a:t>
            </a:r>
            <a:r>
              <a:rPr lang="en-US" b="1" kern="0" baseline="-25000" dirty="0">
                <a:solidFill>
                  <a:srgbClr val="0000FF"/>
                </a:solidFill>
                <a:effectLst>
                  <a:outerShdw blurRad="38100" dist="38100" dir="2700000" algn="tl">
                    <a:srgbClr val="000000">
                      <a:alpha val="43137"/>
                    </a:srgbClr>
                  </a:outerShdw>
                </a:effectLst>
              </a:rPr>
              <a:t>5/2</a:t>
            </a:r>
            <a:r>
              <a:rPr lang="en-US" b="1" kern="0" dirty="0">
                <a:solidFill>
                  <a:srgbClr val="0000FF"/>
                </a:solidFill>
                <a:effectLst>
                  <a:outerShdw blurRad="38100" dist="38100" dir="2700000" algn="tl">
                    <a:srgbClr val="000000">
                      <a:alpha val="43137"/>
                    </a:srgbClr>
                  </a:outerShdw>
                </a:effectLst>
              </a:rPr>
              <a:t> Level Lifetime</a:t>
            </a:r>
          </a:p>
        </p:txBody>
      </p:sp>
    </p:spTree>
    <p:custDataLst>
      <p:tags r:id="rId1"/>
    </p:custDataLst>
    <p:extLst>
      <p:ext uri="{BB962C8B-B14F-4D97-AF65-F5344CB8AC3E}">
        <p14:creationId xmlns:p14="http://schemas.microsoft.com/office/powerpoint/2010/main" val="770985263"/>
      </p:ext>
    </p:extLst>
  </p:cSld>
  <p:clrMapOvr>
    <a:masterClrMapping/>
  </p:clrMapOvr>
  <mc:AlternateContent xmlns:mc="http://schemas.openxmlformats.org/markup-compatibility/2006" xmlns:p14="http://schemas.microsoft.com/office/powerpoint/2010/main">
    <mc:Choice Requires="p14">
      <p:transition spd="slow" p14:dur="2000" advTm="69150"/>
    </mc:Choice>
    <mc:Fallback xmlns="">
      <p:transition spd="slow" advTm="6915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46" grpId="0" animBg="1"/>
      <p:bldP spid="11" grpId="0" animBg="1"/>
      <p:bldP spid="12" grpId="0" animBg="1"/>
      <p:bldP spid="13" grpId="0" animBg="1"/>
      <p:bldP spid="3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ferences"/>
          <p:cNvSpPr txBox="1">
            <a:spLocks noChangeArrowheads="1"/>
          </p:cNvSpPr>
          <p:nvPr/>
        </p:nvSpPr>
        <p:spPr bwMode="auto">
          <a:xfrm>
            <a:off x="4195447" y="7113608"/>
            <a:ext cx="5758353" cy="278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78" tIns="45639" rIns="91278" bIns="456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sz="1200" dirty="0" err="1">
                <a:solidFill>
                  <a:prstClr val="black">
                    <a:lumMod val="50000"/>
                    <a:lumOff val="50000"/>
                  </a:prstClr>
                </a:solidFill>
                <a:latin typeface="Calibri"/>
              </a:rPr>
              <a:t>Mohanty</a:t>
            </a:r>
            <a:r>
              <a:rPr lang="en-US" altLang="nl-NL" sz="1200" dirty="0">
                <a:solidFill>
                  <a:prstClr val="black">
                    <a:lumMod val="50000"/>
                    <a:lumOff val="50000"/>
                  </a:prstClr>
                </a:solidFill>
                <a:latin typeface="Calibri"/>
              </a:rPr>
              <a:t> et al. (in preparation)</a:t>
            </a:r>
          </a:p>
        </p:txBody>
      </p:sp>
      <p:pic>
        <p:nvPicPr>
          <p:cNvPr id="4098" name="Picture 2" descr="H:\Documents\RUG\RaIon\publications\presentations\2015-11_Dijck_BrokenMirrors\result.e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437" y="4352921"/>
            <a:ext cx="10029821" cy="2781505"/>
          </a:xfrm>
          <a:prstGeom prst="rect">
            <a:avLst/>
          </a:prstGeom>
          <a:noFill/>
          <a:extLst>
            <a:ext uri="{909E8E84-426E-40DD-AFC4-6F175D3DCCD1}">
              <a14:hiddenFill xmlns:a14="http://schemas.microsoft.com/office/drawing/2010/main">
                <a:solidFill>
                  <a:srgbClr val="FFFFFF"/>
                </a:solidFill>
              </a14:hiddenFill>
            </a:ext>
          </a:extLst>
        </p:spPr>
      </p:pic>
      <p:pic>
        <p:nvPicPr>
          <p:cNvPr id="97"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98442" y="4353280"/>
            <a:ext cx="10017277" cy="2781505"/>
          </a:xfrm>
          <a:prstGeom prst="rect">
            <a:avLst/>
          </a:prstGeom>
          <a:noFill/>
          <a:extLst>
            <a:ext uri="{909E8E84-426E-40DD-AFC4-6F175D3DCCD1}">
              <a14:hiddenFill xmlns:a14="http://schemas.microsoft.com/office/drawing/2010/main">
                <a:solidFill>
                  <a:srgbClr val="FFFFFF"/>
                </a:solidFill>
              </a14:hiddenFill>
            </a:ext>
          </a:extLst>
        </p:spPr>
      </p:pic>
      <p:sp>
        <p:nvSpPr>
          <p:cNvPr id="92" name="Right Arrow 91"/>
          <p:cNvSpPr/>
          <p:nvPr/>
        </p:nvSpPr>
        <p:spPr>
          <a:xfrm rot="5400000">
            <a:off x="8811250" y="4206249"/>
            <a:ext cx="237880" cy="446495"/>
          </a:xfrm>
          <a:prstGeom prst="rightArrow">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pPr algn="ctr"/>
            <a:endParaRPr lang="en-US" sz="1200">
              <a:solidFill>
                <a:prstClr val="white"/>
              </a:solidFill>
              <a:latin typeface="Myriad Pro" pitchFamily="34" charset="0"/>
            </a:endParaRPr>
          </a:p>
        </p:txBody>
      </p:sp>
      <p:pic>
        <p:nvPicPr>
          <p:cNvPr id="9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4352" y="2913584"/>
            <a:ext cx="1270000" cy="12698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4"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89110" y="2932784"/>
            <a:ext cx="1270000" cy="12698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6" name="Rectangle 95"/>
          <p:cNvSpPr/>
          <p:nvPr/>
        </p:nvSpPr>
        <p:spPr>
          <a:xfrm>
            <a:off x="8295190" y="2913584"/>
            <a:ext cx="1270000" cy="126986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pPr algn="ctr"/>
            <a:endParaRPr lang="en-US">
              <a:solidFill>
                <a:prstClr val="white"/>
              </a:solidFill>
            </a:endParaRPr>
          </a:p>
        </p:txBody>
      </p:sp>
      <p:sp>
        <p:nvSpPr>
          <p:cNvPr id="99" name="TextBox 98"/>
          <p:cNvSpPr txBox="1"/>
          <p:nvPr/>
        </p:nvSpPr>
        <p:spPr>
          <a:xfrm>
            <a:off x="2907590" y="4652978"/>
            <a:ext cx="1903955" cy="378606"/>
          </a:xfrm>
          <a:prstGeom prst="rect">
            <a:avLst/>
          </a:prstGeom>
          <a:noFill/>
        </p:spPr>
        <p:txBody>
          <a:bodyPr wrap="square" lIns="100619" tIns="50312" rIns="0" bIns="50312">
            <a:spAutoFit/>
          </a:bodyPr>
          <a:lstStyle/>
          <a:p>
            <a:pPr algn="r" fontAlgn="auto">
              <a:spcBef>
                <a:spcPts val="0"/>
              </a:spcBef>
              <a:spcAft>
                <a:spcPts val="0"/>
              </a:spcAft>
              <a:defRPr/>
            </a:pPr>
            <a:r>
              <a:rPr lang="en-US" b="1" dirty="0">
                <a:solidFill>
                  <a:prstClr val="black"/>
                </a:solidFill>
                <a:latin typeface="Myriad Pro" pitchFamily="34" charset="0"/>
                <a:cs typeface="Calibri"/>
              </a:rPr>
              <a:t>1 ion shelved</a:t>
            </a:r>
            <a:endParaRPr lang="en-US" dirty="0">
              <a:solidFill>
                <a:prstClr val="black"/>
              </a:solidFill>
              <a:latin typeface="Myriad Pro" pitchFamily="34" charset="0"/>
              <a:cs typeface="Calibri"/>
            </a:endParaRPr>
          </a:p>
        </p:txBody>
      </p:sp>
      <p:sp>
        <p:nvSpPr>
          <p:cNvPr id="102" name="TextBox 101"/>
          <p:cNvSpPr txBox="1"/>
          <p:nvPr/>
        </p:nvSpPr>
        <p:spPr>
          <a:xfrm>
            <a:off x="5422179" y="4652978"/>
            <a:ext cx="1903955" cy="378606"/>
          </a:xfrm>
          <a:prstGeom prst="rect">
            <a:avLst/>
          </a:prstGeom>
          <a:noFill/>
        </p:spPr>
        <p:txBody>
          <a:bodyPr wrap="square" lIns="100619" tIns="50312" rIns="0" bIns="50312">
            <a:spAutoFit/>
          </a:bodyPr>
          <a:lstStyle/>
          <a:p>
            <a:pPr algn="r" fontAlgn="auto">
              <a:spcBef>
                <a:spcPts val="0"/>
              </a:spcBef>
              <a:spcAft>
                <a:spcPts val="0"/>
              </a:spcAft>
              <a:defRPr/>
            </a:pPr>
            <a:r>
              <a:rPr lang="en-US" b="1" dirty="0">
                <a:solidFill>
                  <a:prstClr val="black"/>
                </a:solidFill>
                <a:latin typeface="Myriad Pro" pitchFamily="34" charset="0"/>
                <a:cs typeface="Calibri"/>
              </a:rPr>
              <a:t>2 ions shelved</a:t>
            </a:r>
            <a:endParaRPr lang="en-US" dirty="0">
              <a:solidFill>
                <a:prstClr val="black"/>
              </a:solidFill>
              <a:latin typeface="Myriad Pro" pitchFamily="34" charset="0"/>
              <a:cs typeface="Calibri"/>
            </a:endParaRPr>
          </a:p>
        </p:txBody>
      </p:sp>
      <p:sp>
        <p:nvSpPr>
          <p:cNvPr id="103" name="TextBox 102"/>
          <p:cNvSpPr txBox="1"/>
          <p:nvPr/>
        </p:nvSpPr>
        <p:spPr>
          <a:xfrm>
            <a:off x="7936769" y="4652978"/>
            <a:ext cx="1903955" cy="378606"/>
          </a:xfrm>
          <a:prstGeom prst="rect">
            <a:avLst/>
          </a:prstGeom>
          <a:noFill/>
        </p:spPr>
        <p:txBody>
          <a:bodyPr wrap="square" lIns="100619" tIns="50312" rIns="0" bIns="50312">
            <a:spAutoFit/>
          </a:bodyPr>
          <a:lstStyle/>
          <a:p>
            <a:pPr algn="r" fontAlgn="auto">
              <a:spcBef>
                <a:spcPts val="0"/>
              </a:spcBef>
              <a:spcAft>
                <a:spcPts val="0"/>
              </a:spcAft>
              <a:defRPr/>
            </a:pPr>
            <a:r>
              <a:rPr lang="en-US" b="1" dirty="0">
                <a:solidFill>
                  <a:prstClr val="black"/>
                </a:solidFill>
                <a:latin typeface="Myriad Pro" pitchFamily="34" charset="0"/>
                <a:cs typeface="Calibri"/>
              </a:rPr>
              <a:t>all ions shelved</a:t>
            </a:r>
            <a:endParaRPr lang="en-US" dirty="0">
              <a:solidFill>
                <a:prstClr val="black"/>
              </a:solidFill>
              <a:latin typeface="Myriad Pro" pitchFamily="34" charset="0"/>
              <a:cs typeface="Calibri"/>
            </a:endParaRPr>
          </a:p>
        </p:txBody>
      </p:sp>
      <p:sp>
        <p:nvSpPr>
          <p:cNvPr id="104" name="Right Arrow 103"/>
          <p:cNvSpPr/>
          <p:nvPr/>
        </p:nvSpPr>
        <p:spPr>
          <a:xfrm rot="5400000">
            <a:off x="6319500" y="4206249"/>
            <a:ext cx="237880" cy="446495"/>
          </a:xfrm>
          <a:prstGeom prst="rightArrow">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pPr algn="ctr"/>
            <a:endParaRPr lang="en-US" sz="1200">
              <a:solidFill>
                <a:prstClr val="white"/>
              </a:solidFill>
              <a:latin typeface="Myriad Pro" pitchFamily="34" charset="0"/>
            </a:endParaRPr>
          </a:p>
        </p:txBody>
      </p:sp>
      <p:sp>
        <p:nvSpPr>
          <p:cNvPr id="105" name="Right Arrow 104"/>
          <p:cNvSpPr/>
          <p:nvPr/>
        </p:nvSpPr>
        <p:spPr>
          <a:xfrm rot="5400000">
            <a:off x="3827751" y="4206250"/>
            <a:ext cx="237880" cy="446495"/>
          </a:xfrm>
          <a:prstGeom prst="rightArrow">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pPr algn="ctr"/>
            <a:endParaRPr lang="en-US" sz="1200">
              <a:solidFill>
                <a:prstClr val="white"/>
              </a:solidFill>
              <a:latin typeface="Myriad Pro" pitchFamily="34" charset="0"/>
            </a:endParaRPr>
          </a:p>
        </p:txBody>
      </p:sp>
      <p:sp>
        <p:nvSpPr>
          <p:cNvPr id="112" name="Right Arrow 111"/>
          <p:cNvSpPr/>
          <p:nvPr/>
        </p:nvSpPr>
        <p:spPr>
          <a:xfrm rot="5400000">
            <a:off x="1336003" y="4206249"/>
            <a:ext cx="237880" cy="446495"/>
          </a:xfrm>
          <a:prstGeom prst="rightArrow">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lIns="100619" tIns="50312" rIns="100619" bIns="50312" rtlCol="0" anchor="ctr"/>
          <a:lstStyle/>
          <a:p>
            <a:pPr algn="ctr"/>
            <a:endParaRPr lang="en-US" sz="1200">
              <a:solidFill>
                <a:prstClr val="white"/>
              </a:solidFill>
              <a:latin typeface="Myriad Pro" pitchFamily="34" charset="0"/>
            </a:endParaRPr>
          </a:p>
        </p:txBody>
      </p:sp>
      <p:sp>
        <p:nvSpPr>
          <p:cNvPr id="58" name="Text pt 2"/>
          <p:cNvSpPr txBox="1"/>
          <p:nvPr/>
        </p:nvSpPr>
        <p:spPr>
          <a:xfrm>
            <a:off x="3354018" y="808272"/>
            <a:ext cx="6648286" cy="1741864"/>
          </a:xfrm>
          <a:prstGeom prst="rect">
            <a:avLst/>
          </a:prstGeom>
          <a:noFill/>
        </p:spPr>
        <p:txBody>
          <a:bodyPr wrap="square" lIns="100619" tIns="50312" rIns="100619" bIns="50312" rtlCol="0">
            <a:spAutoFit/>
          </a:bodyPr>
          <a:lstStyle/>
          <a:p>
            <a:pPr marL="314462" indent="-314462">
              <a:lnSpc>
                <a:spcPct val="150000"/>
              </a:lnSpc>
              <a:spcBef>
                <a:spcPts val="661"/>
              </a:spcBef>
              <a:buFont typeface="Arial" panose="020B0604020202020204" pitchFamily="34" charset="0"/>
              <a:buChar char="•"/>
            </a:pPr>
            <a:r>
              <a:rPr lang="en-US" sz="2200" b="1" dirty="0">
                <a:solidFill>
                  <a:srgbClr val="0033CC"/>
                </a:solidFill>
              </a:rPr>
              <a:t>Fitted </a:t>
            </a:r>
            <a:r>
              <a:rPr lang="en-US" sz="2200" b="1" baseline="30000" dirty="0">
                <a:solidFill>
                  <a:srgbClr val="0033CC"/>
                </a:solidFill>
              </a:rPr>
              <a:t>2</a:t>
            </a:r>
            <a:r>
              <a:rPr lang="en-US" sz="2200" b="1" dirty="0">
                <a:solidFill>
                  <a:srgbClr val="0033CC"/>
                </a:solidFill>
              </a:rPr>
              <a:t>D</a:t>
            </a:r>
            <a:r>
              <a:rPr lang="en-US" sz="2200" b="1" baseline="-25000" dirty="0">
                <a:solidFill>
                  <a:srgbClr val="0033CC"/>
                </a:solidFill>
              </a:rPr>
              <a:t>5/2</a:t>
            </a:r>
            <a:r>
              <a:rPr lang="en-US" sz="2200" b="1" dirty="0">
                <a:solidFill>
                  <a:srgbClr val="0033CC"/>
                </a:solidFill>
              </a:rPr>
              <a:t> level lifetime and shelving rate</a:t>
            </a:r>
          </a:p>
          <a:p>
            <a:pPr marL="314462" indent="-314462">
              <a:lnSpc>
                <a:spcPct val="150000"/>
              </a:lnSpc>
              <a:spcBef>
                <a:spcPts val="661"/>
              </a:spcBef>
              <a:buFont typeface="Arial" panose="020B0604020202020204" pitchFamily="34" charset="0"/>
              <a:buChar char="•"/>
            </a:pPr>
            <a:r>
              <a:rPr lang="en-US" sz="2200" b="1" dirty="0">
                <a:solidFill>
                  <a:srgbClr val="0033CC"/>
                </a:solidFill>
              </a:rPr>
              <a:t>No prominent difference with single ion runs</a:t>
            </a:r>
          </a:p>
          <a:p>
            <a:pPr marL="314462" indent="-314462">
              <a:lnSpc>
                <a:spcPct val="150000"/>
              </a:lnSpc>
              <a:spcBef>
                <a:spcPts val="661"/>
              </a:spcBef>
              <a:buFont typeface="Arial" panose="020B0604020202020204" pitchFamily="34" charset="0"/>
              <a:buChar char="•"/>
            </a:pPr>
            <a:r>
              <a:rPr lang="en-US" sz="2200" b="1" dirty="0">
                <a:solidFill>
                  <a:srgbClr val="0033CC"/>
                </a:solidFill>
              </a:rPr>
              <a:t>Excellent to Investigate systematics</a:t>
            </a:r>
          </a:p>
        </p:txBody>
      </p:sp>
      <p:grpSp>
        <p:nvGrpSpPr>
          <p:cNvPr id="2" name="Group 1"/>
          <p:cNvGrpSpPr/>
          <p:nvPr/>
        </p:nvGrpSpPr>
        <p:grpSpPr>
          <a:xfrm>
            <a:off x="5800665" y="2908704"/>
            <a:ext cx="1270000" cy="1269867"/>
            <a:chOff x="5261706" y="2638724"/>
            <a:chExt cx="1152000" cy="1152000"/>
          </a:xfrm>
        </p:grpSpPr>
        <p:sp>
          <p:nvSpPr>
            <p:cNvPr id="61" name="1 ion bg"/>
            <p:cNvSpPr>
              <a:spLocks noChangeAspect="1"/>
            </p:cNvSpPr>
            <p:nvPr/>
          </p:nvSpPr>
          <p:spPr>
            <a:xfrm>
              <a:off x="5261706" y="2638724"/>
              <a:ext cx="1152000" cy="11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2" name="1 ion"/>
            <p:cNvPicPr>
              <a:picLocks noChangeAspect="1" noChangeArrowheads="1"/>
            </p:cNvPicPr>
            <p:nvPr/>
          </p:nvPicPr>
          <p:blipFill rotWithShape="1">
            <a:blip r:embed="rId8">
              <a:extLst>
                <a:ext uri="{28A0092B-C50C-407E-A947-70E740481C1C}">
                  <a14:useLocalDpi xmlns:a14="http://schemas.microsoft.com/office/drawing/2010/main" val="0"/>
                </a:ext>
              </a:extLst>
            </a:blip>
            <a:srcRect l="10274"/>
            <a:stretch/>
          </p:blipFill>
          <p:spPr bwMode="auto">
            <a:xfrm flipV="1">
              <a:off x="5266468" y="2638724"/>
              <a:ext cx="1033641" cy="115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63" name="Group 62"/>
          <p:cNvGrpSpPr/>
          <p:nvPr/>
        </p:nvGrpSpPr>
        <p:grpSpPr>
          <a:xfrm>
            <a:off x="-119636" y="562761"/>
            <a:ext cx="3054586" cy="1720948"/>
            <a:chOff x="-201414" y="692696"/>
            <a:chExt cx="3352637" cy="2077976"/>
          </a:xfrm>
        </p:grpSpPr>
        <p:sp>
          <p:nvSpPr>
            <p:cNvPr id="64" name="Oval 63"/>
            <p:cNvSpPr/>
            <p:nvPr/>
          </p:nvSpPr>
          <p:spPr>
            <a:xfrm>
              <a:off x="2472743" y="1858892"/>
              <a:ext cx="491427" cy="280798"/>
            </a:xfrm>
            <a:prstGeom prst="ellipse">
              <a:avLst/>
            </a:prstGeom>
            <a:gradFill flip="none" rotWithShape="1">
              <a:gsLst>
                <a:gs pos="0">
                  <a:schemeClr val="accent3">
                    <a:lumMod val="40000"/>
                    <a:lumOff val="60000"/>
                  </a:schemeClr>
                </a:gs>
                <a:gs pos="100000">
                  <a:schemeClr val="accent3">
                    <a:lumMod val="20000"/>
                    <a:lumOff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TextBox 95"/>
            <p:cNvSpPr txBox="1">
              <a:spLocks noChangeArrowheads="1"/>
            </p:cNvSpPr>
            <p:nvPr/>
          </p:nvSpPr>
          <p:spPr bwMode="auto">
            <a:xfrm>
              <a:off x="2417412" y="1810550"/>
              <a:ext cx="668140" cy="353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nl-NL" sz="1300" b="1" baseline="30000" dirty="0">
                  <a:solidFill>
                    <a:prstClr val="black"/>
                  </a:solidFill>
                  <a:latin typeface="Calibri"/>
                  <a:cs typeface="Calibri"/>
                </a:rPr>
                <a:t>2</a:t>
              </a:r>
              <a:r>
                <a:rPr lang="en-US" altLang="nl-NL" sz="1300" b="1" dirty="0">
                  <a:solidFill>
                    <a:prstClr val="black"/>
                  </a:solidFill>
                  <a:latin typeface="Calibri"/>
                  <a:cs typeface="Calibri"/>
                </a:rPr>
                <a:t>D</a:t>
              </a:r>
              <a:r>
                <a:rPr lang="en-US" altLang="nl-NL" sz="1300" b="1" baseline="-25000" dirty="0">
                  <a:solidFill>
                    <a:prstClr val="black"/>
                  </a:solidFill>
                  <a:latin typeface="Calibri"/>
                  <a:cs typeface="Calibri"/>
                </a:rPr>
                <a:t>5/2</a:t>
              </a:r>
            </a:p>
          </p:txBody>
        </p:sp>
        <p:sp>
          <p:nvSpPr>
            <p:cNvPr id="66" name="TextBox 65"/>
            <p:cNvSpPr txBox="1"/>
            <p:nvPr/>
          </p:nvSpPr>
          <p:spPr>
            <a:xfrm>
              <a:off x="2262640" y="1437945"/>
              <a:ext cx="888583" cy="353047"/>
            </a:xfrm>
            <a:prstGeom prst="rect">
              <a:avLst/>
            </a:prstGeom>
            <a:noFill/>
          </p:spPr>
          <p:txBody>
            <a:bodyPr wrap="square" rtlCol="0">
              <a:spAutoFit/>
            </a:bodyPr>
            <a:lstStyle/>
            <a:p>
              <a:r>
                <a:rPr lang="el-GR" sz="1300" b="1" dirty="0">
                  <a:solidFill>
                    <a:srgbClr val="9BBB59"/>
                  </a:solidFill>
                  <a:latin typeface="Myriad Pro" pitchFamily="34" charset="0"/>
                  <a:cs typeface="Calibri"/>
                </a:rPr>
                <a:t>τ</a:t>
              </a:r>
              <a:r>
                <a:rPr lang="en-US" sz="1300" b="1" dirty="0">
                  <a:solidFill>
                    <a:srgbClr val="9BBB59"/>
                  </a:solidFill>
                  <a:latin typeface="Myriad Pro" pitchFamily="34" charset="0"/>
                  <a:cs typeface="Calibri"/>
                </a:rPr>
                <a:t> ≈ 30 s</a:t>
              </a:r>
            </a:p>
          </p:txBody>
        </p:sp>
        <p:cxnSp>
          <p:nvCxnSpPr>
            <p:cNvPr id="67" name="Straight Connector 66"/>
            <p:cNvCxnSpPr/>
            <p:nvPr/>
          </p:nvCxnSpPr>
          <p:spPr bwMode="auto">
            <a:xfrm>
              <a:off x="1166000" y="883954"/>
              <a:ext cx="63405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bwMode="auto">
            <a:xfrm>
              <a:off x="1165539" y="1110165"/>
              <a:ext cx="63497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bwMode="auto">
            <a:xfrm>
              <a:off x="1790390" y="2151691"/>
              <a:ext cx="63497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bwMode="auto">
            <a:xfrm>
              <a:off x="519523" y="2556954"/>
              <a:ext cx="63405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bwMode="auto">
            <a:xfrm>
              <a:off x="-5343" y="1470473"/>
              <a:ext cx="689360" cy="430261"/>
            </a:xfrm>
            <a:prstGeom prst="rect">
              <a:avLst/>
            </a:prstGeom>
            <a:noFill/>
            <a:ln>
              <a:noFill/>
            </a:ln>
          </p:spPr>
          <p:txBody>
            <a:bodyPr lIns="90000" tIns="45000" rIns="90000" bIns="45000" compatLnSpc="0">
              <a:spAutoFit/>
            </a:bodyPr>
            <a:lstStyle/>
            <a:p>
              <a:pPr hangingPunct="0">
                <a:defRPr/>
              </a:pPr>
              <a:r>
                <a:rPr lang="es-CO" b="1" dirty="0">
                  <a:solidFill>
                    <a:srgbClr val="000000"/>
                  </a:solidFill>
                  <a:ea typeface="SimSun" pitchFamily="2"/>
                  <a:cs typeface="Calibri"/>
                </a:rPr>
                <a:t>Ba</a:t>
              </a:r>
              <a:r>
                <a:rPr lang="es-CO" b="1" baseline="33000" dirty="0">
                  <a:solidFill>
                    <a:srgbClr val="000000"/>
                  </a:solidFill>
                  <a:ea typeface="SimSun" pitchFamily="2"/>
                  <a:cs typeface="Calibri"/>
                </a:rPr>
                <a:t>+</a:t>
              </a:r>
            </a:p>
          </p:txBody>
        </p:sp>
        <p:sp>
          <p:nvSpPr>
            <p:cNvPr id="72" name="TextBox 100"/>
            <p:cNvSpPr txBox="1">
              <a:spLocks noChangeArrowheads="1"/>
            </p:cNvSpPr>
            <p:nvPr/>
          </p:nvSpPr>
          <p:spPr bwMode="auto">
            <a:xfrm>
              <a:off x="408514" y="692696"/>
              <a:ext cx="774484" cy="353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sz="1300" b="1" baseline="30000" dirty="0">
                  <a:solidFill>
                    <a:prstClr val="black"/>
                  </a:solidFill>
                  <a:latin typeface="Calibri"/>
                  <a:cs typeface="Calibri"/>
                </a:rPr>
                <a:t>2</a:t>
              </a:r>
              <a:r>
                <a:rPr lang="en-US" altLang="nl-NL" sz="1300" b="1" dirty="0">
                  <a:solidFill>
                    <a:prstClr val="black"/>
                  </a:solidFill>
                  <a:latin typeface="Calibri"/>
                  <a:cs typeface="Calibri"/>
                </a:rPr>
                <a:t>P</a:t>
              </a:r>
              <a:r>
                <a:rPr lang="en-US" altLang="nl-NL" sz="1300" b="1" baseline="-25000" dirty="0">
                  <a:solidFill>
                    <a:prstClr val="black"/>
                  </a:solidFill>
                  <a:latin typeface="Calibri"/>
                  <a:cs typeface="Calibri"/>
                </a:rPr>
                <a:t>3/2</a:t>
              </a:r>
            </a:p>
          </p:txBody>
        </p:sp>
        <p:sp>
          <p:nvSpPr>
            <p:cNvPr id="73" name="TextBox 101"/>
            <p:cNvSpPr txBox="1">
              <a:spLocks noChangeArrowheads="1"/>
            </p:cNvSpPr>
            <p:nvPr/>
          </p:nvSpPr>
          <p:spPr bwMode="auto">
            <a:xfrm>
              <a:off x="409404" y="971975"/>
              <a:ext cx="773594" cy="353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sz="1300" b="1" baseline="30000" dirty="0">
                  <a:solidFill>
                    <a:prstClr val="black"/>
                  </a:solidFill>
                  <a:latin typeface="Calibri"/>
                  <a:cs typeface="Calibri"/>
                </a:rPr>
                <a:t>2</a:t>
              </a:r>
              <a:r>
                <a:rPr lang="en-US" altLang="nl-NL" sz="1300" b="1" dirty="0">
                  <a:solidFill>
                    <a:prstClr val="black"/>
                  </a:solidFill>
                  <a:latin typeface="Calibri"/>
                  <a:cs typeface="Calibri"/>
                </a:rPr>
                <a:t>P</a:t>
              </a:r>
              <a:r>
                <a:rPr lang="en-US" altLang="nl-NL" sz="1300" b="1" baseline="-25000" dirty="0">
                  <a:solidFill>
                    <a:prstClr val="black"/>
                  </a:solidFill>
                  <a:latin typeface="Calibri"/>
                  <a:cs typeface="Calibri"/>
                </a:rPr>
                <a:t>1/2</a:t>
              </a:r>
            </a:p>
          </p:txBody>
        </p:sp>
        <p:sp>
          <p:nvSpPr>
            <p:cNvPr id="74" name="TextBox 102"/>
            <p:cNvSpPr txBox="1">
              <a:spLocks noChangeArrowheads="1"/>
            </p:cNvSpPr>
            <p:nvPr/>
          </p:nvSpPr>
          <p:spPr bwMode="auto">
            <a:xfrm>
              <a:off x="2417414" y="2051573"/>
              <a:ext cx="668140" cy="353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nl-NL" sz="1300" b="1" baseline="30000" dirty="0">
                  <a:solidFill>
                    <a:prstClr val="black"/>
                  </a:solidFill>
                  <a:latin typeface="Calibri"/>
                  <a:cs typeface="Calibri"/>
                </a:rPr>
                <a:t>2</a:t>
              </a:r>
              <a:r>
                <a:rPr lang="en-US" altLang="nl-NL" sz="1300" b="1" dirty="0">
                  <a:solidFill>
                    <a:prstClr val="black"/>
                  </a:solidFill>
                  <a:latin typeface="Calibri"/>
                  <a:cs typeface="Calibri"/>
                </a:rPr>
                <a:t>D</a:t>
              </a:r>
              <a:r>
                <a:rPr lang="en-US" altLang="nl-NL" sz="1300" b="1" baseline="-25000" dirty="0">
                  <a:solidFill>
                    <a:prstClr val="black"/>
                  </a:solidFill>
                  <a:latin typeface="Calibri"/>
                  <a:cs typeface="Calibri"/>
                </a:rPr>
                <a:t>3/2</a:t>
              </a:r>
            </a:p>
          </p:txBody>
        </p:sp>
        <p:sp>
          <p:nvSpPr>
            <p:cNvPr id="75" name="TextBox 103"/>
            <p:cNvSpPr txBox="1">
              <a:spLocks noChangeArrowheads="1"/>
            </p:cNvSpPr>
            <p:nvPr/>
          </p:nvSpPr>
          <p:spPr bwMode="auto">
            <a:xfrm>
              <a:off x="-201414" y="2417625"/>
              <a:ext cx="729568" cy="353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sz="1300" b="1" baseline="30000" dirty="0">
                  <a:solidFill>
                    <a:prstClr val="black"/>
                  </a:solidFill>
                  <a:latin typeface="Calibri"/>
                  <a:cs typeface="Calibri"/>
                </a:rPr>
                <a:t>2</a:t>
              </a:r>
              <a:r>
                <a:rPr lang="en-US" altLang="nl-NL" sz="1300" b="1" dirty="0">
                  <a:solidFill>
                    <a:prstClr val="black"/>
                  </a:solidFill>
                  <a:latin typeface="Calibri"/>
                  <a:cs typeface="Calibri"/>
                </a:rPr>
                <a:t>S</a:t>
              </a:r>
              <a:r>
                <a:rPr lang="en-US" altLang="nl-NL" sz="1300" b="1" baseline="-25000" dirty="0">
                  <a:solidFill>
                    <a:prstClr val="black"/>
                  </a:solidFill>
                  <a:latin typeface="Calibri"/>
                  <a:cs typeface="Calibri"/>
                </a:rPr>
                <a:t>1/2</a:t>
              </a:r>
            </a:p>
          </p:txBody>
        </p:sp>
        <p:cxnSp>
          <p:nvCxnSpPr>
            <p:cNvPr id="76" name="Straight Arrow Connector 75"/>
            <p:cNvCxnSpPr/>
            <p:nvPr/>
          </p:nvCxnSpPr>
          <p:spPr bwMode="auto">
            <a:xfrm flipV="1">
              <a:off x="620217" y="907370"/>
              <a:ext cx="703709" cy="1618393"/>
            </a:xfrm>
            <a:prstGeom prst="straightConnector1">
              <a:avLst/>
            </a:prstGeom>
            <a:ln w="25400">
              <a:solidFill>
                <a:schemeClr val="accent3"/>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bwMode="auto">
            <a:xfrm flipV="1">
              <a:off x="815479" y="1139081"/>
              <a:ext cx="590550" cy="1391444"/>
            </a:xfrm>
            <a:prstGeom prst="straightConnector1">
              <a:avLst/>
            </a:prstGeom>
            <a:ln w="25400">
              <a:solidFill>
                <a:srgbClr val="0000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bwMode="auto">
            <a:xfrm flipV="1">
              <a:off x="975023" y="2012337"/>
              <a:ext cx="1290934" cy="506284"/>
            </a:xfrm>
            <a:prstGeom prst="straightConnector1">
              <a:avLst/>
            </a:prstGeom>
            <a:ln w="25400">
              <a:solidFill>
                <a:schemeClr val="tx1">
                  <a:lumMod val="50000"/>
                  <a:lumOff val="50000"/>
                </a:schemeClr>
              </a:solidFill>
              <a:prstDash val="sysDot"/>
              <a:headEnd type="triangle"/>
              <a:tailEnd type="non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bwMode="auto">
            <a:xfrm flipH="1" flipV="1">
              <a:off x="1640632" y="912132"/>
              <a:ext cx="618181" cy="1065280"/>
            </a:xfrm>
            <a:prstGeom prst="straightConnector1">
              <a:avLst/>
            </a:prstGeom>
            <a:ln w="25400">
              <a:solidFill>
                <a:schemeClr val="tx1">
                  <a:lumMod val="50000"/>
                  <a:lumOff val="50000"/>
                </a:schemeClr>
              </a:solidFill>
              <a:prstDash val="sysDot"/>
              <a:headEnd type="triangle"/>
              <a:tailEnd type="non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bwMode="auto">
            <a:xfrm flipH="1" flipV="1">
              <a:off x="2280766" y="2007675"/>
              <a:ext cx="1066" cy="131662"/>
            </a:xfrm>
            <a:prstGeom prst="straightConnector1">
              <a:avLst/>
            </a:prstGeom>
            <a:ln w="25400">
              <a:solidFill>
                <a:schemeClr val="tx1">
                  <a:lumMod val="50000"/>
                  <a:lumOff val="50000"/>
                </a:schemeClr>
              </a:solidFill>
              <a:prstDash val="sysDot"/>
              <a:headEnd type="triangle" w="med" len="sm"/>
              <a:tailEnd type="none"/>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bwMode="auto">
            <a:xfrm>
              <a:off x="1789354" y="2007675"/>
              <a:ext cx="633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bwMode="auto">
            <a:xfrm flipH="1" flipV="1">
              <a:off x="1526681" y="1145432"/>
              <a:ext cx="568770" cy="971613"/>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43" name="Title 3"/>
          <p:cNvSpPr txBox="1">
            <a:spLocks/>
          </p:cNvSpPr>
          <p:nvPr/>
        </p:nvSpPr>
        <p:spPr>
          <a:xfrm>
            <a:off x="2665370" y="8209"/>
            <a:ext cx="6264820" cy="929501"/>
          </a:xfrm>
          <a:prstGeom prst="rect">
            <a:avLst/>
          </a:prstGeom>
        </p:spPr>
        <p:txBody>
          <a:bodyPr lIns="100619" tIns="50312" rIns="100619" bIns="50312"/>
          <a:lstStyle>
            <a:lvl1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mj-lt"/>
                <a:ea typeface="+mj-ea"/>
                <a:cs typeface="+mj-cs"/>
              </a:defRPr>
            </a:lvl1pPr>
            <a:lvl2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2pPr>
            <a:lvl3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3pPr>
            <a:lvl4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4pPr>
            <a:lvl5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5pPr>
            <a:lvl6pPr marL="2767249"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6pPr>
            <a:lvl7pPr marL="3270387"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7pPr>
            <a:lvl8pPr marL="3773523"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8pPr>
            <a:lvl9pPr marL="4276659"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9pPr>
          </a:lstStyle>
          <a:p>
            <a:r>
              <a:rPr lang="en-US" b="1" kern="0" dirty="0">
                <a:solidFill>
                  <a:srgbClr val="0000FF"/>
                </a:solidFill>
                <a:effectLst>
                  <a:outerShdw blurRad="38100" dist="38100" dir="2700000" algn="tl">
                    <a:srgbClr val="000000">
                      <a:alpha val="43137"/>
                    </a:srgbClr>
                  </a:outerShdw>
                </a:effectLst>
              </a:rPr>
              <a:t>Ba</a:t>
            </a:r>
            <a:r>
              <a:rPr lang="en-US" b="1" kern="0" baseline="30000" dirty="0">
                <a:solidFill>
                  <a:srgbClr val="0000FF"/>
                </a:solidFill>
                <a:effectLst>
                  <a:outerShdw blurRad="38100" dist="38100" dir="2700000" algn="tl">
                    <a:srgbClr val="000000">
                      <a:alpha val="43137"/>
                    </a:srgbClr>
                  </a:outerShdw>
                </a:effectLst>
              </a:rPr>
              <a:t>+</a:t>
            </a:r>
            <a:r>
              <a:rPr lang="en-US" b="1" kern="0" dirty="0">
                <a:solidFill>
                  <a:srgbClr val="0000FF"/>
                </a:solidFill>
                <a:effectLst>
                  <a:outerShdw blurRad="38100" dist="38100" dir="2700000" algn="tl">
                    <a:srgbClr val="000000">
                      <a:alpha val="43137"/>
                    </a:srgbClr>
                  </a:outerShdw>
                </a:effectLst>
              </a:rPr>
              <a:t> 5</a:t>
            </a:r>
            <a:r>
              <a:rPr lang="en-US" b="1" kern="0" baseline="30000" dirty="0">
                <a:solidFill>
                  <a:srgbClr val="0000FF"/>
                </a:solidFill>
                <a:effectLst>
                  <a:outerShdw blurRad="38100" dist="38100" dir="2700000" algn="tl">
                    <a:srgbClr val="000000">
                      <a:alpha val="43137"/>
                    </a:srgbClr>
                  </a:outerShdw>
                </a:effectLst>
              </a:rPr>
              <a:t> 2</a:t>
            </a:r>
            <a:r>
              <a:rPr lang="en-US" b="1" kern="0" dirty="0">
                <a:solidFill>
                  <a:srgbClr val="0000FF"/>
                </a:solidFill>
                <a:effectLst>
                  <a:outerShdw blurRad="38100" dist="38100" dir="2700000" algn="tl">
                    <a:srgbClr val="000000">
                      <a:alpha val="43137"/>
                    </a:srgbClr>
                  </a:outerShdw>
                </a:effectLst>
              </a:rPr>
              <a:t>D</a:t>
            </a:r>
            <a:r>
              <a:rPr lang="en-US" b="1" kern="0" baseline="-25000" dirty="0">
                <a:solidFill>
                  <a:srgbClr val="0000FF"/>
                </a:solidFill>
                <a:effectLst>
                  <a:outerShdw blurRad="38100" dist="38100" dir="2700000" algn="tl">
                    <a:srgbClr val="000000">
                      <a:alpha val="43137"/>
                    </a:srgbClr>
                  </a:outerShdw>
                </a:effectLst>
              </a:rPr>
              <a:t>5/2</a:t>
            </a:r>
            <a:r>
              <a:rPr lang="en-US" b="1" kern="0" dirty="0">
                <a:solidFill>
                  <a:srgbClr val="0000FF"/>
                </a:solidFill>
                <a:effectLst>
                  <a:outerShdw blurRad="38100" dist="38100" dir="2700000" algn="tl">
                    <a:srgbClr val="000000">
                      <a:alpha val="43137"/>
                    </a:srgbClr>
                  </a:outerShdw>
                </a:effectLst>
              </a:rPr>
              <a:t> Level Lifetime</a:t>
            </a:r>
          </a:p>
        </p:txBody>
      </p:sp>
    </p:spTree>
    <p:custDataLst>
      <p:tags r:id="rId1"/>
    </p:custDataLst>
    <p:extLst>
      <p:ext uri="{BB962C8B-B14F-4D97-AF65-F5344CB8AC3E}">
        <p14:creationId xmlns:p14="http://schemas.microsoft.com/office/powerpoint/2010/main" val="984204052"/>
      </p:ext>
    </p:extLst>
  </p:cSld>
  <p:clrMapOvr>
    <a:masterClrMapping/>
  </p:clrMapOvr>
  <mc:AlternateContent xmlns:mc="http://schemas.openxmlformats.org/markup-compatibility/2006" xmlns:p14="http://schemas.microsoft.com/office/powerpoint/2010/main">
    <mc:Choice Requires="p14">
      <p:transition spd="slow" p14:dur="2000" advTm="94966"/>
    </mc:Choice>
    <mc:Fallback xmlns="">
      <p:transition spd="slow" advTm="949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8784831" y="1160489"/>
            <a:ext cx="1079387" cy="480832"/>
          </a:xfrm>
          <a:prstGeom prst="rect">
            <a:avLst/>
          </a:prstGeom>
          <a:noFill/>
          <a:ln>
            <a:noFill/>
          </a:ln>
        </p:spPr>
        <p:txBody>
          <a:bodyPr lIns="89784" tIns="44892" rIns="89784" bIns="44892" compatLnSpc="0">
            <a:spAutoFit/>
          </a:bodyPr>
          <a:lstStyle/>
          <a:p>
            <a:pPr defTabSz="494095" hangingPunct="0">
              <a:defRPr/>
            </a:pPr>
            <a:r>
              <a:rPr lang="es-CO" sz="2646" dirty="0">
                <a:solidFill>
                  <a:srgbClr val="000000"/>
                </a:solidFill>
                <a:latin typeface="Arial" pitchFamily="18"/>
                <a:ea typeface="SimSun" pitchFamily="2"/>
                <a:cs typeface="Mangal" pitchFamily="2"/>
              </a:rPr>
              <a:t>Ba</a:t>
            </a:r>
            <a:r>
              <a:rPr lang="es-CO" sz="2646" baseline="33000" dirty="0">
                <a:solidFill>
                  <a:srgbClr val="000000"/>
                </a:solidFill>
                <a:latin typeface="Arial" pitchFamily="18"/>
                <a:ea typeface="SimSun" pitchFamily="2"/>
                <a:cs typeface="Mangal" pitchFamily="2"/>
              </a:rPr>
              <a:t>+</a:t>
            </a:r>
          </a:p>
        </p:txBody>
      </p:sp>
      <p:sp>
        <p:nvSpPr>
          <p:cNvPr id="29705" name="TextBox 1"/>
          <p:cNvSpPr txBox="1">
            <a:spLocks noChangeArrowheads="1"/>
          </p:cNvSpPr>
          <p:nvPr/>
        </p:nvSpPr>
        <p:spPr bwMode="auto">
          <a:xfrm>
            <a:off x="1976737" y="3778603"/>
            <a:ext cx="2915931" cy="787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21" tIns="45610" rIns="91221" bIns="45610">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095" eaLnBrk="1" hangingPunct="1">
              <a:spcAft>
                <a:spcPct val="0"/>
              </a:spcAft>
              <a:buNone/>
            </a:pPr>
            <a:r>
              <a:rPr lang="nl-NL" altLang="nl-NL" sz="1764" b="1" dirty="0">
                <a:solidFill>
                  <a:srgbClr val="000000"/>
                </a:solidFill>
                <a:latin typeface="Times New Roman" pitchFamily="18" charset="0"/>
                <a:cs typeface="Times New Roman" pitchFamily="18" charset="0"/>
              </a:rPr>
              <a:t>Ba</a:t>
            </a:r>
            <a:r>
              <a:rPr lang="nl-NL" altLang="nl-NL" sz="1764" b="1" baseline="30000" dirty="0">
                <a:solidFill>
                  <a:srgbClr val="000000"/>
                </a:solidFill>
                <a:latin typeface="Times New Roman" pitchFamily="18" charset="0"/>
                <a:cs typeface="Times New Roman" pitchFamily="18" charset="0"/>
              </a:rPr>
              <a:t>+</a:t>
            </a:r>
            <a:r>
              <a:rPr lang="nl-NL" altLang="nl-NL" sz="1764" b="1" dirty="0">
                <a:solidFill>
                  <a:srgbClr val="000000"/>
                </a:solidFill>
                <a:latin typeface="Times New Roman" pitchFamily="18" charset="0"/>
                <a:cs typeface="Times New Roman" pitchFamily="18" charset="0"/>
              </a:rPr>
              <a:t> D</a:t>
            </a:r>
            <a:r>
              <a:rPr lang="nl-NL" altLang="nl-NL" sz="1764" b="1" baseline="-25000" dirty="0">
                <a:solidFill>
                  <a:srgbClr val="000000"/>
                </a:solidFill>
                <a:latin typeface="Times New Roman" pitchFamily="18" charset="0"/>
                <a:cs typeface="Times New Roman" pitchFamily="18" charset="0"/>
              </a:rPr>
              <a:t>5/2 </a:t>
            </a:r>
            <a:r>
              <a:rPr lang="nl-NL" altLang="nl-NL" sz="1764" b="1" dirty="0">
                <a:solidFill>
                  <a:srgbClr val="000000"/>
                </a:solidFill>
                <a:latin typeface="Times New Roman" pitchFamily="18" charset="0"/>
                <a:cs typeface="Times New Roman" pitchFamily="18" charset="0"/>
              </a:rPr>
              <a:t>state </a:t>
            </a:r>
            <a:r>
              <a:rPr lang="nl-NL" altLang="nl-NL" sz="1764" b="1" dirty="0" err="1">
                <a:solidFill>
                  <a:srgbClr val="000000"/>
                </a:solidFill>
                <a:latin typeface="Times New Roman" pitchFamily="18" charset="0"/>
                <a:cs typeface="Times New Roman" pitchFamily="18" charset="0"/>
              </a:rPr>
              <a:t>lifetime</a:t>
            </a:r>
            <a:r>
              <a:rPr lang="nl-NL" altLang="nl-NL" sz="1764" b="1" dirty="0">
                <a:solidFill>
                  <a:srgbClr val="000000"/>
                </a:solidFill>
                <a:latin typeface="Times New Roman" pitchFamily="18" charset="0"/>
                <a:cs typeface="Times New Roman" pitchFamily="18" charset="0"/>
              </a:rPr>
              <a:t> </a:t>
            </a:r>
          </a:p>
          <a:p>
            <a:pPr defTabSz="494095" eaLnBrk="1" hangingPunct="1">
              <a:spcAft>
                <a:spcPct val="0"/>
              </a:spcAft>
              <a:buNone/>
            </a:pPr>
            <a:endParaRPr lang="nl-NL" altLang="nl-NL" sz="2756" b="1" dirty="0">
              <a:solidFill>
                <a:srgbClr val="000000"/>
              </a:solidFill>
              <a:latin typeface="Times New Roman" pitchFamily="18" charset="0"/>
              <a:cs typeface="Times New Roman" pitchFamily="18" charset="0"/>
            </a:endParaRPr>
          </a:p>
        </p:txBody>
      </p:sp>
      <p:pic>
        <p:nvPicPr>
          <p:cNvPr id="34" name="Picture 4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21176" y="960438"/>
            <a:ext cx="3657216" cy="274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Title 1"/>
          <p:cNvSpPr txBox="1">
            <a:spLocks/>
          </p:cNvSpPr>
          <p:nvPr/>
        </p:nvSpPr>
        <p:spPr>
          <a:xfrm>
            <a:off x="1213251" y="14080"/>
            <a:ext cx="8866844" cy="974725"/>
          </a:xfrm>
          <a:prstGeom prst="rect">
            <a:avLst/>
          </a:prstGeom>
        </p:spPr>
        <p:txBody>
          <a:bodyPr lIns="91221" tIns="45610" rIns="91221" bIns="45610"/>
          <a:lstStyle>
            <a:lvl1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mj-lt"/>
                <a:ea typeface="+mj-ea"/>
                <a:cs typeface="+mj-cs"/>
              </a:defRPr>
            </a:lvl1pPr>
            <a:lvl2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2pPr>
            <a:lvl3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3pPr>
            <a:lvl4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4pPr>
            <a:lvl5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5pPr>
            <a:lvl6pPr marL="2767249"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6pPr>
            <a:lvl7pPr marL="3270387"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7pPr>
            <a:lvl8pPr marL="3773523"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8pPr>
            <a:lvl9pPr marL="4276659"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9pPr>
          </a:lstStyle>
          <a:p>
            <a:pPr eaLnBrk="1">
              <a:buSzPct val="45000"/>
              <a:buFont typeface="StarSymbol"/>
              <a:buNone/>
            </a:pPr>
            <a:r>
              <a:rPr lang="en-US" altLang="nl-NL" sz="3968" kern="0" dirty="0">
                <a:solidFill>
                  <a:srgbClr val="000099"/>
                </a:solidFill>
                <a:latin typeface="Arial" pitchFamily="34" charset="0"/>
                <a:ea typeface="SimSun" pitchFamily="2" charset="-122"/>
                <a:cs typeface="Mangal" pitchFamily="18" charset="0"/>
              </a:rPr>
              <a:t> </a:t>
            </a:r>
            <a:r>
              <a:rPr lang="en-US" altLang="nl-NL" sz="3968" b="1" kern="0"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Ba</a:t>
            </a:r>
            <a:r>
              <a:rPr lang="en-US" altLang="nl-NL" sz="3968" b="1" kern="0" baseline="33000"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a:t>
            </a:r>
            <a:r>
              <a:rPr lang="en-US" altLang="nl-NL" sz="3968" b="1" kern="0"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 Experiment : Lifetime D</a:t>
            </a:r>
            <a:r>
              <a:rPr lang="en-US" altLang="nl-NL" sz="3968" b="1" kern="0" baseline="-25000" dirty="0">
                <a:solidFill>
                  <a:srgbClr val="0000FF"/>
                </a:solidFill>
                <a:effectLst>
                  <a:outerShdw blurRad="38100" dist="38100" dir="2700000" algn="tl">
                    <a:srgbClr val="000000">
                      <a:alpha val="43137"/>
                    </a:srgbClr>
                  </a:outerShdw>
                </a:effectLst>
                <a:latin typeface="Arial" pitchFamily="34" charset="0"/>
                <a:ea typeface="SimSun" pitchFamily="2" charset="-122"/>
                <a:cs typeface="Mangal" pitchFamily="18" charset="0"/>
              </a:rPr>
              <a:t>5/2</a:t>
            </a:r>
          </a:p>
        </p:txBody>
      </p:sp>
      <p:grpSp>
        <p:nvGrpSpPr>
          <p:cNvPr id="38" name="Group 8"/>
          <p:cNvGrpSpPr>
            <a:grpSpLocks noChangeAspect="1"/>
          </p:cNvGrpSpPr>
          <p:nvPr/>
        </p:nvGrpSpPr>
        <p:grpSpPr bwMode="auto">
          <a:xfrm>
            <a:off x="4608558" y="1042994"/>
            <a:ext cx="4773111" cy="3101979"/>
            <a:chOff x="4597566" y="747592"/>
            <a:chExt cx="5133657" cy="3334510"/>
          </a:xfrm>
        </p:grpSpPr>
        <p:grpSp>
          <p:nvGrpSpPr>
            <p:cNvPr id="39" name="Group 9"/>
            <p:cNvGrpSpPr>
              <a:grpSpLocks/>
            </p:cNvGrpSpPr>
            <p:nvPr/>
          </p:nvGrpSpPr>
          <p:grpSpPr bwMode="auto">
            <a:xfrm>
              <a:off x="4597566" y="747592"/>
              <a:ext cx="5133657" cy="3334510"/>
              <a:chOff x="4597566" y="747592"/>
              <a:chExt cx="5028471" cy="3190543"/>
            </a:xfrm>
          </p:grpSpPr>
          <p:cxnSp>
            <p:nvCxnSpPr>
              <p:cNvPr id="44" name="Straight Arrow Connector 43"/>
              <p:cNvCxnSpPr/>
              <p:nvPr/>
            </p:nvCxnSpPr>
            <p:spPr>
              <a:xfrm flipV="1">
                <a:off x="5565801" y="1043133"/>
                <a:ext cx="1274258" cy="2708856"/>
              </a:xfrm>
              <a:prstGeom prst="straightConnector1">
                <a:avLst/>
              </a:prstGeom>
              <a:ln w="28575">
                <a:solidFill>
                  <a:srgbClr val="3333CC">
                    <a:alpha val="68627"/>
                  </a:srgb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5" name="TextBox 17"/>
              <p:cNvSpPr txBox="1">
                <a:spLocks noChangeArrowheads="1"/>
              </p:cNvSpPr>
              <p:nvPr/>
            </p:nvSpPr>
            <p:spPr bwMode="auto">
              <a:xfrm>
                <a:off x="5742185" y="810029"/>
                <a:ext cx="983210" cy="356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095" eaLnBrk="1" hangingPunct="1">
                  <a:spcAft>
                    <a:spcPct val="0"/>
                  </a:spcAft>
                  <a:buNone/>
                </a:pPr>
                <a:r>
                  <a:rPr lang="en-US" altLang="nl-NL" sz="1653">
                    <a:solidFill>
                      <a:srgbClr val="000000"/>
                    </a:solidFill>
                    <a:cs typeface="Arial" pitchFamily="34" charset="0"/>
                  </a:rPr>
                  <a:t>6p</a:t>
                </a:r>
                <a:r>
                  <a:rPr lang="en-US" altLang="nl-NL" sz="1653" baseline="30000">
                    <a:solidFill>
                      <a:srgbClr val="000000"/>
                    </a:solidFill>
                    <a:cs typeface="Arial" pitchFamily="34" charset="0"/>
                  </a:rPr>
                  <a:t>2</a:t>
                </a:r>
                <a:r>
                  <a:rPr lang="en-US" altLang="nl-NL" sz="1653">
                    <a:solidFill>
                      <a:srgbClr val="000000"/>
                    </a:solidFill>
                    <a:cs typeface="Arial" pitchFamily="34" charset="0"/>
                  </a:rPr>
                  <a:t>P</a:t>
                </a:r>
                <a:r>
                  <a:rPr lang="en-US" altLang="nl-NL" sz="1653" baseline="-25000">
                    <a:solidFill>
                      <a:srgbClr val="000000"/>
                    </a:solidFill>
                    <a:cs typeface="Arial" pitchFamily="34" charset="0"/>
                  </a:rPr>
                  <a:t>3/2</a:t>
                </a:r>
              </a:p>
            </p:txBody>
          </p:sp>
          <p:sp>
            <p:nvSpPr>
              <p:cNvPr id="46" name="TextBox 18"/>
              <p:cNvSpPr txBox="1">
                <a:spLocks noChangeArrowheads="1"/>
              </p:cNvSpPr>
              <p:nvPr/>
            </p:nvSpPr>
            <p:spPr bwMode="auto">
              <a:xfrm>
                <a:off x="5739046" y="1185985"/>
                <a:ext cx="982083" cy="356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095" eaLnBrk="1" hangingPunct="1">
                  <a:spcAft>
                    <a:spcPct val="0"/>
                  </a:spcAft>
                  <a:buNone/>
                </a:pPr>
                <a:r>
                  <a:rPr lang="en-US" altLang="nl-NL" sz="1653">
                    <a:solidFill>
                      <a:srgbClr val="000000"/>
                    </a:solidFill>
                    <a:cs typeface="Arial" pitchFamily="34" charset="0"/>
                  </a:rPr>
                  <a:t>6p</a:t>
                </a:r>
                <a:r>
                  <a:rPr lang="en-US" altLang="nl-NL" sz="1653" baseline="30000">
                    <a:solidFill>
                      <a:srgbClr val="000000"/>
                    </a:solidFill>
                    <a:cs typeface="Arial" pitchFamily="34" charset="0"/>
                  </a:rPr>
                  <a:t>2</a:t>
                </a:r>
                <a:r>
                  <a:rPr lang="en-US" altLang="nl-NL" sz="1653">
                    <a:solidFill>
                      <a:srgbClr val="000000"/>
                    </a:solidFill>
                    <a:cs typeface="Arial" pitchFamily="34" charset="0"/>
                  </a:rPr>
                  <a:t>P</a:t>
                </a:r>
                <a:r>
                  <a:rPr lang="en-US" altLang="nl-NL" sz="1653" baseline="-25000">
                    <a:solidFill>
                      <a:srgbClr val="000000"/>
                    </a:solidFill>
                    <a:cs typeface="Arial" pitchFamily="34" charset="0"/>
                  </a:rPr>
                  <a:t>1/2</a:t>
                </a:r>
              </a:p>
            </p:txBody>
          </p:sp>
          <p:sp>
            <p:nvSpPr>
              <p:cNvPr id="47" name="TextBox 19"/>
              <p:cNvSpPr txBox="1">
                <a:spLocks noChangeArrowheads="1"/>
              </p:cNvSpPr>
              <p:nvPr/>
            </p:nvSpPr>
            <p:spPr bwMode="auto">
              <a:xfrm>
                <a:off x="8693008" y="2410917"/>
                <a:ext cx="933029" cy="356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095" eaLnBrk="1" hangingPunct="1">
                  <a:spcAft>
                    <a:spcPct val="0"/>
                  </a:spcAft>
                  <a:buNone/>
                </a:pPr>
                <a:r>
                  <a:rPr lang="en-US" altLang="nl-NL" sz="1653">
                    <a:solidFill>
                      <a:srgbClr val="000000"/>
                    </a:solidFill>
                    <a:cs typeface="Arial" pitchFamily="34" charset="0"/>
                  </a:rPr>
                  <a:t>5d</a:t>
                </a:r>
                <a:r>
                  <a:rPr lang="en-US" altLang="nl-NL" sz="1653" baseline="30000">
                    <a:solidFill>
                      <a:srgbClr val="000000"/>
                    </a:solidFill>
                    <a:cs typeface="Arial" pitchFamily="34" charset="0"/>
                  </a:rPr>
                  <a:t>2</a:t>
                </a:r>
                <a:r>
                  <a:rPr lang="en-US" altLang="nl-NL" sz="1653">
                    <a:solidFill>
                      <a:srgbClr val="000000"/>
                    </a:solidFill>
                    <a:cs typeface="Arial" pitchFamily="34" charset="0"/>
                  </a:rPr>
                  <a:t>D</a:t>
                </a:r>
                <a:r>
                  <a:rPr lang="en-US" altLang="nl-NL" sz="1653" baseline="-25000">
                    <a:solidFill>
                      <a:srgbClr val="000000"/>
                    </a:solidFill>
                    <a:cs typeface="Arial" pitchFamily="34" charset="0"/>
                  </a:rPr>
                  <a:t>3/2</a:t>
                </a:r>
              </a:p>
            </p:txBody>
          </p:sp>
          <p:sp>
            <p:nvSpPr>
              <p:cNvPr id="48" name="TextBox 20"/>
              <p:cNvSpPr txBox="1">
                <a:spLocks noChangeArrowheads="1"/>
              </p:cNvSpPr>
              <p:nvPr/>
            </p:nvSpPr>
            <p:spPr bwMode="auto">
              <a:xfrm>
                <a:off x="4597566" y="3581538"/>
                <a:ext cx="1018810" cy="356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095" eaLnBrk="1" hangingPunct="1">
                  <a:spcAft>
                    <a:spcPct val="0"/>
                  </a:spcAft>
                  <a:buNone/>
                </a:pPr>
                <a:r>
                  <a:rPr lang="en-US" altLang="nl-NL" sz="1653">
                    <a:solidFill>
                      <a:srgbClr val="000000"/>
                    </a:solidFill>
                    <a:cs typeface="Arial" pitchFamily="34" charset="0"/>
                  </a:rPr>
                  <a:t>6s</a:t>
                </a:r>
                <a:r>
                  <a:rPr lang="en-US" altLang="nl-NL" sz="1653" baseline="30000">
                    <a:solidFill>
                      <a:srgbClr val="000000"/>
                    </a:solidFill>
                    <a:cs typeface="Arial" pitchFamily="34" charset="0"/>
                  </a:rPr>
                  <a:t>2</a:t>
                </a:r>
                <a:r>
                  <a:rPr lang="en-US" altLang="nl-NL" sz="1653">
                    <a:solidFill>
                      <a:srgbClr val="000000"/>
                    </a:solidFill>
                    <a:cs typeface="Arial" pitchFamily="34" charset="0"/>
                  </a:rPr>
                  <a:t>S</a:t>
                </a:r>
                <a:r>
                  <a:rPr lang="en-US" altLang="nl-NL" sz="1653" baseline="-25000">
                    <a:solidFill>
                      <a:srgbClr val="000000"/>
                    </a:solidFill>
                    <a:cs typeface="Arial" pitchFamily="34" charset="0"/>
                  </a:rPr>
                  <a:t>1/2</a:t>
                </a:r>
              </a:p>
            </p:txBody>
          </p:sp>
          <p:sp>
            <p:nvSpPr>
              <p:cNvPr id="49" name="TextBox 48"/>
              <p:cNvSpPr txBox="1"/>
              <p:nvPr/>
            </p:nvSpPr>
            <p:spPr>
              <a:xfrm>
                <a:off x="7084209" y="3084162"/>
                <a:ext cx="1374594" cy="618223"/>
              </a:xfrm>
              <a:prstGeom prst="rect">
                <a:avLst/>
              </a:prstGeom>
              <a:noFill/>
            </p:spPr>
            <p:txBody>
              <a:bodyPr>
                <a:spAutoFit/>
              </a:bodyPr>
              <a:lstStyle/>
              <a:p>
                <a:pPr defTabSz="494095">
                  <a:defRPr/>
                </a:pPr>
                <a:r>
                  <a:rPr lang="el-GR" sz="1653" b="1" dirty="0">
                    <a:solidFill>
                      <a:srgbClr val="3333CC">
                        <a:lumMod val="75000"/>
                      </a:srgbClr>
                    </a:solidFill>
                  </a:rPr>
                  <a:t>λ</a:t>
                </a:r>
                <a:r>
                  <a:rPr lang="el-GR" sz="1653" b="1" baseline="-25000" dirty="0">
                    <a:solidFill>
                      <a:srgbClr val="3333CC">
                        <a:lumMod val="75000"/>
                      </a:srgbClr>
                    </a:solidFill>
                  </a:rPr>
                  <a:t>0</a:t>
                </a:r>
                <a:r>
                  <a:rPr lang="en-US" sz="1653" b="1" dirty="0">
                    <a:solidFill>
                      <a:srgbClr val="3333CC">
                        <a:lumMod val="75000"/>
                      </a:srgbClr>
                    </a:solidFill>
                  </a:rPr>
                  <a:t>=2050 nm</a:t>
                </a:r>
              </a:p>
            </p:txBody>
          </p:sp>
          <p:sp>
            <p:nvSpPr>
              <p:cNvPr id="50" name="TextBox 22"/>
              <p:cNvSpPr txBox="1">
                <a:spLocks noChangeArrowheads="1"/>
              </p:cNvSpPr>
              <p:nvPr/>
            </p:nvSpPr>
            <p:spPr bwMode="auto">
              <a:xfrm>
                <a:off x="6408464" y="2555701"/>
                <a:ext cx="1128665" cy="618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095" eaLnBrk="1" hangingPunct="1">
                  <a:spcAft>
                    <a:spcPct val="0"/>
                  </a:spcAft>
                  <a:buNone/>
                </a:pPr>
                <a:r>
                  <a:rPr lang="el-GR" altLang="nl-NL" sz="1653" b="1">
                    <a:solidFill>
                      <a:srgbClr val="002060"/>
                    </a:solidFill>
                    <a:latin typeface="Calibri" pitchFamily="34" charset="0"/>
                    <a:cs typeface="Arial" pitchFamily="34" charset="0"/>
                  </a:rPr>
                  <a:t>λ</a:t>
                </a:r>
                <a:r>
                  <a:rPr lang="en-US" altLang="nl-NL" sz="1653" b="1" baseline="-25000">
                    <a:solidFill>
                      <a:srgbClr val="002060"/>
                    </a:solidFill>
                    <a:latin typeface="Calibri" pitchFamily="34" charset="0"/>
                    <a:cs typeface="Arial" pitchFamily="34" charset="0"/>
                  </a:rPr>
                  <a:t>1</a:t>
                </a:r>
                <a:r>
                  <a:rPr lang="en-US" altLang="nl-NL" sz="1653" b="1">
                    <a:solidFill>
                      <a:srgbClr val="002060"/>
                    </a:solidFill>
                    <a:latin typeface="Calibri" pitchFamily="34" charset="0"/>
                    <a:cs typeface="Arial" pitchFamily="34" charset="0"/>
                  </a:rPr>
                  <a:t>=493 nm</a:t>
                </a:r>
              </a:p>
            </p:txBody>
          </p:sp>
          <p:sp>
            <p:nvSpPr>
              <p:cNvPr id="51" name="TextBox 50"/>
              <p:cNvSpPr txBox="1"/>
              <p:nvPr/>
            </p:nvSpPr>
            <p:spPr>
              <a:xfrm>
                <a:off x="6646078" y="2127328"/>
                <a:ext cx="1429779" cy="356597"/>
              </a:xfrm>
              <a:prstGeom prst="rect">
                <a:avLst/>
              </a:prstGeom>
              <a:noFill/>
            </p:spPr>
            <p:txBody>
              <a:bodyPr>
                <a:spAutoFit/>
              </a:bodyPr>
              <a:lstStyle/>
              <a:p>
                <a:pPr defTabSz="494095">
                  <a:defRPr/>
                </a:pPr>
                <a:r>
                  <a:rPr lang="el-GR" sz="1653" b="1" dirty="0">
                    <a:solidFill>
                      <a:srgbClr val="3333CC">
                        <a:lumMod val="50000"/>
                      </a:srgbClr>
                    </a:solidFill>
                  </a:rPr>
                  <a:t>λ</a:t>
                </a:r>
                <a:r>
                  <a:rPr lang="en-US" sz="1653" b="1" baseline="-25000" dirty="0">
                    <a:solidFill>
                      <a:srgbClr val="3333CC">
                        <a:lumMod val="50000"/>
                      </a:srgbClr>
                    </a:solidFill>
                  </a:rPr>
                  <a:t>2</a:t>
                </a:r>
                <a:r>
                  <a:rPr lang="en-US" sz="1653" b="1" dirty="0">
                    <a:solidFill>
                      <a:srgbClr val="3333CC">
                        <a:lumMod val="50000"/>
                      </a:srgbClr>
                    </a:solidFill>
                  </a:rPr>
                  <a:t>=649 nm</a:t>
                </a:r>
              </a:p>
            </p:txBody>
          </p:sp>
          <p:cxnSp>
            <p:nvCxnSpPr>
              <p:cNvPr id="52" name="Straight Connector 51"/>
              <p:cNvCxnSpPr/>
              <p:nvPr/>
            </p:nvCxnSpPr>
            <p:spPr>
              <a:xfrm>
                <a:off x="6589221" y="1013742"/>
                <a:ext cx="107191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6547416" y="1377862"/>
                <a:ext cx="107358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7621003" y="2520839"/>
                <a:ext cx="107191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475499" y="3763418"/>
                <a:ext cx="107191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V="1">
                <a:off x="5905270" y="1377862"/>
                <a:ext cx="1165561" cy="2385556"/>
              </a:xfrm>
              <a:prstGeom prst="straightConnector1">
                <a:avLst/>
              </a:prstGeom>
              <a:ln w="44450">
                <a:solidFill>
                  <a:srgbClr val="33CC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flipV="1">
                <a:off x="7084209" y="1377862"/>
                <a:ext cx="1098672" cy="1142977"/>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V="1">
                <a:off x="5905270" y="2520839"/>
                <a:ext cx="2277612" cy="1242579"/>
              </a:xfrm>
              <a:prstGeom prst="straightConnector1">
                <a:avLst/>
              </a:prstGeom>
              <a:ln w="38100">
                <a:solidFill>
                  <a:srgbClr val="C86664"/>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59" name="TextBox 31"/>
              <p:cNvSpPr txBox="1">
                <a:spLocks noChangeArrowheads="1"/>
              </p:cNvSpPr>
              <p:nvPr/>
            </p:nvSpPr>
            <p:spPr bwMode="auto">
              <a:xfrm>
                <a:off x="6561966" y="747592"/>
                <a:ext cx="1004593" cy="32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defTabSz="494095" eaLnBrk="1" hangingPunct="1">
                  <a:spcAft>
                    <a:spcPct val="0"/>
                  </a:spcAft>
                  <a:buNone/>
                </a:pPr>
                <a:r>
                  <a:rPr lang="en-US" altLang="nl-NL" sz="1433">
                    <a:solidFill>
                      <a:srgbClr val="000000"/>
                    </a:solidFill>
                    <a:latin typeface="Calibri" pitchFamily="34" charset="0"/>
                    <a:cs typeface="Arial" pitchFamily="34" charset="0"/>
                  </a:rPr>
                  <a:t>6.4 ns</a:t>
                </a:r>
              </a:p>
            </p:txBody>
          </p:sp>
          <p:sp>
            <p:nvSpPr>
              <p:cNvPr id="60" name="TextBox 32"/>
              <p:cNvSpPr txBox="1">
                <a:spLocks noChangeArrowheads="1"/>
              </p:cNvSpPr>
              <p:nvPr/>
            </p:nvSpPr>
            <p:spPr bwMode="auto">
              <a:xfrm>
                <a:off x="6590856" y="1089908"/>
                <a:ext cx="1113753" cy="32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defTabSz="494095" eaLnBrk="1" hangingPunct="1">
                  <a:spcAft>
                    <a:spcPct val="0"/>
                  </a:spcAft>
                  <a:buNone/>
                </a:pPr>
                <a:r>
                  <a:rPr lang="en-US" altLang="nl-NL" sz="1433">
                    <a:solidFill>
                      <a:srgbClr val="000000"/>
                    </a:solidFill>
                    <a:latin typeface="Calibri" pitchFamily="34" charset="0"/>
                    <a:cs typeface="Arial" pitchFamily="34" charset="0"/>
                  </a:rPr>
                  <a:t>8 ns</a:t>
                </a:r>
              </a:p>
            </p:txBody>
          </p:sp>
          <p:sp>
            <p:nvSpPr>
              <p:cNvPr id="61" name="TextBox 60"/>
              <p:cNvSpPr txBox="1"/>
              <p:nvPr/>
            </p:nvSpPr>
            <p:spPr>
              <a:xfrm>
                <a:off x="5107603" y="1906897"/>
                <a:ext cx="1301014" cy="356597"/>
              </a:xfrm>
              <a:prstGeom prst="rect">
                <a:avLst/>
              </a:prstGeom>
              <a:noFill/>
            </p:spPr>
            <p:txBody>
              <a:bodyPr>
                <a:spAutoFit/>
              </a:bodyPr>
              <a:lstStyle/>
              <a:p>
                <a:pPr defTabSz="494095">
                  <a:defRPr/>
                </a:pPr>
                <a:r>
                  <a:rPr lang="el-GR" sz="1653" b="1" dirty="0">
                    <a:solidFill>
                      <a:srgbClr val="000000">
                        <a:lumMod val="75000"/>
                      </a:srgbClr>
                    </a:solidFill>
                  </a:rPr>
                  <a:t>λ</a:t>
                </a:r>
                <a:r>
                  <a:rPr lang="en-US" sz="1653" b="1" baseline="-25000" dirty="0">
                    <a:solidFill>
                      <a:srgbClr val="000000">
                        <a:lumMod val="75000"/>
                      </a:srgbClr>
                    </a:solidFill>
                  </a:rPr>
                  <a:t>4</a:t>
                </a:r>
                <a:r>
                  <a:rPr lang="en-US" sz="1653" b="1" dirty="0">
                    <a:solidFill>
                      <a:srgbClr val="000000">
                        <a:lumMod val="75000"/>
                      </a:srgbClr>
                    </a:solidFill>
                  </a:rPr>
                  <a:t>=455 nm</a:t>
                </a:r>
              </a:p>
            </p:txBody>
          </p:sp>
        </p:grpSp>
        <p:cxnSp>
          <p:nvCxnSpPr>
            <p:cNvPr id="40" name="Straight Connector 39"/>
            <p:cNvCxnSpPr/>
            <p:nvPr/>
          </p:nvCxnSpPr>
          <p:spPr>
            <a:xfrm>
              <a:off x="7711564" y="2268085"/>
              <a:ext cx="1073851"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Box 12"/>
            <p:cNvSpPr txBox="1">
              <a:spLocks noChangeArrowheads="1"/>
            </p:cNvSpPr>
            <p:nvPr/>
          </p:nvSpPr>
          <p:spPr bwMode="auto">
            <a:xfrm>
              <a:off x="8778677" y="2053923"/>
              <a:ext cx="952546" cy="37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095" eaLnBrk="1" hangingPunct="1">
                <a:spcAft>
                  <a:spcPct val="0"/>
                </a:spcAft>
                <a:buNone/>
              </a:pPr>
              <a:r>
                <a:rPr lang="en-US" altLang="nl-NL" sz="1653">
                  <a:solidFill>
                    <a:srgbClr val="000000"/>
                  </a:solidFill>
                  <a:cs typeface="Arial" pitchFamily="34" charset="0"/>
                </a:rPr>
                <a:t>5d</a:t>
              </a:r>
              <a:r>
                <a:rPr lang="en-US" altLang="nl-NL" sz="1653" baseline="30000">
                  <a:solidFill>
                    <a:srgbClr val="000000"/>
                  </a:solidFill>
                  <a:cs typeface="Arial" pitchFamily="34" charset="0"/>
                </a:rPr>
                <a:t>2</a:t>
              </a:r>
              <a:r>
                <a:rPr lang="en-US" altLang="nl-NL" sz="1653">
                  <a:solidFill>
                    <a:srgbClr val="000000"/>
                  </a:solidFill>
                  <a:cs typeface="Arial" pitchFamily="34" charset="0"/>
                </a:rPr>
                <a:t>D</a:t>
              </a:r>
              <a:r>
                <a:rPr lang="en-US" altLang="nl-NL" sz="1653" baseline="-25000">
                  <a:solidFill>
                    <a:srgbClr val="000000"/>
                  </a:solidFill>
                  <a:cs typeface="Arial" pitchFamily="34" charset="0"/>
                </a:rPr>
                <a:t>5/2</a:t>
              </a:r>
            </a:p>
          </p:txBody>
        </p:sp>
        <p:cxnSp>
          <p:nvCxnSpPr>
            <p:cNvPr id="42" name="Straight Arrow Connector 41"/>
            <p:cNvCxnSpPr/>
            <p:nvPr/>
          </p:nvCxnSpPr>
          <p:spPr>
            <a:xfrm flipH="1" flipV="1">
              <a:off x="7472551" y="1042816"/>
              <a:ext cx="1121653" cy="1194551"/>
            </a:xfrm>
            <a:prstGeom prst="straightConnector1">
              <a:avLst/>
            </a:prstGeom>
            <a:ln w="38100">
              <a:solidFill>
                <a:srgbClr val="FFC000"/>
              </a:solidFill>
              <a:prstDash val="sysDot"/>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43" name="TextBox 15"/>
            <p:cNvSpPr txBox="1">
              <a:spLocks noChangeArrowheads="1"/>
            </p:cNvSpPr>
            <p:nvPr/>
          </p:nvSpPr>
          <p:spPr bwMode="auto">
            <a:xfrm>
              <a:off x="8010388" y="1405157"/>
              <a:ext cx="1566428" cy="37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095" eaLnBrk="1" hangingPunct="1">
                <a:spcAft>
                  <a:spcPct val="0"/>
                </a:spcAft>
                <a:buNone/>
              </a:pPr>
              <a:r>
                <a:rPr lang="el-GR" altLang="nl-NL" sz="1653" b="1">
                  <a:solidFill>
                    <a:srgbClr val="C86664"/>
                  </a:solidFill>
                  <a:latin typeface="Calibri" pitchFamily="34" charset="0"/>
                  <a:cs typeface="Arial" pitchFamily="34" charset="0"/>
                </a:rPr>
                <a:t>λ</a:t>
              </a:r>
              <a:r>
                <a:rPr lang="en-US" altLang="nl-NL" sz="1653" b="1" baseline="-25000">
                  <a:solidFill>
                    <a:srgbClr val="C86664"/>
                  </a:solidFill>
                  <a:latin typeface="Calibri" pitchFamily="34" charset="0"/>
                  <a:cs typeface="Arial" pitchFamily="34" charset="0"/>
                </a:rPr>
                <a:t>5</a:t>
              </a:r>
              <a:r>
                <a:rPr lang="en-US" altLang="nl-NL" sz="1653" b="1">
                  <a:solidFill>
                    <a:srgbClr val="C86664"/>
                  </a:solidFill>
                  <a:latin typeface="Calibri" pitchFamily="34" charset="0"/>
                  <a:cs typeface="Arial" pitchFamily="34" charset="0"/>
                </a:rPr>
                <a:t>=615 nm</a:t>
              </a:r>
            </a:p>
          </p:txBody>
        </p:sp>
      </p:grpSp>
      <p:sp>
        <p:nvSpPr>
          <p:cNvPr id="2" name="TextBox 1"/>
          <p:cNvSpPr txBox="1"/>
          <p:nvPr/>
        </p:nvSpPr>
        <p:spPr>
          <a:xfrm>
            <a:off x="7557815" y="5279676"/>
            <a:ext cx="2026517" cy="1183657"/>
          </a:xfrm>
          <a:prstGeom prst="rect">
            <a:avLst/>
          </a:prstGeom>
          <a:noFill/>
        </p:spPr>
        <p:txBody>
          <a:bodyPr wrap="none" rtlCol="0">
            <a:spAutoFit/>
          </a:bodyPr>
          <a:lstStyle/>
          <a:p>
            <a:r>
              <a:rPr lang="nl-NL" sz="2646" b="1" dirty="0">
                <a:solidFill>
                  <a:srgbClr val="0033CC"/>
                </a:solidFill>
                <a:latin typeface="Symbol" panose="05050102010706020507" pitchFamily="18" charset="2"/>
                <a:sym typeface="Symbol"/>
              </a:rPr>
              <a:t></a:t>
            </a:r>
            <a:r>
              <a:rPr lang="nl-NL" sz="2646" b="1" baseline="-25000" dirty="0">
                <a:solidFill>
                  <a:srgbClr val="0033CC"/>
                </a:solidFill>
              </a:rPr>
              <a:t>D5/2</a:t>
            </a:r>
            <a:r>
              <a:rPr lang="nl-NL" sz="2646" b="1" dirty="0">
                <a:solidFill>
                  <a:srgbClr val="0033CC"/>
                </a:solidFill>
              </a:rPr>
              <a:t> </a:t>
            </a:r>
            <a:r>
              <a:rPr lang="nl-NL" b="1" dirty="0">
                <a:solidFill>
                  <a:srgbClr val="0033CC"/>
                </a:solidFill>
              </a:rPr>
              <a:t>= 25.6(5) </a:t>
            </a:r>
            <a:r>
              <a:rPr lang="en-US" b="1" dirty="0">
                <a:solidFill>
                  <a:srgbClr val="0033CC"/>
                </a:solidFill>
                <a:cs typeface="Arial" pitchFamily="34" charset="0"/>
              </a:rPr>
              <a:t>s</a:t>
            </a:r>
          </a:p>
          <a:p>
            <a:endParaRPr lang="nl-NL" b="1" dirty="0">
              <a:solidFill>
                <a:srgbClr val="0033CC"/>
              </a:solidFill>
              <a:cs typeface="Arial" pitchFamily="34" charset="0"/>
            </a:endParaRPr>
          </a:p>
          <a:p>
            <a:r>
              <a:rPr lang="nl-NL" sz="1323" b="1" dirty="0">
                <a:solidFill>
                  <a:srgbClr val="0033CC"/>
                </a:solidFill>
              </a:rPr>
              <a:t>E.A. Dijck et al.</a:t>
            </a:r>
          </a:p>
          <a:p>
            <a:r>
              <a:rPr lang="nl-NL" sz="1323" b="1" dirty="0">
                <a:solidFill>
                  <a:srgbClr val="0033CC"/>
                </a:solidFill>
              </a:rPr>
              <a:t>PRA 97, 032508 (2018)</a:t>
            </a:r>
            <a:endParaRPr lang="en-US" sz="1323" b="1" dirty="0">
              <a:solidFill>
                <a:srgbClr val="0033CC"/>
              </a:solidFill>
            </a:endParaRPr>
          </a:p>
        </p:txBody>
      </p:sp>
      <p:pic>
        <p:nvPicPr>
          <p:cNvPr id="174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67417" y="4195901"/>
            <a:ext cx="5336437" cy="3287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08222" y="4195901"/>
            <a:ext cx="5357097" cy="3222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a:extLst>
              <a:ext uri="{FF2B5EF4-FFF2-40B4-BE49-F238E27FC236}">
                <a16:creationId xmlns:a16="http://schemas.microsoft.com/office/drawing/2014/main" xmlns="" id="{B672CAA9-26EE-4C94-8E57-5A827BCE162C}"/>
              </a:ext>
            </a:extLst>
          </p:cNvPr>
          <p:cNvSpPr txBox="1"/>
          <p:nvPr/>
        </p:nvSpPr>
        <p:spPr>
          <a:xfrm>
            <a:off x="6355601" y="4455442"/>
            <a:ext cx="859531" cy="430887"/>
          </a:xfrm>
          <a:prstGeom prst="rect">
            <a:avLst/>
          </a:prstGeom>
          <a:noFill/>
        </p:spPr>
        <p:txBody>
          <a:bodyPr wrap="none" rtlCol="0">
            <a:spAutoFit/>
          </a:bodyPr>
          <a:lstStyle/>
          <a:p>
            <a:r>
              <a:rPr lang="en-US" sz="1100" b="1" dirty="0">
                <a:solidFill>
                  <a:srgbClr val="3399FF"/>
                </a:solidFill>
                <a:latin typeface="+mn-lt"/>
              </a:rPr>
              <a:t>Experiment</a:t>
            </a:r>
          </a:p>
          <a:p>
            <a:r>
              <a:rPr lang="en-US" sz="1100" b="1" dirty="0">
                <a:solidFill>
                  <a:srgbClr val="008000"/>
                </a:solidFill>
                <a:latin typeface="+mn-lt"/>
              </a:rPr>
              <a:t>Theory</a:t>
            </a:r>
          </a:p>
        </p:txBody>
      </p:sp>
    </p:spTree>
    <p:custDataLst>
      <p:tags r:id="rId1"/>
    </p:custDataLst>
    <p:extLst>
      <p:ext uri="{BB962C8B-B14F-4D97-AF65-F5344CB8AC3E}">
        <p14:creationId xmlns:p14="http://schemas.microsoft.com/office/powerpoint/2010/main" val="378678205"/>
      </p:ext>
    </p:extLst>
  </p:cSld>
  <p:clrMapOvr>
    <a:masterClrMapping/>
  </p:clrMapOvr>
  <p:transition spd="slow" advTm="9721"/>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4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39" name="Straight Connector 38"/>
          <p:cNvCxnSpPr/>
          <p:nvPr/>
        </p:nvCxnSpPr>
        <p:spPr bwMode="auto">
          <a:xfrm>
            <a:off x="2188948" y="3155994"/>
            <a:ext cx="103340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bwMode="auto">
          <a:xfrm>
            <a:off x="2188198" y="3524682"/>
            <a:ext cx="103490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bwMode="auto">
          <a:xfrm>
            <a:off x="3206610" y="5222204"/>
            <a:ext cx="103490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bwMode="auto">
          <a:xfrm>
            <a:off x="1135298" y="5882717"/>
            <a:ext cx="103340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bwMode="auto">
          <a:xfrm>
            <a:off x="3204917" y="4987480"/>
            <a:ext cx="103266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rot="19786861">
            <a:off x="3085965" y="3495969"/>
            <a:ext cx="311829" cy="1760080"/>
          </a:xfrm>
          <a:prstGeom prst="ellipse">
            <a:avLst/>
          </a:prstGeom>
          <a:solidFill>
            <a:srgbClr val="FF000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0502" tIns="50253" rIns="100502" bIns="50253" rtlCol="0" anchor="ctr"/>
          <a:lstStyle/>
          <a:p>
            <a:pPr algn="ctr" defTabSz="913452"/>
            <a:endParaRPr lang="en-US">
              <a:solidFill>
                <a:prstClr val="white"/>
              </a:solidFill>
            </a:endParaRPr>
          </a:p>
        </p:txBody>
      </p:sp>
      <p:sp>
        <p:nvSpPr>
          <p:cNvPr id="47" name="Oval 46"/>
          <p:cNvSpPr/>
          <p:nvPr/>
        </p:nvSpPr>
        <p:spPr>
          <a:xfrm rot="1362322">
            <a:off x="1928465" y="3513448"/>
            <a:ext cx="343012" cy="2389756"/>
          </a:xfrm>
          <a:prstGeom prst="ellipse">
            <a:avLst/>
          </a:prstGeom>
          <a:gradFill flip="none" rotWithShape="1">
            <a:gsLst>
              <a:gs pos="0">
                <a:schemeClr val="accent1">
                  <a:lumMod val="40000"/>
                  <a:lumOff val="60000"/>
                </a:schemeClr>
              </a:gs>
              <a:gs pos="100000">
                <a:schemeClr val="accent1">
                  <a:lumMod val="20000"/>
                  <a:lumOff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00502" tIns="50253" rIns="100502" bIns="50253" rtlCol="0" anchor="ctr"/>
          <a:lstStyle/>
          <a:p>
            <a:pPr algn="ctr" defTabSz="913452"/>
            <a:endParaRPr lang="en-US">
              <a:solidFill>
                <a:prstClr val="white"/>
              </a:solidFill>
            </a:endParaRPr>
          </a:p>
        </p:txBody>
      </p:sp>
      <p:sp>
        <p:nvSpPr>
          <p:cNvPr id="49" name="TextBox 100"/>
          <p:cNvSpPr txBox="1">
            <a:spLocks noChangeArrowheads="1"/>
          </p:cNvSpPr>
          <p:nvPr/>
        </p:nvSpPr>
        <p:spPr bwMode="auto">
          <a:xfrm>
            <a:off x="1299413" y="2844283"/>
            <a:ext cx="917244" cy="378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502" tIns="50253" rIns="100502" bIns="50253">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defTabSz="913452" eaLnBrk="1" hangingPunct="1"/>
            <a:r>
              <a:rPr lang="en-US" altLang="nl-NL" b="1" dirty="0">
                <a:solidFill>
                  <a:prstClr val="black"/>
                </a:solidFill>
                <a:latin typeface="Calibri"/>
                <a:cs typeface="Calibri"/>
              </a:rPr>
              <a:t>6</a:t>
            </a:r>
            <a:r>
              <a:rPr lang="en-US" altLang="nl-NL" b="1" baseline="30000" dirty="0">
                <a:solidFill>
                  <a:prstClr val="black"/>
                </a:solidFill>
                <a:latin typeface="Calibri"/>
                <a:cs typeface="Calibri"/>
              </a:rPr>
              <a:t>2</a:t>
            </a:r>
            <a:r>
              <a:rPr lang="en-US" altLang="nl-NL" b="1" dirty="0">
                <a:solidFill>
                  <a:prstClr val="black"/>
                </a:solidFill>
                <a:latin typeface="Calibri"/>
                <a:cs typeface="Calibri"/>
              </a:rPr>
              <a:t>P</a:t>
            </a:r>
            <a:r>
              <a:rPr lang="en-US" altLang="nl-NL" b="1" baseline="-25000" dirty="0">
                <a:solidFill>
                  <a:prstClr val="black"/>
                </a:solidFill>
                <a:latin typeface="Calibri"/>
                <a:cs typeface="Calibri"/>
              </a:rPr>
              <a:t>3/2</a:t>
            </a:r>
          </a:p>
        </p:txBody>
      </p:sp>
      <p:sp>
        <p:nvSpPr>
          <p:cNvPr id="50" name="TextBox 101"/>
          <p:cNvSpPr txBox="1">
            <a:spLocks noChangeArrowheads="1"/>
          </p:cNvSpPr>
          <p:nvPr/>
        </p:nvSpPr>
        <p:spPr bwMode="auto">
          <a:xfrm>
            <a:off x="1299413" y="3299459"/>
            <a:ext cx="917244" cy="378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502" tIns="50253" rIns="100502" bIns="50253">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defTabSz="913452" eaLnBrk="1" hangingPunct="1"/>
            <a:r>
              <a:rPr lang="en-US" altLang="nl-NL" b="1" dirty="0">
                <a:solidFill>
                  <a:prstClr val="black"/>
                </a:solidFill>
                <a:latin typeface="Calibri"/>
                <a:cs typeface="Calibri"/>
              </a:rPr>
              <a:t>6</a:t>
            </a:r>
            <a:r>
              <a:rPr lang="en-US" altLang="nl-NL" b="1" baseline="30000" dirty="0">
                <a:solidFill>
                  <a:prstClr val="black"/>
                </a:solidFill>
                <a:latin typeface="Calibri"/>
                <a:cs typeface="Calibri"/>
              </a:rPr>
              <a:t>2</a:t>
            </a:r>
            <a:r>
              <a:rPr lang="en-US" altLang="nl-NL" b="1" dirty="0">
                <a:solidFill>
                  <a:prstClr val="black"/>
                </a:solidFill>
                <a:latin typeface="Calibri"/>
                <a:cs typeface="Calibri"/>
              </a:rPr>
              <a:t>P</a:t>
            </a:r>
            <a:r>
              <a:rPr lang="en-US" altLang="nl-NL" b="1" baseline="-25000" dirty="0">
                <a:solidFill>
                  <a:prstClr val="black"/>
                </a:solidFill>
                <a:latin typeface="Calibri"/>
                <a:cs typeface="Calibri"/>
              </a:rPr>
              <a:t>1/2</a:t>
            </a:r>
          </a:p>
        </p:txBody>
      </p:sp>
      <p:sp>
        <p:nvSpPr>
          <p:cNvPr id="51" name="TextBox 102"/>
          <p:cNvSpPr txBox="1">
            <a:spLocks noChangeArrowheads="1"/>
          </p:cNvSpPr>
          <p:nvPr/>
        </p:nvSpPr>
        <p:spPr bwMode="auto">
          <a:xfrm>
            <a:off x="4228554" y="5059040"/>
            <a:ext cx="891133" cy="378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502" tIns="50253" rIns="100502" bIns="50253">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defTabSz="913452" eaLnBrk="1" hangingPunct="1"/>
            <a:r>
              <a:rPr lang="en-US" altLang="nl-NL" b="1" dirty="0">
                <a:solidFill>
                  <a:prstClr val="black"/>
                </a:solidFill>
                <a:latin typeface="Calibri"/>
                <a:cs typeface="Calibri"/>
              </a:rPr>
              <a:t>5</a:t>
            </a:r>
            <a:r>
              <a:rPr lang="en-US" altLang="nl-NL" b="1" baseline="30000" dirty="0">
                <a:solidFill>
                  <a:prstClr val="black"/>
                </a:solidFill>
                <a:latin typeface="Calibri"/>
                <a:cs typeface="Calibri"/>
              </a:rPr>
              <a:t>2</a:t>
            </a:r>
            <a:r>
              <a:rPr lang="en-US" altLang="nl-NL" b="1" dirty="0">
                <a:solidFill>
                  <a:prstClr val="black"/>
                </a:solidFill>
                <a:latin typeface="Calibri"/>
                <a:cs typeface="Calibri"/>
              </a:rPr>
              <a:t>D</a:t>
            </a:r>
            <a:r>
              <a:rPr lang="en-US" altLang="nl-NL" b="1" baseline="-25000" dirty="0">
                <a:solidFill>
                  <a:prstClr val="black"/>
                </a:solidFill>
                <a:latin typeface="Calibri"/>
                <a:cs typeface="Calibri"/>
              </a:rPr>
              <a:t>3/2</a:t>
            </a:r>
          </a:p>
        </p:txBody>
      </p:sp>
      <p:sp>
        <p:nvSpPr>
          <p:cNvPr id="52" name="TextBox 103"/>
          <p:cNvSpPr txBox="1">
            <a:spLocks noChangeArrowheads="1"/>
          </p:cNvSpPr>
          <p:nvPr/>
        </p:nvSpPr>
        <p:spPr bwMode="auto">
          <a:xfrm>
            <a:off x="-39719" y="5655647"/>
            <a:ext cx="1189080" cy="378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502" tIns="50253" rIns="100502" bIns="50253">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defTabSz="913452" eaLnBrk="1" hangingPunct="1"/>
            <a:r>
              <a:rPr lang="en-US" altLang="nl-NL" b="1" dirty="0">
                <a:solidFill>
                  <a:prstClr val="black"/>
                </a:solidFill>
                <a:latin typeface="Calibri"/>
                <a:cs typeface="Calibri"/>
              </a:rPr>
              <a:t>6</a:t>
            </a:r>
            <a:r>
              <a:rPr lang="en-US" altLang="nl-NL" b="1" baseline="30000" dirty="0">
                <a:solidFill>
                  <a:prstClr val="black"/>
                </a:solidFill>
                <a:latin typeface="Calibri"/>
                <a:cs typeface="Calibri"/>
              </a:rPr>
              <a:t>2</a:t>
            </a:r>
            <a:r>
              <a:rPr lang="en-US" altLang="nl-NL" b="1" dirty="0">
                <a:solidFill>
                  <a:prstClr val="black"/>
                </a:solidFill>
                <a:latin typeface="Calibri"/>
                <a:cs typeface="Calibri"/>
              </a:rPr>
              <a:t>S</a:t>
            </a:r>
            <a:r>
              <a:rPr lang="en-US" altLang="nl-NL" b="1" baseline="-25000" dirty="0">
                <a:solidFill>
                  <a:prstClr val="black"/>
                </a:solidFill>
                <a:latin typeface="Calibri"/>
                <a:cs typeface="Calibri"/>
              </a:rPr>
              <a:t>1/2</a:t>
            </a:r>
          </a:p>
        </p:txBody>
      </p:sp>
      <p:sp>
        <p:nvSpPr>
          <p:cNvPr id="53" name="TextBox 52"/>
          <p:cNvSpPr txBox="1"/>
          <p:nvPr/>
        </p:nvSpPr>
        <p:spPr bwMode="auto">
          <a:xfrm>
            <a:off x="2634411" y="5528696"/>
            <a:ext cx="1325879" cy="338925"/>
          </a:xfrm>
          <a:prstGeom prst="rect">
            <a:avLst/>
          </a:prstGeom>
          <a:noFill/>
        </p:spPr>
        <p:txBody>
          <a:bodyPr lIns="100502" tIns="50253" rIns="100502" bIns="50253">
            <a:spAutoFit/>
          </a:bodyPr>
          <a:lstStyle/>
          <a:p>
            <a:pPr defTabSz="913452">
              <a:defRPr/>
            </a:pPr>
            <a:r>
              <a:rPr lang="en-US" sz="1543" b="1" dirty="0">
                <a:solidFill>
                  <a:srgbClr val="9BBB59"/>
                </a:solidFill>
                <a:cs typeface="Calibri"/>
              </a:rPr>
              <a:t>2052 nm</a:t>
            </a:r>
          </a:p>
        </p:txBody>
      </p:sp>
      <p:sp>
        <p:nvSpPr>
          <p:cNvPr id="57" name="TextBox 95"/>
          <p:cNvSpPr txBox="1">
            <a:spLocks noChangeArrowheads="1"/>
          </p:cNvSpPr>
          <p:nvPr/>
        </p:nvSpPr>
        <p:spPr bwMode="auto">
          <a:xfrm>
            <a:off x="4228555" y="4681704"/>
            <a:ext cx="891137" cy="378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502" tIns="50253" rIns="100502" bIns="50253">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defTabSz="913452" eaLnBrk="1" hangingPunct="1"/>
            <a:r>
              <a:rPr lang="en-US" altLang="nl-NL" b="1" dirty="0">
                <a:solidFill>
                  <a:prstClr val="black"/>
                </a:solidFill>
                <a:latin typeface="Calibri"/>
                <a:cs typeface="Calibri"/>
              </a:rPr>
              <a:t>5</a:t>
            </a:r>
            <a:r>
              <a:rPr lang="en-US" altLang="nl-NL" b="1" baseline="30000" dirty="0">
                <a:solidFill>
                  <a:prstClr val="black"/>
                </a:solidFill>
                <a:latin typeface="Calibri"/>
                <a:cs typeface="Calibri"/>
              </a:rPr>
              <a:t>2</a:t>
            </a:r>
            <a:r>
              <a:rPr lang="en-US" altLang="nl-NL" b="1" dirty="0">
                <a:solidFill>
                  <a:prstClr val="black"/>
                </a:solidFill>
                <a:latin typeface="Calibri"/>
                <a:cs typeface="Calibri"/>
              </a:rPr>
              <a:t>D</a:t>
            </a:r>
            <a:r>
              <a:rPr lang="en-US" altLang="nl-NL" b="1" baseline="-25000" dirty="0">
                <a:solidFill>
                  <a:prstClr val="black"/>
                </a:solidFill>
                <a:latin typeface="Calibri"/>
                <a:cs typeface="Calibri"/>
              </a:rPr>
              <a:t>5/2</a:t>
            </a:r>
          </a:p>
        </p:txBody>
      </p:sp>
      <p:cxnSp>
        <p:nvCxnSpPr>
          <p:cNvPr id="60" name="Straight Arrow Connector 59"/>
          <p:cNvCxnSpPr/>
          <p:nvPr/>
        </p:nvCxnSpPr>
        <p:spPr bwMode="auto">
          <a:xfrm flipV="1">
            <a:off x="1617657" y="3571810"/>
            <a:ext cx="962503" cy="2267832"/>
          </a:xfrm>
          <a:prstGeom prst="straightConnector1">
            <a:avLst/>
          </a:prstGeom>
          <a:ln w="38100">
            <a:solidFill>
              <a:srgbClr val="33CC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bwMode="auto">
          <a:xfrm flipH="1" flipV="1">
            <a:off x="2776801" y="3582161"/>
            <a:ext cx="927005" cy="1583574"/>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bwMode="auto">
          <a:xfrm flipV="1">
            <a:off x="1877691" y="5274408"/>
            <a:ext cx="1818356" cy="545833"/>
          </a:xfrm>
          <a:prstGeom prst="straightConnector1">
            <a:avLst/>
          </a:prstGeom>
          <a:ln w="38100">
            <a:solidFill>
              <a:srgbClr val="CC0000"/>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567474" y="3803316"/>
            <a:ext cx="3780591" cy="976404"/>
          </a:xfrm>
          <a:prstGeom prst="rect">
            <a:avLst/>
          </a:prstGeom>
          <a:solidFill>
            <a:schemeClr val="bg1"/>
          </a:solidFill>
          <a:ln w="317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0502" tIns="50253" rIns="100502" bIns="50253" rtlCol="0" anchor="ctr"/>
          <a:lstStyle/>
          <a:p>
            <a:pPr defTabSz="913452"/>
            <a:endParaRPr lang="en-US" sz="2205" dirty="0">
              <a:solidFill>
                <a:prstClr val="black"/>
              </a:solidFill>
              <a:latin typeface="Myriad Pro" pitchFamily="34" charset="0"/>
              <a:cs typeface="Calibri"/>
            </a:endParaRPr>
          </a:p>
        </p:txBody>
      </p:sp>
      <p:sp>
        <p:nvSpPr>
          <p:cNvPr id="30" name="TextBox 29"/>
          <p:cNvSpPr txBox="1"/>
          <p:nvPr/>
        </p:nvSpPr>
        <p:spPr>
          <a:xfrm>
            <a:off x="5675318" y="2503172"/>
            <a:ext cx="3275853" cy="818607"/>
          </a:xfrm>
          <a:prstGeom prst="rect">
            <a:avLst/>
          </a:prstGeom>
          <a:noFill/>
        </p:spPr>
        <p:txBody>
          <a:bodyPr wrap="square" lIns="100502" tIns="50253" rIns="100502" bIns="50253" rtlCol="0">
            <a:spAutoFit/>
          </a:bodyPr>
          <a:lstStyle/>
          <a:p>
            <a:pPr marL="314106" indent="-314106" defTabSz="913452">
              <a:spcBef>
                <a:spcPts val="331"/>
              </a:spcBef>
              <a:buFont typeface="Arial" panose="020B0604020202020204" pitchFamily="34" charset="0"/>
              <a:buChar char="•"/>
            </a:pPr>
            <a:r>
              <a:rPr lang="en-US" sz="2205" b="1" baseline="30000" dirty="0">
                <a:solidFill>
                  <a:prstClr val="black"/>
                </a:solidFill>
              </a:rPr>
              <a:t>2</a:t>
            </a:r>
            <a:r>
              <a:rPr lang="en-US" sz="2205" b="1" dirty="0">
                <a:solidFill>
                  <a:prstClr val="black"/>
                </a:solidFill>
              </a:rPr>
              <a:t>D</a:t>
            </a:r>
            <a:r>
              <a:rPr lang="en-US" sz="2205" b="1" baseline="-25000" dirty="0">
                <a:solidFill>
                  <a:prstClr val="black"/>
                </a:solidFill>
              </a:rPr>
              <a:t>5/2</a:t>
            </a:r>
            <a:r>
              <a:rPr lang="en-US" sz="2205" b="1" dirty="0">
                <a:solidFill>
                  <a:prstClr val="black"/>
                </a:solidFill>
              </a:rPr>
              <a:t> level lifetime</a:t>
            </a:r>
          </a:p>
          <a:p>
            <a:pPr marL="455920" lvl="1" defTabSz="913452">
              <a:spcBef>
                <a:spcPts val="331"/>
              </a:spcBef>
            </a:pPr>
            <a:r>
              <a:rPr lang="en-US" sz="2205" dirty="0">
                <a:solidFill>
                  <a:prstClr val="white">
                    <a:lumMod val="50000"/>
                  </a:prstClr>
                </a:solidFill>
              </a:rPr>
              <a:t>Electron shelving</a:t>
            </a:r>
            <a:endParaRPr lang="en-US" sz="2205" dirty="0">
              <a:solidFill>
                <a:prstClr val="black"/>
              </a:solidFill>
            </a:endParaRPr>
          </a:p>
        </p:txBody>
      </p:sp>
      <p:sp>
        <p:nvSpPr>
          <p:cNvPr id="31" name="TextBox 30"/>
          <p:cNvSpPr txBox="1"/>
          <p:nvPr/>
        </p:nvSpPr>
        <p:spPr>
          <a:xfrm>
            <a:off x="5675316" y="3896553"/>
            <a:ext cx="3810023" cy="818607"/>
          </a:xfrm>
          <a:prstGeom prst="rect">
            <a:avLst/>
          </a:prstGeom>
          <a:noFill/>
        </p:spPr>
        <p:txBody>
          <a:bodyPr wrap="square" lIns="100502" tIns="50253" rIns="100502" bIns="50253" rtlCol="0">
            <a:spAutoFit/>
          </a:bodyPr>
          <a:lstStyle/>
          <a:p>
            <a:pPr marL="314106" indent="-314106" defTabSz="913452">
              <a:spcBef>
                <a:spcPts val="331"/>
              </a:spcBef>
              <a:buFont typeface="Arial" panose="020B0604020202020204" pitchFamily="34" charset="0"/>
              <a:buChar char="•"/>
            </a:pPr>
            <a:r>
              <a:rPr lang="en-US" sz="2205" b="1" dirty="0">
                <a:solidFill>
                  <a:prstClr val="black"/>
                </a:solidFill>
              </a:rPr>
              <a:t>Transition frequencies</a:t>
            </a:r>
          </a:p>
          <a:p>
            <a:pPr marL="455920" lvl="1" defTabSz="913452">
              <a:spcBef>
                <a:spcPts val="331"/>
              </a:spcBef>
            </a:pPr>
            <a:r>
              <a:rPr lang="en-US" sz="2205" dirty="0">
                <a:solidFill>
                  <a:prstClr val="white">
                    <a:lumMod val="50000"/>
                  </a:prstClr>
                </a:solidFill>
              </a:rPr>
              <a:t>Line shape analysis</a:t>
            </a:r>
            <a:endParaRPr lang="en-US" sz="2205" dirty="0">
              <a:solidFill>
                <a:prstClr val="black"/>
              </a:solidFill>
            </a:endParaRPr>
          </a:p>
        </p:txBody>
      </p:sp>
      <p:sp>
        <p:nvSpPr>
          <p:cNvPr id="34" name="TextBox 33"/>
          <p:cNvSpPr txBox="1"/>
          <p:nvPr/>
        </p:nvSpPr>
        <p:spPr bwMode="auto">
          <a:xfrm>
            <a:off x="3294082" y="6002351"/>
            <a:ext cx="1021406" cy="425046"/>
          </a:xfrm>
          <a:prstGeom prst="rect">
            <a:avLst/>
          </a:prstGeom>
          <a:noFill/>
          <a:ln>
            <a:noFill/>
          </a:ln>
        </p:spPr>
        <p:txBody>
          <a:bodyPr lIns="98920" tIns="49463" rIns="98920" bIns="49463" compatLnSpc="0">
            <a:spAutoFit/>
          </a:bodyPr>
          <a:lstStyle/>
          <a:p>
            <a:pPr defTabSz="913452" hangingPunct="0">
              <a:defRPr/>
            </a:pPr>
            <a:r>
              <a:rPr lang="es-CO" sz="2205" b="1" baseline="30000" dirty="0">
                <a:solidFill>
                  <a:srgbClr val="000000"/>
                </a:solidFill>
                <a:ea typeface="SimSun" pitchFamily="2"/>
                <a:cs typeface="Calibri"/>
              </a:rPr>
              <a:t>138</a:t>
            </a:r>
            <a:r>
              <a:rPr lang="es-CO" sz="2205" b="1" dirty="0">
                <a:solidFill>
                  <a:srgbClr val="000000"/>
                </a:solidFill>
                <a:ea typeface="SimSun" pitchFamily="2"/>
                <a:cs typeface="Calibri"/>
              </a:rPr>
              <a:t>Ba</a:t>
            </a:r>
            <a:r>
              <a:rPr lang="es-CO" sz="2205" b="1" baseline="33000" dirty="0">
                <a:solidFill>
                  <a:srgbClr val="000000"/>
                </a:solidFill>
                <a:ea typeface="SimSun" pitchFamily="2"/>
                <a:cs typeface="Calibri"/>
              </a:rPr>
              <a:t>+</a:t>
            </a:r>
          </a:p>
        </p:txBody>
      </p:sp>
      <p:sp>
        <p:nvSpPr>
          <p:cNvPr id="25" name="TextBox 105"/>
          <p:cNvSpPr txBox="1">
            <a:spLocks noChangeArrowheads="1"/>
          </p:cNvSpPr>
          <p:nvPr/>
        </p:nvSpPr>
        <p:spPr bwMode="auto">
          <a:xfrm>
            <a:off x="1898233" y="5014110"/>
            <a:ext cx="1047874" cy="33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0502" tIns="50253" rIns="100502" bIns="50253">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defTabSz="913452" eaLnBrk="1" hangingPunct="1"/>
            <a:r>
              <a:rPr lang="en-US" altLang="nl-NL" sz="1543" b="1" dirty="0">
                <a:solidFill>
                  <a:srgbClr val="4F81BD"/>
                </a:solidFill>
                <a:latin typeface="Calibri"/>
                <a:cs typeface="Calibri"/>
              </a:rPr>
              <a:t>494 nm</a:t>
            </a:r>
          </a:p>
        </p:txBody>
      </p:sp>
      <p:sp>
        <p:nvSpPr>
          <p:cNvPr id="26" name="TextBox 25"/>
          <p:cNvSpPr txBox="1"/>
          <p:nvPr/>
        </p:nvSpPr>
        <p:spPr bwMode="auto">
          <a:xfrm>
            <a:off x="2327370" y="4393106"/>
            <a:ext cx="1032070" cy="338925"/>
          </a:xfrm>
          <a:prstGeom prst="rect">
            <a:avLst/>
          </a:prstGeom>
          <a:noFill/>
        </p:spPr>
        <p:txBody>
          <a:bodyPr wrap="square" lIns="100502" tIns="50253" rIns="100502" bIns="50253">
            <a:spAutoFit/>
          </a:bodyPr>
          <a:lstStyle/>
          <a:p>
            <a:pPr algn="ctr" defTabSz="913452">
              <a:defRPr/>
            </a:pPr>
            <a:r>
              <a:rPr lang="en-US" sz="1543" b="1" dirty="0">
                <a:solidFill>
                  <a:srgbClr val="C0504D"/>
                </a:solidFill>
                <a:cs typeface="Calibri"/>
              </a:rPr>
              <a:t>650 nm</a:t>
            </a:r>
          </a:p>
        </p:txBody>
      </p:sp>
      <p:sp>
        <p:nvSpPr>
          <p:cNvPr id="27" name="Title 5"/>
          <p:cNvSpPr txBox="1">
            <a:spLocks/>
          </p:cNvSpPr>
          <p:nvPr/>
        </p:nvSpPr>
        <p:spPr>
          <a:xfrm>
            <a:off x="3044522" y="274637"/>
            <a:ext cx="4851668" cy="1259946"/>
          </a:xfrm>
          <a:prstGeom prst="rect">
            <a:avLst/>
          </a:prstGeom>
        </p:spPr>
        <p:txBody>
          <a:bodyPr lIns="100502" tIns="50253" rIns="100502" bIns="50253"/>
          <a:lstStyle>
            <a:lvl1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mj-lt"/>
                <a:ea typeface="+mj-ea"/>
                <a:cs typeface="+mj-cs"/>
              </a:defRPr>
            </a:lvl1pPr>
            <a:lvl2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2pPr>
            <a:lvl3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3pPr>
            <a:lvl4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4pPr>
            <a:lvl5pPr algn="l" defTabSz="494402" rtl="0" eaLnBrk="0" fontAlgn="base" hangingPunct="0">
              <a:lnSpc>
                <a:spcPct val="93000"/>
              </a:lnSpc>
              <a:spcBef>
                <a:spcPct val="0"/>
              </a:spcBef>
              <a:spcAft>
                <a:spcPct val="0"/>
              </a:spcAft>
              <a:buClr>
                <a:srgbClr val="000000"/>
              </a:buClr>
              <a:buSzPct val="100000"/>
              <a:buFont typeface="Times New Roman" pitchFamily="18" charset="0"/>
              <a:defRPr sz="4600">
                <a:solidFill>
                  <a:srgbClr val="003300"/>
                </a:solidFill>
                <a:latin typeface="Calibri" pitchFamily="34" charset="0"/>
              </a:defRPr>
            </a:lvl5pPr>
            <a:lvl6pPr marL="2767249"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6pPr>
            <a:lvl7pPr marL="3270387"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7pPr>
            <a:lvl8pPr marL="3773523"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8pPr>
            <a:lvl9pPr marL="4276659" indent="-251568" algn="l" defTabSz="494402" rtl="0" fontAlgn="base">
              <a:lnSpc>
                <a:spcPct val="93000"/>
              </a:lnSpc>
              <a:spcBef>
                <a:spcPct val="0"/>
              </a:spcBef>
              <a:spcAft>
                <a:spcPct val="0"/>
              </a:spcAft>
              <a:buClr>
                <a:srgbClr val="000000"/>
              </a:buClr>
              <a:buSzPct val="100000"/>
              <a:buFont typeface="Times New Roman" pitchFamily="18" charset="0"/>
              <a:defRPr sz="4600">
                <a:solidFill>
                  <a:srgbClr val="0066CC"/>
                </a:solidFill>
                <a:latin typeface="Garamond" pitchFamily="18" charset="0"/>
              </a:defRPr>
            </a:lvl9pPr>
          </a:lstStyle>
          <a:p>
            <a:r>
              <a:rPr lang="en-US" sz="5071" b="1" kern="0" dirty="0">
                <a:solidFill>
                  <a:srgbClr val="0033CC"/>
                </a:solidFill>
                <a:effectLst>
                  <a:outerShdw blurRad="38100" dist="38100" dir="2700000" algn="tl">
                    <a:srgbClr val="000000">
                      <a:alpha val="43137"/>
                    </a:srgbClr>
                  </a:outerShdw>
                </a:effectLst>
              </a:rPr>
              <a:t>Ba</a:t>
            </a:r>
            <a:r>
              <a:rPr lang="en-US" sz="5071" b="1" kern="0" baseline="30000" dirty="0">
                <a:solidFill>
                  <a:srgbClr val="0033CC"/>
                </a:solidFill>
                <a:effectLst>
                  <a:outerShdw blurRad="38100" dist="38100" dir="2700000" algn="tl">
                    <a:srgbClr val="000000">
                      <a:alpha val="43137"/>
                    </a:srgbClr>
                  </a:outerShdw>
                </a:effectLst>
              </a:rPr>
              <a:t>+</a:t>
            </a:r>
            <a:r>
              <a:rPr lang="en-US" sz="5071" b="1" kern="0" dirty="0">
                <a:solidFill>
                  <a:srgbClr val="0033CC"/>
                </a:solidFill>
                <a:effectLst>
                  <a:outerShdw blurRad="38100" dist="38100" dir="2700000" algn="tl">
                    <a:srgbClr val="000000">
                      <a:alpha val="43137"/>
                    </a:srgbClr>
                  </a:outerShdw>
                </a:effectLst>
              </a:rPr>
              <a:t> spectroscopy</a:t>
            </a:r>
          </a:p>
        </p:txBody>
      </p:sp>
    </p:spTree>
    <p:custDataLst>
      <p:tags r:id="rId1"/>
    </p:custDataLst>
    <p:extLst>
      <p:ext uri="{BB962C8B-B14F-4D97-AF65-F5344CB8AC3E}">
        <p14:creationId xmlns:p14="http://schemas.microsoft.com/office/powerpoint/2010/main" val="1831747406"/>
      </p:ext>
    </p:extLst>
  </p:cSld>
  <p:clrMapOvr>
    <a:masterClrMapping/>
  </p:clrMapOvr>
  <mc:AlternateContent xmlns:mc="http://schemas.openxmlformats.org/markup-compatibility/2006" xmlns:p14="http://schemas.microsoft.com/office/powerpoint/2010/main">
    <mc:Choice Requires="p14">
      <p:transition spd="slow" p14:dur="2000" advTm="12486"/>
    </mc:Choice>
    <mc:Fallback xmlns="">
      <p:transition spd="slow" advTm="1248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29"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0288" y="23765"/>
            <a:ext cx="9069860" cy="1513685"/>
          </a:xfrm>
        </p:spPr>
        <p:txBody>
          <a:bodyPr/>
          <a:lstStyle/>
          <a:p>
            <a:r>
              <a:rPr lang="en-US" b="1" dirty="0">
                <a:solidFill>
                  <a:srgbClr val="0000FF"/>
                </a:solidFill>
                <a:effectLst>
                  <a:outerShdw blurRad="38100" dist="38100" dir="2700000" algn="tl">
                    <a:srgbClr val="000000">
                      <a:alpha val="43137"/>
                    </a:srgbClr>
                  </a:outerShdw>
                </a:effectLst>
              </a:rPr>
              <a:t>Modeling of Line Shape</a:t>
            </a:r>
          </a:p>
        </p:txBody>
      </p:sp>
      <p:grpSp>
        <p:nvGrpSpPr>
          <p:cNvPr id="87" name="Table Detuning"/>
          <p:cNvGrpSpPr/>
          <p:nvPr/>
        </p:nvGrpSpPr>
        <p:grpSpPr>
          <a:xfrm>
            <a:off x="4564059" y="6615833"/>
            <a:ext cx="2287627" cy="329770"/>
            <a:chOff x="4139952" y="5338657"/>
            <a:chExt cx="2075294" cy="299163"/>
          </a:xfrm>
        </p:grpSpPr>
        <p:sp>
          <p:nvSpPr>
            <p:cNvPr id="8" name="TextBox 16"/>
            <p:cNvSpPr txBox="1">
              <a:spLocks noChangeArrowheads="1"/>
            </p:cNvSpPr>
            <p:nvPr/>
          </p:nvSpPr>
          <p:spPr bwMode="auto">
            <a:xfrm>
              <a:off x="4139952" y="5338657"/>
              <a:ext cx="748661" cy="29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defRPr sz="1600" b="1" i="1">
                  <a:solidFill>
                    <a:schemeClr val="accent1"/>
                  </a:solidFill>
                  <a:latin typeface="Myriad Pro" pitchFamily="34" charset="0"/>
                  <a:ea typeface="SimSun" pitchFamily="2" charset="-122"/>
                </a:defRPr>
              </a:lvl1pPr>
              <a:lvl2pPr marL="742950" indent="-285750">
                <a:defRPr>
                  <a:latin typeface="Calibri" pitchFamily="34" charset="0"/>
                </a:defRPr>
              </a:lvl2pPr>
              <a:lvl3pPr marL="1143000" indent="-228600">
                <a:defRPr>
                  <a:latin typeface="Calibri" pitchFamily="34" charset="0"/>
                </a:defRPr>
              </a:lvl3pPr>
              <a:lvl4pPr marL="1600200" indent="-228600">
                <a:defRPr>
                  <a:latin typeface="Calibri" pitchFamily="34" charset="0"/>
                </a:defRPr>
              </a:lvl4pPr>
              <a:lvl5pPr marL="2057400" indent="-228600">
                <a:defRPr>
                  <a:latin typeface="Calibri" pitchFamily="34" charset="0"/>
                </a:defRPr>
              </a:lvl5pPr>
              <a:lvl6pPr marL="2514600" indent="-228600" fontAlgn="base">
                <a:spcBef>
                  <a:spcPct val="0"/>
                </a:spcBef>
                <a:spcAft>
                  <a:spcPct val="0"/>
                </a:spcAft>
                <a:defRPr>
                  <a:latin typeface="Calibri" pitchFamily="34" charset="0"/>
                </a:defRPr>
              </a:lvl6pPr>
              <a:lvl7pPr marL="2971800" indent="-228600" fontAlgn="base">
                <a:spcBef>
                  <a:spcPct val="0"/>
                </a:spcBef>
                <a:spcAft>
                  <a:spcPct val="0"/>
                </a:spcAft>
                <a:defRPr>
                  <a:latin typeface="Calibri" pitchFamily="34" charset="0"/>
                </a:defRPr>
              </a:lvl7pPr>
              <a:lvl8pPr marL="3429000" indent="-228600" fontAlgn="base">
                <a:spcBef>
                  <a:spcPct val="0"/>
                </a:spcBef>
                <a:spcAft>
                  <a:spcPct val="0"/>
                </a:spcAft>
                <a:defRPr>
                  <a:latin typeface="Calibri" pitchFamily="34" charset="0"/>
                </a:defRPr>
              </a:lvl8pPr>
              <a:lvl9pPr marL="3886200" indent="-228600" fontAlgn="base">
                <a:spcBef>
                  <a:spcPct val="0"/>
                </a:spcBef>
                <a:spcAft>
                  <a:spcPct val="0"/>
                </a:spcAft>
                <a:defRPr>
                  <a:latin typeface="Calibri" pitchFamily="34" charset="0"/>
                </a:defRPr>
              </a:lvl9pPr>
            </a:lstStyle>
            <a:p>
              <a:pPr defTabSz="913452"/>
              <a:r>
                <a:rPr lang="el-GR" altLang="nl-NL" sz="1543" i="0" dirty="0">
                  <a:solidFill>
                    <a:srgbClr val="4F81BD"/>
                  </a:solidFill>
                  <a:latin typeface="Minion Pro" pitchFamily="18" charset="0"/>
                </a:rPr>
                <a:t>Δ</a:t>
              </a:r>
              <a:r>
                <a:rPr lang="en-US" altLang="nl-NL" sz="1543" i="0" baseline="-25000" dirty="0">
                  <a:solidFill>
                    <a:srgbClr val="4F81BD"/>
                  </a:solidFill>
                  <a:latin typeface="Minion Pro" pitchFamily="18" charset="0"/>
                </a:rPr>
                <a:t>1</a:t>
              </a:r>
              <a:r>
                <a:rPr lang="en-US" altLang="nl-NL" sz="1543" b="0" i="0" dirty="0">
                  <a:solidFill>
                    <a:prstClr val="black"/>
                  </a:solidFill>
                  <a:latin typeface="Minion Pro" pitchFamily="18" charset="0"/>
                </a:rPr>
                <a:t>,</a:t>
              </a:r>
              <a:r>
                <a:rPr lang="el-GR" altLang="nl-NL" sz="1543" b="0" i="0" dirty="0">
                  <a:solidFill>
                    <a:prstClr val="black"/>
                  </a:solidFill>
                  <a:latin typeface="Minion Pro" pitchFamily="18" charset="0"/>
                </a:rPr>
                <a:t> </a:t>
              </a:r>
              <a:r>
                <a:rPr lang="el-GR" altLang="nl-NL" sz="1543" i="0" dirty="0">
                  <a:solidFill>
                    <a:srgbClr val="FF0000"/>
                  </a:solidFill>
                  <a:latin typeface="Minion Pro" pitchFamily="18" charset="0"/>
                </a:rPr>
                <a:t>Δ</a:t>
              </a:r>
              <a:r>
                <a:rPr lang="en-US" altLang="nl-NL" sz="1543" i="0" baseline="-25000" dirty="0">
                  <a:solidFill>
                    <a:srgbClr val="FF0000"/>
                  </a:solidFill>
                  <a:latin typeface="Minion Pro" pitchFamily="18" charset="0"/>
                </a:rPr>
                <a:t>2</a:t>
              </a:r>
              <a:endParaRPr lang="en-US" altLang="nl-NL" sz="1543" i="0" baseline="-25000" dirty="0">
                <a:solidFill>
                  <a:prstClr val="black"/>
                </a:solidFill>
                <a:latin typeface="Minion Pro" pitchFamily="18" charset="0"/>
              </a:endParaRPr>
            </a:p>
          </p:txBody>
        </p:sp>
        <p:sp>
          <p:nvSpPr>
            <p:cNvPr id="10" name="TextBox 16"/>
            <p:cNvSpPr txBox="1">
              <a:spLocks noChangeArrowheads="1"/>
            </p:cNvSpPr>
            <p:nvPr/>
          </p:nvSpPr>
          <p:spPr bwMode="auto">
            <a:xfrm>
              <a:off x="4770049" y="5338657"/>
              <a:ext cx="1445197" cy="29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defRPr sz="1600" b="1" i="1">
                  <a:solidFill>
                    <a:schemeClr val="accent1"/>
                  </a:solidFill>
                  <a:latin typeface="Myriad Pro" pitchFamily="34" charset="0"/>
                  <a:ea typeface="SimSun" pitchFamily="2" charset="-122"/>
                </a:defRPr>
              </a:lvl1pPr>
              <a:lvl2pPr marL="742950" indent="-285750">
                <a:defRPr>
                  <a:latin typeface="Calibri" pitchFamily="34" charset="0"/>
                </a:defRPr>
              </a:lvl2pPr>
              <a:lvl3pPr marL="1143000" indent="-228600">
                <a:defRPr>
                  <a:latin typeface="Calibri" pitchFamily="34" charset="0"/>
                </a:defRPr>
              </a:lvl3pPr>
              <a:lvl4pPr marL="1600200" indent="-228600">
                <a:defRPr>
                  <a:latin typeface="Calibri" pitchFamily="34" charset="0"/>
                </a:defRPr>
              </a:lvl4pPr>
              <a:lvl5pPr marL="2057400" indent="-228600">
                <a:defRPr>
                  <a:latin typeface="Calibri" pitchFamily="34" charset="0"/>
                </a:defRPr>
              </a:lvl5pPr>
              <a:lvl6pPr marL="2514600" indent="-228600" fontAlgn="base">
                <a:spcBef>
                  <a:spcPct val="0"/>
                </a:spcBef>
                <a:spcAft>
                  <a:spcPct val="0"/>
                </a:spcAft>
                <a:defRPr>
                  <a:latin typeface="Calibri" pitchFamily="34" charset="0"/>
                </a:defRPr>
              </a:lvl6pPr>
              <a:lvl7pPr marL="2971800" indent="-228600" fontAlgn="base">
                <a:spcBef>
                  <a:spcPct val="0"/>
                </a:spcBef>
                <a:spcAft>
                  <a:spcPct val="0"/>
                </a:spcAft>
                <a:defRPr>
                  <a:latin typeface="Calibri" pitchFamily="34" charset="0"/>
                </a:defRPr>
              </a:lvl7pPr>
              <a:lvl8pPr marL="3429000" indent="-228600" fontAlgn="base">
                <a:spcBef>
                  <a:spcPct val="0"/>
                </a:spcBef>
                <a:spcAft>
                  <a:spcPct val="0"/>
                </a:spcAft>
                <a:defRPr>
                  <a:latin typeface="Calibri" pitchFamily="34" charset="0"/>
                </a:defRPr>
              </a:lvl8pPr>
              <a:lvl9pPr marL="3886200" indent="-228600" fontAlgn="base">
                <a:spcBef>
                  <a:spcPct val="0"/>
                </a:spcBef>
                <a:spcAft>
                  <a:spcPct val="0"/>
                </a:spcAft>
                <a:defRPr>
                  <a:latin typeface="Calibri" pitchFamily="34" charset="0"/>
                </a:defRPr>
              </a:lvl9pPr>
            </a:lstStyle>
            <a:p>
              <a:pPr defTabSz="913452"/>
              <a:r>
                <a:rPr lang="en-US" altLang="nl-NL" sz="1543" b="0" i="0" dirty="0">
                  <a:solidFill>
                    <a:prstClr val="black"/>
                  </a:solidFill>
                  <a:latin typeface="Calibri"/>
                </a:rPr>
                <a:t>laser </a:t>
              </a:r>
              <a:r>
                <a:rPr lang="en-US" altLang="nl-NL" sz="1543" b="0" i="0" dirty="0" err="1">
                  <a:solidFill>
                    <a:prstClr val="black"/>
                  </a:solidFill>
                  <a:latin typeface="Calibri"/>
                </a:rPr>
                <a:t>detunings</a:t>
              </a:r>
              <a:endParaRPr lang="en-US" altLang="nl-NL" sz="1543" i="0" baseline="-25000" dirty="0">
                <a:solidFill>
                  <a:prstClr val="black"/>
                </a:solidFill>
                <a:latin typeface="Calibri"/>
              </a:endParaRPr>
            </a:p>
          </p:txBody>
        </p:sp>
      </p:grpSp>
      <p:grpSp>
        <p:nvGrpSpPr>
          <p:cNvPr id="91" name="Table Lasers"/>
          <p:cNvGrpSpPr/>
          <p:nvPr/>
        </p:nvGrpSpPr>
        <p:grpSpPr>
          <a:xfrm>
            <a:off x="4564089" y="5968219"/>
            <a:ext cx="2400305" cy="567207"/>
            <a:chOff x="4139952" y="5675255"/>
            <a:chExt cx="2177513" cy="514560"/>
          </a:xfrm>
        </p:grpSpPr>
        <p:sp>
          <p:nvSpPr>
            <p:cNvPr id="9" name="TextBox 16"/>
            <p:cNvSpPr txBox="1">
              <a:spLocks noChangeArrowheads="1"/>
            </p:cNvSpPr>
            <p:nvPr/>
          </p:nvSpPr>
          <p:spPr bwMode="auto">
            <a:xfrm>
              <a:off x="4139952" y="5755147"/>
              <a:ext cx="748661" cy="299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defRPr sz="1600" b="1" i="1">
                  <a:solidFill>
                    <a:schemeClr val="accent1"/>
                  </a:solidFill>
                  <a:latin typeface="Myriad Pro" pitchFamily="34" charset="0"/>
                  <a:ea typeface="SimSun" pitchFamily="2" charset="-122"/>
                </a:defRPr>
              </a:lvl1pPr>
              <a:lvl2pPr marL="742950" indent="-285750">
                <a:defRPr>
                  <a:latin typeface="Calibri" pitchFamily="34" charset="0"/>
                </a:defRPr>
              </a:lvl2pPr>
              <a:lvl3pPr marL="1143000" indent="-228600">
                <a:defRPr>
                  <a:latin typeface="Calibri" pitchFamily="34" charset="0"/>
                </a:defRPr>
              </a:lvl3pPr>
              <a:lvl4pPr marL="1600200" indent="-228600">
                <a:defRPr>
                  <a:latin typeface="Calibri" pitchFamily="34" charset="0"/>
                </a:defRPr>
              </a:lvl4pPr>
              <a:lvl5pPr marL="2057400" indent="-228600">
                <a:defRPr>
                  <a:latin typeface="Calibri" pitchFamily="34" charset="0"/>
                </a:defRPr>
              </a:lvl5pPr>
              <a:lvl6pPr marL="2514600" indent="-228600" fontAlgn="base">
                <a:spcBef>
                  <a:spcPct val="0"/>
                </a:spcBef>
                <a:spcAft>
                  <a:spcPct val="0"/>
                </a:spcAft>
                <a:defRPr>
                  <a:latin typeface="Calibri" pitchFamily="34" charset="0"/>
                </a:defRPr>
              </a:lvl6pPr>
              <a:lvl7pPr marL="2971800" indent="-228600" fontAlgn="base">
                <a:spcBef>
                  <a:spcPct val="0"/>
                </a:spcBef>
                <a:spcAft>
                  <a:spcPct val="0"/>
                </a:spcAft>
                <a:defRPr>
                  <a:latin typeface="Calibri" pitchFamily="34" charset="0"/>
                </a:defRPr>
              </a:lvl7pPr>
              <a:lvl8pPr marL="3429000" indent="-228600" fontAlgn="base">
                <a:spcBef>
                  <a:spcPct val="0"/>
                </a:spcBef>
                <a:spcAft>
                  <a:spcPct val="0"/>
                </a:spcAft>
                <a:defRPr>
                  <a:latin typeface="Calibri" pitchFamily="34" charset="0"/>
                </a:defRPr>
              </a:lvl8pPr>
              <a:lvl9pPr marL="3886200" indent="-228600" fontAlgn="base">
                <a:spcBef>
                  <a:spcPct val="0"/>
                </a:spcBef>
                <a:spcAft>
                  <a:spcPct val="0"/>
                </a:spcAft>
                <a:defRPr>
                  <a:latin typeface="Calibri" pitchFamily="34" charset="0"/>
                </a:defRPr>
              </a:lvl9pPr>
            </a:lstStyle>
            <a:p>
              <a:pPr defTabSz="913452"/>
              <a:r>
                <a:rPr lang="el-GR" altLang="nl-NL" sz="1543" i="0" dirty="0">
                  <a:solidFill>
                    <a:srgbClr val="4F81BD"/>
                  </a:solidFill>
                  <a:latin typeface="Minion Pro" pitchFamily="18" charset="0"/>
                </a:rPr>
                <a:t>Ω</a:t>
              </a:r>
              <a:r>
                <a:rPr lang="en-US" altLang="nl-NL" sz="1543" i="0" baseline="-25000" dirty="0">
                  <a:solidFill>
                    <a:srgbClr val="4F81BD"/>
                  </a:solidFill>
                  <a:latin typeface="Minion Pro" pitchFamily="18" charset="0"/>
                </a:rPr>
                <a:t>1</a:t>
              </a:r>
              <a:r>
                <a:rPr lang="en-US" altLang="nl-NL" sz="1543" b="0" i="0" dirty="0">
                  <a:solidFill>
                    <a:prstClr val="black"/>
                  </a:solidFill>
                  <a:latin typeface="Minion Pro" pitchFamily="18" charset="0"/>
                </a:rPr>
                <a:t>,</a:t>
              </a:r>
              <a:r>
                <a:rPr lang="el-GR" altLang="nl-NL" sz="1543" b="0" i="0" dirty="0">
                  <a:solidFill>
                    <a:prstClr val="black"/>
                  </a:solidFill>
                  <a:latin typeface="Minion Pro" pitchFamily="18" charset="0"/>
                </a:rPr>
                <a:t> </a:t>
              </a:r>
              <a:r>
                <a:rPr lang="el-GR" altLang="nl-NL" sz="1543" i="0" dirty="0">
                  <a:solidFill>
                    <a:srgbClr val="FF0000"/>
                  </a:solidFill>
                  <a:latin typeface="Minion Pro" pitchFamily="18" charset="0"/>
                </a:rPr>
                <a:t>Ω</a:t>
              </a:r>
              <a:r>
                <a:rPr lang="en-US" altLang="nl-NL" sz="1543" i="0" baseline="-25000" dirty="0">
                  <a:solidFill>
                    <a:srgbClr val="FF0000"/>
                  </a:solidFill>
                  <a:latin typeface="Minion Pro" pitchFamily="18" charset="0"/>
                </a:rPr>
                <a:t>2</a:t>
              </a:r>
              <a:endParaRPr lang="en-US" altLang="nl-NL" sz="1543" i="0" baseline="-25000" dirty="0">
                <a:solidFill>
                  <a:prstClr val="black"/>
                </a:solidFill>
                <a:latin typeface="Minion Pro" pitchFamily="18" charset="0"/>
              </a:endParaRPr>
            </a:p>
          </p:txBody>
        </p:sp>
        <p:sp>
          <p:nvSpPr>
            <p:cNvPr id="11" name="TextBox 16"/>
            <p:cNvSpPr txBox="1">
              <a:spLocks noChangeArrowheads="1"/>
            </p:cNvSpPr>
            <p:nvPr/>
          </p:nvSpPr>
          <p:spPr bwMode="auto">
            <a:xfrm>
              <a:off x="4770048" y="5675255"/>
              <a:ext cx="1547417" cy="514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defRPr sz="1600" b="1" i="1">
                  <a:solidFill>
                    <a:schemeClr val="accent1"/>
                  </a:solidFill>
                  <a:latin typeface="Myriad Pro" pitchFamily="34" charset="0"/>
                  <a:ea typeface="SimSun" pitchFamily="2" charset="-122"/>
                </a:defRPr>
              </a:lvl1pPr>
              <a:lvl2pPr marL="742950" indent="-285750">
                <a:defRPr>
                  <a:latin typeface="Calibri" pitchFamily="34" charset="0"/>
                </a:defRPr>
              </a:lvl2pPr>
              <a:lvl3pPr marL="1143000" indent="-228600">
                <a:defRPr>
                  <a:latin typeface="Calibri" pitchFamily="34" charset="0"/>
                </a:defRPr>
              </a:lvl3pPr>
              <a:lvl4pPr marL="1600200" indent="-228600">
                <a:defRPr>
                  <a:latin typeface="Calibri" pitchFamily="34" charset="0"/>
                </a:defRPr>
              </a:lvl4pPr>
              <a:lvl5pPr marL="2057400" indent="-228600">
                <a:defRPr>
                  <a:latin typeface="Calibri" pitchFamily="34" charset="0"/>
                </a:defRPr>
              </a:lvl5pPr>
              <a:lvl6pPr marL="2514600" indent="-228600" fontAlgn="base">
                <a:spcBef>
                  <a:spcPct val="0"/>
                </a:spcBef>
                <a:spcAft>
                  <a:spcPct val="0"/>
                </a:spcAft>
                <a:defRPr>
                  <a:latin typeface="Calibri" pitchFamily="34" charset="0"/>
                </a:defRPr>
              </a:lvl6pPr>
              <a:lvl7pPr marL="2971800" indent="-228600" fontAlgn="base">
                <a:spcBef>
                  <a:spcPct val="0"/>
                </a:spcBef>
                <a:spcAft>
                  <a:spcPct val="0"/>
                </a:spcAft>
                <a:defRPr>
                  <a:latin typeface="Calibri" pitchFamily="34" charset="0"/>
                </a:defRPr>
              </a:lvl7pPr>
              <a:lvl8pPr marL="3429000" indent="-228600" fontAlgn="base">
                <a:spcBef>
                  <a:spcPct val="0"/>
                </a:spcBef>
                <a:spcAft>
                  <a:spcPct val="0"/>
                </a:spcAft>
                <a:defRPr>
                  <a:latin typeface="Calibri" pitchFamily="34" charset="0"/>
                </a:defRPr>
              </a:lvl8pPr>
              <a:lvl9pPr marL="3886200" indent="-228600" fontAlgn="base">
                <a:spcBef>
                  <a:spcPct val="0"/>
                </a:spcBef>
                <a:spcAft>
                  <a:spcPct val="0"/>
                </a:spcAft>
                <a:defRPr>
                  <a:latin typeface="Calibri" pitchFamily="34" charset="0"/>
                </a:defRPr>
              </a:lvl9pPr>
            </a:lstStyle>
            <a:p>
              <a:pPr defTabSz="913452"/>
              <a:r>
                <a:rPr lang="en-US" altLang="nl-NL" sz="1543" b="0" i="0" dirty="0">
                  <a:solidFill>
                    <a:prstClr val="black"/>
                  </a:solidFill>
                  <a:latin typeface="Calibri"/>
                </a:rPr>
                <a:t>Rabi frequencies</a:t>
              </a:r>
              <a:br>
                <a:rPr lang="en-US" altLang="nl-NL" sz="1543" b="0" i="0" dirty="0">
                  <a:solidFill>
                    <a:prstClr val="black"/>
                  </a:solidFill>
                  <a:latin typeface="Calibri"/>
                </a:rPr>
              </a:br>
              <a:r>
                <a:rPr lang="en-US" altLang="nl-NL" sz="1543" b="0" i="0" dirty="0">
                  <a:solidFill>
                    <a:prstClr val="black"/>
                  </a:solidFill>
                  <a:latin typeface="Calibri"/>
                </a:rPr>
                <a:t>(laser power)</a:t>
              </a:r>
              <a:endParaRPr lang="en-US" altLang="nl-NL" sz="1543" i="0" baseline="-25000" dirty="0">
                <a:solidFill>
                  <a:prstClr val="black"/>
                </a:solidFill>
                <a:latin typeface="Calibri"/>
              </a:endParaRPr>
            </a:p>
          </p:txBody>
        </p:sp>
      </p:grpSp>
      <p:grpSp>
        <p:nvGrpSpPr>
          <p:cNvPr id="96" name="Table Relaxation"/>
          <p:cNvGrpSpPr/>
          <p:nvPr/>
        </p:nvGrpSpPr>
        <p:grpSpPr>
          <a:xfrm>
            <a:off x="6906236" y="5975285"/>
            <a:ext cx="2621100" cy="329770"/>
            <a:chOff x="6120715" y="5306914"/>
            <a:chExt cx="2377814" cy="299163"/>
          </a:xfrm>
        </p:grpSpPr>
        <p:sp>
          <p:nvSpPr>
            <p:cNvPr id="12" name="TextBox 16"/>
            <p:cNvSpPr txBox="1">
              <a:spLocks noChangeArrowheads="1"/>
            </p:cNvSpPr>
            <p:nvPr/>
          </p:nvSpPr>
          <p:spPr bwMode="auto">
            <a:xfrm>
              <a:off x="6120715" y="5306914"/>
              <a:ext cx="1048963" cy="29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defRPr sz="1600" b="1" i="1">
                  <a:solidFill>
                    <a:schemeClr val="accent1"/>
                  </a:solidFill>
                  <a:latin typeface="Myriad Pro" pitchFamily="34" charset="0"/>
                  <a:ea typeface="SimSun" pitchFamily="2" charset="-122"/>
                </a:defRPr>
              </a:lvl1pPr>
              <a:lvl2pPr marL="742950" indent="-285750">
                <a:defRPr>
                  <a:latin typeface="Calibri" pitchFamily="34" charset="0"/>
                </a:defRPr>
              </a:lvl2pPr>
              <a:lvl3pPr marL="1143000" indent="-228600">
                <a:defRPr>
                  <a:latin typeface="Calibri" pitchFamily="34" charset="0"/>
                </a:defRPr>
              </a:lvl3pPr>
              <a:lvl4pPr marL="1600200" indent="-228600">
                <a:defRPr>
                  <a:latin typeface="Calibri" pitchFamily="34" charset="0"/>
                </a:defRPr>
              </a:lvl4pPr>
              <a:lvl5pPr marL="2057400" indent="-228600">
                <a:defRPr>
                  <a:latin typeface="Calibri" pitchFamily="34" charset="0"/>
                </a:defRPr>
              </a:lvl5pPr>
              <a:lvl6pPr marL="2514600" indent="-228600" fontAlgn="base">
                <a:spcBef>
                  <a:spcPct val="0"/>
                </a:spcBef>
                <a:spcAft>
                  <a:spcPct val="0"/>
                </a:spcAft>
                <a:defRPr>
                  <a:latin typeface="Calibri" pitchFamily="34" charset="0"/>
                </a:defRPr>
              </a:lvl6pPr>
              <a:lvl7pPr marL="2971800" indent="-228600" fontAlgn="base">
                <a:spcBef>
                  <a:spcPct val="0"/>
                </a:spcBef>
                <a:spcAft>
                  <a:spcPct val="0"/>
                </a:spcAft>
                <a:defRPr>
                  <a:latin typeface="Calibri" pitchFamily="34" charset="0"/>
                </a:defRPr>
              </a:lvl7pPr>
              <a:lvl8pPr marL="3429000" indent="-228600" fontAlgn="base">
                <a:spcBef>
                  <a:spcPct val="0"/>
                </a:spcBef>
                <a:spcAft>
                  <a:spcPct val="0"/>
                </a:spcAft>
                <a:defRPr>
                  <a:latin typeface="Calibri" pitchFamily="34" charset="0"/>
                </a:defRPr>
              </a:lvl8pPr>
              <a:lvl9pPr marL="3886200" indent="-228600" fontAlgn="base">
                <a:spcBef>
                  <a:spcPct val="0"/>
                </a:spcBef>
                <a:spcAft>
                  <a:spcPct val="0"/>
                </a:spcAft>
                <a:defRPr>
                  <a:latin typeface="Calibri" pitchFamily="34" charset="0"/>
                </a:defRPr>
              </a:lvl9pPr>
            </a:lstStyle>
            <a:p>
              <a:pPr defTabSz="913452"/>
              <a:r>
                <a:rPr lang="el-GR" altLang="nl-NL" sz="1543" i="0" dirty="0">
                  <a:solidFill>
                    <a:prstClr val="black">
                      <a:lumMod val="50000"/>
                      <a:lumOff val="50000"/>
                    </a:prstClr>
                  </a:solidFill>
                  <a:latin typeface="Minion Pro" pitchFamily="18" charset="0"/>
                </a:rPr>
                <a:t>Γ</a:t>
              </a:r>
              <a:r>
                <a:rPr lang="en-US" altLang="nl-NL" sz="1543" b="0" i="0" baseline="-25000" dirty="0">
                  <a:solidFill>
                    <a:prstClr val="black">
                      <a:lumMod val="50000"/>
                      <a:lumOff val="50000"/>
                    </a:prstClr>
                  </a:solidFill>
                  <a:latin typeface="Minion Pro" pitchFamily="18" charset="0"/>
                </a:rPr>
                <a:t> </a:t>
              </a:r>
              <a:r>
                <a:rPr lang="en-US" altLang="nl-NL" sz="1543" b="0" i="0" dirty="0">
                  <a:solidFill>
                    <a:prstClr val="black">
                      <a:lumMod val="50000"/>
                      <a:lumOff val="50000"/>
                    </a:prstClr>
                  </a:solidFill>
                  <a:latin typeface="Minion Pro" pitchFamily="18" charset="0"/>
                </a:rPr>
                <a:t>= </a:t>
              </a:r>
              <a:r>
                <a:rPr lang="el-GR" altLang="nl-NL" sz="1543" i="0" dirty="0">
                  <a:solidFill>
                    <a:prstClr val="black">
                      <a:lumMod val="50000"/>
                      <a:lumOff val="50000"/>
                    </a:prstClr>
                  </a:solidFill>
                  <a:latin typeface="Minion Pro" pitchFamily="18" charset="0"/>
                </a:rPr>
                <a:t>Γ</a:t>
              </a:r>
              <a:r>
                <a:rPr lang="en-US" altLang="nl-NL" sz="1543" i="0" baseline="-25000" dirty="0">
                  <a:solidFill>
                    <a:prstClr val="black">
                      <a:lumMod val="50000"/>
                      <a:lumOff val="50000"/>
                    </a:prstClr>
                  </a:solidFill>
                  <a:latin typeface="Minion Pro" pitchFamily="18" charset="0"/>
                </a:rPr>
                <a:t>1</a:t>
              </a:r>
              <a:r>
                <a:rPr lang="en-US" altLang="nl-NL" sz="1543" b="0" i="0" baseline="-25000" dirty="0">
                  <a:solidFill>
                    <a:prstClr val="black">
                      <a:lumMod val="50000"/>
                      <a:lumOff val="50000"/>
                    </a:prstClr>
                  </a:solidFill>
                  <a:latin typeface="Minion Pro" pitchFamily="18" charset="0"/>
                </a:rPr>
                <a:t> </a:t>
              </a:r>
              <a:r>
                <a:rPr lang="en-US" altLang="nl-NL" sz="1543" b="0" i="0" dirty="0">
                  <a:solidFill>
                    <a:prstClr val="black">
                      <a:lumMod val="50000"/>
                      <a:lumOff val="50000"/>
                    </a:prstClr>
                  </a:solidFill>
                  <a:latin typeface="Minion Pro" pitchFamily="18" charset="0"/>
                </a:rPr>
                <a:t>+ </a:t>
              </a:r>
              <a:r>
                <a:rPr lang="el-GR" altLang="nl-NL" sz="1543" i="0" dirty="0">
                  <a:solidFill>
                    <a:prstClr val="black">
                      <a:lumMod val="50000"/>
                      <a:lumOff val="50000"/>
                    </a:prstClr>
                  </a:solidFill>
                  <a:latin typeface="Minion Pro" pitchFamily="18" charset="0"/>
                </a:rPr>
                <a:t>Γ</a:t>
              </a:r>
              <a:r>
                <a:rPr lang="en-US" altLang="nl-NL" sz="1543" i="0" baseline="-25000" dirty="0">
                  <a:solidFill>
                    <a:prstClr val="black">
                      <a:lumMod val="50000"/>
                      <a:lumOff val="50000"/>
                    </a:prstClr>
                  </a:solidFill>
                  <a:latin typeface="Minion Pro" pitchFamily="18" charset="0"/>
                </a:rPr>
                <a:t>2</a:t>
              </a:r>
            </a:p>
          </p:txBody>
        </p:sp>
        <p:sp>
          <p:nvSpPr>
            <p:cNvPr id="13" name="TextBox 16"/>
            <p:cNvSpPr txBox="1">
              <a:spLocks noChangeArrowheads="1"/>
            </p:cNvSpPr>
            <p:nvPr/>
          </p:nvSpPr>
          <p:spPr bwMode="auto">
            <a:xfrm>
              <a:off x="6993164" y="5306914"/>
              <a:ext cx="1505365" cy="29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defRPr sz="1600" b="1" i="1">
                  <a:solidFill>
                    <a:schemeClr val="accent1"/>
                  </a:solidFill>
                  <a:latin typeface="Myriad Pro" pitchFamily="34" charset="0"/>
                  <a:ea typeface="SimSun" pitchFamily="2" charset="-122"/>
                </a:defRPr>
              </a:lvl1pPr>
              <a:lvl2pPr marL="742950" indent="-285750">
                <a:defRPr>
                  <a:latin typeface="Calibri" pitchFamily="34" charset="0"/>
                </a:defRPr>
              </a:lvl2pPr>
              <a:lvl3pPr marL="1143000" indent="-228600">
                <a:defRPr>
                  <a:latin typeface="Calibri" pitchFamily="34" charset="0"/>
                </a:defRPr>
              </a:lvl3pPr>
              <a:lvl4pPr marL="1600200" indent="-228600">
                <a:defRPr>
                  <a:latin typeface="Calibri" pitchFamily="34" charset="0"/>
                </a:defRPr>
              </a:lvl4pPr>
              <a:lvl5pPr marL="2057400" indent="-228600">
                <a:defRPr>
                  <a:latin typeface="Calibri" pitchFamily="34" charset="0"/>
                </a:defRPr>
              </a:lvl5pPr>
              <a:lvl6pPr marL="2514600" indent="-228600" fontAlgn="base">
                <a:spcBef>
                  <a:spcPct val="0"/>
                </a:spcBef>
                <a:spcAft>
                  <a:spcPct val="0"/>
                </a:spcAft>
                <a:defRPr>
                  <a:latin typeface="Calibri" pitchFamily="34" charset="0"/>
                </a:defRPr>
              </a:lvl6pPr>
              <a:lvl7pPr marL="2971800" indent="-228600" fontAlgn="base">
                <a:spcBef>
                  <a:spcPct val="0"/>
                </a:spcBef>
                <a:spcAft>
                  <a:spcPct val="0"/>
                </a:spcAft>
                <a:defRPr>
                  <a:latin typeface="Calibri" pitchFamily="34" charset="0"/>
                </a:defRPr>
              </a:lvl7pPr>
              <a:lvl8pPr marL="3429000" indent="-228600" fontAlgn="base">
                <a:spcBef>
                  <a:spcPct val="0"/>
                </a:spcBef>
                <a:spcAft>
                  <a:spcPct val="0"/>
                </a:spcAft>
                <a:defRPr>
                  <a:latin typeface="Calibri" pitchFamily="34" charset="0"/>
                </a:defRPr>
              </a:lvl8pPr>
              <a:lvl9pPr marL="3886200" indent="-228600" fontAlgn="base">
                <a:spcBef>
                  <a:spcPct val="0"/>
                </a:spcBef>
                <a:spcAft>
                  <a:spcPct val="0"/>
                </a:spcAft>
                <a:defRPr>
                  <a:latin typeface="Calibri" pitchFamily="34" charset="0"/>
                </a:defRPr>
              </a:lvl9pPr>
            </a:lstStyle>
            <a:p>
              <a:pPr defTabSz="913452"/>
              <a:r>
                <a:rPr lang="en-US" altLang="nl-NL" sz="1543" b="0" i="0" dirty="0">
                  <a:solidFill>
                    <a:prstClr val="black"/>
                  </a:solidFill>
                  <a:latin typeface="Calibri"/>
                </a:rPr>
                <a:t>relaxation rate</a:t>
              </a:r>
              <a:endParaRPr lang="en-US" altLang="nl-NL" sz="1543" i="0" baseline="-25000" dirty="0">
                <a:solidFill>
                  <a:prstClr val="black"/>
                </a:solidFill>
                <a:latin typeface="Calibri"/>
              </a:endParaRPr>
            </a:p>
          </p:txBody>
        </p:sp>
      </p:grpSp>
      <p:grpSp>
        <p:nvGrpSpPr>
          <p:cNvPr id="89" name="Table Decoherence"/>
          <p:cNvGrpSpPr/>
          <p:nvPr/>
        </p:nvGrpSpPr>
        <p:grpSpPr>
          <a:xfrm>
            <a:off x="6906265" y="6290032"/>
            <a:ext cx="2737856" cy="329770"/>
            <a:chOff x="6120715" y="5592420"/>
            <a:chExt cx="2483733" cy="299163"/>
          </a:xfrm>
        </p:grpSpPr>
        <p:sp>
          <p:nvSpPr>
            <p:cNvPr id="14" name="TextBox 16"/>
            <p:cNvSpPr txBox="1">
              <a:spLocks noChangeArrowheads="1"/>
            </p:cNvSpPr>
            <p:nvPr/>
          </p:nvSpPr>
          <p:spPr bwMode="auto">
            <a:xfrm>
              <a:off x="6120715" y="5592420"/>
              <a:ext cx="859417" cy="29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defRPr sz="1600" b="1" i="1">
                  <a:solidFill>
                    <a:schemeClr val="accent1"/>
                  </a:solidFill>
                  <a:latin typeface="Myriad Pro" pitchFamily="34" charset="0"/>
                  <a:ea typeface="SimSun" pitchFamily="2" charset="-122"/>
                </a:defRPr>
              </a:lvl1pPr>
              <a:lvl2pPr marL="742950" indent="-285750">
                <a:defRPr>
                  <a:latin typeface="Calibri" pitchFamily="34" charset="0"/>
                </a:defRPr>
              </a:lvl2pPr>
              <a:lvl3pPr marL="1143000" indent="-228600">
                <a:defRPr>
                  <a:latin typeface="Calibri" pitchFamily="34" charset="0"/>
                </a:defRPr>
              </a:lvl3pPr>
              <a:lvl4pPr marL="1600200" indent="-228600">
                <a:defRPr>
                  <a:latin typeface="Calibri" pitchFamily="34" charset="0"/>
                </a:defRPr>
              </a:lvl4pPr>
              <a:lvl5pPr marL="2057400" indent="-228600">
                <a:defRPr>
                  <a:latin typeface="Calibri" pitchFamily="34" charset="0"/>
                </a:defRPr>
              </a:lvl5pPr>
              <a:lvl6pPr marL="2514600" indent="-228600" fontAlgn="base">
                <a:spcBef>
                  <a:spcPct val="0"/>
                </a:spcBef>
                <a:spcAft>
                  <a:spcPct val="0"/>
                </a:spcAft>
                <a:defRPr>
                  <a:latin typeface="Calibri" pitchFamily="34" charset="0"/>
                </a:defRPr>
              </a:lvl6pPr>
              <a:lvl7pPr marL="2971800" indent="-228600" fontAlgn="base">
                <a:spcBef>
                  <a:spcPct val="0"/>
                </a:spcBef>
                <a:spcAft>
                  <a:spcPct val="0"/>
                </a:spcAft>
                <a:defRPr>
                  <a:latin typeface="Calibri" pitchFamily="34" charset="0"/>
                </a:defRPr>
              </a:lvl7pPr>
              <a:lvl8pPr marL="3429000" indent="-228600" fontAlgn="base">
                <a:spcBef>
                  <a:spcPct val="0"/>
                </a:spcBef>
                <a:spcAft>
                  <a:spcPct val="0"/>
                </a:spcAft>
                <a:defRPr>
                  <a:latin typeface="Calibri" pitchFamily="34" charset="0"/>
                </a:defRPr>
              </a:lvl8pPr>
              <a:lvl9pPr marL="3886200" indent="-228600" fontAlgn="base">
                <a:spcBef>
                  <a:spcPct val="0"/>
                </a:spcBef>
                <a:spcAft>
                  <a:spcPct val="0"/>
                </a:spcAft>
                <a:defRPr>
                  <a:latin typeface="Calibri" pitchFamily="34" charset="0"/>
                </a:defRPr>
              </a:lvl9pPr>
            </a:lstStyle>
            <a:p>
              <a:pPr defTabSz="913452"/>
              <a:r>
                <a:rPr lang="el-GR" altLang="nl-NL" sz="1543" i="0" dirty="0">
                  <a:solidFill>
                    <a:prstClr val="white">
                      <a:lumMod val="65000"/>
                    </a:prstClr>
                  </a:solidFill>
                  <a:latin typeface="Minion Pro" pitchFamily="18" charset="0"/>
                </a:rPr>
                <a:t>γ</a:t>
              </a:r>
              <a:r>
                <a:rPr lang="en-US" altLang="nl-NL" sz="1543" i="0" baseline="-25000" dirty="0">
                  <a:solidFill>
                    <a:prstClr val="white">
                      <a:lumMod val="65000"/>
                    </a:prstClr>
                  </a:solidFill>
                  <a:latin typeface="Minion Pro" pitchFamily="18" charset="0"/>
                </a:rPr>
                <a:t> </a:t>
              </a:r>
              <a:r>
                <a:rPr lang="en-US" altLang="nl-NL" sz="1543" b="0" i="0" dirty="0">
                  <a:solidFill>
                    <a:prstClr val="white">
                      <a:lumMod val="65000"/>
                    </a:prstClr>
                  </a:solidFill>
                  <a:latin typeface="Minion Pro" pitchFamily="18" charset="0"/>
                </a:rPr>
                <a:t>= </a:t>
              </a:r>
              <a:r>
                <a:rPr lang="el-GR" altLang="nl-NL" sz="1543" i="0" dirty="0">
                  <a:solidFill>
                    <a:prstClr val="white">
                      <a:lumMod val="65000"/>
                    </a:prstClr>
                  </a:solidFill>
                  <a:latin typeface="Minion Pro" pitchFamily="18" charset="0"/>
                </a:rPr>
                <a:t>Γ</a:t>
              </a:r>
              <a:r>
                <a:rPr lang="en-US" altLang="nl-NL" sz="1543" i="0" dirty="0">
                  <a:solidFill>
                    <a:prstClr val="white">
                      <a:lumMod val="65000"/>
                    </a:prstClr>
                  </a:solidFill>
                  <a:latin typeface="Minion Pro" pitchFamily="18" charset="0"/>
                </a:rPr>
                <a:t>/2</a:t>
              </a:r>
              <a:endParaRPr lang="en-US" altLang="nl-NL" sz="1543" i="0" baseline="-25000" dirty="0">
                <a:solidFill>
                  <a:prstClr val="white">
                    <a:lumMod val="65000"/>
                  </a:prstClr>
                </a:solidFill>
                <a:latin typeface="Minion Pro" pitchFamily="18" charset="0"/>
              </a:endParaRPr>
            </a:p>
          </p:txBody>
        </p:sp>
        <p:sp>
          <p:nvSpPr>
            <p:cNvPr id="15" name="TextBox 16"/>
            <p:cNvSpPr txBox="1">
              <a:spLocks noChangeArrowheads="1"/>
            </p:cNvSpPr>
            <p:nvPr/>
          </p:nvSpPr>
          <p:spPr bwMode="auto">
            <a:xfrm>
              <a:off x="7000784" y="5592420"/>
              <a:ext cx="1603664" cy="29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defRPr sz="1600" b="1" i="1">
                  <a:solidFill>
                    <a:schemeClr val="accent1"/>
                  </a:solidFill>
                  <a:latin typeface="Myriad Pro" pitchFamily="34" charset="0"/>
                  <a:ea typeface="SimSun" pitchFamily="2" charset="-122"/>
                </a:defRPr>
              </a:lvl1pPr>
              <a:lvl2pPr marL="742950" indent="-285750">
                <a:defRPr>
                  <a:latin typeface="Calibri" pitchFamily="34" charset="0"/>
                </a:defRPr>
              </a:lvl2pPr>
              <a:lvl3pPr marL="1143000" indent="-228600">
                <a:defRPr>
                  <a:latin typeface="Calibri" pitchFamily="34" charset="0"/>
                </a:defRPr>
              </a:lvl3pPr>
              <a:lvl4pPr marL="1600200" indent="-228600">
                <a:defRPr>
                  <a:latin typeface="Calibri" pitchFamily="34" charset="0"/>
                </a:defRPr>
              </a:lvl4pPr>
              <a:lvl5pPr marL="2057400" indent="-228600">
                <a:defRPr>
                  <a:latin typeface="Calibri" pitchFamily="34" charset="0"/>
                </a:defRPr>
              </a:lvl5pPr>
              <a:lvl6pPr marL="2514600" indent="-228600" fontAlgn="base">
                <a:spcBef>
                  <a:spcPct val="0"/>
                </a:spcBef>
                <a:spcAft>
                  <a:spcPct val="0"/>
                </a:spcAft>
                <a:defRPr>
                  <a:latin typeface="Calibri" pitchFamily="34" charset="0"/>
                </a:defRPr>
              </a:lvl6pPr>
              <a:lvl7pPr marL="2971800" indent="-228600" fontAlgn="base">
                <a:spcBef>
                  <a:spcPct val="0"/>
                </a:spcBef>
                <a:spcAft>
                  <a:spcPct val="0"/>
                </a:spcAft>
                <a:defRPr>
                  <a:latin typeface="Calibri" pitchFamily="34" charset="0"/>
                </a:defRPr>
              </a:lvl7pPr>
              <a:lvl8pPr marL="3429000" indent="-228600" fontAlgn="base">
                <a:spcBef>
                  <a:spcPct val="0"/>
                </a:spcBef>
                <a:spcAft>
                  <a:spcPct val="0"/>
                </a:spcAft>
                <a:defRPr>
                  <a:latin typeface="Calibri" pitchFamily="34" charset="0"/>
                </a:defRPr>
              </a:lvl8pPr>
              <a:lvl9pPr marL="3886200" indent="-228600" fontAlgn="base">
                <a:spcBef>
                  <a:spcPct val="0"/>
                </a:spcBef>
                <a:spcAft>
                  <a:spcPct val="0"/>
                </a:spcAft>
                <a:defRPr>
                  <a:latin typeface="Calibri" pitchFamily="34" charset="0"/>
                </a:defRPr>
              </a:lvl9pPr>
            </a:lstStyle>
            <a:p>
              <a:pPr defTabSz="913452"/>
              <a:r>
                <a:rPr lang="en-US" altLang="nl-NL" sz="1543" b="0" i="0" dirty="0" err="1">
                  <a:solidFill>
                    <a:prstClr val="black"/>
                  </a:solidFill>
                  <a:latin typeface="Calibri"/>
                </a:rPr>
                <a:t>decoherence</a:t>
              </a:r>
              <a:r>
                <a:rPr lang="en-US" altLang="nl-NL" sz="1543" b="0" i="0" dirty="0">
                  <a:solidFill>
                    <a:prstClr val="black"/>
                  </a:solidFill>
                  <a:latin typeface="Calibri"/>
                </a:rPr>
                <a:t> rate</a:t>
              </a:r>
              <a:endParaRPr lang="en-US" altLang="nl-NL" sz="1543" i="0" baseline="-25000" dirty="0">
                <a:solidFill>
                  <a:prstClr val="black"/>
                </a:solidFill>
                <a:latin typeface="Calibri"/>
              </a:endParaRPr>
            </a:p>
          </p:txBody>
        </p:sp>
      </p:grpSp>
      <p:grpSp>
        <p:nvGrpSpPr>
          <p:cNvPr id="90" name="Table Linewidth"/>
          <p:cNvGrpSpPr/>
          <p:nvPr/>
        </p:nvGrpSpPr>
        <p:grpSpPr>
          <a:xfrm>
            <a:off x="6906240" y="6604743"/>
            <a:ext cx="2629500" cy="329770"/>
            <a:chOff x="6120715" y="5877926"/>
            <a:chExt cx="2385435" cy="299163"/>
          </a:xfrm>
        </p:grpSpPr>
        <p:sp>
          <p:nvSpPr>
            <p:cNvPr id="16" name="TextBox 16"/>
            <p:cNvSpPr txBox="1">
              <a:spLocks noChangeArrowheads="1"/>
            </p:cNvSpPr>
            <p:nvPr/>
          </p:nvSpPr>
          <p:spPr bwMode="auto">
            <a:xfrm>
              <a:off x="6120715" y="5877926"/>
              <a:ext cx="859417" cy="29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defRPr sz="1600" b="1" i="1">
                  <a:solidFill>
                    <a:schemeClr val="accent1"/>
                  </a:solidFill>
                  <a:latin typeface="Myriad Pro" pitchFamily="34" charset="0"/>
                  <a:ea typeface="SimSun" pitchFamily="2" charset="-122"/>
                </a:defRPr>
              </a:lvl1pPr>
              <a:lvl2pPr marL="742950" indent="-285750">
                <a:defRPr>
                  <a:latin typeface="Calibri" pitchFamily="34" charset="0"/>
                </a:defRPr>
              </a:lvl2pPr>
              <a:lvl3pPr marL="1143000" indent="-228600">
                <a:defRPr>
                  <a:latin typeface="Calibri" pitchFamily="34" charset="0"/>
                </a:defRPr>
              </a:lvl3pPr>
              <a:lvl4pPr marL="1600200" indent="-228600">
                <a:defRPr>
                  <a:latin typeface="Calibri" pitchFamily="34" charset="0"/>
                </a:defRPr>
              </a:lvl4pPr>
              <a:lvl5pPr marL="2057400" indent="-228600">
                <a:defRPr>
                  <a:latin typeface="Calibri" pitchFamily="34" charset="0"/>
                </a:defRPr>
              </a:lvl5pPr>
              <a:lvl6pPr marL="2514600" indent="-228600" fontAlgn="base">
                <a:spcBef>
                  <a:spcPct val="0"/>
                </a:spcBef>
                <a:spcAft>
                  <a:spcPct val="0"/>
                </a:spcAft>
                <a:defRPr>
                  <a:latin typeface="Calibri" pitchFamily="34" charset="0"/>
                </a:defRPr>
              </a:lvl6pPr>
              <a:lvl7pPr marL="2971800" indent="-228600" fontAlgn="base">
                <a:spcBef>
                  <a:spcPct val="0"/>
                </a:spcBef>
                <a:spcAft>
                  <a:spcPct val="0"/>
                </a:spcAft>
                <a:defRPr>
                  <a:latin typeface="Calibri" pitchFamily="34" charset="0"/>
                </a:defRPr>
              </a:lvl7pPr>
              <a:lvl8pPr marL="3429000" indent="-228600" fontAlgn="base">
                <a:spcBef>
                  <a:spcPct val="0"/>
                </a:spcBef>
                <a:spcAft>
                  <a:spcPct val="0"/>
                </a:spcAft>
                <a:defRPr>
                  <a:latin typeface="Calibri" pitchFamily="34" charset="0"/>
                </a:defRPr>
              </a:lvl8pPr>
              <a:lvl9pPr marL="3886200" indent="-228600" fontAlgn="base">
                <a:spcBef>
                  <a:spcPct val="0"/>
                </a:spcBef>
                <a:spcAft>
                  <a:spcPct val="0"/>
                </a:spcAft>
                <a:defRPr>
                  <a:latin typeface="Calibri" pitchFamily="34" charset="0"/>
                </a:defRPr>
              </a:lvl9pPr>
            </a:lstStyle>
            <a:p>
              <a:pPr defTabSz="913452"/>
              <a:r>
                <a:rPr lang="el-GR" altLang="nl-NL" sz="1543" i="0" dirty="0">
                  <a:solidFill>
                    <a:srgbClr val="9BBB59">
                      <a:lumMod val="60000"/>
                      <a:lumOff val="40000"/>
                    </a:srgbClr>
                  </a:solidFill>
                  <a:latin typeface="Minion Pro" pitchFamily="18" charset="0"/>
                </a:rPr>
                <a:t>γ</a:t>
              </a:r>
              <a:r>
                <a:rPr lang="en-US" altLang="nl-NL" sz="1543" i="0" baseline="-25000" dirty="0">
                  <a:solidFill>
                    <a:srgbClr val="9BBB59">
                      <a:lumMod val="60000"/>
                      <a:lumOff val="40000"/>
                    </a:srgbClr>
                  </a:solidFill>
                  <a:latin typeface="Minion Pro" pitchFamily="18" charset="0"/>
                </a:rPr>
                <a:t>c</a:t>
              </a:r>
            </a:p>
          </p:txBody>
        </p:sp>
        <p:sp>
          <p:nvSpPr>
            <p:cNvPr id="17" name="TextBox 16"/>
            <p:cNvSpPr txBox="1">
              <a:spLocks noChangeArrowheads="1"/>
            </p:cNvSpPr>
            <p:nvPr/>
          </p:nvSpPr>
          <p:spPr bwMode="auto">
            <a:xfrm>
              <a:off x="7000783" y="5877926"/>
              <a:ext cx="1505367" cy="29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defRPr sz="1600" b="1" i="1">
                  <a:solidFill>
                    <a:schemeClr val="accent1"/>
                  </a:solidFill>
                  <a:latin typeface="Myriad Pro" pitchFamily="34" charset="0"/>
                  <a:ea typeface="SimSun" pitchFamily="2" charset="-122"/>
                </a:defRPr>
              </a:lvl1pPr>
              <a:lvl2pPr marL="742950" indent="-285750">
                <a:defRPr>
                  <a:latin typeface="Calibri" pitchFamily="34" charset="0"/>
                </a:defRPr>
              </a:lvl2pPr>
              <a:lvl3pPr marL="1143000" indent="-228600">
                <a:defRPr>
                  <a:latin typeface="Calibri" pitchFamily="34" charset="0"/>
                </a:defRPr>
              </a:lvl3pPr>
              <a:lvl4pPr marL="1600200" indent="-228600">
                <a:defRPr>
                  <a:latin typeface="Calibri" pitchFamily="34" charset="0"/>
                </a:defRPr>
              </a:lvl4pPr>
              <a:lvl5pPr marL="2057400" indent="-228600">
                <a:defRPr>
                  <a:latin typeface="Calibri" pitchFamily="34" charset="0"/>
                </a:defRPr>
              </a:lvl5pPr>
              <a:lvl6pPr marL="2514600" indent="-228600" fontAlgn="base">
                <a:spcBef>
                  <a:spcPct val="0"/>
                </a:spcBef>
                <a:spcAft>
                  <a:spcPct val="0"/>
                </a:spcAft>
                <a:defRPr>
                  <a:latin typeface="Calibri" pitchFamily="34" charset="0"/>
                </a:defRPr>
              </a:lvl6pPr>
              <a:lvl7pPr marL="2971800" indent="-228600" fontAlgn="base">
                <a:spcBef>
                  <a:spcPct val="0"/>
                </a:spcBef>
                <a:spcAft>
                  <a:spcPct val="0"/>
                </a:spcAft>
                <a:defRPr>
                  <a:latin typeface="Calibri" pitchFamily="34" charset="0"/>
                </a:defRPr>
              </a:lvl7pPr>
              <a:lvl8pPr marL="3429000" indent="-228600" fontAlgn="base">
                <a:spcBef>
                  <a:spcPct val="0"/>
                </a:spcBef>
                <a:spcAft>
                  <a:spcPct val="0"/>
                </a:spcAft>
                <a:defRPr>
                  <a:latin typeface="Calibri" pitchFamily="34" charset="0"/>
                </a:defRPr>
              </a:lvl8pPr>
              <a:lvl9pPr marL="3886200" indent="-228600" fontAlgn="base">
                <a:spcBef>
                  <a:spcPct val="0"/>
                </a:spcBef>
                <a:spcAft>
                  <a:spcPct val="0"/>
                </a:spcAft>
                <a:defRPr>
                  <a:latin typeface="Calibri" pitchFamily="34" charset="0"/>
                </a:defRPr>
              </a:lvl9pPr>
            </a:lstStyle>
            <a:p>
              <a:pPr defTabSz="913452"/>
              <a:r>
                <a:rPr lang="en-US" altLang="nl-NL" sz="1543" b="0" i="0" dirty="0">
                  <a:solidFill>
                    <a:prstClr val="black"/>
                  </a:solidFill>
                  <a:latin typeface="Calibri"/>
                </a:rPr>
                <a:t>laser linewidth</a:t>
              </a:r>
              <a:endParaRPr lang="en-US" altLang="nl-NL" sz="1543" i="0" baseline="-25000" dirty="0">
                <a:solidFill>
                  <a:prstClr val="black"/>
                </a:solidFill>
                <a:latin typeface="Calibri"/>
              </a:endParaRPr>
            </a:p>
          </p:txBody>
        </p:sp>
      </p:grpSp>
      <p:pic>
        <p:nvPicPr>
          <p:cNvPr id="21" name="Picture 2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21756" y="3408863"/>
            <a:ext cx="3041137" cy="673470"/>
          </a:xfrm>
          <a:prstGeom prst="rect">
            <a:avLst/>
          </a:prstGeom>
        </p:spPr>
      </p:pic>
      <p:sp>
        <p:nvSpPr>
          <p:cNvPr id="23" name="TextBox 22"/>
          <p:cNvSpPr txBox="1"/>
          <p:nvPr/>
        </p:nvSpPr>
        <p:spPr>
          <a:xfrm>
            <a:off x="539217" y="2317491"/>
            <a:ext cx="3780837" cy="818607"/>
          </a:xfrm>
          <a:prstGeom prst="rect">
            <a:avLst/>
          </a:prstGeom>
          <a:noFill/>
        </p:spPr>
        <p:txBody>
          <a:bodyPr wrap="square" lIns="100502" tIns="50253" rIns="0" bIns="50253">
            <a:spAutoFit/>
          </a:bodyPr>
          <a:lstStyle/>
          <a:p>
            <a:pPr marL="314106" indent="-314106" defTabSz="913452">
              <a:buFont typeface="Arial" panose="020B0604020202020204" pitchFamily="34" charset="0"/>
              <a:buChar char="•"/>
              <a:defRPr/>
            </a:pPr>
            <a:r>
              <a:rPr lang="en-US" sz="2205" b="1" dirty="0">
                <a:solidFill>
                  <a:prstClr val="black"/>
                </a:solidFill>
                <a:cs typeface="Calibri"/>
              </a:rPr>
              <a:t>Optical Bloch equation</a:t>
            </a:r>
            <a:endParaRPr lang="en-US" sz="2205" dirty="0">
              <a:solidFill>
                <a:prstClr val="black"/>
              </a:solidFill>
              <a:cs typeface="Calibri"/>
            </a:endParaRPr>
          </a:p>
          <a:p>
            <a:pPr marL="502560" defTabSz="913452">
              <a:spcBef>
                <a:spcPts val="331"/>
              </a:spcBef>
              <a:defRPr/>
            </a:pPr>
            <a:r>
              <a:rPr lang="en-US" sz="2205" dirty="0">
                <a:solidFill>
                  <a:prstClr val="white">
                    <a:lumMod val="50000"/>
                  </a:prstClr>
                </a:solidFill>
                <a:cs typeface="Calibri"/>
              </a:rPr>
              <a:t>3 level example</a:t>
            </a:r>
          </a:p>
        </p:txBody>
      </p:sp>
      <p:sp>
        <p:nvSpPr>
          <p:cNvPr id="25" name="TextBox 24"/>
          <p:cNvSpPr txBox="1"/>
          <p:nvPr/>
        </p:nvSpPr>
        <p:spPr>
          <a:xfrm>
            <a:off x="7659703" y="5190068"/>
            <a:ext cx="860980" cy="406964"/>
          </a:xfrm>
          <a:prstGeom prst="rect">
            <a:avLst/>
          </a:prstGeom>
          <a:noFill/>
          <a:ln>
            <a:noFill/>
          </a:ln>
        </p:spPr>
        <p:txBody>
          <a:bodyPr wrap="square" lIns="98920" tIns="49463" rIns="98920" bIns="49463" compatLnSpc="0">
            <a:spAutoFit/>
          </a:bodyPr>
          <a:lstStyle/>
          <a:p>
            <a:pPr defTabSz="913452" hangingPunct="0">
              <a:defRPr/>
            </a:pPr>
            <a:r>
              <a:rPr lang="es-CO" b="1" dirty="0">
                <a:solidFill>
                  <a:srgbClr val="000000"/>
                </a:solidFill>
                <a:latin typeface="Myriad Pro" pitchFamily="34" charset="0"/>
                <a:ea typeface="SimSun" pitchFamily="2"/>
                <a:cs typeface="Mangal" pitchFamily="2"/>
              </a:rPr>
              <a:t>Ba</a:t>
            </a:r>
            <a:r>
              <a:rPr lang="es-CO" b="1" baseline="33000" dirty="0">
                <a:solidFill>
                  <a:srgbClr val="000000"/>
                </a:solidFill>
                <a:latin typeface="Myriad Pro" pitchFamily="34" charset="0"/>
                <a:ea typeface="SimSun" pitchFamily="2"/>
                <a:cs typeface="Mangal" pitchFamily="2"/>
              </a:rPr>
              <a:t>+</a:t>
            </a:r>
            <a:endParaRPr lang="es-CO" dirty="0">
              <a:solidFill>
                <a:srgbClr val="000000"/>
              </a:solidFill>
              <a:latin typeface="Myriad Pro" pitchFamily="34" charset="0"/>
              <a:ea typeface="SimSun" pitchFamily="2"/>
              <a:cs typeface="Mangal" pitchFamily="2"/>
            </a:endParaRPr>
          </a:p>
        </p:txBody>
      </p:sp>
      <p:sp>
        <p:nvSpPr>
          <p:cNvPr id="27" name="Text Box 27"/>
          <p:cNvSpPr txBox="1">
            <a:spLocks noChangeArrowheads="1"/>
          </p:cNvSpPr>
          <p:nvPr/>
        </p:nvSpPr>
        <p:spPr bwMode="auto">
          <a:xfrm>
            <a:off x="4517199" y="4662815"/>
            <a:ext cx="780172" cy="362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lgn="r" fontAlgn="base">
              <a:spcBef>
                <a:spcPct val="50000"/>
              </a:spcBef>
              <a:spcAft>
                <a:spcPct val="0"/>
              </a:spcAft>
            </a:pPr>
            <a:r>
              <a:rPr lang="en-US" altLang="en-US" sz="2205" b="1" dirty="0">
                <a:solidFill>
                  <a:prstClr val="black"/>
                </a:solidFill>
                <a:latin typeface="Minion Pro" pitchFamily="18" charset="0"/>
                <a:ea typeface="ＭＳ Ｐゴシック" pitchFamily="34" charset="-128"/>
                <a:cs typeface="Calibri"/>
              </a:rPr>
              <a:t>|</a:t>
            </a:r>
            <a:r>
              <a:rPr lang="en-US" altLang="en-US" sz="2205" b="1" baseline="30000" dirty="0">
                <a:solidFill>
                  <a:prstClr val="black"/>
                </a:solidFill>
                <a:latin typeface="Minion Pro" pitchFamily="18" charset="0"/>
                <a:ea typeface="ＭＳ Ｐゴシック" pitchFamily="34" charset="-128"/>
                <a:cs typeface="Calibri"/>
              </a:rPr>
              <a:t>2</a:t>
            </a:r>
            <a:r>
              <a:rPr lang="en-US" altLang="en-US" sz="2205" b="1" dirty="0">
                <a:solidFill>
                  <a:prstClr val="black"/>
                </a:solidFill>
                <a:latin typeface="Minion Pro" pitchFamily="18" charset="0"/>
                <a:ea typeface="ＭＳ Ｐゴシック" pitchFamily="34" charset="-128"/>
                <a:cs typeface="Calibri"/>
              </a:rPr>
              <a:t>S</a:t>
            </a:r>
            <a:r>
              <a:rPr lang="en-US" altLang="en-US" sz="2205" b="1" baseline="-25000" dirty="0">
                <a:solidFill>
                  <a:prstClr val="black"/>
                </a:solidFill>
                <a:latin typeface="Minion Pro" pitchFamily="18" charset="0"/>
                <a:ea typeface="ＭＳ Ｐゴシック" pitchFamily="34" charset="-128"/>
                <a:cs typeface="Calibri"/>
              </a:rPr>
              <a:t>1/2</a:t>
            </a:r>
            <a:r>
              <a:rPr lang="en-US" sz="2205" b="1" dirty="0">
                <a:solidFill>
                  <a:prstClr val="black"/>
                </a:solidFill>
                <a:latin typeface="Minion Pro" pitchFamily="18" charset="0"/>
              </a:rPr>
              <a:t>⟩</a:t>
            </a:r>
            <a:r>
              <a:rPr lang="en-US" altLang="en-US" sz="2205" b="1" dirty="0">
                <a:solidFill>
                  <a:prstClr val="black"/>
                </a:solidFill>
                <a:latin typeface="Minion Pro" pitchFamily="18" charset="0"/>
                <a:ea typeface="ＭＳ Ｐゴシック" pitchFamily="34" charset="-128"/>
                <a:cs typeface="Calibri"/>
              </a:rPr>
              <a:t> </a:t>
            </a:r>
            <a:endParaRPr lang="en-US" altLang="en-US" sz="2205" b="1" dirty="0">
              <a:solidFill>
                <a:prstClr val="black"/>
              </a:solidFill>
              <a:latin typeface="Minion Pro" pitchFamily="18" charset="0"/>
              <a:ea typeface="ＭＳ Ｐゴシック" pitchFamily="34" charset="-128"/>
              <a:cs typeface="Calibri"/>
              <a:sym typeface="Symbol" pitchFamily="18" charset="2"/>
            </a:endParaRPr>
          </a:p>
        </p:txBody>
      </p:sp>
      <p:sp>
        <p:nvSpPr>
          <p:cNvPr id="28" name="Line 30"/>
          <p:cNvSpPr>
            <a:spLocks noChangeShapeType="1"/>
          </p:cNvSpPr>
          <p:nvPr/>
        </p:nvSpPr>
        <p:spPr bwMode="auto">
          <a:xfrm>
            <a:off x="6250670" y="2484404"/>
            <a:ext cx="517487"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lIns="100502" tIns="50253" rIns="100502" bIns="50253" anchor="ctr"/>
          <a:lstStyle/>
          <a:p>
            <a:pPr defTabSz="913452"/>
            <a:endParaRPr lang="en-US" sz="1543">
              <a:solidFill>
                <a:prstClr val="black"/>
              </a:solidFill>
              <a:latin typeface="Myriad Pro" pitchFamily="34" charset="0"/>
              <a:cs typeface="Calibri"/>
            </a:endParaRPr>
          </a:p>
        </p:txBody>
      </p:sp>
      <p:sp>
        <p:nvSpPr>
          <p:cNvPr id="31" name="Line 30"/>
          <p:cNvSpPr>
            <a:spLocks noChangeShapeType="1"/>
          </p:cNvSpPr>
          <p:nvPr/>
        </p:nvSpPr>
        <p:spPr bwMode="auto">
          <a:xfrm>
            <a:off x="5424012" y="4865444"/>
            <a:ext cx="517029"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lIns="100502" tIns="50253" rIns="100502" bIns="50253" anchor="ctr"/>
          <a:lstStyle/>
          <a:p>
            <a:pPr defTabSz="913452"/>
            <a:endParaRPr lang="en-US" sz="1543">
              <a:solidFill>
                <a:prstClr val="black"/>
              </a:solidFill>
              <a:latin typeface="Myriad Pro" pitchFamily="34" charset="0"/>
              <a:cs typeface="Calibri"/>
            </a:endParaRPr>
          </a:p>
        </p:txBody>
      </p:sp>
      <p:sp>
        <p:nvSpPr>
          <p:cNvPr id="32" name="Line 30"/>
          <p:cNvSpPr>
            <a:spLocks noChangeShapeType="1"/>
          </p:cNvSpPr>
          <p:nvPr/>
        </p:nvSpPr>
        <p:spPr bwMode="auto">
          <a:xfrm>
            <a:off x="7262034" y="4289230"/>
            <a:ext cx="517487"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lIns="100502" tIns="50253" rIns="100502" bIns="50253" anchor="ctr"/>
          <a:lstStyle/>
          <a:p>
            <a:pPr defTabSz="913452"/>
            <a:endParaRPr lang="en-US" sz="1543">
              <a:solidFill>
                <a:prstClr val="black"/>
              </a:solidFill>
              <a:latin typeface="Myriad Pro" pitchFamily="34" charset="0"/>
              <a:cs typeface="Calibri"/>
            </a:endParaRPr>
          </a:p>
        </p:txBody>
      </p:sp>
      <p:grpSp>
        <p:nvGrpSpPr>
          <p:cNvPr id="97" name="Figure Detuning"/>
          <p:cNvGrpSpPr/>
          <p:nvPr/>
        </p:nvGrpSpPr>
        <p:grpSpPr>
          <a:xfrm>
            <a:off x="5905076" y="2489847"/>
            <a:ext cx="1806856" cy="624086"/>
            <a:chOff x="5356498" y="2195891"/>
            <a:chExt cx="1639147" cy="566159"/>
          </a:xfrm>
        </p:grpSpPr>
        <p:sp>
          <p:nvSpPr>
            <p:cNvPr id="30" name="Line 30"/>
            <p:cNvSpPr>
              <a:spLocks noChangeShapeType="1"/>
            </p:cNvSpPr>
            <p:nvPr/>
          </p:nvSpPr>
          <p:spPr bwMode="auto">
            <a:xfrm>
              <a:off x="5716679" y="2369502"/>
              <a:ext cx="413060" cy="0"/>
            </a:xfrm>
            <a:prstGeom prst="line">
              <a:avLst/>
            </a:prstGeom>
            <a:noFill/>
            <a:ln w="38100">
              <a:solidFill>
                <a:schemeClr val="accent1"/>
              </a:solidFill>
              <a:prstDash val="sysDash"/>
              <a:round/>
              <a:headEnd type="none" w="med" len="med"/>
              <a:tailEnd type="none" w="med" len="med"/>
            </a:ln>
            <a:extLst>
              <a:ext uri="{909E8E84-426E-40DD-AFC4-6F175D3DCCD1}">
                <a14:hiddenFill xmlns:a14="http://schemas.microsoft.com/office/drawing/2010/main">
                  <a:noFill/>
                </a14:hiddenFill>
              </a:ext>
            </a:extLst>
          </p:spPr>
          <p:txBody>
            <a:bodyPr/>
            <a:lstStyle/>
            <a:p>
              <a:pPr defTabSz="913452"/>
              <a:endParaRPr lang="en-US" sz="1543">
                <a:solidFill>
                  <a:prstClr val="black"/>
                </a:solidFill>
                <a:latin typeface="Myriad Pro" pitchFamily="34" charset="0"/>
                <a:cs typeface="Calibri"/>
              </a:endParaRPr>
            </a:p>
          </p:txBody>
        </p:sp>
        <p:sp>
          <p:nvSpPr>
            <p:cNvPr id="37" name="TextBox 16"/>
            <p:cNvSpPr txBox="1">
              <a:spLocks noChangeArrowheads="1"/>
            </p:cNvSpPr>
            <p:nvPr/>
          </p:nvSpPr>
          <p:spPr bwMode="auto">
            <a:xfrm>
              <a:off x="5356498" y="2195891"/>
              <a:ext cx="465180" cy="391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defRPr sz="1600" b="1" i="1">
                  <a:solidFill>
                    <a:schemeClr val="accent1"/>
                  </a:solidFill>
                  <a:latin typeface="Myriad Pro" pitchFamily="34" charset="0"/>
                  <a:ea typeface="SimSun" pitchFamily="2" charset="-122"/>
                </a:defRPr>
              </a:lvl1pPr>
              <a:lvl2pPr marL="742950" indent="-285750">
                <a:defRPr>
                  <a:latin typeface="Calibri" pitchFamily="34" charset="0"/>
                </a:defRPr>
              </a:lvl2pPr>
              <a:lvl3pPr marL="1143000" indent="-228600">
                <a:defRPr>
                  <a:latin typeface="Calibri" pitchFamily="34" charset="0"/>
                </a:defRPr>
              </a:lvl3pPr>
              <a:lvl4pPr marL="1600200" indent="-228600">
                <a:defRPr>
                  <a:latin typeface="Calibri" pitchFamily="34" charset="0"/>
                </a:defRPr>
              </a:lvl4pPr>
              <a:lvl5pPr marL="2057400" indent="-228600">
                <a:defRPr>
                  <a:latin typeface="Calibri" pitchFamily="34" charset="0"/>
                </a:defRPr>
              </a:lvl5pPr>
              <a:lvl6pPr marL="2514600" indent="-228600" fontAlgn="base">
                <a:spcBef>
                  <a:spcPct val="0"/>
                </a:spcBef>
                <a:spcAft>
                  <a:spcPct val="0"/>
                </a:spcAft>
                <a:defRPr>
                  <a:latin typeface="Calibri" pitchFamily="34" charset="0"/>
                </a:defRPr>
              </a:lvl6pPr>
              <a:lvl7pPr marL="2971800" indent="-228600" fontAlgn="base">
                <a:spcBef>
                  <a:spcPct val="0"/>
                </a:spcBef>
                <a:spcAft>
                  <a:spcPct val="0"/>
                </a:spcAft>
                <a:defRPr>
                  <a:latin typeface="Calibri" pitchFamily="34" charset="0"/>
                </a:defRPr>
              </a:lvl7pPr>
              <a:lvl8pPr marL="3429000" indent="-228600" fontAlgn="base">
                <a:spcBef>
                  <a:spcPct val="0"/>
                </a:spcBef>
                <a:spcAft>
                  <a:spcPct val="0"/>
                </a:spcAft>
                <a:defRPr>
                  <a:latin typeface="Calibri" pitchFamily="34" charset="0"/>
                </a:defRPr>
              </a:lvl8pPr>
              <a:lvl9pPr marL="3886200" indent="-228600" fontAlgn="base">
                <a:spcBef>
                  <a:spcPct val="0"/>
                </a:spcBef>
                <a:spcAft>
                  <a:spcPct val="0"/>
                </a:spcAft>
                <a:defRPr>
                  <a:latin typeface="Calibri" pitchFamily="34" charset="0"/>
                </a:defRPr>
              </a:lvl9pPr>
            </a:lstStyle>
            <a:p>
              <a:pPr defTabSz="913452"/>
              <a:r>
                <a:rPr lang="el-GR" altLang="nl-NL" sz="2205" i="0" dirty="0">
                  <a:solidFill>
                    <a:srgbClr val="4F81BD"/>
                  </a:solidFill>
                  <a:latin typeface="Minion Pro" pitchFamily="18" charset="0"/>
                </a:rPr>
                <a:t>Δ</a:t>
              </a:r>
              <a:r>
                <a:rPr lang="en-US" altLang="nl-NL" sz="2205" i="0" baseline="-25000" dirty="0">
                  <a:solidFill>
                    <a:srgbClr val="4F81BD"/>
                  </a:solidFill>
                  <a:latin typeface="Minion Pro" pitchFamily="18" charset="0"/>
                </a:rPr>
                <a:t>1</a:t>
              </a:r>
            </a:p>
          </p:txBody>
        </p:sp>
        <p:sp>
          <p:nvSpPr>
            <p:cNvPr id="33" name="Line 30"/>
            <p:cNvSpPr>
              <a:spLocks noChangeShapeType="1"/>
            </p:cNvSpPr>
            <p:nvPr/>
          </p:nvSpPr>
          <p:spPr bwMode="auto">
            <a:xfrm>
              <a:off x="6110700" y="2547694"/>
              <a:ext cx="417191" cy="0"/>
            </a:xfrm>
            <a:prstGeom prst="line">
              <a:avLst/>
            </a:prstGeom>
            <a:noFill/>
            <a:ln w="38100">
              <a:solidFill>
                <a:srgbClr val="FF0000"/>
              </a:solidFill>
              <a:prstDash val="sysDash"/>
              <a:round/>
              <a:headEnd type="none" w="med" len="med"/>
              <a:tailEnd type="none" w="med" len="med"/>
            </a:ln>
            <a:extLst>
              <a:ext uri="{909E8E84-426E-40DD-AFC4-6F175D3DCCD1}">
                <a14:hiddenFill xmlns:a14="http://schemas.microsoft.com/office/drawing/2010/main">
                  <a:noFill/>
                </a14:hiddenFill>
              </a:ext>
            </a:extLst>
          </p:spPr>
          <p:txBody>
            <a:bodyPr/>
            <a:lstStyle/>
            <a:p>
              <a:pPr defTabSz="913452"/>
              <a:endParaRPr lang="en-US" sz="1543">
                <a:solidFill>
                  <a:prstClr val="black"/>
                </a:solidFill>
                <a:latin typeface="Myriad Pro" pitchFamily="34" charset="0"/>
                <a:cs typeface="Calibri"/>
              </a:endParaRPr>
            </a:p>
          </p:txBody>
        </p:sp>
        <p:sp>
          <p:nvSpPr>
            <p:cNvPr id="38" name="TextBox 16"/>
            <p:cNvSpPr txBox="1">
              <a:spLocks noChangeArrowheads="1"/>
            </p:cNvSpPr>
            <p:nvPr/>
          </p:nvSpPr>
          <p:spPr bwMode="auto">
            <a:xfrm>
              <a:off x="6530465" y="2370459"/>
              <a:ext cx="465180" cy="391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defRPr sz="1600" b="1" i="1">
                  <a:solidFill>
                    <a:schemeClr val="accent1"/>
                  </a:solidFill>
                  <a:latin typeface="Myriad Pro" pitchFamily="34" charset="0"/>
                  <a:ea typeface="SimSun" pitchFamily="2" charset="-122"/>
                </a:defRPr>
              </a:lvl1pPr>
              <a:lvl2pPr marL="742950" indent="-285750">
                <a:defRPr>
                  <a:latin typeface="Calibri" pitchFamily="34" charset="0"/>
                </a:defRPr>
              </a:lvl2pPr>
              <a:lvl3pPr marL="1143000" indent="-228600">
                <a:defRPr>
                  <a:latin typeface="Calibri" pitchFamily="34" charset="0"/>
                </a:defRPr>
              </a:lvl3pPr>
              <a:lvl4pPr marL="1600200" indent="-228600">
                <a:defRPr>
                  <a:latin typeface="Calibri" pitchFamily="34" charset="0"/>
                </a:defRPr>
              </a:lvl4pPr>
              <a:lvl5pPr marL="2057400" indent="-228600">
                <a:defRPr>
                  <a:latin typeface="Calibri" pitchFamily="34" charset="0"/>
                </a:defRPr>
              </a:lvl5pPr>
              <a:lvl6pPr marL="2514600" indent="-228600" fontAlgn="base">
                <a:spcBef>
                  <a:spcPct val="0"/>
                </a:spcBef>
                <a:spcAft>
                  <a:spcPct val="0"/>
                </a:spcAft>
                <a:defRPr>
                  <a:latin typeface="Calibri" pitchFamily="34" charset="0"/>
                </a:defRPr>
              </a:lvl6pPr>
              <a:lvl7pPr marL="2971800" indent="-228600" fontAlgn="base">
                <a:spcBef>
                  <a:spcPct val="0"/>
                </a:spcBef>
                <a:spcAft>
                  <a:spcPct val="0"/>
                </a:spcAft>
                <a:defRPr>
                  <a:latin typeface="Calibri" pitchFamily="34" charset="0"/>
                </a:defRPr>
              </a:lvl7pPr>
              <a:lvl8pPr marL="3429000" indent="-228600" fontAlgn="base">
                <a:spcBef>
                  <a:spcPct val="0"/>
                </a:spcBef>
                <a:spcAft>
                  <a:spcPct val="0"/>
                </a:spcAft>
                <a:defRPr>
                  <a:latin typeface="Calibri" pitchFamily="34" charset="0"/>
                </a:defRPr>
              </a:lvl8pPr>
              <a:lvl9pPr marL="3886200" indent="-228600" fontAlgn="base">
                <a:spcBef>
                  <a:spcPct val="0"/>
                </a:spcBef>
                <a:spcAft>
                  <a:spcPct val="0"/>
                </a:spcAft>
                <a:defRPr>
                  <a:latin typeface="Calibri" pitchFamily="34" charset="0"/>
                </a:defRPr>
              </a:lvl9pPr>
            </a:lstStyle>
            <a:p>
              <a:pPr defTabSz="913452"/>
              <a:r>
                <a:rPr lang="el-GR" altLang="nl-NL" sz="2205" i="0" dirty="0">
                  <a:solidFill>
                    <a:srgbClr val="FF0000"/>
                  </a:solidFill>
                  <a:latin typeface="Minion Pro" pitchFamily="18" charset="0"/>
                </a:rPr>
                <a:t>Δ</a:t>
              </a:r>
              <a:r>
                <a:rPr lang="en-US" altLang="nl-NL" sz="2205" i="0" baseline="-25000" dirty="0">
                  <a:solidFill>
                    <a:srgbClr val="FF0000"/>
                  </a:solidFill>
                  <a:latin typeface="Minion Pro" pitchFamily="18" charset="0"/>
                </a:rPr>
                <a:t>2</a:t>
              </a:r>
            </a:p>
          </p:txBody>
        </p:sp>
      </p:grpSp>
      <p:grpSp>
        <p:nvGrpSpPr>
          <p:cNvPr id="93" name="Figure Decoherence"/>
          <p:cNvGrpSpPr/>
          <p:nvPr/>
        </p:nvGrpSpPr>
        <p:grpSpPr>
          <a:xfrm>
            <a:off x="5001331" y="2738993"/>
            <a:ext cx="3490319" cy="958511"/>
            <a:chOff x="4536637" y="2421911"/>
            <a:chExt cx="3166354" cy="869544"/>
          </a:xfrm>
        </p:grpSpPr>
        <p:sp>
          <p:nvSpPr>
            <p:cNvPr id="36" name="TextBox 16"/>
            <p:cNvSpPr txBox="1">
              <a:spLocks noChangeArrowheads="1"/>
            </p:cNvSpPr>
            <p:nvPr/>
          </p:nvSpPr>
          <p:spPr bwMode="auto">
            <a:xfrm>
              <a:off x="4536637" y="2899863"/>
              <a:ext cx="294558" cy="391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defTabSz="913452" eaLnBrk="1" hangingPunct="1">
                <a:spcBef>
                  <a:spcPct val="0"/>
                </a:spcBef>
                <a:buNone/>
              </a:pPr>
              <a:r>
                <a:rPr lang="el-GR" altLang="nl-NL" sz="2205" b="1" dirty="0">
                  <a:solidFill>
                    <a:prstClr val="white">
                      <a:lumMod val="65000"/>
                    </a:prstClr>
                  </a:solidFill>
                  <a:latin typeface="Minion Pro" pitchFamily="18" charset="0"/>
                  <a:ea typeface="SimSun" pitchFamily="2" charset="-122"/>
                </a:rPr>
                <a:t>γ</a:t>
              </a:r>
              <a:endParaRPr lang="en-US" altLang="nl-NL" sz="2205" b="1" baseline="-25000" dirty="0">
                <a:solidFill>
                  <a:prstClr val="white">
                    <a:lumMod val="65000"/>
                  </a:prstClr>
                </a:solidFill>
                <a:latin typeface="Minion Pro" pitchFamily="18" charset="0"/>
                <a:ea typeface="SimSun" pitchFamily="2" charset="-122"/>
              </a:endParaRPr>
            </a:p>
          </p:txBody>
        </p:sp>
        <p:sp>
          <p:nvSpPr>
            <p:cNvPr id="41" name="Freeform 40"/>
            <p:cNvSpPr/>
            <p:nvPr/>
          </p:nvSpPr>
          <p:spPr>
            <a:xfrm rot="740617">
              <a:off x="4829871" y="3168364"/>
              <a:ext cx="545122" cy="103196"/>
            </a:xfrm>
            <a:custGeom>
              <a:avLst/>
              <a:gdLst>
                <a:gd name="connsiteX0" fmla="*/ 1143000 w 1143000"/>
                <a:gd name="connsiteY0" fmla="*/ 222833 h 395679"/>
                <a:gd name="connsiteX1" fmla="*/ 1047750 w 1143000"/>
                <a:gd name="connsiteY1" fmla="*/ 3758 h 395679"/>
                <a:gd name="connsiteX2" fmla="*/ 904875 w 1143000"/>
                <a:gd name="connsiteY2" fmla="*/ 384758 h 395679"/>
                <a:gd name="connsiteX3" fmla="*/ 742950 w 1143000"/>
                <a:gd name="connsiteY3" fmla="*/ 51383 h 395679"/>
                <a:gd name="connsiteX4" fmla="*/ 619125 w 1143000"/>
                <a:gd name="connsiteY4" fmla="*/ 365708 h 395679"/>
                <a:gd name="connsiteX5" fmla="*/ 495300 w 1143000"/>
                <a:gd name="connsiteY5" fmla="*/ 32333 h 395679"/>
                <a:gd name="connsiteX6" fmla="*/ 361950 w 1143000"/>
                <a:gd name="connsiteY6" fmla="*/ 394283 h 395679"/>
                <a:gd name="connsiteX7" fmla="*/ 171450 w 1143000"/>
                <a:gd name="connsiteY7" fmla="*/ 156158 h 395679"/>
                <a:gd name="connsiteX8" fmla="*/ 0 w 1143000"/>
                <a:gd name="connsiteY8" fmla="*/ 127583 h 395679"/>
                <a:gd name="connsiteX0" fmla="*/ 1143000 w 1143000"/>
                <a:gd name="connsiteY0" fmla="*/ 222833 h 395679"/>
                <a:gd name="connsiteX1" fmla="*/ 1047750 w 1143000"/>
                <a:gd name="connsiteY1" fmla="*/ 3758 h 395679"/>
                <a:gd name="connsiteX2" fmla="*/ 904875 w 1143000"/>
                <a:gd name="connsiteY2" fmla="*/ 384758 h 395679"/>
                <a:gd name="connsiteX3" fmla="*/ 755650 w 1143000"/>
                <a:gd name="connsiteY3" fmla="*/ 29158 h 395679"/>
                <a:gd name="connsiteX4" fmla="*/ 619125 w 1143000"/>
                <a:gd name="connsiteY4" fmla="*/ 365708 h 395679"/>
                <a:gd name="connsiteX5" fmla="*/ 495300 w 1143000"/>
                <a:gd name="connsiteY5" fmla="*/ 32333 h 395679"/>
                <a:gd name="connsiteX6" fmla="*/ 361950 w 1143000"/>
                <a:gd name="connsiteY6" fmla="*/ 394283 h 395679"/>
                <a:gd name="connsiteX7" fmla="*/ 171450 w 1143000"/>
                <a:gd name="connsiteY7" fmla="*/ 156158 h 395679"/>
                <a:gd name="connsiteX8" fmla="*/ 0 w 1143000"/>
                <a:gd name="connsiteY8" fmla="*/ 127583 h 395679"/>
                <a:gd name="connsiteX0" fmla="*/ 1143000 w 1143000"/>
                <a:gd name="connsiteY0" fmla="*/ 222833 h 384795"/>
                <a:gd name="connsiteX1" fmla="*/ 1047750 w 1143000"/>
                <a:gd name="connsiteY1" fmla="*/ 3758 h 384795"/>
                <a:gd name="connsiteX2" fmla="*/ 904875 w 1143000"/>
                <a:gd name="connsiteY2" fmla="*/ 384758 h 384795"/>
                <a:gd name="connsiteX3" fmla="*/ 755650 w 1143000"/>
                <a:gd name="connsiteY3" fmla="*/ 29158 h 384795"/>
                <a:gd name="connsiteX4" fmla="*/ 619125 w 1143000"/>
                <a:gd name="connsiteY4" fmla="*/ 365708 h 384795"/>
                <a:gd name="connsiteX5" fmla="*/ 495300 w 1143000"/>
                <a:gd name="connsiteY5" fmla="*/ 32333 h 384795"/>
                <a:gd name="connsiteX6" fmla="*/ 361950 w 1143000"/>
                <a:gd name="connsiteY6" fmla="*/ 356183 h 384795"/>
                <a:gd name="connsiteX7" fmla="*/ 171450 w 1143000"/>
                <a:gd name="connsiteY7" fmla="*/ 156158 h 384795"/>
                <a:gd name="connsiteX8" fmla="*/ 0 w 1143000"/>
                <a:gd name="connsiteY8" fmla="*/ 127583 h 384795"/>
                <a:gd name="connsiteX0" fmla="*/ 1143000 w 1143000"/>
                <a:gd name="connsiteY0" fmla="*/ 222833 h 384795"/>
                <a:gd name="connsiteX1" fmla="*/ 1047750 w 1143000"/>
                <a:gd name="connsiteY1" fmla="*/ 3758 h 384795"/>
                <a:gd name="connsiteX2" fmla="*/ 904875 w 1143000"/>
                <a:gd name="connsiteY2" fmla="*/ 384758 h 384795"/>
                <a:gd name="connsiteX3" fmla="*/ 755650 w 1143000"/>
                <a:gd name="connsiteY3" fmla="*/ 29158 h 384795"/>
                <a:gd name="connsiteX4" fmla="*/ 619125 w 1143000"/>
                <a:gd name="connsiteY4" fmla="*/ 365708 h 384795"/>
                <a:gd name="connsiteX5" fmla="*/ 495300 w 1143000"/>
                <a:gd name="connsiteY5" fmla="*/ 32333 h 384795"/>
                <a:gd name="connsiteX6" fmla="*/ 361950 w 1143000"/>
                <a:gd name="connsiteY6" fmla="*/ 356183 h 384795"/>
                <a:gd name="connsiteX7" fmla="*/ 171450 w 1143000"/>
                <a:gd name="connsiteY7" fmla="*/ 156158 h 384795"/>
                <a:gd name="connsiteX8" fmla="*/ 0 w 1143000"/>
                <a:gd name="connsiteY8" fmla="*/ 127583 h 384795"/>
                <a:gd name="connsiteX0" fmla="*/ 1143000 w 1143000"/>
                <a:gd name="connsiteY0" fmla="*/ 222833 h 384795"/>
                <a:gd name="connsiteX1" fmla="*/ 1047750 w 1143000"/>
                <a:gd name="connsiteY1" fmla="*/ 3758 h 384795"/>
                <a:gd name="connsiteX2" fmla="*/ 904875 w 1143000"/>
                <a:gd name="connsiteY2" fmla="*/ 384758 h 384795"/>
                <a:gd name="connsiteX3" fmla="*/ 755650 w 1143000"/>
                <a:gd name="connsiteY3" fmla="*/ 29158 h 384795"/>
                <a:gd name="connsiteX4" fmla="*/ 619125 w 1143000"/>
                <a:gd name="connsiteY4" fmla="*/ 365708 h 384795"/>
                <a:gd name="connsiteX5" fmla="*/ 495300 w 1143000"/>
                <a:gd name="connsiteY5" fmla="*/ 32333 h 384795"/>
                <a:gd name="connsiteX6" fmla="*/ 361950 w 1143000"/>
                <a:gd name="connsiteY6" fmla="*/ 356183 h 384795"/>
                <a:gd name="connsiteX7" fmla="*/ 225425 w 1143000"/>
                <a:gd name="connsiteY7" fmla="*/ 210133 h 384795"/>
                <a:gd name="connsiteX8" fmla="*/ 0 w 1143000"/>
                <a:gd name="connsiteY8" fmla="*/ 127583 h 384795"/>
                <a:gd name="connsiteX0" fmla="*/ 1104900 w 1104900"/>
                <a:gd name="connsiteY0" fmla="*/ 222833 h 384795"/>
                <a:gd name="connsiteX1" fmla="*/ 1009650 w 1104900"/>
                <a:gd name="connsiteY1" fmla="*/ 3758 h 384795"/>
                <a:gd name="connsiteX2" fmla="*/ 866775 w 1104900"/>
                <a:gd name="connsiteY2" fmla="*/ 384758 h 384795"/>
                <a:gd name="connsiteX3" fmla="*/ 717550 w 1104900"/>
                <a:gd name="connsiteY3" fmla="*/ 29158 h 384795"/>
                <a:gd name="connsiteX4" fmla="*/ 581025 w 1104900"/>
                <a:gd name="connsiteY4" fmla="*/ 365708 h 384795"/>
                <a:gd name="connsiteX5" fmla="*/ 457200 w 1104900"/>
                <a:gd name="connsiteY5" fmla="*/ 32333 h 384795"/>
                <a:gd name="connsiteX6" fmla="*/ 323850 w 1104900"/>
                <a:gd name="connsiteY6" fmla="*/ 356183 h 384795"/>
                <a:gd name="connsiteX7" fmla="*/ 187325 w 1104900"/>
                <a:gd name="connsiteY7" fmla="*/ 210133 h 384795"/>
                <a:gd name="connsiteX8" fmla="*/ 0 w 1104900"/>
                <a:gd name="connsiteY8" fmla="*/ 197433 h 384795"/>
                <a:gd name="connsiteX0" fmla="*/ 1104900 w 1104900"/>
                <a:gd name="connsiteY0" fmla="*/ 204328 h 366255"/>
                <a:gd name="connsiteX1" fmla="*/ 984250 w 1104900"/>
                <a:gd name="connsiteY1" fmla="*/ 4303 h 366255"/>
                <a:gd name="connsiteX2" fmla="*/ 866775 w 1104900"/>
                <a:gd name="connsiteY2" fmla="*/ 366253 h 366255"/>
                <a:gd name="connsiteX3" fmla="*/ 717550 w 1104900"/>
                <a:gd name="connsiteY3" fmla="*/ 10653 h 366255"/>
                <a:gd name="connsiteX4" fmla="*/ 581025 w 1104900"/>
                <a:gd name="connsiteY4" fmla="*/ 347203 h 366255"/>
                <a:gd name="connsiteX5" fmla="*/ 457200 w 1104900"/>
                <a:gd name="connsiteY5" fmla="*/ 13828 h 366255"/>
                <a:gd name="connsiteX6" fmla="*/ 323850 w 1104900"/>
                <a:gd name="connsiteY6" fmla="*/ 337678 h 366255"/>
                <a:gd name="connsiteX7" fmla="*/ 187325 w 1104900"/>
                <a:gd name="connsiteY7" fmla="*/ 191628 h 366255"/>
                <a:gd name="connsiteX8" fmla="*/ 0 w 1104900"/>
                <a:gd name="connsiteY8" fmla="*/ 178928 h 366255"/>
                <a:gd name="connsiteX0" fmla="*/ 1104900 w 1104900"/>
                <a:gd name="connsiteY0" fmla="*/ 200049 h 361976"/>
                <a:gd name="connsiteX1" fmla="*/ 984250 w 1104900"/>
                <a:gd name="connsiteY1" fmla="*/ 24 h 361976"/>
                <a:gd name="connsiteX2" fmla="*/ 866775 w 1104900"/>
                <a:gd name="connsiteY2" fmla="*/ 361974 h 361976"/>
                <a:gd name="connsiteX3" fmla="*/ 717550 w 1104900"/>
                <a:gd name="connsiteY3" fmla="*/ 6374 h 361976"/>
                <a:gd name="connsiteX4" fmla="*/ 581025 w 1104900"/>
                <a:gd name="connsiteY4" fmla="*/ 342924 h 361976"/>
                <a:gd name="connsiteX5" fmla="*/ 457200 w 1104900"/>
                <a:gd name="connsiteY5" fmla="*/ 9549 h 361976"/>
                <a:gd name="connsiteX6" fmla="*/ 323850 w 1104900"/>
                <a:gd name="connsiteY6" fmla="*/ 333399 h 361976"/>
                <a:gd name="connsiteX7" fmla="*/ 187325 w 1104900"/>
                <a:gd name="connsiteY7" fmla="*/ 187349 h 361976"/>
                <a:gd name="connsiteX8" fmla="*/ 0 w 1104900"/>
                <a:gd name="connsiteY8" fmla="*/ 174649 h 361976"/>
                <a:gd name="connsiteX0" fmla="*/ 1092200 w 1092200"/>
                <a:gd name="connsiteY0" fmla="*/ 204327 h 366254"/>
                <a:gd name="connsiteX1" fmla="*/ 984250 w 1092200"/>
                <a:gd name="connsiteY1" fmla="*/ 4302 h 366254"/>
                <a:gd name="connsiteX2" fmla="*/ 866775 w 1092200"/>
                <a:gd name="connsiteY2" fmla="*/ 366252 h 366254"/>
                <a:gd name="connsiteX3" fmla="*/ 717550 w 1092200"/>
                <a:gd name="connsiteY3" fmla="*/ 10652 h 366254"/>
                <a:gd name="connsiteX4" fmla="*/ 581025 w 1092200"/>
                <a:gd name="connsiteY4" fmla="*/ 347202 h 366254"/>
                <a:gd name="connsiteX5" fmla="*/ 457200 w 1092200"/>
                <a:gd name="connsiteY5" fmla="*/ 13827 h 366254"/>
                <a:gd name="connsiteX6" fmla="*/ 323850 w 1092200"/>
                <a:gd name="connsiteY6" fmla="*/ 337677 h 366254"/>
                <a:gd name="connsiteX7" fmla="*/ 187325 w 1092200"/>
                <a:gd name="connsiteY7" fmla="*/ 191627 h 366254"/>
                <a:gd name="connsiteX8" fmla="*/ 0 w 1092200"/>
                <a:gd name="connsiteY8" fmla="*/ 178927 h 36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2200" h="366254">
                  <a:moveTo>
                    <a:pt x="1092200" y="204327"/>
                  </a:moveTo>
                  <a:cubicBezTo>
                    <a:pt x="1064418" y="81295"/>
                    <a:pt x="1021821" y="-22686"/>
                    <a:pt x="984250" y="4302"/>
                  </a:cubicBezTo>
                  <a:cubicBezTo>
                    <a:pt x="946679" y="31290"/>
                    <a:pt x="911225" y="365194"/>
                    <a:pt x="866775" y="366252"/>
                  </a:cubicBezTo>
                  <a:cubicBezTo>
                    <a:pt x="822325" y="367310"/>
                    <a:pt x="765175" y="13827"/>
                    <a:pt x="717550" y="10652"/>
                  </a:cubicBezTo>
                  <a:cubicBezTo>
                    <a:pt x="669925" y="7477"/>
                    <a:pt x="624417" y="346673"/>
                    <a:pt x="581025" y="347202"/>
                  </a:cubicBezTo>
                  <a:cubicBezTo>
                    <a:pt x="537633" y="347731"/>
                    <a:pt x="500062" y="15414"/>
                    <a:pt x="457200" y="13827"/>
                  </a:cubicBezTo>
                  <a:cubicBezTo>
                    <a:pt x="414338" y="12240"/>
                    <a:pt x="368829" y="308044"/>
                    <a:pt x="323850" y="337677"/>
                  </a:cubicBezTo>
                  <a:cubicBezTo>
                    <a:pt x="278871" y="367310"/>
                    <a:pt x="241300" y="218085"/>
                    <a:pt x="187325" y="191627"/>
                  </a:cubicBezTo>
                  <a:cubicBezTo>
                    <a:pt x="133350" y="165169"/>
                    <a:pt x="73025" y="183690"/>
                    <a:pt x="0" y="178927"/>
                  </a:cubicBezTo>
                </a:path>
              </a:pathLst>
            </a:custGeom>
            <a:noFill/>
            <a:ln w="19050">
              <a:solidFill>
                <a:schemeClr val="bg1">
                  <a:lumMod val="65000"/>
                </a:schemeClr>
              </a:solidFill>
              <a:headEnd type="none"/>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spcCol="0" rtlCol="0" anchor="ctr"/>
            <a:lstStyle/>
            <a:p>
              <a:pPr algn="ctr" defTabSz="913452"/>
              <a:endParaRPr lang="en-US" sz="1213">
                <a:solidFill>
                  <a:prstClr val="white"/>
                </a:solidFill>
              </a:endParaRPr>
            </a:p>
          </p:txBody>
        </p:sp>
        <p:sp>
          <p:nvSpPr>
            <p:cNvPr id="35" name="TextBox 16"/>
            <p:cNvSpPr txBox="1">
              <a:spLocks noChangeArrowheads="1"/>
            </p:cNvSpPr>
            <p:nvPr/>
          </p:nvSpPr>
          <p:spPr bwMode="auto">
            <a:xfrm>
              <a:off x="7354363" y="2421911"/>
              <a:ext cx="348628" cy="391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defTabSz="913452" eaLnBrk="1" hangingPunct="1">
                <a:spcBef>
                  <a:spcPct val="0"/>
                </a:spcBef>
                <a:buNone/>
              </a:pPr>
              <a:r>
                <a:rPr lang="el-GR" altLang="nl-NL" sz="2205" b="1" dirty="0">
                  <a:solidFill>
                    <a:prstClr val="white">
                      <a:lumMod val="65000"/>
                    </a:prstClr>
                  </a:solidFill>
                  <a:latin typeface="Minion Pro" pitchFamily="18" charset="0"/>
                  <a:ea typeface="SimSun" pitchFamily="2" charset="-122"/>
                </a:rPr>
                <a:t>γ</a:t>
              </a:r>
              <a:endParaRPr lang="en-US" altLang="nl-NL" sz="2205" b="1" dirty="0">
                <a:solidFill>
                  <a:prstClr val="white">
                    <a:lumMod val="65000"/>
                  </a:prstClr>
                </a:solidFill>
                <a:latin typeface="Minion Pro" pitchFamily="18" charset="0"/>
                <a:ea typeface="SimSun" pitchFamily="2" charset="-122"/>
              </a:endParaRPr>
            </a:p>
          </p:txBody>
        </p:sp>
        <p:sp>
          <p:nvSpPr>
            <p:cNvPr id="42" name="Freeform 41"/>
            <p:cNvSpPr/>
            <p:nvPr/>
          </p:nvSpPr>
          <p:spPr>
            <a:xfrm rot="8749234">
              <a:off x="6824565" y="2844721"/>
              <a:ext cx="545122" cy="103196"/>
            </a:xfrm>
            <a:custGeom>
              <a:avLst/>
              <a:gdLst>
                <a:gd name="connsiteX0" fmla="*/ 1143000 w 1143000"/>
                <a:gd name="connsiteY0" fmla="*/ 222833 h 395679"/>
                <a:gd name="connsiteX1" fmla="*/ 1047750 w 1143000"/>
                <a:gd name="connsiteY1" fmla="*/ 3758 h 395679"/>
                <a:gd name="connsiteX2" fmla="*/ 904875 w 1143000"/>
                <a:gd name="connsiteY2" fmla="*/ 384758 h 395679"/>
                <a:gd name="connsiteX3" fmla="*/ 742950 w 1143000"/>
                <a:gd name="connsiteY3" fmla="*/ 51383 h 395679"/>
                <a:gd name="connsiteX4" fmla="*/ 619125 w 1143000"/>
                <a:gd name="connsiteY4" fmla="*/ 365708 h 395679"/>
                <a:gd name="connsiteX5" fmla="*/ 495300 w 1143000"/>
                <a:gd name="connsiteY5" fmla="*/ 32333 h 395679"/>
                <a:gd name="connsiteX6" fmla="*/ 361950 w 1143000"/>
                <a:gd name="connsiteY6" fmla="*/ 394283 h 395679"/>
                <a:gd name="connsiteX7" fmla="*/ 171450 w 1143000"/>
                <a:gd name="connsiteY7" fmla="*/ 156158 h 395679"/>
                <a:gd name="connsiteX8" fmla="*/ 0 w 1143000"/>
                <a:gd name="connsiteY8" fmla="*/ 127583 h 395679"/>
                <a:gd name="connsiteX0" fmla="*/ 1143000 w 1143000"/>
                <a:gd name="connsiteY0" fmla="*/ 222833 h 395679"/>
                <a:gd name="connsiteX1" fmla="*/ 1047750 w 1143000"/>
                <a:gd name="connsiteY1" fmla="*/ 3758 h 395679"/>
                <a:gd name="connsiteX2" fmla="*/ 904875 w 1143000"/>
                <a:gd name="connsiteY2" fmla="*/ 384758 h 395679"/>
                <a:gd name="connsiteX3" fmla="*/ 755650 w 1143000"/>
                <a:gd name="connsiteY3" fmla="*/ 29158 h 395679"/>
                <a:gd name="connsiteX4" fmla="*/ 619125 w 1143000"/>
                <a:gd name="connsiteY4" fmla="*/ 365708 h 395679"/>
                <a:gd name="connsiteX5" fmla="*/ 495300 w 1143000"/>
                <a:gd name="connsiteY5" fmla="*/ 32333 h 395679"/>
                <a:gd name="connsiteX6" fmla="*/ 361950 w 1143000"/>
                <a:gd name="connsiteY6" fmla="*/ 394283 h 395679"/>
                <a:gd name="connsiteX7" fmla="*/ 171450 w 1143000"/>
                <a:gd name="connsiteY7" fmla="*/ 156158 h 395679"/>
                <a:gd name="connsiteX8" fmla="*/ 0 w 1143000"/>
                <a:gd name="connsiteY8" fmla="*/ 127583 h 395679"/>
                <a:gd name="connsiteX0" fmla="*/ 1143000 w 1143000"/>
                <a:gd name="connsiteY0" fmla="*/ 222833 h 384795"/>
                <a:gd name="connsiteX1" fmla="*/ 1047750 w 1143000"/>
                <a:gd name="connsiteY1" fmla="*/ 3758 h 384795"/>
                <a:gd name="connsiteX2" fmla="*/ 904875 w 1143000"/>
                <a:gd name="connsiteY2" fmla="*/ 384758 h 384795"/>
                <a:gd name="connsiteX3" fmla="*/ 755650 w 1143000"/>
                <a:gd name="connsiteY3" fmla="*/ 29158 h 384795"/>
                <a:gd name="connsiteX4" fmla="*/ 619125 w 1143000"/>
                <a:gd name="connsiteY4" fmla="*/ 365708 h 384795"/>
                <a:gd name="connsiteX5" fmla="*/ 495300 w 1143000"/>
                <a:gd name="connsiteY5" fmla="*/ 32333 h 384795"/>
                <a:gd name="connsiteX6" fmla="*/ 361950 w 1143000"/>
                <a:gd name="connsiteY6" fmla="*/ 356183 h 384795"/>
                <a:gd name="connsiteX7" fmla="*/ 171450 w 1143000"/>
                <a:gd name="connsiteY7" fmla="*/ 156158 h 384795"/>
                <a:gd name="connsiteX8" fmla="*/ 0 w 1143000"/>
                <a:gd name="connsiteY8" fmla="*/ 127583 h 384795"/>
                <a:gd name="connsiteX0" fmla="*/ 1143000 w 1143000"/>
                <a:gd name="connsiteY0" fmla="*/ 222833 h 384795"/>
                <a:gd name="connsiteX1" fmla="*/ 1047750 w 1143000"/>
                <a:gd name="connsiteY1" fmla="*/ 3758 h 384795"/>
                <a:gd name="connsiteX2" fmla="*/ 904875 w 1143000"/>
                <a:gd name="connsiteY2" fmla="*/ 384758 h 384795"/>
                <a:gd name="connsiteX3" fmla="*/ 755650 w 1143000"/>
                <a:gd name="connsiteY3" fmla="*/ 29158 h 384795"/>
                <a:gd name="connsiteX4" fmla="*/ 619125 w 1143000"/>
                <a:gd name="connsiteY4" fmla="*/ 365708 h 384795"/>
                <a:gd name="connsiteX5" fmla="*/ 495300 w 1143000"/>
                <a:gd name="connsiteY5" fmla="*/ 32333 h 384795"/>
                <a:gd name="connsiteX6" fmla="*/ 361950 w 1143000"/>
                <a:gd name="connsiteY6" fmla="*/ 356183 h 384795"/>
                <a:gd name="connsiteX7" fmla="*/ 171450 w 1143000"/>
                <a:gd name="connsiteY7" fmla="*/ 156158 h 384795"/>
                <a:gd name="connsiteX8" fmla="*/ 0 w 1143000"/>
                <a:gd name="connsiteY8" fmla="*/ 127583 h 384795"/>
                <a:gd name="connsiteX0" fmla="*/ 1143000 w 1143000"/>
                <a:gd name="connsiteY0" fmla="*/ 222833 h 384795"/>
                <a:gd name="connsiteX1" fmla="*/ 1047750 w 1143000"/>
                <a:gd name="connsiteY1" fmla="*/ 3758 h 384795"/>
                <a:gd name="connsiteX2" fmla="*/ 904875 w 1143000"/>
                <a:gd name="connsiteY2" fmla="*/ 384758 h 384795"/>
                <a:gd name="connsiteX3" fmla="*/ 755650 w 1143000"/>
                <a:gd name="connsiteY3" fmla="*/ 29158 h 384795"/>
                <a:gd name="connsiteX4" fmla="*/ 619125 w 1143000"/>
                <a:gd name="connsiteY4" fmla="*/ 365708 h 384795"/>
                <a:gd name="connsiteX5" fmla="*/ 495300 w 1143000"/>
                <a:gd name="connsiteY5" fmla="*/ 32333 h 384795"/>
                <a:gd name="connsiteX6" fmla="*/ 361950 w 1143000"/>
                <a:gd name="connsiteY6" fmla="*/ 356183 h 384795"/>
                <a:gd name="connsiteX7" fmla="*/ 225425 w 1143000"/>
                <a:gd name="connsiteY7" fmla="*/ 210133 h 384795"/>
                <a:gd name="connsiteX8" fmla="*/ 0 w 1143000"/>
                <a:gd name="connsiteY8" fmla="*/ 127583 h 384795"/>
                <a:gd name="connsiteX0" fmla="*/ 1104900 w 1104900"/>
                <a:gd name="connsiteY0" fmla="*/ 222833 h 384795"/>
                <a:gd name="connsiteX1" fmla="*/ 1009650 w 1104900"/>
                <a:gd name="connsiteY1" fmla="*/ 3758 h 384795"/>
                <a:gd name="connsiteX2" fmla="*/ 866775 w 1104900"/>
                <a:gd name="connsiteY2" fmla="*/ 384758 h 384795"/>
                <a:gd name="connsiteX3" fmla="*/ 717550 w 1104900"/>
                <a:gd name="connsiteY3" fmla="*/ 29158 h 384795"/>
                <a:gd name="connsiteX4" fmla="*/ 581025 w 1104900"/>
                <a:gd name="connsiteY4" fmla="*/ 365708 h 384795"/>
                <a:gd name="connsiteX5" fmla="*/ 457200 w 1104900"/>
                <a:gd name="connsiteY5" fmla="*/ 32333 h 384795"/>
                <a:gd name="connsiteX6" fmla="*/ 323850 w 1104900"/>
                <a:gd name="connsiteY6" fmla="*/ 356183 h 384795"/>
                <a:gd name="connsiteX7" fmla="*/ 187325 w 1104900"/>
                <a:gd name="connsiteY7" fmla="*/ 210133 h 384795"/>
                <a:gd name="connsiteX8" fmla="*/ 0 w 1104900"/>
                <a:gd name="connsiteY8" fmla="*/ 197433 h 384795"/>
                <a:gd name="connsiteX0" fmla="*/ 1104900 w 1104900"/>
                <a:gd name="connsiteY0" fmla="*/ 204328 h 366255"/>
                <a:gd name="connsiteX1" fmla="*/ 984250 w 1104900"/>
                <a:gd name="connsiteY1" fmla="*/ 4303 h 366255"/>
                <a:gd name="connsiteX2" fmla="*/ 866775 w 1104900"/>
                <a:gd name="connsiteY2" fmla="*/ 366253 h 366255"/>
                <a:gd name="connsiteX3" fmla="*/ 717550 w 1104900"/>
                <a:gd name="connsiteY3" fmla="*/ 10653 h 366255"/>
                <a:gd name="connsiteX4" fmla="*/ 581025 w 1104900"/>
                <a:gd name="connsiteY4" fmla="*/ 347203 h 366255"/>
                <a:gd name="connsiteX5" fmla="*/ 457200 w 1104900"/>
                <a:gd name="connsiteY5" fmla="*/ 13828 h 366255"/>
                <a:gd name="connsiteX6" fmla="*/ 323850 w 1104900"/>
                <a:gd name="connsiteY6" fmla="*/ 337678 h 366255"/>
                <a:gd name="connsiteX7" fmla="*/ 187325 w 1104900"/>
                <a:gd name="connsiteY7" fmla="*/ 191628 h 366255"/>
                <a:gd name="connsiteX8" fmla="*/ 0 w 1104900"/>
                <a:gd name="connsiteY8" fmla="*/ 178928 h 366255"/>
                <a:gd name="connsiteX0" fmla="*/ 1104900 w 1104900"/>
                <a:gd name="connsiteY0" fmla="*/ 200049 h 361976"/>
                <a:gd name="connsiteX1" fmla="*/ 984250 w 1104900"/>
                <a:gd name="connsiteY1" fmla="*/ 24 h 361976"/>
                <a:gd name="connsiteX2" fmla="*/ 866775 w 1104900"/>
                <a:gd name="connsiteY2" fmla="*/ 361974 h 361976"/>
                <a:gd name="connsiteX3" fmla="*/ 717550 w 1104900"/>
                <a:gd name="connsiteY3" fmla="*/ 6374 h 361976"/>
                <a:gd name="connsiteX4" fmla="*/ 581025 w 1104900"/>
                <a:gd name="connsiteY4" fmla="*/ 342924 h 361976"/>
                <a:gd name="connsiteX5" fmla="*/ 457200 w 1104900"/>
                <a:gd name="connsiteY5" fmla="*/ 9549 h 361976"/>
                <a:gd name="connsiteX6" fmla="*/ 323850 w 1104900"/>
                <a:gd name="connsiteY6" fmla="*/ 333399 h 361976"/>
                <a:gd name="connsiteX7" fmla="*/ 187325 w 1104900"/>
                <a:gd name="connsiteY7" fmla="*/ 187349 h 361976"/>
                <a:gd name="connsiteX8" fmla="*/ 0 w 1104900"/>
                <a:gd name="connsiteY8" fmla="*/ 174649 h 361976"/>
                <a:gd name="connsiteX0" fmla="*/ 1092200 w 1092200"/>
                <a:gd name="connsiteY0" fmla="*/ 204327 h 366254"/>
                <a:gd name="connsiteX1" fmla="*/ 984250 w 1092200"/>
                <a:gd name="connsiteY1" fmla="*/ 4302 h 366254"/>
                <a:gd name="connsiteX2" fmla="*/ 866775 w 1092200"/>
                <a:gd name="connsiteY2" fmla="*/ 366252 h 366254"/>
                <a:gd name="connsiteX3" fmla="*/ 717550 w 1092200"/>
                <a:gd name="connsiteY3" fmla="*/ 10652 h 366254"/>
                <a:gd name="connsiteX4" fmla="*/ 581025 w 1092200"/>
                <a:gd name="connsiteY4" fmla="*/ 347202 h 366254"/>
                <a:gd name="connsiteX5" fmla="*/ 457200 w 1092200"/>
                <a:gd name="connsiteY5" fmla="*/ 13827 h 366254"/>
                <a:gd name="connsiteX6" fmla="*/ 323850 w 1092200"/>
                <a:gd name="connsiteY6" fmla="*/ 337677 h 366254"/>
                <a:gd name="connsiteX7" fmla="*/ 187325 w 1092200"/>
                <a:gd name="connsiteY7" fmla="*/ 191627 h 366254"/>
                <a:gd name="connsiteX8" fmla="*/ 0 w 1092200"/>
                <a:gd name="connsiteY8" fmla="*/ 178927 h 36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2200" h="366254">
                  <a:moveTo>
                    <a:pt x="1092200" y="204327"/>
                  </a:moveTo>
                  <a:cubicBezTo>
                    <a:pt x="1064418" y="81295"/>
                    <a:pt x="1021821" y="-22686"/>
                    <a:pt x="984250" y="4302"/>
                  </a:cubicBezTo>
                  <a:cubicBezTo>
                    <a:pt x="946679" y="31290"/>
                    <a:pt x="911225" y="365194"/>
                    <a:pt x="866775" y="366252"/>
                  </a:cubicBezTo>
                  <a:cubicBezTo>
                    <a:pt x="822325" y="367310"/>
                    <a:pt x="765175" y="13827"/>
                    <a:pt x="717550" y="10652"/>
                  </a:cubicBezTo>
                  <a:cubicBezTo>
                    <a:pt x="669925" y="7477"/>
                    <a:pt x="624417" y="346673"/>
                    <a:pt x="581025" y="347202"/>
                  </a:cubicBezTo>
                  <a:cubicBezTo>
                    <a:pt x="537633" y="347731"/>
                    <a:pt x="500062" y="15414"/>
                    <a:pt x="457200" y="13827"/>
                  </a:cubicBezTo>
                  <a:cubicBezTo>
                    <a:pt x="414338" y="12240"/>
                    <a:pt x="368829" y="308044"/>
                    <a:pt x="323850" y="337677"/>
                  </a:cubicBezTo>
                  <a:cubicBezTo>
                    <a:pt x="278871" y="367310"/>
                    <a:pt x="241300" y="218085"/>
                    <a:pt x="187325" y="191627"/>
                  </a:cubicBezTo>
                  <a:cubicBezTo>
                    <a:pt x="133350" y="165169"/>
                    <a:pt x="73025" y="183690"/>
                    <a:pt x="0" y="178927"/>
                  </a:cubicBezTo>
                </a:path>
              </a:pathLst>
            </a:custGeom>
            <a:noFill/>
            <a:ln w="19050">
              <a:solidFill>
                <a:schemeClr val="bg1">
                  <a:lumMod val="65000"/>
                </a:schemeClr>
              </a:solidFill>
              <a:headEnd type="none"/>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spcCol="0" rtlCol="0" anchor="ctr"/>
            <a:lstStyle/>
            <a:p>
              <a:pPr algn="ctr" defTabSz="913452"/>
              <a:endParaRPr lang="en-US" sz="1213">
                <a:solidFill>
                  <a:prstClr val="white"/>
                </a:solidFill>
              </a:endParaRPr>
            </a:p>
          </p:txBody>
        </p:sp>
      </p:grpSp>
      <p:grpSp>
        <p:nvGrpSpPr>
          <p:cNvPr id="99" name="Figure Linewidth"/>
          <p:cNvGrpSpPr/>
          <p:nvPr/>
        </p:nvGrpSpPr>
        <p:grpSpPr>
          <a:xfrm>
            <a:off x="6471951" y="4298392"/>
            <a:ext cx="1234902" cy="879850"/>
            <a:chOff x="5893616" y="3813710"/>
            <a:chExt cx="1120281" cy="798184"/>
          </a:xfrm>
        </p:grpSpPr>
        <p:sp>
          <p:nvSpPr>
            <p:cNvPr id="40" name="Arc 39"/>
            <p:cNvSpPr/>
            <p:nvPr/>
          </p:nvSpPr>
          <p:spPr>
            <a:xfrm rot="9089975">
              <a:off x="5893616" y="3813710"/>
              <a:ext cx="676874" cy="323021"/>
            </a:xfrm>
            <a:prstGeom prst="arc">
              <a:avLst>
                <a:gd name="adj1" fmla="val 11420361"/>
                <a:gd name="adj2" fmla="val 20870705"/>
              </a:avLst>
            </a:prstGeom>
            <a:noFill/>
            <a:ln w="25400">
              <a:solidFill>
                <a:schemeClr val="accent3">
                  <a:lumMod val="60000"/>
                  <a:lumOff val="40000"/>
                </a:schemeClr>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a:lstStyle/>
            <a:p>
              <a:pPr defTabSz="913452"/>
              <a:endParaRPr lang="en-US" sz="1543">
                <a:solidFill>
                  <a:prstClr val="black"/>
                </a:solidFill>
                <a:latin typeface="Myriad Pro" pitchFamily="34" charset="0"/>
                <a:cs typeface="Calibri"/>
              </a:endParaRPr>
            </a:p>
          </p:txBody>
        </p:sp>
        <p:sp>
          <p:nvSpPr>
            <p:cNvPr id="39" name="Arc 38"/>
            <p:cNvSpPr/>
            <p:nvPr/>
          </p:nvSpPr>
          <p:spPr>
            <a:xfrm rot="19919796">
              <a:off x="5948528" y="3900778"/>
              <a:ext cx="676874" cy="323021"/>
            </a:xfrm>
            <a:prstGeom prst="arc">
              <a:avLst>
                <a:gd name="adj1" fmla="val 11420361"/>
                <a:gd name="adj2" fmla="val 20870705"/>
              </a:avLst>
            </a:prstGeom>
            <a:noFill/>
            <a:ln w="25400">
              <a:solidFill>
                <a:schemeClr val="accent3">
                  <a:lumMod val="60000"/>
                  <a:lumOff val="40000"/>
                </a:schemeClr>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a:lstStyle/>
            <a:p>
              <a:pPr defTabSz="913452"/>
              <a:endParaRPr lang="en-US" sz="1543">
                <a:solidFill>
                  <a:prstClr val="black"/>
                </a:solidFill>
                <a:latin typeface="Myriad Pro" pitchFamily="34" charset="0"/>
                <a:cs typeface="Calibri"/>
              </a:endParaRPr>
            </a:p>
          </p:txBody>
        </p:sp>
        <p:sp>
          <p:nvSpPr>
            <p:cNvPr id="43" name="TextBox 16"/>
            <p:cNvSpPr txBox="1">
              <a:spLocks noChangeArrowheads="1"/>
            </p:cNvSpPr>
            <p:nvPr/>
          </p:nvSpPr>
          <p:spPr bwMode="auto">
            <a:xfrm>
              <a:off x="6583559" y="4220302"/>
              <a:ext cx="430338" cy="391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defTabSz="913452" eaLnBrk="1" hangingPunct="1">
                <a:spcBef>
                  <a:spcPct val="0"/>
                </a:spcBef>
                <a:buNone/>
              </a:pPr>
              <a:r>
                <a:rPr lang="el-GR" altLang="nl-NL" sz="2205" b="1" dirty="0">
                  <a:solidFill>
                    <a:srgbClr val="9BBB59">
                      <a:lumMod val="60000"/>
                      <a:lumOff val="40000"/>
                    </a:srgbClr>
                  </a:solidFill>
                  <a:latin typeface="Minion Pro" pitchFamily="18" charset="0"/>
                  <a:ea typeface="SimSun" pitchFamily="2" charset="-122"/>
                </a:rPr>
                <a:t>γ</a:t>
              </a:r>
              <a:r>
                <a:rPr lang="en-US" altLang="nl-NL" sz="2205" b="1" baseline="-25000" dirty="0">
                  <a:solidFill>
                    <a:srgbClr val="9BBB59">
                      <a:lumMod val="60000"/>
                      <a:lumOff val="40000"/>
                    </a:srgbClr>
                  </a:solidFill>
                  <a:latin typeface="Minion Pro" pitchFamily="18" charset="0"/>
                  <a:ea typeface="SimSun" pitchFamily="2" charset="-122"/>
                </a:rPr>
                <a:t>c</a:t>
              </a:r>
            </a:p>
          </p:txBody>
        </p:sp>
        <p:sp>
          <p:nvSpPr>
            <p:cNvPr id="44" name="Freeform 43"/>
            <p:cNvSpPr/>
            <p:nvPr/>
          </p:nvSpPr>
          <p:spPr>
            <a:xfrm rot="14301615">
              <a:off x="6152453" y="4202599"/>
              <a:ext cx="545122" cy="103196"/>
            </a:xfrm>
            <a:custGeom>
              <a:avLst/>
              <a:gdLst>
                <a:gd name="connsiteX0" fmla="*/ 1143000 w 1143000"/>
                <a:gd name="connsiteY0" fmla="*/ 222833 h 395679"/>
                <a:gd name="connsiteX1" fmla="*/ 1047750 w 1143000"/>
                <a:gd name="connsiteY1" fmla="*/ 3758 h 395679"/>
                <a:gd name="connsiteX2" fmla="*/ 904875 w 1143000"/>
                <a:gd name="connsiteY2" fmla="*/ 384758 h 395679"/>
                <a:gd name="connsiteX3" fmla="*/ 742950 w 1143000"/>
                <a:gd name="connsiteY3" fmla="*/ 51383 h 395679"/>
                <a:gd name="connsiteX4" fmla="*/ 619125 w 1143000"/>
                <a:gd name="connsiteY4" fmla="*/ 365708 h 395679"/>
                <a:gd name="connsiteX5" fmla="*/ 495300 w 1143000"/>
                <a:gd name="connsiteY5" fmla="*/ 32333 h 395679"/>
                <a:gd name="connsiteX6" fmla="*/ 361950 w 1143000"/>
                <a:gd name="connsiteY6" fmla="*/ 394283 h 395679"/>
                <a:gd name="connsiteX7" fmla="*/ 171450 w 1143000"/>
                <a:gd name="connsiteY7" fmla="*/ 156158 h 395679"/>
                <a:gd name="connsiteX8" fmla="*/ 0 w 1143000"/>
                <a:gd name="connsiteY8" fmla="*/ 127583 h 395679"/>
                <a:gd name="connsiteX0" fmla="*/ 1143000 w 1143000"/>
                <a:gd name="connsiteY0" fmla="*/ 222833 h 395679"/>
                <a:gd name="connsiteX1" fmla="*/ 1047750 w 1143000"/>
                <a:gd name="connsiteY1" fmla="*/ 3758 h 395679"/>
                <a:gd name="connsiteX2" fmla="*/ 904875 w 1143000"/>
                <a:gd name="connsiteY2" fmla="*/ 384758 h 395679"/>
                <a:gd name="connsiteX3" fmla="*/ 755650 w 1143000"/>
                <a:gd name="connsiteY3" fmla="*/ 29158 h 395679"/>
                <a:gd name="connsiteX4" fmla="*/ 619125 w 1143000"/>
                <a:gd name="connsiteY4" fmla="*/ 365708 h 395679"/>
                <a:gd name="connsiteX5" fmla="*/ 495300 w 1143000"/>
                <a:gd name="connsiteY5" fmla="*/ 32333 h 395679"/>
                <a:gd name="connsiteX6" fmla="*/ 361950 w 1143000"/>
                <a:gd name="connsiteY6" fmla="*/ 394283 h 395679"/>
                <a:gd name="connsiteX7" fmla="*/ 171450 w 1143000"/>
                <a:gd name="connsiteY7" fmla="*/ 156158 h 395679"/>
                <a:gd name="connsiteX8" fmla="*/ 0 w 1143000"/>
                <a:gd name="connsiteY8" fmla="*/ 127583 h 395679"/>
                <a:gd name="connsiteX0" fmla="*/ 1143000 w 1143000"/>
                <a:gd name="connsiteY0" fmla="*/ 222833 h 384795"/>
                <a:gd name="connsiteX1" fmla="*/ 1047750 w 1143000"/>
                <a:gd name="connsiteY1" fmla="*/ 3758 h 384795"/>
                <a:gd name="connsiteX2" fmla="*/ 904875 w 1143000"/>
                <a:gd name="connsiteY2" fmla="*/ 384758 h 384795"/>
                <a:gd name="connsiteX3" fmla="*/ 755650 w 1143000"/>
                <a:gd name="connsiteY3" fmla="*/ 29158 h 384795"/>
                <a:gd name="connsiteX4" fmla="*/ 619125 w 1143000"/>
                <a:gd name="connsiteY4" fmla="*/ 365708 h 384795"/>
                <a:gd name="connsiteX5" fmla="*/ 495300 w 1143000"/>
                <a:gd name="connsiteY5" fmla="*/ 32333 h 384795"/>
                <a:gd name="connsiteX6" fmla="*/ 361950 w 1143000"/>
                <a:gd name="connsiteY6" fmla="*/ 356183 h 384795"/>
                <a:gd name="connsiteX7" fmla="*/ 171450 w 1143000"/>
                <a:gd name="connsiteY7" fmla="*/ 156158 h 384795"/>
                <a:gd name="connsiteX8" fmla="*/ 0 w 1143000"/>
                <a:gd name="connsiteY8" fmla="*/ 127583 h 384795"/>
                <a:gd name="connsiteX0" fmla="*/ 1143000 w 1143000"/>
                <a:gd name="connsiteY0" fmla="*/ 222833 h 384795"/>
                <a:gd name="connsiteX1" fmla="*/ 1047750 w 1143000"/>
                <a:gd name="connsiteY1" fmla="*/ 3758 h 384795"/>
                <a:gd name="connsiteX2" fmla="*/ 904875 w 1143000"/>
                <a:gd name="connsiteY2" fmla="*/ 384758 h 384795"/>
                <a:gd name="connsiteX3" fmla="*/ 755650 w 1143000"/>
                <a:gd name="connsiteY3" fmla="*/ 29158 h 384795"/>
                <a:gd name="connsiteX4" fmla="*/ 619125 w 1143000"/>
                <a:gd name="connsiteY4" fmla="*/ 365708 h 384795"/>
                <a:gd name="connsiteX5" fmla="*/ 495300 w 1143000"/>
                <a:gd name="connsiteY5" fmla="*/ 32333 h 384795"/>
                <a:gd name="connsiteX6" fmla="*/ 361950 w 1143000"/>
                <a:gd name="connsiteY6" fmla="*/ 356183 h 384795"/>
                <a:gd name="connsiteX7" fmla="*/ 171450 w 1143000"/>
                <a:gd name="connsiteY7" fmla="*/ 156158 h 384795"/>
                <a:gd name="connsiteX8" fmla="*/ 0 w 1143000"/>
                <a:gd name="connsiteY8" fmla="*/ 127583 h 384795"/>
                <a:gd name="connsiteX0" fmla="*/ 1143000 w 1143000"/>
                <a:gd name="connsiteY0" fmla="*/ 222833 h 384795"/>
                <a:gd name="connsiteX1" fmla="*/ 1047750 w 1143000"/>
                <a:gd name="connsiteY1" fmla="*/ 3758 h 384795"/>
                <a:gd name="connsiteX2" fmla="*/ 904875 w 1143000"/>
                <a:gd name="connsiteY2" fmla="*/ 384758 h 384795"/>
                <a:gd name="connsiteX3" fmla="*/ 755650 w 1143000"/>
                <a:gd name="connsiteY3" fmla="*/ 29158 h 384795"/>
                <a:gd name="connsiteX4" fmla="*/ 619125 w 1143000"/>
                <a:gd name="connsiteY4" fmla="*/ 365708 h 384795"/>
                <a:gd name="connsiteX5" fmla="*/ 495300 w 1143000"/>
                <a:gd name="connsiteY5" fmla="*/ 32333 h 384795"/>
                <a:gd name="connsiteX6" fmla="*/ 361950 w 1143000"/>
                <a:gd name="connsiteY6" fmla="*/ 356183 h 384795"/>
                <a:gd name="connsiteX7" fmla="*/ 225425 w 1143000"/>
                <a:gd name="connsiteY7" fmla="*/ 210133 h 384795"/>
                <a:gd name="connsiteX8" fmla="*/ 0 w 1143000"/>
                <a:gd name="connsiteY8" fmla="*/ 127583 h 384795"/>
                <a:gd name="connsiteX0" fmla="*/ 1104900 w 1104900"/>
                <a:gd name="connsiteY0" fmla="*/ 222833 h 384795"/>
                <a:gd name="connsiteX1" fmla="*/ 1009650 w 1104900"/>
                <a:gd name="connsiteY1" fmla="*/ 3758 h 384795"/>
                <a:gd name="connsiteX2" fmla="*/ 866775 w 1104900"/>
                <a:gd name="connsiteY2" fmla="*/ 384758 h 384795"/>
                <a:gd name="connsiteX3" fmla="*/ 717550 w 1104900"/>
                <a:gd name="connsiteY3" fmla="*/ 29158 h 384795"/>
                <a:gd name="connsiteX4" fmla="*/ 581025 w 1104900"/>
                <a:gd name="connsiteY4" fmla="*/ 365708 h 384795"/>
                <a:gd name="connsiteX5" fmla="*/ 457200 w 1104900"/>
                <a:gd name="connsiteY5" fmla="*/ 32333 h 384795"/>
                <a:gd name="connsiteX6" fmla="*/ 323850 w 1104900"/>
                <a:gd name="connsiteY6" fmla="*/ 356183 h 384795"/>
                <a:gd name="connsiteX7" fmla="*/ 187325 w 1104900"/>
                <a:gd name="connsiteY7" fmla="*/ 210133 h 384795"/>
                <a:gd name="connsiteX8" fmla="*/ 0 w 1104900"/>
                <a:gd name="connsiteY8" fmla="*/ 197433 h 384795"/>
                <a:gd name="connsiteX0" fmla="*/ 1104900 w 1104900"/>
                <a:gd name="connsiteY0" fmla="*/ 204328 h 366255"/>
                <a:gd name="connsiteX1" fmla="*/ 984250 w 1104900"/>
                <a:gd name="connsiteY1" fmla="*/ 4303 h 366255"/>
                <a:gd name="connsiteX2" fmla="*/ 866775 w 1104900"/>
                <a:gd name="connsiteY2" fmla="*/ 366253 h 366255"/>
                <a:gd name="connsiteX3" fmla="*/ 717550 w 1104900"/>
                <a:gd name="connsiteY3" fmla="*/ 10653 h 366255"/>
                <a:gd name="connsiteX4" fmla="*/ 581025 w 1104900"/>
                <a:gd name="connsiteY4" fmla="*/ 347203 h 366255"/>
                <a:gd name="connsiteX5" fmla="*/ 457200 w 1104900"/>
                <a:gd name="connsiteY5" fmla="*/ 13828 h 366255"/>
                <a:gd name="connsiteX6" fmla="*/ 323850 w 1104900"/>
                <a:gd name="connsiteY6" fmla="*/ 337678 h 366255"/>
                <a:gd name="connsiteX7" fmla="*/ 187325 w 1104900"/>
                <a:gd name="connsiteY7" fmla="*/ 191628 h 366255"/>
                <a:gd name="connsiteX8" fmla="*/ 0 w 1104900"/>
                <a:gd name="connsiteY8" fmla="*/ 178928 h 366255"/>
                <a:gd name="connsiteX0" fmla="*/ 1104900 w 1104900"/>
                <a:gd name="connsiteY0" fmla="*/ 200049 h 361976"/>
                <a:gd name="connsiteX1" fmla="*/ 984250 w 1104900"/>
                <a:gd name="connsiteY1" fmla="*/ 24 h 361976"/>
                <a:gd name="connsiteX2" fmla="*/ 866775 w 1104900"/>
                <a:gd name="connsiteY2" fmla="*/ 361974 h 361976"/>
                <a:gd name="connsiteX3" fmla="*/ 717550 w 1104900"/>
                <a:gd name="connsiteY3" fmla="*/ 6374 h 361976"/>
                <a:gd name="connsiteX4" fmla="*/ 581025 w 1104900"/>
                <a:gd name="connsiteY4" fmla="*/ 342924 h 361976"/>
                <a:gd name="connsiteX5" fmla="*/ 457200 w 1104900"/>
                <a:gd name="connsiteY5" fmla="*/ 9549 h 361976"/>
                <a:gd name="connsiteX6" fmla="*/ 323850 w 1104900"/>
                <a:gd name="connsiteY6" fmla="*/ 333399 h 361976"/>
                <a:gd name="connsiteX7" fmla="*/ 187325 w 1104900"/>
                <a:gd name="connsiteY7" fmla="*/ 187349 h 361976"/>
                <a:gd name="connsiteX8" fmla="*/ 0 w 1104900"/>
                <a:gd name="connsiteY8" fmla="*/ 174649 h 361976"/>
                <a:gd name="connsiteX0" fmla="*/ 1092200 w 1092200"/>
                <a:gd name="connsiteY0" fmla="*/ 204327 h 366254"/>
                <a:gd name="connsiteX1" fmla="*/ 984250 w 1092200"/>
                <a:gd name="connsiteY1" fmla="*/ 4302 h 366254"/>
                <a:gd name="connsiteX2" fmla="*/ 866775 w 1092200"/>
                <a:gd name="connsiteY2" fmla="*/ 366252 h 366254"/>
                <a:gd name="connsiteX3" fmla="*/ 717550 w 1092200"/>
                <a:gd name="connsiteY3" fmla="*/ 10652 h 366254"/>
                <a:gd name="connsiteX4" fmla="*/ 581025 w 1092200"/>
                <a:gd name="connsiteY4" fmla="*/ 347202 h 366254"/>
                <a:gd name="connsiteX5" fmla="*/ 457200 w 1092200"/>
                <a:gd name="connsiteY5" fmla="*/ 13827 h 366254"/>
                <a:gd name="connsiteX6" fmla="*/ 323850 w 1092200"/>
                <a:gd name="connsiteY6" fmla="*/ 337677 h 366254"/>
                <a:gd name="connsiteX7" fmla="*/ 187325 w 1092200"/>
                <a:gd name="connsiteY7" fmla="*/ 191627 h 366254"/>
                <a:gd name="connsiteX8" fmla="*/ 0 w 1092200"/>
                <a:gd name="connsiteY8" fmla="*/ 178927 h 36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2200" h="366254">
                  <a:moveTo>
                    <a:pt x="1092200" y="204327"/>
                  </a:moveTo>
                  <a:cubicBezTo>
                    <a:pt x="1064418" y="81295"/>
                    <a:pt x="1021821" y="-22686"/>
                    <a:pt x="984250" y="4302"/>
                  </a:cubicBezTo>
                  <a:cubicBezTo>
                    <a:pt x="946679" y="31290"/>
                    <a:pt x="911225" y="365194"/>
                    <a:pt x="866775" y="366252"/>
                  </a:cubicBezTo>
                  <a:cubicBezTo>
                    <a:pt x="822325" y="367310"/>
                    <a:pt x="765175" y="13827"/>
                    <a:pt x="717550" y="10652"/>
                  </a:cubicBezTo>
                  <a:cubicBezTo>
                    <a:pt x="669925" y="7477"/>
                    <a:pt x="624417" y="346673"/>
                    <a:pt x="581025" y="347202"/>
                  </a:cubicBezTo>
                  <a:cubicBezTo>
                    <a:pt x="537633" y="347731"/>
                    <a:pt x="500062" y="15414"/>
                    <a:pt x="457200" y="13827"/>
                  </a:cubicBezTo>
                  <a:cubicBezTo>
                    <a:pt x="414338" y="12240"/>
                    <a:pt x="368829" y="308044"/>
                    <a:pt x="323850" y="337677"/>
                  </a:cubicBezTo>
                  <a:cubicBezTo>
                    <a:pt x="278871" y="367310"/>
                    <a:pt x="241300" y="218085"/>
                    <a:pt x="187325" y="191627"/>
                  </a:cubicBezTo>
                  <a:cubicBezTo>
                    <a:pt x="133350" y="165169"/>
                    <a:pt x="73025" y="183690"/>
                    <a:pt x="0" y="178927"/>
                  </a:cubicBezTo>
                </a:path>
              </a:pathLst>
            </a:custGeom>
            <a:noFill/>
            <a:ln w="19050">
              <a:solidFill>
                <a:schemeClr val="accent3">
                  <a:lumMod val="60000"/>
                  <a:lumOff val="40000"/>
                </a:schemeClr>
              </a:solidFill>
              <a:headEnd type="none"/>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lIns="91432" tIns="45716" rIns="91432" bIns="45716" spcCol="0" rtlCol="0" anchor="ctr"/>
            <a:lstStyle/>
            <a:p>
              <a:pPr algn="ctr" defTabSz="913452"/>
              <a:endParaRPr lang="en-US" sz="1213">
                <a:solidFill>
                  <a:prstClr val="white"/>
                </a:solidFill>
              </a:endParaRPr>
            </a:p>
          </p:txBody>
        </p:sp>
      </p:grpSp>
      <p:sp>
        <p:nvSpPr>
          <p:cNvPr id="45" name="Text Box 27"/>
          <p:cNvSpPr txBox="1">
            <a:spLocks noChangeArrowheads="1"/>
          </p:cNvSpPr>
          <p:nvPr/>
        </p:nvSpPr>
        <p:spPr bwMode="auto">
          <a:xfrm>
            <a:off x="6375611" y="1814647"/>
            <a:ext cx="780172" cy="702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lgn="r" fontAlgn="base">
              <a:spcBef>
                <a:spcPct val="50000"/>
              </a:spcBef>
              <a:spcAft>
                <a:spcPct val="0"/>
              </a:spcAft>
            </a:pPr>
            <a:r>
              <a:rPr lang="en-US" altLang="en-US" sz="2205" b="1" dirty="0">
                <a:solidFill>
                  <a:prstClr val="black"/>
                </a:solidFill>
                <a:latin typeface="Minion Pro" pitchFamily="18" charset="0"/>
                <a:ea typeface="ＭＳ Ｐゴシック" pitchFamily="34" charset="-128"/>
                <a:cs typeface="Calibri"/>
              </a:rPr>
              <a:t>|</a:t>
            </a:r>
            <a:r>
              <a:rPr lang="en-US" altLang="en-US" sz="2205" b="1" baseline="30000" dirty="0">
                <a:solidFill>
                  <a:prstClr val="black"/>
                </a:solidFill>
                <a:latin typeface="Minion Pro" pitchFamily="18" charset="0"/>
                <a:ea typeface="ＭＳ Ｐゴシック" pitchFamily="34" charset="-128"/>
                <a:cs typeface="Calibri"/>
              </a:rPr>
              <a:t>2</a:t>
            </a:r>
            <a:r>
              <a:rPr lang="en-US" altLang="en-US" sz="2205" b="1" dirty="0">
                <a:solidFill>
                  <a:prstClr val="black"/>
                </a:solidFill>
                <a:latin typeface="Minion Pro" pitchFamily="18" charset="0"/>
                <a:ea typeface="ＭＳ Ｐゴシック" pitchFamily="34" charset="-128"/>
                <a:cs typeface="Calibri"/>
              </a:rPr>
              <a:t>P</a:t>
            </a:r>
            <a:r>
              <a:rPr lang="en-US" altLang="en-US" sz="2205" b="1" baseline="-25000" dirty="0">
                <a:solidFill>
                  <a:prstClr val="black"/>
                </a:solidFill>
                <a:latin typeface="Minion Pro" pitchFamily="18" charset="0"/>
                <a:ea typeface="ＭＳ Ｐゴシック" pitchFamily="34" charset="-128"/>
                <a:cs typeface="Calibri"/>
              </a:rPr>
              <a:t>1/2</a:t>
            </a:r>
            <a:r>
              <a:rPr lang="en-US" sz="2205" b="1" dirty="0">
                <a:solidFill>
                  <a:prstClr val="black"/>
                </a:solidFill>
                <a:latin typeface="Minion Pro" pitchFamily="18" charset="0"/>
              </a:rPr>
              <a:t>⟩</a:t>
            </a:r>
            <a:r>
              <a:rPr lang="en-US" altLang="en-US" sz="2205" b="1" dirty="0">
                <a:solidFill>
                  <a:prstClr val="black"/>
                </a:solidFill>
                <a:latin typeface="Minion Pro" pitchFamily="18" charset="0"/>
                <a:ea typeface="ＭＳ Ｐゴシック" pitchFamily="34" charset="-128"/>
                <a:cs typeface="Calibri"/>
              </a:rPr>
              <a:t> </a:t>
            </a:r>
            <a:endParaRPr lang="en-US" altLang="en-US" sz="2205" b="1" dirty="0">
              <a:solidFill>
                <a:prstClr val="black"/>
              </a:solidFill>
              <a:latin typeface="Minion Pro" pitchFamily="18" charset="0"/>
              <a:ea typeface="ＭＳ Ｐゴシック" pitchFamily="34" charset="-128"/>
              <a:cs typeface="Calibri"/>
              <a:sym typeface="Symbol" pitchFamily="18" charset="2"/>
            </a:endParaRPr>
          </a:p>
        </p:txBody>
      </p:sp>
      <p:sp>
        <p:nvSpPr>
          <p:cNvPr id="46" name="Text Box 27"/>
          <p:cNvSpPr txBox="1">
            <a:spLocks noChangeArrowheads="1"/>
          </p:cNvSpPr>
          <p:nvPr/>
        </p:nvSpPr>
        <p:spPr bwMode="auto">
          <a:xfrm>
            <a:off x="8439976" y="4123427"/>
            <a:ext cx="858190" cy="362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lgn="r" fontAlgn="base">
              <a:spcBef>
                <a:spcPct val="50000"/>
              </a:spcBef>
              <a:spcAft>
                <a:spcPct val="0"/>
              </a:spcAft>
            </a:pPr>
            <a:r>
              <a:rPr lang="en-US" altLang="en-US" sz="2205" b="1" dirty="0">
                <a:solidFill>
                  <a:prstClr val="black"/>
                </a:solidFill>
                <a:latin typeface="Minion Pro" pitchFamily="18" charset="0"/>
                <a:ea typeface="ＭＳ Ｐゴシック" pitchFamily="34" charset="-128"/>
                <a:cs typeface="Calibri"/>
              </a:rPr>
              <a:t>|</a:t>
            </a:r>
            <a:r>
              <a:rPr lang="en-US" altLang="en-US" sz="2205" b="1" baseline="30000" dirty="0">
                <a:solidFill>
                  <a:prstClr val="black"/>
                </a:solidFill>
                <a:latin typeface="Minion Pro" pitchFamily="18" charset="0"/>
                <a:ea typeface="ＭＳ Ｐゴシック" pitchFamily="34" charset="-128"/>
                <a:cs typeface="Calibri"/>
              </a:rPr>
              <a:t>2</a:t>
            </a:r>
            <a:r>
              <a:rPr lang="en-US" altLang="en-US" sz="2205" b="1" dirty="0">
                <a:solidFill>
                  <a:prstClr val="black"/>
                </a:solidFill>
                <a:latin typeface="Minion Pro" pitchFamily="18" charset="0"/>
                <a:ea typeface="ＭＳ Ｐゴシック" pitchFamily="34" charset="-128"/>
                <a:cs typeface="Calibri"/>
              </a:rPr>
              <a:t>D</a:t>
            </a:r>
            <a:r>
              <a:rPr lang="en-US" altLang="en-US" sz="2205" b="1" baseline="-25000" dirty="0">
                <a:solidFill>
                  <a:prstClr val="black"/>
                </a:solidFill>
                <a:latin typeface="Minion Pro" pitchFamily="18" charset="0"/>
                <a:ea typeface="ＭＳ Ｐゴシック" pitchFamily="34" charset="-128"/>
                <a:cs typeface="Calibri"/>
              </a:rPr>
              <a:t>3/2</a:t>
            </a:r>
            <a:r>
              <a:rPr lang="en-US" sz="2205" b="1" dirty="0">
                <a:solidFill>
                  <a:prstClr val="black"/>
                </a:solidFill>
                <a:latin typeface="Minion Pro" pitchFamily="18" charset="0"/>
              </a:rPr>
              <a:t>⟩</a:t>
            </a:r>
            <a:r>
              <a:rPr lang="en-US" altLang="en-US" sz="2205" b="1" dirty="0">
                <a:solidFill>
                  <a:prstClr val="black"/>
                </a:solidFill>
                <a:latin typeface="Minion Pro" pitchFamily="18" charset="0"/>
                <a:ea typeface="ＭＳ Ｐゴシック" pitchFamily="34" charset="-128"/>
                <a:cs typeface="Calibri"/>
              </a:rPr>
              <a:t> </a:t>
            </a:r>
            <a:endParaRPr lang="en-US" altLang="en-US" sz="2205" b="1" dirty="0">
              <a:solidFill>
                <a:prstClr val="black"/>
              </a:solidFill>
              <a:latin typeface="Minion Pro" pitchFamily="18" charset="0"/>
              <a:ea typeface="ＭＳ Ｐゴシック" pitchFamily="34" charset="-128"/>
              <a:cs typeface="Calibri"/>
              <a:sym typeface="Symbol" pitchFamily="18" charset="2"/>
            </a:endParaRPr>
          </a:p>
        </p:txBody>
      </p:sp>
      <p:grpSp>
        <p:nvGrpSpPr>
          <p:cNvPr id="95" name="Figure Relaxation"/>
          <p:cNvGrpSpPr/>
          <p:nvPr/>
        </p:nvGrpSpPr>
        <p:grpSpPr>
          <a:xfrm>
            <a:off x="5389320" y="1984109"/>
            <a:ext cx="3027227" cy="862368"/>
            <a:chOff x="4888613" y="1737092"/>
            <a:chExt cx="2746245" cy="782325"/>
          </a:xfrm>
        </p:grpSpPr>
        <p:sp>
          <p:nvSpPr>
            <p:cNvPr id="47" name="Circular Arrow 46"/>
            <p:cNvSpPr/>
            <p:nvPr/>
          </p:nvSpPr>
          <p:spPr>
            <a:xfrm flipH="1">
              <a:off x="5230321" y="1737092"/>
              <a:ext cx="507322" cy="782325"/>
            </a:xfrm>
            <a:prstGeom prst="circularArrow">
              <a:avLst>
                <a:gd name="adj1" fmla="val 17672"/>
                <a:gd name="adj2" fmla="val 1683265"/>
                <a:gd name="adj3" fmla="val 19524328"/>
                <a:gd name="adj4" fmla="val 11374800"/>
                <a:gd name="adj5" fmla="val 17855"/>
              </a:avLst>
            </a:prstGeom>
            <a:gradFill>
              <a:gsLst>
                <a:gs pos="0">
                  <a:schemeClr val="tx1">
                    <a:lumMod val="50000"/>
                    <a:lumOff val="50000"/>
                    <a:alpha val="25000"/>
                  </a:schemeClr>
                </a:gs>
                <a:gs pos="100000">
                  <a:schemeClr val="tx1">
                    <a:lumMod val="50000"/>
                    <a:lumOff val="50000"/>
                  </a:schemeClr>
                </a:gs>
              </a:gsLst>
              <a:lin ang="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452"/>
              <a:endParaRPr lang="en-US" sz="1213">
                <a:solidFill>
                  <a:prstClr val="black">
                    <a:lumMod val="65000"/>
                    <a:lumOff val="35000"/>
                  </a:prstClr>
                </a:solidFill>
              </a:endParaRPr>
            </a:p>
          </p:txBody>
        </p:sp>
        <p:sp>
          <p:nvSpPr>
            <p:cNvPr id="49" name="TextBox 16"/>
            <p:cNvSpPr txBox="1">
              <a:spLocks noChangeArrowheads="1"/>
            </p:cNvSpPr>
            <p:nvPr/>
          </p:nvSpPr>
          <p:spPr bwMode="auto">
            <a:xfrm>
              <a:off x="4888613" y="1770707"/>
              <a:ext cx="465180" cy="391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defTabSz="913452" eaLnBrk="1" hangingPunct="1">
                <a:spcBef>
                  <a:spcPct val="0"/>
                </a:spcBef>
                <a:buNone/>
              </a:pPr>
              <a:r>
                <a:rPr lang="el-GR" altLang="nl-NL" sz="2205" b="1" dirty="0">
                  <a:solidFill>
                    <a:prstClr val="black">
                      <a:lumMod val="50000"/>
                      <a:lumOff val="50000"/>
                    </a:prstClr>
                  </a:solidFill>
                  <a:latin typeface="Minion Pro" pitchFamily="18" charset="0"/>
                  <a:ea typeface="SimSun" pitchFamily="2" charset="-122"/>
                </a:rPr>
                <a:t>Γ</a:t>
              </a:r>
              <a:r>
                <a:rPr lang="en-US" altLang="nl-NL" sz="2205" b="1" baseline="-25000" dirty="0">
                  <a:solidFill>
                    <a:prstClr val="black">
                      <a:lumMod val="50000"/>
                      <a:lumOff val="50000"/>
                    </a:prstClr>
                  </a:solidFill>
                  <a:latin typeface="Minion Pro" pitchFamily="18" charset="0"/>
                  <a:ea typeface="SimSun" pitchFamily="2" charset="-122"/>
                </a:rPr>
                <a:t>1</a:t>
              </a:r>
            </a:p>
          </p:txBody>
        </p:sp>
        <p:sp>
          <p:nvSpPr>
            <p:cNvPr id="48" name="Circular Arrow 47"/>
            <p:cNvSpPr/>
            <p:nvPr/>
          </p:nvSpPr>
          <p:spPr>
            <a:xfrm>
              <a:off x="6665533" y="1737092"/>
              <a:ext cx="492402" cy="782325"/>
            </a:xfrm>
            <a:prstGeom prst="circularArrow">
              <a:avLst>
                <a:gd name="adj1" fmla="val 17672"/>
                <a:gd name="adj2" fmla="val 1683265"/>
                <a:gd name="adj3" fmla="val 19524328"/>
                <a:gd name="adj4" fmla="val 11374800"/>
                <a:gd name="adj5" fmla="val 17855"/>
              </a:avLst>
            </a:prstGeom>
            <a:gradFill flip="none" rotWithShape="0">
              <a:gsLst>
                <a:gs pos="0">
                  <a:schemeClr val="tx1">
                    <a:lumMod val="50000"/>
                    <a:lumOff val="50000"/>
                    <a:alpha val="25000"/>
                  </a:schemeClr>
                </a:gs>
                <a:gs pos="100000">
                  <a:schemeClr val="tx1">
                    <a:lumMod val="50000"/>
                    <a:lumOff val="50000"/>
                  </a:schemeClr>
                </a:gs>
              </a:gsLst>
              <a:lin ang="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452"/>
              <a:endParaRPr lang="en-US" sz="1213">
                <a:solidFill>
                  <a:prstClr val="black">
                    <a:lumMod val="65000"/>
                    <a:lumOff val="35000"/>
                  </a:prstClr>
                </a:solidFill>
              </a:endParaRPr>
            </a:p>
          </p:txBody>
        </p:sp>
        <p:sp>
          <p:nvSpPr>
            <p:cNvPr id="50" name="TextBox 16"/>
            <p:cNvSpPr txBox="1">
              <a:spLocks noChangeArrowheads="1"/>
            </p:cNvSpPr>
            <p:nvPr/>
          </p:nvSpPr>
          <p:spPr bwMode="auto">
            <a:xfrm>
              <a:off x="7169678" y="1770707"/>
              <a:ext cx="465180" cy="391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defTabSz="913452" eaLnBrk="1" hangingPunct="1">
                <a:spcBef>
                  <a:spcPct val="0"/>
                </a:spcBef>
                <a:buNone/>
              </a:pPr>
              <a:r>
                <a:rPr lang="el-GR" altLang="nl-NL" sz="2205" b="1" dirty="0">
                  <a:solidFill>
                    <a:prstClr val="black">
                      <a:lumMod val="50000"/>
                      <a:lumOff val="50000"/>
                    </a:prstClr>
                  </a:solidFill>
                  <a:latin typeface="Minion Pro" pitchFamily="18" charset="0"/>
                  <a:ea typeface="SimSun" pitchFamily="2" charset="-122"/>
                </a:rPr>
                <a:t>Γ</a:t>
              </a:r>
              <a:r>
                <a:rPr lang="en-US" altLang="nl-NL" sz="2205" b="1" baseline="-25000" dirty="0">
                  <a:solidFill>
                    <a:prstClr val="black">
                      <a:lumMod val="50000"/>
                      <a:lumOff val="50000"/>
                    </a:prstClr>
                  </a:solidFill>
                  <a:latin typeface="Minion Pro" pitchFamily="18" charset="0"/>
                  <a:ea typeface="SimSun" pitchFamily="2" charset="-122"/>
                </a:rPr>
                <a:t>2</a:t>
              </a:r>
            </a:p>
          </p:txBody>
        </p:sp>
      </p:grpSp>
      <p:grpSp>
        <p:nvGrpSpPr>
          <p:cNvPr id="100" name="Figure Zeeman"/>
          <p:cNvGrpSpPr/>
          <p:nvPr/>
        </p:nvGrpSpPr>
        <p:grpSpPr>
          <a:xfrm>
            <a:off x="5941013" y="2210716"/>
            <a:ext cx="2511423" cy="3219483"/>
            <a:chOff x="5389097" y="1942670"/>
            <a:chExt cx="2278317" cy="2920657"/>
          </a:xfrm>
        </p:grpSpPr>
        <p:sp>
          <p:nvSpPr>
            <p:cNvPr id="56" name="Line 30"/>
            <p:cNvSpPr>
              <a:spLocks noChangeShapeType="1"/>
            </p:cNvSpPr>
            <p:nvPr/>
          </p:nvSpPr>
          <p:spPr bwMode="auto">
            <a:xfrm>
              <a:off x="5432524" y="4184211"/>
              <a:ext cx="255211"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defTabSz="913452"/>
              <a:endParaRPr lang="en-US" sz="1213">
                <a:solidFill>
                  <a:prstClr val="black"/>
                </a:solidFill>
                <a:latin typeface="Myriad Pro" pitchFamily="34" charset="0"/>
                <a:cs typeface="Calibri"/>
              </a:endParaRPr>
            </a:p>
          </p:txBody>
        </p:sp>
        <p:sp>
          <p:nvSpPr>
            <p:cNvPr id="57" name="Line 30"/>
            <p:cNvSpPr>
              <a:spLocks noChangeShapeType="1"/>
            </p:cNvSpPr>
            <p:nvPr/>
          </p:nvSpPr>
          <p:spPr bwMode="auto">
            <a:xfrm>
              <a:off x="5432524" y="4531490"/>
              <a:ext cx="255211"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defTabSz="913452"/>
              <a:endParaRPr lang="en-US" sz="1213">
                <a:solidFill>
                  <a:prstClr val="black"/>
                </a:solidFill>
                <a:latin typeface="Myriad Pro" pitchFamily="34" charset="0"/>
                <a:cs typeface="Calibri"/>
              </a:endParaRPr>
            </a:p>
          </p:txBody>
        </p:sp>
        <p:cxnSp>
          <p:nvCxnSpPr>
            <p:cNvPr id="58" name="Straight Connector 57"/>
            <p:cNvCxnSpPr>
              <a:stCxn id="56" idx="0"/>
            </p:cNvCxnSpPr>
            <p:nvPr/>
          </p:nvCxnSpPr>
          <p:spPr>
            <a:xfrm flipH="1">
              <a:off x="5389097" y="4184211"/>
              <a:ext cx="43426" cy="172672"/>
            </a:xfrm>
            <a:prstGeom prst="line">
              <a:avLst/>
            </a:prstGeom>
            <a:ln w="12700" cap="rnd">
              <a:solidFill>
                <a:schemeClr val="tx1">
                  <a:lumMod val="65000"/>
                  <a:lumOff val="3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7" idx="0"/>
            </p:cNvCxnSpPr>
            <p:nvPr/>
          </p:nvCxnSpPr>
          <p:spPr>
            <a:xfrm flipH="1" flipV="1">
              <a:off x="5389097" y="4356881"/>
              <a:ext cx="43426" cy="174608"/>
            </a:xfrm>
            <a:prstGeom prst="line">
              <a:avLst/>
            </a:prstGeom>
            <a:ln w="12700" cap="rnd">
              <a:solidFill>
                <a:schemeClr val="tx1">
                  <a:lumMod val="65000"/>
                  <a:lumOff val="35000"/>
                </a:schemeClr>
              </a:solidFill>
              <a:miter lim="800000"/>
            </a:ln>
          </p:spPr>
          <p:style>
            <a:lnRef idx="1">
              <a:schemeClr val="accent1"/>
            </a:lnRef>
            <a:fillRef idx="0">
              <a:schemeClr val="accent1"/>
            </a:fillRef>
            <a:effectRef idx="0">
              <a:schemeClr val="accent1"/>
            </a:effectRef>
            <a:fontRef idx="minor">
              <a:schemeClr val="tx1"/>
            </a:fontRef>
          </p:style>
        </p:cxnSp>
        <p:sp>
          <p:nvSpPr>
            <p:cNvPr id="68" name="Text Box 27"/>
            <p:cNvSpPr txBox="1">
              <a:spLocks noChangeArrowheads="1"/>
            </p:cNvSpPr>
            <p:nvPr/>
          </p:nvSpPr>
          <p:spPr bwMode="auto">
            <a:xfrm>
              <a:off x="5702248" y="4411251"/>
              <a:ext cx="264364" cy="45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231" tIns="11615" rIns="23231" bIns="11615">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fontAlgn="base">
                <a:spcBef>
                  <a:spcPct val="50000"/>
                </a:spcBef>
                <a:spcAft>
                  <a:spcPct val="0"/>
                </a:spcAft>
              </a:pPr>
              <a:r>
                <a:rPr lang="en-US" altLang="en-US" sz="1543" dirty="0">
                  <a:solidFill>
                    <a:prstClr val="black"/>
                  </a:solidFill>
                  <a:latin typeface="Minion Pro" pitchFamily="18" charset="0"/>
                  <a:ea typeface="ＭＳ Ｐゴシック" pitchFamily="34" charset="-128"/>
                  <a:cs typeface="Calibri"/>
                </a:rPr>
                <a:t>|1</a:t>
              </a:r>
              <a:r>
                <a:rPr lang="en-US" sz="1543" dirty="0">
                  <a:solidFill>
                    <a:prstClr val="black"/>
                  </a:solidFill>
                  <a:latin typeface="Minion Pro" pitchFamily="18" charset="0"/>
                </a:rPr>
                <a:t>⟩</a:t>
              </a:r>
              <a:r>
                <a:rPr lang="en-US" altLang="en-US" sz="1543" dirty="0">
                  <a:solidFill>
                    <a:prstClr val="black"/>
                  </a:solidFill>
                  <a:latin typeface="Minion Pro" pitchFamily="18" charset="0"/>
                  <a:ea typeface="ＭＳ Ｐゴシック" pitchFamily="34" charset="-128"/>
                  <a:cs typeface="Calibri"/>
                </a:rPr>
                <a:t> </a:t>
              </a:r>
              <a:endParaRPr lang="en-US" altLang="en-US" sz="1543" dirty="0">
                <a:solidFill>
                  <a:prstClr val="black"/>
                </a:solidFill>
                <a:latin typeface="Minion Pro" pitchFamily="18" charset="0"/>
                <a:ea typeface="ＭＳ Ｐゴシック" pitchFamily="34" charset="-128"/>
                <a:cs typeface="Calibri"/>
                <a:sym typeface="Symbol" pitchFamily="18" charset="2"/>
              </a:endParaRPr>
            </a:p>
          </p:txBody>
        </p:sp>
        <p:sp>
          <p:nvSpPr>
            <p:cNvPr id="69" name="Text Box 27"/>
            <p:cNvSpPr txBox="1">
              <a:spLocks noChangeArrowheads="1"/>
            </p:cNvSpPr>
            <p:nvPr/>
          </p:nvSpPr>
          <p:spPr bwMode="auto">
            <a:xfrm>
              <a:off x="5702248" y="4060724"/>
              <a:ext cx="264364" cy="45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231" tIns="11615" rIns="23231" bIns="11615">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fontAlgn="base">
                <a:spcBef>
                  <a:spcPct val="50000"/>
                </a:spcBef>
                <a:spcAft>
                  <a:spcPct val="0"/>
                </a:spcAft>
              </a:pPr>
              <a:r>
                <a:rPr lang="en-US" altLang="en-US" sz="1543" dirty="0">
                  <a:solidFill>
                    <a:prstClr val="black"/>
                  </a:solidFill>
                  <a:latin typeface="Minion Pro" pitchFamily="18" charset="0"/>
                  <a:ea typeface="ＭＳ Ｐゴシック" pitchFamily="34" charset="-128"/>
                  <a:cs typeface="Calibri"/>
                </a:rPr>
                <a:t>|2</a:t>
              </a:r>
              <a:r>
                <a:rPr lang="en-US" sz="1543" dirty="0">
                  <a:solidFill>
                    <a:prstClr val="black"/>
                  </a:solidFill>
                  <a:latin typeface="Minion Pro" pitchFamily="18" charset="0"/>
                </a:rPr>
                <a:t>⟩</a:t>
              </a:r>
              <a:r>
                <a:rPr lang="en-US" altLang="en-US" sz="1543" dirty="0">
                  <a:solidFill>
                    <a:prstClr val="black"/>
                  </a:solidFill>
                  <a:latin typeface="Minion Pro" pitchFamily="18" charset="0"/>
                  <a:ea typeface="ＭＳ Ｐゴシック" pitchFamily="34" charset="-128"/>
                  <a:cs typeface="Calibri"/>
                </a:rPr>
                <a:t> </a:t>
              </a:r>
              <a:endParaRPr lang="en-US" altLang="en-US" sz="1543" dirty="0">
                <a:solidFill>
                  <a:prstClr val="black"/>
                </a:solidFill>
                <a:latin typeface="Minion Pro" pitchFamily="18" charset="0"/>
                <a:ea typeface="ＭＳ Ｐゴシック" pitchFamily="34" charset="-128"/>
                <a:cs typeface="Calibri"/>
                <a:sym typeface="Symbol" pitchFamily="18" charset="2"/>
              </a:endParaRPr>
            </a:p>
          </p:txBody>
        </p:sp>
        <p:sp>
          <p:nvSpPr>
            <p:cNvPr id="52" name="Line 30"/>
            <p:cNvSpPr>
              <a:spLocks noChangeShapeType="1"/>
            </p:cNvSpPr>
            <p:nvPr/>
          </p:nvSpPr>
          <p:spPr bwMode="auto">
            <a:xfrm>
              <a:off x="6189861" y="2065947"/>
              <a:ext cx="25521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defTabSz="913452"/>
              <a:endParaRPr lang="en-US" sz="1213">
                <a:solidFill>
                  <a:prstClr val="black"/>
                </a:solidFill>
                <a:latin typeface="Myriad Pro" pitchFamily="34" charset="0"/>
                <a:cs typeface="Calibri"/>
              </a:endParaRPr>
            </a:p>
          </p:txBody>
        </p:sp>
        <p:sp>
          <p:nvSpPr>
            <p:cNvPr id="53" name="Line 30"/>
            <p:cNvSpPr>
              <a:spLocks noChangeShapeType="1"/>
            </p:cNvSpPr>
            <p:nvPr/>
          </p:nvSpPr>
          <p:spPr bwMode="auto">
            <a:xfrm>
              <a:off x="6189861" y="2326860"/>
              <a:ext cx="25521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defTabSz="913452"/>
              <a:endParaRPr lang="en-US" sz="1213">
                <a:solidFill>
                  <a:prstClr val="black"/>
                </a:solidFill>
                <a:latin typeface="Myriad Pro" pitchFamily="34" charset="0"/>
                <a:cs typeface="Calibri"/>
              </a:endParaRPr>
            </a:p>
          </p:txBody>
        </p:sp>
        <p:cxnSp>
          <p:nvCxnSpPr>
            <p:cNvPr id="54" name="Straight Connector 53"/>
            <p:cNvCxnSpPr>
              <a:stCxn id="52" idx="0"/>
            </p:cNvCxnSpPr>
            <p:nvPr/>
          </p:nvCxnSpPr>
          <p:spPr>
            <a:xfrm flipH="1">
              <a:off x="6146435" y="2065947"/>
              <a:ext cx="43426" cy="129731"/>
            </a:xfrm>
            <a:prstGeom prst="line">
              <a:avLst/>
            </a:prstGeom>
            <a:ln w="12700" cap="rnd">
              <a:solidFill>
                <a:schemeClr val="tx1">
                  <a:lumMod val="65000"/>
                  <a:lumOff val="3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53" idx="0"/>
            </p:cNvCxnSpPr>
            <p:nvPr/>
          </p:nvCxnSpPr>
          <p:spPr>
            <a:xfrm flipH="1" flipV="1">
              <a:off x="6146435" y="2195674"/>
              <a:ext cx="43426" cy="131185"/>
            </a:xfrm>
            <a:prstGeom prst="line">
              <a:avLst/>
            </a:prstGeom>
            <a:ln w="12700" cap="rnd">
              <a:solidFill>
                <a:schemeClr val="tx1">
                  <a:lumMod val="65000"/>
                  <a:lumOff val="35000"/>
                </a:schemeClr>
              </a:solidFill>
              <a:miter lim="800000"/>
            </a:ln>
          </p:spPr>
          <p:style>
            <a:lnRef idx="1">
              <a:schemeClr val="accent1"/>
            </a:lnRef>
            <a:fillRef idx="0">
              <a:schemeClr val="accent1"/>
            </a:fillRef>
            <a:effectRef idx="0">
              <a:schemeClr val="accent1"/>
            </a:effectRef>
            <a:fontRef idx="minor">
              <a:schemeClr val="tx1"/>
            </a:fontRef>
          </p:style>
        </p:cxnSp>
        <p:sp>
          <p:nvSpPr>
            <p:cNvPr id="70" name="Text Box 27"/>
            <p:cNvSpPr txBox="1">
              <a:spLocks noChangeArrowheads="1"/>
            </p:cNvSpPr>
            <p:nvPr/>
          </p:nvSpPr>
          <p:spPr bwMode="auto">
            <a:xfrm>
              <a:off x="6428019" y="2204267"/>
              <a:ext cx="283251" cy="236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231" tIns="11615" rIns="23231" bIns="11615">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fontAlgn="base">
                <a:spcBef>
                  <a:spcPct val="50000"/>
                </a:spcBef>
                <a:spcAft>
                  <a:spcPct val="0"/>
                </a:spcAft>
              </a:pPr>
              <a:r>
                <a:rPr lang="en-US" altLang="en-US" sz="1543" dirty="0">
                  <a:solidFill>
                    <a:prstClr val="black"/>
                  </a:solidFill>
                  <a:latin typeface="Minion Pro" pitchFamily="18" charset="0"/>
                  <a:ea typeface="ＭＳ Ｐゴシック" pitchFamily="34" charset="-128"/>
                  <a:cs typeface="Calibri"/>
                </a:rPr>
                <a:t>|3</a:t>
              </a:r>
              <a:r>
                <a:rPr lang="en-US" sz="1543" dirty="0">
                  <a:solidFill>
                    <a:prstClr val="black"/>
                  </a:solidFill>
                  <a:latin typeface="Minion Pro" pitchFamily="18" charset="0"/>
                </a:rPr>
                <a:t>⟩</a:t>
              </a:r>
              <a:endParaRPr lang="en-US" altLang="en-US" sz="1543" dirty="0">
                <a:solidFill>
                  <a:prstClr val="black"/>
                </a:solidFill>
                <a:latin typeface="Minion Pro" pitchFamily="18" charset="0"/>
                <a:ea typeface="ＭＳ Ｐゴシック" pitchFamily="34" charset="-128"/>
                <a:cs typeface="Calibri"/>
                <a:sym typeface="Symbol" pitchFamily="18" charset="2"/>
              </a:endParaRPr>
            </a:p>
          </p:txBody>
        </p:sp>
        <p:sp>
          <p:nvSpPr>
            <p:cNvPr id="71" name="Text Box 27"/>
            <p:cNvSpPr txBox="1">
              <a:spLocks noChangeArrowheads="1"/>
            </p:cNvSpPr>
            <p:nvPr/>
          </p:nvSpPr>
          <p:spPr bwMode="auto">
            <a:xfrm>
              <a:off x="6428810" y="1942670"/>
              <a:ext cx="275845" cy="45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231" tIns="11615" rIns="23231" bIns="11615">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fontAlgn="base">
                <a:spcBef>
                  <a:spcPct val="50000"/>
                </a:spcBef>
                <a:spcAft>
                  <a:spcPct val="0"/>
                </a:spcAft>
              </a:pPr>
              <a:r>
                <a:rPr lang="en-US" altLang="en-US" sz="1543" dirty="0">
                  <a:solidFill>
                    <a:prstClr val="black"/>
                  </a:solidFill>
                  <a:latin typeface="Minion Pro" pitchFamily="18" charset="0"/>
                  <a:ea typeface="ＭＳ Ｐゴシック" pitchFamily="34" charset="-128"/>
                  <a:cs typeface="Calibri"/>
                </a:rPr>
                <a:t>|4</a:t>
              </a:r>
              <a:r>
                <a:rPr lang="en-US" sz="1543" dirty="0">
                  <a:solidFill>
                    <a:prstClr val="black"/>
                  </a:solidFill>
                  <a:latin typeface="Minion Pro" pitchFamily="18" charset="0"/>
                </a:rPr>
                <a:t>⟩</a:t>
              </a:r>
              <a:endParaRPr lang="en-US" altLang="en-US" sz="1543" dirty="0">
                <a:solidFill>
                  <a:prstClr val="black"/>
                </a:solidFill>
                <a:latin typeface="Minion Pro" pitchFamily="18" charset="0"/>
                <a:ea typeface="ＭＳ Ｐゴシック" pitchFamily="34" charset="-128"/>
                <a:cs typeface="Calibri"/>
                <a:sym typeface="Symbol" pitchFamily="18" charset="2"/>
              </a:endParaRPr>
            </a:p>
          </p:txBody>
        </p:sp>
        <p:sp>
          <p:nvSpPr>
            <p:cNvPr id="60" name="Line 30"/>
            <p:cNvSpPr>
              <a:spLocks noChangeShapeType="1"/>
            </p:cNvSpPr>
            <p:nvPr/>
          </p:nvSpPr>
          <p:spPr bwMode="auto">
            <a:xfrm>
              <a:off x="7107370" y="3421347"/>
              <a:ext cx="280732"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defTabSz="913452"/>
              <a:endParaRPr lang="en-US" sz="1213">
                <a:solidFill>
                  <a:prstClr val="black"/>
                </a:solidFill>
                <a:latin typeface="Myriad Pro" pitchFamily="34" charset="0"/>
                <a:cs typeface="Calibri"/>
              </a:endParaRPr>
            </a:p>
          </p:txBody>
        </p:sp>
        <p:sp>
          <p:nvSpPr>
            <p:cNvPr id="61" name="Line 30"/>
            <p:cNvSpPr>
              <a:spLocks noChangeShapeType="1"/>
            </p:cNvSpPr>
            <p:nvPr/>
          </p:nvSpPr>
          <p:spPr bwMode="auto">
            <a:xfrm>
              <a:off x="7107370" y="3970486"/>
              <a:ext cx="280732"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defTabSz="913452"/>
              <a:endParaRPr lang="en-US" sz="1213">
                <a:solidFill>
                  <a:prstClr val="black"/>
                </a:solidFill>
                <a:latin typeface="Myriad Pro" pitchFamily="34" charset="0"/>
                <a:cs typeface="Calibri"/>
              </a:endParaRPr>
            </a:p>
          </p:txBody>
        </p:sp>
        <p:cxnSp>
          <p:nvCxnSpPr>
            <p:cNvPr id="62" name="Straight Connector 61"/>
            <p:cNvCxnSpPr>
              <a:stCxn id="60" idx="0"/>
            </p:cNvCxnSpPr>
            <p:nvPr/>
          </p:nvCxnSpPr>
          <p:spPr>
            <a:xfrm flipH="1">
              <a:off x="7059602" y="3421371"/>
              <a:ext cx="47768" cy="405621"/>
            </a:xfrm>
            <a:prstGeom prst="line">
              <a:avLst/>
            </a:prstGeom>
            <a:ln w="12700" cap="rnd">
              <a:solidFill>
                <a:schemeClr val="tx1">
                  <a:lumMod val="65000"/>
                  <a:lumOff val="3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61" idx="0"/>
            </p:cNvCxnSpPr>
            <p:nvPr/>
          </p:nvCxnSpPr>
          <p:spPr>
            <a:xfrm flipH="1" flipV="1">
              <a:off x="7059602" y="3826996"/>
              <a:ext cx="47768" cy="143514"/>
            </a:xfrm>
            <a:prstGeom prst="line">
              <a:avLst/>
            </a:prstGeom>
            <a:ln w="12700" cap="rnd">
              <a:solidFill>
                <a:schemeClr val="tx1">
                  <a:lumMod val="65000"/>
                  <a:lumOff val="35000"/>
                </a:schemeClr>
              </a:solidFill>
              <a:miter lim="800000"/>
            </a:ln>
          </p:spPr>
          <p:style>
            <a:lnRef idx="1">
              <a:schemeClr val="accent1"/>
            </a:lnRef>
            <a:fillRef idx="0">
              <a:schemeClr val="accent1"/>
            </a:fillRef>
            <a:effectRef idx="0">
              <a:schemeClr val="accent1"/>
            </a:effectRef>
            <a:fontRef idx="minor">
              <a:schemeClr val="tx1"/>
            </a:fontRef>
          </p:style>
        </p:cxnSp>
        <p:sp>
          <p:nvSpPr>
            <p:cNvPr id="64" name="Line 30"/>
            <p:cNvSpPr>
              <a:spLocks noChangeShapeType="1"/>
            </p:cNvSpPr>
            <p:nvPr/>
          </p:nvSpPr>
          <p:spPr bwMode="auto">
            <a:xfrm>
              <a:off x="7107370" y="3695942"/>
              <a:ext cx="280732"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defTabSz="913452"/>
              <a:endParaRPr lang="en-US" sz="1213">
                <a:solidFill>
                  <a:prstClr val="black"/>
                </a:solidFill>
                <a:latin typeface="Myriad Pro" pitchFamily="34" charset="0"/>
                <a:cs typeface="Calibri"/>
              </a:endParaRPr>
            </a:p>
          </p:txBody>
        </p:sp>
        <p:sp>
          <p:nvSpPr>
            <p:cNvPr id="65" name="Line 30"/>
            <p:cNvSpPr>
              <a:spLocks noChangeShapeType="1"/>
            </p:cNvSpPr>
            <p:nvPr/>
          </p:nvSpPr>
          <p:spPr bwMode="auto">
            <a:xfrm>
              <a:off x="7107370" y="4245047"/>
              <a:ext cx="280732"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defTabSz="913452"/>
              <a:endParaRPr lang="en-US" sz="1213">
                <a:solidFill>
                  <a:prstClr val="black"/>
                </a:solidFill>
                <a:latin typeface="Myriad Pro" pitchFamily="34" charset="0"/>
                <a:cs typeface="Calibri"/>
              </a:endParaRPr>
            </a:p>
          </p:txBody>
        </p:sp>
        <p:cxnSp>
          <p:nvCxnSpPr>
            <p:cNvPr id="66" name="Straight Connector 65"/>
            <p:cNvCxnSpPr>
              <a:stCxn id="64" idx="0"/>
            </p:cNvCxnSpPr>
            <p:nvPr/>
          </p:nvCxnSpPr>
          <p:spPr>
            <a:xfrm flipH="1">
              <a:off x="7059602" y="3695864"/>
              <a:ext cx="47768" cy="131053"/>
            </a:xfrm>
            <a:prstGeom prst="line">
              <a:avLst/>
            </a:prstGeom>
            <a:ln w="12700" cap="rnd">
              <a:solidFill>
                <a:schemeClr val="tx1">
                  <a:lumMod val="65000"/>
                  <a:lumOff val="3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5" idx="0"/>
            </p:cNvCxnSpPr>
            <p:nvPr/>
          </p:nvCxnSpPr>
          <p:spPr>
            <a:xfrm flipH="1" flipV="1">
              <a:off x="7059602" y="3826850"/>
              <a:ext cx="47768" cy="418086"/>
            </a:xfrm>
            <a:prstGeom prst="line">
              <a:avLst/>
            </a:prstGeom>
            <a:ln w="12700" cap="rnd">
              <a:solidFill>
                <a:schemeClr val="tx1">
                  <a:lumMod val="65000"/>
                  <a:lumOff val="35000"/>
                </a:schemeClr>
              </a:solidFill>
              <a:miter lim="800000"/>
            </a:ln>
          </p:spPr>
          <p:style>
            <a:lnRef idx="1">
              <a:schemeClr val="accent1"/>
            </a:lnRef>
            <a:fillRef idx="0">
              <a:schemeClr val="accent1"/>
            </a:fillRef>
            <a:effectRef idx="0">
              <a:schemeClr val="accent1"/>
            </a:effectRef>
            <a:fontRef idx="minor">
              <a:schemeClr val="tx1"/>
            </a:fontRef>
          </p:style>
        </p:cxnSp>
        <p:sp>
          <p:nvSpPr>
            <p:cNvPr id="72" name="Text Box 27"/>
            <p:cNvSpPr txBox="1">
              <a:spLocks noChangeArrowheads="1"/>
            </p:cNvSpPr>
            <p:nvPr/>
          </p:nvSpPr>
          <p:spPr bwMode="auto">
            <a:xfrm>
              <a:off x="7411378" y="4123138"/>
              <a:ext cx="250795" cy="45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231" tIns="11615" rIns="23231" bIns="11615">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fontAlgn="base">
                <a:spcBef>
                  <a:spcPct val="50000"/>
                </a:spcBef>
                <a:spcAft>
                  <a:spcPct val="0"/>
                </a:spcAft>
              </a:pPr>
              <a:r>
                <a:rPr lang="en-US" altLang="en-US" sz="1543" dirty="0">
                  <a:solidFill>
                    <a:prstClr val="black"/>
                  </a:solidFill>
                  <a:latin typeface="Minion Pro" pitchFamily="18" charset="0"/>
                  <a:ea typeface="ＭＳ Ｐゴシック" pitchFamily="34" charset="-128"/>
                  <a:cs typeface="Calibri"/>
                </a:rPr>
                <a:t>|5</a:t>
              </a:r>
              <a:r>
                <a:rPr lang="en-US" sz="1543" dirty="0">
                  <a:solidFill>
                    <a:prstClr val="black"/>
                  </a:solidFill>
                  <a:latin typeface="Minion Pro" pitchFamily="18" charset="0"/>
                </a:rPr>
                <a:t>⟩</a:t>
              </a:r>
              <a:r>
                <a:rPr lang="en-US" altLang="en-US" sz="1543" dirty="0">
                  <a:solidFill>
                    <a:prstClr val="black"/>
                  </a:solidFill>
                  <a:latin typeface="Minion Pro" pitchFamily="18" charset="0"/>
                  <a:ea typeface="ＭＳ Ｐゴシック" pitchFamily="34" charset="-128"/>
                  <a:cs typeface="Calibri"/>
                </a:rPr>
                <a:t> </a:t>
              </a:r>
              <a:endParaRPr lang="en-US" altLang="en-US" sz="1543" dirty="0">
                <a:solidFill>
                  <a:prstClr val="black"/>
                </a:solidFill>
                <a:latin typeface="Minion Pro" pitchFamily="18" charset="0"/>
                <a:ea typeface="ＭＳ Ｐゴシック" pitchFamily="34" charset="-128"/>
                <a:cs typeface="Calibri"/>
                <a:sym typeface="Symbol" pitchFamily="18" charset="2"/>
              </a:endParaRPr>
            </a:p>
          </p:txBody>
        </p:sp>
        <p:sp>
          <p:nvSpPr>
            <p:cNvPr id="73" name="Text Box 27"/>
            <p:cNvSpPr txBox="1">
              <a:spLocks noChangeArrowheads="1"/>
            </p:cNvSpPr>
            <p:nvPr/>
          </p:nvSpPr>
          <p:spPr bwMode="auto">
            <a:xfrm>
              <a:off x="7411378" y="3849883"/>
              <a:ext cx="250795" cy="45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231" tIns="11615" rIns="23231" bIns="11615">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fontAlgn="base">
                <a:spcBef>
                  <a:spcPct val="50000"/>
                </a:spcBef>
                <a:spcAft>
                  <a:spcPct val="0"/>
                </a:spcAft>
              </a:pPr>
              <a:r>
                <a:rPr lang="en-US" altLang="en-US" sz="1543" dirty="0">
                  <a:solidFill>
                    <a:prstClr val="black"/>
                  </a:solidFill>
                  <a:latin typeface="Minion Pro" pitchFamily="18" charset="0"/>
                  <a:ea typeface="ＭＳ Ｐゴシック" pitchFamily="34" charset="-128"/>
                  <a:cs typeface="Calibri"/>
                </a:rPr>
                <a:t>|6</a:t>
              </a:r>
              <a:r>
                <a:rPr lang="en-US" sz="1543" dirty="0">
                  <a:solidFill>
                    <a:prstClr val="black"/>
                  </a:solidFill>
                  <a:latin typeface="Minion Pro" pitchFamily="18" charset="0"/>
                </a:rPr>
                <a:t>⟩</a:t>
              </a:r>
              <a:r>
                <a:rPr lang="en-US" altLang="en-US" sz="1543" dirty="0">
                  <a:solidFill>
                    <a:prstClr val="black"/>
                  </a:solidFill>
                  <a:latin typeface="Minion Pro" pitchFamily="18" charset="0"/>
                  <a:ea typeface="ＭＳ Ｐゴシック" pitchFamily="34" charset="-128"/>
                  <a:cs typeface="Calibri"/>
                </a:rPr>
                <a:t> </a:t>
              </a:r>
              <a:endParaRPr lang="en-US" altLang="en-US" sz="1543" dirty="0">
                <a:solidFill>
                  <a:prstClr val="black"/>
                </a:solidFill>
                <a:latin typeface="Minion Pro" pitchFamily="18" charset="0"/>
                <a:ea typeface="ＭＳ Ｐゴシック" pitchFamily="34" charset="-128"/>
                <a:cs typeface="Calibri"/>
                <a:sym typeface="Symbol" pitchFamily="18" charset="2"/>
              </a:endParaRPr>
            </a:p>
          </p:txBody>
        </p:sp>
        <p:sp>
          <p:nvSpPr>
            <p:cNvPr id="74" name="Text Box 27"/>
            <p:cNvSpPr txBox="1">
              <a:spLocks noChangeArrowheads="1"/>
            </p:cNvSpPr>
            <p:nvPr/>
          </p:nvSpPr>
          <p:spPr bwMode="auto">
            <a:xfrm>
              <a:off x="7411378" y="3573135"/>
              <a:ext cx="250795" cy="45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231" tIns="11615" rIns="23231" bIns="11615">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fontAlgn="base">
                <a:spcBef>
                  <a:spcPct val="50000"/>
                </a:spcBef>
                <a:spcAft>
                  <a:spcPct val="0"/>
                </a:spcAft>
              </a:pPr>
              <a:r>
                <a:rPr lang="en-US" altLang="en-US" sz="1543" dirty="0">
                  <a:solidFill>
                    <a:prstClr val="black"/>
                  </a:solidFill>
                  <a:latin typeface="Minion Pro" pitchFamily="18" charset="0"/>
                  <a:ea typeface="ＭＳ Ｐゴシック" pitchFamily="34" charset="-128"/>
                  <a:cs typeface="Calibri"/>
                </a:rPr>
                <a:t>|7</a:t>
              </a:r>
              <a:r>
                <a:rPr lang="en-US" sz="1543" dirty="0">
                  <a:solidFill>
                    <a:prstClr val="black"/>
                  </a:solidFill>
                  <a:latin typeface="Minion Pro" pitchFamily="18" charset="0"/>
                </a:rPr>
                <a:t>⟩</a:t>
              </a:r>
              <a:r>
                <a:rPr lang="en-US" altLang="en-US" sz="1543" dirty="0">
                  <a:solidFill>
                    <a:prstClr val="black"/>
                  </a:solidFill>
                  <a:latin typeface="Minion Pro" pitchFamily="18" charset="0"/>
                  <a:ea typeface="ＭＳ Ｐゴシック" pitchFamily="34" charset="-128"/>
                  <a:cs typeface="Calibri"/>
                </a:rPr>
                <a:t> </a:t>
              </a:r>
              <a:endParaRPr lang="en-US" altLang="en-US" sz="1543" dirty="0">
                <a:solidFill>
                  <a:prstClr val="black"/>
                </a:solidFill>
                <a:latin typeface="Minion Pro" pitchFamily="18" charset="0"/>
                <a:ea typeface="ＭＳ Ｐゴシック" pitchFamily="34" charset="-128"/>
                <a:cs typeface="Calibri"/>
                <a:sym typeface="Symbol" pitchFamily="18" charset="2"/>
              </a:endParaRPr>
            </a:p>
          </p:txBody>
        </p:sp>
        <p:sp>
          <p:nvSpPr>
            <p:cNvPr id="75" name="Text Box 27"/>
            <p:cNvSpPr txBox="1">
              <a:spLocks noChangeArrowheads="1"/>
            </p:cNvSpPr>
            <p:nvPr/>
          </p:nvSpPr>
          <p:spPr bwMode="auto">
            <a:xfrm>
              <a:off x="7416619" y="3296386"/>
              <a:ext cx="250795" cy="452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231" tIns="11615" rIns="23231" bIns="11615">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fontAlgn="base">
                <a:spcBef>
                  <a:spcPct val="50000"/>
                </a:spcBef>
                <a:spcAft>
                  <a:spcPct val="0"/>
                </a:spcAft>
              </a:pPr>
              <a:r>
                <a:rPr lang="en-US" altLang="en-US" sz="1543" dirty="0">
                  <a:solidFill>
                    <a:prstClr val="black"/>
                  </a:solidFill>
                  <a:latin typeface="Minion Pro" pitchFamily="18" charset="0"/>
                  <a:ea typeface="ＭＳ Ｐゴシック" pitchFamily="34" charset="-128"/>
                  <a:cs typeface="Calibri"/>
                </a:rPr>
                <a:t>|8</a:t>
              </a:r>
              <a:r>
                <a:rPr lang="en-US" sz="1543" dirty="0">
                  <a:solidFill>
                    <a:prstClr val="black"/>
                  </a:solidFill>
                  <a:latin typeface="Minion Pro" pitchFamily="18" charset="0"/>
                </a:rPr>
                <a:t>⟩</a:t>
              </a:r>
              <a:endParaRPr lang="en-US" altLang="en-US" sz="1543" dirty="0">
                <a:solidFill>
                  <a:prstClr val="black"/>
                </a:solidFill>
                <a:latin typeface="Minion Pro" pitchFamily="18" charset="0"/>
                <a:ea typeface="ＭＳ Ｐゴシック" pitchFamily="34" charset="-128"/>
                <a:cs typeface="Calibri"/>
                <a:sym typeface="Symbol" pitchFamily="18" charset="2"/>
              </a:endParaRPr>
            </a:p>
          </p:txBody>
        </p:sp>
      </p:grpSp>
      <p:grpSp>
        <p:nvGrpSpPr>
          <p:cNvPr id="98" name="Figure Lasers"/>
          <p:cNvGrpSpPr/>
          <p:nvPr/>
        </p:nvGrpSpPr>
        <p:grpSpPr>
          <a:xfrm>
            <a:off x="5783276" y="2753633"/>
            <a:ext cx="1838574" cy="1994905"/>
            <a:chOff x="5245976" y="2435194"/>
            <a:chExt cx="1667921" cy="1809742"/>
          </a:xfrm>
        </p:grpSpPr>
        <p:sp>
          <p:nvSpPr>
            <p:cNvPr id="26" name="TextBox 16"/>
            <p:cNvSpPr txBox="1">
              <a:spLocks noChangeArrowheads="1"/>
            </p:cNvSpPr>
            <p:nvPr/>
          </p:nvSpPr>
          <p:spPr bwMode="auto">
            <a:xfrm>
              <a:off x="6410174" y="2959980"/>
              <a:ext cx="503723" cy="391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defTabSz="913452" eaLnBrk="1" hangingPunct="1">
                <a:spcBef>
                  <a:spcPct val="0"/>
                </a:spcBef>
                <a:buNone/>
              </a:pPr>
              <a:r>
                <a:rPr lang="el-GR" altLang="nl-NL" sz="2205" b="1" dirty="0">
                  <a:solidFill>
                    <a:srgbClr val="FF0000"/>
                  </a:solidFill>
                  <a:latin typeface="Minion Pro" pitchFamily="18" charset="0"/>
                  <a:ea typeface="SimSun" pitchFamily="2" charset="-122"/>
                </a:rPr>
                <a:t>Ω</a:t>
              </a:r>
              <a:r>
                <a:rPr lang="en-US" altLang="nl-NL" sz="2205" b="1" baseline="-25000" dirty="0">
                  <a:solidFill>
                    <a:srgbClr val="FF0000"/>
                  </a:solidFill>
                  <a:latin typeface="Minion Pro" pitchFamily="18" charset="0"/>
                  <a:ea typeface="SimSun" pitchFamily="2" charset="-122"/>
                </a:rPr>
                <a:t>2</a:t>
              </a:r>
              <a:endParaRPr lang="en-US" altLang="nl-NL" sz="2205" b="1" dirty="0">
                <a:solidFill>
                  <a:srgbClr val="FF0000"/>
                </a:solidFill>
                <a:latin typeface="Minion Pro" pitchFamily="18" charset="0"/>
                <a:ea typeface="SimSun" pitchFamily="2" charset="-122"/>
              </a:endParaRPr>
            </a:p>
          </p:txBody>
        </p:sp>
        <p:sp>
          <p:nvSpPr>
            <p:cNvPr id="29" name="Line 40"/>
            <p:cNvSpPr>
              <a:spLocks noChangeShapeType="1"/>
            </p:cNvSpPr>
            <p:nvPr/>
          </p:nvSpPr>
          <p:spPr bwMode="auto">
            <a:xfrm>
              <a:off x="6329777" y="2629209"/>
              <a:ext cx="183523" cy="367538"/>
            </a:xfrm>
            <a:prstGeom prst="line">
              <a:avLst/>
            </a:prstGeom>
            <a:noFill/>
            <a:ln w="38100">
              <a:solidFill>
                <a:srgbClr val="FF0000"/>
              </a:solidFill>
              <a:round/>
              <a:headEnd type="triangle" w="med" len="med"/>
              <a:tailEnd type="none" w="med" len="med"/>
            </a:ln>
            <a:extLst>
              <a:ext uri="{909E8E84-426E-40DD-AFC4-6F175D3DCCD1}">
                <a14:hiddenFill xmlns:a14="http://schemas.microsoft.com/office/drawing/2010/main">
                  <a:noFill/>
                </a14:hiddenFill>
              </a:ext>
            </a:extLst>
          </p:spPr>
          <p:txBody>
            <a:bodyPr/>
            <a:lstStyle/>
            <a:p>
              <a:pPr defTabSz="913452"/>
              <a:endParaRPr lang="en-US" sz="1543">
                <a:solidFill>
                  <a:prstClr val="black"/>
                </a:solidFill>
                <a:latin typeface="Myriad Pro" pitchFamily="34" charset="0"/>
                <a:cs typeface="Calibri"/>
              </a:endParaRPr>
            </a:p>
          </p:txBody>
        </p:sp>
        <p:sp>
          <p:nvSpPr>
            <p:cNvPr id="76" name="Line 40"/>
            <p:cNvSpPr>
              <a:spLocks noChangeShapeType="1"/>
            </p:cNvSpPr>
            <p:nvPr/>
          </p:nvSpPr>
          <p:spPr bwMode="auto">
            <a:xfrm>
              <a:off x="6681009" y="3328765"/>
              <a:ext cx="193236" cy="392153"/>
            </a:xfrm>
            <a:prstGeom prst="line">
              <a:avLst/>
            </a:prstGeom>
            <a:noFill/>
            <a:ln w="38100">
              <a:solidFill>
                <a:srgbClr val="FF0000"/>
              </a:solidFill>
              <a:round/>
              <a:headEnd type="none" w="med" len="med"/>
              <a:tailEnd type="triangle" w="med" len="med"/>
            </a:ln>
            <a:extLst>
              <a:ext uri="{909E8E84-426E-40DD-AFC4-6F175D3DCCD1}">
                <a14:hiddenFill xmlns:a14="http://schemas.microsoft.com/office/drawing/2010/main">
                  <a:noFill/>
                </a14:hiddenFill>
              </a:ext>
            </a:extLst>
          </p:spPr>
          <p:txBody>
            <a:bodyPr/>
            <a:lstStyle/>
            <a:p>
              <a:pPr defTabSz="913452"/>
              <a:endParaRPr lang="en-US" sz="1543">
                <a:solidFill>
                  <a:prstClr val="black"/>
                </a:solidFill>
                <a:latin typeface="Myriad Pro" pitchFamily="34" charset="0"/>
                <a:cs typeface="Calibri"/>
              </a:endParaRPr>
            </a:p>
          </p:txBody>
        </p:sp>
        <p:sp>
          <p:nvSpPr>
            <p:cNvPr id="34" name="TextBox 16"/>
            <p:cNvSpPr txBox="1">
              <a:spLocks noChangeArrowheads="1"/>
            </p:cNvSpPr>
            <p:nvPr/>
          </p:nvSpPr>
          <p:spPr bwMode="auto">
            <a:xfrm>
              <a:off x="5365261" y="3144712"/>
              <a:ext cx="503723" cy="391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defRPr sz="1600" b="1" i="1">
                  <a:solidFill>
                    <a:schemeClr val="accent1"/>
                  </a:solidFill>
                  <a:latin typeface="Myriad Pro" pitchFamily="34" charset="0"/>
                  <a:ea typeface="SimSun" pitchFamily="2" charset="-122"/>
                </a:defRPr>
              </a:lvl1pPr>
              <a:lvl2pPr marL="742950" indent="-285750">
                <a:defRPr>
                  <a:latin typeface="Calibri" pitchFamily="34" charset="0"/>
                </a:defRPr>
              </a:lvl2pPr>
              <a:lvl3pPr marL="1143000" indent="-228600">
                <a:defRPr>
                  <a:latin typeface="Calibri" pitchFamily="34" charset="0"/>
                </a:defRPr>
              </a:lvl3pPr>
              <a:lvl4pPr marL="1600200" indent="-228600">
                <a:defRPr>
                  <a:latin typeface="Calibri" pitchFamily="34" charset="0"/>
                </a:defRPr>
              </a:lvl4pPr>
              <a:lvl5pPr marL="2057400" indent="-228600">
                <a:defRPr>
                  <a:latin typeface="Calibri" pitchFamily="34" charset="0"/>
                </a:defRPr>
              </a:lvl5pPr>
              <a:lvl6pPr marL="2514600" indent="-228600" fontAlgn="base">
                <a:spcBef>
                  <a:spcPct val="0"/>
                </a:spcBef>
                <a:spcAft>
                  <a:spcPct val="0"/>
                </a:spcAft>
                <a:defRPr>
                  <a:latin typeface="Calibri" pitchFamily="34" charset="0"/>
                </a:defRPr>
              </a:lvl6pPr>
              <a:lvl7pPr marL="2971800" indent="-228600" fontAlgn="base">
                <a:spcBef>
                  <a:spcPct val="0"/>
                </a:spcBef>
                <a:spcAft>
                  <a:spcPct val="0"/>
                </a:spcAft>
                <a:defRPr>
                  <a:latin typeface="Calibri" pitchFamily="34" charset="0"/>
                </a:defRPr>
              </a:lvl7pPr>
              <a:lvl8pPr marL="3429000" indent="-228600" fontAlgn="base">
                <a:spcBef>
                  <a:spcPct val="0"/>
                </a:spcBef>
                <a:spcAft>
                  <a:spcPct val="0"/>
                </a:spcAft>
                <a:defRPr>
                  <a:latin typeface="Calibri" pitchFamily="34" charset="0"/>
                </a:defRPr>
              </a:lvl8pPr>
              <a:lvl9pPr marL="3886200" indent="-228600" fontAlgn="base">
                <a:spcBef>
                  <a:spcPct val="0"/>
                </a:spcBef>
                <a:spcAft>
                  <a:spcPct val="0"/>
                </a:spcAft>
                <a:defRPr>
                  <a:latin typeface="Calibri" pitchFamily="34" charset="0"/>
                </a:defRPr>
              </a:lvl9pPr>
            </a:lstStyle>
            <a:p>
              <a:pPr defTabSz="913452"/>
              <a:r>
                <a:rPr lang="el-GR" altLang="nl-NL" sz="2205" i="0" dirty="0">
                  <a:solidFill>
                    <a:srgbClr val="4F81BD"/>
                  </a:solidFill>
                  <a:latin typeface="Minion Pro" pitchFamily="18" charset="0"/>
                </a:rPr>
                <a:t>Ω</a:t>
              </a:r>
              <a:r>
                <a:rPr lang="en-US" altLang="nl-NL" sz="2205" i="0" baseline="-25000" dirty="0">
                  <a:solidFill>
                    <a:srgbClr val="4F81BD"/>
                  </a:solidFill>
                  <a:latin typeface="Minion Pro" pitchFamily="18" charset="0"/>
                </a:rPr>
                <a:t>1</a:t>
              </a:r>
            </a:p>
          </p:txBody>
        </p:sp>
        <p:sp>
          <p:nvSpPr>
            <p:cNvPr id="51" name="Line 32"/>
            <p:cNvSpPr>
              <a:spLocks noChangeShapeType="1"/>
            </p:cNvSpPr>
            <p:nvPr/>
          </p:nvSpPr>
          <p:spPr bwMode="auto">
            <a:xfrm flipH="1">
              <a:off x="5631598" y="2435194"/>
              <a:ext cx="264702" cy="736621"/>
            </a:xfrm>
            <a:prstGeom prst="line">
              <a:avLst/>
            </a:prstGeom>
            <a:noFill/>
            <a:ln w="38100">
              <a:solidFill>
                <a:srgbClr val="33CCFF"/>
              </a:solidFill>
              <a:round/>
              <a:headEnd type="triangle" w="med" len="med"/>
              <a:tailEnd type="none" w="med" len="med"/>
            </a:ln>
            <a:extLst>
              <a:ext uri="{909E8E84-426E-40DD-AFC4-6F175D3DCCD1}">
                <a14:hiddenFill xmlns:a14="http://schemas.microsoft.com/office/drawing/2010/main">
                  <a:noFill/>
                </a14:hiddenFill>
              </a:ext>
            </a:extLst>
          </p:spPr>
          <p:txBody>
            <a:bodyPr/>
            <a:lstStyle/>
            <a:p>
              <a:pPr defTabSz="913452"/>
              <a:endParaRPr lang="en-US" sz="1543">
                <a:solidFill>
                  <a:prstClr val="black"/>
                </a:solidFill>
                <a:latin typeface="Myriad Pro" pitchFamily="34" charset="0"/>
                <a:cs typeface="Calibri"/>
              </a:endParaRPr>
            </a:p>
          </p:txBody>
        </p:sp>
        <p:sp>
          <p:nvSpPr>
            <p:cNvPr id="77" name="Line 32"/>
            <p:cNvSpPr>
              <a:spLocks noChangeShapeType="1"/>
            </p:cNvSpPr>
            <p:nvPr/>
          </p:nvSpPr>
          <p:spPr bwMode="auto">
            <a:xfrm flipH="1">
              <a:off x="5245976" y="3500342"/>
              <a:ext cx="267567" cy="744594"/>
            </a:xfrm>
            <a:prstGeom prst="line">
              <a:avLst/>
            </a:prstGeom>
            <a:noFill/>
            <a:ln w="38100">
              <a:solidFill>
                <a:srgbClr val="33CCFF"/>
              </a:solidFill>
              <a:round/>
              <a:headEnd type="none" w="med" len="med"/>
              <a:tailEnd type="triangle" w="med" len="med"/>
            </a:ln>
            <a:extLst>
              <a:ext uri="{909E8E84-426E-40DD-AFC4-6F175D3DCCD1}">
                <a14:hiddenFill xmlns:a14="http://schemas.microsoft.com/office/drawing/2010/main">
                  <a:noFill/>
                </a14:hiddenFill>
              </a:ext>
            </a:extLst>
          </p:spPr>
          <p:txBody>
            <a:bodyPr/>
            <a:lstStyle/>
            <a:p>
              <a:pPr defTabSz="913452"/>
              <a:endParaRPr lang="en-US" sz="1543">
                <a:solidFill>
                  <a:prstClr val="black"/>
                </a:solidFill>
                <a:latin typeface="Myriad Pro" pitchFamily="34" charset="0"/>
                <a:cs typeface="Calibri"/>
              </a:endParaRPr>
            </a:p>
          </p:txBody>
        </p:sp>
      </p:grpSp>
      <p:grpSp>
        <p:nvGrpSpPr>
          <p:cNvPr id="104" name="Figure Zeeman disappear"/>
          <p:cNvGrpSpPr/>
          <p:nvPr/>
        </p:nvGrpSpPr>
        <p:grpSpPr>
          <a:xfrm>
            <a:off x="5902948" y="2484404"/>
            <a:ext cx="2379869" cy="2381040"/>
            <a:chOff x="5354568" y="2190955"/>
            <a:chExt cx="2158974" cy="2160036"/>
          </a:xfrm>
        </p:grpSpPr>
        <p:sp>
          <p:nvSpPr>
            <p:cNvPr id="101" name="Line 30"/>
            <p:cNvSpPr>
              <a:spLocks noChangeShapeType="1"/>
            </p:cNvSpPr>
            <p:nvPr/>
          </p:nvSpPr>
          <p:spPr bwMode="auto">
            <a:xfrm>
              <a:off x="6121150" y="2190955"/>
              <a:ext cx="469455"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defTabSz="913452"/>
              <a:endParaRPr lang="en-US" sz="1543">
                <a:solidFill>
                  <a:prstClr val="black"/>
                </a:solidFill>
                <a:latin typeface="Myriad Pro" pitchFamily="34" charset="0"/>
                <a:cs typeface="Calibri"/>
              </a:endParaRPr>
            </a:p>
          </p:txBody>
        </p:sp>
        <p:sp>
          <p:nvSpPr>
            <p:cNvPr id="102" name="Line 30"/>
            <p:cNvSpPr>
              <a:spLocks noChangeShapeType="1"/>
            </p:cNvSpPr>
            <p:nvPr/>
          </p:nvSpPr>
          <p:spPr bwMode="auto">
            <a:xfrm>
              <a:off x="5354568" y="4350991"/>
              <a:ext cx="469039"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defTabSz="913452"/>
              <a:endParaRPr lang="en-US" sz="1543">
                <a:solidFill>
                  <a:prstClr val="black"/>
                </a:solidFill>
                <a:latin typeface="Myriad Pro" pitchFamily="34" charset="0"/>
                <a:cs typeface="Calibri"/>
              </a:endParaRPr>
            </a:p>
          </p:txBody>
        </p:sp>
        <p:sp>
          <p:nvSpPr>
            <p:cNvPr id="103" name="Line 30"/>
            <p:cNvSpPr>
              <a:spLocks noChangeShapeType="1"/>
            </p:cNvSpPr>
            <p:nvPr/>
          </p:nvSpPr>
          <p:spPr bwMode="auto">
            <a:xfrm>
              <a:off x="7044087" y="3828260"/>
              <a:ext cx="469455"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defTabSz="913452"/>
              <a:endParaRPr lang="en-US" sz="1543">
                <a:solidFill>
                  <a:prstClr val="black"/>
                </a:solidFill>
                <a:latin typeface="Myriad Pro" pitchFamily="34" charset="0"/>
                <a:cs typeface="Calibri"/>
              </a:endParaRPr>
            </a:p>
          </p:txBody>
        </p:sp>
      </p:grpSp>
      <p:pic>
        <p:nvPicPr>
          <p:cNvPr id="1026" name="Eq H 0" descr="C:\Users\p256596\Documents\RaIon\publications\presentations\2015-10_Dijck_AMOLunteren\eq-hamiltonian0.emf"/>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21759" y="4560609"/>
            <a:ext cx="2000930" cy="769361"/>
          </a:xfrm>
          <a:prstGeom prst="rect">
            <a:avLst/>
          </a:prstGeom>
          <a:noFill/>
          <a:extLst>
            <a:ext uri="{909E8E84-426E-40DD-AFC4-6F175D3DCCD1}">
              <a14:hiddenFill xmlns:a14="http://schemas.microsoft.com/office/drawing/2010/main">
                <a:solidFill>
                  <a:srgbClr val="FFFFFF"/>
                </a:solidFill>
              </a14:hiddenFill>
            </a:ext>
          </a:extLst>
        </p:spPr>
      </p:pic>
      <p:pic>
        <p:nvPicPr>
          <p:cNvPr id="1027" name="Eq H 1" descr="C:\Users\p256596\Documents\RaIon\publications\presentations\2015-10_Dijck_AMOLunteren\eq-hamiltonian1-lasers.emf"/>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21759" y="4560609"/>
            <a:ext cx="2000930" cy="7693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Eq H 2" descr="C:\Users\p256596\Documents\RaIon\publications\presentations\2015-10_Dijck_AMOLunteren\eq-hamiltonian2-detunings.emf"/>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21759" y="4560609"/>
            <a:ext cx="2000930" cy="769361"/>
          </a:xfrm>
          <a:prstGeom prst="rect">
            <a:avLst/>
          </a:prstGeom>
          <a:noFill/>
          <a:extLst>
            <a:ext uri="{909E8E84-426E-40DD-AFC4-6F175D3DCCD1}">
              <a14:hiddenFill xmlns:a14="http://schemas.microsoft.com/office/drawing/2010/main">
                <a:solidFill>
                  <a:srgbClr val="FFFFFF"/>
                </a:solidFill>
              </a14:hiddenFill>
            </a:ext>
          </a:extLst>
        </p:spPr>
      </p:pic>
      <p:pic>
        <p:nvPicPr>
          <p:cNvPr id="1033" name="Eq H BI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238718" y="4474778"/>
            <a:ext cx="2851690" cy="934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Eq R 0" descr="C:\Users\p256596\Documents\RaIon\publications\presentations\2015-10_Dijck_AMOLunteren\eq-dampin0.emf"/>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612292" y="5794765"/>
            <a:ext cx="3055965" cy="751036"/>
          </a:xfrm>
          <a:prstGeom prst="rect">
            <a:avLst/>
          </a:prstGeom>
          <a:noFill/>
          <a:extLst>
            <a:ext uri="{909E8E84-426E-40DD-AFC4-6F175D3DCCD1}">
              <a14:hiddenFill xmlns:a14="http://schemas.microsoft.com/office/drawing/2010/main">
                <a:solidFill>
                  <a:srgbClr val="FFFFFF"/>
                </a:solidFill>
              </a14:hiddenFill>
            </a:ext>
          </a:extLst>
        </p:spPr>
      </p:pic>
      <p:pic>
        <p:nvPicPr>
          <p:cNvPr id="1030" name="Eq R 1" descr="C:\Users\p256596\Documents\RaIon\publications\presentations\2015-10_Dijck_AMOLunteren\eq-dampin1-relaxation.emf"/>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612292" y="5794765"/>
            <a:ext cx="3055965" cy="751036"/>
          </a:xfrm>
          <a:prstGeom prst="rect">
            <a:avLst/>
          </a:prstGeom>
          <a:noFill/>
          <a:extLst>
            <a:ext uri="{909E8E84-426E-40DD-AFC4-6F175D3DCCD1}">
              <a14:hiddenFill xmlns:a14="http://schemas.microsoft.com/office/drawing/2010/main">
                <a:solidFill>
                  <a:srgbClr val="FFFFFF"/>
                </a:solidFill>
              </a14:hiddenFill>
            </a:ext>
          </a:extLst>
        </p:spPr>
      </p:pic>
      <p:pic>
        <p:nvPicPr>
          <p:cNvPr id="1031" name="Eq R 2" descr="C:\Users\p256596\Documents\RaIon\publications\presentations\2015-10_Dijck_AMOLunteren\eq-dampin2-decoherence.emf"/>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612292" y="5794765"/>
            <a:ext cx="3055965" cy="751036"/>
          </a:xfrm>
          <a:prstGeom prst="rect">
            <a:avLst/>
          </a:prstGeom>
          <a:noFill/>
          <a:extLst>
            <a:ext uri="{909E8E84-426E-40DD-AFC4-6F175D3DCCD1}">
              <a14:hiddenFill xmlns:a14="http://schemas.microsoft.com/office/drawing/2010/main">
                <a:solidFill>
                  <a:srgbClr val="FFFFFF"/>
                </a:solidFill>
              </a14:hiddenFill>
            </a:ext>
          </a:extLst>
        </p:spPr>
      </p:pic>
      <p:pic>
        <p:nvPicPr>
          <p:cNvPr id="1032" name="Eq R 3" descr="C:\Users\p256596\Documents\RaIon\publications\presentations\2015-10_Dijck_AMOLunteren\eq-dampin3-linewidth.emf"/>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612292" y="5794765"/>
            <a:ext cx="3055965" cy="751036"/>
          </a:xfrm>
          <a:prstGeom prst="rect">
            <a:avLst/>
          </a:prstGeom>
          <a:noFill/>
          <a:extLst>
            <a:ext uri="{909E8E84-426E-40DD-AFC4-6F175D3DCCD1}">
              <a14:hiddenFill xmlns:a14="http://schemas.microsoft.com/office/drawing/2010/main">
                <a:solidFill>
                  <a:srgbClr val="FFFFFF"/>
                </a:solidFill>
              </a14:hiddenFill>
            </a:ext>
          </a:extLst>
        </p:spPr>
      </p:pic>
      <p:pic>
        <p:nvPicPr>
          <p:cNvPr id="1034" name="Eq R BIG"/>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1282845" y="5756056"/>
            <a:ext cx="2955317" cy="813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1997644414"/>
      </p:ext>
    </p:extLst>
  </p:cSld>
  <p:clrMapOvr>
    <a:masterClrMapping/>
  </p:clrMapOvr>
  <mc:AlternateContent xmlns:mc="http://schemas.openxmlformats.org/markup-compatibility/2006" xmlns:p14="http://schemas.microsoft.com/office/powerpoint/2010/main">
    <mc:Choice Requires="p14">
      <p:transition spd="slow" p14:dur="2000" advTm="87215"/>
    </mc:Choice>
    <mc:Fallback xmlns="">
      <p:transition spd="slow" advTm="8721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2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3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3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9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03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00"/>
                                        </p:tgtEl>
                                        <p:attrNameLst>
                                          <p:attrName>style.visibility</p:attrName>
                                        </p:attrNameLst>
                                      </p:cBhvr>
                                      <p:to>
                                        <p:strVal val="visible"/>
                                      </p:to>
                                    </p:set>
                                  </p:childTnLst>
                                </p:cTn>
                              </p:par>
                              <p:par>
                                <p:cTn id="53" presetID="1" presetClass="exit" presetSubtype="0" fill="hold" nodeType="withEffect">
                                  <p:stCondLst>
                                    <p:cond delay="0"/>
                                  </p:stCondLst>
                                  <p:childTnLst>
                                    <p:set>
                                      <p:cBhvr>
                                        <p:cTn id="54" dur="1" fill="hold">
                                          <p:stCondLst>
                                            <p:cond delay="0"/>
                                          </p:stCondLst>
                                        </p:cTn>
                                        <p:tgtEl>
                                          <p:spTgt spid="104"/>
                                        </p:tgtEl>
                                        <p:attrNameLst>
                                          <p:attrName>style.visibility</p:attrName>
                                        </p:attrNameLst>
                                      </p:cBhvr>
                                      <p:to>
                                        <p:strVal val="hidden"/>
                                      </p:to>
                                    </p:set>
                                  </p:childTnLst>
                                </p:cTn>
                              </p:par>
                              <p:par>
                                <p:cTn id="55" presetID="1" presetClass="entr" presetSubtype="0" fill="hold" nodeType="withEffect">
                                  <p:stCondLst>
                                    <p:cond delay="0"/>
                                  </p:stCondLst>
                                  <p:childTnLst>
                                    <p:set>
                                      <p:cBhvr>
                                        <p:cTn id="56" dur="1" fill="hold">
                                          <p:stCondLst>
                                            <p:cond delay="0"/>
                                          </p:stCondLst>
                                        </p:cTn>
                                        <p:tgtEl>
                                          <p:spTgt spid="1033"/>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0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90616" y="29626"/>
            <a:ext cx="9069860" cy="1513685"/>
          </a:xfrm>
        </p:spPr>
        <p:txBody>
          <a:bodyPr/>
          <a:lstStyle/>
          <a:p>
            <a:r>
              <a:rPr lang="en-US" b="1" dirty="0">
                <a:solidFill>
                  <a:srgbClr val="0000FF"/>
                </a:solidFill>
                <a:effectLst>
                  <a:outerShdw blurRad="38100" dist="38100" dir="2700000" algn="tl">
                    <a:srgbClr val="000000">
                      <a:alpha val="43137"/>
                    </a:srgbClr>
                  </a:outerShdw>
                </a:effectLst>
              </a:rPr>
              <a:t>Line Shapes and Polarization</a:t>
            </a:r>
          </a:p>
        </p:txBody>
      </p:sp>
      <p:pic>
        <p:nvPicPr>
          <p:cNvPr id="6" name="Red 1 Base"/>
          <p:cNvPicPr>
            <a:picLocks/>
          </p:cNvPicPr>
          <p:nvPr/>
        </p:nvPicPr>
        <p:blipFill>
          <a:blip r:embed="rId4">
            <a:extLst>
              <a:ext uri="{28A0092B-C50C-407E-A947-70E740481C1C}">
                <a14:useLocalDpi xmlns:a14="http://schemas.microsoft.com/office/drawing/2010/main"/>
              </a:ext>
            </a:extLst>
          </a:blip>
          <a:stretch>
            <a:fillRect/>
          </a:stretch>
        </p:blipFill>
        <p:spPr>
          <a:xfrm>
            <a:off x="4526675" y="2044675"/>
            <a:ext cx="4626382" cy="2029433"/>
          </a:xfrm>
          <a:prstGeom prst="rect">
            <a:avLst/>
          </a:prstGeom>
        </p:spPr>
      </p:pic>
      <p:pic>
        <p:nvPicPr>
          <p:cNvPr id="2052" name="Red 1 Fit" descr="C:\Users\p256596\Documents\RaIon\publications\presentations\2015-10_Dijck_AMOLunteren\amoposter_red1-fit.emf"/>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526328" y="2044675"/>
            <a:ext cx="4627077" cy="202943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627052" y="4017489"/>
            <a:ext cx="4402293" cy="237437"/>
          </a:xfrm>
          <a:prstGeom prst="rect">
            <a:avLst/>
          </a:prstGeom>
          <a:noFill/>
        </p:spPr>
        <p:txBody>
          <a:bodyPr wrap="square" lIns="0" tIns="0" rIns="0" bIns="0" anchor="ctr" anchorCtr="0">
            <a:spAutoFit/>
          </a:bodyPr>
          <a:lstStyle/>
          <a:p>
            <a:pPr algn="ctr" defTabSz="913452">
              <a:defRPr/>
            </a:pPr>
            <a:r>
              <a:rPr lang="en-US" sz="1543" dirty="0">
                <a:solidFill>
                  <a:prstClr val="black"/>
                </a:solidFill>
                <a:cs typeface="Calibri"/>
              </a:rPr>
              <a:t>650 nm laser frequency offset</a:t>
            </a:r>
          </a:p>
        </p:txBody>
      </p:sp>
      <p:sp>
        <p:nvSpPr>
          <p:cNvPr id="8" name="TextBox 7"/>
          <p:cNvSpPr txBox="1"/>
          <p:nvPr/>
        </p:nvSpPr>
        <p:spPr>
          <a:xfrm rot="16200000">
            <a:off x="3565075" y="2923565"/>
            <a:ext cx="1762364" cy="237437"/>
          </a:xfrm>
          <a:prstGeom prst="rect">
            <a:avLst/>
          </a:prstGeom>
          <a:noFill/>
        </p:spPr>
        <p:txBody>
          <a:bodyPr wrap="square" lIns="0" tIns="0" rIns="0" bIns="0" anchor="ctr" anchorCtr="0">
            <a:spAutoFit/>
          </a:bodyPr>
          <a:lstStyle/>
          <a:p>
            <a:pPr algn="ctr" defTabSz="913452">
              <a:defRPr/>
            </a:pPr>
            <a:r>
              <a:rPr lang="en-US" sz="1543" cap="small" dirty="0" err="1">
                <a:solidFill>
                  <a:prstClr val="black"/>
                </a:solidFill>
                <a:cs typeface="Calibri"/>
              </a:rPr>
              <a:t>pmt</a:t>
            </a:r>
            <a:r>
              <a:rPr lang="en-US" sz="1543" dirty="0">
                <a:solidFill>
                  <a:prstClr val="black"/>
                </a:solidFill>
                <a:cs typeface="Calibri"/>
              </a:rPr>
              <a:t> signal</a:t>
            </a:r>
          </a:p>
        </p:txBody>
      </p:sp>
      <p:sp>
        <p:nvSpPr>
          <p:cNvPr id="9" name="Text Box 27"/>
          <p:cNvSpPr txBox="1">
            <a:spLocks noChangeArrowheads="1"/>
          </p:cNvSpPr>
          <p:nvPr/>
        </p:nvSpPr>
        <p:spPr bwMode="auto">
          <a:xfrm>
            <a:off x="6837319" y="3044513"/>
            <a:ext cx="596393" cy="26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lgn="ctr" fontAlgn="base">
              <a:spcBef>
                <a:spcPct val="50000"/>
              </a:spcBef>
              <a:spcAft>
                <a:spcPct val="0"/>
              </a:spcAft>
            </a:pPr>
            <a:r>
              <a:rPr lang="en-US" altLang="en-US" sz="1543" dirty="0">
                <a:solidFill>
                  <a:prstClr val="black"/>
                </a:solidFill>
                <a:latin typeface="Minion Pro" pitchFamily="18" charset="0"/>
                <a:ea typeface="ＭＳ Ｐゴシック" pitchFamily="34" charset="-128"/>
                <a:cs typeface="Calibri"/>
              </a:rPr>
              <a:t>|1</a:t>
            </a:r>
            <a:r>
              <a:rPr lang="en-US" sz="1543" dirty="0">
                <a:solidFill>
                  <a:prstClr val="black"/>
                </a:solidFill>
                <a:latin typeface="Minion Pro" pitchFamily="18" charset="0"/>
              </a:rPr>
              <a:t>⟩⟨5</a:t>
            </a:r>
            <a:r>
              <a:rPr lang="en-US" altLang="en-US" sz="1543" dirty="0">
                <a:solidFill>
                  <a:prstClr val="black"/>
                </a:solidFill>
                <a:latin typeface="Minion Pro" pitchFamily="18" charset="0"/>
                <a:ea typeface="ＭＳ Ｐゴシック" pitchFamily="34" charset="-128"/>
                <a:cs typeface="Calibri"/>
              </a:rPr>
              <a:t>|</a:t>
            </a:r>
            <a:endParaRPr lang="en-US" altLang="en-US" sz="1543" dirty="0">
              <a:solidFill>
                <a:prstClr val="black"/>
              </a:solidFill>
              <a:latin typeface="Minion Pro" pitchFamily="18" charset="0"/>
              <a:ea typeface="ＭＳ Ｐゴシック" pitchFamily="34" charset="-128"/>
              <a:cs typeface="Calibri"/>
              <a:sym typeface="Symbol" pitchFamily="18" charset="2"/>
            </a:endParaRPr>
          </a:p>
        </p:txBody>
      </p:sp>
      <p:sp>
        <p:nvSpPr>
          <p:cNvPr id="10" name="Text Box 27"/>
          <p:cNvSpPr txBox="1">
            <a:spLocks noChangeArrowheads="1"/>
          </p:cNvSpPr>
          <p:nvPr/>
        </p:nvSpPr>
        <p:spPr bwMode="auto">
          <a:xfrm>
            <a:off x="6837319" y="3340716"/>
            <a:ext cx="596393" cy="26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lgn="ctr" fontAlgn="base">
              <a:spcBef>
                <a:spcPct val="50000"/>
              </a:spcBef>
              <a:spcAft>
                <a:spcPct val="0"/>
              </a:spcAft>
            </a:pPr>
            <a:r>
              <a:rPr lang="en-US" altLang="en-US" sz="1543" dirty="0">
                <a:solidFill>
                  <a:prstClr val="black"/>
                </a:solidFill>
                <a:latin typeface="Minion Pro" pitchFamily="18" charset="0"/>
                <a:ea typeface="ＭＳ Ｐゴシック" pitchFamily="34" charset="-128"/>
                <a:cs typeface="Calibri"/>
              </a:rPr>
              <a:t>|2</a:t>
            </a:r>
            <a:r>
              <a:rPr lang="en-US" sz="1543" dirty="0">
                <a:solidFill>
                  <a:prstClr val="black"/>
                </a:solidFill>
                <a:latin typeface="Minion Pro" pitchFamily="18" charset="0"/>
              </a:rPr>
              <a:t>⟩⟨8</a:t>
            </a:r>
            <a:r>
              <a:rPr lang="en-US" altLang="en-US" sz="1543" dirty="0">
                <a:solidFill>
                  <a:prstClr val="black"/>
                </a:solidFill>
                <a:latin typeface="Minion Pro" pitchFamily="18" charset="0"/>
                <a:ea typeface="ＭＳ Ｐゴシック" pitchFamily="34" charset="-128"/>
                <a:cs typeface="Calibri"/>
              </a:rPr>
              <a:t>|</a:t>
            </a:r>
            <a:endParaRPr lang="en-US" altLang="en-US" sz="1543" dirty="0">
              <a:solidFill>
                <a:prstClr val="black"/>
              </a:solidFill>
              <a:latin typeface="Minion Pro" pitchFamily="18" charset="0"/>
              <a:ea typeface="ＭＳ Ｐゴシック" pitchFamily="34" charset="-128"/>
              <a:cs typeface="Calibri"/>
              <a:sym typeface="Symbol" pitchFamily="18" charset="2"/>
            </a:endParaRPr>
          </a:p>
        </p:txBody>
      </p:sp>
      <p:pic>
        <p:nvPicPr>
          <p:cNvPr id="12" name="Red 2 Base"/>
          <p:cNvPicPr>
            <a:picLocks/>
          </p:cNvPicPr>
          <p:nvPr/>
        </p:nvPicPr>
        <p:blipFill>
          <a:blip r:embed="rId6">
            <a:extLst>
              <a:ext uri="{28A0092B-C50C-407E-A947-70E740481C1C}">
                <a14:useLocalDpi xmlns:a14="http://schemas.microsoft.com/office/drawing/2010/main"/>
              </a:ext>
            </a:extLst>
          </a:blip>
          <a:stretch>
            <a:fillRect/>
          </a:stretch>
        </p:blipFill>
        <p:spPr>
          <a:xfrm>
            <a:off x="4522385" y="4939634"/>
            <a:ext cx="4626382" cy="2029433"/>
          </a:xfrm>
          <a:prstGeom prst="rect">
            <a:avLst/>
          </a:prstGeom>
        </p:spPr>
      </p:pic>
      <p:pic>
        <p:nvPicPr>
          <p:cNvPr id="2051" name="Red 2 Fit" descr="C:\Users\p256596\Documents\RaIon\publications\presentations\2015-10_Dijck_AMOLunteren\amoposter_red2-fit.emf"/>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522042" y="4940410"/>
            <a:ext cx="4627077" cy="2027818"/>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4627050" y="6961891"/>
            <a:ext cx="4402294" cy="237437"/>
          </a:xfrm>
          <a:prstGeom prst="rect">
            <a:avLst/>
          </a:prstGeom>
          <a:noFill/>
        </p:spPr>
        <p:txBody>
          <a:bodyPr wrap="square" lIns="0" tIns="0" rIns="0" bIns="0" anchor="ctr" anchorCtr="0">
            <a:spAutoFit/>
          </a:bodyPr>
          <a:lstStyle/>
          <a:p>
            <a:pPr algn="ctr" defTabSz="913452">
              <a:defRPr/>
            </a:pPr>
            <a:r>
              <a:rPr lang="en-US" sz="1543" dirty="0">
                <a:solidFill>
                  <a:prstClr val="black"/>
                </a:solidFill>
                <a:cs typeface="Calibri"/>
              </a:rPr>
              <a:t>650 nm laser frequency offset</a:t>
            </a:r>
          </a:p>
        </p:txBody>
      </p:sp>
      <p:sp>
        <p:nvSpPr>
          <p:cNvPr id="14" name="TextBox 13"/>
          <p:cNvSpPr txBox="1"/>
          <p:nvPr/>
        </p:nvSpPr>
        <p:spPr>
          <a:xfrm rot="16200000">
            <a:off x="3598380" y="5837113"/>
            <a:ext cx="1695750" cy="237437"/>
          </a:xfrm>
          <a:prstGeom prst="rect">
            <a:avLst/>
          </a:prstGeom>
          <a:noFill/>
        </p:spPr>
        <p:txBody>
          <a:bodyPr wrap="square" lIns="0" tIns="0" rIns="0" bIns="0" anchor="ctr" anchorCtr="0">
            <a:spAutoFit/>
          </a:bodyPr>
          <a:lstStyle/>
          <a:p>
            <a:pPr algn="ctr" defTabSz="913452">
              <a:defRPr/>
            </a:pPr>
            <a:r>
              <a:rPr lang="en-US" sz="1543" cap="small" dirty="0" err="1">
                <a:solidFill>
                  <a:prstClr val="black"/>
                </a:solidFill>
                <a:cs typeface="Calibri"/>
              </a:rPr>
              <a:t>pmt</a:t>
            </a:r>
            <a:r>
              <a:rPr lang="en-US" sz="1543" dirty="0">
                <a:solidFill>
                  <a:prstClr val="black"/>
                </a:solidFill>
                <a:cs typeface="Calibri"/>
              </a:rPr>
              <a:t> signal</a:t>
            </a:r>
          </a:p>
        </p:txBody>
      </p:sp>
      <p:sp>
        <p:nvSpPr>
          <p:cNvPr id="15" name="Text Box 27"/>
          <p:cNvSpPr txBox="1">
            <a:spLocks noChangeArrowheads="1"/>
          </p:cNvSpPr>
          <p:nvPr/>
        </p:nvSpPr>
        <p:spPr bwMode="auto">
          <a:xfrm>
            <a:off x="6499068" y="6172177"/>
            <a:ext cx="596393" cy="26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lgn="ctr" fontAlgn="base">
              <a:spcBef>
                <a:spcPct val="50000"/>
              </a:spcBef>
              <a:spcAft>
                <a:spcPct val="0"/>
              </a:spcAft>
            </a:pPr>
            <a:r>
              <a:rPr lang="en-US" altLang="en-US" sz="1543" dirty="0">
                <a:solidFill>
                  <a:prstClr val="black"/>
                </a:solidFill>
                <a:latin typeface="Minion Pro" pitchFamily="18" charset="0"/>
                <a:ea typeface="ＭＳ Ｐゴシック" pitchFamily="34" charset="-128"/>
                <a:cs typeface="Calibri"/>
              </a:rPr>
              <a:t>|1</a:t>
            </a:r>
            <a:r>
              <a:rPr lang="en-US" sz="1543" dirty="0">
                <a:solidFill>
                  <a:prstClr val="black"/>
                </a:solidFill>
                <a:latin typeface="Minion Pro" pitchFamily="18" charset="0"/>
              </a:rPr>
              <a:t>⟩⟨8</a:t>
            </a:r>
            <a:r>
              <a:rPr lang="en-US" altLang="en-US" sz="1543" dirty="0">
                <a:solidFill>
                  <a:prstClr val="black"/>
                </a:solidFill>
                <a:latin typeface="Minion Pro" pitchFamily="18" charset="0"/>
                <a:ea typeface="ＭＳ Ｐゴシック" pitchFamily="34" charset="-128"/>
                <a:cs typeface="Calibri"/>
              </a:rPr>
              <a:t>|</a:t>
            </a:r>
            <a:endParaRPr lang="en-US" altLang="en-US" sz="1543" dirty="0">
              <a:solidFill>
                <a:prstClr val="black"/>
              </a:solidFill>
              <a:latin typeface="Minion Pro" pitchFamily="18" charset="0"/>
              <a:ea typeface="ＭＳ Ｐゴシック" pitchFamily="34" charset="-128"/>
              <a:cs typeface="Calibri"/>
              <a:sym typeface="Symbol" pitchFamily="18" charset="2"/>
            </a:endParaRPr>
          </a:p>
        </p:txBody>
      </p:sp>
      <p:sp>
        <p:nvSpPr>
          <p:cNvPr id="16" name="Text Box 27"/>
          <p:cNvSpPr txBox="1">
            <a:spLocks noChangeArrowheads="1"/>
          </p:cNvSpPr>
          <p:nvPr/>
        </p:nvSpPr>
        <p:spPr bwMode="auto">
          <a:xfrm>
            <a:off x="8086100" y="6172177"/>
            <a:ext cx="596393" cy="26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lgn="ctr" fontAlgn="base">
              <a:spcBef>
                <a:spcPct val="50000"/>
              </a:spcBef>
              <a:spcAft>
                <a:spcPct val="0"/>
              </a:spcAft>
            </a:pPr>
            <a:r>
              <a:rPr lang="en-US" altLang="en-US" sz="1543" dirty="0">
                <a:solidFill>
                  <a:prstClr val="black"/>
                </a:solidFill>
                <a:latin typeface="Minion Pro" pitchFamily="18" charset="0"/>
                <a:ea typeface="ＭＳ Ｐゴシック" pitchFamily="34" charset="-128"/>
                <a:cs typeface="Calibri"/>
              </a:rPr>
              <a:t>|2</a:t>
            </a:r>
            <a:r>
              <a:rPr lang="en-US" sz="1543" dirty="0">
                <a:solidFill>
                  <a:prstClr val="black"/>
                </a:solidFill>
                <a:latin typeface="Minion Pro" pitchFamily="18" charset="0"/>
              </a:rPr>
              <a:t>⟩⟨5</a:t>
            </a:r>
            <a:r>
              <a:rPr lang="en-US" altLang="en-US" sz="1543" dirty="0">
                <a:solidFill>
                  <a:prstClr val="black"/>
                </a:solidFill>
                <a:latin typeface="Minion Pro" pitchFamily="18" charset="0"/>
                <a:ea typeface="ＭＳ Ｐゴシック" pitchFamily="34" charset="-128"/>
                <a:cs typeface="Calibri"/>
              </a:rPr>
              <a:t>|</a:t>
            </a:r>
            <a:endParaRPr lang="en-US" altLang="en-US" sz="1543" dirty="0">
              <a:solidFill>
                <a:prstClr val="black"/>
              </a:solidFill>
              <a:latin typeface="Minion Pro" pitchFamily="18" charset="0"/>
              <a:ea typeface="ＭＳ Ｐゴシック" pitchFamily="34" charset="-128"/>
              <a:cs typeface="Calibri"/>
              <a:sym typeface="Symbol" pitchFamily="18" charset="2"/>
            </a:endParaRPr>
          </a:p>
        </p:txBody>
      </p:sp>
      <p:grpSp>
        <p:nvGrpSpPr>
          <p:cNvPr id="17" name="Group 16"/>
          <p:cNvGrpSpPr/>
          <p:nvPr/>
        </p:nvGrpSpPr>
        <p:grpSpPr>
          <a:xfrm>
            <a:off x="4565943" y="4604509"/>
            <a:ext cx="2577689" cy="482367"/>
            <a:chOff x="26157432" y="26064221"/>
            <a:chExt cx="3612955" cy="676098"/>
          </a:xfrm>
        </p:grpSpPr>
        <p:sp>
          <p:nvSpPr>
            <p:cNvPr id="18" name="TextBox 17"/>
            <p:cNvSpPr txBox="1"/>
            <p:nvPr/>
          </p:nvSpPr>
          <p:spPr>
            <a:xfrm>
              <a:off x="26157432" y="26064221"/>
              <a:ext cx="3612955" cy="676098"/>
            </a:xfrm>
            <a:prstGeom prst="rect">
              <a:avLst/>
            </a:prstGeom>
            <a:noFill/>
            <a:ln>
              <a:noFill/>
            </a:ln>
          </p:spPr>
          <p:txBody>
            <a:bodyPr wrap="square" lIns="39683" tIns="39683" rIns="39683" bIns="39683" anchor="ctr" anchorCtr="1" compatLnSpc="0">
              <a:spAutoFit/>
            </a:bodyPr>
            <a:lstStyle/>
            <a:p>
              <a:pPr defTabSz="913452" hangingPunct="0">
                <a:defRPr/>
              </a:pPr>
              <a:r>
                <a:rPr lang="es-CO" sz="1323" b="1" dirty="0">
                  <a:solidFill>
                    <a:srgbClr val="4F81BD"/>
                  </a:solidFill>
                  <a:ea typeface="Arial Unicode MS" panose="020B0604020202020204" pitchFamily="34" charset="-128"/>
                  <a:cs typeface="Arial Unicode MS" panose="020B0604020202020204" pitchFamily="34" charset="-128"/>
                </a:rPr>
                <a:t>494 </a:t>
              </a:r>
              <a:r>
                <a:rPr lang="es-CO" sz="1323" b="1" dirty="0" err="1">
                  <a:solidFill>
                    <a:srgbClr val="4F81BD"/>
                  </a:solidFill>
                  <a:ea typeface="Arial Unicode MS" panose="020B0604020202020204" pitchFamily="34" charset="-128"/>
                  <a:cs typeface="Arial Unicode MS" panose="020B0604020202020204" pitchFamily="34" charset="-128"/>
                </a:rPr>
                <a:t>nm</a:t>
              </a:r>
              <a:r>
                <a:rPr lang="es-CO" sz="1323" b="1" dirty="0">
                  <a:solidFill>
                    <a:prstClr val="black"/>
                  </a:solidFill>
                  <a:ea typeface="Arial Unicode MS" panose="020B0604020202020204" pitchFamily="34" charset="-128"/>
                  <a:cs typeface="Arial Unicode MS" panose="020B0604020202020204" pitchFamily="34" charset="-128"/>
                </a:rPr>
                <a:t> </a:t>
              </a:r>
              <a:r>
                <a:rPr lang="es-CO" sz="1323" dirty="0">
                  <a:solidFill>
                    <a:prstClr val="black"/>
                  </a:solidFill>
                  <a:ea typeface="Arial Unicode MS" panose="020B0604020202020204" pitchFamily="34" charset="-128"/>
                  <a:cs typeface="Arial Unicode MS" panose="020B0604020202020204" pitchFamily="34" charset="-128"/>
                </a:rPr>
                <a:t>linear </a:t>
              </a:r>
              <a:r>
                <a:rPr lang="es-CO" sz="1323" dirty="0" err="1">
                  <a:solidFill>
                    <a:prstClr val="black"/>
                  </a:solidFill>
                  <a:ea typeface="Arial Unicode MS" panose="020B0604020202020204" pitchFamily="34" charset="-128"/>
                  <a:cs typeface="Arial Unicode MS" panose="020B0604020202020204" pitchFamily="34" charset="-128"/>
                </a:rPr>
                <a:t>polarized</a:t>
              </a:r>
              <a:r>
                <a:rPr lang="es-CO" sz="1323" dirty="0">
                  <a:solidFill>
                    <a:prstClr val="black"/>
                  </a:solidFill>
                  <a:ea typeface="Arial Unicode MS" panose="020B0604020202020204" pitchFamily="34" charset="-128"/>
                  <a:cs typeface="Arial Unicode MS" panose="020B0604020202020204" pitchFamily="34" charset="-128"/>
                </a:rPr>
                <a:t>    </a:t>
              </a:r>
              <a:r>
                <a:rPr lang="es-CO" sz="1323" b="1" dirty="0">
                  <a:solidFill>
                    <a:prstClr val="black"/>
                  </a:solidFill>
                  <a:latin typeface="Minion Pro" pitchFamily="18" charset="0"/>
                  <a:ea typeface="Arial Unicode MS" panose="020B0604020202020204" pitchFamily="34" charset="-128"/>
                  <a:cs typeface="Arial Unicode MS" panose="020B0604020202020204" pitchFamily="34" charset="-128"/>
                </a:rPr>
                <a:t>B</a:t>
              </a:r>
            </a:p>
            <a:p>
              <a:pPr defTabSz="913452" hangingPunct="0">
                <a:defRPr/>
              </a:pPr>
              <a:r>
                <a:rPr lang="es-CO" sz="1323" b="1" dirty="0">
                  <a:solidFill>
                    <a:srgbClr val="FF0000"/>
                  </a:solidFill>
                  <a:ea typeface="Arial Unicode MS" panose="020B0604020202020204" pitchFamily="34" charset="-128"/>
                  <a:cs typeface="Arial Unicode MS" panose="020B0604020202020204" pitchFamily="34" charset="-128"/>
                </a:rPr>
                <a:t>650 </a:t>
              </a:r>
              <a:r>
                <a:rPr lang="es-CO" sz="1323" b="1" dirty="0" err="1">
                  <a:solidFill>
                    <a:srgbClr val="FF0000"/>
                  </a:solidFill>
                  <a:ea typeface="Arial Unicode MS" panose="020B0604020202020204" pitchFamily="34" charset="-128"/>
                  <a:cs typeface="Arial Unicode MS" panose="020B0604020202020204" pitchFamily="34" charset="-128"/>
                </a:rPr>
                <a:t>nm</a:t>
              </a:r>
              <a:r>
                <a:rPr lang="es-CO" sz="1323" dirty="0">
                  <a:solidFill>
                    <a:prstClr val="black"/>
                  </a:solidFill>
                  <a:ea typeface="Arial Unicode MS" panose="020B0604020202020204" pitchFamily="34" charset="-128"/>
                  <a:cs typeface="Arial Unicode MS" panose="020B0604020202020204" pitchFamily="34" charset="-128"/>
                </a:rPr>
                <a:t> </a:t>
              </a:r>
              <a:r>
                <a:rPr lang="es-CO" sz="1323" dirty="0" err="1">
                  <a:solidFill>
                    <a:prstClr val="black"/>
                  </a:solidFill>
                  <a:ea typeface="Arial Unicode MS" panose="020B0604020202020204" pitchFamily="34" charset="-128"/>
                  <a:cs typeface="Arial Unicode MS" panose="020B0604020202020204" pitchFamily="34" charset="-128"/>
                </a:rPr>
                <a:t>circularly</a:t>
              </a:r>
              <a:r>
                <a:rPr lang="es-CO" sz="1323" dirty="0">
                  <a:solidFill>
                    <a:prstClr val="black"/>
                  </a:solidFill>
                  <a:ea typeface="Arial Unicode MS" panose="020B0604020202020204" pitchFamily="34" charset="-128"/>
                  <a:cs typeface="Arial Unicode MS" panose="020B0604020202020204" pitchFamily="34" charset="-128"/>
                </a:rPr>
                <a:t> </a:t>
              </a:r>
              <a:r>
                <a:rPr lang="es-CO" sz="1323" dirty="0" err="1">
                  <a:solidFill>
                    <a:prstClr val="black"/>
                  </a:solidFill>
                  <a:ea typeface="Arial Unicode MS" panose="020B0604020202020204" pitchFamily="34" charset="-128"/>
                  <a:cs typeface="Arial Unicode MS" panose="020B0604020202020204" pitchFamily="34" charset="-128"/>
                </a:rPr>
                <a:t>polarized</a:t>
              </a:r>
              <a:endParaRPr lang="es-CO" sz="1323" b="1" dirty="0">
                <a:solidFill>
                  <a:prstClr val="black"/>
                </a:solidFill>
                <a:ea typeface="Arial Unicode MS" panose="020B0604020202020204" pitchFamily="34" charset="-128"/>
                <a:cs typeface="Arial Unicode MS" panose="020B0604020202020204" pitchFamily="34" charset="-128"/>
              </a:endParaRPr>
            </a:p>
          </p:txBody>
        </p:sp>
        <p:grpSp>
          <p:nvGrpSpPr>
            <p:cNvPr id="19" name="Group 18"/>
            <p:cNvGrpSpPr/>
            <p:nvPr/>
          </p:nvGrpSpPr>
          <p:grpSpPr>
            <a:xfrm>
              <a:off x="29057618" y="26143408"/>
              <a:ext cx="44342" cy="217471"/>
              <a:chOff x="29080478" y="26143408"/>
              <a:chExt cx="44342" cy="217471"/>
            </a:xfrm>
          </p:grpSpPr>
          <p:cxnSp>
            <p:nvCxnSpPr>
              <p:cNvPr id="20" name="Straight Connector 19"/>
              <p:cNvCxnSpPr/>
              <p:nvPr/>
            </p:nvCxnSpPr>
            <p:spPr bwMode="auto">
              <a:xfrm>
                <a:off x="29080478" y="26144879"/>
                <a:ext cx="0" cy="216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bwMode="auto">
              <a:xfrm flipV="1">
                <a:off x="29124820" y="26143408"/>
                <a:ext cx="0" cy="216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2" name="Group 21"/>
          <p:cNvGrpSpPr/>
          <p:nvPr/>
        </p:nvGrpSpPr>
        <p:grpSpPr>
          <a:xfrm>
            <a:off x="4565943" y="1716213"/>
            <a:ext cx="2577689" cy="482367"/>
            <a:chOff x="26157432" y="22330413"/>
            <a:chExt cx="3612955" cy="676098"/>
          </a:xfrm>
        </p:grpSpPr>
        <p:sp>
          <p:nvSpPr>
            <p:cNvPr id="23" name="TextBox 22"/>
            <p:cNvSpPr txBox="1"/>
            <p:nvPr/>
          </p:nvSpPr>
          <p:spPr>
            <a:xfrm>
              <a:off x="26157432" y="22330413"/>
              <a:ext cx="3612955" cy="676098"/>
            </a:xfrm>
            <a:prstGeom prst="rect">
              <a:avLst/>
            </a:prstGeom>
            <a:noFill/>
            <a:ln>
              <a:noFill/>
            </a:ln>
          </p:spPr>
          <p:txBody>
            <a:bodyPr wrap="square" lIns="39683" tIns="39683" rIns="39683" bIns="39683" anchor="ctr" anchorCtr="1" compatLnSpc="0">
              <a:spAutoFit/>
            </a:bodyPr>
            <a:lstStyle/>
            <a:p>
              <a:pPr defTabSz="913452" hangingPunct="0">
                <a:defRPr/>
              </a:pPr>
              <a:r>
                <a:rPr lang="es-CO" sz="1323" b="1" dirty="0">
                  <a:solidFill>
                    <a:srgbClr val="4F81BD"/>
                  </a:solidFill>
                  <a:ea typeface="Arial Unicode MS" panose="020B0604020202020204" pitchFamily="34" charset="-128"/>
                  <a:cs typeface="Arial Unicode MS" panose="020B0604020202020204" pitchFamily="34" charset="-128"/>
                </a:rPr>
                <a:t>494 </a:t>
              </a:r>
              <a:r>
                <a:rPr lang="es-CO" sz="1323" b="1" dirty="0" err="1">
                  <a:solidFill>
                    <a:srgbClr val="4F81BD"/>
                  </a:solidFill>
                  <a:ea typeface="Arial Unicode MS" panose="020B0604020202020204" pitchFamily="34" charset="-128"/>
                  <a:cs typeface="Arial Unicode MS" panose="020B0604020202020204" pitchFamily="34" charset="-128"/>
                </a:rPr>
                <a:t>nm</a:t>
              </a:r>
              <a:r>
                <a:rPr lang="es-CO" sz="1323" b="1" dirty="0">
                  <a:solidFill>
                    <a:prstClr val="black"/>
                  </a:solidFill>
                  <a:ea typeface="Arial Unicode MS" panose="020B0604020202020204" pitchFamily="34" charset="-128"/>
                  <a:cs typeface="Arial Unicode MS" panose="020B0604020202020204" pitchFamily="34" charset="-128"/>
                </a:rPr>
                <a:t> </a:t>
              </a:r>
              <a:r>
                <a:rPr lang="es-CO" sz="1323" dirty="0">
                  <a:solidFill>
                    <a:prstClr val="black"/>
                  </a:solidFill>
                  <a:ea typeface="Arial Unicode MS" panose="020B0604020202020204" pitchFamily="34" charset="-128"/>
                  <a:cs typeface="Arial Unicode MS" panose="020B0604020202020204" pitchFamily="34" charset="-128"/>
                </a:rPr>
                <a:t>linear </a:t>
              </a:r>
              <a:r>
                <a:rPr lang="es-CO" sz="1323" dirty="0" err="1">
                  <a:solidFill>
                    <a:prstClr val="black"/>
                  </a:solidFill>
                  <a:ea typeface="Arial Unicode MS" panose="020B0604020202020204" pitchFamily="34" charset="-128"/>
                  <a:cs typeface="Arial Unicode MS" panose="020B0604020202020204" pitchFamily="34" charset="-128"/>
                </a:rPr>
                <a:t>polarized</a:t>
              </a:r>
              <a:r>
                <a:rPr lang="es-CO" sz="1323" dirty="0">
                  <a:solidFill>
                    <a:prstClr val="black"/>
                  </a:solidFill>
                  <a:ea typeface="Arial Unicode MS" panose="020B0604020202020204" pitchFamily="34" charset="-128"/>
                  <a:cs typeface="Arial Unicode MS" panose="020B0604020202020204" pitchFamily="34" charset="-128"/>
                </a:rPr>
                <a:t>    </a:t>
              </a:r>
              <a:r>
                <a:rPr lang="es-CO" sz="1323" b="1" dirty="0">
                  <a:solidFill>
                    <a:prstClr val="black"/>
                  </a:solidFill>
                  <a:latin typeface="Minion Pro" pitchFamily="18" charset="0"/>
                  <a:ea typeface="Arial Unicode MS" panose="020B0604020202020204" pitchFamily="34" charset="-128"/>
                  <a:cs typeface="Arial Unicode MS" panose="020B0604020202020204" pitchFamily="34" charset="-128"/>
                </a:rPr>
                <a:t>B</a:t>
              </a:r>
            </a:p>
            <a:p>
              <a:pPr defTabSz="913452" hangingPunct="0">
                <a:defRPr/>
              </a:pPr>
              <a:r>
                <a:rPr lang="es-CO" sz="1323" b="1" dirty="0">
                  <a:solidFill>
                    <a:srgbClr val="FF0000"/>
                  </a:solidFill>
                  <a:ea typeface="Arial Unicode MS" panose="020B0604020202020204" pitchFamily="34" charset="-128"/>
                  <a:cs typeface="Arial Unicode MS" panose="020B0604020202020204" pitchFamily="34" charset="-128"/>
                </a:rPr>
                <a:t>650 </a:t>
              </a:r>
              <a:r>
                <a:rPr lang="es-CO" sz="1323" b="1" dirty="0" err="1">
                  <a:solidFill>
                    <a:srgbClr val="FF0000"/>
                  </a:solidFill>
                  <a:ea typeface="Arial Unicode MS" panose="020B0604020202020204" pitchFamily="34" charset="-128"/>
                  <a:cs typeface="Arial Unicode MS" panose="020B0604020202020204" pitchFamily="34" charset="-128"/>
                </a:rPr>
                <a:t>nm</a:t>
              </a:r>
              <a:r>
                <a:rPr lang="es-CO" sz="1323" dirty="0">
                  <a:solidFill>
                    <a:prstClr val="black"/>
                  </a:solidFill>
                  <a:ea typeface="Arial Unicode MS" panose="020B0604020202020204" pitchFamily="34" charset="-128"/>
                  <a:cs typeface="Arial Unicode MS" panose="020B0604020202020204" pitchFamily="34" charset="-128"/>
                </a:rPr>
                <a:t> </a:t>
              </a:r>
              <a:r>
                <a:rPr lang="es-CO" sz="1323" dirty="0" err="1">
                  <a:solidFill>
                    <a:prstClr val="black"/>
                  </a:solidFill>
                  <a:ea typeface="Arial Unicode MS" panose="020B0604020202020204" pitchFamily="34" charset="-128"/>
                  <a:cs typeface="Arial Unicode MS" panose="020B0604020202020204" pitchFamily="34" charset="-128"/>
                </a:rPr>
                <a:t>circularly</a:t>
              </a:r>
              <a:r>
                <a:rPr lang="es-CO" sz="1323" dirty="0">
                  <a:solidFill>
                    <a:prstClr val="black"/>
                  </a:solidFill>
                  <a:ea typeface="Arial Unicode MS" panose="020B0604020202020204" pitchFamily="34" charset="-128"/>
                  <a:cs typeface="Arial Unicode MS" panose="020B0604020202020204" pitchFamily="34" charset="-128"/>
                </a:rPr>
                <a:t> </a:t>
              </a:r>
              <a:r>
                <a:rPr lang="es-CO" sz="1323" dirty="0" err="1">
                  <a:solidFill>
                    <a:prstClr val="black"/>
                  </a:solidFill>
                  <a:ea typeface="Arial Unicode MS" panose="020B0604020202020204" pitchFamily="34" charset="-128"/>
                  <a:cs typeface="Arial Unicode MS" panose="020B0604020202020204" pitchFamily="34" charset="-128"/>
                </a:rPr>
                <a:t>polarized</a:t>
              </a:r>
              <a:endParaRPr lang="es-CO" sz="1323" b="1" dirty="0">
                <a:solidFill>
                  <a:prstClr val="black"/>
                </a:solidFill>
                <a:ea typeface="Arial Unicode MS" panose="020B0604020202020204" pitchFamily="34" charset="-128"/>
                <a:cs typeface="Arial Unicode MS" panose="020B0604020202020204" pitchFamily="34" charset="-128"/>
              </a:endParaRPr>
            </a:p>
          </p:txBody>
        </p:sp>
        <p:grpSp>
          <p:nvGrpSpPr>
            <p:cNvPr id="24" name="Group 23"/>
            <p:cNvGrpSpPr/>
            <p:nvPr/>
          </p:nvGrpSpPr>
          <p:grpSpPr>
            <a:xfrm>
              <a:off x="29000659" y="22502791"/>
              <a:ext cx="128588" cy="95250"/>
              <a:chOff x="29046379" y="22525651"/>
              <a:chExt cx="128588" cy="95250"/>
            </a:xfrm>
          </p:grpSpPr>
          <p:cxnSp>
            <p:nvCxnSpPr>
              <p:cNvPr id="25" name="Straight Connector 24"/>
              <p:cNvCxnSpPr/>
              <p:nvPr/>
            </p:nvCxnSpPr>
            <p:spPr bwMode="auto">
              <a:xfrm>
                <a:off x="29111465" y="22525651"/>
                <a:ext cx="0" cy="9525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bwMode="auto">
              <a:xfrm>
                <a:off x="29046379" y="22620901"/>
                <a:ext cx="12858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54" name="Text Box 27"/>
          <p:cNvSpPr txBox="1">
            <a:spLocks noChangeArrowheads="1"/>
          </p:cNvSpPr>
          <p:nvPr/>
        </p:nvSpPr>
        <p:spPr bwMode="auto">
          <a:xfrm>
            <a:off x="188946" y="6150124"/>
            <a:ext cx="643817" cy="300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lgn="r" fontAlgn="base">
              <a:spcBef>
                <a:spcPct val="50000"/>
              </a:spcBef>
              <a:spcAft>
                <a:spcPct val="0"/>
              </a:spcAft>
            </a:pPr>
            <a:r>
              <a:rPr lang="en-US" altLang="en-US" b="1" dirty="0">
                <a:solidFill>
                  <a:prstClr val="black"/>
                </a:solidFill>
                <a:latin typeface="Minion Pro" pitchFamily="18" charset="0"/>
                <a:ea typeface="ＭＳ Ｐゴシック" pitchFamily="34" charset="-128"/>
                <a:cs typeface="Calibri"/>
              </a:rPr>
              <a:t>|</a:t>
            </a:r>
            <a:r>
              <a:rPr lang="en-US" altLang="en-US" b="1" baseline="30000" dirty="0">
                <a:solidFill>
                  <a:prstClr val="black"/>
                </a:solidFill>
                <a:latin typeface="Minion Pro" pitchFamily="18" charset="0"/>
                <a:ea typeface="ＭＳ Ｐゴシック" pitchFamily="34" charset="-128"/>
                <a:cs typeface="Calibri"/>
              </a:rPr>
              <a:t>2</a:t>
            </a:r>
            <a:r>
              <a:rPr lang="en-US" altLang="en-US" b="1" dirty="0">
                <a:solidFill>
                  <a:prstClr val="black"/>
                </a:solidFill>
                <a:latin typeface="Minion Pro" pitchFamily="18" charset="0"/>
                <a:ea typeface="ＭＳ Ｐゴシック" pitchFamily="34" charset="-128"/>
                <a:cs typeface="Calibri"/>
              </a:rPr>
              <a:t>S</a:t>
            </a:r>
            <a:r>
              <a:rPr lang="en-US" altLang="en-US" b="1" baseline="-25000" dirty="0">
                <a:solidFill>
                  <a:prstClr val="black"/>
                </a:solidFill>
                <a:latin typeface="Minion Pro" pitchFamily="18" charset="0"/>
                <a:ea typeface="ＭＳ Ｐゴシック" pitchFamily="34" charset="-128"/>
                <a:cs typeface="Calibri"/>
              </a:rPr>
              <a:t>1/2</a:t>
            </a:r>
            <a:r>
              <a:rPr lang="en-US" b="1" dirty="0">
                <a:solidFill>
                  <a:prstClr val="black"/>
                </a:solidFill>
                <a:latin typeface="Minion Pro" pitchFamily="18" charset="0"/>
                <a:cs typeface="Arial" pitchFamily="34" charset="0"/>
              </a:rPr>
              <a:t>⟩</a:t>
            </a:r>
            <a:r>
              <a:rPr lang="en-US" altLang="en-US" b="1" dirty="0">
                <a:solidFill>
                  <a:prstClr val="black"/>
                </a:solidFill>
                <a:latin typeface="Minion Pro" pitchFamily="18" charset="0"/>
                <a:ea typeface="ＭＳ Ｐゴシック" pitchFamily="34" charset="-128"/>
                <a:cs typeface="Calibri"/>
              </a:rPr>
              <a:t> </a:t>
            </a:r>
            <a:endParaRPr lang="en-US" altLang="en-US" b="1" dirty="0">
              <a:solidFill>
                <a:prstClr val="black"/>
              </a:solidFill>
              <a:latin typeface="Minion Pro" pitchFamily="18" charset="0"/>
              <a:ea typeface="ＭＳ Ｐゴシック" pitchFamily="34" charset="-128"/>
              <a:cs typeface="Calibri"/>
              <a:sym typeface="Symbol" pitchFamily="18" charset="2"/>
            </a:endParaRPr>
          </a:p>
        </p:txBody>
      </p:sp>
      <p:sp>
        <p:nvSpPr>
          <p:cNvPr id="55" name="Line 30"/>
          <p:cNvSpPr>
            <a:spLocks noChangeShapeType="1"/>
          </p:cNvSpPr>
          <p:nvPr/>
        </p:nvSpPr>
        <p:spPr bwMode="auto">
          <a:xfrm>
            <a:off x="1494821" y="4453386"/>
            <a:ext cx="400645"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lIns="100502" tIns="50253" rIns="100502" bIns="50253" anchor="ctr"/>
          <a:lstStyle/>
          <a:p>
            <a:pPr defTabSz="913452"/>
            <a:endParaRPr lang="en-US" sz="1213">
              <a:solidFill>
                <a:prstClr val="black"/>
              </a:solidFill>
              <a:latin typeface="Myriad Pro" pitchFamily="34" charset="0"/>
              <a:cs typeface="Calibri"/>
            </a:endParaRPr>
          </a:p>
        </p:txBody>
      </p:sp>
      <p:sp>
        <p:nvSpPr>
          <p:cNvPr id="56" name="Line 40"/>
          <p:cNvSpPr>
            <a:spLocks noChangeShapeType="1"/>
          </p:cNvSpPr>
          <p:nvPr/>
        </p:nvSpPr>
        <p:spPr bwMode="auto">
          <a:xfrm>
            <a:off x="2057881" y="4827112"/>
            <a:ext cx="156624" cy="313667"/>
          </a:xfrm>
          <a:prstGeom prst="line">
            <a:avLst/>
          </a:prstGeom>
          <a:noFill/>
          <a:ln w="38100">
            <a:solidFill>
              <a:srgbClr val="FF0000"/>
            </a:solidFill>
            <a:round/>
            <a:headEnd type="triangle" w="med" len="med"/>
            <a:tailEnd type="none" w="med" len="med"/>
          </a:ln>
          <a:extLst>
            <a:ext uri="{909E8E84-426E-40DD-AFC4-6F175D3DCCD1}">
              <a14:hiddenFill xmlns:a14="http://schemas.microsoft.com/office/drawing/2010/main">
                <a:noFill/>
              </a14:hiddenFill>
            </a:ext>
          </a:extLst>
        </p:spPr>
        <p:txBody>
          <a:bodyPr lIns="100502" tIns="50253" rIns="100502" bIns="50253"/>
          <a:lstStyle/>
          <a:p>
            <a:pPr defTabSz="913452"/>
            <a:endParaRPr lang="en-US" sz="1213">
              <a:solidFill>
                <a:prstClr val="black"/>
              </a:solidFill>
              <a:latin typeface="Myriad Pro" pitchFamily="34" charset="0"/>
              <a:cs typeface="Calibri"/>
            </a:endParaRPr>
          </a:p>
        </p:txBody>
      </p:sp>
      <p:sp>
        <p:nvSpPr>
          <p:cNvPr id="57" name="Line 30"/>
          <p:cNvSpPr>
            <a:spLocks noChangeShapeType="1"/>
          </p:cNvSpPr>
          <p:nvPr/>
        </p:nvSpPr>
        <p:spPr bwMode="auto">
          <a:xfrm>
            <a:off x="1565267" y="4605441"/>
            <a:ext cx="291336" cy="0"/>
          </a:xfrm>
          <a:prstGeom prst="line">
            <a:avLst/>
          </a:prstGeom>
          <a:noFill/>
          <a:ln w="38100">
            <a:solidFill>
              <a:schemeClr val="accent1"/>
            </a:solidFill>
            <a:prstDash val="sysDash"/>
            <a:round/>
            <a:headEnd type="none" w="med" len="med"/>
            <a:tailEnd type="none" w="med" len="med"/>
          </a:ln>
          <a:extLst>
            <a:ext uri="{909E8E84-426E-40DD-AFC4-6F175D3DCCD1}">
              <a14:hiddenFill xmlns:a14="http://schemas.microsoft.com/office/drawing/2010/main">
                <a:noFill/>
              </a14:hiddenFill>
            </a:ext>
          </a:extLst>
        </p:spPr>
        <p:txBody>
          <a:bodyPr lIns="100502" tIns="50253" rIns="100502" bIns="50253"/>
          <a:lstStyle/>
          <a:p>
            <a:pPr defTabSz="913452"/>
            <a:endParaRPr lang="en-US" sz="1213">
              <a:solidFill>
                <a:prstClr val="black"/>
              </a:solidFill>
              <a:latin typeface="Myriad Pro" pitchFamily="34" charset="0"/>
              <a:cs typeface="Calibri"/>
            </a:endParaRPr>
          </a:p>
        </p:txBody>
      </p:sp>
      <p:sp>
        <p:nvSpPr>
          <p:cNvPr id="58" name="Line 30"/>
          <p:cNvSpPr>
            <a:spLocks noChangeShapeType="1"/>
          </p:cNvSpPr>
          <p:nvPr/>
        </p:nvSpPr>
        <p:spPr bwMode="auto">
          <a:xfrm>
            <a:off x="854789" y="6297056"/>
            <a:ext cx="40029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lIns="100502" tIns="50253" rIns="100502" bIns="50253" anchor="ctr"/>
          <a:lstStyle/>
          <a:p>
            <a:pPr defTabSz="913452"/>
            <a:endParaRPr lang="en-US" sz="1213">
              <a:solidFill>
                <a:prstClr val="black"/>
              </a:solidFill>
              <a:latin typeface="Myriad Pro" pitchFamily="34" charset="0"/>
              <a:cs typeface="Calibri"/>
            </a:endParaRPr>
          </a:p>
        </p:txBody>
      </p:sp>
      <p:sp>
        <p:nvSpPr>
          <p:cNvPr id="59" name="Line 30"/>
          <p:cNvSpPr>
            <a:spLocks noChangeShapeType="1"/>
          </p:cNvSpPr>
          <p:nvPr/>
        </p:nvSpPr>
        <p:spPr bwMode="auto">
          <a:xfrm>
            <a:off x="2277833" y="5849292"/>
            <a:ext cx="400645"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lIns="100502" tIns="50253" rIns="100502" bIns="50253" anchor="ctr"/>
          <a:lstStyle/>
          <a:p>
            <a:pPr defTabSz="913452"/>
            <a:endParaRPr lang="en-US" sz="1213">
              <a:solidFill>
                <a:prstClr val="black"/>
              </a:solidFill>
              <a:latin typeface="Myriad Pro" pitchFamily="34" charset="0"/>
              <a:cs typeface="Calibri"/>
            </a:endParaRPr>
          </a:p>
        </p:txBody>
      </p:sp>
      <p:sp>
        <p:nvSpPr>
          <p:cNvPr id="60" name="Line 30"/>
          <p:cNvSpPr>
            <a:spLocks noChangeShapeType="1"/>
          </p:cNvSpPr>
          <p:nvPr/>
        </p:nvSpPr>
        <p:spPr bwMode="auto">
          <a:xfrm>
            <a:off x="1901812" y="4757514"/>
            <a:ext cx="294250" cy="0"/>
          </a:xfrm>
          <a:prstGeom prst="line">
            <a:avLst/>
          </a:prstGeom>
          <a:noFill/>
          <a:ln w="38100">
            <a:solidFill>
              <a:srgbClr val="FF0000"/>
            </a:solidFill>
            <a:prstDash val="sysDash"/>
            <a:round/>
            <a:headEnd type="none" w="med" len="med"/>
            <a:tailEnd type="none" w="med" len="med"/>
          </a:ln>
          <a:extLst>
            <a:ext uri="{909E8E84-426E-40DD-AFC4-6F175D3DCCD1}">
              <a14:hiddenFill xmlns:a14="http://schemas.microsoft.com/office/drawing/2010/main">
                <a:noFill/>
              </a14:hiddenFill>
            </a:ext>
          </a:extLst>
        </p:spPr>
        <p:txBody>
          <a:bodyPr lIns="100502" tIns="50253" rIns="100502" bIns="50253"/>
          <a:lstStyle/>
          <a:p>
            <a:pPr defTabSz="913452"/>
            <a:endParaRPr lang="en-US" sz="1213">
              <a:solidFill>
                <a:prstClr val="black"/>
              </a:solidFill>
              <a:latin typeface="Myriad Pro" pitchFamily="34" charset="0"/>
              <a:cs typeface="Calibri"/>
            </a:endParaRPr>
          </a:p>
        </p:txBody>
      </p:sp>
      <p:sp>
        <p:nvSpPr>
          <p:cNvPr id="72" name="Text Box 27"/>
          <p:cNvSpPr txBox="1">
            <a:spLocks noChangeArrowheads="1"/>
          </p:cNvSpPr>
          <p:nvPr/>
        </p:nvSpPr>
        <p:spPr bwMode="auto">
          <a:xfrm>
            <a:off x="1490616" y="3855163"/>
            <a:ext cx="774191" cy="300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lgn="r" fontAlgn="base">
              <a:spcBef>
                <a:spcPct val="50000"/>
              </a:spcBef>
              <a:spcAft>
                <a:spcPct val="0"/>
              </a:spcAft>
            </a:pPr>
            <a:r>
              <a:rPr lang="en-US" altLang="en-US" b="1" dirty="0">
                <a:solidFill>
                  <a:prstClr val="black"/>
                </a:solidFill>
                <a:latin typeface="Minion Pro" pitchFamily="18" charset="0"/>
                <a:ea typeface="ＭＳ Ｐゴシック" pitchFamily="34" charset="-128"/>
                <a:cs typeface="Calibri"/>
              </a:rPr>
              <a:t>|</a:t>
            </a:r>
            <a:r>
              <a:rPr lang="en-US" altLang="en-US" b="1" baseline="30000" dirty="0">
                <a:solidFill>
                  <a:prstClr val="black"/>
                </a:solidFill>
                <a:latin typeface="Minion Pro" pitchFamily="18" charset="0"/>
                <a:ea typeface="ＭＳ Ｐゴシック" pitchFamily="34" charset="-128"/>
                <a:cs typeface="Calibri"/>
              </a:rPr>
              <a:t>2</a:t>
            </a:r>
            <a:r>
              <a:rPr lang="en-US" altLang="en-US" b="1" dirty="0">
                <a:solidFill>
                  <a:prstClr val="black"/>
                </a:solidFill>
                <a:latin typeface="Minion Pro" pitchFamily="18" charset="0"/>
                <a:ea typeface="ＭＳ Ｐゴシック" pitchFamily="34" charset="-128"/>
                <a:cs typeface="Calibri"/>
              </a:rPr>
              <a:t>P</a:t>
            </a:r>
            <a:r>
              <a:rPr lang="en-US" altLang="en-US" b="1" baseline="-25000" dirty="0">
                <a:solidFill>
                  <a:prstClr val="black"/>
                </a:solidFill>
                <a:latin typeface="Minion Pro" pitchFamily="18" charset="0"/>
                <a:ea typeface="ＭＳ Ｐゴシック" pitchFamily="34" charset="-128"/>
                <a:cs typeface="Calibri"/>
              </a:rPr>
              <a:t>1/2</a:t>
            </a:r>
            <a:r>
              <a:rPr lang="en-US" b="1" dirty="0">
                <a:solidFill>
                  <a:prstClr val="black"/>
                </a:solidFill>
                <a:latin typeface="Minion Pro" pitchFamily="18" charset="0"/>
                <a:cs typeface="Arial" pitchFamily="34" charset="0"/>
              </a:rPr>
              <a:t>⟩</a:t>
            </a:r>
            <a:r>
              <a:rPr lang="en-US" altLang="en-US" b="1" dirty="0">
                <a:solidFill>
                  <a:prstClr val="black"/>
                </a:solidFill>
                <a:latin typeface="Minion Pro" pitchFamily="18" charset="0"/>
                <a:ea typeface="ＭＳ Ｐゴシック" pitchFamily="34" charset="-128"/>
                <a:cs typeface="Calibri"/>
              </a:rPr>
              <a:t> </a:t>
            </a:r>
            <a:endParaRPr lang="en-US" altLang="en-US" b="1" dirty="0">
              <a:solidFill>
                <a:prstClr val="black"/>
              </a:solidFill>
              <a:latin typeface="Minion Pro" pitchFamily="18" charset="0"/>
              <a:ea typeface="ＭＳ Ｐゴシック" pitchFamily="34" charset="-128"/>
              <a:cs typeface="Calibri"/>
              <a:sym typeface="Symbol" pitchFamily="18" charset="2"/>
            </a:endParaRPr>
          </a:p>
        </p:txBody>
      </p:sp>
      <p:sp>
        <p:nvSpPr>
          <p:cNvPr id="73" name="Text Box 27"/>
          <p:cNvSpPr txBox="1">
            <a:spLocks noChangeArrowheads="1"/>
          </p:cNvSpPr>
          <p:nvPr/>
        </p:nvSpPr>
        <p:spPr bwMode="auto">
          <a:xfrm>
            <a:off x="3196390" y="5722042"/>
            <a:ext cx="651330" cy="577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lgn="r" fontAlgn="base">
              <a:spcBef>
                <a:spcPct val="50000"/>
              </a:spcBef>
              <a:spcAft>
                <a:spcPct val="0"/>
              </a:spcAft>
            </a:pPr>
            <a:r>
              <a:rPr lang="en-US" altLang="en-US" b="1" dirty="0">
                <a:solidFill>
                  <a:prstClr val="black"/>
                </a:solidFill>
                <a:latin typeface="Minion Pro" pitchFamily="18" charset="0"/>
                <a:ea typeface="ＭＳ Ｐゴシック" pitchFamily="34" charset="-128"/>
                <a:cs typeface="Calibri"/>
              </a:rPr>
              <a:t>|</a:t>
            </a:r>
            <a:r>
              <a:rPr lang="en-US" altLang="en-US" b="1" baseline="30000" dirty="0">
                <a:solidFill>
                  <a:prstClr val="black"/>
                </a:solidFill>
                <a:latin typeface="Minion Pro" pitchFamily="18" charset="0"/>
                <a:ea typeface="ＭＳ Ｐゴシック" pitchFamily="34" charset="-128"/>
                <a:cs typeface="Calibri"/>
              </a:rPr>
              <a:t>2</a:t>
            </a:r>
            <a:r>
              <a:rPr lang="en-US" altLang="en-US" b="1" dirty="0">
                <a:solidFill>
                  <a:prstClr val="black"/>
                </a:solidFill>
                <a:latin typeface="Minion Pro" pitchFamily="18" charset="0"/>
                <a:ea typeface="ＭＳ Ｐゴシック" pitchFamily="34" charset="-128"/>
                <a:cs typeface="Calibri"/>
              </a:rPr>
              <a:t>D</a:t>
            </a:r>
            <a:r>
              <a:rPr lang="en-US" altLang="en-US" b="1" baseline="-25000" dirty="0">
                <a:solidFill>
                  <a:prstClr val="black"/>
                </a:solidFill>
                <a:latin typeface="Minion Pro" pitchFamily="18" charset="0"/>
                <a:ea typeface="ＭＳ Ｐゴシック" pitchFamily="34" charset="-128"/>
                <a:cs typeface="Calibri"/>
              </a:rPr>
              <a:t>3/2</a:t>
            </a:r>
            <a:r>
              <a:rPr lang="en-US" b="1" dirty="0">
                <a:solidFill>
                  <a:prstClr val="black"/>
                </a:solidFill>
                <a:latin typeface="Minion Pro" pitchFamily="18" charset="0"/>
                <a:cs typeface="Arial" pitchFamily="34" charset="0"/>
              </a:rPr>
              <a:t>⟩</a:t>
            </a:r>
            <a:r>
              <a:rPr lang="en-US" altLang="en-US" b="1" dirty="0">
                <a:solidFill>
                  <a:prstClr val="black"/>
                </a:solidFill>
                <a:latin typeface="Minion Pro" pitchFamily="18" charset="0"/>
                <a:ea typeface="ＭＳ Ｐゴシック" pitchFamily="34" charset="-128"/>
                <a:cs typeface="Calibri"/>
              </a:rPr>
              <a:t> </a:t>
            </a:r>
            <a:endParaRPr lang="en-US" altLang="en-US" b="1" dirty="0">
              <a:solidFill>
                <a:prstClr val="black"/>
              </a:solidFill>
              <a:latin typeface="Minion Pro" pitchFamily="18" charset="0"/>
              <a:ea typeface="ＭＳ Ｐゴシック" pitchFamily="34" charset="-128"/>
              <a:cs typeface="Calibri"/>
              <a:sym typeface="Symbol" pitchFamily="18" charset="2"/>
            </a:endParaRPr>
          </a:p>
        </p:txBody>
      </p:sp>
      <p:sp>
        <p:nvSpPr>
          <p:cNvPr id="78" name="Line 32"/>
          <p:cNvSpPr>
            <a:spLocks noChangeShapeType="1"/>
          </p:cNvSpPr>
          <p:nvPr/>
        </p:nvSpPr>
        <p:spPr bwMode="auto">
          <a:xfrm flipH="1">
            <a:off x="1441594" y="4661504"/>
            <a:ext cx="246349" cy="680141"/>
          </a:xfrm>
          <a:prstGeom prst="line">
            <a:avLst/>
          </a:prstGeom>
          <a:noFill/>
          <a:ln w="38100">
            <a:solidFill>
              <a:srgbClr val="33CCFF"/>
            </a:solidFill>
            <a:round/>
            <a:headEnd type="triangle" w="med" len="med"/>
            <a:tailEnd type="none" w="med" len="med"/>
          </a:ln>
          <a:extLst>
            <a:ext uri="{909E8E84-426E-40DD-AFC4-6F175D3DCCD1}">
              <a14:hiddenFill xmlns:a14="http://schemas.microsoft.com/office/drawing/2010/main">
                <a:noFill/>
              </a14:hiddenFill>
            </a:ext>
          </a:extLst>
        </p:spPr>
        <p:txBody>
          <a:bodyPr lIns="100502" tIns="50253" rIns="100502" bIns="50253"/>
          <a:lstStyle/>
          <a:p>
            <a:pPr defTabSz="913452"/>
            <a:endParaRPr lang="en-US" sz="1213">
              <a:solidFill>
                <a:prstClr val="black"/>
              </a:solidFill>
              <a:latin typeface="Myriad Pro" pitchFamily="34" charset="0"/>
              <a:cs typeface="Calibri"/>
            </a:endParaRPr>
          </a:p>
        </p:txBody>
      </p:sp>
      <p:sp>
        <p:nvSpPr>
          <p:cNvPr id="79" name="Line 30"/>
          <p:cNvSpPr>
            <a:spLocks noChangeShapeType="1"/>
          </p:cNvSpPr>
          <p:nvPr/>
        </p:nvSpPr>
        <p:spPr bwMode="auto">
          <a:xfrm>
            <a:off x="1938474" y="4346378"/>
            <a:ext cx="21780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lIns="100502" tIns="50253" rIns="100502" bIns="50253" anchor="ctr"/>
          <a:lstStyle/>
          <a:p>
            <a:pPr defTabSz="913452"/>
            <a:endParaRPr lang="en-US" sz="1102">
              <a:solidFill>
                <a:prstClr val="black"/>
              </a:solidFill>
              <a:latin typeface="Myriad Pro" pitchFamily="34" charset="0"/>
              <a:cs typeface="Calibri"/>
            </a:endParaRPr>
          </a:p>
        </p:txBody>
      </p:sp>
      <p:sp>
        <p:nvSpPr>
          <p:cNvPr id="80" name="Line 30"/>
          <p:cNvSpPr>
            <a:spLocks noChangeShapeType="1"/>
          </p:cNvSpPr>
          <p:nvPr/>
        </p:nvSpPr>
        <p:spPr bwMode="auto">
          <a:xfrm>
            <a:off x="1938474" y="4569049"/>
            <a:ext cx="21780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lIns="100502" tIns="50253" rIns="100502" bIns="50253" anchor="ctr"/>
          <a:lstStyle/>
          <a:p>
            <a:pPr defTabSz="913452"/>
            <a:endParaRPr lang="en-US" sz="1102">
              <a:solidFill>
                <a:prstClr val="black"/>
              </a:solidFill>
              <a:latin typeface="Myriad Pro" pitchFamily="34" charset="0"/>
              <a:cs typeface="Calibri"/>
            </a:endParaRPr>
          </a:p>
        </p:txBody>
      </p:sp>
      <p:cxnSp>
        <p:nvCxnSpPr>
          <p:cNvPr id="81" name="Straight Connector 80"/>
          <p:cNvCxnSpPr>
            <a:stCxn id="79" idx="0"/>
          </p:cNvCxnSpPr>
          <p:nvPr/>
        </p:nvCxnSpPr>
        <p:spPr>
          <a:xfrm flipH="1">
            <a:off x="1901442" y="4346382"/>
            <a:ext cx="37061" cy="110717"/>
          </a:xfrm>
          <a:prstGeom prst="line">
            <a:avLst/>
          </a:prstGeom>
          <a:ln w="12700" cap="rnd">
            <a:solidFill>
              <a:schemeClr val="tx1">
                <a:lumMod val="65000"/>
                <a:lumOff val="3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a:stCxn id="80" idx="0"/>
          </p:cNvCxnSpPr>
          <p:nvPr/>
        </p:nvCxnSpPr>
        <p:spPr>
          <a:xfrm flipH="1" flipV="1">
            <a:off x="1901442" y="4457091"/>
            <a:ext cx="37061" cy="111958"/>
          </a:xfrm>
          <a:prstGeom prst="line">
            <a:avLst/>
          </a:prstGeom>
          <a:ln w="12700" cap="rnd">
            <a:solidFill>
              <a:schemeClr val="tx1">
                <a:lumMod val="65000"/>
                <a:lumOff val="35000"/>
              </a:schemeClr>
            </a:solidFill>
            <a:miter lim="800000"/>
          </a:ln>
        </p:spPr>
        <p:style>
          <a:lnRef idx="1">
            <a:schemeClr val="accent1"/>
          </a:lnRef>
          <a:fillRef idx="0">
            <a:schemeClr val="accent1"/>
          </a:fillRef>
          <a:effectRef idx="0">
            <a:schemeClr val="accent1"/>
          </a:effectRef>
          <a:fontRef idx="minor">
            <a:schemeClr val="tx1"/>
          </a:fontRef>
        </p:style>
      </p:cxnSp>
      <p:sp>
        <p:nvSpPr>
          <p:cNvPr id="83" name="Line 30"/>
          <p:cNvSpPr>
            <a:spLocks noChangeShapeType="1"/>
          </p:cNvSpPr>
          <p:nvPr/>
        </p:nvSpPr>
        <p:spPr bwMode="auto">
          <a:xfrm>
            <a:off x="1292144" y="6154162"/>
            <a:ext cx="217804"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lIns="100502" tIns="50253" rIns="100502" bIns="50253" anchor="ctr"/>
          <a:lstStyle/>
          <a:p>
            <a:pPr defTabSz="913452"/>
            <a:endParaRPr lang="en-US" sz="1102">
              <a:solidFill>
                <a:prstClr val="black"/>
              </a:solidFill>
              <a:latin typeface="Myriad Pro" pitchFamily="34" charset="0"/>
              <a:cs typeface="Calibri"/>
            </a:endParaRPr>
          </a:p>
        </p:txBody>
      </p:sp>
      <p:sp>
        <p:nvSpPr>
          <p:cNvPr id="84" name="Line 30"/>
          <p:cNvSpPr>
            <a:spLocks noChangeShapeType="1"/>
          </p:cNvSpPr>
          <p:nvPr/>
        </p:nvSpPr>
        <p:spPr bwMode="auto">
          <a:xfrm>
            <a:off x="1292144" y="6450540"/>
            <a:ext cx="217804"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lIns="100502" tIns="50253" rIns="100502" bIns="50253" anchor="ctr"/>
          <a:lstStyle/>
          <a:p>
            <a:pPr defTabSz="913452"/>
            <a:endParaRPr lang="en-US" sz="1102">
              <a:solidFill>
                <a:prstClr val="black"/>
              </a:solidFill>
              <a:latin typeface="Myriad Pro" pitchFamily="34" charset="0"/>
              <a:cs typeface="Calibri"/>
            </a:endParaRPr>
          </a:p>
        </p:txBody>
      </p:sp>
      <p:cxnSp>
        <p:nvCxnSpPr>
          <p:cNvPr id="85" name="Straight Connector 84"/>
          <p:cNvCxnSpPr>
            <a:stCxn id="83" idx="0"/>
          </p:cNvCxnSpPr>
          <p:nvPr/>
        </p:nvCxnSpPr>
        <p:spPr>
          <a:xfrm flipH="1">
            <a:off x="1255109" y="6154193"/>
            <a:ext cx="37061" cy="147363"/>
          </a:xfrm>
          <a:prstGeom prst="line">
            <a:avLst/>
          </a:prstGeom>
          <a:ln w="12700" cap="rnd">
            <a:solidFill>
              <a:schemeClr val="tx1">
                <a:lumMod val="65000"/>
                <a:lumOff val="3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84" idx="0"/>
          </p:cNvCxnSpPr>
          <p:nvPr/>
        </p:nvCxnSpPr>
        <p:spPr>
          <a:xfrm flipH="1" flipV="1">
            <a:off x="1255109" y="6301525"/>
            <a:ext cx="37061" cy="149015"/>
          </a:xfrm>
          <a:prstGeom prst="line">
            <a:avLst/>
          </a:prstGeom>
          <a:ln w="12700" cap="rnd">
            <a:solidFill>
              <a:schemeClr val="tx1">
                <a:lumMod val="65000"/>
                <a:lumOff val="35000"/>
              </a:schemeClr>
            </a:solidFill>
            <a:miter lim="800000"/>
          </a:ln>
        </p:spPr>
        <p:style>
          <a:lnRef idx="1">
            <a:schemeClr val="accent1"/>
          </a:lnRef>
          <a:fillRef idx="0">
            <a:schemeClr val="accent1"/>
          </a:fillRef>
          <a:effectRef idx="0">
            <a:schemeClr val="accent1"/>
          </a:effectRef>
          <a:fontRef idx="minor">
            <a:schemeClr val="tx1"/>
          </a:fontRef>
        </p:style>
      </p:cxnSp>
      <p:sp>
        <p:nvSpPr>
          <p:cNvPr id="87" name="Line 30"/>
          <p:cNvSpPr>
            <a:spLocks noChangeShapeType="1"/>
          </p:cNvSpPr>
          <p:nvPr/>
        </p:nvSpPr>
        <p:spPr bwMode="auto">
          <a:xfrm>
            <a:off x="2721504" y="5503113"/>
            <a:ext cx="239585"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lIns="100502" tIns="50253" rIns="100502" bIns="50253" anchor="ctr"/>
          <a:lstStyle/>
          <a:p>
            <a:pPr defTabSz="913452"/>
            <a:endParaRPr lang="en-US" sz="1102">
              <a:solidFill>
                <a:prstClr val="black"/>
              </a:solidFill>
              <a:latin typeface="Myriad Pro" pitchFamily="34" charset="0"/>
              <a:cs typeface="Calibri"/>
            </a:endParaRPr>
          </a:p>
        </p:txBody>
      </p:sp>
      <p:sp>
        <p:nvSpPr>
          <p:cNvPr id="88" name="Line 30"/>
          <p:cNvSpPr>
            <a:spLocks noChangeShapeType="1"/>
          </p:cNvSpPr>
          <p:nvPr/>
        </p:nvSpPr>
        <p:spPr bwMode="auto">
          <a:xfrm>
            <a:off x="2721504" y="5971764"/>
            <a:ext cx="239585"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lIns="100502" tIns="50253" rIns="100502" bIns="50253" anchor="ctr"/>
          <a:lstStyle/>
          <a:p>
            <a:pPr defTabSz="913452"/>
            <a:endParaRPr lang="en-US" sz="1102">
              <a:solidFill>
                <a:prstClr val="black"/>
              </a:solidFill>
              <a:latin typeface="Myriad Pro" pitchFamily="34" charset="0"/>
              <a:cs typeface="Calibri"/>
            </a:endParaRPr>
          </a:p>
        </p:txBody>
      </p:sp>
      <p:cxnSp>
        <p:nvCxnSpPr>
          <p:cNvPr id="89" name="Straight Connector 88"/>
          <p:cNvCxnSpPr>
            <a:stCxn id="87" idx="0"/>
          </p:cNvCxnSpPr>
          <p:nvPr/>
        </p:nvCxnSpPr>
        <p:spPr>
          <a:xfrm flipH="1">
            <a:off x="2680764" y="5503139"/>
            <a:ext cx="40767" cy="346169"/>
          </a:xfrm>
          <a:prstGeom prst="line">
            <a:avLst/>
          </a:prstGeom>
          <a:ln w="12700" cap="rnd">
            <a:solidFill>
              <a:schemeClr val="tx1">
                <a:lumMod val="65000"/>
                <a:lumOff val="3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a:stCxn id="88" idx="0"/>
          </p:cNvCxnSpPr>
          <p:nvPr/>
        </p:nvCxnSpPr>
        <p:spPr>
          <a:xfrm flipH="1" flipV="1">
            <a:off x="2680764" y="5849336"/>
            <a:ext cx="40767" cy="122479"/>
          </a:xfrm>
          <a:prstGeom prst="line">
            <a:avLst/>
          </a:prstGeom>
          <a:ln w="12700" cap="rnd">
            <a:solidFill>
              <a:schemeClr val="tx1">
                <a:lumMod val="65000"/>
                <a:lumOff val="35000"/>
              </a:schemeClr>
            </a:solidFill>
            <a:miter lim="800000"/>
          </a:ln>
        </p:spPr>
        <p:style>
          <a:lnRef idx="1">
            <a:schemeClr val="accent1"/>
          </a:lnRef>
          <a:fillRef idx="0">
            <a:schemeClr val="accent1"/>
          </a:fillRef>
          <a:effectRef idx="0">
            <a:schemeClr val="accent1"/>
          </a:effectRef>
          <a:fontRef idx="minor">
            <a:schemeClr val="tx1"/>
          </a:fontRef>
        </p:style>
      </p:cxnSp>
      <p:sp>
        <p:nvSpPr>
          <p:cNvPr id="91" name="Line 30"/>
          <p:cNvSpPr>
            <a:spLocks noChangeShapeType="1"/>
          </p:cNvSpPr>
          <p:nvPr/>
        </p:nvSpPr>
        <p:spPr bwMode="auto">
          <a:xfrm>
            <a:off x="2721504" y="5737461"/>
            <a:ext cx="239585"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lIns="100502" tIns="50253" rIns="100502" bIns="50253" anchor="ctr"/>
          <a:lstStyle/>
          <a:p>
            <a:pPr defTabSz="913452"/>
            <a:endParaRPr lang="en-US" sz="1102">
              <a:solidFill>
                <a:prstClr val="black"/>
              </a:solidFill>
              <a:latin typeface="Myriad Pro" pitchFamily="34" charset="0"/>
              <a:cs typeface="Calibri"/>
            </a:endParaRPr>
          </a:p>
        </p:txBody>
      </p:sp>
      <p:sp>
        <p:nvSpPr>
          <p:cNvPr id="92" name="Line 30"/>
          <p:cNvSpPr>
            <a:spLocks noChangeShapeType="1"/>
          </p:cNvSpPr>
          <p:nvPr/>
        </p:nvSpPr>
        <p:spPr bwMode="auto">
          <a:xfrm>
            <a:off x="2721504" y="6206083"/>
            <a:ext cx="239585"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lIns="100502" tIns="50253" rIns="100502" bIns="50253" anchor="ctr"/>
          <a:lstStyle/>
          <a:p>
            <a:pPr defTabSz="913452"/>
            <a:endParaRPr lang="en-US" sz="1102">
              <a:solidFill>
                <a:prstClr val="black"/>
              </a:solidFill>
              <a:latin typeface="Myriad Pro" pitchFamily="34" charset="0"/>
              <a:cs typeface="Calibri"/>
            </a:endParaRPr>
          </a:p>
        </p:txBody>
      </p:sp>
      <p:cxnSp>
        <p:nvCxnSpPr>
          <p:cNvPr id="93" name="Straight Connector 92"/>
          <p:cNvCxnSpPr>
            <a:stCxn id="91" idx="0"/>
          </p:cNvCxnSpPr>
          <p:nvPr/>
        </p:nvCxnSpPr>
        <p:spPr>
          <a:xfrm flipH="1">
            <a:off x="2680764" y="5737396"/>
            <a:ext cx="40767" cy="111844"/>
          </a:xfrm>
          <a:prstGeom prst="line">
            <a:avLst/>
          </a:prstGeom>
          <a:ln w="12700" cap="rnd">
            <a:solidFill>
              <a:schemeClr val="tx1">
                <a:lumMod val="65000"/>
                <a:lumOff val="3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92" idx="0"/>
          </p:cNvCxnSpPr>
          <p:nvPr/>
        </p:nvCxnSpPr>
        <p:spPr>
          <a:xfrm flipH="1" flipV="1">
            <a:off x="2680764" y="5849181"/>
            <a:ext cx="40767" cy="356806"/>
          </a:xfrm>
          <a:prstGeom prst="line">
            <a:avLst/>
          </a:prstGeom>
          <a:ln w="12700" cap="rnd">
            <a:solidFill>
              <a:schemeClr val="tx1">
                <a:lumMod val="65000"/>
                <a:lumOff val="35000"/>
              </a:schemeClr>
            </a:solidFill>
            <a:miter lim="800000"/>
          </a:ln>
        </p:spPr>
        <p:style>
          <a:lnRef idx="1">
            <a:schemeClr val="accent1"/>
          </a:lnRef>
          <a:fillRef idx="0">
            <a:schemeClr val="accent1"/>
          </a:fillRef>
          <a:effectRef idx="0">
            <a:schemeClr val="accent1"/>
          </a:effectRef>
          <a:fontRef idx="minor">
            <a:schemeClr val="tx1"/>
          </a:fontRef>
        </p:style>
      </p:cxnSp>
      <p:sp>
        <p:nvSpPr>
          <p:cNvPr id="95" name="Text Box 27"/>
          <p:cNvSpPr txBox="1">
            <a:spLocks noChangeArrowheads="1"/>
          </p:cNvSpPr>
          <p:nvPr/>
        </p:nvSpPr>
        <p:spPr bwMode="auto">
          <a:xfrm>
            <a:off x="1527808" y="6347926"/>
            <a:ext cx="343110" cy="21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fontAlgn="base">
              <a:spcBef>
                <a:spcPct val="50000"/>
              </a:spcBef>
              <a:spcAft>
                <a:spcPct val="0"/>
              </a:spcAft>
            </a:pPr>
            <a:r>
              <a:rPr lang="en-US" altLang="en-US" sz="1213" dirty="0">
                <a:solidFill>
                  <a:prstClr val="black"/>
                </a:solidFill>
                <a:latin typeface="Minion Pro" pitchFamily="18" charset="0"/>
                <a:ea typeface="ＭＳ Ｐゴシック" pitchFamily="34" charset="-128"/>
                <a:cs typeface="Calibri"/>
              </a:rPr>
              <a:t>|1</a:t>
            </a:r>
            <a:r>
              <a:rPr lang="en-US" sz="1213" dirty="0">
                <a:solidFill>
                  <a:prstClr val="black"/>
                </a:solidFill>
                <a:latin typeface="Minion Pro" pitchFamily="18" charset="0"/>
              </a:rPr>
              <a:t>⟩</a:t>
            </a:r>
            <a:r>
              <a:rPr lang="en-US" altLang="en-US" sz="1213" dirty="0">
                <a:solidFill>
                  <a:prstClr val="black"/>
                </a:solidFill>
                <a:latin typeface="Minion Pro" pitchFamily="18" charset="0"/>
                <a:ea typeface="ＭＳ Ｐゴシック" pitchFamily="34" charset="-128"/>
                <a:cs typeface="Calibri"/>
              </a:rPr>
              <a:t> </a:t>
            </a:r>
            <a:endParaRPr lang="en-US" altLang="en-US" sz="1213" dirty="0">
              <a:solidFill>
                <a:prstClr val="black"/>
              </a:solidFill>
              <a:latin typeface="Minion Pro" pitchFamily="18" charset="0"/>
              <a:ea typeface="ＭＳ Ｐゴシック" pitchFamily="34" charset="-128"/>
              <a:cs typeface="Calibri"/>
              <a:sym typeface="Symbol" pitchFamily="18" charset="2"/>
            </a:endParaRPr>
          </a:p>
        </p:txBody>
      </p:sp>
      <p:sp>
        <p:nvSpPr>
          <p:cNvPr id="96" name="Text Box 27"/>
          <p:cNvSpPr txBox="1">
            <a:spLocks noChangeArrowheads="1"/>
          </p:cNvSpPr>
          <p:nvPr/>
        </p:nvSpPr>
        <p:spPr bwMode="auto">
          <a:xfrm>
            <a:off x="1527808" y="6048781"/>
            <a:ext cx="343110" cy="21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fontAlgn="base">
              <a:spcBef>
                <a:spcPct val="50000"/>
              </a:spcBef>
              <a:spcAft>
                <a:spcPct val="0"/>
              </a:spcAft>
            </a:pPr>
            <a:r>
              <a:rPr lang="en-US" altLang="en-US" sz="1213" dirty="0">
                <a:solidFill>
                  <a:prstClr val="black"/>
                </a:solidFill>
                <a:latin typeface="Minion Pro" pitchFamily="18" charset="0"/>
                <a:ea typeface="ＭＳ Ｐゴシック" pitchFamily="34" charset="-128"/>
                <a:cs typeface="Calibri"/>
              </a:rPr>
              <a:t>|2</a:t>
            </a:r>
            <a:r>
              <a:rPr lang="en-US" sz="1213" dirty="0">
                <a:solidFill>
                  <a:prstClr val="black"/>
                </a:solidFill>
                <a:latin typeface="Minion Pro" pitchFamily="18" charset="0"/>
              </a:rPr>
              <a:t>⟩</a:t>
            </a:r>
            <a:r>
              <a:rPr lang="en-US" altLang="en-US" sz="1213" dirty="0">
                <a:solidFill>
                  <a:prstClr val="black"/>
                </a:solidFill>
                <a:latin typeface="Minion Pro" pitchFamily="18" charset="0"/>
                <a:ea typeface="ＭＳ Ｐゴシック" pitchFamily="34" charset="-128"/>
                <a:cs typeface="Calibri"/>
              </a:rPr>
              <a:t> </a:t>
            </a:r>
            <a:endParaRPr lang="en-US" altLang="en-US" sz="1213" dirty="0">
              <a:solidFill>
                <a:prstClr val="black"/>
              </a:solidFill>
              <a:latin typeface="Minion Pro" pitchFamily="18" charset="0"/>
              <a:ea typeface="ＭＳ Ｐゴシック" pitchFamily="34" charset="-128"/>
              <a:cs typeface="Calibri"/>
              <a:sym typeface="Symbol" pitchFamily="18" charset="2"/>
            </a:endParaRPr>
          </a:p>
        </p:txBody>
      </p:sp>
      <p:sp>
        <p:nvSpPr>
          <p:cNvPr id="97" name="Text Box 27"/>
          <p:cNvSpPr txBox="1">
            <a:spLocks noChangeArrowheads="1"/>
          </p:cNvSpPr>
          <p:nvPr/>
        </p:nvSpPr>
        <p:spPr bwMode="auto">
          <a:xfrm>
            <a:off x="2147589" y="4464426"/>
            <a:ext cx="230002" cy="396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fontAlgn="base">
              <a:spcBef>
                <a:spcPct val="50000"/>
              </a:spcBef>
              <a:spcAft>
                <a:spcPct val="0"/>
              </a:spcAft>
            </a:pPr>
            <a:r>
              <a:rPr lang="en-US" altLang="en-US" sz="1213" dirty="0">
                <a:solidFill>
                  <a:prstClr val="black"/>
                </a:solidFill>
                <a:latin typeface="Minion Pro" pitchFamily="18" charset="0"/>
                <a:ea typeface="ＭＳ Ｐゴシック" pitchFamily="34" charset="-128"/>
                <a:cs typeface="Calibri"/>
              </a:rPr>
              <a:t>|3</a:t>
            </a:r>
            <a:r>
              <a:rPr lang="en-US" sz="1213" dirty="0">
                <a:solidFill>
                  <a:prstClr val="black"/>
                </a:solidFill>
                <a:latin typeface="Minion Pro" pitchFamily="18" charset="0"/>
              </a:rPr>
              <a:t>⟩</a:t>
            </a:r>
            <a:endParaRPr lang="en-US" altLang="en-US" sz="1213" dirty="0">
              <a:solidFill>
                <a:prstClr val="black"/>
              </a:solidFill>
              <a:latin typeface="Minion Pro" pitchFamily="18" charset="0"/>
              <a:ea typeface="ＭＳ Ｐゴシック" pitchFamily="34" charset="-128"/>
              <a:cs typeface="Calibri"/>
              <a:sym typeface="Symbol" pitchFamily="18" charset="2"/>
            </a:endParaRPr>
          </a:p>
        </p:txBody>
      </p:sp>
      <p:sp>
        <p:nvSpPr>
          <p:cNvPr id="98" name="Text Box 27"/>
          <p:cNvSpPr txBox="1">
            <a:spLocks noChangeArrowheads="1"/>
          </p:cNvSpPr>
          <p:nvPr/>
        </p:nvSpPr>
        <p:spPr bwMode="auto">
          <a:xfrm>
            <a:off x="2148111" y="4241171"/>
            <a:ext cx="223988" cy="396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fontAlgn="base">
              <a:spcBef>
                <a:spcPct val="50000"/>
              </a:spcBef>
              <a:spcAft>
                <a:spcPct val="0"/>
              </a:spcAft>
            </a:pPr>
            <a:r>
              <a:rPr lang="en-US" altLang="en-US" sz="1213" dirty="0">
                <a:solidFill>
                  <a:prstClr val="black"/>
                </a:solidFill>
                <a:latin typeface="Minion Pro" pitchFamily="18" charset="0"/>
                <a:ea typeface="ＭＳ Ｐゴシック" pitchFamily="34" charset="-128"/>
                <a:cs typeface="Calibri"/>
              </a:rPr>
              <a:t>|4</a:t>
            </a:r>
            <a:r>
              <a:rPr lang="en-US" sz="1213" dirty="0">
                <a:solidFill>
                  <a:prstClr val="black"/>
                </a:solidFill>
                <a:latin typeface="Minion Pro" pitchFamily="18" charset="0"/>
              </a:rPr>
              <a:t>⟩</a:t>
            </a:r>
            <a:endParaRPr lang="en-US" altLang="en-US" sz="1213" dirty="0">
              <a:solidFill>
                <a:prstClr val="black"/>
              </a:solidFill>
              <a:latin typeface="Minion Pro" pitchFamily="18" charset="0"/>
              <a:ea typeface="ＭＳ Ｐゴシック" pitchFamily="34" charset="-128"/>
              <a:cs typeface="Calibri"/>
              <a:sym typeface="Symbol" pitchFamily="18" charset="2"/>
            </a:endParaRPr>
          </a:p>
        </p:txBody>
      </p:sp>
      <p:sp>
        <p:nvSpPr>
          <p:cNvPr id="99" name="Text Box 27"/>
          <p:cNvSpPr txBox="1">
            <a:spLocks noChangeArrowheads="1"/>
          </p:cNvSpPr>
          <p:nvPr/>
        </p:nvSpPr>
        <p:spPr bwMode="auto">
          <a:xfrm>
            <a:off x="2986145" y="6102047"/>
            <a:ext cx="294688" cy="21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fontAlgn="base">
              <a:spcBef>
                <a:spcPct val="50000"/>
              </a:spcBef>
              <a:spcAft>
                <a:spcPct val="0"/>
              </a:spcAft>
            </a:pPr>
            <a:r>
              <a:rPr lang="en-US" altLang="en-US" sz="1213" dirty="0">
                <a:solidFill>
                  <a:prstClr val="black"/>
                </a:solidFill>
                <a:latin typeface="Minion Pro" pitchFamily="18" charset="0"/>
                <a:ea typeface="ＭＳ Ｐゴシック" pitchFamily="34" charset="-128"/>
                <a:cs typeface="Calibri"/>
              </a:rPr>
              <a:t>|5</a:t>
            </a:r>
            <a:r>
              <a:rPr lang="en-US" sz="1213" dirty="0">
                <a:solidFill>
                  <a:prstClr val="black"/>
                </a:solidFill>
                <a:latin typeface="Minion Pro" pitchFamily="18" charset="0"/>
              </a:rPr>
              <a:t>⟩</a:t>
            </a:r>
            <a:r>
              <a:rPr lang="en-US" altLang="en-US" sz="1213" dirty="0">
                <a:solidFill>
                  <a:prstClr val="black"/>
                </a:solidFill>
                <a:latin typeface="Minion Pro" pitchFamily="18" charset="0"/>
                <a:ea typeface="ＭＳ Ｐゴシック" pitchFamily="34" charset="-128"/>
                <a:cs typeface="Calibri"/>
              </a:rPr>
              <a:t> </a:t>
            </a:r>
            <a:endParaRPr lang="en-US" altLang="en-US" sz="1213" dirty="0">
              <a:solidFill>
                <a:prstClr val="black"/>
              </a:solidFill>
              <a:latin typeface="Minion Pro" pitchFamily="18" charset="0"/>
              <a:ea typeface="ＭＳ Ｐゴシック" pitchFamily="34" charset="-128"/>
              <a:cs typeface="Calibri"/>
              <a:sym typeface="Symbol" pitchFamily="18" charset="2"/>
            </a:endParaRPr>
          </a:p>
        </p:txBody>
      </p:sp>
      <p:sp>
        <p:nvSpPr>
          <p:cNvPr id="100" name="Text Box 27"/>
          <p:cNvSpPr txBox="1">
            <a:spLocks noChangeArrowheads="1"/>
          </p:cNvSpPr>
          <p:nvPr/>
        </p:nvSpPr>
        <p:spPr bwMode="auto">
          <a:xfrm>
            <a:off x="2986145" y="5868839"/>
            <a:ext cx="294688" cy="21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fontAlgn="base">
              <a:spcBef>
                <a:spcPct val="50000"/>
              </a:spcBef>
              <a:spcAft>
                <a:spcPct val="0"/>
              </a:spcAft>
            </a:pPr>
            <a:r>
              <a:rPr lang="en-US" altLang="en-US" sz="1213" dirty="0">
                <a:solidFill>
                  <a:prstClr val="black"/>
                </a:solidFill>
                <a:latin typeface="Minion Pro" pitchFamily="18" charset="0"/>
                <a:ea typeface="ＭＳ Ｐゴシック" pitchFamily="34" charset="-128"/>
                <a:cs typeface="Calibri"/>
              </a:rPr>
              <a:t>|6</a:t>
            </a:r>
            <a:r>
              <a:rPr lang="en-US" sz="1213" dirty="0">
                <a:solidFill>
                  <a:prstClr val="black"/>
                </a:solidFill>
                <a:latin typeface="Minion Pro" pitchFamily="18" charset="0"/>
              </a:rPr>
              <a:t>⟩</a:t>
            </a:r>
            <a:r>
              <a:rPr lang="en-US" altLang="en-US" sz="1213" dirty="0">
                <a:solidFill>
                  <a:prstClr val="black"/>
                </a:solidFill>
                <a:latin typeface="Minion Pro" pitchFamily="18" charset="0"/>
                <a:ea typeface="ＭＳ Ｐゴシック" pitchFamily="34" charset="-128"/>
                <a:cs typeface="Calibri"/>
              </a:rPr>
              <a:t> </a:t>
            </a:r>
            <a:endParaRPr lang="en-US" altLang="en-US" sz="1213" dirty="0">
              <a:solidFill>
                <a:prstClr val="black"/>
              </a:solidFill>
              <a:latin typeface="Minion Pro" pitchFamily="18" charset="0"/>
              <a:ea typeface="ＭＳ Ｐゴシック" pitchFamily="34" charset="-128"/>
              <a:cs typeface="Calibri"/>
              <a:sym typeface="Symbol" pitchFamily="18" charset="2"/>
            </a:endParaRPr>
          </a:p>
        </p:txBody>
      </p:sp>
      <p:sp>
        <p:nvSpPr>
          <p:cNvPr id="101" name="Text Box 27"/>
          <p:cNvSpPr txBox="1">
            <a:spLocks noChangeArrowheads="1"/>
          </p:cNvSpPr>
          <p:nvPr/>
        </p:nvSpPr>
        <p:spPr bwMode="auto">
          <a:xfrm>
            <a:off x="2986145" y="5632656"/>
            <a:ext cx="294688" cy="21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fontAlgn="base">
              <a:spcBef>
                <a:spcPct val="50000"/>
              </a:spcBef>
              <a:spcAft>
                <a:spcPct val="0"/>
              </a:spcAft>
            </a:pPr>
            <a:r>
              <a:rPr lang="en-US" altLang="en-US" sz="1213" dirty="0">
                <a:solidFill>
                  <a:prstClr val="black"/>
                </a:solidFill>
                <a:latin typeface="Minion Pro" pitchFamily="18" charset="0"/>
                <a:ea typeface="ＭＳ Ｐゴシック" pitchFamily="34" charset="-128"/>
                <a:cs typeface="Calibri"/>
              </a:rPr>
              <a:t>|7</a:t>
            </a:r>
            <a:r>
              <a:rPr lang="en-US" sz="1213" dirty="0">
                <a:solidFill>
                  <a:prstClr val="black"/>
                </a:solidFill>
                <a:latin typeface="Minion Pro" pitchFamily="18" charset="0"/>
              </a:rPr>
              <a:t>⟩</a:t>
            </a:r>
            <a:r>
              <a:rPr lang="en-US" altLang="en-US" sz="1213" dirty="0">
                <a:solidFill>
                  <a:prstClr val="black"/>
                </a:solidFill>
                <a:latin typeface="Minion Pro" pitchFamily="18" charset="0"/>
                <a:ea typeface="ＭＳ Ｐゴシック" pitchFamily="34" charset="-128"/>
                <a:cs typeface="Calibri"/>
              </a:rPr>
              <a:t> </a:t>
            </a:r>
            <a:endParaRPr lang="en-US" altLang="en-US" sz="1213" dirty="0">
              <a:solidFill>
                <a:prstClr val="black"/>
              </a:solidFill>
              <a:latin typeface="Minion Pro" pitchFamily="18" charset="0"/>
              <a:ea typeface="ＭＳ Ｐゴシック" pitchFamily="34" charset="-128"/>
              <a:cs typeface="Calibri"/>
              <a:sym typeface="Symbol" pitchFamily="18" charset="2"/>
            </a:endParaRPr>
          </a:p>
        </p:txBody>
      </p:sp>
      <p:sp>
        <p:nvSpPr>
          <p:cNvPr id="102" name="Text Box 27"/>
          <p:cNvSpPr txBox="1">
            <a:spLocks noChangeArrowheads="1"/>
          </p:cNvSpPr>
          <p:nvPr/>
        </p:nvSpPr>
        <p:spPr bwMode="auto">
          <a:xfrm>
            <a:off x="2990615" y="5396473"/>
            <a:ext cx="294688" cy="21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fontAlgn="base">
              <a:spcBef>
                <a:spcPct val="50000"/>
              </a:spcBef>
              <a:spcAft>
                <a:spcPct val="0"/>
              </a:spcAft>
            </a:pPr>
            <a:r>
              <a:rPr lang="en-US" altLang="en-US" sz="1213" dirty="0">
                <a:solidFill>
                  <a:prstClr val="black"/>
                </a:solidFill>
                <a:latin typeface="Minion Pro" pitchFamily="18" charset="0"/>
                <a:ea typeface="ＭＳ Ｐゴシック" pitchFamily="34" charset="-128"/>
                <a:cs typeface="Calibri"/>
              </a:rPr>
              <a:t>|8</a:t>
            </a:r>
            <a:r>
              <a:rPr lang="en-US" sz="1213" dirty="0">
                <a:solidFill>
                  <a:prstClr val="black"/>
                </a:solidFill>
                <a:latin typeface="Minion Pro" pitchFamily="18" charset="0"/>
              </a:rPr>
              <a:t>⟩</a:t>
            </a:r>
            <a:endParaRPr lang="en-US" altLang="en-US" sz="1213" dirty="0">
              <a:solidFill>
                <a:prstClr val="black"/>
              </a:solidFill>
              <a:latin typeface="Minion Pro" pitchFamily="18" charset="0"/>
              <a:ea typeface="ＭＳ Ｐゴシック" pitchFamily="34" charset="-128"/>
              <a:cs typeface="Calibri"/>
              <a:sym typeface="Symbol" pitchFamily="18" charset="2"/>
            </a:endParaRPr>
          </a:p>
        </p:txBody>
      </p:sp>
      <p:sp>
        <p:nvSpPr>
          <p:cNvPr id="103" name="Line 40"/>
          <p:cNvSpPr>
            <a:spLocks noChangeShapeType="1"/>
          </p:cNvSpPr>
          <p:nvPr/>
        </p:nvSpPr>
        <p:spPr bwMode="auto">
          <a:xfrm>
            <a:off x="2214505" y="5140749"/>
            <a:ext cx="308040" cy="618028"/>
          </a:xfrm>
          <a:prstGeom prst="line">
            <a:avLst/>
          </a:prstGeom>
          <a:noFill/>
          <a:ln w="38100">
            <a:solidFill>
              <a:srgbClr val="FF0000"/>
            </a:solidFill>
            <a:round/>
            <a:headEnd type="none" w="med" len="med"/>
            <a:tailEnd type="triangle" w="med" len="med"/>
          </a:ln>
          <a:extLst>
            <a:ext uri="{909E8E84-426E-40DD-AFC4-6F175D3DCCD1}">
              <a14:hiddenFill xmlns:a14="http://schemas.microsoft.com/office/drawing/2010/main">
                <a:noFill/>
              </a14:hiddenFill>
            </a:ext>
          </a:extLst>
        </p:spPr>
        <p:txBody>
          <a:bodyPr lIns="100502" tIns="50253" rIns="100502" bIns="50253"/>
          <a:lstStyle/>
          <a:p>
            <a:pPr defTabSz="913452"/>
            <a:endParaRPr lang="en-US" sz="1213">
              <a:solidFill>
                <a:prstClr val="black"/>
              </a:solidFill>
              <a:latin typeface="Myriad Pro" pitchFamily="34" charset="0"/>
              <a:cs typeface="Calibri"/>
            </a:endParaRPr>
          </a:p>
        </p:txBody>
      </p:sp>
      <p:sp>
        <p:nvSpPr>
          <p:cNvPr id="104" name="Line 32"/>
          <p:cNvSpPr>
            <a:spLocks noChangeShapeType="1"/>
          </p:cNvSpPr>
          <p:nvPr/>
        </p:nvSpPr>
        <p:spPr bwMode="auto">
          <a:xfrm flipH="1">
            <a:off x="1132935" y="5273402"/>
            <a:ext cx="332281" cy="932590"/>
          </a:xfrm>
          <a:prstGeom prst="line">
            <a:avLst/>
          </a:prstGeom>
          <a:noFill/>
          <a:ln w="38100">
            <a:solidFill>
              <a:srgbClr val="33CCFF"/>
            </a:solidFill>
            <a:round/>
            <a:headEnd type="none" w="med" len="med"/>
            <a:tailEnd type="triangle" w="med" len="med"/>
          </a:ln>
          <a:extLst>
            <a:ext uri="{909E8E84-426E-40DD-AFC4-6F175D3DCCD1}">
              <a14:hiddenFill xmlns:a14="http://schemas.microsoft.com/office/drawing/2010/main">
                <a:noFill/>
              </a14:hiddenFill>
            </a:ext>
          </a:extLst>
        </p:spPr>
        <p:txBody>
          <a:bodyPr lIns="100502" tIns="50253" rIns="100502" bIns="50253"/>
          <a:lstStyle/>
          <a:p>
            <a:pPr defTabSz="913452"/>
            <a:endParaRPr lang="en-US" sz="1213">
              <a:solidFill>
                <a:prstClr val="black"/>
              </a:solidFill>
              <a:latin typeface="Myriad Pro" pitchFamily="34" charset="0"/>
              <a:cs typeface="Calibri"/>
            </a:endParaRPr>
          </a:p>
        </p:txBody>
      </p:sp>
      <p:sp>
        <p:nvSpPr>
          <p:cNvPr id="105" name="TextBox 104"/>
          <p:cNvSpPr txBox="1"/>
          <p:nvPr/>
        </p:nvSpPr>
        <p:spPr>
          <a:xfrm>
            <a:off x="55065" y="2354288"/>
            <a:ext cx="4407644" cy="1112021"/>
          </a:xfrm>
          <a:prstGeom prst="rect">
            <a:avLst/>
          </a:prstGeom>
          <a:noFill/>
        </p:spPr>
        <p:txBody>
          <a:bodyPr wrap="square" lIns="100502" tIns="50253" rIns="0" bIns="50253">
            <a:spAutoFit/>
          </a:bodyPr>
          <a:lstStyle/>
          <a:p>
            <a:pPr marL="314106" indent="-314106" defTabSz="913452">
              <a:buFont typeface="Arial" panose="020B0604020202020204" pitchFamily="34" charset="0"/>
              <a:buChar char="•"/>
              <a:defRPr/>
            </a:pPr>
            <a:r>
              <a:rPr lang="en-US" b="1" dirty="0">
                <a:solidFill>
                  <a:prstClr val="black"/>
                </a:solidFill>
                <a:latin typeface="Arial" pitchFamily="34" charset="0"/>
                <a:cs typeface="Calibri"/>
              </a:rPr>
              <a:t>Zeeman sublevels: </a:t>
            </a:r>
            <a:r>
              <a:rPr lang="en-US" dirty="0">
                <a:solidFill>
                  <a:prstClr val="black"/>
                </a:solidFill>
                <a:latin typeface="Arial" pitchFamily="34" charset="0"/>
                <a:cs typeface="Calibri"/>
              </a:rPr>
              <a:t>8 level system</a:t>
            </a:r>
          </a:p>
          <a:p>
            <a:pPr marL="455920" lvl="1" defTabSz="913452">
              <a:spcBef>
                <a:spcPts val="661"/>
              </a:spcBef>
              <a:defRPr/>
            </a:pPr>
            <a:r>
              <a:rPr lang="en-US" dirty="0">
                <a:solidFill>
                  <a:prstClr val="black"/>
                </a:solidFill>
                <a:latin typeface="Arial" pitchFamily="34" charset="0"/>
                <a:cs typeface="Calibri"/>
              </a:rPr>
              <a:t>Magnetic field </a:t>
            </a:r>
            <a:r>
              <a:rPr lang="en-US" b="1" dirty="0">
                <a:solidFill>
                  <a:prstClr val="black"/>
                </a:solidFill>
                <a:latin typeface="Minion Pro" pitchFamily="18" charset="0"/>
                <a:cs typeface="Calibri"/>
              </a:rPr>
              <a:t>B</a:t>
            </a:r>
          </a:p>
          <a:p>
            <a:pPr marL="455920" lvl="1" defTabSz="913452">
              <a:spcBef>
                <a:spcPts val="661"/>
              </a:spcBef>
              <a:defRPr/>
            </a:pPr>
            <a:r>
              <a:rPr lang="en-US" dirty="0">
                <a:solidFill>
                  <a:prstClr val="black"/>
                </a:solidFill>
                <a:latin typeface="Arial" pitchFamily="34" charset="0"/>
                <a:cs typeface="Calibri"/>
              </a:rPr>
              <a:t>Laser polarization</a:t>
            </a:r>
          </a:p>
        </p:txBody>
      </p:sp>
    </p:spTree>
    <p:custDataLst>
      <p:tags r:id="rId1"/>
    </p:custDataLst>
    <p:extLst>
      <p:ext uri="{BB962C8B-B14F-4D97-AF65-F5344CB8AC3E}">
        <p14:creationId xmlns:p14="http://schemas.microsoft.com/office/powerpoint/2010/main" val="1043366918"/>
      </p:ext>
    </p:extLst>
  </p:cSld>
  <p:clrMapOvr>
    <a:masterClrMapping/>
  </p:clrMapOvr>
  <mc:AlternateContent xmlns:mc="http://schemas.openxmlformats.org/markup-compatibility/2006" xmlns:p14="http://schemas.microsoft.com/office/powerpoint/2010/main">
    <mc:Choice Requires="p14">
      <p:transition spd="slow" p14:dur="2000" advTm="109314"/>
    </mc:Choice>
    <mc:Fallback xmlns="">
      <p:transition spd="slow" advTm="1093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title"/>
          </p:nvPr>
        </p:nvSpPr>
        <p:spPr bwMode="auto">
          <a:xfrm>
            <a:off x="1069733" y="83998"/>
            <a:ext cx="7407432" cy="125994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796" tIns="50398" rIns="100796" bIns="50398" numCol="1" anchor="t" anchorCtr="0" compatLnSpc="1">
            <a:prstTxWarp prst="textNoShape">
              <a:avLst/>
            </a:prstTxWarp>
          </a:bodyPr>
          <a:lstStyle/>
          <a:p>
            <a:pPr algn="ctr" defTabSz="1007943"/>
            <a:r>
              <a:rPr lang="en-US" sz="4000" b="1" dirty="0">
                <a:solidFill>
                  <a:srgbClr val="0000FF"/>
                </a:solidFill>
                <a:effectLst>
                  <a:outerShdw blurRad="38100" dist="38100" dir="2700000" algn="tl">
                    <a:srgbClr val="000000">
                      <a:alpha val="43137"/>
                    </a:srgbClr>
                  </a:outerShdw>
                </a:effectLst>
              </a:rPr>
              <a:t>Atomic </a:t>
            </a:r>
            <a:r>
              <a:rPr lang="en-US" sz="4000" b="1" dirty="0" smtClean="0">
                <a:solidFill>
                  <a:srgbClr val="0000FF"/>
                </a:solidFill>
                <a:effectLst>
                  <a:outerShdw blurRad="38100" dist="38100" dir="2700000" algn="tl">
                    <a:srgbClr val="000000">
                      <a:alpha val="43137"/>
                    </a:srgbClr>
                  </a:outerShdw>
                </a:effectLst>
              </a:rPr>
              <a:t>Parity </a:t>
            </a:r>
            <a:r>
              <a:rPr lang="en-US" sz="4000" b="1" dirty="0">
                <a:solidFill>
                  <a:srgbClr val="0000FF"/>
                </a:solidFill>
                <a:effectLst>
                  <a:outerShdw blurRad="38100" dist="38100" dir="2700000" algn="tl">
                    <a:srgbClr val="000000">
                      <a:alpha val="43137"/>
                    </a:srgbClr>
                  </a:outerShdw>
                </a:effectLst>
              </a:rPr>
              <a:t>V</a:t>
            </a:r>
            <a:r>
              <a:rPr lang="en-US" sz="4000" b="1" dirty="0" smtClean="0">
                <a:solidFill>
                  <a:srgbClr val="0000FF"/>
                </a:solidFill>
                <a:effectLst>
                  <a:outerShdw blurRad="38100" dist="38100" dir="2700000" algn="tl">
                    <a:srgbClr val="000000">
                      <a:alpha val="43137"/>
                    </a:srgbClr>
                  </a:outerShdw>
                </a:effectLst>
              </a:rPr>
              <a:t>iolation </a:t>
            </a:r>
            <a:r>
              <a:rPr lang="en-US" sz="4000" b="1" dirty="0">
                <a:solidFill>
                  <a:srgbClr val="0000FF"/>
                </a:solidFill>
                <a:effectLst>
                  <a:outerShdw blurRad="38100" dist="38100" dir="2700000" algn="tl">
                    <a:srgbClr val="000000">
                      <a:alpha val="43137"/>
                    </a:srgbClr>
                  </a:outerShdw>
                </a:effectLst>
              </a:rPr>
              <a:t>(APV)</a:t>
            </a:r>
            <a:br>
              <a:rPr lang="en-US" sz="4000" b="1" dirty="0">
                <a:solidFill>
                  <a:srgbClr val="0000FF"/>
                </a:solidFill>
                <a:effectLst>
                  <a:outerShdw blurRad="38100" dist="38100" dir="2700000" algn="tl">
                    <a:srgbClr val="000000">
                      <a:alpha val="43137"/>
                    </a:srgbClr>
                  </a:outerShdw>
                </a:effectLst>
              </a:rPr>
            </a:br>
            <a:r>
              <a:rPr lang="en-US" sz="2800" b="1" i="1" dirty="0">
                <a:solidFill>
                  <a:srgbClr val="0000FF"/>
                </a:solidFill>
                <a:effectLst>
                  <a:outerShdw blurRad="38100" dist="38100" dir="2700000" algn="tl">
                    <a:srgbClr val="000000">
                      <a:alpha val="43137"/>
                    </a:srgbClr>
                  </a:outerShdw>
                </a:effectLst>
              </a:rPr>
              <a:t> brief  sad &amp; glorious history </a:t>
            </a:r>
          </a:p>
        </p:txBody>
      </p:sp>
      <p:sp>
        <p:nvSpPr>
          <p:cNvPr id="25607" name="Text Box 192"/>
          <p:cNvSpPr txBox="1">
            <a:spLocks noChangeArrowheads="1"/>
          </p:cNvSpPr>
          <p:nvPr/>
        </p:nvSpPr>
        <p:spPr bwMode="auto">
          <a:xfrm>
            <a:off x="2884405" y="-1741176"/>
            <a:ext cx="5879747" cy="1619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defTabSz="3967163" eaLnBrk="0" hangingPunct="0">
              <a:defRPr sz="2400">
                <a:solidFill>
                  <a:schemeClr val="bg1"/>
                </a:solidFill>
                <a:latin typeface="Calibri" pitchFamily="34" charset="0"/>
              </a:defRPr>
            </a:lvl1pPr>
            <a:lvl2pPr defTabSz="3967163" eaLnBrk="0" hangingPunct="0">
              <a:defRPr sz="2400">
                <a:solidFill>
                  <a:schemeClr val="bg1"/>
                </a:solidFill>
                <a:latin typeface="Calibri" pitchFamily="34" charset="0"/>
              </a:defRPr>
            </a:lvl2pPr>
            <a:lvl3pPr defTabSz="3967163" eaLnBrk="0" hangingPunct="0">
              <a:defRPr sz="2400">
                <a:solidFill>
                  <a:schemeClr val="bg1"/>
                </a:solidFill>
                <a:latin typeface="Calibri" pitchFamily="34" charset="0"/>
              </a:defRPr>
            </a:lvl3pPr>
            <a:lvl4pPr defTabSz="3967163" eaLnBrk="0" hangingPunct="0">
              <a:defRPr sz="2400">
                <a:solidFill>
                  <a:schemeClr val="bg1"/>
                </a:solidFill>
                <a:latin typeface="Calibri" pitchFamily="34" charset="0"/>
              </a:defRPr>
            </a:lvl4pPr>
            <a:lvl5pPr defTabSz="3967163" eaLnBrk="0" hangingPunct="0">
              <a:defRPr sz="2400">
                <a:solidFill>
                  <a:schemeClr val="bg1"/>
                </a:solidFill>
                <a:latin typeface="Calibri" pitchFamily="34" charset="0"/>
              </a:defRPr>
            </a:lvl5pPr>
            <a:lvl6pPr marL="25146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eaLnBrk="1" hangingPunct="1">
              <a:defRPr/>
            </a:pPr>
            <a:r>
              <a:rPr lang="en-US" sz="1984" b="1">
                <a:solidFill>
                  <a:srgbClr val="000099"/>
                </a:solidFill>
                <a:latin typeface="+mj-lt"/>
                <a:cs typeface="+mn-cs"/>
              </a:rPr>
              <a:t>Coulomb interaction:</a:t>
            </a:r>
          </a:p>
          <a:p>
            <a:pPr eaLnBrk="1" hangingPunct="1">
              <a:buClr>
                <a:schemeClr val="bg2"/>
              </a:buClr>
              <a:buSzPct val="65000"/>
              <a:buFont typeface="Wingdings" pitchFamily="2" charset="2"/>
              <a:buChar char="§"/>
              <a:defRPr/>
            </a:pPr>
            <a:r>
              <a:rPr lang="en-US" sz="1984" b="1">
                <a:solidFill>
                  <a:srgbClr val="000099"/>
                </a:solidFill>
                <a:latin typeface="+mj-lt"/>
                <a:cs typeface="+mn-cs"/>
              </a:rPr>
              <a:t>    Mediated by photons, massless, so </a:t>
            </a:r>
            <a:r>
              <a:rPr lang="en-US" sz="1984" b="1" i="1">
                <a:solidFill>
                  <a:srgbClr val="000099"/>
                </a:solidFill>
                <a:latin typeface="+mj-lt"/>
                <a:cs typeface="+mn-cs"/>
              </a:rPr>
              <a:t>long-ranged</a:t>
            </a:r>
          </a:p>
          <a:p>
            <a:pPr eaLnBrk="1" hangingPunct="1">
              <a:buClr>
                <a:schemeClr val="bg2"/>
              </a:buClr>
              <a:buSzPct val="65000"/>
              <a:buFont typeface="Wingdings" pitchFamily="2" charset="2"/>
              <a:buChar char="§"/>
              <a:defRPr/>
            </a:pPr>
            <a:r>
              <a:rPr lang="en-US" sz="1984" b="1">
                <a:solidFill>
                  <a:srgbClr val="000099"/>
                </a:solidFill>
                <a:latin typeface="+mj-lt"/>
                <a:cs typeface="+mn-cs"/>
              </a:rPr>
              <a:t>    Gives the atomic spectrum + selection rules</a:t>
            </a:r>
          </a:p>
          <a:p>
            <a:pPr eaLnBrk="1" hangingPunct="1">
              <a:buClr>
                <a:schemeClr val="bg2"/>
              </a:buClr>
              <a:buSzPct val="65000"/>
              <a:buFont typeface="Wingdings" pitchFamily="2" charset="2"/>
              <a:buChar char="§"/>
              <a:defRPr/>
            </a:pPr>
            <a:r>
              <a:rPr lang="en-US" sz="1984" b="1">
                <a:solidFill>
                  <a:srgbClr val="000099"/>
                </a:solidFill>
                <a:latin typeface="+mj-lt"/>
                <a:cs typeface="+mn-cs"/>
              </a:rPr>
              <a:t>    Nucleus has an </a:t>
            </a:r>
            <a:r>
              <a:rPr lang="en-US" sz="1984" b="1" i="1">
                <a:solidFill>
                  <a:srgbClr val="000099"/>
                </a:solidFill>
                <a:latin typeface="+mj-lt"/>
                <a:cs typeface="+mn-cs"/>
              </a:rPr>
              <a:t>electric charge</a:t>
            </a:r>
            <a:r>
              <a:rPr lang="en-US" sz="1984" b="1">
                <a:solidFill>
                  <a:srgbClr val="000099"/>
                </a:solidFill>
                <a:latin typeface="+mj-lt"/>
                <a:cs typeface="+mn-cs"/>
              </a:rPr>
              <a:t> </a:t>
            </a:r>
            <a:r>
              <a:rPr lang="en-US" sz="1984" b="1" i="1">
                <a:solidFill>
                  <a:srgbClr val="000099"/>
                </a:solidFill>
                <a:latin typeface="+mj-lt"/>
                <a:cs typeface="+mn-cs"/>
              </a:rPr>
              <a:t>Q</a:t>
            </a:r>
            <a:r>
              <a:rPr lang="en-US" sz="1984" b="1" baseline="-25000">
                <a:solidFill>
                  <a:srgbClr val="000099"/>
                </a:solidFill>
                <a:latin typeface="+mj-lt"/>
                <a:cs typeface="+mn-cs"/>
              </a:rPr>
              <a:t>EM</a:t>
            </a:r>
            <a:r>
              <a:rPr lang="en-US" sz="1984" b="1" i="1">
                <a:solidFill>
                  <a:srgbClr val="000099"/>
                </a:solidFill>
                <a:latin typeface="+mj-lt"/>
                <a:cs typeface="+mn-cs"/>
              </a:rPr>
              <a:t> = Z</a:t>
            </a:r>
          </a:p>
          <a:p>
            <a:pPr eaLnBrk="1" hangingPunct="1">
              <a:buClr>
                <a:schemeClr val="bg2"/>
              </a:buClr>
              <a:buSzPct val="65000"/>
              <a:buFont typeface="Wingdings" pitchFamily="2" charset="2"/>
              <a:buChar char="§"/>
              <a:defRPr/>
            </a:pPr>
            <a:r>
              <a:rPr lang="en-US" sz="1984" b="1">
                <a:solidFill>
                  <a:srgbClr val="000099"/>
                </a:solidFill>
                <a:latin typeface="+mj-lt"/>
                <a:cs typeface="+mn-cs"/>
              </a:rPr>
              <a:t>    Strength scales </a:t>
            </a:r>
            <a:r>
              <a:rPr lang="en-US" sz="1984" b="1" i="1">
                <a:solidFill>
                  <a:srgbClr val="000099"/>
                </a:solidFill>
                <a:latin typeface="+mj-lt"/>
                <a:cs typeface="+mn-cs"/>
                <a:sym typeface="Mathematica1" pitchFamily="2" charset="2"/>
              </a:rPr>
              <a:t></a:t>
            </a:r>
            <a:r>
              <a:rPr lang="en-US" sz="1984" b="1" i="1">
                <a:solidFill>
                  <a:srgbClr val="000099"/>
                </a:solidFill>
                <a:latin typeface="+mj-lt"/>
                <a:cs typeface="+mn-cs"/>
              </a:rPr>
              <a:t> Z</a:t>
            </a:r>
            <a:r>
              <a:rPr lang="en-US" sz="1984" b="1">
                <a:solidFill>
                  <a:srgbClr val="000099"/>
                </a:solidFill>
                <a:latin typeface="+mj-lt"/>
                <a:cs typeface="+mn-cs"/>
              </a:rPr>
              <a:t> </a:t>
            </a:r>
            <a:endParaRPr lang="nl-NL" sz="1984" b="1" i="1">
              <a:solidFill>
                <a:srgbClr val="000099"/>
              </a:solidFill>
              <a:latin typeface="+mj-lt"/>
              <a:cs typeface="+mn-cs"/>
            </a:endParaRPr>
          </a:p>
        </p:txBody>
      </p:sp>
      <p:grpSp>
        <p:nvGrpSpPr>
          <p:cNvPr id="20484" name="Group 7"/>
          <p:cNvGrpSpPr>
            <a:grpSpLocks/>
          </p:cNvGrpSpPr>
          <p:nvPr/>
        </p:nvGrpSpPr>
        <p:grpSpPr bwMode="auto">
          <a:xfrm>
            <a:off x="791495" y="-3487601"/>
            <a:ext cx="1847921" cy="2057912"/>
            <a:chOff x="384" y="768"/>
            <a:chExt cx="1056" cy="1176"/>
          </a:xfrm>
        </p:grpSpPr>
        <p:pic>
          <p:nvPicPr>
            <p:cNvPr id="20494" name="Picture 124" descr="Z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 y="946"/>
              <a:ext cx="671" cy="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5614" name="Rectangle 125"/>
            <p:cNvSpPr>
              <a:spLocks noChangeArrowheads="1"/>
            </p:cNvSpPr>
            <p:nvPr/>
          </p:nvSpPr>
          <p:spPr bwMode="auto">
            <a:xfrm>
              <a:off x="384" y="1651"/>
              <a:ext cx="187"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972" indent="-503972" defTabSz="1007943">
                <a:spcBef>
                  <a:spcPct val="50000"/>
                </a:spcBef>
                <a:defRPr/>
              </a:pPr>
              <a:r>
                <a:rPr lang="en-US" sz="2205" b="1">
                  <a:solidFill>
                    <a:srgbClr val="000099"/>
                  </a:solidFill>
                  <a:latin typeface="+mj-lt"/>
                  <a:cs typeface="+mn-cs"/>
                </a:rPr>
                <a:t>e</a:t>
              </a:r>
              <a:endParaRPr lang="en-US" sz="2205" b="1" baseline="30000">
                <a:solidFill>
                  <a:srgbClr val="000099"/>
                </a:solidFill>
                <a:latin typeface="+mj-lt"/>
              </a:endParaRPr>
            </a:p>
          </p:txBody>
        </p:sp>
        <p:sp>
          <p:nvSpPr>
            <p:cNvPr id="25615" name="Rectangle 126"/>
            <p:cNvSpPr>
              <a:spLocks noChangeArrowheads="1"/>
            </p:cNvSpPr>
            <p:nvPr/>
          </p:nvSpPr>
          <p:spPr bwMode="auto">
            <a:xfrm>
              <a:off x="385" y="768"/>
              <a:ext cx="193"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972" indent="-503972" defTabSz="1007943">
                <a:spcBef>
                  <a:spcPct val="50000"/>
                </a:spcBef>
                <a:defRPr/>
              </a:pPr>
              <a:r>
                <a:rPr lang="en-US" sz="2205" b="1">
                  <a:solidFill>
                    <a:srgbClr val="000099"/>
                  </a:solidFill>
                  <a:latin typeface="+mj-lt"/>
                  <a:cs typeface="+mn-cs"/>
                </a:rPr>
                <a:t>q</a:t>
              </a:r>
              <a:endParaRPr lang="en-US" sz="2205" b="1" baseline="-25000">
                <a:solidFill>
                  <a:srgbClr val="000099"/>
                </a:solidFill>
                <a:latin typeface="+mj-lt"/>
              </a:endParaRPr>
            </a:p>
          </p:txBody>
        </p:sp>
        <p:sp>
          <p:nvSpPr>
            <p:cNvPr id="25616" name="Rectangle 127"/>
            <p:cNvSpPr>
              <a:spLocks noChangeArrowheads="1"/>
            </p:cNvSpPr>
            <p:nvPr/>
          </p:nvSpPr>
          <p:spPr bwMode="auto">
            <a:xfrm>
              <a:off x="1247" y="775"/>
              <a:ext cx="193"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972" indent="-503972" defTabSz="1007943">
                <a:spcBef>
                  <a:spcPct val="50000"/>
                </a:spcBef>
                <a:defRPr/>
              </a:pPr>
              <a:r>
                <a:rPr lang="en-US" sz="2205" b="1">
                  <a:solidFill>
                    <a:srgbClr val="000099"/>
                  </a:solidFill>
                  <a:latin typeface="+mj-lt"/>
                  <a:cs typeface="+mn-cs"/>
                </a:rPr>
                <a:t>q</a:t>
              </a:r>
              <a:endParaRPr lang="en-US" sz="2205" b="1" baseline="-25000">
                <a:solidFill>
                  <a:srgbClr val="000099"/>
                </a:solidFill>
                <a:latin typeface="+mj-lt"/>
              </a:endParaRPr>
            </a:p>
          </p:txBody>
        </p:sp>
        <p:sp>
          <p:nvSpPr>
            <p:cNvPr id="25617" name="Rectangle 128"/>
            <p:cNvSpPr>
              <a:spLocks noChangeArrowheads="1"/>
            </p:cNvSpPr>
            <p:nvPr/>
          </p:nvSpPr>
          <p:spPr bwMode="auto">
            <a:xfrm>
              <a:off x="1247" y="1651"/>
              <a:ext cx="187"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972" indent="-503972" defTabSz="1007943">
                <a:spcBef>
                  <a:spcPct val="50000"/>
                </a:spcBef>
                <a:defRPr/>
              </a:pPr>
              <a:r>
                <a:rPr lang="en-US" sz="2205" b="1">
                  <a:solidFill>
                    <a:srgbClr val="000099"/>
                  </a:solidFill>
                  <a:latin typeface="+mj-lt"/>
                  <a:cs typeface="+mn-cs"/>
                </a:rPr>
                <a:t>e</a:t>
              </a:r>
              <a:endParaRPr lang="en-US" sz="2205" b="1" baseline="30000">
                <a:solidFill>
                  <a:srgbClr val="000099"/>
                </a:solidFill>
                <a:latin typeface="+mj-lt"/>
              </a:endParaRPr>
            </a:p>
          </p:txBody>
        </p:sp>
        <p:sp>
          <p:nvSpPr>
            <p:cNvPr id="25618" name="Oval 138"/>
            <p:cNvSpPr>
              <a:spLocks noChangeArrowheads="1"/>
            </p:cNvSpPr>
            <p:nvPr/>
          </p:nvSpPr>
          <p:spPr bwMode="auto">
            <a:xfrm>
              <a:off x="560" y="901"/>
              <a:ext cx="136" cy="136"/>
            </a:xfrm>
            <a:prstGeom prst="ellipse">
              <a:avLst/>
            </a:prstGeom>
            <a:solidFill>
              <a:srgbClr val="CD0505"/>
            </a:solidFill>
            <a:ln w="9360">
              <a:solidFill>
                <a:srgbClr val="000000"/>
              </a:solidFill>
              <a:miter lim="800000"/>
              <a:headEnd/>
              <a:tailEnd/>
            </a:ln>
          </p:spPr>
          <p:txBody>
            <a:bodyPr wrap="none" anchor="ctr"/>
            <a:lstStyle/>
            <a:p>
              <a:pPr defTabSz="1007943">
                <a:defRPr/>
              </a:pPr>
              <a:endParaRPr lang="nl-NL" sz="2866" b="1">
                <a:solidFill>
                  <a:srgbClr val="000099"/>
                </a:solidFill>
                <a:latin typeface="+mj-lt"/>
                <a:cs typeface="+mn-cs"/>
              </a:endParaRPr>
            </a:p>
          </p:txBody>
        </p:sp>
        <p:sp>
          <p:nvSpPr>
            <p:cNvPr id="25619" name="Oval 139"/>
            <p:cNvSpPr>
              <a:spLocks noChangeArrowheads="1"/>
            </p:cNvSpPr>
            <p:nvPr/>
          </p:nvSpPr>
          <p:spPr bwMode="auto">
            <a:xfrm>
              <a:off x="1149" y="901"/>
              <a:ext cx="136" cy="136"/>
            </a:xfrm>
            <a:prstGeom prst="ellipse">
              <a:avLst/>
            </a:prstGeom>
            <a:solidFill>
              <a:srgbClr val="CD0505"/>
            </a:solidFill>
            <a:ln w="9360">
              <a:solidFill>
                <a:srgbClr val="000000"/>
              </a:solidFill>
              <a:miter lim="800000"/>
              <a:headEnd/>
              <a:tailEnd/>
            </a:ln>
          </p:spPr>
          <p:txBody>
            <a:bodyPr wrap="none" anchor="ctr"/>
            <a:lstStyle/>
            <a:p>
              <a:pPr defTabSz="1007943">
                <a:defRPr/>
              </a:pPr>
              <a:endParaRPr lang="nl-NL" sz="2866" b="1">
                <a:solidFill>
                  <a:srgbClr val="000099"/>
                </a:solidFill>
                <a:latin typeface="+mj-lt"/>
                <a:cs typeface="+mn-cs"/>
              </a:endParaRPr>
            </a:p>
          </p:txBody>
        </p:sp>
        <p:sp>
          <p:nvSpPr>
            <p:cNvPr id="25620" name="Oval 142"/>
            <p:cNvSpPr>
              <a:spLocks noChangeArrowheads="1"/>
            </p:cNvSpPr>
            <p:nvPr/>
          </p:nvSpPr>
          <p:spPr bwMode="auto">
            <a:xfrm>
              <a:off x="543" y="1808"/>
              <a:ext cx="136" cy="136"/>
            </a:xfrm>
            <a:prstGeom prst="ellipse">
              <a:avLst/>
            </a:prstGeom>
            <a:solidFill>
              <a:srgbClr val="003300"/>
            </a:solidFill>
            <a:ln w="9398">
              <a:solidFill>
                <a:srgbClr val="000000"/>
              </a:solidFill>
              <a:miter lim="800000"/>
              <a:headEnd/>
              <a:tailEnd/>
            </a:ln>
          </p:spPr>
          <p:txBody>
            <a:bodyPr wrap="none" anchor="ctr"/>
            <a:lstStyle/>
            <a:p>
              <a:pPr defTabSz="1007943">
                <a:defRPr/>
              </a:pPr>
              <a:endParaRPr lang="nl-NL" sz="2866" b="1">
                <a:solidFill>
                  <a:srgbClr val="000099"/>
                </a:solidFill>
                <a:latin typeface="+mj-lt"/>
                <a:cs typeface="+mn-cs"/>
              </a:endParaRPr>
            </a:p>
          </p:txBody>
        </p:sp>
        <p:sp>
          <p:nvSpPr>
            <p:cNvPr id="25621" name="Oval 144"/>
            <p:cNvSpPr>
              <a:spLocks noChangeArrowheads="1"/>
            </p:cNvSpPr>
            <p:nvPr/>
          </p:nvSpPr>
          <p:spPr bwMode="auto">
            <a:xfrm>
              <a:off x="1178" y="1808"/>
              <a:ext cx="136" cy="136"/>
            </a:xfrm>
            <a:prstGeom prst="ellipse">
              <a:avLst/>
            </a:prstGeom>
            <a:solidFill>
              <a:srgbClr val="003300"/>
            </a:solidFill>
            <a:ln w="9398">
              <a:solidFill>
                <a:srgbClr val="000000"/>
              </a:solidFill>
              <a:miter lim="800000"/>
              <a:headEnd/>
              <a:tailEnd/>
            </a:ln>
          </p:spPr>
          <p:txBody>
            <a:bodyPr wrap="none" anchor="ctr"/>
            <a:lstStyle/>
            <a:p>
              <a:pPr defTabSz="1007943">
                <a:defRPr/>
              </a:pPr>
              <a:endParaRPr lang="nl-NL" sz="2866" b="1">
                <a:solidFill>
                  <a:srgbClr val="000099"/>
                </a:solidFill>
                <a:latin typeface="+mj-lt"/>
                <a:cs typeface="+mn-cs"/>
              </a:endParaRPr>
            </a:p>
          </p:txBody>
        </p:sp>
        <p:sp>
          <p:nvSpPr>
            <p:cNvPr id="25622" name="Text Box 17"/>
            <p:cNvSpPr txBox="1">
              <a:spLocks noChangeArrowheads="1"/>
            </p:cNvSpPr>
            <p:nvPr/>
          </p:nvSpPr>
          <p:spPr bwMode="auto">
            <a:xfrm>
              <a:off x="921" y="1225"/>
              <a:ext cx="211" cy="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bg1"/>
                  </a:solidFill>
                  <a:latin typeface="Calibri" pitchFamily="34" charset="0"/>
                </a:defRPr>
              </a:lvl1pPr>
              <a:lvl2pPr eaLnBrk="0" hangingPunct="0">
                <a:defRPr sz="2400">
                  <a:solidFill>
                    <a:schemeClr val="bg1"/>
                  </a:solidFill>
                  <a:latin typeface="Calibri" pitchFamily="34" charset="0"/>
                </a:defRPr>
              </a:lvl2pPr>
              <a:lvl3pPr eaLnBrk="0" hangingPunct="0">
                <a:defRPr sz="2400">
                  <a:solidFill>
                    <a:schemeClr val="bg1"/>
                  </a:solidFill>
                  <a:latin typeface="Calibri" pitchFamily="34" charset="0"/>
                </a:defRPr>
              </a:lvl3pPr>
              <a:lvl4pPr eaLnBrk="0" hangingPunct="0">
                <a:defRPr sz="2400">
                  <a:solidFill>
                    <a:schemeClr val="bg1"/>
                  </a:solidFill>
                  <a:latin typeface="Calibri" pitchFamily="34" charset="0"/>
                </a:defRPr>
              </a:lvl4pPr>
              <a:lvl5pPr eaLnBrk="0" hangingPunct="0">
                <a:defRPr sz="2400">
                  <a:solidFill>
                    <a:schemeClr val="bg1"/>
                  </a:solidFill>
                  <a:latin typeface="Calibri" pitchFamily="34" charset="0"/>
                </a:defRPr>
              </a:lvl5pPr>
              <a:lvl6pPr marL="25146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defTabSz="1007943" eaLnBrk="1" hangingPunct="1">
                <a:defRPr/>
              </a:pPr>
              <a:r>
                <a:rPr lang="el-GR" sz="3086" b="1">
                  <a:solidFill>
                    <a:srgbClr val="000099"/>
                  </a:solidFill>
                  <a:latin typeface="+mj-lt"/>
                  <a:cs typeface="Times New Roman" pitchFamily="18" charset="0"/>
                </a:rPr>
                <a:t>γ</a:t>
              </a:r>
            </a:p>
          </p:txBody>
        </p:sp>
      </p:grpSp>
      <p:sp>
        <p:nvSpPr>
          <p:cNvPr id="25609" name="Text Box 195"/>
          <p:cNvSpPr txBox="1">
            <a:spLocks noChangeArrowheads="1"/>
          </p:cNvSpPr>
          <p:nvPr/>
        </p:nvSpPr>
        <p:spPr bwMode="auto">
          <a:xfrm>
            <a:off x="172022" y="1356193"/>
            <a:ext cx="9678834" cy="1008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defTabSz="3967163" eaLnBrk="0" hangingPunct="0">
              <a:defRPr sz="2400">
                <a:solidFill>
                  <a:schemeClr val="bg1"/>
                </a:solidFill>
                <a:latin typeface="Calibri" pitchFamily="34" charset="0"/>
              </a:defRPr>
            </a:lvl1pPr>
            <a:lvl2pPr defTabSz="3967163" eaLnBrk="0" hangingPunct="0">
              <a:defRPr sz="2400">
                <a:solidFill>
                  <a:schemeClr val="bg1"/>
                </a:solidFill>
                <a:latin typeface="Calibri" pitchFamily="34" charset="0"/>
              </a:defRPr>
            </a:lvl2pPr>
            <a:lvl3pPr defTabSz="3967163" eaLnBrk="0" hangingPunct="0">
              <a:defRPr sz="2400">
                <a:solidFill>
                  <a:schemeClr val="bg1"/>
                </a:solidFill>
                <a:latin typeface="Calibri" pitchFamily="34" charset="0"/>
              </a:defRPr>
            </a:lvl3pPr>
            <a:lvl4pPr defTabSz="3967163" eaLnBrk="0" hangingPunct="0">
              <a:defRPr sz="2400">
                <a:solidFill>
                  <a:schemeClr val="bg1"/>
                </a:solidFill>
                <a:latin typeface="Calibri" pitchFamily="34" charset="0"/>
              </a:defRPr>
            </a:lvl4pPr>
            <a:lvl5pPr defTabSz="3967163" eaLnBrk="0" hangingPunct="0">
              <a:defRPr sz="2400">
                <a:solidFill>
                  <a:schemeClr val="bg1"/>
                </a:solidFill>
                <a:latin typeface="Calibri" pitchFamily="34" charset="0"/>
              </a:defRPr>
            </a:lvl5pPr>
            <a:lvl6pPr marL="25146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marL="342900" indent="-342900" eaLnBrk="1" hangingPunct="1">
              <a:buFont typeface="Wingdings" panose="05000000000000000000" pitchFamily="2" charset="2"/>
              <a:buChar char="Ø"/>
              <a:defRPr/>
            </a:pPr>
            <a:r>
              <a:rPr lang="en-US" sz="1984" b="1" dirty="0">
                <a:solidFill>
                  <a:srgbClr val="000099"/>
                </a:solidFill>
                <a:latin typeface="+mj-lt"/>
                <a:cs typeface="+mn-cs"/>
              </a:rPr>
              <a:t>  Essential for the acceptance of the Standard Model, GSW theory</a:t>
            </a:r>
          </a:p>
          <a:p>
            <a:pPr eaLnBrk="1" hangingPunct="1">
              <a:defRPr/>
            </a:pPr>
            <a:endParaRPr lang="en-US" sz="1984" b="1" dirty="0">
              <a:solidFill>
                <a:srgbClr val="000099"/>
              </a:solidFill>
              <a:latin typeface="+mj-lt"/>
              <a:cs typeface="+mn-cs"/>
            </a:endParaRPr>
          </a:p>
          <a:p>
            <a:pPr marL="377979" indent="-377979" eaLnBrk="1" hangingPunct="1">
              <a:buFont typeface="Wingdings" pitchFamily="2" charset="2"/>
              <a:buChar char="Ø"/>
              <a:defRPr/>
            </a:pPr>
            <a:r>
              <a:rPr lang="en-US" sz="1984" b="1" dirty="0">
                <a:solidFill>
                  <a:srgbClr val="000099"/>
                </a:solidFill>
                <a:latin typeface="+mj-lt"/>
                <a:cs typeface="+mn-cs"/>
              </a:rPr>
              <a:t> Neutral currents </a:t>
            </a:r>
            <a:r>
              <a:rPr lang="en-US" sz="1984" b="1" dirty="0">
                <a:solidFill>
                  <a:srgbClr val="000099"/>
                </a:solidFill>
                <a:latin typeface="+mj-lt"/>
                <a:cs typeface="+mn-cs"/>
                <a:sym typeface="Wingdings" pitchFamily="2" charset="2"/>
              </a:rPr>
              <a:t> proof in </a:t>
            </a:r>
            <a:r>
              <a:rPr lang="en-US" sz="1984" b="1" dirty="0">
                <a:solidFill>
                  <a:srgbClr val="000099"/>
                </a:solidFill>
                <a:latin typeface="+mj-lt"/>
                <a:cs typeface="+mn-cs"/>
              </a:rPr>
              <a:t>neutrino scattering experiments and APV</a:t>
            </a:r>
          </a:p>
        </p:txBody>
      </p:sp>
      <p:pic>
        <p:nvPicPr>
          <p:cNvPr id="20486" name="Picture 3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82345" y="2484893"/>
            <a:ext cx="2700133" cy="1812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 name="Text Box 195"/>
          <p:cNvSpPr txBox="1">
            <a:spLocks noChangeArrowheads="1"/>
          </p:cNvSpPr>
          <p:nvPr/>
        </p:nvSpPr>
        <p:spPr bwMode="auto">
          <a:xfrm>
            <a:off x="2656915" y="5631258"/>
            <a:ext cx="5493014" cy="855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defTabSz="3967163" eaLnBrk="0" hangingPunct="0">
              <a:defRPr sz="2400">
                <a:solidFill>
                  <a:schemeClr val="bg1"/>
                </a:solidFill>
                <a:latin typeface="Calibri" pitchFamily="34" charset="0"/>
              </a:defRPr>
            </a:lvl1pPr>
            <a:lvl2pPr defTabSz="3967163" eaLnBrk="0" hangingPunct="0">
              <a:defRPr sz="2400">
                <a:solidFill>
                  <a:schemeClr val="bg1"/>
                </a:solidFill>
                <a:latin typeface="Calibri" pitchFamily="34" charset="0"/>
              </a:defRPr>
            </a:lvl2pPr>
            <a:lvl3pPr defTabSz="3967163" eaLnBrk="0" hangingPunct="0">
              <a:defRPr sz="2400">
                <a:solidFill>
                  <a:schemeClr val="bg1"/>
                </a:solidFill>
                <a:latin typeface="Calibri" pitchFamily="34" charset="0"/>
              </a:defRPr>
            </a:lvl3pPr>
            <a:lvl4pPr defTabSz="3967163" eaLnBrk="0" hangingPunct="0">
              <a:defRPr sz="2400">
                <a:solidFill>
                  <a:schemeClr val="bg1"/>
                </a:solidFill>
                <a:latin typeface="Calibri" pitchFamily="34" charset="0"/>
              </a:defRPr>
            </a:lvl4pPr>
            <a:lvl5pPr defTabSz="3967163" eaLnBrk="0" hangingPunct="0">
              <a:defRPr sz="2400">
                <a:solidFill>
                  <a:schemeClr val="bg1"/>
                </a:solidFill>
                <a:latin typeface="Calibri" pitchFamily="34" charset="0"/>
              </a:defRPr>
            </a:lvl5pPr>
            <a:lvl6pPr marL="25146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eaLnBrk="1" hangingPunct="1">
              <a:buFont typeface="Times New Roman" pitchFamily="18" charset="0"/>
              <a:buNone/>
              <a:defRPr/>
            </a:pPr>
            <a:r>
              <a:rPr lang="en-US" sz="1984" b="1" dirty="0">
                <a:solidFill>
                  <a:srgbClr val="000099"/>
                </a:solidFill>
                <a:latin typeface="+mj-lt"/>
                <a:cs typeface="+mn-cs"/>
              </a:rPr>
              <a:t>       →   Modern issues:  </a:t>
            </a:r>
          </a:p>
          <a:p>
            <a:pPr eaLnBrk="1" hangingPunct="1">
              <a:buFont typeface="Times New Roman" pitchFamily="18" charset="0"/>
              <a:buNone/>
              <a:defRPr/>
            </a:pPr>
            <a:endParaRPr lang="en-US" sz="992" b="1" dirty="0">
              <a:solidFill>
                <a:srgbClr val="000099"/>
              </a:solidFill>
              <a:latin typeface="+mj-lt"/>
              <a:cs typeface="+mn-cs"/>
            </a:endParaRPr>
          </a:p>
          <a:p>
            <a:pPr marL="314982" indent="-314982" eaLnBrk="1" hangingPunct="1">
              <a:buFont typeface="Wingdings" pitchFamily="2" charset="2"/>
              <a:buChar char="Ø"/>
              <a:defRPr/>
            </a:pPr>
            <a:r>
              <a:rPr lang="en-US" sz="1984" b="1" dirty="0">
                <a:solidFill>
                  <a:srgbClr val="000099"/>
                </a:solidFill>
                <a:latin typeface="+mj-lt"/>
                <a:cs typeface="+mn-cs"/>
              </a:rPr>
              <a:t>  </a:t>
            </a:r>
            <a:r>
              <a:rPr lang="en-US" sz="1984" b="1" i="1" dirty="0">
                <a:solidFill>
                  <a:srgbClr val="000099"/>
                </a:solidFill>
                <a:latin typeface="+mj-lt"/>
                <a:cs typeface="+mn-cs"/>
              </a:rPr>
              <a:t>n-distribution</a:t>
            </a:r>
            <a:r>
              <a:rPr lang="en-US" sz="1984" b="1" dirty="0">
                <a:solidFill>
                  <a:srgbClr val="000099"/>
                </a:solidFill>
                <a:latin typeface="+mj-lt"/>
                <a:cs typeface="+mn-cs"/>
              </a:rPr>
              <a:t> and search for </a:t>
            </a:r>
            <a:r>
              <a:rPr lang="en-US" sz="1984" b="1" i="1" dirty="0" err="1">
                <a:solidFill>
                  <a:srgbClr val="000099"/>
                </a:solidFill>
                <a:latin typeface="+mj-lt"/>
                <a:cs typeface="+mn-cs"/>
              </a:rPr>
              <a:t>anapole</a:t>
            </a:r>
            <a:r>
              <a:rPr lang="en-US" sz="1984" b="1" i="1" dirty="0">
                <a:solidFill>
                  <a:srgbClr val="000099"/>
                </a:solidFill>
                <a:latin typeface="+mj-lt"/>
                <a:cs typeface="+mn-cs"/>
              </a:rPr>
              <a:t> momen</a:t>
            </a:r>
            <a:r>
              <a:rPr lang="en-US" sz="1984" b="1" dirty="0">
                <a:solidFill>
                  <a:srgbClr val="000099"/>
                </a:solidFill>
                <a:latin typeface="+mj-lt"/>
                <a:cs typeface="+mn-cs"/>
              </a:rPr>
              <a:t>t</a:t>
            </a:r>
          </a:p>
        </p:txBody>
      </p:sp>
      <p:pic>
        <p:nvPicPr>
          <p:cNvPr id="161794" name="Picture 2" descr="http://images.sciencedaily.com/2009/08/090810122137-large.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149509" y="2928632"/>
            <a:ext cx="920459" cy="1369183"/>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pic>
        <p:nvPicPr>
          <p:cNvPr id="161798" name="Picture 6" descr="http://www-e815.fnal.gov/wma-lab-web/Feynman_1.gif"/>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430399" y="844157"/>
            <a:ext cx="1594776" cy="1978018"/>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pic>
        <p:nvPicPr>
          <p:cNvPr id="161800" name="Picture 8" descr="http://1.bp.blogspot.com/_ISqKGSvA_2s/SmsmLFy7GFI/AAAAAAAABKg/wUBkqZlY5Ng/s320/apv-anapole.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145474" y="5348133"/>
            <a:ext cx="1769516" cy="175845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pic>
        <p:nvPicPr>
          <p:cNvPr id="161802" name="Picture 10" descr="http://www.fnal.gov/pub/today/images11/kitchen_scale-s.jp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337158" y="5426419"/>
            <a:ext cx="2105335" cy="160188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22" name="Text Box 195"/>
          <p:cNvSpPr txBox="1">
            <a:spLocks noChangeArrowheads="1"/>
          </p:cNvSpPr>
          <p:nvPr/>
        </p:nvSpPr>
        <p:spPr bwMode="auto">
          <a:xfrm>
            <a:off x="168522" y="2099909"/>
            <a:ext cx="9677084" cy="3179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defTabSz="3967163" eaLnBrk="0" hangingPunct="0">
              <a:defRPr sz="2400">
                <a:solidFill>
                  <a:schemeClr val="bg1"/>
                </a:solidFill>
                <a:latin typeface="Calibri" pitchFamily="34" charset="0"/>
              </a:defRPr>
            </a:lvl1pPr>
            <a:lvl2pPr defTabSz="3967163" eaLnBrk="0" hangingPunct="0">
              <a:defRPr sz="2400">
                <a:solidFill>
                  <a:schemeClr val="bg1"/>
                </a:solidFill>
                <a:latin typeface="Calibri" pitchFamily="34" charset="0"/>
              </a:defRPr>
            </a:lvl2pPr>
            <a:lvl3pPr defTabSz="3967163" eaLnBrk="0" hangingPunct="0">
              <a:defRPr sz="2400">
                <a:solidFill>
                  <a:schemeClr val="bg1"/>
                </a:solidFill>
                <a:latin typeface="Calibri" pitchFamily="34" charset="0"/>
              </a:defRPr>
            </a:lvl3pPr>
            <a:lvl4pPr defTabSz="3967163" eaLnBrk="0" hangingPunct="0">
              <a:defRPr sz="2400">
                <a:solidFill>
                  <a:schemeClr val="bg1"/>
                </a:solidFill>
                <a:latin typeface="Calibri" pitchFamily="34" charset="0"/>
              </a:defRPr>
            </a:lvl4pPr>
            <a:lvl5pPr defTabSz="3967163" eaLnBrk="0" hangingPunct="0">
              <a:defRPr sz="2400">
                <a:solidFill>
                  <a:schemeClr val="bg1"/>
                </a:solidFill>
                <a:latin typeface="Calibri" pitchFamily="34" charset="0"/>
              </a:defRPr>
            </a:lvl5pPr>
            <a:lvl6pPr marL="25146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eaLnBrk="1" hangingPunct="1">
              <a:defRPr/>
            </a:pPr>
            <a:r>
              <a:rPr lang="en-US" sz="1984" b="1" dirty="0">
                <a:solidFill>
                  <a:srgbClr val="000099"/>
                </a:solidFill>
                <a:latin typeface="+mj-lt"/>
                <a:cs typeface="+mn-cs"/>
              </a:rPr>
              <a:t>       </a:t>
            </a:r>
            <a:endParaRPr lang="nl-NL" sz="1543" b="1" dirty="0">
              <a:solidFill>
                <a:schemeClr val="tx1"/>
              </a:solidFill>
              <a:latin typeface="+mj-lt"/>
              <a:cs typeface="+mn-cs"/>
            </a:endParaRPr>
          </a:p>
          <a:p>
            <a:pPr marL="377979" indent="-377979" eaLnBrk="1" hangingPunct="1">
              <a:buFont typeface="Wingdings" pitchFamily="2" charset="2"/>
              <a:buChar char="Ø"/>
              <a:defRPr/>
            </a:pPr>
            <a:r>
              <a:rPr lang="nl-NL" sz="1984" b="1" dirty="0">
                <a:solidFill>
                  <a:srgbClr val="000099"/>
                </a:solidFill>
                <a:latin typeface="+mj-lt"/>
                <a:cs typeface="+mn-cs"/>
              </a:rPr>
              <a:t>  </a:t>
            </a:r>
            <a:r>
              <a:rPr lang="nl-NL" sz="1984" b="1" dirty="0" err="1">
                <a:solidFill>
                  <a:srgbClr val="000099"/>
                </a:solidFill>
                <a:latin typeface="+mj-lt"/>
                <a:cs typeface="+mn-cs"/>
              </a:rPr>
              <a:t>Agreeing</a:t>
            </a:r>
            <a:r>
              <a:rPr lang="nl-NL" sz="1984" b="1" dirty="0">
                <a:solidFill>
                  <a:srgbClr val="000099"/>
                </a:solidFill>
                <a:latin typeface="+mj-lt"/>
                <a:cs typeface="+mn-cs"/>
              </a:rPr>
              <a:t>   “</a:t>
            </a:r>
            <a:r>
              <a:rPr lang="nl-NL" sz="1984" b="1" dirty="0" err="1">
                <a:solidFill>
                  <a:srgbClr val="000099"/>
                </a:solidFill>
                <a:latin typeface="+mj-lt"/>
                <a:cs typeface="+mn-cs"/>
              </a:rPr>
              <a:t>Null</a:t>
            </a:r>
            <a:r>
              <a:rPr lang="nl-NL" sz="1984" b="1" dirty="0">
                <a:solidFill>
                  <a:srgbClr val="000099"/>
                </a:solidFill>
                <a:latin typeface="+mj-lt"/>
                <a:cs typeface="+mn-cs"/>
              </a:rPr>
              <a:t>”   </a:t>
            </a:r>
            <a:r>
              <a:rPr lang="nl-NL" sz="1984" b="1" dirty="0" err="1">
                <a:solidFill>
                  <a:srgbClr val="000099"/>
                </a:solidFill>
                <a:latin typeface="+mj-lt"/>
                <a:cs typeface="+mn-cs"/>
              </a:rPr>
              <a:t>results</a:t>
            </a:r>
            <a:r>
              <a:rPr lang="nl-NL" sz="1984" b="1" dirty="0">
                <a:solidFill>
                  <a:srgbClr val="000099"/>
                </a:solidFill>
                <a:latin typeface="+mj-lt"/>
                <a:cs typeface="+mn-cs"/>
              </a:rPr>
              <a:t> </a:t>
            </a:r>
            <a:r>
              <a:rPr lang="nl-NL" sz="1984" b="1" dirty="0" err="1">
                <a:solidFill>
                  <a:srgbClr val="000099"/>
                </a:solidFill>
                <a:latin typeface="+mj-lt"/>
                <a:cs typeface="+mn-cs"/>
              </a:rPr>
              <a:t>delayed</a:t>
            </a:r>
            <a:r>
              <a:rPr lang="nl-NL" sz="1984" b="1" dirty="0">
                <a:solidFill>
                  <a:srgbClr val="000099"/>
                </a:solidFill>
                <a:latin typeface="+mj-lt"/>
                <a:cs typeface="+mn-cs"/>
              </a:rPr>
              <a:t> </a:t>
            </a:r>
            <a:r>
              <a:rPr lang="nl-NL" sz="1984" b="1" dirty="0" err="1">
                <a:solidFill>
                  <a:srgbClr val="000099"/>
                </a:solidFill>
                <a:latin typeface="+mj-lt"/>
                <a:cs typeface="+mn-cs"/>
              </a:rPr>
              <a:t>acceptance</a:t>
            </a:r>
            <a:r>
              <a:rPr lang="nl-NL" sz="1984" b="1" dirty="0">
                <a:solidFill>
                  <a:srgbClr val="000099"/>
                </a:solidFill>
                <a:latin typeface="+mj-lt"/>
                <a:cs typeface="+mn-cs"/>
              </a:rPr>
              <a:t> of GSW </a:t>
            </a:r>
            <a:r>
              <a:rPr lang="nl-NL" sz="1984" b="1" dirty="0" err="1">
                <a:solidFill>
                  <a:srgbClr val="000099"/>
                </a:solidFill>
                <a:latin typeface="+mj-lt"/>
                <a:cs typeface="+mn-cs"/>
              </a:rPr>
              <a:t>theory</a:t>
            </a:r>
            <a:endParaRPr lang="nl-NL" sz="1984" b="1" dirty="0">
              <a:solidFill>
                <a:srgbClr val="000099"/>
              </a:solidFill>
              <a:latin typeface="+mj-lt"/>
              <a:cs typeface="+mn-cs"/>
            </a:endParaRPr>
          </a:p>
          <a:p>
            <a:pPr marL="377979" indent="-377979" eaLnBrk="1" hangingPunct="1">
              <a:buFont typeface="Wingdings" pitchFamily="2" charset="2"/>
              <a:buChar char="Ø"/>
              <a:defRPr/>
            </a:pPr>
            <a:endParaRPr lang="nl-NL" sz="1543" b="1" dirty="0">
              <a:solidFill>
                <a:srgbClr val="000099"/>
              </a:solidFill>
              <a:latin typeface="+mj-lt"/>
              <a:cs typeface="+mn-cs"/>
            </a:endParaRPr>
          </a:p>
          <a:p>
            <a:pPr marL="377979" indent="-377979" eaLnBrk="1" hangingPunct="1">
              <a:buFont typeface="Wingdings" pitchFamily="2" charset="2"/>
              <a:buChar char="Ø"/>
              <a:defRPr/>
            </a:pPr>
            <a:r>
              <a:rPr lang="nl-NL" sz="1984" b="1" dirty="0">
                <a:solidFill>
                  <a:srgbClr val="000099"/>
                </a:solidFill>
                <a:latin typeface="+mj-lt"/>
                <a:cs typeface="+mn-cs"/>
              </a:rPr>
              <a:t>  </a:t>
            </a:r>
            <a:r>
              <a:rPr lang="nl-NL" sz="1984" b="1" dirty="0">
                <a:solidFill>
                  <a:schemeClr val="tx1"/>
                </a:solidFill>
                <a:latin typeface="+mj-lt"/>
                <a:cs typeface="+mn-cs"/>
              </a:rPr>
              <a:t>→ </a:t>
            </a:r>
            <a:r>
              <a:rPr lang="nl-NL" sz="1984" b="1" dirty="0" err="1">
                <a:solidFill>
                  <a:schemeClr val="tx1"/>
                </a:solidFill>
                <a:latin typeface="+mj-lt"/>
                <a:cs typeface="+mn-cs"/>
              </a:rPr>
              <a:t>Weinberg</a:t>
            </a:r>
            <a:r>
              <a:rPr lang="nl-NL" sz="1984" b="1" dirty="0">
                <a:solidFill>
                  <a:schemeClr val="tx1"/>
                </a:solidFill>
                <a:latin typeface="+mj-lt"/>
                <a:cs typeface="+mn-cs"/>
              </a:rPr>
              <a:t> </a:t>
            </a:r>
            <a:r>
              <a:rPr lang="nl-NL" sz="1984" b="1" dirty="0" smtClean="0">
                <a:solidFill>
                  <a:schemeClr val="tx1"/>
                </a:solidFill>
                <a:latin typeface="+mj-lt"/>
                <a:cs typeface="+mn-cs"/>
              </a:rPr>
              <a:t> in</a:t>
            </a:r>
            <a:r>
              <a:rPr lang="nl-NL" sz="1984" b="1" i="1" dirty="0" smtClean="0">
                <a:solidFill>
                  <a:schemeClr val="tx1"/>
                </a:solidFill>
                <a:latin typeface="+mj-lt"/>
                <a:cs typeface="+mn-cs"/>
              </a:rPr>
              <a:t>  ‘</a:t>
            </a:r>
            <a:r>
              <a:rPr lang="nl-NL" sz="1984" b="1" i="1" dirty="0" err="1" smtClean="0">
                <a:solidFill>
                  <a:schemeClr val="tx1"/>
                </a:solidFill>
                <a:latin typeface="+mj-lt"/>
                <a:cs typeface="+mn-cs"/>
              </a:rPr>
              <a:t>Dreams</a:t>
            </a:r>
            <a:r>
              <a:rPr lang="nl-NL" sz="1984" b="1" i="1" dirty="0" smtClean="0">
                <a:solidFill>
                  <a:schemeClr val="tx1"/>
                </a:solidFill>
                <a:latin typeface="+mj-lt"/>
                <a:cs typeface="+mn-cs"/>
              </a:rPr>
              <a:t> </a:t>
            </a:r>
            <a:r>
              <a:rPr lang="nl-NL" sz="1984" b="1" i="1" dirty="0">
                <a:solidFill>
                  <a:schemeClr val="tx1"/>
                </a:solidFill>
                <a:latin typeface="+mj-lt"/>
                <a:cs typeface="+mn-cs"/>
              </a:rPr>
              <a:t>of a </a:t>
            </a:r>
            <a:r>
              <a:rPr lang="nl-NL" sz="1984" b="1" i="1" dirty="0" err="1">
                <a:solidFill>
                  <a:schemeClr val="tx1"/>
                </a:solidFill>
                <a:latin typeface="+mj-lt"/>
                <a:cs typeface="+mn-cs"/>
              </a:rPr>
              <a:t>Final</a:t>
            </a:r>
            <a:r>
              <a:rPr lang="nl-NL" sz="1984" b="1" i="1" dirty="0">
                <a:solidFill>
                  <a:schemeClr val="tx1"/>
                </a:solidFill>
                <a:latin typeface="+mj-lt"/>
                <a:cs typeface="+mn-cs"/>
              </a:rPr>
              <a:t> </a:t>
            </a:r>
            <a:r>
              <a:rPr lang="nl-NL" sz="1984" b="1" i="1" dirty="0" err="1" smtClean="0">
                <a:solidFill>
                  <a:schemeClr val="tx1"/>
                </a:solidFill>
                <a:latin typeface="+mj-lt"/>
                <a:cs typeface="+mn-cs"/>
              </a:rPr>
              <a:t>Theory</a:t>
            </a:r>
            <a:r>
              <a:rPr lang="nl-NL" sz="1984" b="1" i="1" dirty="0" smtClean="0">
                <a:solidFill>
                  <a:schemeClr val="tx1"/>
                </a:solidFill>
                <a:latin typeface="+mj-lt"/>
                <a:cs typeface="+mn-cs"/>
              </a:rPr>
              <a:t>’</a:t>
            </a:r>
            <a:r>
              <a:rPr lang="nl-NL" sz="1984" b="1" dirty="0" smtClean="0">
                <a:solidFill>
                  <a:schemeClr val="tx1"/>
                </a:solidFill>
                <a:latin typeface="+mj-lt"/>
                <a:cs typeface="+mn-cs"/>
              </a:rPr>
              <a:t>:</a:t>
            </a:r>
            <a:endParaRPr lang="nl-NL" sz="1984" b="1" dirty="0">
              <a:solidFill>
                <a:schemeClr val="tx1"/>
              </a:solidFill>
              <a:latin typeface="+mj-lt"/>
              <a:cs typeface="+mn-cs"/>
            </a:endParaRPr>
          </a:p>
          <a:p>
            <a:pPr eaLnBrk="1" hangingPunct="1">
              <a:buFont typeface="Times New Roman" pitchFamily="18" charset="0"/>
              <a:buNone/>
              <a:defRPr/>
            </a:pPr>
            <a:r>
              <a:rPr lang="nl-NL" sz="1984" b="1" dirty="0">
                <a:solidFill>
                  <a:schemeClr val="tx1"/>
                </a:solidFill>
                <a:latin typeface="+mj-lt"/>
                <a:cs typeface="+mn-cs"/>
              </a:rPr>
              <a:t>       </a:t>
            </a:r>
            <a:r>
              <a:rPr lang="nl-NL" sz="1984" b="1" i="1" dirty="0">
                <a:solidFill>
                  <a:schemeClr val="tx1"/>
                </a:solidFill>
                <a:latin typeface="+mj-lt"/>
                <a:cs typeface="+mn-cs"/>
              </a:rPr>
              <a:t>“</a:t>
            </a:r>
            <a:r>
              <a:rPr lang="nl-NL" sz="1984" b="1" i="1" dirty="0" err="1">
                <a:solidFill>
                  <a:schemeClr val="tx1"/>
                </a:solidFill>
                <a:latin typeface="+mj-lt"/>
                <a:cs typeface="+mn-cs"/>
              </a:rPr>
              <a:t>One</a:t>
            </a:r>
            <a:r>
              <a:rPr lang="nl-NL" sz="1984" b="1" i="1" dirty="0">
                <a:solidFill>
                  <a:schemeClr val="tx1"/>
                </a:solidFill>
                <a:latin typeface="+mj-lt"/>
                <a:cs typeface="+mn-cs"/>
              </a:rPr>
              <a:t> </a:t>
            </a:r>
            <a:r>
              <a:rPr lang="nl-NL" sz="1984" b="1" i="1" dirty="0" err="1">
                <a:solidFill>
                  <a:schemeClr val="tx1"/>
                </a:solidFill>
                <a:latin typeface="+mj-lt"/>
                <a:cs typeface="+mn-cs"/>
              </a:rPr>
              <a:t>should</a:t>
            </a:r>
            <a:r>
              <a:rPr lang="nl-NL" sz="1984" b="1" i="1" dirty="0">
                <a:solidFill>
                  <a:schemeClr val="tx1"/>
                </a:solidFill>
                <a:latin typeface="+mj-lt"/>
                <a:cs typeface="+mn-cs"/>
              </a:rPr>
              <a:t> never </a:t>
            </a:r>
            <a:r>
              <a:rPr lang="nl-NL" sz="1984" b="1" i="1" dirty="0" err="1">
                <a:solidFill>
                  <a:schemeClr val="tx1"/>
                </a:solidFill>
                <a:latin typeface="+mj-lt"/>
                <a:cs typeface="+mn-cs"/>
              </a:rPr>
              <a:t>believe</a:t>
            </a:r>
            <a:r>
              <a:rPr lang="nl-NL" sz="1984" b="1" i="1" dirty="0">
                <a:solidFill>
                  <a:schemeClr val="tx1"/>
                </a:solidFill>
                <a:latin typeface="+mj-lt"/>
                <a:cs typeface="+mn-cs"/>
              </a:rPr>
              <a:t> </a:t>
            </a:r>
            <a:r>
              <a:rPr lang="nl-NL" sz="1984" b="1" i="1" dirty="0" err="1">
                <a:solidFill>
                  <a:schemeClr val="tx1"/>
                </a:solidFill>
                <a:latin typeface="+mj-lt"/>
                <a:cs typeface="+mn-cs"/>
              </a:rPr>
              <a:t>any</a:t>
            </a:r>
            <a:r>
              <a:rPr lang="nl-NL" sz="1984" b="1" i="1" dirty="0">
                <a:solidFill>
                  <a:schemeClr val="tx1"/>
                </a:solidFill>
                <a:latin typeface="+mj-lt"/>
                <a:cs typeface="+mn-cs"/>
              </a:rPr>
              <a:t> experiment </a:t>
            </a:r>
            <a:r>
              <a:rPr lang="nl-NL" sz="1984" b="1" i="1" dirty="0" err="1">
                <a:solidFill>
                  <a:schemeClr val="tx1"/>
                </a:solidFill>
                <a:latin typeface="+mj-lt"/>
                <a:cs typeface="+mn-cs"/>
              </a:rPr>
              <a:t>until</a:t>
            </a:r>
            <a:r>
              <a:rPr lang="nl-NL" sz="1984" b="1" i="1" dirty="0">
                <a:solidFill>
                  <a:schemeClr val="tx1"/>
                </a:solidFill>
                <a:latin typeface="+mj-lt"/>
                <a:cs typeface="+mn-cs"/>
              </a:rPr>
              <a:t> </a:t>
            </a:r>
            <a:r>
              <a:rPr lang="nl-NL" sz="1984" b="1" i="1" dirty="0" err="1">
                <a:solidFill>
                  <a:schemeClr val="tx1"/>
                </a:solidFill>
                <a:latin typeface="+mj-lt"/>
                <a:cs typeface="+mn-cs"/>
              </a:rPr>
              <a:t>it</a:t>
            </a:r>
            <a:r>
              <a:rPr lang="nl-NL" sz="1984" b="1" i="1" dirty="0">
                <a:solidFill>
                  <a:schemeClr val="tx1"/>
                </a:solidFill>
                <a:latin typeface="+mj-lt"/>
                <a:cs typeface="+mn-cs"/>
              </a:rPr>
              <a:t> has been </a:t>
            </a:r>
            <a:r>
              <a:rPr lang="nl-NL" sz="1984" b="1" i="1" dirty="0" err="1">
                <a:solidFill>
                  <a:schemeClr val="tx1"/>
                </a:solidFill>
                <a:latin typeface="+mj-lt"/>
                <a:cs typeface="+mn-cs"/>
              </a:rPr>
              <a:t>confirmed</a:t>
            </a:r>
            <a:r>
              <a:rPr lang="nl-NL" sz="1984" b="1" i="1" dirty="0">
                <a:solidFill>
                  <a:schemeClr val="tx1"/>
                </a:solidFill>
                <a:latin typeface="+mj-lt"/>
                <a:cs typeface="+mn-cs"/>
              </a:rPr>
              <a:t> </a:t>
            </a:r>
            <a:r>
              <a:rPr lang="nl-NL" sz="1984" b="1" i="1" dirty="0" err="1">
                <a:solidFill>
                  <a:schemeClr val="tx1"/>
                </a:solidFill>
                <a:latin typeface="+mj-lt"/>
                <a:cs typeface="+mn-cs"/>
              </a:rPr>
              <a:t>by</a:t>
            </a:r>
            <a:r>
              <a:rPr lang="nl-NL" sz="1984" b="1" i="1" dirty="0">
                <a:solidFill>
                  <a:schemeClr val="tx1"/>
                </a:solidFill>
                <a:latin typeface="+mj-lt"/>
                <a:cs typeface="+mn-cs"/>
              </a:rPr>
              <a:t> </a:t>
            </a:r>
            <a:r>
              <a:rPr lang="nl-NL" sz="1984" b="1" i="1" dirty="0" err="1">
                <a:solidFill>
                  <a:schemeClr val="tx1"/>
                </a:solidFill>
                <a:latin typeface="+mj-lt"/>
                <a:cs typeface="+mn-cs"/>
              </a:rPr>
              <a:t>theory</a:t>
            </a:r>
            <a:r>
              <a:rPr lang="nl-NL" sz="1984" b="1" i="1" dirty="0">
                <a:solidFill>
                  <a:schemeClr val="tx1"/>
                </a:solidFill>
                <a:latin typeface="+mj-lt"/>
                <a:cs typeface="+mn-cs"/>
              </a:rPr>
              <a:t>”</a:t>
            </a:r>
            <a:endParaRPr lang="en-US" sz="1984" b="1" i="1" dirty="0">
              <a:solidFill>
                <a:schemeClr val="tx1"/>
              </a:solidFill>
              <a:latin typeface="+mj-lt"/>
              <a:cs typeface="+mn-cs"/>
            </a:endParaRPr>
          </a:p>
          <a:p>
            <a:pPr marL="377979" indent="-377979" eaLnBrk="1" hangingPunct="1">
              <a:buFont typeface="Wingdings" pitchFamily="2" charset="2"/>
              <a:buChar char="Ø"/>
              <a:defRPr/>
            </a:pPr>
            <a:endParaRPr lang="en-US" sz="1543" b="1" dirty="0">
              <a:solidFill>
                <a:srgbClr val="000099"/>
              </a:solidFill>
              <a:latin typeface="+mj-lt"/>
              <a:cs typeface="+mn-cs"/>
            </a:endParaRPr>
          </a:p>
          <a:p>
            <a:pPr marL="377979" indent="-377979" eaLnBrk="1" hangingPunct="1">
              <a:buFont typeface="Wingdings" pitchFamily="2" charset="2"/>
              <a:buChar char="Ø"/>
              <a:defRPr/>
            </a:pPr>
            <a:r>
              <a:rPr lang="nl-NL" sz="1984" b="1" dirty="0">
                <a:solidFill>
                  <a:srgbClr val="000099"/>
                </a:solidFill>
                <a:latin typeface="+mj-lt"/>
                <a:cs typeface="+mn-cs"/>
              </a:rPr>
              <a:t> First APV </a:t>
            </a:r>
            <a:r>
              <a:rPr lang="nl-NL" sz="1984" b="1" dirty="0" err="1">
                <a:solidFill>
                  <a:srgbClr val="000099"/>
                </a:solidFill>
                <a:latin typeface="+mj-lt"/>
                <a:cs typeface="+mn-cs"/>
              </a:rPr>
              <a:t>reported</a:t>
            </a:r>
            <a:r>
              <a:rPr lang="nl-NL" sz="1984" b="1" dirty="0">
                <a:solidFill>
                  <a:srgbClr val="000099"/>
                </a:solidFill>
                <a:latin typeface="+mj-lt"/>
                <a:cs typeface="+mn-cs"/>
              </a:rPr>
              <a:t> </a:t>
            </a:r>
            <a:r>
              <a:rPr lang="nl-NL" sz="1984" b="1" dirty="0" err="1">
                <a:solidFill>
                  <a:srgbClr val="000099"/>
                </a:solidFill>
                <a:latin typeface="+mj-lt"/>
                <a:cs typeface="+mn-cs"/>
              </a:rPr>
              <a:t>from</a:t>
            </a:r>
            <a:r>
              <a:rPr lang="nl-NL" sz="1984" b="1" dirty="0">
                <a:solidFill>
                  <a:srgbClr val="000099"/>
                </a:solidFill>
                <a:latin typeface="+mj-lt"/>
                <a:cs typeface="+mn-cs"/>
              </a:rPr>
              <a:t> Novosibirsk </a:t>
            </a:r>
            <a:r>
              <a:rPr lang="nl-NL" sz="1984" b="1" dirty="0" err="1">
                <a:solidFill>
                  <a:srgbClr val="000099"/>
                </a:solidFill>
                <a:latin typeface="+mj-lt"/>
                <a:cs typeface="+mn-cs"/>
              </a:rPr>
              <a:t>with</a:t>
            </a:r>
            <a:r>
              <a:rPr lang="nl-NL" sz="1984" b="1" dirty="0">
                <a:solidFill>
                  <a:srgbClr val="000099"/>
                </a:solidFill>
                <a:latin typeface="+mj-lt"/>
                <a:cs typeface="+mn-cs"/>
              </a:rPr>
              <a:t> </a:t>
            </a:r>
            <a:r>
              <a:rPr lang="nl-NL" sz="1984" b="1" dirty="0" err="1">
                <a:solidFill>
                  <a:srgbClr val="000099"/>
                </a:solidFill>
                <a:latin typeface="+mj-lt"/>
                <a:cs typeface="+mn-cs"/>
              </a:rPr>
              <a:t>much</a:t>
            </a:r>
            <a:r>
              <a:rPr lang="nl-NL" sz="1984" b="1" dirty="0">
                <a:solidFill>
                  <a:srgbClr val="000099"/>
                </a:solidFill>
                <a:latin typeface="+mj-lt"/>
                <a:cs typeface="+mn-cs"/>
              </a:rPr>
              <a:t> </a:t>
            </a:r>
            <a:r>
              <a:rPr lang="nl-NL" sz="1984" b="1" dirty="0" err="1">
                <a:solidFill>
                  <a:srgbClr val="000099"/>
                </a:solidFill>
                <a:latin typeface="+mj-lt"/>
                <a:cs typeface="+mn-cs"/>
              </a:rPr>
              <a:t>too</a:t>
            </a:r>
            <a:r>
              <a:rPr lang="nl-NL" sz="1984" b="1" dirty="0">
                <a:solidFill>
                  <a:srgbClr val="000099"/>
                </a:solidFill>
                <a:latin typeface="+mj-lt"/>
                <a:cs typeface="+mn-cs"/>
              </a:rPr>
              <a:t> big effect</a:t>
            </a:r>
            <a:endParaRPr lang="en-US" sz="1984" b="1" dirty="0">
              <a:solidFill>
                <a:srgbClr val="000099"/>
              </a:solidFill>
              <a:latin typeface="+mj-lt"/>
              <a:cs typeface="+mn-cs"/>
            </a:endParaRPr>
          </a:p>
          <a:p>
            <a:pPr marL="377979" indent="-377979" eaLnBrk="1" hangingPunct="1">
              <a:buFont typeface="Wingdings" pitchFamily="2" charset="2"/>
              <a:buChar char="Ø"/>
              <a:defRPr/>
            </a:pPr>
            <a:endParaRPr lang="en-US" sz="1543" b="1" dirty="0">
              <a:solidFill>
                <a:srgbClr val="000099"/>
              </a:solidFill>
              <a:latin typeface="+mj-lt"/>
              <a:cs typeface="+mn-cs"/>
            </a:endParaRPr>
          </a:p>
          <a:p>
            <a:pPr marL="377979" indent="-377979" eaLnBrk="1" hangingPunct="1">
              <a:buFont typeface="Wingdings" pitchFamily="2" charset="2"/>
              <a:buChar char="Ø"/>
              <a:defRPr/>
            </a:pPr>
            <a:r>
              <a:rPr lang="en-US" sz="1984" b="1" dirty="0">
                <a:solidFill>
                  <a:srgbClr val="000099"/>
                </a:solidFill>
                <a:latin typeface="+mj-lt"/>
                <a:cs typeface="+mn-cs"/>
              </a:rPr>
              <a:t> First APV SM test by </a:t>
            </a:r>
            <a:r>
              <a:rPr lang="en-US" sz="1984" b="1" dirty="0" err="1">
                <a:solidFill>
                  <a:srgbClr val="000099"/>
                </a:solidFill>
                <a:latin typeface="+mj-lt"/>
                <a:cs typeface="+mn-cs"/>
              </a:rPr>
              <a:t>Commins</a:t>
            </a:r>
            <a:r>
              <a:rPr lang="en-US" sz="1984" b="1" dirty="0">
                <a:solidFill>
                  <a:srgbClr val="000099"/>
                </a:solidFill>
                <a:latin typeface="+mj-lt"/>
                <a:cs typeface="+mn-cs"/>
              </a:rPr>
              <a:t>, Chu (1978) and  </a:t>
            </a:r>
            <a:r>
              <a:rPr lang="en-US" sz="1984" b="1" dirty="0" err="1">
                <a:solidFill>
                  <a:srgbClr val="000099"/>
                </a:solidFill>
                <a:latin typeface="+mj-lt"/>
                <a:cs typeface="+mn-cs"/>
              </a:rPr>
              <a:t>Bouchiat</a:t>
            </a:r>
            <a:r>
              <a:rPr lang="en-US" sz="1984" b="1" dirty="0">
                <a:solidFill>
                  <a:srgbClr val="000099"/>
                </a:solidFill>
                <a:latin typeface="+mj-lt"/>
                <a:cs typeface="+mn-cs"/>
              </a:rPr>
              <a:t> &amp; </a:t>
            </a:r>
            <a:r>
              <a:rPr lang="en-US" sz="1984" b="1" dirty="0" err="1">
                <a:solidFill>
                  <a:srgbClr val="000099"/>
                </a:solidFill>
                <a:latin typeface="+mj-lt"/>
                <a:cs typeface="+mn-cs"/>
              </a:rPr>
              <a:t>Bouchiat</a:t>
            </a:r>
            <a:r>
              <a:rPr lang="en-US" sz="1984" b="1" dirty="0">
                <a:solidFill>
                  <a:srgbClr val="000099"/>
                </a:solidFill>
                <a:latin typeface="+mj-lt"/>
                <a:cs typeface="+mn-cs"/>
              </a:rPr>
              <a:t> (1982-3) on </a:t>
            </a:r>
            <a:r>
              <a:rPr lang="en-US" sz="1984" b="1" baseline="30000" dirty="0">
                <a:solidFill>
                  <a:srgbClr val="000099"/>
                </a:solidFill>
                <a:latin typeface="+mj-lt"/>
                <a:cs typeface="+mn-cs"/>
              </a:rPr>
              <a:t>133</a:t>
            </a:r>
            <a:r>
              <a:rPr lang="en-US" sz="1984" b="1" dirty="0">
                <a:solidFill>
                  <a:srgbClr val="000099"/>
                </a:solidFill>
                <a:latin typeface="+mj-lt"/>
                <a:cs typeface="+mn-cs"/>
              </a:rPr>
              <a:t>Cs </a:t>
            </a:r>
          </a:p>
          <a:p>
            <a:pPr marL="377979" indent="-377979" eaLnBrk="1" hangingPunct="1">
              <a:buFont typeface="Wingdings" pitchFamily="2" charset="2"/>
              <a:buChar char="Ø"/>
              <a:defRPr/>
            </a:pPr>
            <a:endParaRPr lang="en-US" sz="1543" b="1" dirty="0">
              <a:solidFill>
                <a:srgbClr val="000099"/>
              </a:solidFill>
              <a:latin typeface="+mj-lt"/>
              <a:cs typeface="+mn-cs"/>
            </a:endParaRPr>
          </a:p>
          <a:p>
            <a:pPr marL="377979" indent="-377979" eaLnBrk="1" hangingPunct="1">
              <a:buFont typeface="Wingdings" pitchFamily="2" charset="2"/>
              <a:buChar char="Ø"/>
              <a:defRPr/>
            </a:pPr>
            <a:r>
              <a:rPr lang="en-US" sz="1984" b="1" dirty="0">
                <a:solidFill>
                  <a:srgbClr val="000099"/>
                </a:solidFill>
                <a:latin typeface="+mj-lt"/>
                <a:cs typeface="+mn-cs"/>
              </a:rPr>
              <a:t> State-of-the-art APV result on </a:t>
            </a:r>
            <a:r>
              <a:rPr lang="en-US" sz="1984" b="1" baseline="30000" dirty="0">
                <a:solidFill>
                  <a:srgbClr val="000099"/>
                </a:solidFill>
                <a:latin typeface="+mj-lt"/>
                <a:cs typeface="+mn-cs"/>
              </a:rPr>
              <a:t>133</a:t>
            </a:r>
            <a:r>
              <a:rPr lang="en-US" sz="1984" b="1" dirty="0">
                <a:solidFill>
                  <a:srgbClr val="000099"/>
                </a:solidFill>
                <a:latin typeface="+mj-lt"/>
                <a:cs typeface="+mn-cs"/>
              </a:rPr>
              <a:t>Cs by </a:t>
            </a:r>
            <a:r>
              <a:rPr lang="en-US" sz="1984" b="1" dirty="0" err="1">
                <a:solidFill>
                  <a:srgbClr val="000099"/>
                </a:solidFill>
                <a:latin typeface="+mj-lt"/>
                <a:cs typeface="+mn-cs"/>
              </a:rPr>
              <a:t>Wieman</a:t>
            </a:r>
            <a:r>
              <a:rPr lang="en-US" sz="1984" b="1" dirty="0">
                <a:solidFill>
                  <a:srgbClr val="000099"/>
                </a:solidFill>
                <a:latin typeface="+mj-lt"/>
                <a:cs typeface="+mn-cs"/>
              </a:rPr>
              <a:t> (1999)</a:t>
            </a:r>
          </a:p>
        </p:txBody>
      </p:sp>
      <p:sp>
        <p:nvSpPr>
          <p:cNvPr id="23" name="Text Box 195"/>
          <p:cNvSpPr txBox="1">
            <a:spLocks noChangeArrowheads="1"/>
          </p:cNvSpPr>
          <p:nvPr/>
        </p:nvSpPr>
        <p:spPr bwMode="auto">
          <a:xfrm>
            <a:off x="2648166" y="5631258"/>
            <a:ext cx="5493013" cy="2145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defTabSz="3967163" eaLnBrk="0" hangingPunct="0">
              <a:defRPr sz="2400">
                <a:solidFill>
                  <a:schemeClr val="bg1"/>
                </a:solidFill>
                <a:latin typeface="Calibri" pitchFamily="34" charset="0"/>
              </a:defRPr>
            </a:lvl1pPr>
            <a:lvl2pPr defTabSz="3967163" eaLnBrk="0" hangingPunct="0">
              <a:defRPr sz="2400">
                <a:solidFill>
                  <a:schemeClr val="bg1"/>
                </a:solidFill>
                <a:latin typeface="Calibri" pitchFamily="34" charset="0"/>
              </a:defRPr>
            </a:lvl2pPr>
            <a:lvl3pPr defTabSz="3967163" eaLnBrk="0" hangingPunct="0">
              <a:defRPr sz="2400">
                <a:solidFill>
                  <a:schemeClr val="bg1"/>
                </a:solidFill>
                <a:latin typeface="Calibri" pitchFamily="34" charset="0"/>
              </a:defRPr>
            </a:lvl3pPr>
            <a:lvl4pPr defTabSz="3967163" eaLnBrk="0" hangingPunct="0">
              <a:defRPr sz="2400">
                <a:solidFill>
                  <a:schemeClr val="bg1"/>
                </a:solidFill>
                <a:latin typeface="Calibri" pitchFamily="34" charset="0"/>
              </a:defRPr>
            </a:lvl4pPr>
            <a:lvl5pPr defTabSz="3967163" eaLnBrk="0" hangingPunct="0">
              <a:defRPr sz="2400">
                <a:solidFill>
                  <a:schemeClr val="bg1"/>
                </a:solidFill>
                <a:latin typeface="Calibri" pitchFamily="34" charset="0"/>
              </a:defRPr>
            </a:lvl5pPr>
            <a:lvl6pPr marL="25146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eaLnBrk="1" hangingPunct="1">
              <a:buFont typeface="Times New Roman" pitchFamily="18" charset="0"/>
              <a:buNone/>
              <a:defRPr/>
            </a:pPr>
            <a:endParaRPr lang="nl-NL" sz="992" b="1" dirty="0">
              <a:solidFill>
                <a:srgbClr val="000099"/>
              </a:solidFill>
              <a:latin typeface="+mj-lt"/>
              <a:cs typeface="+mn-cs"/>
            </a:endParaRPr>
          </a:p>
          <a:p>
            <a:pPr eaLnBrk="1" hangingPunct="1">
              <a:buFont typeface="Times New Roman" pitchFamily="18" charset="0"/>
              <a:buNone/>
              <a:defRPr/>
            </a:pPr>
            <a:endParaRPr lang="nl-NL" sz="992" b="1" dirty="0">
              <a:solidFill>
                <a:srgbClr val="000099"/>
              </a:solidFill>
              <a:latin typeface="+mj-lt"/>
              <a:cs typeface="+mn-cs"/>
            </a:endParaRPr>
          </a:p>
          <a:p>
            <a:pPr eaLnBrk="1" hangingPunct="1">
              <a:buFont typeface="Times New Roman" pitchFamily="18" charset="0"/>
              <a:buNone/>
              <a:defRPr/>
            </a:pPr>
            <a:endParaRPr lang="en-US" sz="992" b="1" dirty="0">
              <a:solidFill>
                <a:srgbClr val="000099"/>
              </a:solidFill>
              <a:latin typeface="+mj-lt"/>
              <a:cs typeface="+mn-cs"/>
            </a:endParaRPr>
          </a:p>
          <a:p>
            <a:pPr marL="314982" indent="-314982" eaLnBrk="1" hangingPunct="1">
              <a:buFont typeface="Wingdings" pitchFamily="2" charset="2"/>
              <a:buChar char="Ø"/>
              <a:defRPr/>
            </a:pPr>
            <a:endParaRPr lang="nl-NL" sz="1984" b="1" dirty="0">
              <a:solidFill>
                <a:srgbClr val="000099"/>
              </a:solidFill>
              <a:latin typeface="+mj-lt"/>
              <a:cs typeface="+mn-cs"/>
            </a:endParaRPr>
          </a:p>
          <a:p>
            <a:pPr marL="314982" indent="-314982" eaLnBrk="1" hangingPunct="1">
              <a:buFont typeface="Wingdings" pitchFamily="2" charset="2"/>
              <a:buChar char="Ø"/>
              <a:defRPr/>
            </a:pPr>
            <a:endParaRPr lang="nl-NL" sz="1213" b="1" dirty="0">
              <a:solidFill>
                <a:srgbClr val="000099"/>
              </a:solidFill>
              <a:latin typeface="+mj-lt"/>
              <a:cs typeface="+mn-cs"/>
            </a:endParaRPr>
          </a:p>
          <a:p>
            <a:pPr marL="314982" indent="-314982" eaLnBrk="1" hangingPunct="1">
              <a:buFont typeface="Wingdings" pitchFamily="2" charset="2"/>
              <a:buChar char="Ø"/>
              <a:defRPr/>
            </a:pPr>
            <a:r>
              <a:rPr lang="nl-NL" sz="1984" b="1" dirty="0">
                <a:solidFill>
                  <a:srgbClr val="000099"/>
                </a:solidFill>
                <a:latin typeface="+mj-lt"/>
                <a:cs typeface="+mn-cs"/>
              </a:rPr>
              <a:t>  Search </a:t>
            </a:r>
            <a:r>
              <a:rPr lang="nl-NL" sz="1984" b="1" dirty="0" err="1">
                <a:solidFill>
                  <a:srgbClr val="000099"/>
                </a:solidFill>
                <a:latin typeface="+mj-lt"/>
                <a:cs typeface="+mn-cs"/>
              </a:rPr>
              <a:t>for</a:t>
            </a:r>
            <a:r>
              <a:rPr lang="nl-NL" sz="1984" b="1" dirty="0">
                <a:solidFill>
                  <a:srgbClr val="000099"/>
                </a:solidFill>
                <a:latin typeface="+mj-lt"/>
                <a:cs typeface="+mn-cs"/>
              </a:rPr>
              <a:t> </a:t>
            </a:r>
            <a:r>
              <a:rPr lang="nl-NL" sz="1984" b="1" i="1" dirty="0">
                <a:solidFill>
                  <a:srgbClr val="000099"/>
                </a:solidFill>
                <a:latin typeface="+mj-lt"/>
                <a:cs typeface="+mn-cs"/>
              </a:rPr>
              <a:t>New </a:t>
            </a:r>
            <a:r>
              <a:rPr lang="nl-NL" sz="1984" b="1" i="1" dirty="0" err="1">
                <a:solidFill>
                  <a:srgbClr val="000099"/>
                </a:solidFill>
                <a:latin typeface="+mj-lt"/>
                <a:cs typeface="+mn-cs"/>
              </a:rPr>
              <a:t>Physics</a:t>
            </a:r>
            <a:endParaRPr lang="nl-NL" sz="1984" b="1" i="1" dirty="0">
              <a:solidFill>
                <a:srgbClr val="000099"/>
              </a:solidFill>
              <a:latin typeface="+mj-lt"/>
              <a:cs typeface="+mn-cs"/>
            </a:endParaRPr>
          </a:p>
          <a:p>
            <a:pPr marL="314982" indent="-314982" eaLnBrk="1" hangingPunct="1">
              <a:buFont typeface="Wingdings" pitchFamily="2" charset="2"/>
              <a:buChar char="Ø"/>
              <a:defRPr/>
            </a:pPr>
            <a:endParaRPr lang="nl-NL" sz="1213" b="1" dirty="0">
              <a:solidFill>
                <a:srgbClr val="000099"/>
              </a:solidFill>
              <a:latin typeface="+mj-lt"/>
              <a:cs typeface="+mn-cs"/>
            </a:endParaRPr>
          </a:p>
          <a:p>
            <a:pPr marL="314982" indent="-314982" eaLnBrk="1" hangingPunct="1">
              <a:buFont typeface="Wingdings" pitchFamily="2" charset="2"/>
              <a:buChar char="Ø"/>
              <a:defRPr/>
            </a:pPr>
            <a:r>
              <a:rPr lang="nl-NL" sz="1984" b="1" dirty="0">
                <a:solidFill>
                  <a:srgbClr val="000099"/>
                </a:solidFill>
                <a:latin typeface="+mj-lt"/>
                <a:cs typeface="+mn-cs"/>
              </a:rPr>
              <a:t>   Running of </a:t>
            </a:r>
            <a:r>
              <a:rPr lang="nl-NL" sz="1984" b="1" i="1" dirty="0" err="1">
                <a:solidFill>
                  <a:srgbClr val="000099"/>
                </a:solidFill>
                <a:latin typeface="+mj-lt"/>
                <a:cs typeface="+mn-cs"/>
              </a:rPr>
              <a:t>Weinberg</a:t>
            </a:r>
            <a:r>
              <a:rPr lang="nl-NL" sz="1984" b="1" i="1" dirty="0">
                <a:solidFill>
                  <a:srgbClr val="000099"/>
                </a:solidFill>
                <a:latin typeface="+mj-lt"/>
                <a:cs typeface="+mn-cs"/>
              </a:rPr>
              <a:t> </a:t>
            </a:r>
            <a:r>
              <a:rPr lang="nl-NL" sz="1984" b="1" i="1" dirty="0" err="1">
                <a:solidFill>
                  <a:srgbClr val="000099"/>
                </a:solidFill>
                <a:latin typeface="+mj-lt"/>
                <a:cs typeface="+mn-cs"/>
              </a:rPr>
              <a:t>angle</a:t>
            </a:r>
            <a:r>
              <a:rPr lang="nl-NL" sz="1984" b="1" i="1" dirty="0">
                <a:solidFill>
                  <a:srgbClr val="000099"/>
                </a:solidFill>
                <a:latin typeface="+mj-lt"/>
                <a:cs typeface="+mn-cs"/>
              </a:rPr>
              <a:t> </a:t>
            </a:r>
            <a:r>
              <a:rPr lang="el-GR" sz="1984" b="1" dirty="0">
                <a:solidFill>
                  <a:srgbClr val="000099"/>
                </a:solidFill>
                <a:latin typeface="+mj-lt"/>
                <a:cs typeface="+mn-cs"/>
              </a:rPr>
              <a:t>θ</a:t>
            </a:r>
            <a:r>
              <a:rPr lang="nl-NL" sz="1984" b="1" baseline="-25000" dirty="0">
                <a:solidFill>
                  <a:srgbClr val="000099"/>
                </a:solidFill>
                <a:latin typeface="+mj-lt"/>
                <a:cs typeface="+mn-cs"/>
              </a:rPr>
              <a:t>W</a:t>
            </a:r>
          </a:p>
          <a:p>
            <a:pPr marL="314982" indent="-314982" eaLnBrk="1" hangingPunct="1">
              <a:buFont typeface="Wingdings" pitchFamily="2" charset="2"/>
              <a:buChar char="Ø"/>
              <a:defRPr/>
            </a:pPr>
            <a:endParaRPr lang="nl-NL" sz="1984" b="1" dirty="0">
              <a:solidFill>
                <a:srgbClr val="000099"/>
              </a:solidFill>
              <a:latin typeface="+mj-lt"/>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60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179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1794"/>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xEl>
                                              <p:pRg st="10" end="10"/>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2" end="2"/>
                                            </p:txEl>
                                          </p:spTgt>
                                        </p:tgtEl>
                                        <p:attrNameLst>
                                          <p:attrName>style.visibility</p:attrName>
                                        </p:attrNameLst>
                                      </p:cBhvr>
                                      <p:to>
                                        <p:strVal val="visible"/>
                                      </p:to>
                                    </p:set>
                                  </p:childTnLst>
                                </p:cTn>
                              </p:par>
                              <p:par>
                                <p:cTn id="39" presetID="10" presetClass="entr" presetSubtype="0" fill="hold" nodeType="withEffect">
                                  <p:stCondLst>
                                    <p:cond delay="0"/>
                                  </p:stCondLst>
                                  <p:childTnLst>
                                    <p:set>
                                      <p:cBhvr>
                                        <p:cTn id="40" dur="1" fill="hold">
                                          <p:stCondLst>
                                            <p:cond delay="0"/>
                                          </p:stCondLst>
                                        </p:cTn>
                                        <p:tgtEl>
                                          <p:spTgt spid="161800"/>
                                        </p:tgtEl>
                                        <p:attrNameLst>
                                          <p:attrName>style.visibility</p:attrName>
                                        </p:attrNameLst>
                                      </p:cBhvr>
                                      <p:to>
                                        <p:strVal val="visible"/>
                                      </p:to>
                                    </p:set>
                                    <p:animEffect transition="in" filter="fade">
                                      <p:cBhvr>
                                        <p:cTn id="41" dur="500"/>
                                        <p:tgtEl>
                                          <p:spTgt spid="161800"/>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23">
                                            <p:txEl>
                                              <p:pRg st="5" end="5"/>
                                            </p:txEl>
                                          </p:spTgt>
                                        </p:tgtEl>
                                        <p:attrNameLst>
                                          <p:attrName>style.visibility</p:attrName>
                                        </p:attrNameLst>
                                      </p:cBhvr>
                                      <p:to>
                                        <p:strVal val="visible"/>
                                      </p:to>
                                    </p:set>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23">
                                            <p:txEl>
                                              <p:pRg st="7" end="7"/>
                                            </p:txEl>
                                          </p:spTgt>
                                        </p:tgtEl>
                                        <p:attrNameLst>
                                          <p:attrName>style.visibility</p:attrName>
                                        </p:attrNameLst>
                                      </p:cBhvr>
                                      <p:to>
                                        <p:strVal val="visible"/>
                                      </p:to>
                                    </p:set>
                                  </p:childTnLst>
                                </p:cTn>
                              </p:par>
                              <p:par>
                                <p:cTn id="50" presetID="10" presetClass="entr" presetSubtype="0" fill="hold" nodeType="withEffect">
                                  <p:stCondLst>
                                    <p:cond delay="0"/>
                                  </p:stCondLst>
                                  <p:childTnLst>
                                    <p:set>
                                      <p:cBhvr>
                                        <p:cTn id="51" dur="1" fill="hold">
                                          <p:stCondLst>
                                            <p:cond delay="0"/>
                                          </p:stCondLst>
                                        </p:cTn>
                                        <p:tgtEl>
                                          <p:spTgt spid="161802"/>
                                        </p:tgtEl>
                                        <p:attrNameLst>
                                          <p:attrName>style.visibility</p:attrName>
                                        </p:attrNameLst>
                                      </p:cBhvr>
                                      <p:to>
                                        <p:strVal val="visible"/>
                                      </p:to>
                                    </p:set>
                                    <p:animEffect transition="in" filter="fade">
                                      <p:cBhvr>
                                        <p:cTn id="52" dur="500"/>
                                        <p:tgtEl>
                                          <p:spTgt spid="1618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9" grpId="0" uiExpand="1" build="p"/>
      <p:bldP spid="2" grpId="0" uiExpand="1" build="p"/>
      <p:bldP spid="22" grpId="0" uiExpand="1" build="p"/>
      <p:bldP spid="2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22" name="Slide Number Placeholder 1"/>
          <p:cNvSpPr>
            <a:spLocks noGrp="1"/>
          </p:cNvSpPr>
          <p:nvPr>
            <p:ph type="sldNum" idx="4294967295"/>
          </p:nvPr>
        </p:nvSpPr>
        <p:spPr bwMode="auto">
          <a:xfrm>
            <a:off x="4128506" y="7146693"/>
            <a:ext cx="1678354" cy="4129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1718" indent="-285276" eaLnBrk="0" hangingPunct="0">
              <a:spcBef>
                <a:spcPct val="20000"/>
              </a:spcBef>
              <a:buChar char="–"/>
              <a:defRPr sz="2800">
                <a:solidFill>
                  <a:schemeClr val="tx1"/>
                </a:solidFill>
                <a:latin typeface="Arial" pitchFamily="34" charset="0"/>
                <a:ea typeface="SimSun" pitchFamily="2" charset="-122"/>
              </a:defRPr>
            </a:lvl2pPr>
            <a:lvl3pPr marL="1141103" indent="-228223" eaLnBrk="0" hangingPunct="0">
              <a:spcBef>
                <a:spcPct val="20000"/>
              </a:spcBef>
              <a:buChar char="•"/>
              <a:defRPr sz="2400">
                <a:solidFill>
                  <a:schemeClr val="tx1"/>
                </a:solidFill>
                <a:latin typeface="Arial" pitchFamily="34" charset="0"/>
                <a:ea typeface="SimSun" pitchFamily="2" charset="-122"/>
              </a:defRPr>
            </a:lvl3pPr>
            <a:lvl4pPr marL="1597547" indent="-228223" eaLnBrk="0" hangingPunct="0">
              <a:spcBef>
                <a:spcPct val="20000"/>
              </a:spcBef>
              <a:buChar char="–"/>
              <a:defRPr sz="2000">
                <a:solidFill>
                  <a:schemeClr val="tx1"/>
                </a:solidFill>
                <a:latin typeface="Arial" pitchFamily="34" charset="0"/>
                <a:ea typeface="SimSun" pitchFamily="2" charset="-122"/>
              </a:defRPr>
            </a:lvl4pPr>
            <a:lvl5pPr marL="2053991" indent="-228223" eaLnBrk="0" hangingPunct="0">
              <a:spcBef>
                <a:spcPct val="20000"/>
              </a:spcBef>
              <a:buChar char="»"/>
              <a:defRPr sz="2000">
                <a:solidFill>
                  <a:schemeClr val="tx1"/>
                </a:solidFill>
                <a:latin typeface="Arial" pitchFamily="34" charset="0"/>
                <a:ea typeface="SimSun" pitchFamily="2" charset="-122"/>
              </a:defRPr>
            </a:lvl5pPr>
            <a:lvl6pPr marL="2510434" indent="-228223"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66875" indent="-228223"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3321" indent="-228223"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79759" indent="-228223"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fontAlgn="base">
              <a:spcBef>
                <a:spcPct val="0"/>
              </a:spcBef>
              <a:spcAft>
                <a:spcPct val="0"/>
              </a:spcAft>
              <a:buFontTx/>
              <a:buNone/>
            </a:pPr>
            <a:fld id="{9D73D8E1-1521-4317-8675-227FB3B8AA0B}" type="slidenum">
              <a:rPr lang="nl-NL" altLang="nl-NL" sz="1400">
                <a:solidFill>
                  <a:prstClr val="black"/>
                </a:solidFill>
                <a:latin typeface="Times New Roman" pitchFamily="18" charset="0"/>
                <a:ea typeface="Arial Unicode MS" pitchFamily="34" charset="-128"/>
                <a:cs typeface="Tahoma" pitchFamily="34" charset="0"/>
              </a:rPr>
              <a:pPr eaLnBrk="1" fontAlgn="base">
                <a:spcBef>
                  <a:spcPct val="0"/>
                </a:spcBef>
                <a:spcAft>
                  <a:spcPct val="0"/>
                </a:spcAft>
                <a:buFontTx/>
                <a:buNone/>
              </a:pPr>
              <a:t>50</a:t>
            </a:fld>
            <a:endParaRPr lang="nl-NL" altLang="nl-NL" sz="1400">
              <a:solidFill>
                <a:prstClr val="black"/>
              </a:solidFill>
              <a:latin typeface="Times New Roman" pitchFamily="18" charset="0"/>
              <a:ea typeface="Arial Unicode MS" pitchFamily="34" charset="-128"/>
              <a:cs typeface="Tahoma" pitchFamily="34" charset="0"/>
            </a:endParaRPr>
          </a:p>
        </p:txBody>
      </p:sp>
      <p:pic>
        <p:nvPicPr>
          <p:cNvPr id="30723" name="Picture 58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78393" y="1408130"/>
            <a:ext cx="5114925"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4" name="Picture 58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11713" y="4406916"/>
            <a:ext cx="4927600" cy="2268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5" name="TextBox 10"/>
          <p:cNvSpPr txBox="1">
            <a:spLocks noChangeArrowheads="1"/>
          </p:cNvSpPr>
          <p:nvPr/>
        </p:nvSpPr>
        <p:spPr bwMode="auto">
          <a:xfrm>
            <a:off x="947740" y="164732"/>
            <a:ext cx="8664571" cy="707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4000" b="1" dirty="0">
                <a:solidFill>
                  <a:srgbClr val="0033CC"/>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rPr>
              <a:t>Two-</a:t>
            </a:r>
            <a:r>
              <a:rPr lang="en-US" altLang="nl-NL" sz="4000" b="1" dirty="0" err="1">
                <a:solidFill>
                  <a:srgbClr val="0033CC"/>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rPr>
              <a:t>photonTransitions</a:t>
            </a:r>
            <a:r>
              <a:rPr lang="en-US" altLang="nl-NL" sz="4000" b="1" dirty="0">
                <a:solidFill>
                  <a:srgbClr val="0033CC"/>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rPr>
              <a:t> in</a:t>
            </a:r>
            <a:r>
              <a:rPr lang="nl-NL" altLang="nl-NL" sz="4000" b="1" dirty="0">
                <a:solidFill>
                  <a:srgbClr val="0033CC"/>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rPr>
              <a:t> single Ba</a:t>
            </a:r>
            <a:r>
              <a:rPr lang="nl-NL" altLang="nl-NL" sz="4000" b="1" baseline="30000" dirty="0">
                <a:solidFill>
                  <a:srgbClr val="0033CC"/>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rPr>
              <a:t>+</a:t>
            </a:r>
          </a:p>
        </p:txBody>
      </p:sp>
      <p:sp>
        <p:nvSpPr>
          <p:cNvPr id="30726" name="TextBox 12"/>
          <p:cNvSpPr txBox="1">
            <a:spLocks noChangeArrowheads="1"/>
          </p:cNvSpPr>
          <p:nvPr/>
        </p:nvSpPr>
        <p:spPr bwMode="auto">
          <a:xfrm>
            <a:off x="5394325" y="2039942"/>
            <a:ext cx="24653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nl-NL" altLang="nl-NL" sz="1800" b="1">
                <a:solidFill>
                  <a:srgbClr val="00B050"/>
                </a:solidFill>
                <a:latin typeface="Times New Roman" pitchFamily="18" charset="0"/>
                <a:cs typeface="Times New Roman" pitchFamily="18" charset="0"/>
              </a:rPr>
              <a:t>Probe transition</a:t>
            </a:r>
          </a:p>
        </p:txBody>
      </p:sp>
      <p:sp>
        <p:nvSpPr>
          <p:cNvPr id="30727" name="TextBox 13"/>
          <p:cNvSpPr txBox="1">
            <a:spLocks noChangeArrowheads="1"/>
          </p:cNvSpPr>
          <p:nvPr/>
        </p:nvSpPr>
        <p:spPr bwMode="auto">
          <a:xfrm>
            <a:off x="8164513" y="1570044"/>
            <a:ext cx="2286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nl-NL" altLang="nl-NL" sz="1800" b="1">
                <a:solidFill>
                  <a:srgbClr val="002060"/>
                </a:solidFill>
                <a:latin typeface="Times New Roman" pitchFamily="18" charset="0"/>
                <a:cs typeface="Times New Roman" pitchFamily="18" charset="0"/>
              </a:rPr>
              <a:t>Cool ion @ </a:t>
            </a:r>
          </a:p>
          <a:p>
            <a:pPr eaLnBrk="1" hangingPunct="1">
              <a:spcAft>
                <a:spcPct val="0"/>
              </a:spcAft>
              <a:buFontTx/>
              <a:buNone/>
            </a:pPr>
            <a:r>
              <a:rPr lang="nl-NL" altLang="nl-NL" sz="1800" b="1">
                <a:solidFill>
                  <a:srgbClr val="002060"/>
                </a:solidFill>
                <a:latin typeface="Times New Roman" pitchFamily="18" charset="0"/>
                <a:cs typeface="Times New Roman" pitchFamily="18" charset="0"/>
              </a:rPr>
              <a:t>22 MHz offset</a:t>
            </a:r>
          </a:p>
        </p:txBody>
      </p:sp>
      <p:sp>
        <p:nvSpPr>
          <p:cNvPr id="30728" name="TextBox 198"/>
          <p:cNvSpPr txBox="1">
            <a:spLocks noChangeArrowheads="1"/>
          </p:cNvSpPr>
          <p:nvPr/>
        </p:nvSpPr>
        <p:spPr bwMode="auto">
          <a:xfrm>
            <a:off x="5345113" y="4810126"/>
            <a:ext cx="243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nl-NL" altLang="nl-NL" sz="1800" b="1">
                <a:solidFill>
                  <a:srgbClr val="00B050"/>
                </a:solidFill>
                <a:latin typeface="Times New Roman" pitchFamily="18" charset="0"/>
                <a:cs typeface="Times New Roman" pitchFamily="18" charset="0"/>
              </a:rPr>
              <a:t>Cool ion @ </a:t>
            </a:r>
          </a:p>
          <a:p>
            <a:pPr eaLnBrk="1" hangingPunct="1">
              <a:spcAft>
                <a:spcPct val="0"/>
              </a:spcAft>
              <a:buFontTx/>
              <a:buNone/>
            </a:pPr>
            <a:r>
              <a:rPr lang="nl-NL" altLang="nl-NL" sz="1800" b="1">
                <a:solidFill>
                  <a:srgbClr val="00B050"/>
                </a:solidFill>
                <a:latin typeface="Times New Roman" pitchFamily="18" charset="0"/>
                <a:cs typeface="Times New Roman" pitchFamily="18" charset="0"/>
              </a:rPr>
              <a:t>22 MHz offset</a:t>
            </a:r>
          </a:p>
        </p:txBody>
      </p:sp>
      <p:sp>
        <p:nvSpPr>
          <p:cNvPr id="30729" name="TextBox 196"/>
          <p:cNvSpPr txBox="1">
            <a:spLocks noChangeArrowheads="1"/>
          </p:cNvSpPr>
          <p:nvPr/>
        </p:nvSpPr>
        <p:spPr bwMode="auto">
          <a:xfrm>
            <a:off x="7935913" y="5695950"/>
            <a:ext cx="24653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nl-NL" altLang="nl-NL" sz="1800" b="1">
                <a:solidFill>
                  <a:srgbClr val="002060"/>
                </a:solidFill>
                <a:latin typeface="Times New Roman" pitchFamily="18" charset="0"/>
                <a:cs typeface="Times New Roman" pitchFamily="18" charset="0"/>
              </a:rPr>
              <a:t>Probe transition</a:t>
            </a:r>
          </a:p>
        </p:txBody>
      </p:sp>
      <p:grpSp>
        <p:nvGrpSpPr>
          <p:cNvPr id="30730" name="Group 8"/>
          <p:cNvGrpSpPr>
            <a:grpSpLocks noChangeAspect="1"/>
          </p:cNvGrpSpPr>
          <p:nvPr/>
        </p:nvGrpSpPr>
        <p:grpSpPr bwMode="auto">
          <a:xfrm>
            <a:off x="114302" y="1395414"/>
            <a:ext cx="4773613" cy="3111510"/>
            <a:chOff x="4597566" y="747592"/>
            <a:chExt cx="5133657" cy="3344755"/>
          </a:xfrm>
        </p:grpSpPr>
        <p:grpSp>
          <p:nvGrpSpPr>
            <p:cNvPr id="30733" name="Group 9"/>
            <p:cNvGrpSpPr>
              <a:grpSpLocks/>
            </p:cNvGrpSpPr>
            <p:nvPr/>
          </p:nvGrpSpPr>
          <p:grpSpPr bwMode="auto">
            <a:xfrm>
              <a:off x="4597566" y="747592"/>
              <a:ext cx="5133657" cy="3344755"/>
              <a:chOff x="4597566" y="747592"/>
              <a:chExt cx="5028471" cy="3200346"/>
            </a:xfrm>
          </p:grpSpPr>
          <p:sp>
            <p:nvSpPr>
              <p:cNvPr id="30736" name="TextBox 17"/>
              <p:cNvSpPr txBox="1">
                <a:spLocks noChangeArrowheads="1"/>
              </p:cNvSpPr>
              <p:nvPr/>
            </p:nvSpPr>
            <p:spPr bwMode="auto">
              <a:xfrm>
                <a:off x="5742185" y="810029"/>
                <a:ext cx="983210" cy="36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6p</a:t>
                </a:r>
                <a:r>
                  <a:rPr lang="en-US" altLang="nl-NL" sz="1700" baseline="30000">
                    <a:solidFill>
                      <a:prstClr val="black"/>
                    </a:solidFill>
                    <a:cs typeface="Arial" pitchFamily="34" charset="0"/>
                  </a:rPr>
                  <a:t>2</a:t>
                </a:r>
                <a:r>
                  <a:rPr lang="en-US" altLang="nl-NL" sz="1700">
                    <a:solidFill>
                      <a:prstClr val="black"/>
                    </a:solidFill>
                    <a:cs typeface="Arial" pitchFamily="34" charset="0"/>
                  </a:rPr>
                  <a:t>P</a:t>
                </a:r>
                <a:r>
                  <a:rPr lang="en-US" altLang="nl-NL" sz="1700" baseline="-25000">
                    <a:solidFill>
                      <a:prstClr val="black"/>
                    </a:solidFill>
                    <a:cs typeface="Arial" pitchFamily="34" charset="0"/>
                  </a:rPr>
                  <a:t>3/2</a:t>
                </a:r>
              </a:p>
            </p:txBody>
          </p:sp>
          <p:sp>
            <p:nvSpPr>
              <p:cNvPr id="30737" name="TextBox 18"/>
              <p:cNvSpPr txBox="1">
                <a:spLocks noChangeArrowheads="1"/>
              </p:cNvSpPr>
              <p:nvPr/>
            </p:nvSpPr>
            <p:spPr bwMode="auto">
              <a:xfrm>
                <a:off x="5739046" y="1185985"/>
                <a:ext cx="982083" cy="36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6p</a:t>
                </a:r>
                <a:r>
                  <a:rPr lang="en-US" altLang="nl-NL" sz="1700" baseline="30000">
                    <a:solidFill>
                      <a:prstClr val="black"/>
                    </a:solidFill>
                    <a:cs typeface="Arial" pitchFamily="34" charset="0"/>
                  </a:rPr>
                  <a:t>2</a:t>
                </a:r>
                <a:r>
                  <a:rPr lang="en-US" altLang="nl-NL" sz="1700">
                    <a:solidFill>
                      <a:prstClr val="black"/>
                    </a:solidFill>
                    <a:cs typeface="Arial" pitchFamily="34" charset="0"/>
                  </a:rPr>
                  <a:t>P</a:t>
                </a:r>
                <a:r>
                  <a:rPr lang="en-US" altLang="nl-NL" sz="1700" baseline="-25000">
                    <a:solidFill>
                      <a:prstClr val="black"/>
                    </a:solidFill>
                    <a:cs typeface="Arial" pitchFamily="34" charset="0"/>
                  </a:rPr>
                  <a:t>1/2</a:t>
                </a:r>
              </a:p>
            </p:txBody>
          </p:sp>
          <p:sp>
            <p:nvSpPr>
              <p:cNvPr id="30738" name="TextBox 19"/>
              <p:cNvSpPr txBox="1">
                <a:spLocks noChangeArrowheads="1"/>
              </p:cNvSpPr>
              <p:nvPr/>
            </p:nvSpPr>
            <p:spPr bwMode="auto">
              <a:xfrm>
                <a:off x="8693008" y="2410917"/>
                <a:ext cx="933029" cy="36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5d</a:t>
                </a:r>
                <a:r>
                  <a:rPr lang="en-US" altLang="nl-NL" sz="1700" baseline="30000">
                    <a:solidFill>
                      <a:prstClr val="black"/>
                    </a:solidFill>
                    <a:cs typeface="Arial" pitchFamily="34" charset="0"/>
                  </a:rPr>
                  <a:t>2</a:t>
                </a:r>
                <a:r>
                  <a:rPr lang="en-US" altLang="nl-NL" sz="1700">
                    <a:solidFill>
                      <a:prstClr val="black"/>
                    </a:solidFill>
                    <a:cs typeface="Arial" pitchFamily="34" charset="0"/>
                  </a:rPr>
                  <a:t>D</a:t>
                </a:r>
                <a:r>
                  <a:rPr lang="en-US" altLang="nl-NL" sz="1700" baseline="-25000">
                    <a:solidFill>
                      <a:prstClr val="black"/>
                    </a:solidFill>
                    <a:cs typeface="Arial" pitchFamily="34" charset="0"/>
                  </a:rPr>
                  <a:t>3/2</a:t>
                </a:r>
              </a:p>
            </p:txBody>
          </p:sp>
          <p:sp>
            <p:nvSpPr>
              <p:cNvPr id="30739" name="TextBox 20"/>
              <p:cNvSpPr txBox="1">
                <a:spLocks noChangeArrowheads="1"/>
              </p:cNvSpPr>
              <p:nvPr/>
            </p:nvSpPr>
            <p:spPr bwMode="auto">
              <a:xfrm>
                <a:off x="4597566" y="3581538"/>
                <a:ext cx="1018810" cy="36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6s</a:t>
                </a:r>
                <a:r>
                  <a:rPr lang="en-US" altLang="nl-NL" sz="1700" baseline="30000">
                    <a:solidFill>
                      <a:prstClr val="black"/>
                    </a:solidFill>
                    <a:cs typeface="Arial" pitchFamily="34" charset="0"/>
                  </a:rPr>
                  <a:t>2</a:t>
                </a:r>
                <a:r>
                  <a:rPr lang="en-US" altLang="nl-NL" sz="1700">
                    <a:solidFill>
                      <a:prstClr val="black"/>
                    </a:solidFill>
                    <a:cs typeface="Arial" pitchFamily="34" charset="0"/>
                  </a:rPr>
                  <a:t>S</a:t>
                </a:r>
                <a:r>
                  <a:rPr lang="en-US" altLang="nl-NL" sz="1700" baseline="-25000">
                    <a:solidFill>
                      <a:prstClr val="black"/>
                    </a:solidFill>
                    <a:cs typeface="Arial" pitchFamily="34" charset="0"/>
                  </a:rPr>
                  <a:t>1/2</a:t>
                </a:r>
              </a:p>
            </p:txBody>
          </p:sp>
          <p:sp>
            <p:nvSpPr>
              <p:cNvPr id="21" name="TextBox 20"/>
              <p:cNvSpPr txBox="1"/>
              <p:nvPr/>
            </p:nvSpPr>
            <p:spPr>
              <a:xfrm>
                <a:off x="7084210" y="3084162"/>
                <a:ext cx="1374594" cy="366400"/>
              </a:xfrm>
              <a:prstGeom prst="rect">
                <a:avLst/>
              </a:prstGeom>
              <a:noFill/>
            </p:spPr>
            <p:txBody>
              <a:bodyPr>
                <a:spAutoFit/>
              </a:bodyPr>
              <a:lstStyle/>
              <a:p>
                <a:pPr fontAlgn="auto">
                  <a:spcBef>
                    <a:spcPts val="0"/>
                  </a:spcBef>
                  <a:spcAft>
                    <a:spcPts val="0"/>
                  </a:spcAft>
                  <a:defRPr/>
                </a:pPr>
                <a:r>
                  <a:rPr lang="el-GR" sz="1700" b="1" dirty="0">
                    <a:solidFill>
                      <a:srgbClr val="C0504D">
                        <a:lumMod val="75000"/>
                      </a:srgbClr>
                    </a:solidFill>
                    <a:latin typeface="Calibri"/>
                  </a:rPr>
                  <a:t>λ</a:t>
                </a:r>
                <a:r>
                  <a:rPr lang="el-GR" sz="1700" b="1" baseline="-25000" dirty="0">
                    <a:solidFill>
                      <a:srgbClr val="C0504D">
                        <a:lumMod val="75000"/>
                      </a:srgbClr>
                    </a:solidFill>
                    <a:latin typeface="Calibri"/>
                  </a:rPr>
                  <a:t>0</a:t>
                </a:r>
                <a:r>
                  <a:rPr lang="en-US" sz="1700" b="1" dirty="0">
                    <a:solidFill>
                      <a:srgbClr val="C0504D">
                        <a:lumMod val="75000"/>
                      </a:srgbClr>
                    </a:solidFill>
                    <a:latin typeface="Calibri"/>
                  </a:rPr>
                  <a:t>=2050 nm</a:t>
                </a:r>
              </a:p>
            </p:txBody>
          </p:sp>
          <p:sp>
            <p:nvSpPr>
              <p:cNvPr id="30741" name="TextBox 22"/>
              <p:cNvSpPr txBox="1">
                <a:spLocks noChangeArrowheads="1"/>
              </p:cNvSpPr>
              <p:nvPr/>
            </p:nvSpPr>
            <p:spPr bwMode="auto">
              <a:xfrm>
                <a:off x="6408464" y="2555701"/>
                <a:ext cx="1531939" cy="36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l-GR" altLang="nl-NL" sz="1700" b="1" dirty="0">
                    <a:solidFill>
                      <a:srgbClr val="002060"/>
                    </a:solidFill>
                    <a:latin typeface="Calibri" pitchFamily="34" charset="0"/>
                    <a:cs typeface="Arial" pitchFamily="34" charset="0"/>
                  </a:rPr>
                  <a:t>λ</a:t>
                </a:r>
                <a:r>
                  <a:rPr lang="en-US" altLang="nl-NL" sz="1700" b="1" baseline="-25000" dirty="0">
                    <a:solidFill>
                      <a:srgbClr val="002060"/>
                    </a:solidFill>
                    <a:latin typeface="Calibri" pitchFamily="34" charset="0"/>
                    <a:cs typeface="Arial" pitchFamily="34" charset="0"/>
                  </a:rPr>
                  <a:t>g</a:t>
                </a:r>
                <a:r>
                  <a:rPr lang="en-US" altLang="nl-NL" sz="1700" b="1" dirty="0">
                    <a:solidFill>
                      <a:srgbClr val="002060"/>
                    </a:solidFill>
                    <a:latin typeface="Calibri" pitchFamily="34" charset="0"/>
                    <a:cs typeface="Arial" pitchFamily="34" charset="0"/>
                  </a:rPr>
                  <a:t>=493 nm</a:t>
                </a:r>
              </a:p>
            </p:txBody>
          </p:sp>
          <p:sp>
            <p:nvSpPr>
              <p:cNvPr id="23" name="TextBox 22"/>
              <p:cNvSpPr txBox="1"/>
              <p:nvPr/>
            </p:nvSpPr>
            <p:spPr>
              <a:xfrm>
                <a:off x="6646078" y="2127328"/>
                <a:ext cx="1429777" cy="366400"/>
              </a:xfrm>
              <a:prstGeom prst="rect">
                <a:avLst/>
              </a:prstGeom>
              <a:noFill/>
            </p:spPr>
            <p:txBody>
              <a:bodyPr>
                <a:spAutoFit/>
              </a:bodyPr>
              <a:lstStyle/>
              <a:p>
                <a:pPr fontAlgn="auto">
                  <a:spcBef>
                    <a:spcPts val="0"/>
                  </a:spcBef>
                  <a:spcAft>
                    <a:spcPts val="0"/>
                  </a:spcAft>
                  <a:defRPr/>
                </a:pPr>
                <a:r>
                  <a:rPr lang="el-GR" sz="1700" b="1" dirty="0">
                    <a:solidFill>
                      <a:srgbClr val="C0504D">
                        <a:lumMod val="50000"/>
                      </a:srgbClr>
                    </a:solidFill>
                    <a:latin typeface="Calibri"/>
                  </a:rPr>
                  <a:t>λ</a:t>
                </a:r>
                <a:r>
                  <a:rPr lang="en-US" sz="1700" b="1" baseline="-25000" dirty="0">
                    <a:solidFill>
                      <a:srgbClr val="C0504D">
                        <a:lumMod val="50000"/>
                      </a:srgbClr>
                    </a:solidFill>
                    <a:latin typeface="Calibri"/>
                  </a:rPr>
                  <a:t>r</a:t>
                </a:r>
                <a:r>
                  <a:rPr lang="en-US" sz="1700" b="1" dirty="0">
                    <a:solidFill>
                      <a:srgbClr val="C0504D">
                        <a:lumMod val="50000"/>
                      </a:srgbClr>
                    </a:solidFill>
                    <a:latin typeface="Calibri"/>
                  </a:rPr>
                  <a:t>=649 nm</a:t>
                </a:r>
              </a:p>
            </p:txBody>
          </p:sp>
          <p:cxnSp>
            <p:nvCxnSpPr>
              <p:cNvPr id="24" name="Straight Connector 23"/>
              <p:cNvCxnSpPr/>
              <p:nvPr/>
            </p:nvCxnSpPr>
            <p:spPr>
              <a:xfrm>
                <a:off x="6589222" y="1013742"/>
                <a:ext cx="107191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547415" y="1377862"/>
                <a:ext cx="1073588"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7621003" y="2520839"/>
                <a:ext cx="1071916"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475500" y="3763418"/>
                <a:ext cx="107191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5873593" y="1409769"/>
                <a:ext cx="1165562" cy="2385556"/>
              </a:xfrm>
              <a:prstGeom prst="straightConnector1">
                <a:avLst/>
              </a:prstGeom>
              <a:ln w="34925">
                <a:solidFill>
                  <a:srgbClr val="0000FF"/>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7084210" y="1377862"/>
                <a:ext cx="1098671" cy="1142977"/>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5905269" y="2520839"/>
                <a:ext cx="2277611" cy="1242579"/>
              </a:xfrm>
              <a:prstGeom prst="straightConnector1">
                <a:avLst/>
              </a:prstGeom>
              <a:ln w="38100">
                <a:solidFill>
                  <a:schemeClr val="accent2">
                    <a:lumMod val="75000"/>
                  </a:schemeClr>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0750" name="TextBox 31"/>
              <p:cNvSpPr txBox="1">
                <a:spLocks noChangeArrowheads="1"/>
              </p:cNvSpPr>
              <p:nvPr/>
            </p:nvSpPr>
            <p:spPr bwMode="auto">
              <a:xfrm>
                <a:off x="6561966" y="747592"/>
                <a:ext cx="1004593" cy="316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eaLnBrk="1" hangingPunct="1">
                  <a:spcAft>
                    <a:spcPct val="0"/>
                  </a:spcAft>
                  <a:buFontTx/>
                  <a:buNone/>
                </a:pPr>
                <a:r>
                  <a:rPr lang="en-US" altLang="nl-NL" sz="1400">
                    <a:solidFill>
                      <a:prstClr val="black"/>
                    </a:solidFill>
                    <a:latin typeface="Calibri" pitchFamily="34" charset="0"/>
                    <a:cs typeface="Arial" pitchFamily="34" charset="0"/>
                  </a:rPr>
                  <a:t>6.4 ns</a:t>
                </a:r>
              </a:p>
            </p:txBody>
          </p:sp>
          <p:sp>
            <p:nvSpPr>
              <p:cNvPr id="30751" name="TextBox 32"/>
              <p:cNvSpPr txBox="1">
                <a:spLocks noChangeArrowheads="1"/>
              </p:cNvSpPr>
              <p:nvPr/>
            </p:nvSpPr>
            <p:spPr bwMode="auto">
              <a:xfrm>
                <a:off x="6590856" y="1089908"/>
                <a:ext cx="1113752" cy="316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eaLnBrk="1" hangingPunct="1">
                  <a:spcAft>
                    <a:spcPct val="0"/>
                  </a:spcAft>
                  <a:buFontTx/>
                  <a:buNone/>
                </a:pPr>
                <a:r>
                  <a:rPr lang="en-US" altLang="nl-NL" sz="1400">
                    <a:solidFill>
                      <a:prstClr val="black"/>
                    </a:solidFill>
                    <a:latin typeface="Calibri" pitchFamily="34" charset="0"/>
                    <a:cs typeface="Arial" pitchFamily="34" charset="0"/>
                  </a:rPr>
                  <a:t>8 ns</a:t>
                </a:r>
              </a:p>
            </p:txBody>
          </p:sp>
        </p:grpSp>
        <p:cxnSp>
          <p:nvCxnSpPr>
            <p:cNvPr id="12" name="Straight Connector 11"/>
            <p:cNvCxnSpPr/>
            <p:nvPr/>
          </p:nvCxnSpPr>
          <p:spPr>
            <a:xfrm>
              <a:off x="7711563" y="2268085"/>
              <a:ext cx="1073852"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0735" name="TextBox 12"/>
            <p:cNvSpPr txBox="1">
              <a:spLocks noChangeArrowheads="1"/>
            </p:cNvSpPr>
            <p:nvPr/>
          </p:nvSpPr>
          <p:spPr bwMode="auto">
            <a:xfrm>
              <a:off x="8778677" y="2053923"/>
              <a:ext cx="952546" cy="382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00">
                  <a:solidFill>
                    <a:prstClr val="black"/>
                  </a:solidFill>
                  <a:cs typeface="Arial" pitchFamily="34" charset="0"/>
                </a:rPr>
                <a:t>5d</a:t>
              </a:r>
              <a:r>
                <a:rPr lang="en-US" altLang="nl-NL" sz="1700" baseline="30000">
                  <a:solidFill>
                    <a:prstClr val="black"/>
                  </a:solidFill>
                  <a:cs typeface="Arial" pitchFamily="34" charset="0"/>
                </a:rPr>
                <a:t>2</a:t>
              </a:r>
              <a:r>
                <a:rPr lang="en-US" altLang="nl-NL" sz="1700">
                  <a:solidFill>
                    <a:prstClr val="black"/>
                  </a:solidFill>
                  <a:cs typeface="Arial" pitchFamily="34" charset="0"/>
                </a:rPr>
                <a:t>D</a:t>
              </a:r>
              <a:r>
                <a:rPr lang="en-US" altLang="nl-NL" sz="1700" baseline="-25000">
                  <a:solidFill>
                    <a:prstClr val="black"/>
                  </a:solidFill>
                  <a:cs typeface="Arial" pitchFamily="34" charset="0"/>
                </a:rPr>
                <a:t>5/2</a:t>
              </a:r>
            </a:p>
          </p:txBody>
        </p:sp>
      </p:grpSp>
      <p:sp>
        <p:nvSpPr>
          <p:cNvPr id="30731" name="Rectangle 1"/>
          <p:cNvSpPr>
            <a:spLocks noChangeArrowheads="1"/>
          </p:cNvSpPr>
          <p:nvPr/>
        </p:nvSpPr>
        <p:spPr bwMode="auto">
          <a:xfrm>
            <a:off x="134934" y="5003735"/>
            <a:ext cx="4800599" cy="1708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88" tIns="45643" rIns="91288" bIns="45643">
            <a:spAutoFit/>
          </a:bodyPr>
          <a:lstStyle>
            <a:lvl1pPr marL="571500" indent="-571500"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marL="358179" indent="-358179" eaLnBrk="1" hangingPunct="1">
              <a:spcBef>
                <a:spcPts val="600"/>
              </a:spcBef>
              <a:spcAft>
                <a:spcPts val="600"/>
              </a:spcAft>
            </a:pPr>
            <a:r>
              <a:rPr lang="en-US" altLang="nl-NL" sz="1700" dirty="0">
                <a:solidFill>
                  <a:prstClr val="black"/>
                </a:solidFill>
                <a:cs typeface="Arial" panose="020B0604020202020204" pitchFamily="34" charset="0"/>
              </a:rPr>
              <a:t>Excellent understanding of line shapes</a:t>
            </a:r>
            <a:endParaRPr lang="nl-NL" altLang="nl-NL" sz="1700" dirty="0">
              <a:solidFill>
                <a:prstClr val="black"/>
              </a:solidFill>
              <a:cs typeface="Arial" panose="020B0604020202020204" pitchFamily="34" charset="0"/>
            </a:endParaRPr>
          </a:p>
          <a:p>
            <a:pPr marL="358179" indent="-358179" eaLnBrk="1" hangingPunct="1">
              <a:spcBef>
                <a:spcPts val="600"/>
              </a:spcBef>
              <a:spcAft>
                <a:spcPts val="600"/>
              </a:spcAft>
            </a:pPr>
            <a:r>
              <a:rPr lang="nl-NL" altLang="nl-NL" sz="1700" dirty="0">
                <a:solidFill>
                  <a:prstClr val="black"/>
                </a:solidFill>
                <a:cs typeface="Arial" panose="020B0604020202020204" pitchFamily="34" charset="0"/>
              </a:rPr>
              <a:t>Absolute </a:t>
            </a:r>
            <a:r>
              <a:rPr lang="nl-NL" altLang="nl-NL" sz="1700" dirty="0" err="1">
                <a:solidFill>
                  <a:prstClr val="black"/>
                </a:solidFill>
                <a:cs typeface="Arial" panose="020B0604020202020204" pitchFamily="34" charset="0"/>
              </a:rPr>
              <a:t>frequency</a:t>
            </a:r>
            <a:r>
              <a:rPr lang="nl-NL" altLang="nl-NL" sz="1700" dirty="0">
                <a:solidFill>
                  <a:prstClr val="black"/>
                </a:solidFill>
                <a:cs typeface="Arial" panose="020B0604020202020204" pitchFamily="34" charset="0"/>
              </a:rPr>
              <a:t> </a:t>
            </a:r>
            <a:r>
              <a:rPr lang="nl-NL" altLang="nl-NL" sz="1700" dirty="0" err="1">
                <a:solidFill>
                  <a:prstClr val="black"/>
                </a:solidFill>
                <a:cs typeface="Arial" panose="020B0604020202020204" pitchFamily="34" charset="0"/>
              </a:rPr>
              <a:t>improved</a:t>
            </a:r>
            <a:r>
              <a:rPr lang="nl-NL" altLang="nl-NL" sz="1700" dirty="0">
                <a:solidFill>
                  <a:prstClr val="black"/>
                </a:solidFill>
                <a:cs typeface="Arial" panose="020B0604020202020204" pitchFamily="34" charset="0"/>
              </a:rPr>
              <a:t> </a:t>
            </a:r>
            <a:r>
              <a:rPr lang="nl-NL" altLang="nl-NL" sz="1700" dirty="0" err="1">
                <a:solidFill>
                  <a:prstClr val="black"/>
                </a:solidFill>
                <a:cs typeface="Arial" panose="020B0604020202020204" pitchFamily="34" charset="0"/>
              </a:rPr>
              <a:t>by</a:t>
            </a:r>
            <a:r>
              <a:rPr lang="nl-NL" altLang="nl-NL" sz="1700" dirty="0">
                <a:solidFill>
                  <a:prstClr val="black"/>
                </a:solidFill>
                <a:cs typeface="Arial" panose="020B0604020202020204" pitchFamily="34" charset="0"/>
              </a:rPr>
              <a:t> factor ~100 </a:t>
            </a:r>
            <a:r>
              <a:rPr lang="nl-NL" altLang="nl-NL" sz="1700" dirty="0" err="1">
                <a:solidFill>
                  <a:prstClr val="black"/>
                </a:solidFill>
                <a:cs typeface="Arial" panose="020B0604020202020204" pitchFamily="34" charset="0"/>
              </a:rPr>
              <a:t>possible</a:t>
            </a:r>
            <a:endParaRPr lang="nl-NL" altLang="nl-NL" sz="1700" dirty="0">
              <a:solidFill>
                <a:prstClr val="black"/>
              </a:solidFill>
              <a:cs typeface="Arial" panose="020B0604020202020204" pitchFamily="34" charset="0"/>
            </a:endParaRPr>
          </a:p>
          <a:p>
            <a:pPr marL="358179" indent="-358179" eaLnBrk="1" hangingPunct="1">
              <a:spcBef>
                <a:spcPts val="600"/>
              </a:spcBef>
              <a:spcAft>
                <a:spcPts val="600"/>
              </a:spcAft>
            </a:pPr>
            <a:r>
              <a:rPr lang="nl-NL" altLang="nl-NL" sz="1700" dirty="0" err="1">
                <a:solidFill>
                  <a:prstClr val="black"/>
                </a:solidFill>
                <a:cs typeface="Arial" panose="020B0604020202020204" pitchFamily="34" charset="0"/>
              </a:rPr>
              <a:t>Frequencies</a:t>
            </a:r>
            <a:r>
              <a:rPr lang="nl-NL" altLang="nl-NL" sz="1700" dirty="0">
                <a:solidFill>
                  <a:prstClr val="black"/>
                </a:solidFill>
                <a:cs typeface="Arial" panose="020B0604020202020204" pitchFamily="34" charset="0"/>
              </a:rPr>
              <a:t> </a:t>
            </a:r>
            <a:r>
              <a:rPr lang="nl-NL" altLang="nl-NL" sz="1700" dirty="0" err="1">
                <a:solidFill>
                  <a:prstClr val="black"/>
                </a:solidFill>
                <a:cs typeface="Arial" panose="020B0604020202020204" pitchFamily="34" charset="0"/>
              </a:rPr>
              <a:t>determined</a:t>
            </a:r>
            <a:r>
              <a:rPr lang="nl-NL" altLang="nl-NL" sz="1700" dirty="0">
                <a:solidFill>
                  <a:prstClr val="black"/>
                </a:solidFill>
                <a:cs typeface="Arial" panose="020B0604020202020204" pitchFamily="34" charset="0"/>
              </a:rPr>
              <a:t> </a:t>
            </a:r>
            <a:r>
              <a:rPr lang="nl-NL" altLang="nl-NL" sz="1700" dirty="0" err="1">
                <a:solidFill>
                  <a:prstClr val="black"/>
                </a:solidFill>
                <a:cs typeface="Arial" panose="020B0604020202020204" pitchFamily="34" charset="0"/>
              </a:rPr>
              <a:t>by</a:t>
            </a:r>
            <a:r>
              <a:rPr lang="nl-NL" altLang="nl-NL" sz="1700" dirty="0">
                <a:solidFill>
                  <a:prstClr val="black"/>
                </a:solidFill>
                <a:cs typeface="Arial" panose="020B0604020202020204" pitchFamily="34" charset="0"/>
              </a:rPr>
              <a:t> means of </a:t>
            </a:r>
            <a:r>
              <a:rPr lang="nl-NL" altLang="nl-NL" sz="1700" dirty="0" err="1">
                <a:solidFill>
                  <a:prstClr val="black"/>
                </a:solidFill>
                <a:cs typeface="Arial" panose="020B0604020202020204" pitchFamily="34" charset="0"/>
              </a:rPr>
              <a:t>optical</a:t>
            </a:r>
            <a:r>
              <a:rPr lang="nl-NL" altLang="nl-NL" sz="1700" dirty="0">
                <a:solidFill>
                  <a:prstClr val="black"/>
                </a:solidFill>
                <a:cs typeface="Arial" panose="020B0604020202020204" pitchFamily="34" charset="0"/>
              </a:rPr>
              <a:t>  </a:t>
            </a:r>
            <a:r>
              <a:rPr lang="nl-NL" altLang="nl-NL" sz="1700" dirty="0" err="1">
                <a:solidFill>
                  <a:prstClr val="black"/>
                </a:solidFill>
                <a:cs typeface="Arial" panose="020B0604020202020204" pitchFamily="34" charset="0"/>
              </a:rPr>
              <a:t>frequency</a:t>
            </a:r>
            <a:r>
              <a:rPr lang="nl-NL" altLang="nl-NL" sz="1700" dirty="0">
                <a:solidFill>
                  <a:prstClr val="black"/>
                </a:solidFill>
                <a:cs typeface="Arial" panose="020B0604020202020204" pitchFamily="34" charset="0"/>
              </a:rPr>
              <a:t> </a:t>
            </a:r>
            <a:r>
              <a:rPr lang="nl-NL" altLang="nl-NL" sz="1700" dirty="0" err="1">
                <a:solidFill>
                  <a:prstClr val="black"/>
                </a:solidFill>
                <a:cs typeface="Arial" panose="020B0604020202020204" pitchFamily="34" charset="0"/>
              </a:rPr>
              <a:t>comb</a:t>
            </a:r>
            <a:endParaRPr lang="nl-NL" altLang="nl-NL" sz="1700" dirty="0">
              <a:solidFill>
                <a:prstClr val="black"/>
              </a:solidFill>
              <a:cs typeface="Arial" panose="020B0604020202020204" pitchFamily="34" charset="0"/>
            </a:endParaRPr>
          </a:p>
        </p:txBody>
      </p:sp>
      <p:sp>
        <p:nvSpPr>
          <p:cNvPr id="30732" name="TextBox 30"/>
          <p:cNvSpPr txBox="1">
            <a:spLocks noChangeArrowheads="1"/>
          </p:cNvSpPr>
          <p:nvPr/>
        </p:nvSpPr>
        <p:spPr bwMode="auto">
          <a:xfrm>
            <a:off x="5878513" y="7037052"/>
            <a:ext cx="6858000" cy="369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nl-NL" altLang="nl-NL" sz="1200" b="1" dirty="0" err="1">
                <a:solidFill>
                  <a:prstClr val="black"/>
                </a:solidFill>
              </a:rPr>
              <a:t>Mayerlin</a:t>
            </a:r>
            <a:r>
              <a:rPr lang="nl-NL" altLang="nl-NL" sz="1200" b="1" dirty="0">
                <a:solidFill>
                  <a:prstClr val="black"/>
                </a:solidFill>
              </a:rPr>
              <a:t> </a:t>
            </a:r>
            <a:r>
              <a:rPr lang="nl-NL" altLang="nl-NL" sz="1200" b="1" dirty="0" err="1">
                <a:solidFill>
                  <a:prstClr val="black"/>
                </a:solidFill>
              </a:rPr>
              <a:t>Nuñez</a:t>
            </a:r>
            <a:r>
              <a:rPr lang="nl-NL" altLang="nl-NL" sz="1200" b="1" dirty="0">
                <a:solidFill>
                  <a:prstClr val="black"/>
                </a:solidFill>
              </a:rPr>
              <a:t> </a:t>
            </a:r>
            <a:r>
              <a:rPr lang="nl-NL" altLang="nl-NL" sz="1200" b="1" dirty="0" err="1">
                <a:solidFill>
                  <a:prstClr val="black"/>
                </a:solidFill>
              </a:rPr>
              <a:t>Portela</a:t>
            </a:r>
            <a:r>
              <a:rPr lang="nl-NL" altLang="nl-NL" sz="1200" b="1" dirty="0">
                <a:solidFill>
                  <a:prstClr val="black"/>
                </a:solidFill>
              </a:rPr>
              <a:t>, PhD Thesis, 2015</a:t>
            </a:r>
            <a:r>
              <a:rPr lang="nl-NL" altLang="nl-NL" dirty="0">
                <a:solidFill>
                  <a:prstClr val="black"/>
                </a:solidFill>
              </a:rPr>
              <a:t>.</a:t>
            </a:r>
          </a:p>
        </p:txBody>
      </p:sp>
    </p:spTree>
    <p:extLst>
      <p:ext uri="{BB962C8B-B14F-4D97-AF65-F5344CB8AC3E}">
        <p14:creationId xmlns:p14="http://schemas.microsoft.com/office/powerpoint/2010/main" val="17025321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174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8918" y="1095213"/>
            <a:ext cx="4479925" cy="235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p:cNvGrpSpPr/>
          <p:nvPr/>
        </p:nvGrpSpPr>
        <p:grpSpPr>
          <a:xfrm>
            <a:off x="5399644" y="3548081"/>
            <a:ext cx="4143953" cy="3012729"/>
            <a:chOff x="5399644" y="3548064"/>
            <a:chExt cx="4143953" cy="3012728"/>
          </a:xfrm>
        </p:grpSpPr>
        <p:sp>
          <p:nvSpPr>
            <p:cNvPr id="31751" name="TextBox 8"/>
            <p:cNvSpPr txBox="1">
              <a:spLocks noChangeArrowheads="1"/>
            </p:cNvSpPr>
            <p:nvPr/>
          </p:nvSpPr>
          <p:spPr bwMode="auto">
            <a:xfrm>
              <a:off x="6488113" y="3555320"/>
              <a:ext cx="2590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800" dirty="0">
                  <a:solidFill>
                    <a:prstClr val="black"/>
                  </a:solidFill>
                  <a:cs typeface="Arial" pitchFamily="34" charset="0"/>
                </a:rPr>
                <a:t>B   </a:t>
              </a:r>
              <a:r>
                <a:rPr lang="en-US" altLang="nl-NL" sz="1800" dirty="0" err="1">
                  <a:solidFill>
                    <a:prstClr val="black"/>
                  </a:solidFill>
                  <a:cs typeface="Arial" pitchFamily="34" charset="0"/>
                </a:rPr>
                <a:t>ll</a:t>
              </a:r>
              <a:r>
                <a:rPr lang="en-US" altLang="nl-NL" sz="1800" dirty="0">
                  <a:solidFill>
                    <a:prstClr val="black"/>
                  </a:solidFill>
                  <a:cs typeface="Arial" pitchFamily="34" charset="0"/>
                </a:rPr>
                <a:t>  E </a:t>
              </a:r>
            </a:p>
          </p:txBody>
        </p:sp>
        <p:grpSp>
          <p:nvGrpSpPr>
            <p:cNvPr id="31754" name="Group 27"/>
            <p:cNvGrpSpPr>
              <a:grpSpLocks/>
            </p:cNvGrpSpPr>
            <p:nvPr/>
          </p:nvGrpSpPr>
          <p:grpSpPr bwMode="auto">
            <a:xfrm>
              <a:off x="6610352" y="3548064"/>
              <a:ext cx="743861" cy="4761"/>
              <a:chOff x="6610032" y="3548061"/>
              <a:chExt cx="744029" cy="4764"/>
            </a:xfrm>
          </p:grpSpPr>
          <p:cxnSp>
            <p:nvCxnSpPr>
              <p:cNvPr id="16" name="Straight Arrow Connector 15"/>
              <p:cNvCxnSpPr/>
              <p:nvPr/>
            </p:nvCxnSpPr>
            <p:spPr>
              <a:xfrm>
                <a:off x="6610032" y="3551237"/>
                <a:ext cx="182604"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171457" y="3548061"/>
                <a:ext cx="182604"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4" name="Group 3"/>
            <p:cNvGrpSpPr/>
            <p:nvPr/>
          </p:nvGrpSpPr>
          <p:grpSpPr>
            <a:xfrm>
              <a:off x="5399644" y="4084637"/>
              <a:ext cx="4143953" cy="2476155"/>
              <a:chOff x="5399644" y="4084637"/>
              <a:chExt cx="4143953" cy="2476155"/>
            </a:xfrm>
          </p:grpSpPr>
          <p:pic>
            <p:nvPicPr>
              <p:cNvPr id="3174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49914" y="4111762"/>
                <a:ext cx="3893683" cy="2135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6" name="TextBox 19"/>
              <p:cNvSpPr txBox="1">
                <a:spLocks noChangeArrowheads="1"/>
              </p:cNvSpPr>
              <p:nvPr/>
            </p:nvSpPr>
            <p:spPr bwMode="auto">
              <a:xfrm>
                <a:off x="6144419" y="6306343"/>
                <a:ext cx="3048000" cy="254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nl-NL" altLang="nl-NL" sz="1000" b="1" dirty="0">
                    <a:solidFill>
                      <a:prstClr val="black"/>
                    </a:solidFill>
                    <a:latin typeface="Times New Roman" pitchFamily="18" charset="0"/>
                    <a:cs typeface="Times New Roman" pitchFamily="18" charset="0"/>
                  </a:rPr>
                  <a:t>Offset </a:t>
                </a:r>
                <a:r>
                  <a:rPr lang="nl-NL" altLang="nl-NL" sz="1000" b="1" dirty="0" err="1">
                    <a:solidFill>
                      <a:prstClr val="black"/>
                    </a:solidFill>
                    <a:latin typeface="Times New Roman" pitchFamily="18" charset="0"/>
                    <a:cs typeface="Times New Roman" pitchFamily="18" charset="0"/>
                  </a:rPr>
                  <a:t>Frequency</a:t>
                </a:r>
                <a:r>
                  <a:rPr lang="nl-NL" altLang="nl-NL" sz="1000" b="1" dirty="0">
                    <a:solidFill>
                      <a:prstClr val="black"/>
                    </a:solidFill>
                    <a:latin typeface="Times New Roman" pitchFamily="18" charset="0"/>
                    <a:cs typeface="Times New Roman" pitchFamily="18" charset="0"/>
                  </a:rPr>
                  <a:t> of 650nm (MHz)</a:t>
                </a:r>
              </a:p>
            </p:txBody>
          </p:sp>
          <p:sp>
            <p:nvSpPr>
              <p:cNvPr id="31758" name="TextBox 18"/>
              <p:cNvSpPr txBox="1">
                <a:spLocks noChangeArrowheads="1"/>
              </p:cNvSpPr>
              <p:nvPr/>
            </p:nvSpPr>
            <p:spPr bwMode="auto">
              <a:xfrm rot="16200000">
                <a:off x="4460082" y="5024199"/>
                <a:ext cx="2133600" cy="254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nl-NL" altLang="nl-NL" sz="1000" b="1">
                    <a:solidFill>
                      <a:prstClr val="black"/>
                    </a:solidFill>
                    <a:latin typeface="Times New Roman" pitchFamily="18" charset="0"/>
                    <a:cs typeface="Times New Roman" pitchFamily="18" charset="0"/>
                  </a:rPr>
                  <a:t>PMT count rate (counts/sec)</a:t>
                </a:r>
              </a:p>
            </p:txBody>
          </p:sp>
          <p:cxnSp>
            <p:nvCxnSpPr>
              <p:cNvPr id="22" name="Straight Arrow Connector 21"/>
              <p:cNvCxnSpPr/>
              <p:nvPr/>
            </p:nvCxnSpPr>
            <p:spPr bwMode="auto">
              <a:xfrm rot="5400000" flipV="1">
                <a:off x="8660606" y="6240575"/>
                <a:ext cx="0" cy="382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bwMode="auto">
              <a:xfrm flipV="1">
                <a:off x="5573713" y="4160838"/>
                <a:ext cx="0" cy="3825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5" name="Group 4"/>
          <p:cNvGrpSpPr/>
          <p:nvPr/>
        </p:nvGrpSpPr>
        <p:grpSpPr>
          <a:xfrm>
            <a:off x="553462" y="3702055"/>
            <a:ext cx="4427209" cy="2800005"/>
            <a:chOff x="553460" y="3702051"/>
            <a:chExt cx="4427209" cy="2800006"/>
          </a:xfrm>
        </p:grpSpPr>
        <p:sp>
          <p:nvSpPr>
            <p:cNvPr id="31750" name="TextBox 5"/>
            <p:cNvSpPr txBox="1">
              <a:spLocks noChangeArrowheads="1"/>
            </p:cNvSpPr>
            <p:nvPr/>
          </p:nvSpPr>
          <p:spPr bwMode="auto">
            <a:xfrm>
              <a:off x="1898083" y="3719627"/>
              <a:ext cx="2590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800" dirty="0">
                  <a:solidFill>
                    <a:prstClr val="black"/>
                  </a:solidFill>
                  <a:cs typeface="Arial" pitchFamily="34" charset="0"/>
                </a:rPr>
                <a:t>B  </a:t>
              </a:r>
              <a:r>
                <a:rPr lang="en-US" altLang="nl-NL" sz="1800" dirty="0">
                  <a:solidFill>
                    <a:prstClr val="black"/>
                  </a:solidFill>
                  <a:cs typeface="Arial" pitchFamily="34" charset="0"/>
                  <a:sym typeface="Symbol"/>
                </a:rPr>
                <a:t> </a:t>
              </a:r>
              <a:r>
                <a:rPr lang="en-US" altLang="nl-NL" sz="1800" dirty="0">
                  <a:solidFill>
                    <a:prstClr val="black"/>
                  </a:solidFill>
                  <a:cs typeface="Arial" pitchFamily="34" charset="0"/>
                </a:rPr>
                <a:t> E </a:t>
              </a:r>
            </a:p>
          </p:txBody>
        </p:sp>
        <p:cxnSp>
          <p:nvCxnSpPr>
            <p:cNvPr id="14" name="Straight Arrow Connector 13"/>
            <p:cNvCxnSpPr/>
            <p:nvPr/>
          </p:nvCxnSpPr>
          <p:spPr>
            <a:xfrm>
              <a:off x="1992313" y="3703638"/>
              <a:ext cx="182562" cy="1587"/>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525712" y="3702051"/>
              <a:ext cx="182563" cy="1587"/>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553460" y="3997325"/>
              <a:ext cx="4427209" cy="2504732"/>
              <a:chOff x="553460" y="3997325"/>
              <a:chExt cx="4427209" cy="2504732"/>
            </a:xfrm>
          </p:grpSpPr>
          <p:pic>
            <p:nvPicPr>
              <p:cNvPr id="31748"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5869" y="4043249"/>
                <a:ext cx="4114800" cy="225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5" name="TextBox 19"/>
              <p:cNvSpPr txBox="1">
                <a:spLocks noChangeArrowheads="1"/>
              </p:cNvSpPr>
              <p:nvPr/>
            </p:nvSpPr>
            <p:spPr bwMode="auto">
              <a:xfrm>
                <a:off x="1312465" y="6247607"/>
                <a:ext cx="3048000" cy="25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nl-NL" altLang="nl-NL" sz="1000" b="1" dirty="0">
                    <a:solidFill>
                      <a:prstClr val="black"/>
                    </a:solidFill>
                    <a:latin typeface="Times New Roman" pitchFamily="18" charset="0"/>
                    <a:cs typeface="Times New Roman" pitchFamily="18" charset="0"/>
                  </a:rPr>
                  <a:t>Offset </a:t>
                </a:r>
                <a:r>
                  <a:rPr lang="nl-NL" altLang="nl-NL" sz="1000" b="1" dirty="0" err="1">
                    <a:solidFill>
                      <a:prstClr val="black"/>
                    </a:solidFill>
                    <a:latin typeface="Times New Roman" pitchFamily="18" charset="0"/>
                    <a:cs typeface="Times New Roman" pitchFamily="18" charset="0"/>
                  </a:rPr>
                  <a:t>Frequency</a:t>
                </a:r>
                <a:r>
                  <a:rPr lang="nl-NL" altLang="nl-NL" sz="1000" b="1" dirty="0">
                    <a:solidFill>
                      <a:prstClr val="black"/>
                    </a:solidFill>
                    <a:latin typeface="Times New Roman" pitchFamily="18" charset="0"/>
                    <a:cs typeface="Times New Roman" pitchFamily="18" charset="0"/>
                  </a:rPr>
                  <a:t> of 650nm (MHz)</a:t>
                </a:r>
              </a:p>
            </p:txBody>
          </p:sp>
          <p:sp>
            <p:nvSpPr>
              <p:cNvPr id="31757" name="TextBox 18"/>
              <p:cNvSpPr txBox="1">
                <a:spLocks noChangeArrowheads="1"/>
              </p:cNvSpPr>
              <p:nvPr/>
            </p:nvSpPr>
            <p:spPr bwMode="auto">
              <a:xfrm rot="16200000">
                <a:off x="-386102" y="4936887"/>
                <a:ext cx="2133600" cy="254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nl-NL" altLang="nl-NL" sz="1000" b="1" dirty="0">
                    <a:solidFill>
                      <a:prstClr val="black"/>
                    </a:solidFill>
                    <a:latin typeface="Times New Roman" pitchFamily="18" charset="0"/>
                    <a:cs typeface="Times New Roman" pitchFamily="18" charset="0"/>
                  </a:rPr>
                  <a:t>PMT </a:t>
                </a:r>
                <a:r>
                  <a:rPr lang="nl-NL" altLang="nl-NL" sz="1000" b="1" dirty="0" err="1">
                    <a:solidFill>
                      <a:prstClr val="black"/>
                    </a:solidFill>
                    <a:latin typeface="Times New Roman" pitchFamily="18" charset="0"/>
                    <a:cs typeface="Times New Roman" pitchFamily="18" charset="0"/>
                  </a:rPr>
                  <a:t>count</a:t>
                </a:r>
                <a:r>
                  <a:rPr lang="nl-NL" altLang="nl-NL" sz="1000" b="1" dirty="0">
                    <a:solidFill>
                      <a:prstClr val="black"/>
                    </a:solidFill>
                    <a:latin typeface="Times New Roman" pitchFamily="18" charset="0"/>
                    <a:cs typeface="Times New Roman" pitchFamily="18" charset="0"/>
                  </a:rPr>
                  <a:t> </a:t>
                </a:r>
                <a:r>
                  <a:rPr lang="nl-NL" altLang="nl-NL" sz="1000" b="1" dirty="0" err="1">
                    <a:solidFill>
                      <a:prstClr val="black"/>
                    </a:solidFill>
                    <a:latin typeface="Times New Roman" pitchFamily="18" charset="0"/>
                    <a:cs typeface="Times New Roman" pitchFamily="18" charset="0"/>
                  </a:rPr>
                  <a:t>rate</a:t>
                </a:r>
                <a:r>
                  <a:rPr lang="nl-NL" altLang="nl-NL" sz="1000" b="1" dirty="0">
                    <a:solidFill>
                      <a:prstClr val="black"/>
                    </a:solidFill>
                    <a:latin typeface="Times New Roman" pitchFamily="18" charset="0"/>
                    <a:cs typeface="Times New Roman" pitchFamily="18" charset="0"/>
                  </a:rPr>
                  <a:t> (</a:t>
                </a:r>
                <a:r>
                  <a:rPr lang="nl-NL" altLang="nl-NL" sz="1000" b="1" dirty="0" err="1">
                    <a:solidFill>
                      <a:prstClr val="black"/>
                    </a:solidFill>
                    <a:latin typeface="Times New Roman" pitchFamily="18" charset="0"/>
                    <a:cs typeface="Times New Roman" pitchFamily="18" charset="0"/>
                  </a:rPr>
                  <a:t>counts</a:t>
                </a:r>
                <a:r>
                  <a:rPr lang="nl-NL" altLang="nl-NL" sz="1000" b="1" dirty="0">
                    <a:solidFill>
                      <a:prstClr val="black"/>
                    </a:solidFill>
                    <a:latin typeface="Times New Roman" pitchFamily="18" charset="0"/>
                    <a:cs typeface="Times New Roman" pitchFamily="18" charset="0"/>
                  </a:rPr>
                  <a:t>/sec)</a:t>
                </a:r>
              </a:p>
            </p:txBody>
          </p:sp>
          <p:cxnSp>
            <p:nvCxnSpPr>
              <p:cNvPr id="23" name="Straight Arrow Connector 22"/>
              <p:cNvCxnSpPr/>
              <p:nvPr/>
            </p:nvCxnSpPr>
            <p:spPr bwMode="auto">
              <a:xfrm flipV="1">
                <a:off x="702697" y="4050960"/>
                <a:ext cx="0" cy="3825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bwMode="auto">
              <a:xfrm rot="5400000" flipV="1">
                <a:off x="3784035" y="6179345"/>
                <a:ext cx="0" cy="3825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sp>
        <p:nvSpPr>
          <p:cNvPr id="31764" name="TextBox 26"/>
          <p:cNvSpPr txBox="1">
            <a:spLocks noChangeArrowheads="1"/>
          </p:cNvSpPr>
          <p:nvPr/>
        </p:nvSpPr>
        <p:spPr bwMode="auto">
          <a:xfrm>
            <a:off x="134148" y="1193374"/>
            <a:ext cx="5134769" cy="2415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Bef>
                <a:spcPts val="600"/>
              </a:spcBef>
              <a:spcAft>
                <a:spcPts val="600"/>
              </a:spcAft>
            </a:pPr>
            <a:r>
              <a:rPr lang="en-US" altLang="nl-NL" sz="1800" b="1" dirty="0">
                <a:solidFill>
                  <a:srgbClr val="0033CC"/>
                </a:solidFill>
                <a:latin typeface="+mj-lt"/>
                <a:cs typeface="Arial" pitchFamily="34" charset="0"/>
              </a:rPr>
              <a:t> Ba+ level scheme : 8 Zeeman sublevels.</a:t>
            </a:r>
          </a:p>
          <a:p>
            <a:pPr eaLnBrk="1" hangingPunct="1">
              <a:spcBef>
                <a:spcPts val="600"/>
              </a:spcBef>
              <a:spcAft>
                <a:spcPts val="600"/>
              </a:spcAft>
            </a:pPr>
            <a:r>
              <a:rPr lang="en-US" altLang="nl-NL" sz="1800" b="1" dirty="0">
                <a:solidFill>
                  <a:srgbClr val="0033CC"/>
                </a:solidFill>
                <a:latin typeface="+mj-lt"/>
                <a:cs typeface="Arial" pitchFamily="34" charset="0"/>
              </a:rPr>
              <a:t> Two photon transition : Raman resonance (</a:t>
            </a:r>
            <a:r>
              <a:rPr lang="el-GR" altLang="nl-NL" sz="1800" b="1" dirty="0">
                <a:solidFill>
                  <a:srgbClr val="0033CC"/>
                </a:solidFill>
                <a:latin typeface="+mj-lt"/>
                <a:cs typeface="Arial" pitchFamily="34" charset="0"/>
              </a:rPr>
              <a:t>δ</a:t>
            </a:r>
            <a:r>
              <a:rPr lang="en-US" altLang="nl-NL" sz="1800" b="1" baseline="-25000" dirty="0">
                <a:solidFill>
                  <a:srgbClr val="0033CC"/>
                </a:solidFill>
                <a:latin typeface="+mj-lt"/>
                <a:cs typeface="Arial" pitchFamily="34" charset="0"/>
              </a:rPr>
              <a:t>R</a:t>
            </a:r>
            <a:r>
              <a:rPr lang="en-US" altLang="nl-NL" sz="1800" b="1" dirty="0">
                <a:solidFill>
                  <a:srgbClr val="0033CC"/>
                </a:solidFill>
                <a:latin typeface="+mj-lt"/>
                <a:cs typeface="Arial" pitchFamily="34" charset="0"/>
              </a:rPr>
              <a:t>)</a:t>
            </a:r>
          </a:p>
          <a:p>
            <a:pPr eaLnBrk="1" hangingPunct="1">
              <a:spcBef>
                <a:spcPts val="600"/>
              </a:spcBef>
              <a:spcAft>
                <a:spcPts val="600"/>
              </a:spcAft>
            </a:pPr>
            <a:r>
              <a:rPr lang="en-US" altLang="nl-NL" sz="1800" b="1" dirty="0">
                <a:solidFill>
                  <a:srgbClr val="0033CC"/>
                </a:solidFill>
                <a:latin typeface="+mj-lt"/>
                <a:cs typeface="Arial" pitchFamily="34" charset="0"/>
              </a:rPr>
              <a:t> Strongly dependent on:</a:t>
            </a:r>
          </a:p>
          <a:p>
            <a:pPr lvl="1" eaLnBrk="1" hangingPunct="1">
              <a:spcBef>
                <a:spcPts val="600"/>
              </a:spcBef>
              <a:spcAft>
                <a:spcPts val="600"/>
              </a:spcAft>
            </a:pPr>
            <a:r>
              <a:rPr lang="en-US" altLang="nl-NL" sz="1700" b="1" dirty="0" err="1">
                <a:solidFill>
                  <a:srgbClr val="0033CC"/>
                </a:solidFill>
                <a:latin typeface="+mj-lt"/>
              </a:rPr>
              <a:t>Mangetic</a:t>
            </a:r>
            <a:r>
              <a:rPr lang="en-US" altLang="nl-NL" sz="1700" b="1" dirty="0">
                <a:solidFill>
                  <a:srgbClr val="0033CC"/>
                </a:solidFill>
                <a:latin typeface="+mj-lt"/>
              </a:rPr>
              <a:t> field strength and direction</a:t>
            </a:r>
          </a:p>
          <a:p>
            <a:pPr lvl="1" eaLnBrk="1" hangingPunct="1">
              <a:spcBef>
                <a:spcPts val="600"/>
              </a:spcBef>
              <a:spcAft>
                <a:spcPts val="600"/>
              </a:spcAft>
            </a:pPr>
            <a:r>
              <a:rPr lang="en-US" altLang="nl-NL" sz="1700" b="1" dirty="0">
                <a:solidFill>
                  <a:srgbClr val="0033CC"/>
                </a:solidFill>
                <a:latin typeface="+mj-lt"/>
              </a:rPr>
              <a:t>Laser light polarization</a:t>
            </a:r>
          </a:p>
          <a:p>
            <a:pPr eaLnBrk="1" hangingPunct="1">
              <a:spcAft>
                <a:spcPct val="0"/>
              </a:spcAft>
              <a:buFontTx/>
              <a:buNone/>
            </a:pPr>
            <a:endParaRPr lang="en-US" altLang="nl-NL" sz="1800" dirty="0">
              <a:solidFill>
                <a:prstClr val="black"/>
              </a:solidFill>
              <a:cs typeface="Arial" pitchFamily="34" charset="0"/>
            </a:endParaRPr>
          </a:p>
        </p:txBody>
      </p:sp>
      <p:sp>
        <p:nvSpPr>
          <p:cNvPr id="27" name="TextBox 10"/>
          <p:cNvSpPr txBox="1">
            <a:spLocks noChangeArrowheads="1"/>
          </p:cNvSpPr>
          <p:nvPr/>
        </p:nvSpPr>
        <p:spPr bwMode="auto">
          <a:xfrm>
            <a:off x="947740" y="164732"/>
            <a:ext cx="8664571" cy="707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4000" b="1" dirty="0">
                <a:solidFill>
                  <a:srgbClr val="0000FF"/>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rPr>
              <a:t>Two-</a:t>
            </a:r>
            <a:r>
              <a:rPr lang="en-US" altLang="nl-NL" sz="4000" b="1" dirty="0" err="1">
                <a:solidFill>
                  <a:srgbClr val="0000FF"/>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rPr>
              <a:t>photonTransitions</a:t>
            </a:r>
            <a:r>
              <a:rPr lang="en-US" altLang="nl-NL" sz="4000" b="1" dirty="0">
                <a:solidFill>
                  <a:srgbClr val="0000FF"/>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rPr>
              <a:t> in</a:t>
            </a:r>
            <a:r>
              <a:rPr lang="nl-NL" altLang="nl-NL" sz="4000" b="1" dirty="0">
                <a:solidFill>
                  <a:srgbClr val="0000FF"/>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rPr>
              <a:t> single Ba</a:t>
            </a:r>
            <a:r>
              <a:rPr lang="nl-NL" altLang="nl-NL" sz="4000" b="1" baseline="30000" dirty="0">
                <a:solidFill>
                  <a:srgbClr val="0000FF"/>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rPr>
              <a:t>+</a:t>
            </a:r>
          </a:p>
        </p:txBody>
      </p:sp>
      <p:sp>
        <p:nvSpPr>
          <p:cNvPr id="2" name="TextBox 1"/>
          <p:cNvSpPr txBox="1"/>
          <p:nvPr/>
        </p:nvSpPr>
        <p:spPr>
          <a:xfrm>
            <a:off x="1436529" y="6661125"/>
            <a:ext cx="7495963" cy="830997"/>
          </a:xfrm>
          <a:prstGeom prst="rect">
            <a:avLst/>
          </a:prstGeom>
          <a:noFill/>
        </p:spPr>
        <p:txBody>
          <a:bodyPr wrap="none" rtlCol="0">
            <a:spAutoFit/>
          </a:bodyPr>
          <a:lstStyle/>
          <a:p>
            <a:r>
              <a:rPr lang="nl-NL" sz="2400" b="1" dirty="0">
                <a:solidFill>
                  <a:srgbClr val="0033CC"/>
                </a:solidFill>
                <a:effectLst>
                  <a:outerShdw blurRad="38100" dist="38100" dir="2700000" algn="tl">
                    <a:srgbClr val="000000">
                      <a:alpha val="43137"/>
                    </a:srgbClr>
                  </a:outerShdw>
                </a:effectLst>
              </a:rPr>
              <a:t>→ </a:t>
            </a:r>
            <a:r>
              <a:rPr lang="nl-NL" sz="2400" b="1" dirty="0" err="1">
                <a:solidFill>
                  <a:srgbClr val="0033CC"/>
                </a:solidFill>
                <a:effectLst>
                  <a:outerShdw blurRad="38100" dist="38100" dir="2700000" algn="tl">
                    <a:srgbClr val="000000">
                      <a:alpha val="43137"/>
                    </a:srgbClr>
                  </a:outerShdw>
                </a:effectLst>
              </a:rPr>
              <a:t>Signals</a:t>
            </a:r>
            <a:r>
              <a:rPr lang="nl-NL" sz="2400" b="1" dirty="0">
                <a:solidFill>
                  <a:srgbClr val="0033CC"/>
                </a:solidFill>
                <a:effectLst>
                  <a:outerShdw blurRad="38100" dist="38100" dir="2700000" algn="tl">
                    <a:srgbClr val="000000">
                      <a:alpha val="43137"/>
                    </a:srgbClr>
                  </a:outerShdw>
                </a:effectLst>
              </a:rPr>
              <a:t> </a:t>
            </a:r>
            <a:r>
              <a:rPr lang="nl-NL" sz="2400" b="1" dirty="0" err="1">
                <a:solidFill>
                  <a:srgbClr val="0033CC"/>
                </a:solidFill>
                <a:effectLst>
                  <a:outerShdw blurRad="38100" dist="38100" dir="2700000" algn="tl">
                    <a:srgbClr val="000000">
                      <a:alpha val="43137"/>
                    </a:srgbClr>
                  </a:outerShdw>
                </a:effectLst>
              </a:rPr>
              <a:t>also</a:t>
            </a:r>
            <a:r>
              <a:rPr lang="nl-NL" sz="2400" b="1" dirty="0">
                <a:solidFill>
                  <a:srgbClr val="0033CC"/>
                </a:solidFill>
                <a:effectLst>
                  <a:outerShdw blurRad="38100" dist="38100" dir="2700000" algn="tl">
                    <a:srgbClr val="000000">
                      <a:alpha val="43137"/>
                    </a:srgbClr>
                  </a:outerShdw>
                </a:effectLst>
              </a:rPr>
              <a:t> </a:t>
            </a:r>
            <a:r>
              <a:rPr lang="nl-NL" sz="2400" b="1" dirty="0" err="1">
                <a:solidFill>
                  <a:srgbClr val="0033CC"/>
                </a:solidFill>
                <a:effectLst>
                  <a:outerShdw blurRad="38100" dist="38100" dir="2700000" algn="tl">
                    <a:srgbClr val="000000">
                      <a:alpha val="43137"/>
                    </a:srgbClr>
                  </a:outerShdw>
                </a:effectLst>
              </a:rPr>
              <a:t>with</a:t>
            </a:r>
            <a:r>
              <a:rPr lang="nl-NL" sz="2400" b="1" dirty="0">
                <a:solidFill>
                  <a:srgbClr val="0033CC"/>
                </a:solidFill>
                <a:effectLst>
                  <a:outerShdw blurRad="38100" dist="38100" dir="2700000" algn="tl">
                    <a:srgbClr val="000000">
                      <a:alpha val="43137"/>
                    </a:srgbClr>
                  </a:outerShdw>
                </a:effectLst>
              </a:rPr>
              <a:t> blue </a:t>
            </a:r>
            <a:r>
              <a:rPr lang="nl-NL" sz="2400" b="1" dirty="0" err="1">
                <a:solidFill>
                  <a:srgbClr val="0033CC"/>
                </a:solidFill>
                <a:effectLst>
                  <a:outerShdw blurRad="38100" dist="38100" dir="2700000" algn="tl">
                    <a:srgbClr val="000000">
                      <a:alpha val="43137"/>
                    </a:srgbClr>
                  </a:outerShdw>
                </a:effectLst>
              </a:rPr>
              <a:t>detuning</a:t>
            </a:r>
            <a:r>
              <a:rPr lang="nl-NL" sz="2400" b="1" dirty="0">
                <a:solidFill>
                  <a:srgbClr val="0033CC"/>
                </a:solidFill>
                <a:effectLst>
                  <a:outerShdw blurRad="38100" dist="38100" dir="2700000" algn="tl">
                    <a:srgbClr val="000000">
                      <a:alpha val="43137"/>
                    </a:srgbClr>
                  </a:outerShdw>
                </a:effectLst>
              </a:rPr>
              <a:t>!</a:t>
            </a:r>
          </a:p>
          <a:p>
            <a:r>
              <a:rPr lang="nl-NL" sz="2400" b="1" dirty="0">
                <a:solidFill>
                  <a:srgbClr val="0033CC"/>
                </a:solidFill>
                <a:effectLst>
                  <a:outerShdw blurRad="38100" dist="38100" dir="2700000" algn="tl">
                    <a:srgbClr val="000000">
                      <a:alpha val="43137"/>
                    </a:srgbClr>
                  </a:outerShdw>
                </a:effectLst>
              </a:rPr>
              <a:t>→ </a:t>
            </a:r>
            <a:r>
              <a:rPr lang="nl-NL" sz="2400" b="1" dirty="0" err="1">
                <a:solidFill>
                  <a:srgbClr val="0033CC"/>
                </a:solidFill>
                <a:effectLst>
                  <a:outerShdw blurRad="38100" dist="38100" dir="2700000" algn="tl">
                    <a:srgbClr val="000000">
                      <a:alpha val="43137"/>
                    </a:srgbClr>
                  </a:outerShdw>
                </a:effectLst>
              </a:rPr>
              <a:t>Due</a:t>
            </a:r>
            <a:r>
              <a:rPr lang="nl-NL" sz="2400" b="1" dirty="0">
                <a:solidFill>
                  <a:srgbClr val="0033CC"/>
                </a:solidFill>
                <a:effectLst>
                  <a:outerShdw blurRad="38100" dist="38100" dir="2700000" algn="tl">
                    <a:srgbClr val="000000">
                      <a:alpha val="43137"/>
                    </a:srgbClr>
                  </a:outerShdw>
                </a:effectLst>
              </a:rPr>
              <a:t> </a:t>
            </a:r>
            <a:r>
              <a:rPr lang="nl-NL" sz="2400" b="1" dirty="0" err="1">
                <a:solidFill>
                  <a:srgbClr val="0033CC"/>
                </a:solidFill>
                <a:effectLst>
                  <a:outerShdw blurRad="38100" dist="38100" dir="2700000" algn="tl">
                    <a:srgbClr val="000000">
                      <a:alpha val="43137"/>
                    </a:srgbClr>
                  </a:outerShdw>
                </a:effectLst>
              </a:rPr>
              <a:t>to</a:t>
            </a:r>
            <a:r>
              <a:rPr lang="nl-NL" sz="2400" b="1" dirty="0">
                <a:solidFill>
                  <a:srgbClr val="0033CC"/>
                </a:solidFill>
                <a:effectLst>
                  <a:outerShdw blurRad="38100" dist="38100" dir="2700000" algn="tl">
                    <a:srgbClr val="000000">
                      <a:alpha val="43137"/>
                    </a:srgbClr>
                  </a:outerShdw>
                </a:effectLst>
              </a:rPr>
              <a:t> </a:t>
            </a:r>
            <a:r>
              <a:rPr lang="nl-NL" sz="2400" b="1" dirty="0" err="1">
                <a:solidFill>
                  <a:srgbClr val="0033CC"/>
                </a:solidFill>
                <a:effectLst>
                  <a:outerShdw blurRad="38100" dist="38100" dir="2700000" algn="tl">
                    <a:srgbClr val="000000">
                      <a:alpha val="43137"/>
                    </a:srgbClr>
                  </a:outerShdw>
                </a:effectLst>
              </a:rPr>
              <a:t>rapid</a:t>
            </a:r>
            <a:r>
              <a:rPr lang="nl-NL" sz="2400" b="1" dirty="0">
                <a:solidFill>
                  <a:srgbClr val="0033CC"/>
                </a:solidFill>
                <a:effectLst>
                  <a:outerShdw blurRad="38100" dist="38100" dir="2700000" algn="tl">
                    <a:srgbClr val="000000">
                      <a:alpha val="43137"/>
                    </a:srgbClr>
                  </a:outerShdw>
                </a:effectLst>
              </a:rPr>
              <a:t> </a:t>
            </a:r>
            <a:r>
              <a:rPr lang="nl-NL" sz="2400" b="1" dirty="0" err="1">
                <a:solidFill>
                  <a:srgbClr val="0033CC"/>
                </a:solidFill>
                <a:effectLst>
                  <a:outerShdw blurRad="38100" dist="38100" dir="2700000" algn="tl">
                    <a:srgbClr val="000000">
                      <a:alpha val="43137"/>
                    </a:srgbClr>
                  </a:outerShdw>
                </a:effectLst>
              </a:rPr>
              <a:t>cooling</a:t>
            </a:r>
            <a:r>
              <a:rPr lang="nl-NL" sz="2400" b="1" dirty="0">
                <a:solidFill>
                  <a:srgbClr val="0033CC"/>
                </a:solidFill>
                <a:effectLst>
                  <a:outerShdw blurRad="38100" dist="38100" dir="2700000" algn="tl">
                    <a:srgbClr val="000000">
                      <a:alpha val="43137"/>
                    </a:srgbClr>
                  </a:outerShdw>
                </a:effectLst>
              </a:rPr>
              <a:t> laser </a:t>
            </a:r>
            <a:r>
              <a:rPr lang="nl-NL" sz="2400" b="1" dirty="0" err="1">
                <a:solidFill>
                  <a:srgbClr val="0033CC"/>
                </a:solidFill>
                <a:effectLst>
                  <a:outerShdw blurRad="38100" dist="38100" dir="2700000" algn="tl">
                    <a:srgbClr val="000000">
                      <a:alpha val="43137"/>
                    </a:srgbClr>
                  </a:outerShdw>
                </a:effectLst>
              </a:rPr>
              <a:t>frequency</a:t>
            </a:r>
            <a:r>
              <a:rPr lang="nl-NL" sz="2400" b="1" dirty="0">
                <a:solidFill>
                  <a:srgbClr val="0033CC"/>
                </a:solidFill>
                <a:effectLst>
                  <a:outerShdw blurRad="38100" dist="38100" dir="2700000" algn="tl">
                    <a:srgbClr val="000000">
                      <a:alpha val="43137"/>
                    </a:srgbClr>
                  </a:outerShdw>
                </a:effectLst>
              </a:rPr>
              <a:t> </a:t>
            </a:r>
            <a:r>
              <a:rPr lang="nl-NL" sz="2400" b="1" dirty="0" err="1">
                <a:solidFill>
                  <a:srgbClr val="0033CC"/>
                </a:solidFill>
                <a:effectLst>
                  <a:outerShdw blurRad="38100" dist="38100" dir="2700000" algn="tl">
                    <a:srgbClr val="000000">
                      <a:alpha val="43137"/>
                    </a:srgbClr>
                  </a:outerShdw>
                </a:effectLst>
              </a:rPr>
              <a:t>switching</a:t>
            </a:r>
            <a:r>
              <a:rPr lang="nl-NL" sz="2400" b="1" dirty="0">
                <a:solidFill>
                  <a:srgbClr val="0033CC"/>
                </a:solidFill>
                <a:effectLst>
                  <a:outerShdw blurRad="38100" dist="38100" dir="2700000" algn="tl">
                    <a:srgbClr val="000000">
                      <a:alpha val="43137"/>
                    </a:srgbClr>
                  </a:outerShdw>
                </a:effectLst>
              </a:rPr>
              <a:t> </a:t>
            </a:r>
            <a:endParaRPr lang="en-US" sz="2400" b="1" dirty="0">
              <a:solidFill>
                <a:srgbClr val="0033CC"/>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8061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174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8918" y="960441"/>
            <a:ext cx="4479925" cy="235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63" name="TextBox 10"/>
          <p:cNvSpPr txBox="1">
            <a:spLocks noChangeArrowheads="1"/>
          </p:cNvSpPr>
          <p:nvPr/>
        </p:nvSpPr>
        <p:spPr bwMode="auto">
          <a:xfrm>
            <a:off x="1946127" y="45177"/>
            <a:ext cx="7114594" cy="707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24" tIns="45663" rIns="91324" bIns="4566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nl-NL" altLang="nl-NL" sz="4000" b="1" dirty="0">
                <a:solidFill>
                  <a:srgbClr val="0000FF"/>
                </a:solidFill>
                <a:effectLst>
                  <a:outerShdw blurRad="38100" dist="38100" dir="2700000" algn="tl">
                    <a:srgbClr val="000000">
                      <a:alpha val="43137"/>
                    </a:srgbClr>
                  </a:outerShdw>
                </a:effectLst>
                <a:latin typeface="+mn-lt"/>
                <a:cs typeface="Times New Roman" pitchFamily="18" charset="0"/>
              </a:rPr>
              <a:t>Raman </a:t>
            </a:r>
            <a:r>
              <a:rPr lang="nl-NL" altLang="nl-NL" sz="4000" b="1" dirty="0" err="1">
                <a:solidFill>
                  <a:srgbClr val="0000FF"/>
                </a:solidFill>
                <a:effectLst>
                  <a:outerShdw blurRad="38100" dist="38100" dir="2700000" algn="tl">
                    <a:srgbClr val="000000">
                      <a:alpha val="43137"/>
                    </a:srgbClr>
                  </a:outerShdw>
                </a:effectLst>
                <a:latin typeface="+mn-lt"/>
                <a:cs typeface="Times New Roman" pitchFamily="18" charset="0"/>
              </a:rPr>
              <a:t>Transitions</a:t>
            </a:r>
            <a:r>
              <a:rPr lang="nl-NL" altLang="nl-NL" sz="4000" b="1" dirty="0">
                <a:solidFill>
                  <a:srgbClr val="0000FF"/>
                </a:solidFill>
                <a:effectLst>
                  <a:outerShdw blurRad="38100" dist="38100" dir="2700000" algn="tl">
                    <a:srgbClr val="000000">
                      <a:alpha val="43137"/>
                    </a:srgbClr>
                  </a:outerShdw>
                </a:effectLst>
                <a:latin typeface="+mn-lt"/>
                <a:cs typeface="Times New Roman" pitchFamily="18" charset="0"/>
              </a:rPr>
              <a:t> in single Ba</a:t>
            </a:r>
            <a:r>
              <a:rPr lang="nl-NL" altLang="nl-NL" sz="4000" b="1" baseline="30000" dirty="0">
                <a:solidFill>
                  <a:srgbClr val="0000FF"/>
                </a:solidFill>
                <a:effectLst>
                  <a:outerShdw blurRad="38100" dist="38100" dir="2700000" algn="tl">
                    <a:srgbClr val="000000">
                      <a:alpha val="43137"/>
                    </a:srgbClr>
                  </a:outerShdw>
                </a:effectLst>
                <a:latin typeface="+mn-lt"/>
                <a:cs typeface="Times New Roman" pitchFamily="18" charset="0"/>
              </a:rPr>
              <a:t>+</a:t>
            </a:r>
          </a:p>
        </p:txBody>
      </p:sp>
      <p:sp>
        <p:nvSpPr>
          <p:cNvPr id="31764" name="TextBox 26"/>
          <p:cNvSpPr txBox="1">
            <a:spLocks noChangeArrowheads="1"/>
          </p:cNvSpPr>
          <p:nvPr/>
        </p:nvSpPr>
        <p:spPr bwMode="auto">
          <a:xfrm>
            <a:off x="502117" y="1022354"/>
            <a:ext cx="4572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24" tIns="45663" rIns="91324" bIns="4566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pPr>
            <a:r>
              <a:rPr lang="en-US" altLang="nl-NL" sz="1800" dirty="0">
                <a:solidFill>
                  <a:srgbClr val="0033CC"/>
                </a:solidFill>
                <a:cs typeface="Arial" pitchFamily="34" charset="0"/>
              </a:rPr>
              <a:t> Ba+ level scheme : 8 Zeeman sublevels.</a:t>
            </a:r>
          </a:p>
          <a:p>
            <a:pPr defTabSz="494659" eaLnBrk="1" hangingPunct="1">
              <a:spcAft>
                <a:spcPct val="0"/>
              </a:spcAft>
            </a:pPr>
            <a:r>
              <a:rPr lang="en-US" altLang="nl-NL" sz="1800" dirty="0">
                <a:solidFill>
                  <a:srgbClr val="0033CC"/>
                </a:solidFill>
                <a:cs typeface="Arial" pitchFamily="34" charset="0"/>
              </a:rPr>
              <a:t> Two photon transition : Raman dip (</a:t>
            </a:r>
            <a:r>
              <a:rPr lang="el-GR" altLang="nl-NL" sz="1800" dirty="0">
                <a:solidFill>
                  <a:srgbClr val="0033CC"/>
                </a:solidFill>
                <a:cs typeface="Arial" pitchFamily="34" charset="0"/>
              </a:rPr>
              <a:t>δ</a:t>
            </a:r>
            <a:r>
              <a:rPr lang="en-US" altLang="nl-NL" sz="1800" baseline="-25000" dirty="0">
                <a:solidFill>
                  <a:srgbClr val="0033CC"/>
                </a:solidFill>
                <a:cs typeface="Arial" pitchFamily="34" charset="0"/>
              </a:rPr>
              <a:t>R</a:t>
            </a:r>
            <a:r>
              <a:rPr lang="en-US" altLang="nl-NL" sz="1800" dirty="0">
                <a:solidFill>
                  <a:srgbClr val="0033CC"/>
                </a:solidFill>
                <a:cs typeface="Arial" pitchFamily="34" charset="0"/>
              </a:rPr>
              <a:t>)</a:t>
            </a:r>
          </a:p>
          <a:p>
            <a:pPr defTabSz="494659" eaLnBrk="1" hangingPunct="1">
              <a:spcAft>
                <a:spcPct val="0"/>
              </a:spcAft>
              <a:buNone/>
            </a:pPr>
            <a:endParaRPr lang="en-US" altLang="nl-NL" sz="1800" dirty="0">
              <a:solidFill>
                <a:srgbClr val="000000"/>
              </a:solidFill>
              <a:cs typeface="Arial" pitchFamily="34" charset="0"/>
            </a:endParaRPr>
          </a:p>
        </p:txBody>
      </p:sp>
      <p:pic>
        <p:nvPicPr>
          <p:cNvPr id="3174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55825" y="4356786"/>
            <a:ext cx="3932238" cy="217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7624" y="4386948"/>
            <a:ext cx="4114800" cy="225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0" name="TextBox 5"/>
          <p:cNvSpPr txBox="1">
            <a:spLocks noChangeArrowheads="1"/>
          </p:cNvSpPr>
          <p:nvPr/>
        </p:nvSpPr>
        <p:spPr bwMode="auto">
          <a:xfrm>
            <a:off x="1875199" y="3969168"/>
            <a:ext cx="2590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24" tIns="45663" rIns="91324" bIns="4566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n-US" altLang="nl-NL" sz="1800">
                <a:solidFill>
                  <a:srgbClr val="000000"/>
                </a:solidFill>
                <a:cs typeface="Arial" pitchFamily="34" charset="0"/>
              </a:rPr>
              <a:t>B perpendicular to E </a:t>
            </a:r>
          </a:p>
        </p:txBody>
      </p:sp>
      <p:sp>
        <p:nvSpPr>
          <p:cNvPr id="31751" name="TextBox 8"/>
          <p:cNvSpPr txBox="1">
            <a:spLocks noChangeArrowheads="1"/>
          </p:cNvSpPr>
          <p:nvPr/>
        </p:nvSpPr>
        <p:spPr bwMode="auto">
          <a:xfrm>
            <a:off x="6417824" y="3823398"/>
            <a:ext cx="2590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24" tIns="45663" rIns="91324" bIns="4566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n-US" altLang="nl-NL" sz="1800">
                <a:solidFill>
                  <a:srgbClr val="000000"/>
                </a:solidFill>
                <a:cs typeface="Arial" pitchFamily="34" charset="0"/>
              </a:rPr>
              <a:t>B parallel to E </a:t>
            </a:r>
          </a:p>
        </p:txBody>
      </p:sp>
      <p:cxnSp>
        <p:nvCxnSpPr>
          <p:cNvPr id="14" name="Straight Arrow Connector 13"/>
          <p:cNvCxnSpPr/>
          <p:nvPr/>
        </p:nvCxnSpPr>
        <p:spPr>
          <a:xfrm>
            <a:off x="1922023" y="3975785"/>
            <a:ext cx="182563" cy="1587"/>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873062" y="3975785"/>
            <a:ext cx="182563" cy="1587"/>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1754" name="Group 27"/>
          <p:cNvGrpSpPr>
            <a:grpSpLocks/>
          </p:cNvGrpSpPr>
          <p:nvPr/>
        </p:nvGrpSpPr>
        <p:grpSpPr bwMode="auto">
          <a:xfrm>
            <a:off x="6540062" y="3823389"/>
            <a:ext cx="1401763" cy="1587"/>
            <a:chOff x="6610032" y="3551237"/>
            <a:chExt cx="1402080" cy="1588"/>
          </a:xfrm>
        </p:grpSpPr>
        <p:cxnSp>
          <p:nvCxnSpPr>
            <p:cNvPr id="16" name="Straight Arrow Connector 15"/>
            <p:cNvCxnSpPr/>
            <p:nvPr/>
          </p:nvCxnSpPr>
          <p:spPr>
            <a:xfrm>
              <a:off x="6610032" y="3551237"/>
              <a:ext cx="182604"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829508" y="3551237"/>
              <a:ext cx="182604"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31755" name="TextBox 19"/>
          <p:cNvSpPr txBox="1">
            <a:spLocks noChangeArrowheads="1"/>
          </p:cNvSpPr>
          <p:nvPr/>
        </p:nvSpPr>
        <p:spPr bwMode="auto">
          <a:xfrm>
            <a:off x="2150624" y="6642791"/>
            <a:ext cx="3048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24" tIns="45663" rIns="91324" bIns="4566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nl-NL" altLang="nl-NL" sz="1000" b="1" dirty="0">
                <a:solidFill>
                  <a:srgbClr val="000000"/>
                </a:solidFill>
                <a:latin typeface="Times New Roman" pitchFamily="18" charset="0"/>
                <a:cs typeface="Times New Roman" pitchFamily="18" charset="0"/>
              </a:rPr>
              <a:t>Offset </a:t>
            </a:r>
            <a:r>
              <a:rPr lang="nl-NL" altLang="nl-NL" sz="1000" b="1" dirty="0" err="1">
                <a:solidFill>
                  <a:srgbClr val="000000"/>
                </a:solidFill>
                <a:latin typeface="Times New Roman" pitchFamily="18" charset="0"/>
                <a:cs typeface="Times New Roman" pitchFamily="18" charset="0"/>
              </a:rPr>
              <a:t>Frequency</a:t>
            </a:r>
            <a:r>
              <a:rPr lang="nl-NL" altLang="nl-NL" sz="1000" b="1" dirty="0">
                <a:solidFill>
                  <a:srgbClr val="000000"/>
                </a:solidFill>
                <a:latin typeface="Times New Roman" pitchFamily="18" charset="0"/>
                <a:cs typeface="Times New Roman" pitchFamily="18" charset="0"/>
              </a:rPr>
              <a:t> at 650nm (MHz)</a:t>
            </a:r>
          </a:p>
        </p:txBody>
      </p:sp>
      <p:sp>
        <p:nvSpPr>
          <p:cNvPr id="31756" name="TextBox 19"/>
          <p:cNvSpPr txBox="1">
            <a:spLocks noChangeArrowheads="1"/>
          </p:cNvSpPr>
          <p:nvPr/>
        </p:nvSpPr>
        <p:spPr bwMode="auto">
          <a:xfrm>
            <a:off x="6875024" y="6701523"/>
            <a:ext cx="30480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24" tIns="45663" rIns="91324" bIns="4566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nl-NL" altLang="nl-NL" sz="1000" b="1" dirty="0">
                <a:solidFill>
                  <a:srgbClr val="000000"/>
                </a:solidFill>
                <a:latin typeface="Times New Roman" pitchFamily="18" charset="0"/>
                <a:cs typeface="Times New Roman" pitchFamily="18" charset="0"/>
              </a:rPr>
              <a:t>Offset </a:t>
            </a:r>
            <a:r>
              <a:rPr lang="nl-NL" altLang="nl-NL" sz="1000" b="1" dirty="0" err="1">
                <a:solidFill>
                  <a:srgbClr val="000000"/>
                </a:solidFill>
                <a:latin typeface="Times New Roman" pitchFamily="18" charset="0"/>
                <a:cs typeface="Times New Roman" pitchFamily="18" charset="0"/>
              </a:rPr>
              <a:t>Frequency</a:t>
            </a:r>
            <a:r>
              <a:rPr lang="nl-NL" altLang="nl-NL" sz="1000" b="1" dirty="0">
                <a:solidFill>
                  <a:srgbClr val="000000"/>
                </a:solidFill>
                <a:latin typeface="Times New Roman" pitchFamily="18" charset="0"/>
                <a:cs typeface="Times New Roman" pitchFamily="18" charset="0"/>
              </a:rPr>
              <a:t> at 650nm (MHz)</a:t>
            </a:r>
          </a:p>
        </p:txBody>
      </p:sp>
      <p:sp>
        <p:nvSpPr>
          <p:cNvPr id="31757" name="TextBox 18"/>
          <p:cNvSpPr txBox="1">
            <a:spLocks noChangeArrowheads="1"/>
          </p:cNvSpPr>
          <p:nvPr/>
        </p:nvSpPr>
        <p:spPr bwMode="auto">
          <a:xfrm rot="16200000">
            <a:off x="-182201" y="5224355"/>
            <a:ext cx="21336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24" tIns="45663" rIns="91324" bIns="4566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nl-NL" altLang="nl-NL" sz="1000" b="1">
                <a:solidFill>
                  <a:srgbClr val="000000"/>
                </a:solidFill>
                <a:latin typeface="Times New Roman" pitchFamily="18" charset="0"/>
                <a:cs typeface="Times New Roman" pitchFamily="18" charset="0"/>
              </a:rPr>
              <a:t>PMT count rate (counts/sec)</a:t>
            </a:r>
          </a:p>
        </p:txBody>
      </p:sp>
      <p:sp>
        <p:nvSpPr>
          <p:cNvPr id="31758" name="TextBox 18"/>
          <p:cNvSpPr txBox="1">
            <a:spLocks noChangeArrowheads="1"/>
          </p:cNvSpPr>
          <p:nvPr/>
        </p:nvSpPr>
        <p:spPr bwMode="auto">
          <a:xfrm rot="16200000">
            <a:off x="4389799" y="5300558"/>
            <a:ext cx="21336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24" tIns="45663" rIns="91324" bIns="4566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nl-NL" altLang="nl-NL" sz="1000" b="1">
                <a:solidFill>
                  <a:srgbClr val="000000"/>
                </a:solidFill>
                <a:latin typeface="Times New Roman" pitchFamily="18" charset="0"/>
                <a:cs typeface="Times New Roman" pitchFamily="18" charset="0"/>
              </a:rPr>
              <a:t>PMT count rate (counts/sec)</a:t>
            </a:r>
          </a:p>
        </p:txBody>
      </p:sp>
      <p:cxnSp>
        <p:nvCxnSpPr>
          <p:cNvPr id="22" name="Straight Arrow Connector 21"/>
          <p:cNvCxnSpPr/>
          <p:nvPr/>
        </p:nvCxnSpPr>
        <p:spPr bwMode="auto">
          <a:xfrm rot="5400000" flipV="1">
            <a:off x="9122130" y="6680091"/>
            <a:ext cx="0" cy="382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bwMode="auto">
          <a:xfrm flipV="1">
            <a:off x="931424" y="4356788"/>
            <a:ext cx="0" cy="3825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bwMode="auto">
          <a:xfrm flipV="1">
            <a:off x="5503424" y="4432985"/>
            <a:ext cx="0" cy="3825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bwMode="auto">
          <a:xfrm rot="5400000" flipV="1">
            <a:off x="4323119" y="6603892"/>
            <a:ext cx="0" cy="382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765" name="Rectangle 28"/>
          <p:cNvSpPr>
            <a:spLocks noChangeArrowheads="1"/>
          </p:cNvSpPr>
          <p:nvPr/>
        </p:nvSpPr>
        <p:spPr bwMode="auto">
          <a:xfrm>
            <a:off x="3979423" y="4966399"/>
            <a:ext cx="4238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24" tIns="45663" rIns="91324" bIns="4566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defTabSz="494659" eaLnBrk="1" hangingPunct="1">
              <a:spcAft>
                <a:spcPct val="0"/>
              </a:spcAft>
              <a:buNone/>
            </a:pPr>
            <a:r>
              <a:rPr lang="el-GR" altLang="nl-NL" sz="1800">
                <a:solidFill>
                  <a:srgbClr val="000000"/>
                </a:solidFill>
                <a:cs typeface="Arial" pitchFamily="34" charset="0"/>
              </a:rPr>
              <a:t>δ</a:t>
            </a:r>
            <a:r>
              <a:rPr lang="en-US" altLang="nl-NL" sz="1800" baseline="-25000">
                <a:solidFill>
                  <a:srgbClr val="000000"/>
                </a:solidFill>
                <a:cs typeface="Arial" pitchFamily="34" charset="0"/>
              </a:rPr>
              <a:t>R</a:t>
            </a:r>
            <a:endParaRPr lang="en-US" altLang="nl-NL" sz="1800">
              <a:solidFill>
                <a:srgbClr val="000000"/>
              </a:solidFill>
              <a:cs typeface="Arial" pitchFamily="34" charset="0"/>
            </a:endParaRPr>
          </a:p>
        </p:txBody>
      </p:sp>
      <p:cxnSp>
        <p:nvCxnSpPr>
          <p:cNvPr id="31" name="Straight Arrow Connector 30"/>
          <p:cNvCxnSpPr/>
          <p:nvPr/>
        </p:nvCxnSpPr>
        <p:spPr>
          <a:xfrm rot="5400000">
            <a:off x="3598423" y="5271185"/>
            <a:ext cx="457201" cy="4572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4745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1562" y="1673419"/>
            <a:ext cx="4074253" cy="18794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26"/>
          <p:cNvSpPr txBox="1"/>
          <p:nvPr/>
        </p:nvSpPr>
        <p:spPr>
          <a:xfrm>
            <a:off x="2778896" y="3359736"/>
            <a:ext cx="2076058" cy="286444"/>
          </a:xfrm>
          <a:prstGeom prst="rect">
            <a:avLst/>
          </a:prstGeom>
          <a:noFill/>
        </p:spPr>
        <p:txBody>
          <a:bodyPr wrap="none" lIns="100673" tIns="50339" rIns="100673" bIns="50339" rtlCol="0">
            <a:spAutoFit/>
          </a:bodyPr>
          <a:lstStyle/>
          <a:p>
            <a:pPr defTabSz="494659"/>
            <a:r>
              <a:rPr lang="nl-NL" sz="1200" dirty="0">
                <a:solidFill>
                  <a:srgbClr val="000000"/>
                </a:solidFill>
                <a:latin typeface="Calibri" pitchFamily="34" charset="0"/>
              </a:rPr>
              <a:t>M. </a:t>
            </a:r>
            <a:r>
              <a:rPr lang="nl-NL" sz="1200" dirty="0" err="1">
                <a:solidFill>
                  <a:srgbClr val="000000"/>
                </a:solidFill>
                <a:latin typeface="Calibri" pitchFamily="34" charset="0"/>
              </a:rPr>
              <a:t>Nunez</a:t>
            </a:r>
            <a:r>
              <a:rPr lang="nl-NL" sz="1200" dirty="0">
                <a:solidFill>
                  <a:srgbClr val="000000"/>
                </a:solidFill>
                <a:latin typeface="Calibri" pitchFamily="34" charset="0"/>
              </a:rPr>
              <a:t> </a:t>
            </a:r>
            <a:r>
              <a:rPr lang="nl-NL" sz="1200" dirty="0" err="1">
                <a:solidFill>
                  <a:srgbClr val="000000"/>
                </a:solidFill>
                <a:latin typeface="Calibri" pitchFamily="34" charset="0"/>
              </a:rPr>
              <a:t>Portela</a:t>
            </a:r>
            <a:r>
              <a:rPr lang="nl-NL" sz="1200" dirty="0">
                <a:solidFill>
                  <a:srgbClr val="000000"/>
                </a:solidFill>
                <a:latin typeface="Calibri" pitchFamily="34" charset="0"/>
              </a:rPr>
              <a:t>, thesis 2014</a:t>
            </a:r>
            <a:endParaRPr lang="en-US" sz="1200" dirty="0">
              <a:solidFill>
                <a:srgbClr val="000000"/>
              </a:solidFill>
              <a:latin typeface="Calibri" pitchFamily="34" charset="0"/>
            </a:endParaRPr>
          </a:p>
        </p:txBody>
      </p:sp>
    </p:spTree>
    <p:extLst>
      <p:ext uri="{BB962C8B-B14F-4D97-AF65-F5344CB8AC3E}">
        <p14:creationId xmlns:p14="http://schemas.microsoft.com/office/powerpoint/2010/main" val="1278117728"/>
      </p:ext>
    </p:extLst>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382712" y="180441"/>
            <a:ext cx="9072563" cy="1259946"/>
          </a:xfrm>
        </p:spPr>
        <p:txBody>
          <a:bodyPr/>
          <a:lstStyle/>
          <a:p>
            <a:r>
              <a:rPr lang="en-US" b="1" dirty="0">
                <a:solidFill>
                  <a:srgbClr val="0033CC"/>
                </a:solidFill>
              </a:rPr>
              <a:t>Frequency Measurements</a:t>
            </a:r>
          </a:p>
        </p:txBody>
      </p:sp>
      <p:pic>
        <p:nvPicPr>
          <p:cNvPr id="86" name="Graph Blue 1 Fit"/>
          <p:cNvPicPr>
            <a:picLocks/>
          </p:cNvPicPr>
          <p:nvPr/>
        </p:nvPicPr>
        <p:blipFill>
          <a:blip r:embed="rId3">
            <a:extLst>
              <a:ext uri="{28A0092B-C50C-407E-A947-70E740481C1C}">
                <a14:useLocalDpi xmlns:a14="http://schemas.microsoft.com/office/drawing/2010/main" val="0"/>
              </a:ext>
            </a:extLst>
          </a:blip>
          <a:stretch>
            <a:fillRect/>
          </a:stretch>
        </p:blipFill>
        <p:spPr>
          <a:xfrm>
            <a:off x="714393" y="1825434"/>
            <a:ext cx="4326009" cy="1623048"/>
          </a:xfrm>
          <a:prstGeom prst="rect">
            <a:avLst/>
          </a:prstGeom>
        </p:spPr>
      </p:pic>
      <p:pic>
        <p:nvPicPr>
          <p:cNvPr id="87" name="Graph Blue 2 Fit"/>
          <p:cNvPicPr>
            <a:picLocks/>
          </p:cNvPicPr>
          <p:nvPr/>
        </p:nvPicPr>
        <p:blipFill>
          <a:blip r:embed="rId4">
            <a:extLst>
              <a:ext uri="{28A0092B-C50C-407E-A947-70E740481C1C}">
                <a14:useLocalDpi xmlns:a14="http://schemas.microsoft.com/office/drawing/2010/main" val="0"/>
              </a:ext>
            </a:extLst>
          </a:blip>
          <a:stretch>
            <a:fillRect/>
          </a:stretch>
        </p:blipFill>
        <p:spPr>
          <a:xfrm>
            <a:off x="714375" y="4087383"/>
            <a:ext cx="4326008" cy="1623758"/>
          </a:xfrm>
          <a:prstGeom prst="rect">
            <a:avLst/>
          </a:prstGeom>
        </p:spPr>
      </p:pic>
      <p:pic>
        <p:nvPicPr>
          <p:cNvPr id="88" name="Graph Red 1 Fit"/>
          <p:cNvPicPr>
            <a:picLocks/>
          </p:cNvPicPr>
          <p:nvPr/>
        </p:nvPicPr>
        <p:blipFill>
          <a:blip r:embed="rId5">
            <a:extLst>
              <a:ext uri="{28A0092B-C50C-407E-A947-70E740481C1C}">
                <a14:useLocalDpi xmlns:a14="http://schemas.microsoft.com/office/drawing/2010/main" val="0"/>
              </a:ext>
            </a:extLst>
          </a:blip>
          <a:stretch>
            <a:fillRect/>
          </a:stretch>
        </p:blipFill>
        <p:spPr>
          <a:xfrm>
            <a:off x="5278490" y="1825433"/>
            <a:ext cx="4326008" cy="1623758"/>
          </a:xfrm>
          <a:prstGeom prst="rect">
            <a:avLst/>
          </a:prstGeom>
        </p:spPr>
      </p:pic>
      <p:pic>
        <p:nvPicPr>
          <p:cNvPr id="89" name="Graph Red 2 Fit"/>
          <p:cNvPicPr>
            <a:picLocks/>
          </p:cNvPicPr>
          <p:nvPr/>
        </p:nvPicPr>
        <p:blipFill>
          <a:blip r:embed="rId6">
            <a:extLst>
              <a:ext uri="{28A0092B-C50C-407E-A947-70E740481C1C}">
                <a14:useLocalDpi xmlns:a14="http://schemas.microsoft.com/office/drawing/2010/main" val="0"/>
              </a:ext>
            </a:extLst>
          </a:blip>
          <a:stretch>
            <a:fillRect/>
          </a:stretch>
        </p:blipFill>
        <p:spPr>
          <a:xfrm>
            <a:off x="5279728" y="4087738"/>
            <a:ext cx="4326008" cy="1623048"/>
          </a:xfrm>
          <a:prstGeom prst="rect">
            <a:avLst/>
          </a:prstGeom>
        </p:spPr>
      </p:pic>
      <p:grpSp>
        <p:nvGrpSpPr>
          <p:cNvPr id="197" name="Group 196"/>
          <p:cNvGrpSpPr/>
          <p:nvPr/>
        </p:nvGrpSpPr>
        <p:grpSpPr>
          <a:xfrm>
            <a:off x="8829454" y="4181435"/>
            <a:ext cx="685342" cy="338160"/>
            <a:chOff x="24607744" y="38019590"/>
            <a:chExt cx="895896" cy="442098"/>
          </a:xfrm>
        </p:grpSpPr>
        <p:sp>
          <p:nvSpPr>
            <p:cNvPr id="198" name="TextBox 197"/>
            <p:cNvSpPr txBox="1"/>
            <p:nvPr/>
          </p:nvSpPr>
          <p:spPr>
            <a:xfrm>
              <a:off x="24607744" y="38019590"/>
              <a:ext cx="895896" cy="442098"/>
            </a:xfrm>
            <a:prstGeom prst="rect">
              <a:avLst/>
            </a:prstGeom>
            <a:noFill/>
            <a:ln>
              <a:noFill/>
            </a:ln>
          </p:spPr>
          <p:txBody>
            <a:bodyPr lIns="36000" tIns="36000" rIns="36000" bIns="36000" anchor="ctr" anchorCtr="1" compatLnSpc="0">
              <a:spAutoFit/>
            </a:bodyPr>
            <a:lstStyle/>
            <a:p>
              <a:pPr algn="r" fontAlgn="auto" hangingPunct="0">
                <a:spcBef>
                  <a:spcPts val="0"/>
                </a:spcBef>
                <a:spcAft>
                  <a:spcPts val="0"/>
                </a:spcAft>
                <a:defRPr/>
              </a:pPr>
              <a:r>
                <a:rPr lang="es-CO" i="1" dirty="0">
                  <a:solidFill>
                    <a:srgbClr val="000000"/>
                  </a:solidFill>
                  <a:ea typeface="Arial Unicode MS" panose="020B0604020202020204" pitchFamily="34" charset="-128"/>
                  <a:cs typeface="Arial Unicode MS" panose="020B0604020202020204" pitchFamily="34" charset="-128"/>
                </a:rPr>
                <a:t>B</a:t>
              </a:r>
              <a:r>
                <a:rPr lang="es-CO" dirty="0">
                  <a:solidFill>
                    <a:srgbClr val="000000"/>
                  </a:solidFill>
                  <a:ea typeface="Arial Unicode MS" panose="020B0604020202020204" pitchFamily="34" charset="-128"/>
                  <a:cs typeface="Arial Unicode MS" panose="020B0604020202020204" pitchFamily="34" charset="-128"/>
                </a:rPr>
                <a:t>    </a:t>
              </a:r>
              <a:r>
                <a:rPr lang="es-CO" i="1" dirty="0">
                  <a:solidFill>
                    <a:srgbClr val="000000"/>
                  </a:solidFill>
                  <a:ea typeface="Arial Unicode MS" panose="020B0604020202020204" pitchFamily="34" charset="-128"/>
                  <a:cs typeface="Arial Unicode MS" panose="020B0604020202020204" pitchFamily="34" charset="-128"/>
                </a:rPr>
                <a:t>E</a:t>
              </a:r>
            </a:p>
          </p:txBody>
        </p:sp>
        <p:grpSp>
          <p:nvGrpSpPr>
            <p:cNvPr id="199" name="Group 198"/>
            <p:cNvGrpSpPr>
              <a:grpSpLocks/>
            </p:cNvGrpSpPr>
            <p:nvPr/>
          </p:nvGrpSpPr>
          <p:grpSpPr bwMode="auto">
            <a:xfrm rot="16200000">
              <a:off x="24967329" y="38211757"/>
              <a:ext cx="207091" cy="63381"/>
              <a:chOff x="5605698" y="3269025"/>
              <a:chExt cx="189278" cy="52231"/>
            </a:xfrm>
          </p:grpSpPr>
          <p:cxnSp>
            <p:nvCxnSpPr>
              <p:cNvPr id="200" name="Straight Connector 199"/>
              <p:cNvCxnSpPr/>
              <p:nvPr/>
            </p:nvCxnSpPr>
            <p:spPr>
              <a:xfrm flipH="1">
                <a:off x="5605698" y="3269025"/>
                <a:ext cx="18925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a:off x="5605722" y="3321256"/>
                <a:ext cx="18925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28" name="TextBox 227"/>
          <p:cNvSpPr txBox="1"/>
          <p:nvPr/>
        </p:nvSpPr>
        <p:spPr>
          <a:xfrm>
            <a:off x="2023745" y="3601598"/>
            <a:ext cx="2998293" cy="203560"/>
          </a:xfrm>
          <a:prstGeom prst="rect">
            <a:avLst/>
          </a:prstGeom>
          <a:noFill/>
        </p:spPr>
        <p:txBody>
          <a:bodyPr wrap="square" lIns="0" tIns="0" rIns="0" bIns="0" anchor="ctr" anchorCtr="0">
            <a:spAutoFit/>
          </a:bodyPr>
          <a:lstStyle/>
          <a:p>
            <a:pPr algn="r" fontAlgn="auto">
              <a:spcBef>
                <a:spcPts val="0"/>
              </a:spcBef>
              <a:spcAft>
                <a:spcPts val="0"/>
              </a:spcAft>
              <a:defRPr/>
            </a:pPr>
            <a:r>
              <a:rPr lang="en-US" sz="1300" dirty="0">
                <a:solidFill>
                  <a:prstClr val="black"/>
                </a:solidFill>
                <a:cs typeface="Calibri"/>
              </a:rPr>
              <a:t>494 nm laser frequency offset [MHz]</a:t>
            </a:r>
          </a:p>
        </p:txBody>
      </p:sp>
      <p:sp>
        <p:nvSpPr>
          <p:cNvPr id="229" name="TextBox 228"/>
          <p:cNvSpPr txBox="1"/>
          <p:nvPr/>
        </p:nvSpPr>
        <p:spPr>
          <a:xfrm>
            <a:off x="1658277" y="3377299"/>
            <a:ext cx="359067"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Arial"/>
              </a:rPr>
              <a:t>−</a:t>
            </a:r>
            <a:r>
              <a:rPr lang="en-US" sz="1200" dirty="0">
                <a:solidFill>
                  <a:prstClr val="black"/>
                </a:solidFill>
                <a:cs typeface="Calibri"/>
              </a:rPr>
              <a:t>25</a:t>
            </a:r>
          </a:p>
        </p:txBody>
      </p:sp>
      <p:sp>
        <p:nvSpPr>
          <p:cNvPr id="230" name="TextBox 229"/>
          <p:cNvSpPr txBox="1"/>
          <p:nvPr/>
        </p:nvSpPr>
        <p:spPr>
          <a:xfrm>
            <a:off x="2756637" y="3377299"/>
            <a:ext cx="222952"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Calibri"/>
              </a:rPr>
              <a:t>0</a:t>
            </a:r>
          </a:p>
        </p:txBody>
      </p:sp>
      <p:sp>
        <p:nvSpPr>
          <p:cNvPr id="231" name="TextBox 230"/>
          <p:cNvSpPr txBox="1"/>
          <p:nvPr/>
        </p:nvSpPr>
        <p:spPr>
          <a:xfrm>
            <a:off x="3749030" y="3377299"/>
            <a:ext cx="296748"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Calibri"/>
              </a:rPr>
              <a:t>+25</a:t>
            </a:r>
          </a:p>
        </p:txBody>
      </p:sp>
      <p:sp>
        <p:nvSpPr>
          <p:cNvPr id="232" name="TextBox 231"/>
          <p:cNvSpPr txBox="1"/>
          <p:nvPr/>
        </p:nvSpPr>
        <p:spPr>
          <a:xfrm>
            <a:off x="4762745" y="3377299"/>
            <a:ext cx="296748"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Calibri"/>
              </a:rPr>
              <a:t>+50</a:t>
            </a:r>
          </a:p>
        </p:txBody>
      </p:sp>
      <p:sp>
        <p:nvSpPr>
          <p:cNvPr id="233" name="TextBox 232"/>
          <p:cNvSpPr txBox="1"/>
          <p:nvPr/>
        </p:nvSpPr>
        <p:spPr>
          <a:xfrm>
            <a:off x="632924" y="3377299"/>
            <a:ext cx="359067"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Arial"/>
              </a:rPr>
              <a:t>−</a:t>
            </a:r>
            <a:r>
              <a:rPr lang="en-US" sz="1200" dirty="0">
                <a:solidFill>
                  <a:prstClr val="black"/>
                </a:solidFill>
                <a:cs typeface="Calibri"/>
              </a:rPr>
              <a:t>50</a:t>
            </a:r>
          </a:p>
        </p:txBody>
      </p:sp>
      <p:sp>
        <p:nvSpPr>
          <p:cNvPr id="234" name="TextBox 233"/>
          <p:cNvSpPr txBox="1"/>
          <p:nvPr/>
        </p:nvSpPr>
        <p:spPr>
          <a:xfrm>
            <a:off x="2023745" y="5846122"/>
            <a:ext cx="2998293" cy="203560"/>
          </a:xfrm>
          <a:prstGeom prst="rect">
            <a:avLst/>
          </a:prstGeom>
          <a:noFill/>
        </p:spPr>
        <p:txBody>
          <a:bodyPr wrap="square" lIns="0" tIns="0" rIns="0" bIns="0" anchor="ctr" anchorCtr="0">
            <a:spAutoFit/>
          </a:bodyPr>
          <a:lstStyle/>
          <a:p>
            <a:pPr algn="r" fontAlgn="auto">
              <a:spcBef>
                <a:spcPts val="0"/>
              </a:spcBef>
              <a:spcAft>
                <a:spcPts val="0"/>
              </a:spcAft>
              <a:defRPr/>
            </a:pPr>
            <a:r>
              <a:rPr lang="en-US" sz="1300" dirty="0">
                <a:solidFill>
                  <a:prstClr val="black"/>
                </a:solidFill>
                <a:cs typeface="Calibri"/>
              </a:rPr>
              <a:t>494 nm laser frequency offset [MHz]</a:t>
            </a:r>
          </a:p>
        </p:txBody>
      </p:sp>
      <p:sp>
        <p:nvSpPr>
          <p:cNvPr id="235" name="TextBox 234"/>
          <p:cNvSpPr txBox="1"/>
          <p:nvPr/>
        </p:nvSpPr>
        <p:spPr>
          <a:xfrm>
            <a:off x="1654978" y="5647233"/>
            <a:ext cx="359067"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Arial"/>
              </a:rPr>
              <a:t>−</a:t>
            </a:r>
            <a:r>
              <a:rPr lang="en-US" sz="1200" dirty="0">
                <a:solidFill>
                  <a:prstClr val="black"/>
                </a:solidFill>
                <a:cs typeface="Calibri"/>
              </a:rPr>
              <a:t>25</a:t>
            </a:r>
          </a:p>
        </p:txBody>
      </p:sp>
      <p:sp>
        <p:nvSpPr>
          <p:cNvPr id="236" name="TextBox 235"/>
          <p:cNvSpPr txBox="1"/>
          <p:nvPr/>
        </p:nvSpPr>
        <p:spPr>
          <a:xfrm>
            <a:off x="2753333" y="5647233"/>
            <a:ext cx="222952"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Calibri"/>
              </a:rPr>
              <a:t>0</a:t>
            </a:r>
          </a:p>
        </p:txBody>
      </p:sp>
      <p:sp>
        <p:nvSpPr>
          <p:cNvPr id="237" name="TextBox 236"/>
          <p:cNvSpPr txBox="1"/>
          <p:nvPr/>
        </p:nvSpPr>
        <p:spPr>
          <a:xfrm>
            <a:off x="3745730" y="5647233"/>
            <a:ext cx="296748"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Calibri"/>
              </a:rPr>
              <a:t>+25</a:t>
            </a:r>
          </a:p>
        </p:txBody>
      </p:sp>
      <p:sp>
        <p:nvSpPr>
          <p:cNvPr id="238" name="TextBox 237"/>
          <p:cNvSpPr txBox="1"/>
          <p:nvPr/>
        </p:nvSpPr>
        <p:spPr>
          <a:xfrm>
            <a:off x="4762745" y="5647233"/>
            <a:ext cx="296748"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Calibri"/>
              </a:rPr>
              <a:t>+50</a:t>
            </a:r>
          </a:p>
        </p:txBody>
      </p:sp>
      <p:sp>
        <p:nvSpPr>
          <p:cNvPr id="239" name="TextBox 238"/>
          <p:cNvSpPr txBox="1"/>
          <p:nvPr/>
        </p:nvSpPr>
        <p:spPr>
          <a:xfrm>
            <a:off x="629625" y="5647233"/>
            <a:ext cx="359067"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Arial"/>
              </a:rPr>
              <a:t>−</a:t>
            </a:r>
            <a:r>
              <a:rPr lang="en-US" sz="1200" dirty="0">
                <a:solidFill>
                  <a:prstClr val="black"/>
                </a:solidFill>
                <a:cs typeface="Calibri"/>
              </a:rPr>
              <a:t>50</a:t>
            </a:r>
          </a:p>
        </p:txBody>
      </p:sp>
      <p:sp>
        <p:nvSpPr>
          <p:cNvPr id="240" name="TextBox 239"/>
          <p:cNvSpPr txBox="1"/>
          <p:nvPr/>
        </p:nvSpPr>
        <p:spPr>
          <a:xfrm rot="16200000">
            <a:off x="117845" y="2409954"/>
            <a:ext cx="1050775" cy="203581"/>
          </a:xfrm>
          <a:prstGeom prst="rect">
            <a:avLst/>
          </a:prstGeom>
          <a:noFill/>
        </p:spPr>
        <p:txBody>
          <a:bodyPr wrap="square" lIns="0" tIns="0" rIns="0" bIns="0" anchor="ctr" anchorCtr="0">
            <a:spAutoFit/>
          </a:bodyPr>
          <a:lstStyle/>
          <a:p>
            <a:pPr algn="r" fontAlgn="auto">
              <a:spcBef>
                <a:spcPts val="0"/>
              </a:spcBef>
              <a:spcAft>
                <a:spcPts val="0"/>
              </a:spcAft>
              <a:defRPr/>
            </a:pPr>
            <a:r>
              <a:rPr lang="en-US" sz="1300" dirty="0">
                <a:solidFill>
                  <a:prstClr val="black"/>
                </a:solidFill>
                <a:cs typeface="Calibri"/>
              </a:rPr>
              <a:t>PMT signal</a:t>
            </a:r>
          </a:p>
        </p:txBody>
      </p:sp>
      <p:sp>
        <p:nvSpPr>
          <p:cNvPr id="241" name="TextBox 240"/>
          <p:cNvSpPr txBox="1"/>
          <p:nvPr/>
        </p:nvSpPr>
        <p:spPr>
          <a:xfrm rot="16200000">
            <a:off x="117845" y="4627473"/>
            <a:ext cx="1050775" cy="203581"/>
          </a:xfrm>
          <a:prstGeom prst="rect">
            <a:avLst/>
          </a:prstGeom>
          <a:noFill/>
        </p:spPr>
        <p:txBody>
          <a:bodyPr wrap="square" lIns="0" tIns="0" rIns="0" bIns="0" anchor="ctr" anchorCtr="0">
            <a:spAutoFit/>
          </a:bodyPr>
          <a:lstStyle/>
          <a:p>
            <a:pPr algn="r" fontAlgn="auto">
              <a:spcBef>
                <a:spcPts val="0"/>
              </a:spcBef>
              <a:spcAft>
                <a:spcPts val="0"/>
              </a:spcAft>
              <a:defRPr/>
            </a:pPr>
            <a:r>
              <a:rPr lang="en-US" sz="1300" dirty="0">
                <a:solidFill>
                  <a:prstClr val="black"/>
                </a:solidFill>
                <a:cs typeface="Calibri"/>
              </a:rPr>
              <a:t>PMT signal</a:t>
            </a:r>
          </a:p>
        </p:txBody>
      </p:sp>
      <p:sp>
        <p:nvSpPr>
          <p:cNvPr id="242" name="TextBox 241"/>
          <p:cNvSpPr txBox="1"/>
          <p:nvPr/>
        </p:nvSpPr>
        <p:spPr>
          <a:xfrm>
            <a:off x="6646299" y="3601561"/>
            <a:ext cx="2998293" cy="203560"/>
          </a:xfrm>
          <a:prstGeom prst="rect">
            <a:avLst/>
          </a:prstGeom>
          <a:noFill/>
        </p:spPr>
        <p:txBody>
          <a:bodyPr wrap="square" lIns="0" tIns="0" rIns="0" bIns="0" anchor="ctr" anchorCtr="0">
            <a:spAutoFit/>
          </a:bodyPr>
          <a:lstStyle/>
          <a:p>
            <a:pPr algn="r" fontAlgn="auto">
              <a:spcBef>
                <a:spcPts val="0"/>
              </a:spcBef>
              <a:spcAft>
                <a:spcPts val="0"/>
              </a:spcAft>
              <a:defRPr/>
            </a:pPr>
            <a:r>
              <a:rPr lang="en-US" sz="1300" dirty="0">
                <a:solidFill>
                  <a:prstClr val="black"/>
                </a:solidFill>
                <a:cs typeface="Calibri"/>
              </a:rPr>
              <a:t>650 nm laser frequency offset [MHz]</a:t>
            </a:r>
          </a:p>
        </p:txBody>
      </p:sp>
      <p:sp>
        <p:nvSpPr>
          <p:cNvPr id="243" name="TextBox 242"/>
          <p:cNvSpPr txBox="1"/>
          <p:nvPr/>
        </p:nvSpPr>
        <p:spPr>
          <a:xfrm>
            <a:off x="6230605" y="3377299"/>
            <a:ext cx="359067"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Arial"/>
              </a:rPr>
              <a:t>−</a:t>
            </a:r>
            <a:r>
              <a:rPr lang="en-US" sz="1200" dirty="0">
                <a:solidFill>
                  <a:prstClr val="black"/>
                </a:solidFill>
                <a:cs typeface="Calibri"/>
              </a:rPr>
              <a:t>25</a:t>
            </a:r>
          </a:p>
        </p:txBody>
      </p:sp>
      <p:sp>
        <p:nvSpPr>
          <p:cNvPr id="244" name="TextBox 243"/>
          <p:cNvSpPr txBox="1"/>
          <p:nvPr/>
        </p:nvSpPr>
        <p:spPr>
          <a:xfrm>
            <a:off x="7328960" y="3377299"/>
            <a:ext cx="222952"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Calibri"/>
              </a:rPr>
              <a:t>0</a:t>
            </a:r>
          </a:p>
        </p:txBody>
      </p:sp>
      <p:sp>
        <p:nvSpPr>
          <p:cNvPr id="245" name="TextBox 244"/>
          <p:cNvSpPr txBox="1"/>
          <p:nvPr/>
        </p:nvSpPr>
        <p:spPr>
          <a:xfrm>
            <a:off x="8321359" y="3377299"/>
            <a:ext cx="296748"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Calibri"/>
              </a:rPr>
              <a:t>+25</a:t>
            </a:r>
          </a:p>
        </p:txBody>
      </p:sp>
      <p:sp>
        <p:nvSpPr>
          <p:cNvPr id="246" name="TextBox 245"/>
          <p:cNvSpPr txBox="1"/>
          <p:nvPr/>
        </p:nvSpPr>
        <p:spPr>
          <a:xfrm>
            <a:off x="9347826" y="3377299"/>
            <a:ext cx="296748"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Calibri"/>
              </a:rPr>
              <a:t>+50</a:t>
            </a:r>
          </a:p>
        </p:txBody>
      </p:sp>
      <p:sp>
        <p:nvSpPr>
          <p:cNvPr id="247" name="TextBox 246"/>
          <p:cNvSpPr txBox="1"/>
          <p:nvPr/>
        </p:nvSpPr>
        <p:spPr>
          <a:xfrm>
            <a:off x="5205253" y="3377299"/>
            <a:ext cx="359067"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Arial"/>
              </a:rPr>
              <a:t>−</a:t>
            </a:r>
            <a:r>
              <a:rPr lang="en-US" sz="1200" dirty="0">
                <a:solidFill>
                  <a:prstClr val="black"/>
                </a:solidFill>
                <a:cs typeface="Calibri"/>
              </a:rPr>
              <a:t>50</a:t>
            </a:r>
          </a:p>
        </p:txBody>
      </p:sp>
      <p:sp>
        <p:nvSpPr>
          <p:cNvPr id="248" name="TextBox 247"/>
          <p:cNvSpPr txBox="1"/>
          <p:nvPr/>
        </p:nvSpPr>
        <p:spPr>
          <a:xfrm rot="16200000">
            <a:off x="4664581" y="2409922"/>
            <a:ext cx="1050775" cy="203581"/>
          </a:xfrm>
          <a:prstGeom prst="rect">
            <a:avLst/>
          </a:prstGeom>
          <a:noFill/>
        </p:spPr>
        <p:txBody>
          <a:bodyPr wrap="square" lIns="0" tIns="0" rIns="0" bIns="0" anchor="ctr" anchorCtr="0">
            <a:spAutoFit/>
          </a:bodyPr>
          <a:lstStyle/>
          <a:p>
            <a:pPr algn="r" fontAlgn="auto">
              <a:spcBef>
                <a:spcPts val="0"/>
              </a:spcBef>
              <a:spcAft>
                <a:spcPts val="0"/>
              </a:spcAft>
              <a:defRPr/>
            </a:pPr>
            <a:r>
              <a:rPr lang="en-US" sz="1300" dirty="0">
                <a:solidFill>
                  <a:prstClr val="black"/>
                </a:solidFill>
                <a:cs typeface="Calibri"/>
              </a:rPr>
              <a:t>PMT signal</a:t>
            </a:r>
          </a:p>
        </p:txBody>
      </p:sp>
      <p:sp>
        <p:nvSpPr>
          <p:cNvPr id="249" name="TextBox 248"/>
          <p:cNvSpPr txBox="1"/>
          <p:nvPr/>
        </p:nvSpPr>
        <p:spPr>
          <a:xfrm>
            <a:off x="6646299" y="5871104"/>
            <a:ext cx="2998293" cy="203560"/>
          </a:xfrm>
          <a:prstGeom prst="rect">
            <a:avLst/>
          </a:prstGeom>
          <a:noFill/>
        </p:spPr>
        <p:txBody>
          <a:bodyPr wrap="square" lIns="0" tIns="0" rIns="0" bIns="0" anchor="ctr" anchorCtr="0">
            <a:spAutoFit/>
          </a:bodyPr>
          <a:lstStyle/>
          <a:p>
            <a:pPr algn="r" fontAlgn="auto">
              <a:spcBef>
                <a:spcPts val="0"/>
              </a:spcBef>
              <a:spcAft>
                <a:spcPts val="0"/>
              </a:spcAft>
              <a:defRPr/>
            </a:pPr>
            <a:r>
              <a:rPr lang="en-US" sz="1300" dirty="0">
                <a:solidFill>
                  <a:prstClr val="black"/>
                </a:solidFill>
                <a:cs typeface="Calibri"/>
              </a:rPr>
              <a:t>650 nm laser frequency offset [MHz]</a:t>
            </a:r>
          </a:p>
        </p:txBody>
      </p:sp>
      <p:sp>
        <p:nvSpPr>
          <p:cNvPr id="250" name="TextBox 249"/>
          <p:cNvSpPr txBox="1"/>
          <p:nvPr/>
        </p:nvSpPr>
        <p:spPr>
          <a:xfrm>
            <a:off x="6227829" y="5647233"/>
            <a:ext cx="359067"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Arial"/>
              </a:rPr>
              <a:t>−</a:t>
            </a:r>
            <a:r>
              <a:rPr lang="en-US" sz="1200" dirty="0">
                <a:solidFill>
                  <a:prstClr val="black"/>
                </a:solidFill>
                <a:cs typeface="Calibri"/>
              </a:rPr>
              <a:t>25</a:t>
            </a:r>
          </a:p>
        </p:txBody>
      </p:sp>
      <p:sp>
        <p:nvSpPr>
          <p:cNvPr id="251" name="TextBox 250"/>
          <p:cNvSpPr txBox="1"/>
          <p:nvPr/>
        </p:nvSpPr>
        <p:spPr>
          <a:xfrm>
            <a:off x="7326183" y="5647233"/>
            <a:ext cx="222952"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Calibri"/>
              </a:rPr>
              <a:t>0</a:t>
            </a:r>
          </a:p>
        </p:txBody>
      </p:sp>
      <p:sp>
        <p:nvSpPr>
          <p:cNvPr id="252" name="TextBox 251"/>
          <p:cNvSpPr txBox="1"/>
          <p:nvPr/>
        </p:nvSpPr>
        <p:spPr>
          <a:xfrm>
            <a:off x="8318583" y="5647233"/>
            <a:ext cx="296748"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Calibri"/>
              </a:rPr>
              <a:t>+25</a:t>
            </a:r>
          </a:p>
        </p:txBody>
      </p:sp>
      <p:sp>
        <p:nvSpPr>
          <p:cNvPr id="253" name="TextBox 252"/>
          <p:cNvSpPr txBox="1"/>
          <p:nvPr/>
        </p:nvSpPr>
        <p:spPr>
          <a:xfrm>
            <a:off x="9345050" y="5647233"/>
            <a:ext cx="296748"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Calibri"/>
              </a:rPr>
              <a:t>+50</a:t>
            </a:r>
          </a:p>
        </p:txBody>
      </p:sp>
      <p:sp>
        <p:nvSpPr>
          <p:cNvPr id="254" name="TextBox 253"/>
          <p:cNvSpPr txBox="1"/>
          <p:nvPr/>
        </p:nvSpPr>
        <p:spPr>
          <a:xfrm>
            <a:off x="5202476" y="5647233"/>
            <a:ext cx="359067" cy="186597"/>
          </a:xfrm>
          <a:prstGeom prst="rect">
            <a:avLst/>
          </a:prstGeom>
          <a:noFill/>
        </p:spPr>
        <p:txBody>
          <a:bodyPr wrap="square" lIns="0" tIns="0" rIns="0" bIns="0" anchor="ctr" anchorCtr="0">
            <a:spAutoFit/>
          </a:bodyPr>
          <a:lstStyle/>
          <a:p>
            <a:pPr algn="ctr" fontAlgn="auto">
              <a:spcBef>
                <a:spcPts val="0"/>
              </a:spcBef>
              <a:spcAft>
                <a:spcPts val="0"/>
              </a:spcAft>
              <a:defRPr/>
            </a:pPr>
            <a:r>
              <a:rPr lang="en-US" sz="1200" dirty="0">
                <a:solidFill>
                  <a:prstClr val="black"/>
                </a:solidFill>
                <a:cs typeface="Arial"/>
              </a:rPr>
              <a:t>−</a:t>
            </a:r>
            <a:r>
              <a:rPr lang="en-US" sz="1200" dirty="0">
                <a:solidFill>
                  <a:prstClr val="black"/>
                </a:solidFill>
                <a:cs typeface="Calibri"/>
              </a:rPr>
              <a:t>50</a:t>
            </a:r>
          </a:p>
        </p:txBody>
      </p:sp>
      <p:sp>
        <p:nvSpPr>
          <p:cNvPr id="255" name="TextBox 254"/>
          <p:cNvSpPr txBox="1"/>
          <p:nvPr/>
        </p:nvSpPr>
        <p:spPr>
          <a:xfrm rot="16200000">
            <a:off x="4661804" y="4660862"/>
            <a:ext cx="1050775" cy="203581"/>
          </a:xfrm>
          <a:prstGeom prst="rect">
            <a:avLst/>
          </a:prstGeom>
          <a:noFill/>
        </p:spPr>
        <p:txBody>
          <a:bodyPr wrap="square" lIns="0" tIns="0" rIns="0" bIns="0" anchor="ctr" anchorCtr="0">
            <a:spAutoFit/>
          </a:bodyPr>
          <a:lstStyle/>
          <a:p>
            <a:pPr algn="r" fontAlgn="auto">
              <a:spcBef>
                <a:spcPts val="0"/>
              </a:spcBef>
              <a:spcAft>
                <a:spcPts val="0"/>
              </a:spcAft>
              <a:defRPr/>
            </a:pPr>
            <a:r>
              <a:rPr lang="en-US" sz="1300" dirty="0">
                <a:solidFill>
                  <a:prstClr val="black"/>
                </a:solidFill>
                <a:cs typeface="Calibri"/>
              </a:rPr>
              <a:t>PMT signal</a:t>
            </a:r>
          </a:p>
        </p:txBody>
      </p:sp>
      <p:grpSp>
        <p:nvGrpSpPr>
          <p:cNvPr id="289" name="Group 288"/>
          <p:cNvGrpSpPr/>
          <p:nvPr/>
        </p:nvGrpSpPr>
        <p:grpSpPr>
          <a:xfrm>
            <a:off x="8914671" y="1773629"/>
            <a:ext cx="514908" cy="603618"/>
            <a:chOff x="27706767" y="35143974"/>
            <a:chExt cx="673100" cy="789149"/>
          </a:xfrm>
        </p:grpSpPr>
        <p:sp>
          <p:nvSpPr>
            <p:cNvPr id="290" name="TextBox 289"/>
            <p:cNvSpPr txBox="1"/>
            <p:nvPr/>
          </p:nvSpPr>
          <p:spPr>
            <a:xfrm>
              <a:off x="27706767" y="35143974"/>
              <a:ext cx="673100" cy="789149"/>
            </a:xfrm>
            <a:prstGeom prst="rect">
              <a:avLst/>
            </a:prstGeom>
            <a:noFill/>
            <a:ln>
              <a:noFill/>
            </a:ln>
          </p:spPr>
          <p:txBody>
            <a:bodyPr lIns="36000" tIns="36000" rIns="36000" bIns="36000" anchor="ctr" anchorCtr="1" compatLnSpc="0">
              <a:spAutoFit/>
            </a:bodyPr>
            <a:lstStyle/>
            <a:p>
              <a:pPr algn="r" fontAlgn="auto" hangingPunct="0">
                <a:spcBef>
                  <a:spcPts val="0"/>
                </a:spcBef>
                <a:spcAft>
                  <a:spcPts val="0"/>
                </a:spcAft>
                <a:defRPr/>
              </a:pPr>
              <a:r>
                <a:rPr lang="es-CO" i="1" dirty="0">
                  <a:solidFill>
                    <a:srgbClr val="000000"/>
                  </a:solidFill>
                  <a:ea typeface="Arial Unicode MS" panose="020B0604020202020204" pitchFamily="34" charset="-128"/>
                  <a:cs typeface="Arial Unicode MS" panose="020B0604020202020204" pitchFamily="34" charset="-128"/>
                </a:rPr>
                <a:t>B</a:t>
              </a:r>
              <a:r>
                <a:rPr lang="es-CO" dirty="0">
                  <a:solidFill>
                    <a:srgbClr val="000000"/>
                  </a:solidFill>
                  <a:ea typeface="Arial Unicode MS" panose="020B0604020202020204" pitchFamily="34" charset="-128"/>
                  <a:cs typeface="Arial Unicode MS" panose="020B0604020202020204" pitchFamily="34" charset="-128"/>
                </a:rPr>
                <a:t>    </a:t>
              </a:r>
              <a:r>
                <a:rPr lang="es-CO" i="1" dirty="0">
                  <a:solidFill>
                    <a:srgbClr val="000000"/>
                  </a:solidFill>
                  <a:ea typeface="Arial Unicode MS" panose="020B0604020202020204" pitchFamily="34" charset="-128"/>
                  <a:cs typeface="Arial Unicode MS" panose="020B0604020202020204" pitchFamily="34" charset="-128"/>
                </a:rPr>
                <a:t>E</a:t>
              </a:r>
            </a:p>
          </p:txBody>
        </p:sp>
        <p:grpSp>
          <p:nvGrpSpPr>
            <p:cNvPr id="291" name="Group 290"/>
            <p:cNvGrpSpPr>
              <a:grpSpLocks/>
            </p:cNvGrpSpPr>
            <p:nvPr/>
          </p:nvGrpSpPr>
          <p:grpSpPr bwMode="auto">
            <a:xfrm>
              <a:off x="27972667" y="35496540"/>
              <a:ext cx="155592" cy="115251"/>
              <a:chOff x="653799" y="2282362"/>
              <a:chExt cx="368809" cy="246277"/>
            </a:xfrm>
          </p:grpSpPr>
          <p:cxnSp>
            <p:nvCxnSpPr>
              <p:cNvPr id="292" name="Straight Connector 291"/>
              <p:cNvCxnSpPr/>
              <p:nvPr/>
            </p:nvCxnSpPr>
            <p:spPr>
              <a:xfrm>
                <a:off x="840079" y="2282362"/>
                <a:ext cx="0" cy="2462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3" name="Straight Connector 292"/>
              <p:cNvCxnSpPr/>
              <p:nvPr/>
            </p:nvCxnSpPr>
            <p:spPr>
              <a:xfrm>
                <a:off x="653799" y="2514599"/>
                <a:ext cx="36880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78" name="Straight Connector 77"/>
          <p:cNvCxnSpPr/>
          <p:nvPr/>
        </p:nvCxnSpPr>
        <p:spPr>
          <a:xfrm flipH="1">
            <a:off x="3259269" y="1878813"/>
            <a:ext cx="4413" cy="1442537"/>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a:off x="3341730" y="1878813"/>
            <a:ext cx="5339" cy="1442537"/>
          </a:xfrm>
          <a:prstGeom prst="line">
            <a:avLst/>
          </a:prstGeom>
          <a:ln w="254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H="1">
            <a:off x="2917745" y="4146119"/>
            <a:ext cx="4413" cy="1442537"/>
          </a:xfrm>
          <a:prstGeom prst="line">
            <a:avLst/>
          </a:prstGeom>
          <a:ln w="254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a:off x="3259269" y="4146119"/>
            <a:ext cx="4413" cy="1442537"/>
          </a:xfrm>
          <a:prstGeom prst="line">
            <a:avLst/>
          </a:prstGeom>
          <a:ln w="25400">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a:off x="8107758" y="1878813"/>
            <a:ext cx="4413" cy="1442537"/>
          </a:xfrm>
          <a:prstGeom prst="line">
            <a:avLst/>
          </a:prstGeom>
          <a:ln w="254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8144912" y="4144130"/>
            <a:ext cx="4413" cy="1442537"/>
          </a:xfrm>
          <a:prstGeom prst="line">
            <a:avLst/>
          </a:prstGeom>
          <a:ln w="254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8795" y="6216980"/>
            <a:ext cx="6025232" cy="441047"/>
          </a:xfrm>
          <a:prstGeom prst="rect">
            <a:avLst/>
          </a:prstGeom>
          <a:noFill/>
        </p:spPr>
        <p:txBody>
          <a:bodyPr wrap="square" lIns="100619" tIns="50312" rIns="100619" bIns="50312" rtlCol="0">
            <a:spAutoFit/>
          </a:bodyPr>
          <a:lstStyle/>
          <a:p>
            <a:pPr marL="314462" indent="-314462">
              <a:buFont typeface="Arial" panose="020B0604020202020204" pitchFamily="34" charset="0"/>
              <a:buChar char="•"/>
            </a:pPr>
            <a:r>
              <a:rPr lang="en-US" sz="2200" dirty="0">
                <a:solidFill>
                  <a:srgbClr val="0033CC"/>
                </a:solidFill>
              </a:rPr>
              <a:t>Fit optical Bloch model</a:t>
            </a:r>
          </a:p>
        </p:txBody>
      </p:sp>
      <p:sp>
        <p:nvSpPr>
          <p:cNvPr id="91" name="TextBox 90"/>
          <p:cNvSpPr txBox="1"/>
          <p:nvPr/>
        </p:nvSpPr>
        <p:spPr>
          <a:xfrm>
            <a:off x="68524" y="6213043"/>
            <a:ext cx="8676638" cy="780313"/>
          </a:xfrm>
          <a:prstGeom prst="rect">
            <a:avLst/>
          </a:prstGeom>
          <a:noFill/>
        </p:spPr>
        <p:txBody>
          <a:bodyPr wrap="square" lIns="100619" tIns="50312" rIns="100619" bIns="50312" rtlCol="0">
            <a:spAutoFit/>
          </a:bodyPr>
          <a:lstStyle/>
          <a:p>
            <a:pPr marL="314462" indent="-314462">
              <a:buFont typeface="Arial" panose="020B0604020202020204" pitchFamily="34" charset="0"/>
              <a:buChar char="•"/>
            </a:pPr>
            <a:endParaRPr lang="en-US" sz="2200" dirty="0">
              <a:solidFill>
                <a:prstClr val="black"/>
              </a:solidFill>
            </a:endParaRPr>
          </a:p>
          <a:p>
            <a:pPr marL="314462" indent="-314462">
              <a:buFont typeface="Arial" panose="020B0604020202020204" pitchFamily="34" charset="0"/>
              <a:buChar char="•"/>
            </a:pPr>
            <a:r>
              <a:rPr lang="en-US" sz="2200" dirty="0">
                <a:solidFill>
                  <a:srgbClr val="0033CC"/>
                </a:solidFill>
              </a:rPr>
              <a:t>Extract abs. transition frequencies to &lt; 1 MHz</a:t>
            </a:r>
          </a:p>
        </p:txBody>
      </p:sp>
      <p:grpSp>
        <p:nvGrpSpPr>
          <p:cNvPr id="3" name="Group 2"/>
          <p:cNvGrpSpPr>
            <a:grpSpLocks noChangeAspect="1"/>
          </p:cNvGrpSpPr>
          <p:nvPr/>
        </p:nvGrpSpPr>
        <p:grpSpPr>
          <a:xfrm>
            <a:off x="7483168" y="6224549"/>
            <a:ext cx="2129910" cy="1205679"/>
            <a:chOff x="4831816" y="2036117"/>
            <a:chExt cx="3764948" cy="2131447"/>
          </a:xfrm>
        </p:grpSpPr>
        <p:cxnSp>
          <p:nvCxnSpPr>
            <p:cNvPr id="59" name="Straight Connector 58"/>
            <p:cNvCxnSpPr/>
            <p:nvPr/>
          </p:nvCxnSpPr>
          <p:spPr bwMode="auto">
            <a:xfrm>
              <a:off x="6371462" y="2276872"/>
              <a:ext cx="634053"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bwMode="auto">
            <a:xfrm>
              <a:off x="6371001" y="2503083"/>
              <a:ext cx="63497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bwMode="auto">
            <a:xfrm>
              <a:off x="6995852" y="3544609"/>
              <a:ext cx="63497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bwMode="auto">
            <a:xfrm>
              <a:off x="5724985" y="3949872"/>
              <a:ext cx="63405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bwMode="auto">
            <a:xfrm>
              <a:off x="6994816" y="3400593"/>
              <a:ext cx="633600"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5" name="Oval 64"/>
            <p:cNvSpPr/>
            <p:nvPr/>
          </p:nvSpPr>
          <p:spPr>
            <a:xfrm rot="19786861">
              <a:off x="6921833" y="2485465"/>
              <a:ext cx="191325" cy="1079909"/>
            </a:xfrm>
            <a:prstGeom prst="ellipse">
              <a:avLst/>
            </a:prstGeom>
            <a:gradFill flip="none" rotWithShape="1">
              <a:gsLst>
                <a:gs pos="0">
                  <a:schemeClr val="accent2">
                    <a:lumMod val="40000"/>
                    <a:lumOff val="60000"/>
                  </a:schemeClr>
                </a:gs>
                <a:gs pos="100000">
                  <a:schemeClr val="accent2">
                    <a:lumMod val="20000"/>
                    <a:lumOff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6" name="Oval 65"/>
            <p:cNvSpPr/>
            <p:nvPr/>
          </p:nvSpPr>
          <p:spPr>
            <a:xfrm rot="1362322">
              <a:off x="6211641" y="2496189"/>
              <a:ext cx="210457" cy="1466251"/>
            </a:xfrm>
            <a:prstGeom prst="ellipse">
              <a:avLst/>
            </a:prstGeom>
            <a:gradFill flip="none" rotWithShape="1">
              <a:gsLst>
                <a:gs pos="0">
                  <a:schemeClr val="accent1">
                    <a:lumMod val="40000"/>
                    <a:lumOff val="60000"/>
                  </a:schemeClr>
                </a:gs>
                <a:gs pos="100000">
                  <a:schemeClr val="accent1">
                    <a:lumMod val="20000"/>
                    <a:lumOff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7" name="TextBox 66"/>
            <p:cNvSpPr txBox="1"/>
            <p:nvPr/>
          </p:nvSpPr>
          <p:spPr bwMode="auto">
            <a:xfrm>
              <a:off x="7706101" y="2135607"/>
              <a:ext cx="806025" cy="499588"/>
            </a:xfrm>
            <a:prstGeom prst="rect">
              <a:avLst/>
            </a:prstGeom>
            <a:noFill/>
            <a:ln>
              <a:noFill/>
            </a:ln>
          </p:spPr>
          <p:txBody>
            <a:bodyPr wrap="square" lIns="90000" tIns="45000" rIns="90000" bIns="45000" compatLnSpc="0">
              <a:spAutoFit/>
            </a:bodyPr>
            <a:lstStyle/>
            <a:p>
              <a:pPr hangingPunct="0">
                <a:defRPr/>
              </a:pPr>
              <a:r>
                <a:rPr lang="es-CO" sz="1300" b="1" dirty="0">
                  <a:solidFill>
                    <a:srgbClr val="000000"/>
                  </a:solidFill>
                  <a:ea typeface="SimSun" pitchFamily="2"/>
                  <a:cs typeface="Calibri"/>
                </a:rPr>
                <a:t>Ba</a:t>
              </a:r>
              <a:r>
                <a:rPr lang="es-CO" sz="1300" b="1" baseline="33000" dirty="0">
                  <a:solidFill>
                    <a:srgbClr val="000000"/>
                  </a:solidFill>
                  <a:ea typeface="SimSun" pitchFamily="2"/>
                  <a:cs typeface="Calibri"/>
                </a:rPr>
                <a:t>+</a:t>
              </a:r>
            </a:p>
          </p:txBody>
        </p:sp>
        <p:sp>
          <p:nvSpPr>
            <p:cNvPr id="68" name="TextBox 100"/>
            <p:cNvSpPr txBox="1">
              <a:spLocks noChangeArrowheads="1"/>
            </p:cNvSpPr>
            <p:nvPr/>
          </p:nvSpPr>
          <p:spPr bwMode="auto">
            <a:xfrm>
              <a:off x="5509913" y="2036117"/>
              <a:ext cx="963442" cy="449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sz="1000" b="1" baseline="30000" dirty="0">
                  <a:solidFill>
                    <a:prstClr val="black">
                      <a:lumMod val="50000"/>
                      <a:lumOff val="50000"/>
                    </a:prstClr>
                  </a:solidFill>
                  <a:latin typeface="Calibri"/>
                  <a:cs typeface="Calibri"/>
                </a:rPr>
                <a:t>2</a:t>
              </a:r>
              <a:r>
                <a:rPr lang="en-US" altLang="nl-NL" sz="1000" b="1" dirty="0">
                  <a:solidFill>
                    <a:prstClr val="black">
                      <a:lumMod val="50000"/>
                      <a:lumOff val="50000"/>
                    </a:prstClr>
                  </a:solidFill>
                  <a:latin typeface="Calibri"/>
                  <a:cs typeface="Calibri"/>
                </a:rPr>
                <a:t>P</a:t>
              </a:r>
              <a:r>
                <a:rPr lang="en-US" altLang="nl-NL" sz="1000" b="1" baseline="-25000" dirty="0">
                  <a:solidFill>
                    <a:prstClr val="black">
                      <a:lumMod val="50000"/>
                      <a:lumOff val="50000"/>
                    </a:prstClr>
                  </a:solidFill>
                  <a:latin typeface="Calibri"/>
                  <a:cs typeface="Calibri"/>
                </a:rPr>
                <a:t>3/2</a:t>
              </a:r>
            </a:p>
          </p:txBody>
        </p:sp>
        <p:sp>
          <p:nvSpPr>
            <p:cNvPr id="69" name="TextBox 101"/>
            <p:cNvSpPr txBox="1">
              <a:spLocks noChangeArrowheads="1"/>
            </p:cNvSpPr>
            <p:nvPr/>
          </p:nvSpPr>
          <p:spPr bwMode="auto">
            <a:xfrm>
              <a:off x="5369590" y="2315397"/>
              <a:ext cx="1103765" cy="449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sz="1000" b="1" baseline="30000" dirty="0">
                  <a:solidFill>
                    <a:prstClr val="black"/>
                  </a:solidFill>
                  <a:latin typeface="Calibri"/>
                  <a:cs typeface="Calibri"/>
                </a:rPr>
                <a:t>2</a:t>
              </a:r>
              <a:r>
                <a:rPr lang="en-US" altLang="nl-NL" sz="1000" b="1" dirty="0">
                  <a:solidFill>
                    <a:prstClr val="black"/>
                  </a:solidFill>
                  <a:latin typeface="Calibri"/>
                  <a:cs typeface="Calibri"/>
                </a:rPr>
                <a:t>P</a:t>
              </a:r>
              <a:r>
                <a:rPr lang="en-US" altLang="nl-NL" sz="1000" b="1" baseline="-25000" dirty="0">
                  <a:solidFill>
                    <a:prstClr val="black"/>
                  </a:solidFill>
                  <a:latin typeface="Calibri"/>
                  <a:cs typeface="Calibri"/>
                </a:rPr>
                <a:t>1/2</a:t>
              </a:r>
            </a:p>
          </p:txBody>
        </p:sp>
        <p:sp>
          <p:nvSpPr>
            <p:cNvPr id="70" name="TextBox 102"/>
            <p:cNvSpPr txBox="1">
              <a:spLocks noChangeArrowheads="1"/>
            </p:cNvSpPr>
            <p:nvPr/>
          </p:nvSpPr>
          <p:spPr bwMode="auto">
            <a:xfrm>
              <a:off x="7567189" y="3364058"/>
              <a:ext cx="1029575" cy="449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nl-NL" sz="1000" b="1" baseline="30000" dirty="0">
                  <a:solidFill>
                    <a:prstClr val="black"/>
                  </a:solidFill>
                  <a:latin typeface="Calibri"/>
                  <a:cs typeface="Calibri"/>
                </a:rPr>
                <a:t>2</a:t>
              </a:r>
              <a:r>
                <a:rPr lang="en-US" altLang="nl-NL" sz="1000" b="1" dirty="0">
                  <a:solidFill>
                    <a:prstClr val="black"/>
                  </a:solidFill>
                  <a:latin typeface="Calibri"/>
                  <a:cs typeface="Calibri"/>
                </a:rPr>
                <a:t>D</a:t>
              </a:r>
              <a:r>
                <a:rPr lang="en-US" altLang="nl-NL" sz="1000" b="1" baseline="-25000" dirty="0">
                  <a:solidFill>
                    <a:prstClr val="black"/>
                  </a:solidFill>
                  <a:latin typeface="Calibri"/>
                  <a:cs typeface="Calibri"/>
                </a:rPr>
                <a:t>3/2</a:t>
              </a:r>
            </a:p>
          </p:txBody>
        </p:sp>
        <p:sp>
          <p:nvSpPr>
            <p:cNvPr id="71" name="TextBox 103"/>
            <p:cNvSpPr txBox="1">
              <a:spLocks noChangeArrowheads="1"/>
            </p:cNvSpPr>
            <p:nvPr/>
          </p:nvSpPr>
          <p:spPr bwMode="auto">
            <a:xfrm>
              <a:off x="4831816" y="3717738"/>
              <a:ext cx="982232" cy="449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r>
                <a:rPr lang="en-US" altLang="nl-NL" sz="1000" b="1" baseline="30000" dirty="0">
                  <a:solidFill>
                    <a:prstClr val="black"/>
                  </a:solidFill>
                  <a:latin typeface="Calibri"/>
                  <a:cs typeface="Calibri"/>
                </a:rPr>
                <a:t>2</a:t>
              </a:r>
              <a:r>
                <a:rPr lang="en-US" altLang="nl-NL" sz="1000" b="1" dirty="0">
                  <a:solidFill>
                    <a:prstClr val="black"/>
                  </a:solidFill>
                  <a:latin typeface="Calibri"/>
                  <a:cs typeface="Calibri"/>
                </a:rPr>
                <a:t>S</a:t>
              </a:r>
              <a:r>
                <a:rPr lang="en-US" altLang="nl-NL" sz="1000" b="1" baseline="-25000" dirty="0">
                  <a:solidFill>
                    <a:prstClr val="black"/>
                  </a:solidFill>
                  <a:latin typeface="Calibri"/>
                  <a:cs typeface="Calibri"/>
                </a:rPr>
                <a:t>1/2</a:t>
              </a:r>
            </a:p>
          </p:txBody>
        </p:sp>
        <p:sp>
          <p:nvSpPr>
            <p:cNvPr id="73" name="TextBox 105"/>
            <p:cNvSpPr txBox="1">
              <a:spLocks noChangeArrowheads="1"/>
            </p:cNvSpPr>
            <p:nvPr/>
          </p:nvSpPr>
          <p:spPr bwMode="auto">
            <a:xfrm>
              <a:off x="5204898" y="2876033"/>
              <a:ext cx="1104693" cy="449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nl-NL" sz="1000" b="1" dirty="0">
                  <a:solidFill>
                    <a:srgbClr val="4F81BD"/>
                  </a:solidFill>
                  <a:latin typeface="Calibri"/>
                  <a:cs typeface="Calibri"/>
                </a:rPr>
                <a:t>494 nm</a:t>
              </a:r>
            </a:p>
          </p:txBody>
        </p:sp>
        <p:sp>
          <p:nvSpPr>
            <p:cNvPr id="74" name="TextBox 73"/>
            <p:cNvSpPr txBox="1"/>
            <p:nvPr/>
          </p:nvSpPr>
          <p:spPr bwMode="auto">
            <a:xfrm>
              <a:off x="6948026" y="2577523"/>
              <a:ext cx="1228390" cy="449826"/>
            </a:xfrm>
            <a:prstGeom prst="rect">
              <a:avLst/>
            </a:prstGeom>
            <a:noFill/>
          </p:spPr>
          <p:txBody>
            <a:bodyPr wrap="square">
              <a:spAutoFit/>
            </a:bodyPr>
            <a:lstStyle/>
            <a:p>
              <a:pPr>
                <a:defRPr/>
              </a:pPr>
              <a:r>
                <a:rPr lang="en-US" sz="1000" b="1" dirty="0">
                  <a:solidFill>
                    <a:srgbClr val="C0504D"/>
                  </a:solidFill>
                  <a:cs typeface="Calibri"/>
                </a:rPr>
                <a:t>650 nm</a:t>
              </a:r>
            </a:p>
          </p:txBody>
        </p:sp>
        <p:sp>
          <p:nvSpPr>
            <p:cNvPr id="76" name="TextBox 95"/>
            <p:cNvSpPr txBox="1">
              <a:spLocks noChangeArrowheads="1"/>
            </p:cNvSpPr>
            <p:nvPr/>
          </p:nvSpPr>
          <p:spPr bwMode="auto">
            <a:xfrm>
              <a:off x="7567189" y="3132543"/>
              <a:ext cx="960926" cy="449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nl-NL" sz="1000" b="1" baseline="30000" dirty="0">
                  <a:solidFill>
                    <a:prstClr val="black">
                      <a:lumMod val="50000"/>
                      <a:lumOff val="50000"/>
                    </a:prstClr>
                  </a:solidFill>
                  <a:latin typeface="Calibri"/>
                  <a:cs typeface="Calibri"/>
                </a:rPr>
                <a:t>2</a:t>
              </a:r>
              <a:r>
                <a:rPr lang="en-US" altLang="nl-NL" sz="1000" b="1" dirty="0">
                  <a:solidFill>
                    <a:prstClr val="black">
                      <a:lumMod val="50000"/>
                      <a:lumOff val="50000"/>
                    </a:prstClr>
                  </a:solidFill>
                  <a:latin typeface="Calibri"/>
                  <a:cs typeface="Calibri"/>
                </a:rPr>
                <a:t>D</a:t>
              </a:r>
              <a:r>
                <a:rPr lang="en-US" altLang="nl-NL" sz="1000" b="1" baseline="-25000" dirty="0">
                  <a:solidFill>
                    <a:prstClr val="black">
                      <a:lumMod val="50000"/>
                      <a:lumOff val="50000"/>
                    </a:prstClr>
                  </a:solidFill>
                  <a:latin typeface="Calibri"/>
                  <a:cs typeface="Calibri"/>
                </a:rPr>
                <a:t>5/2</a:t>
              </a:r>
            </a:p>
          </p:txBody>
        </p:sp>
        <p:cxnSp>
          <p:nvCxnSpPr>
            <p:cNvPr id="85" name="Straight Arrow Connector 84"/>
            <p:cNvCxnSpPr/>
            <p:nvPr/>
          </p:nvCxnSpPr>
          <p:spPr bwMode="auto">
            <a:xfrm flipV="1">
              <a:off x="6020941" y="2531999"/>
              <a:ext cx="590550" cy="1391444"/>
            </a:xfrm>
            <a:prstGeom prst="straightConnector1">
              <a:avLst/>
            </a:prstGeom>
            <a:ln w="25400">
              <a:solidFill>
                <a:schemeClr val="accent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bwMode="auto">
            <a:xfrm flipH="1" flipV="1">
              <a:off x="6732143" y="2538351"/>
              <a:ext cx="568770" cy="971613"/>
            </a:xfrm>
            <a:prstGeom prst="straightConnector1">
              <a:avLst/>
            </a:prstGeom>
            <a:ln w="25400">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862373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449512" y="1063882"/>
            <a:ext cx="9072563" cy="1259946"/>
          </a:xfrm>
        </p:spPr>
        <p:txBody>
          <a:bodyPr>
            <a:normAutofit/>
          </a:bodyPr>
          <a:lstStyle/>
          <a:p>
            <a:r>
              <a:rPr lang="en-US" b="1" dirty="0">
                <a:solidFill>
                  <a:srgbClr val="0033CC"/>
                </a:solidFill>
                <a:effectLst>
                  <a:outerShdw blurRad="38100" dist="38100" dir="2700000" algn="tl">
                    <a:srgbClr val="000000">
                      <a:alpha val="43137"/>
                    </a:srgbClr>
                  </a:outerShdw>
                </a:effectLst>
              </a:rPr>
              <a:t>|a</a:t>
            </a:r>
            <a:r>
              <a:rPr lang="en-US" b="1" baseline="-25000" dirty="0">
                <a:solidFill>
                  <a:srgbClr val="0033CC"/>
                </a:solidFill>
                <a:effectLst>
                  <a:outerShdw blurRad="38100" dist="38100" dir="2700000" algn="tl">
                    <a:srgbClr val="000000">
                      <a:alpha val="43137"/>
                    </a:srgbClr>
                  </a:outerShdw>
                </a:effectLst>
              </a:rPr>
              <a:t>1 </a:t>
            </a:r>
            <a:r>
              <a:rPr lang="en-US" b="1" dirty="0">
                <a:solidFill>
                  <a:srgbClr val="0033CC"/>
                </a:solidFill>
                <a:effectLst>
                  <a:outerShdw blurRad="38100" dist="38100" dir="2700000" algn="tl">
                    <a:srgbClr val="000000">
                      <a:alpha val="43137"/>
                    </a:srgbClr>
                  </a:outerShdw>
                </a:effectLst>
              </a:rPr>
              <a:t>+ a</a:t>
            </a:r>
            <a:r>
              <a:rPr lang="en-US" b="1" baseline="-25000" dirty="0">
                <a:solidFill>
                  <a:srgbClr val="0033CC"/>
                </a:solidFill>
                <a:effectLst>
                  <a:outerShdw blurRad="38100" dist="38100" dir="2700000" algn="tl">
                    <a:srgbClr val="000000">
                      <a:alpha val="43137"/>
                    </a:srgbClr>
                  </a:outerShdw>
                </a:effectLst>
              </a:rPr>
              <a:t>2</a:t>
            </a:r>
            <a:r>
              <a:rPr lang="en-US" b="1" dirty="0">
                <a:solidFill>
                  <a:srgbClr val="0033CC"/>
                </a:solidFill>
                <a:effectLst>
                  <a:outerShdw blurRad="38100" dist="38100" dir="2700000" algn="tl">
                    <a:srgbClr val="000000">
                      <a:alpha val="43137"/>
                    </a:srgbClr>
                  </a:outerShdw>
                </a:effectLst>
              </a:rPr>
              <a:t>|</a:t>
            </a:r>
            <a:r>
              <a:rPr lang="en-US" b="1" baseline="30000" dirty="0">
                <a:solidFill>
                  <a:srgbClr val="0033CC"/>
                </a:solidFill>
                <a:effectLst>
                  <a:outerShdw blurRad="38100" dist="38100" dir="2700000" algn="tl">
                    <a:srgbClr val="000000">
                      <a:alpha val="43137"/>
                    </a:srgbClr>
                  </a:outerShdw>
                </a:effectLst>
              </a:rPr>
              <a:t>2</a:t>
            </a:r>
            <a:r>
              <a:rPr lang="en-US" b="1" dirty="0">
                <a:solidFill>
                  <a:srgbClr val="0033CC"/>
                </a:solidFill>
                <a:effectLst>
                  <a:outerShdw blurRad="38100" dist="38100" dir="2700000" algn="tl">
                    <a:srgbClr val="000000">
                      <a:alpha val="43137"/>
                    </a:srgbClr>
                  </a:outerShdw>
                </a:effectLst>
              </a:rPr>
              <a:t> is more than a</a:t>
            </a:r>
            <a:r>
              <a:rPr lang="en-US" b="1" baseline="-25000" dirty="0">
                <a:solidFill>
                  <a:srgbClr val="0033CC"/>
                </a:solidFill>
                <a:effectLst>
                  <a:outerShdw blurRad="38100" dist="38100" dir="2700000" algn="tl">
                    <a:srgbClr val="000000">
                      <a:alpha val="43137"/>
                    </a:srgbClr>
                  </a:outerShdw>
                </a:effectLst>
              </a:rPr>
              <a:t>1</a:t>
            </a:r>
            <a:r>
              <a:rPr lang="en-US" b="1" baseline="30000" dirty="0">
                <a:solidFill>
                  <a:srgbClr val="0033CC"/>
                </a:solidFill>
                <a:effectLst>
                  <a:outerShdw blurRad="38100" dist="38100" dir="2700000" algn="tl">
                    <a:srgbClr val="000000">
                      <a:alpha val="43137"/>
                    </a:srgbClr>
                  </a:outerShdw>
                </a:effectLst>
              </a:rPr>
              <a:t>2</a:t>
            </a:r>
            <a:r>
              <a:rPr lang="en-US" b="1" baseline="-25000" dirty="0">
                <a:solidFill>
                  <a:srgbClr val="0033CC"/>
                </a:solidFill>
                <a:effectLst>
                  <a:outerShdw blurRad="38100" dist="38100" dir="2700000" algn="tl">
                    <a:srgbClr val="000000">
                      <a:alpha val="43137"/>
                    </a:srgbClr>
                  </a:outerShdw>
                </a:effectLst>
              </a:rPr>
              <a:t> </a:t>
            </a:r>
            <a:r>
              <a:rPr lang="en-US" b="1" dirty="0">
                <a:solidFill>
                  <a:srgbClr val="0033CC"/>
                </a:solidFill>
                <a:effectLst>
                  <a:outerShdw blurRad="38100" dist="38100" dir="2700000" algn="tl">
                    <a:srgbClr val="000000">
                      <a:alpha val="43137"/>
                    </a:srgbClr>
                  </a:outerShdw>
                </a:effectLst>
              </a:rPr>
              <a:t>+ a</a:t>
            </a:r>
            <a:r>
              <a:rPr lang="en-US" b="1" baseline="-25000" dirty="0">
                <a:solidFill>
                  <a:srgbClr val="0033CC"/>
                </a:solidFill>
                <a:effectLst>
                  <a:outerShdw blurRad="38100" dist="38100" dir="2700000" algn="tl">
                    <a:srgbClr val="000000">
                      <a:alpha val="43137"/>
                    </a:srgbClr>
                  </a:outerShdw>
                </a:effectLst>
              </a:rPr>
              <a:t>2</a:t>
            </a:r>
            <a:r>
              <a:rPr lang="en-US" b="1" baseline="30000" dirty="0">
                <a:solidFill>
                  <a:srgbClr val="0033CC"/>
                </a:solidFill>
                <a:effectLst>
                  <a:outerShdw blurRad="38100" dist="38100" dir="2700000" algn="tl">
                    <a:srgbClr val="000000">
                      <a:alpha val="43137"/>
                    </a:srgbClr>
                  </a:outerShdw>
                </a:effectLst>
              </a:rPr>
              <a:t>2</a:t>
            </a:r>
            <a:endParaRPr lang="en-US" b="1" dirty="0">
              <a:solidFill>
                <a:srgbClr val="0033CC"/>
              </a:solidFill>
              <a:effectLst>
                <a:outerShdw blurRad="38100" dist="38100" dir="2700000" algn="tl">
                  <a:srgbClr val="000000">
                    <a:alpha val="43137"/>
                  </a:srgbClr>
                </a:outerShdw>
              </a:effectLst>
            </a:endParaRPr>
          </a:p>
        </p:txBody>
      </p:sp>
      <p:pic>
        <p:nvPicPr>
          <p:cNvPr id="4102" name="Picture 6"/>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52240"/>
          <a:stretch/>
        </p:blipFill>
        <p:spPr bwMode="auto">
          <a:xfrm>
            <a:off x="959495" y="1763925"/>
            <a:ext cx="8161635" cy="23827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4453234" y="3291861"/>
            <a:ext cx="813043" cy="499496"/>
          </a:xfrm>
          <a:prstGeom prst="rect">
            <a:avLst/>
          </a:prstGeom>
          <a:noFill/>
        </p:spPr>
        <p:txBody>
          <a:bodyPr wrap="none" rtlCol="0">
            <a:spAutoFit/>
          </a:bodyPr>
          <a:lstStyle/>
          <a:p>
            <a:r>
              <a:rPr lang="en-US" sz="2646" b="1" dirty="0"/>
              <a:t>|a</a:t>
            </a:r>
            <a:r>
              <a:rPr lang="en-US" sz="2646" b="1" baseline="-25000" dirty="0"/>
              <a:t>2</a:t>
            </a:r>
            <a:r>
              <a:rPr lang="en-US" sz="2646" b="1" dirty="0"/>
              <a:t>|</a:t>
            </a:r>
            <a:r>
              <a:rPr lang="en-US" sz="2646" b="1" baseline="30000" dirty="0"/>
              <a:t>2</a:t>
            </a:r>
            <a:endParaRPr lang="en-US" dirty="0"/>
          </a:p>
        </p:txBody>
      </p:sp>
      <p:sp>
        <p:nvSpPr>
          <p:cNvPr id="5" name="TextBox 4"/>
          <p:cNvSpPr txBox="1"/>
          <p:nvPr/>
        </p:nvSpPr>
        <p:spPr>
          <a:xfrm>
            <a:off x="6300259" y="2267902"/>
            <a:ext cx="813043" cy="499496"/>
          </a:xfrm>
          <a:prstGeom prst="rect">
            <a:avLst/>
          </a:prstGeom>
          <a:noFill/>
        </p:spPr>
        <p:txBody>
          <a:bodyPr wrap="none" rtlCol="0">
            <a:spAutoFit/>
          </a:bodyPr>
          <a:lstStyle/>
          <a:p>
            <a:r>
              <a:rPr lang="en-US" sz="2646" b="1" dirty="0"/>
              <a:t>|a</a:t>
            </a:r>
            <a:r>
              <a:rPr lang="en-US" sz="2646" b="1" baseline="-25000" dirty="0"/>
              <a:t>1</a:t>
            </a:r>
            <a:r>
              <a:rPr lang="en-US" sz="2646" b="1" dirty="0"/>
              <a:t>|</a:t>
            </a:r>
            <a:r>
              <a:rPr lang="en-US" sz="2646" b="1" baseline="30000" dirty="0"/>
              <a:t>2</a:t>
            </a:r>
            <a:endParaRPr lang="en-US" dirty="0"/>
          </a:p>
        </p:txBody>
      </p:sp>
      <p:pic>
        <p:nvPicPr>
          <p:cNvPr id="6"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t="51855"/>
          <a:stretch/>
        </p:blipFill>
        <p:spPr bwMode="auto">
          <a:xfrm>
            <a:off x="973555" y="4031826"/>
            <a:ext cx="8161635" cy="2402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a:xfrm>
            <a:off x="3444381" y="3947830"/>
            <a:ext cx="1511935" cy="24775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8" name="TextBox 7"/>
              <p:cNvSpPr txBox="1"/>
              <p:nvPr/>
            </p:nvSpPr>
            <p:spPr>
              <a:xfrm>
                <a:off x="1937930" y="6635714"/>
                <a:ext cx="6444906" cy="5786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2646" b="1" i="1" smtClean="0">
                              <a:solidFill>
                                <a:srgbClr val="0033CC"/>
                              </a:solidFill>
                              <a:latin typeface="Cambria Math"/>
                            </a:rPr>
                          </m:ctrlPr>
                        </m:sSupPr>
                        <m:e>
                          <m:r>
                            <a:rPr lang="en-US" sz="2646" b="1" i="1">
                              <a:solidFill>
                                <a:srgbClr val="0033CC"/>
                              </a:solidFill>
                              <a:latin typeface="Cambria Math"/>
                            </a:rPr>
                            <m:t>|</m:t>
                          </m:r>
                          <m:d>
                            <m:dPr>
                              <m:ctrlPr>
                                <a:rPr lang="en-US" sz="2646" b="1" i="1">
                                  <a:solidFill>
                                    <a:srgbClr val="0033CC"/>
                                  </a:solidFill>
                                  <a:latin typeface="Cambria Math"/>
                                </a:rPr>
                              </m:ctrlPr>
                            </m:dPr>
                            <m:e>
                              <m:sSub>
                                <m:sSubPr>
                                  <m:ctrlPr>
                                    <a:rPr lang="en-US" sz="2646" b="1" i="1">
                                      <a:solidFill>
                                        <a:srgbClr val="0033CC"/>
                                      </a:solidFill>
                                      <a:latin typeface="Cambria Math"/>
                                    </a:rPr>
                                  </m:ctrlPr>
                                </m:sSubPr>
                                <m:e>
                                  <m:r>
                                    <a:rPr lang="en-US" sz="2646" b="1" i="1">
                                      <a:solidFill>
                                        <a:srgbClr val="0033CC"/>
                                      </a:solidFill>
                                      <a:latin typeface="Cambria Math"/>
                                    </a:rPr>
                                    <m:t>𝒂</m:t>
                                  </m:r>
                                </m:e>
                                <m:sub>
                                  <m:r>
                                    <a:rPr lang="en-US" sz="2646" b="1" i="1">
                                      <a:solidFill>
                                        <a:srgbClr val="0033CC"/>
                                      </a:solidFill>
                                      <a:latin typeface="Cambria Math"/>
                                    </a:rPr>
                                    <m:t>𝟏</m:t>
                                  </m:r>
                                </m:sub>
                              </m:sSub>
                              <m:r>
                                <a:rPr lang="en-US" sz="2646" b="1" i="1">
                                  <a:solidFill>
                                    <a:srgbClr val="0033CC"/>
                                  </a:solidFill>
                                  <a:latin typeface="Cambria Math"/>
                                </a:rPr>
                                <m:t>+</m:t>
                              </m:r>
                              <m:sSub>
                                <m:sSubPr>
                                  <m:ctrlPr>
                                    <a:rPr lang="en-US" sz="2646" b="1" i="1">
                                      <a:solidFill>
                                        <a:srgbClr val="0033CC"/>
                                      </a:solidFill>
                                      <a:latin typeface="Cambria Math"/>
                                    </a:rPr>
                                  </m:ctrlPr>
                                </m:sSubPr>
                                <m:e>
                                  <m:r>
                                    <a:rPr lang="en-US" sz="2646" b="1" i="1">
                                      <a:solidFill>
                                        <a:srgbClr val="0033CC"/>
                                      </a:solidFill>
                                      <a:latin typeface="Cambria Math"/>
                                    </a:rPr>
                                    <m:t>𝒂</m:t>
                                  </m:r>
                                </m:e>
                                <m:sub>
                                  <m:r>
                                    <a:rPr lang="en-US" sz="2646" b="1" i="1">
                                      <a:solidFill>
                                        <a:srgbClr val="0033CC"/>
                                      </a:solidFill>
                                      <a:latin typeface="Cambria Math"/>
                                    </a:rPr>
                                    <m:t>𝟐</m:t>
                                  </m:r>
                                  <m:r>
                                    <a:rPr lang="en-US" sz="2646" b="1" i="1">
                                      <a:solidFill>
                                        <a:srgbClr val="0033CC"/>
                                      </a:solidFill>
                                      <a:latin typeface="Cambria Math"/>
                                    </a:rPr>
                                    <m:t> </m:t>
                                  </m:r>
                                </m:sub>
                              </m:sSub>
                              <m:sSup>
                                <m:sSupPr>
                                  <m:ctrlPr>
                                    <a:rPr lang="en-US" sz="2646" b="1" i="1">
                                      <a:solidFill>
                                        <a:srgbClr val="0033CC"/>
                                      </a:solidFill>
                                      <a:latin typeface="Cambria Math"/>
                                    </a:rPr>
                                  </m:ctrlPr>
                                </m:sSupPr>
                                <m:e>
                                  <m:r>
                                    <a:rPr lang="en-US" sz="2646" b="1" i="1">
                                      <a:solidFill>
                                        <a:srgbClr val="0033CC"/>
                                      </a:solidFill>
                                      <a:latin typeface="Cambria Math"/>
                                    </a:rPr>
                                    <m:t>𝒆</m:t>
                                  </m:r>
                                </m:e>
                                <m:sup>
                                  <m:r>
                                    <a:rPr lang="en-US" sz="2646" b="1" i="1">
                                      <a:solidFill>
                                        <a:srgbClr val="0033CC"/>
                                      </a:solidFill>
                                      <a:latin typeface="Cambria Math"/>
                                    </a:rPr>
                                    <m:t>𝒊</m:t>
                                  </m:r>
                                  <m:r>
                                    <a:rPr lang="en-US" sz="2646" b="1" i="1">
                                      <a:solidFill>
                                        <a:srgbClr val="0033CC"/>
                                      </a:solidFill>
                                      <a:latin typeface="Cambria Math"/>
                                      <a:ea typeface="Cambria Math"/>
                                    </a:rPr>
                                    <m:t>∅</m:t>
                                  </m:r>
                                </m:sup>
                              </m:sSup>
                            </m:e>
                          </m:d>
                          <m:r>
                            <a:rPr lang="en-US" sz="2646" b="1" i="1">
                              <a:solidFill>
                                <a:srgbClr val="0033CC"/>
                              </a:solidFill>
                              <a:latin typeface="Cambria Math"/>
                            </a:rPr>
                            <m:t>|</m:t>
                          </m:r>
                        </m:e>
                        <m:sup>
                          <m:r>
                            <a:rPr lang="en-US" sz="2646" b="1" i="1">
                              <a:solidFill>
                                <a:srgbClr val="0033CC"/>
                              </a:solidFill>
                              <a:latin typeface="Cambria Math"/>
                            </a:rPr>
                            <m:t>𝟐</m:t>
                          </m:r>
                        </m:sup>
                      </m:sSup>
                      <m:r>
                        <a:rPr lang="en-US" sz="2646" b="1" i="1">
                          <a:solidFill>
                            <a:srgbClr val="0033CC"/>
                          </a:solidFill>
                          <a:latin typeface="Cambria Math"/>
                        </a:rPr>
                        <m:t>= </m:t>
                      </m:r>
                      <m:sSup>
                        <m:sSupPr>
                          <m:ctrlPr>
                            <a:rPr lang="en-US" sz="2646" b="1" i="1">
                              <a:solidFill>
                                <a:srgbClr val="0033CC"/>
                              </a:solidFill>
                              <a:latin typeface="Cambria Math"/>
                            </a:rPr>
                          </m:ctrlPr>
                        </m:sSupPr>
                        <m:e>
                          <m:r>
                            <a:rPr lang="en-US" sz="2646" b="1" i="1">
                              <a:solidFill>
                                <a:srgbClr val="0033CC"/>
                              </a:solidFill>
                              <a:latin typeface="Cambria Math"/>
                            </a:rPr>
                            <m:t>|</m:t>
                          </m:r>
                          <m:sSubSup>
                            <m:sSubSupPr>
                              <m:ctrlPr>
                                <a:rPr lang="en-US" sz="2646" b="1" i="1">
                                  <a:solidFill>
                                    <a:srgbClr val="0033CC"/>
                                  </a:solidFill>
                                  <a:latin typeface="Cambria Math"/>
                                </a:rPr>
                              </m:ctrlPr>
                            </m:sSubSupPr>
                            <m:e>
                              <m:r>
                                <a:rPr lang="en-US" sz="2646" b="1" i="1">
                                  <a:solidFill>
                                    <a:srgbClr val="0033CC"/>
                                  </a:solidFill>
                                  <a:latin typeface="Cambria Math"/>
                                </a:rPr>
                                <m:t>𝒂</m:t>
                              </m:r>
                            </m:e>
                            <m:sub>
                              <m:r>
                                <a:rPr lang="en-US" sz="2646" b="1" i="1">
                                  <a:solidFill>
                                    <a:srgbClr val="0033CC"/>
                                  </a:solidFill>
                                  <a:latin typeface="Cambria Math"/>
                                </a:rPr>
                                <m:t>𝟏</m:t>
                              </m:r>
                            </m:sub>
                            <m:sup/>
                          </m:sSubSup>
                          <m:r>
                            <a:rPr lang="en-US" sz="2646" b="1" i="1">
                              <a:solidFill>
                                <a:srgbClr val="0033CC"/>
                              </a:solidFill>
                              <a:latin typeface="Cambria Math"/>
                            </a:rPr>
                            <m:t>|</m:t>
                          </m:r>
                        </m:e>
                        <m:sup>
                          <m:r>
                            <a:rPr lang="en-US" sz="2646" b="1" i="1">
                              <a:solidFill>
                                <a:srgbClr val="0033CC"/>
                              </a:solidFill>
                              <a:latin typeface="Cambria Math"/>
                            </a:rPr>
                            <m:t>𝟐</m:t>
                          </m:r>
                        </m:sup>
                      </m:sSup>
                      <m:r>
                        <a:rPr lang="en-US" sz="2646" b="1" i="1">
                          <a:solidFill>
                            <a:srgbClr val="0033CC"/>
                          </a:solidFill>
                          <a:latin typeface="Cambria Math"/>
                        </a:rPr>
                        <m:t>+</m:t>
                      </m:r>
                      <m:sSup>
                        <m:sSupPr>
                          <m:ctrlPr>
                            <a:rPr lang="en-US" sz="2646" b="1" i="1">
                              <a:solidFill>
                                <a:srgbClr val="0033CC"/>
                              </a:solidFill>
                              <a:latin typeface="Cambria Math"/>
                            </a:rPr>
                          </m:ctrlPr>
                        </m:sSupPr>
                        <m:e>
                          <m:r>
                            <a:rPr lang="en-US" sz="2646" b="1" i="1">
                              <a:solidFill>
                                <a:srgbClr val="0033CC"/>
                              </a:solidFill>
                              <a:latin typeface="Cambria Math"/>
                            </a:rPr>
                            <m:t>|</m:t>
                          </m:r>
                          <m:sSubSup>
                            <m:sSubSupPr>
                              <m:ctrlPr>
                                <a:rPr lang="en-US" sz="2646" b="1" i="1">
                                  <a:solidFill>
                                    <a:srgbClr val="0033CC"/>
                                  </a:solidFill>
                                  <a:latin typeface="Cambria Math"/>
                                </a:rPr>
                              </m:ctrlPr>
                            </m:sSubSupPr>
                            <m:e>
                              <m:r>
                                <a:rPr lang="en-US" sz="2646" b="1" i="1">
                                  <a:solidFill>
                                    <a:srgbClr val="0033CC"/>
                                  </a:solidFill>
                                  <a:latin typeface="Cambria Math"/>
                                </a:rPr>
                                <m:t>𝒂</m:t>
                              </m:r>
                            </m:e>
                            <m:sub>
                              <m:r>
                                <a:rPr lang="en-US" sz="2646" b="1" i="1">
                                  <a:solidFill>
                                    <a:srgbClr val="0033CC"/>
                                  </a:solidFill>
                                  <a:latin typeface="Cambria Math"/>
                                </a:rPr>
                                <m:t>𝟐</m:t>
                              </m:r>
                            </m:sub>
                            <m:sup/>
                          </m:sSubSup>
                          <m:r>
                            <a:rPr lang="en-US" sz="2646" b="1" i="1">
                              <a:solidFill>
                                <a:srgbClr val="0033CC"/>
                              </a:solidFill>
                              <a:latin typeface="Cambria Math"/>
                            </a:rPr>
                            <m:t>|</m:t>
                          </m:r>
                        </m:e>
                        <m:sup>
                          <m:r>
                            <a:rPr lang="en-US" sz="2646" b="1" i="1">
                              <a:solidFill>
                                <a:srgbClr val="0033CC"/>
                              </a:solidFill>
                              <a:latin typeface="Cambria Math"/>
                            </a:rPr>
                            <m:t>𝟐</m:t>
                          </m:r>
                        </m:sup>
                      </m:sSup>
                      <m:r>
                        <a:rPr lang="en-US" sz="2646" b="1" i="1">
                          <a:solidFill>
                            <a:srgbClr val="0033CC"/>
                          </a:solidFill>
                          <a:latin typeface="Cambria Math"/>
                        </a:rPr>
                        <m:t>+</m:t>
                      </m:r>
                      <m:r>
                        <a:rPr lang="en-US" sz="2646" b="1" i="1">
                          <a:solidFill>
                            <a:srgbClr val="0033CC"/>
                          </a:solidFill>
                          <a:latin typeface="Cambria Math"/>
                        </a:rPr>
                        <m:t>𝑰𝑻</m:t>
                      </m:r>
                      <m:r>
                        <a:rPr lang="en-US" sz="2646" b="1" i="1">
                          <a:solidFill>
                            <a:srgbClr val="0033CC"/>
                          </a:solidFill>
                          <a:latin typeface="Cambria Math"/>
                        </a:rPr>
                        <m:t>(∅)</m:t>
                      </m:r>
                    </m:oMath>
                  </m:oMathPara>
                </a14:m>
                <a:endParaRPr lang="en-US" sz="2646" b="1" dirty="0"/>
              </a:p>
            </p:txBody>
          </p:sp>
        </mc:Choice>
        <mc:Fallback xmlns="">
          <p:sp>
            <p:nvSpPr>
              <p:cNvPr id="8" name="TextBox 7"/>
              <p:cNvSpPr txBox="1">
                <a:spLocks noRot="1" noChangeAspect="1" noMove="1" noResize="1" noEditPoints="1" noAdjustHandles="1" noChangeArrowheads="1" noChangeShapeType="1" noTextEdit="1"/>
              </p:cNvSpPr>
              <p:nvPr/>
            </p:nvSpPr>
            <p:spPr>
              <a:xfrm>
                <a:off x="1937930" y="6635714"/>
                <a:ext cx="6444906" cy="578620"/>
              </a:xfrm>
              <a:prstGeom prst="rect">
                <a:avLst/>
              </a:prstGeom>
              <a:blipFill>
                <a:blip r:embed="rId3"/>
                <a:stretch>
                  <a:fillRect/>
                </a:stretch>
              </a:blipFill>
            </p:spPr>
            <p:txBody>
              <a:bodyPr/>
              <a:lstStyle/>
              <a:p>
                <a:r>
                  <a:rPr lang="en-US">
                    <a:noFill/>
                  </a:rPr>
                  <a:t> </a:t>
                </a:r>
              </a:p>
            </p:txBody>
          </p:sp>
        </mc:Fallback>
      </mc:AlternateContent>
      <p:sp>
        <p:nvSpPr>
          <p:cNvPr id="9" name="TextBox 8"/>
          <p:cNvSpPr txBox="1"/>
          <p:nvPr/>
        </p:nvSpPr>
        <p:spPr>
          <a:xfrm>
            <a:off x="6384254" y="4619802"/>
            <a:ext cx="2419252" cy="646331"/>
          </a:xfrm>
          <a:prstGeom prst="rect">
            <a:avLst/>
          </a:prstGeom>
          <a:noFill/>
        </p:spPr>
        <p:txBody>
          <a:bodyPr wrap="none" rtlCol="0">
            <a:spAutoFit/>
          </a:bodyPr>
          <a:lstStyle/>
          <a:p>
            <a:r>
              <a:rPr lang="en-US" dirty="0"/>
              <a:t>Interference feature </a:t>
            </a:r>
          </a:p>
          <a:p>
            <a:r>
              <a:rPr lang="en-US" dirty="0"/>
              <a:t>shifted relative to </a:t>
            </a:r>
            <a:r>
              <a:rPr lang="en-US" b="1" dirty="0"/>
              <a:t>|a</a:t>
            </a:r>
            <a:r>
              <a:rPr lang="en-US" b="1" baseline="-25000" dirty="0"/>
              <a:t>2</a:t>
            </a:r>
            <a:r>
              <a:rPr lang="en-US" b="1" dirty="0"/>
              <a:t>|</a:t>
            </a:r>
            <a:r>
              <a:rPr lang="en-US" b="1" baseline="30000" dirty="0"/>
              <a:t>2</a:t>
            </a:r>
            <a:endParaRPr lang="en-US" dirty="0"/>
          </a:p>
        </p:txBody>
      </p:sp>
      <p:sp>
        <p:nvSpPr>
          <p:cNvPr id="7" name="TextBox 6">
            <a:extLst>
              <a:ext uri="{FF2B5EF4-FFF2-40B4-BE49-F238E27FC236}">
                <a16:creationId xmlns:a16="http://schemas.microsoft.com/office/drawing/2014/main" xmlns="" id="{F07CD5E3-95CF-4FAE-8D48-9DBD3A89FAE2}"/>
              </a:ext>
            </a:extLst>
          </p:cNvPr>
          <p:cNvSpPr txBox="1"/>
          <p:nvPr/>
        </p:nvSpPr>
        <p:spPr>
          <a:xfrm flipH="1">
            <a:off x="1458912" y="22175"/>
            <a:ext cx="7933465" cy="646331"/>
          </a:xfrm>
          <a:prstGeom prst="rect">
            <a:avLst/>
          </a:prstGeom>
          <a:noFill/>
        </p:spPr>
        <p:txBody>
          <a:bodyPr wrap="square" rtlCol="0">
            <a:spAutoFit/>
          </a:bodyPr>
          <a:lstStyle/>
          <a:p>
            <a:r>
              <a:rPr lang="en-US" sz="3600" b="1" dirty="0">
                <a:solidFill>
                  <a:srgbClr val="0000FF"/>
                </a:solidFill>
                <a:effectLst>
                  <a:outerShdw blurRad="38100" dist="38100" dir="2700000" algn="tl">
                    <a:srgbClr val="000000">
                      <a:alpha val="43137"/>
                    </a:srgbClr>
                  </a:outerShdw>
                </a:effectLst>
              </a:rPr>
              <a:t>Describe Signals with Fano Profile</a:t>
            </a:r>
          </a:p>
        </p:txBody>
      </p:sp>
      <p:sp>
        <p:nvSpPr>
          <p:cNvPr id="10" name="TextBox 9">
            <a:extLst>
              <a:ext uri="{FF2B5EF4-FFF2-40B4-BE49-F238E27FC236}">
                <a16:creationId xmlns:a16="http://schemas.microsoft.com/office/drawing/2014/main" xmlns="" id="{AC68715F-E5EB-4AC2-A692-5DCC19804A4C}"/>
              </a:ext>
            </a:extLst>
          </p:cNvPr>
          <p:cNvSpPr txBox="1"/>
          <p:nvPr/>
        </p:nvSpPr>
        <p:spPr>
          <a:xfrm flipH="1">
            <a:off x="7133763" y="7344251"/>
            <a:ext cx="5059681" cy="246221"/>
          </a:xfrm>
          <a:prstGeom prst="rect">
            <a:avLst/>
          </a:prstGeom>
          <a:noFill/>
        </p:spPr>
        <p:txBody>
          <a:bodyPr wrap="square" rtlCol="0">
            <a:spAutoFit/>
          </a:bodyPr>
          <a:lstStyle/>
          <a:p>
            <a:r>
              <a:rPr lang="en-US" sz="1000" b="1" dirty="0"/>
              <a:t>from L. Willmann</a:t>
            </a:r>
          </a:p>
        </p:txBody>
      </p:sp>
    </p:spTree>
    <p:extLst>
      <p:ext uri="{BB962C8B-B14F-4D97-AF65-F5344CB8AC3E}">
        <p14:creationId xmlns:p14="http://schemas.microsoft.com/office/powerpoint/2010/main" val="3797288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6032497B-BD6D-4226-B157-18C5141AC31A}"/>
              </a:ext>
            </a:extLst>
          </p:cNvPr>
          <p:cNvPicPr>
            <a:picLocks noChangeAspect="1"/>
          </p:cNvPicPr>
          <p:nvPr/>
        </p:nvPicPr>
        <p:blipFill>
          <a:blip r:embed="rId2"/>
          <a:stretch>
            <a:fillRect/>
          </a:stretch>
        </p:blipFill>
        <p:spPr>
          <a:xfrm>
            <a:off x="1006792" y="824148"/>
            <a:ext cx="4561838" cy="6654247"/>
          </a:xfrm>
          <a:prstGeom prst="rect">
            <a:avLst/>
          </a:prstGeom>
        </p:spPr>
      </p:pic>
      <p:grpSp>
        <p:nvGrpSpPr>
          <p:cNvPr id="9" name="Group 8">
            <a:extLst>
              <a:ext uri="{FF2B5EF4-FFF2-40B4-BE49-F238E27FC236}">
                <a16:creationId xmlns:a16="http://schemas.microsoft.com/office/drawing/2014/main" xmlns="" id="{6BCA35AE-C2EB-4390-9807-120020178AB3}"/>
              </a:ext>
            </a:extLst>
          </p:cNvPr>
          <p:cNvGrpSpPr/>
          <p:nvPr/>
        </p:nvGrpSpPr>
        <p:grpSpPr>
          <a:xfrm>
            <a:off x="4468339" y="829115"/>
            <a:ext cx="4561838" cy="3224987"/>
            <a:chOff x="5006819" y="768155"/>
            <a:chExt cx="4561838" cy="3224987"/>
          </a:xfrm>
        </p:grpSpPr>
        <p:sp>
          <p:nvSpPr>
            <p:cNvPr id="4" name="Rectangle 3">
              <a:extLst>
                <a:ext uri="{FF2B5EF4-FFF2-40B4-BE49-F238E27FC236}">
                  <a16:creationId xmlns:a16="http://schemas.microsoft.com/office/drawing/2014/main" xmlns="" id="{8557D84E-2BE6-4919-B595-7CEB64C96A5A}"/>
                </a:ext>
              </a:extLst>
            </p:cNvPr>
            <p:cNvSpPr/>
            <p:nvPr/>
          </p:nvSpPr>
          <p:spPr bwMode="auto">
            <a:xfrm>
              <a:off x="5006819" y="3002542"/>
              <a:ext cx="1056638" cy="990600"/>
            </a:xfrm>
            <a:prstGeom prst="rect">
              <a:avLst/>
            </a:prstGeom>
            <a:noFill/>
            <a:ln w="571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a:ln>
                  <a:noFill/>
                </a:ln>
                <a:solidFill>
                  <a:schemeClr val="bg1"/>
                </a:solidFill>
                <a:effectLst/>
                <a:latin typeface="Calibri" pitchFamily="34" charset="0"/>
              </a:endParaRPr>
            </a:p>
          </p:txBody>
        </p:sp>
        <p:grpSp>
          <p:nvGrpSpPr>
            <p:cNvPr id="8" name="Group 7">
              <a:extLst>
                <a:ext uri="{FF2B5EF4-FFF2-40B4-BE49-F238E27FC236}">
                  <a16:creationId xmlns:a16="http://schemas.microsoft.com/office/drawing/2014/main" xmlns="" id="{DA5FE362-2507-4D7F-8288-6FDC0B2E7D28}"/>
                </a:ext>
              </a:extLst>
            </p:cNvPr>
            <p:cNvGrpSpPr/>
            <p:nvPr/>
          </p:nvGrpSpPr>
          <p:grpSpPr>
            <a:xfrm>
              <a:off x="6509544" y="768155"/>
              <a:ext cx="3059113" cy="2820593"/>
              <a:chOff x="6716712" y="1263960"/>
              <a:chExt cx="3059113" cy="2820593"/>
            </a:xfrm>
          </p:grpSpPr>
          <p:pic>
            <p:nvPicPr>
              <p:cNvPr id="3" name="Picture 2">
                <a:extLst>
                  <a:ext uri="{FF2B5EF4-FFF2-40B4-BE49-F238E27FC236}">
                    <a16:creationId xmlns:a16="http://schemas.microsoft.com/office/drawing/2014/main" xmlns="" id="{BBFF67AF-0FE7-4A9A-A6AD-A6F553AE356E}"/>
                  </a:ext>
                </a:extLst>
              </p:cNvPr>
              <p:cNvPicPr>
                <a:picLocks noChangeAspect="1"/>
              </p:cNvPicPr>
              <p:nvPr/>
            </p:nvPicPr>
            <p:blipFill>
              <a:blip r:embed="rId3"/>
              <a:stretch>
                <a:fillRect/>
              </a:stretch>
            </p:blipFill>
            <p:spPr>
              <a:xfrm>
                <a:off x="6716712" y="1263960"/>
                <a:ext cx="3059113" cy="2820593"/>
              </a:xfrm>
              <a:prstGeom prst="rect">
                <a:avLst/>
              </a:prstGeom>
            </p:spPr>
          </p:pic>
          <p:sp>
            <p:nvSpPr>
              <p:cNvPr id="5" name="Rectangle 4">
                <a:extLst>
                  <a:ext uri="{FF2B5EF4-FFF2-40B4-BE49-F238E27FC236}">
                    <a16:creationId xmlns:a16="http://schemas.microsoft.com/office/drawing/2014/main" xmlns="" id="{D2257750-4AB5-44FF-A31F-CBAE28E43B48}"/>
                  </a:ext>
                </a:extLst>
              </p:cNvPr>
              <p:cNvSpPr/>
              <p:nvPr/>
            </p:nvSpPr>
            <p:spPr bwMode="auto">
              <a:xfrm>
                <a:off x="6716712" y="1263960"/>
                <a:ext cx="3059113" cy="2820593"/>
              </a:xfrm>
              <a:prstGeom prst="rect">
                <a:avLst/>
              </a:prstGeom>
              <a:noFill/>
              <a:ln w="571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2400" b="0" i="0" u="none" strike="noStrike" cap="none" normalizeH="0" baseline="0">
                  <a:ln>
                    <a:noFill/>
                  </a:ln>
                  <a:solidFill>
                    <a:schemeClr val="bg1"/>
                  </a:solidFill>
                  <a:effectLst/>
                  <a:latin typeface="Calibri" pitchFamily="34" charset="0"/>
                </a:endParaRPr>
              </a:p>
            </p:txBody>
          </p:sp>
        </p:grpSp>
      </p:grpSp>
      <p:sp>
        <p:nvSpPr>
          <p:cNvPr id="7" name="TextBox 6">
            <a:extLst>
              <a:ext uri="{FF2B5EF4-FFF2-40B4-BE49-F238E27FC236}">
                <a16:creationId xmlns:a16="http://schemas.microsoft.com/office/drawing/2014/main" xmlns="" id="{27E73878-BD68-43B3-81C9-313B9F5B20FC}"/>
              </a:ext>
            </a:extLst>
          </p:cNvPr>
          <p:cNvSpPr txBox="1"/>
          <p:nvPr/>
        </p:nvSpPr>
        <p:spPr>
          <a:xfrm>
            <a:off x="-1" y="173591"/>
            <a:ext cx="10080625" cy="461665"/>
          </a:xfrm>
          <a:prstGeom prst="rect">
            <a:avLst/>
          </a:prstGeom>
          <a:noFill/>
        </p:spPr>
        <p:txBody>
          <a:bodyPr wrap="square" rtlCol="0">
            <a:spAutoFit/>
          </a:bodyPr>
          <a:lstStyle/>
          <a:p>
            <a:r>
              <a:rPr lang="en-US" sz="2400" b="1" dirty="0">
                <a:solidFill>
                  <a:srgbClr val="0033CC"/>
                </a:solidFill>
              </a:rPr>
              <a:t>Systematic Checks of all Parameters: Here</a:t>
            </a:r>
            <a:r>
              <a:rPr lang="en-US" sz="1600" b="1" dirty="0">
                <a:solidFill>
                  <a:srgbClr val="0033CC"/>
                </a:solidFill>
              </a:rPr>
              <a:t>, e.g., </a:t>
            </a:r>
            <a:r>
              <a:rPr lang="en-US" sz="2400" b="1" dirty="0">
                <a:solidFill>
                  <a:srgbClr val="0033CC"/>
                </a:solidFill>
              </a:rPr>
              <a:t>Blue Laser Detuning</a:t>
            </a:r>
          </a:p>
        </p:txBody>
      </p:sp>
      <p:sp>
        <p:nvSpPr>
          <p:cNvPr id="10" name="TextBox 9">
            <a:extLst>
              <a:ext uri="{FF2B5EF4-FFF2-40B4-BE49-F238E27FC236}">
                <a16:creationId xmlns:a16="http://schemas.microsoft.com/office/drawing/2014/main" xmlns="" id="{0622BEB5-99DF-4061-B892-48C1994E27A0}"/>
              </a:ext>
            </a:extLst>
          </p:cNvPr>
          <p:cNvSpPr txBox="1"/>
          <p:nvPr/>
        </p:nvSpPr>
        <p:spPr>
          <a:xfrm>
            <a:off x="5726112" y="4051022"/>
            <a:ext cx="4485780" cy="3170099"/>
          </a:xfrm>
          <a:prstGeom prst="rect">
            <a:avLst/>
          </a:prstGeom>
          <a:noFill/>
        </p:spPr>
        <p:txBody>
          <a:bodyPr wrap="none" rtlCol="0">
            <a:spAutoFit/>
          </a:bodyPr>
          <a:lstStyle/>
          <a:p>
            <a:pPr marL="285750" indent="-285750">
              <a:buFont typeface="Wingdings" panose="05000000000000000000" pitchFamily="2" charset="2"/>
              <a:buChar char="Ø"/>
            </a:pPr>
            <a:r>
              <a:rPr lang="en-US" b="1" dirty="0">
                <a:solidFill>
                  <a:srgbClr val="0033CC"/>
                </a:solidFill>
              </a:rPr>
              <a:t>Eliminate Light Shifts</a:t>
            </a:r>
          </a:p>
          <a:p>
            <a:pPr marL="285750" indent="-285750">
              <a:buFont typeface="Wingdings" panose="05000000000000000000" pitchFamily="2" charset="2"/>
              <a:buChar char="Ø"/>
            </a:pPr>
            <a:endParaRPr lang="en-US" b="1" dirty="0">
              <a:solidFill>
                <a:srgbClr val="0033CC"/>
              </a:solidFill>
            </a:endParaRPr>
          </a:p>
          <a:p>
            <a:pPr marL="285750" indent="-285750">
              <a:buFont typeface="Wingdings" panose="05000000000000000000" pitchFamily="2" charset="2"/>
              <a:buChar char="Ø"/>
            </a:pPr>
            <a:r>
              <a:rPr lang="en-US" b="1" dirty="0">
                <a:solidFill>
                  <a:srgbClr val="0033CC"/>
                </a:solidFill>
              </a:rPr>
              <a:t>Determine Transition Frequencies</a:t>
            </a:r>
          </a:p>
          <a:p>
            <a:pPr marL="285750" indent="-285750">
              <a:buFont typeface="Wingdings" panose="05000000000000000000" pitchFamily="2" charset="2"/>
              <a:buChar char="Ø"/>
            </a:pPr>
            <a:endParaRPr lang="en-US" b="1" dirty="0">
              <a:solidFill>
                <a:srgbClr val="0033CC"/>
              </a:solidFill>
            </a:endParaRPr>
          </a:p>
          <a:p>
            <a:pPr marL="285750" indent="-285750">
              <a:buFont typeface="Wingdings" panose="05000000000000000000" pitchFamily="2" charset="2"/>
              <a:buChar char="Ø"/>
            </a:pPr>
            <a:r>
              <a:rPr lang="en-US" b="1" dirty="0">
                <a:solidFill>
                  <a:srgbClr val="0033CC"/>
                </a:solidFill>
              </a:rPr>
              <a:t>Check Atomic Calculations</a:t>
            </a:r>
          </a:p>
          <a:p>
            <a:pPr marL="285750" indent="-285750">
              <a:buFont typeface="Wingdings" panose="05000000000000000000" pitchFamily="2" charset="2"/>
              <a:buChar char="Ø"/>
            </a:pPr>
            <a:endParaRPr lang="en-US" b="1" dirty="0">
              <a:solidFill>
                <a:srgbClr val="0033CC"/>
              </a:solidFill>
            </a:endParaRPr>
          </a:p>
          <a:p>
            <a:pPr marL="285750" indent="-285750">
              <a:buFont typeface="Wingdings" panose="05000000000000000000" pitchFamily="2" charset="2"/>
              <a:buChar char="Ø"/>
            </a:pPr>
            <a:r>
              <a:rPr lang="en-US" b="1" dirty="0">
                <a:solidFill>
                  <a:srgbClr val="0033CC"/>
                </a:solidFill>
              </a:rPr>
              <a:t>Exploit knowledge from </a:t>
            </a:r>
          </a:p>
          <a:p>
            <a:r>
              <a:rPr lang="en-US" b="1" dirty="0">
                <a:solidFill>
                  <a:srgbClr val="0033CC"/>
                </a:solidFill>
              </a:rPr>
              <a:t>     </a:t>
            </a:r>
            <a:r>
              <a:rPr lang="en-US" sz="2000" b="1" dirty="0">
                <a:solidFill>
                  <a:srgbClr val="0033CC"/>
                </a:solidFill>
              </a:rPr>
              <a:t>Fano resonances</a:t>
            </a:r>
          </a:p>
          <a:p>
            <a:endParaRPr lang="en-US" sz="800" b="1" dirty="0">
              <a:solidFill>
                <a:srgbClr val="0033CC"/>
              </a:solidFill>
            </a:endParaRPr>
          </a:p>
          <a:p>
            <a:pPr marL="342900" indent="-342900">
              <a:buFont typeface="Symbol" panose="05050102010706020507" pitchFamily="18" charset="2"/>
              <a:buChar char="Þ"/>
            </a:pPr>
            <a:r>
              <a:rPr lang="en-US" b="1" dirty="0">
                <a:solidFill>
                  <a:srgbClr val="0033CC"/>
                </a:solidFill>
              </a:rPr>
              <a:t>Theses: </a:t>
            </a:r>
          </a:p>
          <a:p>
            <a:r>
              <a:rPr lang="en-US" sz="800" b="1" dirty="0">
                <a:solidFill>
                  <a:srgbClr val="0033CC"/>
                </a:solidFill>
              </a:rPr>
              <a:t>  </a:t>
            </a:r>
          </a:p>
          <a:p>
            <a:r>
              <a:rPr lang="en-US" sz="2000" b="1" dirty="0" err="1">
                <a:solidFill>
                  <a:srgbClr val="0033CC"/>
                </a:solidFill>
              </a:rPr>
              <a:t>Nivedya</a:t>
            </a:r>
            <a:r>
              <a:rPr lang="en-US" sz="2000" b="1" dirty="0">
                <a:solidFill>
                  <a:srgbClr val="0033CC"/>
                </a:solidFill>
              </a:rPr>
              <a:t> </a:t>
            </a:r>
            <a:r>
              <a:rPr lang="en-US" sz="2000" b="1" dirty="0" err="1">
                <a:solidFill>
                  <a:srgbClr val="0033CC"/>
                </a:solidFill>
              </a:rPr>
              <a:t>Valappol</a:t>
            </a:r>
            <a:r>
              <a:rPr lang="en-US" sz="2000" b="1" dirty="0">
                <a:solidFill>
                  <a:srgbClr val="0033CC"/>
                </a:solidFill>
              </a:rPr>
              <a:t> &amp; Elwin </a:t>
            </a:r>
            <a:r>
              <a:rPr lang="en-US" sz="2000" b="1" dirty="0" err="1">
                <a:solidFill>
                  <a:srgbClr val="0033CC"/>
                </a:solidFill>
              </a:rPr>
              <a:t>Dijck</a:t>
            </a:r>
            <a:r>
              <a:rPr lang="en-US" sz="2000" b="1" dirty="0">
                <a:solidFill>
                  <a:srgbClr val="0033CC"/>
                </a:solidFill>
              </a:rPr>
              <a:t> </a:t>
            </a:r>
            <a:r>
              <a:rPr lang="en-US" sz="1200" b="1" dirty="0">
                <a:solidFill>
                  <a:srgbClr val="0033CC"/>
                </a:solidFill>
              </a:rPr>
              <a:t>(2019)</a:t>
            </a:r>
          </a:p>
        </p:txBody>
      </p:sp>
    </p:spTree>
    <p:extLst>
      <p:ext uri="{BB962C8B-B14F-4D97-AF65-F5344CB8AC3E}">
        <p14:creationId xmlns:p14="http://schemas.microsoft.com/office/powerpoint/2010/main" val="3443271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Level Scheme"/>
          <p:cNvGrpSpPr>
            <a:grpSpLocks noChangeAspect="1"/>
          </p:cNvGrpSpPr>
          <p:nvPr/>
        </p:nvGrpSpPr>
        <p:grpSpPr>
          <a:xfrm>
            <a:off x="7751682" y="907273"/>
            <a:ext cx="2129687" cy="1196233"/>
            <a:chOff x="4831816" y="2036117"/>
            <a:chExt cx="3764948" cy="2114748"/>
          </a:xfrm>
        </p:grpSpPr>
        <p:cxnSp>
          <p:nvCxnSpPr>
            <p:cNvPr id="59" name="Straight Connector 58"/>
            <p:cNvCxnSpPr/>
            <p:nvPr/>
          </p:nvCxnSpPr>
          <p:spPr bwMode="auto">
            <a:xfrm>
              <a:off x="6371462" y="2276872"/>
              <a:ext cx="634053"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bwMode="auto">
            <a:xfrm>
              <a:off x="6371001" y="2503083"/>
              <a:ext cx="63497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bwMode="auto">
            <a:xfrm>
              <a:off x="6995852" y="3544609"/>
              <a:ext cx="63497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bwMode="auto">
            <a:xfrm>
              <a:off x="5724985" y="3949872"/>
              <a:ext cx="63405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bwMode="auto">
            <a:xfrm>
              <a:off x="6994816" y="3400593"/>
              <a:ext cx="633600" cy="0"/>
            </a:xfrm>
            <a:prstGeom prst="line">
              <a:avLst/>
            </a:prstGeom>
            <a:ln w="381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5" name="Oval 64"/>
            <p:cNvSpPr/>
            <p:nvPr/>
          </p:nvSpPr>
          <p:spPr>
            <a:xfrm rot="19786861">
              <a:off x="6921833" y="2485465"/>
              <a:ext cx="191325" cy="1079909"/>
            </a:xfrm>
            <a:prstGeom prst="ellipse">
              <a:avLst/>
            </a:prstGeom>
            <a:gradFill flip="none" rotWithShape="1">
              <a:gsLst>
                <a:gs pos="0">
                  <a:schemeClr val="accent2">
                    <a:lumMod val="40000"/>
                    <a:lumOff val="60000"/>
                  </a:schemeClr>
                </a:gs>
                <a:gs pos="100000">
                  <a:schemeClr val="accent2">
                    <a:lumMod val="20000"/>
                    <a:lumOff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452"/>
              <a:endParaRPr lang="en-US">
                <a:solidFill>
                  <a:prstClr val="white"/>
                </a:solidFill>
              </a:endParaRPr>
            </a:p>
          </p:txBody>
        </p:sp>
        <p:sp>
          <p:nvSpPr>
            <p:cNvPr id="66" name="Oval 65"/>
            <p:cNvSpPr/>
            <p:nvPr/>
          </p:nvSpPr>
          <p:spPr>
            <a:xfrm rot="1362322">
              <a:off x="6211641" y="2496189"/>
              <a:ext cx="210457" cy="1466251"/>
            </a:xfrm>
            <a:prstGeom prst="ellipse">
              <a:avLst/>
            </a:prstGeom>
            <a:gradFill flip="none" rotWithShape="1">
              <a:gsLst>
                <a:gs pos="0">
                  <a:schemeClr val="accent1">
                    <a:lumMod val="40000"/>
                    <a:lumOff val="60000"/>
                  </a:schemeClr>
                </a:gs>
                <a:gs pos="100000">
                  <a:schemeClr val="accent1">
                    <a:lumMod val="20000"/>
                    <a:lumOff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452"/>
              <a:endParaRPr lang="en-US">
                <a:solidFill>
                  <a:prstClr val="white"/>
                </a:solidFill>
              </a:endParaRPr>
            </a:p>
          </p:txBody>
        </p:sp>
        <p:sp>
          <p:nvSpPr>
            <p:cNvPr id="67" name="TextBox 66"/>
            <p:cNvSpPr txBox="1"/>
            <p:nvPr/>
          </p:nvSpPr>
          <p:spPr bwMode="auto">
            <a:xfrm>
              <a:off x="7672706" y="2135607"/>
              <a:ext cx="872808" cy="522034"/>
            </a:xfrm>
            <a:prstGeom prst="rect">
              <a:avLst/>
            </a:prstGeom>
            <a:noFill/>
            <a:ln>
              <a:noFill/>
            </a:ln>
          </p:spPr>
          <p:txBody>
            <a:bodyPr wrap="square" lIns="99208" tIns="49604" rIns="99208" bIns="49604" compatLnSpc="0">
              <a:spAutoFit/>
            </a:bodyPr>
            <a:lstStyle/>
            <a:p>
              <a:pPr defTabSz="913452" hangingPunct="0">
                <a:defRPr/>
              </a:pPr>
              <a:r>
                <a:rPr lang="es-CO" sz="1323" b="1" dirty="0">
                  <a:solidFill>
                    <a:srgbClr val="000000"/>
                  </a:solidFill>
                  <a:ea typeface="SimSun" pitchFamily="2"/>
                  <a:cs typeface="Calibri"/>
                </a:rPr>
                <a:t>Ba</a:t>
              </a:r>
              <a:r>
                <a:rPr lang="es-CO" sz="1323" b="1" baseline="33000" dirty="0">
                  <a:solidFill>
                    <a:srgbClr val="000000"/>
                  </a:solidFill>
                  <a:ea typeface="SimSun" pitchFamily="2"/>
                  <a:cs typeface="Calibri"/>
                </a:rPr>
                <a:t>+</a:t>
              </a:r>
            </a:p>
          </p:txBody>
        </p:sp>
        <p:sp>
          <p:nvSpPr>
            <p:cNvPr id="68" name="TextBox 100"/>
            <p:cNvSpPr txBox="1">
              <a:spLocks noChangeArrowheads="1"/>
            </p:cNvSpPr>
            <p:nvPr/>
          </p:nvSpPr>
          <p:spPr bwMode="auto">
            <a:xfrm>
              <a:off x="5509914" y="2036117"/>
              <a:ext cx="963442" cy="433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defTabSz="913452" eaLnBrk="1" hangingPunct="1"/>
              <a:r>
                <a:rPr lang="en-US" altLang="nl-NL" sz="992" b="1" baseline="30000" dirty="0">
                  <a:solidFill>
                    <a:prstClr val="black">
                      <a:lumMod val="50000"/>
                      <a:lumOff val="50000"/>
                    </a:prstClr>
                  </a:solidFill>
                  <a:latin typeface="Calibri"/>
                  <a:cs typeface="Calibri"/>
                </a:rPr>
                <a:t>2</a:t>
              </a:r>
              <a:r>
                <a:rPr lang="en-US" altLang="nl-NL" sz="992" b="1" dirty="0">
                  <a:solidFill>
                    <a:prstClr val="black">
                      <a:lumMod val="50000"/>
                      <a:lumOff val="50000"/>
                    </a:prstClr>
                  </a:solidFill>
                  <a:latin typeface="Calibri"/>
                  <a:cs typeface="Calibri"/>
                </a:rPr>
                <a:t>P</a:t>
              </a:r>
              <a:r>
                <a:rPr lang="en-US" altLang="nl-NL" sz="992" b="1" baseline="-25000" dirty="0">
                  <a:solidFill>
                    <a:prstClr val="black">
                      <a:lumMod val="50000"/>
                      <a:lumOff val="50000"/>
                    </a:prstClr>
                  </a:solidFill>
                  <a:latin typeface="Calibri"/>
                  <a:cs typeface="Calibri"/>
                </a:rPr>
                <a:t>3/2</a:t>
              </a:r>
            </a:p>
          </p:txBody>
        </p:sp>
        <p:sp>
          <p:nvSpPr>
            <p:cNvPr id="69" name="TextBox 101"/>
            <p:cNvSpPr txBox="1">
              <a:spLocks noChangeArrowheads="1"/>
            </p:cNvSpPr>
            <p:nvPr/>
          </p:nvSpPr>
          <p:spPr bwMode="auto">
            <a:xfrm>
              <a:off x="5369590" y="2315397"/>
              <a:ext cx="1103766" cy="433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defTabSz="913452" eaLnBrk="1" hangingPunct="1"/>
              <a:r>
                <a:rPr lang="en-US" altLang="nl-NL" sz="992" b="1" baseline="30000" dirty="0">
                  <a:solidFill>
                    <a:prstClr val="black"/>
                  </a:solidFill>
                  <a:latin typeface="Calibri"/>
                  <a:cs typeface="Calibri"/>
                </a:rPr>
                <a:t>2</a:t>
              </a:r>
              <a:r>
                <a:rPr lang="en-US" altLang="nl-NL" sz="992" b="1" dirty="0">
                  <a:solidFill>
                    <a:prstClr val="black"/>
                  </a:solidFill>
                  <a:latin typeface="Calibri"/>
                  <a:cs typeface="Calibri"/>
                </a:rPr>
                <a:t>P</a:t>
              </a:r>
              <a:r>
                <a:rPr lang="en-US" altLang="nl-NL" sz="992" b="1" baseline="-25000" dirty="0">
                  <a:solidFill>
                    <a:prstClr val="black"/>
                  </a:solidFill>
                  <a:latin typeface="Calibri"/>
                  <a:cs typeface="Calibri"/>
                </a:rPr>
                <a:t>1/2</a:t>
              </a:r>
            </a:p>
          </p:txBody>
        </p:sp>
        <p:sp>
          <p:nvSpPr>
            <p:cNvPr id="70" name="TextBox 102"/>
            <p:cNvSpPr txBox="1">
              <a:spLocks noChangeArrowheads="1"/>
            </p:cNvSpPr>
            <p:nvPr/>
          </p:nvSpPr>
          <p:spPr bwMode="auto">
            <a:xfrm>
              <a:off x="7567188" y="3364058"/>
              <a:ext cx="1029576" cy="433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defTabSz="913452" eaLnBrk="1" hangingPunct="1"/>
              <a:r>
                <a:rPr lang="en-US" altLang="nl-NL" sz="992" b="1" baseline="30000" dirty="0">
                  <a:solidFill>
                    <a:prstClr val="black"/>
                  </a:solidFill>
                  <a:latin typeface="Calibri"/>
                  <a:cs typeface="Calibri"/>
                </a:rPr>
                <a:t>2</a:t>
              </a:r>
              <a:r>
                <a:rPr lang="en-US" altLang="nl-NL" sz="992" b="1" dirty="0">
                  <a:solidFill>
                    <a:prstClr val="black"/>
                  </a:solidFill>
                  <a:latin typeface="Calibri"/>
                  <a:cs typeface="Calibri"/>
                </a:rPr>
                <a:t>D</a:t>
              </a:r>
              <a:r>
                <a:rPr lang="en-US" altLang="nl-NL" sz="992" b="1" baseline="-25000" dirty="0">
                  <a:solidFill>
                    <a:prstClr val="black"/>
                  </a:solidFill>
                  <a:latin typeface="Calibri"/>
                  <a:cs typeface="Calibri"/>
                </a:rPr>
                <a:t>3/2</a:t>
              </a:r>
            </a:p>
          </p:txBody>
        </p:sp>
        <p:sp>
          <p:nvSpPr>
            <p:cNvPr id="71" name="TextBox 103"/>
            <p:cNvSpPr txBox="1">
              <a:spLocks noChangeArrowheads="1"/>
            </p:cNvSpPr>
            <p:nvPr/>
          </p:nvSpPr>
          <p:spPr bwMode="auto">
            <a:xfrm>
              <a:off x="4831816" y="3717739"/>
              <a:ext cx="982232" cy="433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defTabSz="913452" eaLnBrk="1" hangingPunct="1"/>
              <a:r>
                <a:rPr lang="en-US" altLang="nl-NL" sz="992" b="1" baseline="30000" dirty="0">
                  <a:solidFill>
                    <a:prstClr val="black"/>
                  </a:solidFill>
                  <a:latin typeface="Calibri"/>
                  <a:cs typeface="Calibri"/>
                </a:rPr>
                <a:t>2</a:t>
              </a:r>
              <a:r>
                <a:rPr lang="en-US" altLang="nl-NL" sz="992" b="1" dirty="0">
                  <a:solidFill>
                    <a:prstClr val="black"/>
                  </a:solidFill>
                  <a:latin typeface="Calibri"/>
                  <a:cs typeface="Calibri"/>
                </a:rPr>
                <a:t>S</a:t>
              </a:r>
              <a:r>
                <a:rPr lang="en-US" altLang="nl-NL" sz="992" b="1" baseline="-25000" dirty="0">
                  <a:solidFill>
                    <a:prstClr val="black"/>
                  </a:solidFill>
                  <a:latin typeface="Calibri"/>
                  <a:cs typeface="Calibri"/>
                </a:rPr>
                <a:t>1/2</a:t>
              </a:r>
            </a:p>
          </p:txBody>
        </p:sp>
        <p:sp>
          <p:nvSpPr>
            <p:cNvPr id="73" name="TextBox 105"/>
            <p:cNvSpPr txBox="1">
              <a:spLocks noChangeArrowheads="1"/>
            </p:cNvSpPr>
            <p:nvPr/>
          </p:nvSpPr>
          <p:spPr bwMode="auto">
            <a:xfrm>
              <a:off x="5182471" y="2876033"/>
              <a:ext cx="1149551" cy="433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defTabSz="913452" eaLnBrk="1" hangingPunct="1"/>
              <a:r>
                <a:rPr lang="en-US" altLang="nl-NL" sz="992" b="1" dirty="0">
                  <a:solidFill>
                    <a:srgbClr val="4F81BD"/>
                  </a:solidFill>
                  <a:latin typeface="Calibri"/>
                  <a:cs typeface="Calibri"/>
                </a:rPr>
                <a:t>494 nm</a:t>
              </a:r>
            </a:p>
          </p:txBody>
        </p:sp>
        <p:sp>
          <p:nvSpPr>
            <p:cNvPr id="74" name="TextBox 73"/>
            <p:cNvSpPr txBox="1"/>
            <p:nvPr/>
          </p:nvSpPr>
          <p:spPr bwMode="auto">
            <a:xfrm>
              <a:off x="6948026" y="2577523"/>
              <a:ext cx="1228390" cy="433126"/>
            </a:xfrm>
            <a:prstGeom prst="rect">
              <a:avLst/>
            </a:prstGeom>
            <a:noFill/>
          </p:spPr>
          <p:txBody>
            <a:bodyPr wrap="square">
              <a:spAutoFit/>
            </a:bodyPr>
            <a:lstStyle/>
            <a:p>
              <a:pPr defTabSz="913452">
                <a:defRPr/>
              </a:pPr>
              <a:r>
                <a:rPr lang="en-US" sz="992" b="1" dirty="0">
                  <a:solidFill>
                    <a:srgbClr val="C0504D"/>
                  </a:solidFill>
                  <a:cs typeface="Calibri"/>
                </a:rPr>
                <a:t>650 nm</a:t>
              </a:r>
            </a:p>
          </p:txBody>
        </p:sp>
        <p:sp>
          <p:nvSpPr>
            <p:cNvPr id="76" name="TextBox 95"/>
            <p:cNvSpPr txBox="1">
              <a:spLocks noChangeArrowheads="1"/>
            </p:cNvSpPr>
            <p:nvPr/>
          </p:nvSpPr>
          <p:spPr bwMode="auto">
            <a:xfrm>
              <a:off x="7567188" y="3132542"/>
              <a:ext cx="960926" cy="433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defTabSz="913452" eaLnBrk="1" hangingPunct="1"/>
              <a:r>
                <a:rPr lang="en-US" altLang="nl-NL" sz="992" b="1" baseline="30000" dirty="0">
                  <a:solidFill>
                    <a:prstClr val="black">
                      <a:lumMod val="50000"/>
                      <a:lumOff val="50000"/>
                    </a:prstClr>
                  </a:solidFill>
                  <a:latin typeface="Calibri"/>
                  <a:cs typeface="Calibri"/>
                </a:rPr>
                <a:t>2</a:t>
              </a:r>
              <a:r>
                <a:rPr lang="en-US" altLang="nl-NL" sz="992" b="1" dirty="0">
                  <a:solidFill>
                    <a:prstClr val="black">
                      <a:lumMod val="50000"/>
                      <a:lumOff val="50000"/>
                    </a:prstClr>
                  </a:solidFill>
                  <a:latin typeface="Calibri"/>
                  <a:cs typeface="Calibri"/>
                </a:rPr>
                <a:t>D</a:t>
              </a:r>
              <a:r>
                <a:rPr lang="en-US" altLang="nl-NL" sz="992" b="1" baseline="-25000" dirty="0">
                  <a:solidFill>
                    <a:prstClr val="black">
                      <a:lumMod val="50000"/>
                      <a:lumOff val="50000"/>
                    </a:prstClr>
                  </a:solidFill>
                  <a:latin typeface="Calibri"/>
                  <a:cs typeface="Calibri"/>
                </a:rPr>
                <a:t>5/2</a:t>
              </a:r>
            </a:p>
          </p:txBody>
        </p:sp>
        <p:cxnSp>
          <p:nvCxnSpPr>
            <p:cNvPr id="85" name="Straight Arrow Connector 84"/>
            <p:cNvCxnSpPr/>
            <p:nvPr/>
          </p:nvCxnSpPr>
          <p:spPr bwMode="auto">
            <a:xfrm flipV="1">
              <a:off x="6020941" y="2531999"/>
              <a:ext cx="590550" cy="1391444"/>
            </a:xfrm>
            <a:prstGeom prst="straightConnector1">
              <a:avLst/>
            </a:prstGeom>
            <a:ln>
              <a:solidFill>
                <a:srgbClr val="0033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bwMode="auto">
            <a:xfrm flipH="1" flipV="1">
              <a:off x="6732143" y="2538351"/>
              <a:ext cx="568770" cy="971613"/>
            </a:xfrm>
            <a:prstGeom prst="straightConnector1">
              <a:avLst/>
            </a:prstGeom>
            <a:ln w="254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4" name="Laser System"/>
          <p:cNvGrpSpPr/>
          <p:nvPr/>
        </p:nvGrpSpPr>
        <p:grpSpPr>
          <a:xfrm>
            <a:off x="267723" y="763569"/>
            <a:ext cx="5004780" cy="2625963"/>
            <a:chOff x="242394" y="692696"/>
            <a:chExt cx="4540246" cy="2382226"/>
          </a:xfrm>
        </p:grpSpPr>
        <p:pic>
          <p:nvPicPr>
            <p:cNvPr id="1026" name="Laser System"/>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2394" y="692696"/>
              <a:ext cx="4185590" cy="23822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TextBox 105"/>
            <p:cNvSpPr txBox="1">
              <a:spLocks noChangeArrowheads="1"/>
            </p:cNvSpPr>
            <p:nvPr/>
          </p:nvSpPr>
          <p:spPr bwMode="auto">
            <a:xfrm>
              <a:off x="4047925" y="1773156"/>
              <a:ext cx="660730" cy="237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defTabSz="913452" eaLnBrk="1" hangingPunct="1"/>
              <a:r>
                <a:rPr lang="en-US" altLang="nl-NL" sz="1102" b="1" dirty="0">
                  <a:solidFill>
                    <a:srgbClr val="4F81BD"/>
                  </a:solidFill>
                  <a:latin typeface="Calibri"/>
                  <a:cs typeface="Calibri"/>
                </a:rPr>
                <a:t>494 nm</a:t>
              </a:r>
            </a:p>
          </p:txBody>
        </p:sp>
        <p:sp>
          <p:nvSpPr>
            <p:cNvPr id="30" name="TextBox 29"/>
            <p:cNvSpPr txBox="1"/>
            <p:nvPr/>
          </p:nvSpPr>
          <p:spPr bwMode="auto">
            <a:xfrm>
              <a:off x="4047925" y="2430741"/>
              <a:ext cx="734715" cy="237619"/>
            </a:xfrm>
            <a:prstGeom prst="rect">
              <a:avLst/>
            </a:prstGeom>
            <a:noFill/>
          </p:spPr>
          <p:txBody>
            <a:bodyPr wrap="square">
              <a:spAutoFit/>
            </a:bodyPr>
            <a:lstStyle/>
            <a:p>
              <a:pPr defTabSz="913452">
                <a:defRPr/>
              </a:pPr>
              <a:r>
                <a:rPr lang="en-US" sz="1102" b="1" dirty="0">
                  <a:solidFill>
                    <a:srgbClr val="C0504D"/>
                  </a:solidFill>
                  <a:cs typeface="Calibri"/>
                </a:rPr>
                <a:t>650 nm</a:t>
              </a:r>
            </a:p>
          </p:txBody>
        </p:sp>
      </p:grpSp>
      <p:grpSp>
        <p:nvGrpSpPr>
          <p:cNvPr id="10" name="Graph Power 1"/>
          <p:cNvGrpSpPr/>
          <p:nvPr/>
        </p:nvGrpSpPr>
        <p:grpSpPr>
          <a:xfrm>
            <a:off x="198958" y="3779838"/>
            <a:ext cx="4764170" cy="2802412"/>
            <a:chOff x="179984" y="3429000"/>
            <a:chExt cx="4321969" cy="2542297"/>
          </a:xfrm>
        </p:grpSpPr>
        <p:pic>
          <p:nvPicPr>
            <p:cNvPr id="1029" name="Power 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79984" y="3429000"/>
              <a:ext cx="4321969" cy="25093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 name="TextBox 36"/>
            <p:cNvSpPr txBox="1"/>
            <p:nvPr/>
          </p:nvSpPr>
          <p:spPr>
            <a:xfrm>
              <a:off x="658368" y="5755898"/>
              <a:ext cx="3749039" cy="215399"/>
            </a:xfrm>
            <a:prstGeom prst="rect">
              <a:avLst/>
            </a:prstGeom>
            <a:solidFill>
              <a:schemeClr val="bg1"/>
            </a:solidFill>
          </p:spPr>
          <p:txBody>
            <a:bodyPr wrap="square" lIns="0" tIns="0" rIns="0" bIns="0" rtlCol="0" anchor="ctr" anchorCtr="0">
              <a:spAutoFit/>
            </a:bodyPr>
            <a:lstStyle/>
            <a:p>
              <a:pPr algn="ctr" defTabSz="913452"/>
              <a:r>
                <a:rPr lang="en-US" sz="1543" dirty="0">
                  <a:solidFill>
                    <a:prstClr val="black"/>
                  </a:solidFill>
                </a:rPr>
                <a:t>Frequency 650 nm laser − 461 311 000 MHz</a:t>
              </a:r>
            </a:p>
          </p:txBody>
        </p:sp>
      </p:grpSp>
      <p:grpSp>
        <p:nvGrpSpPr>
          <p:cNvPr id="9" name="Graph Power All"/>
          <p:cNvGrpSpPr/>
          <p:nvPr/>
        </p:nvGrpSpPr>
        <p:grpSpPr>
          <a:xfrm>
            <a:off x="198958" y="3571533"/>
            <a:ext cx="4764170" cy="2766663"/>
            <a:chOff x="179984" y="3240027"/>
            <a:chExt cx="4321969" cy="2509866"/>
          </a:xfrm>
        </p:grpSpPr>
        <p:pic>
          <p:nvPicPr>
            <p:cNvPr id="1030" name="Power All"/>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79984" y="3429000"/>
              <a:ext cx="4321969" cy="23208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TextBox 37"/>
            <p:cNvSpPr txBox="1"/>
            <p:nvPr/>
          </p:nvSpPr>
          <p:spPr>
            <a:xfrm>
              <a:off x="519609" y="3240027"/>
              <a:ext cx="3868125" cy="215399"/>
            </a:xfrm>
            <a:prstGeom prst="rect">
              <a:avLst/>
            </a:prstGeom>
            <a:noFill/>
          </p:spPr>
          <p:txBody>
            <a:bodyPr wrap="square" lIns="0" tIns="0" rIns="0" bIns="0" rtlCol="0" anchor="ctr" anchorCtr="0">
              <a:spAutoFit/>
            </a:bodyPr>
            <a:lstStyle/>
            <a:p>
              <a:pPr algn="r" defTabSz="913452"/>
              <a:r>
                <a:rPr lang="en-US" sz="1543" dirty="0">
                  <a:solidFill>
                    <a:prstClr val="white">
                      <a:lumMod val="50000"/>
                    </a:prstClr>
                  </a:solidFill>
                </a:rPr>
                <a:t>650 nm laser intensity varied</a:t>
              </a:r>
            </a:p>
          </p:txBody>
        </p:sp>
      </p:grpSp>
      <p:grpSp>
        <p:nvGrpSpPr>
          <p:cNvPr id="6" name="Graph Detuning"/>
          <p:cNvGrpSpPr/>
          <p:nvPr/>
        </p:nvGrpSpPr>
        <p:grpSpPr>
          <a:xfrm>
            <a:off x="5119718" y="2266647"/>
            <a:ext cx="4764170" cy="4315603"/>
            <a:chOff x="4644008" y="2056261"/>
            <a:chExt cx="4321969" cy="3915036"/>
          </a:xfrm>
        </p:grpSpPr>
        <p:pic>
          <p:nvPicPr>
            <p:cNvPr id="1031" name="Detuning All"/>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644008" y="2224529"/>
              <a:ext cx="4321969" cy="37247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138928" y="5755898"/>
              <a:ext cx="3749039" cy="215399"/>
            </a:xfrm>
            <a:prstGeom prst="rect">
              <a:avLst/>
            </a:prstGeom>
            <a:solidFill>
              <a:schemeClr val="bg1"/>
            </a:solidFill>
          </p:spPr>
          <p:txBody>
            <a:bodyPr wrap="square" lIns="0" tIns="0" rIns="0" bIns="0" rtlCol="0" anchor="ctr" anchorCtr="0">
              <a:spAutoFit/>
            </a:bodyPr>
            <a:lstStyle/>
            <a:p>
              <a:pPr algn="ctr" defTabSz="913452"/>
              <a:r>
                <a:rPr lang="en-US" sz="1543" dirty="0">
                  <a:solidFill>
                    <a:prstClr val="black"/>
                  </a:solidFill>
                </a:rPr>
                <a:t>Frequency 650 nm laser − 461 311 000 MHz</a:t>
              </a:r>
            </a:p>
          </p:txBody>
        </p:sp>
        <p:sp>
          <p:nvSpPr>
            <p:cNvPr id="39" name="TextBox 38"/>
            <p:cNvSpPr txBox="1"/>
            <p:nvPr/>
          </p:nvSpPr>
          <p:spPr>
            <a:xfrm>
              <a:off x="5089911" y="2056261"/>
              <a:ext cx="3763144" cy="215399"/>
            </a:xfrm>
            <a:prstGeom prst="rect">
              <a:avLst/>
            </a:prstGeom>
            <a:noFill/>
          </p:spPr>
          <p:txBody>
            <a:bodyPr wrap="square" lIns="0" tIns="0" rIns="0" bIns="0" rtlCol="0" anchor="ctr" anchorCtr="0">
              <a:spAutoFit/>
            </a:bodyPr>
            <a:lstStyle/>
            <a:p>
              <a:pPr algn="r" defTabSz="913452"/>
              <a:r>
                <a:rPr lang="en-US" sz="1543" dirty="0">
                  <a:solidFill>
                    <a:prstClr val="white">
                      <a:lumMod val="50000"/>
                    </a:prstClr>
                  </a:solidFill>
                </a:rPr>
                <a:t>494 nm laser detuning varied</a:t>
              </a:r>
            </a:p>
          </p:txBody>
        </p:sp>
      </p:grpSp>
      <p:sp>
        <p:nvSpPr>
          <p:cNvPr id="34" name="References"/>
          <p:cNvSpPr txBox="1">
            <a:spLocks noChangeArrowheads="1"/>
          </p:cNvSpPr>
          <p:nvPr/>
        </p:nvSpPr>
        <p:spPr bwMode="auto">
          <a:xfrm>
            <a:off x="4195547" y="7101849"/>
            <a:ext cx="5757749" cy="27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172" tIns="45587" rIns="91172" bIns="45587">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defTabSz="913452" eaLnBrk="1" hangingPunct="1"/>
            <a:r>
              <a:rPr lang="en-US" altLang="nl-NL" sz="1213" dirty="0" err="1">
                <a:solidFill>
                  <a:prstClr val="black">
                    <a:lumMod val="50000"/>
                    <a:lumOff val="50000"/>
                  </a:prstClr>
                </a:solidFill>
                <a:latin typeface="Calibri"/>
              </a:rPr>
              <a:t>Dijck</a:t>
            </a:r>
            <a:r>
              <a:rPr lang="en-US" altLang="nl-NL" sz="1213" dirty="0">
                <a:solidFill>
                  <a:prstClr val="black">
                    <a:lumMod val="50000"/>
                    <a:lumOff val="50000"/>
                  </a:prstClr>
                </a:solidFill>
                <a:latin typeface="Calibri"/>
              </a:rPr>
              <a:t> et al., Phys. Rev. A </a:t>
            </a:r>
            <a:r>
              <a:rPr lang="en-US" altLang="nl-NL" sz="1213" b="1" dirty="0">
                <a:solidFill>
                  <a:prstClr val="black">
                    <a:lumMod val="50000"/>
                    <a:lumOff val="50000"/>
                  </a:prstClr>
                </a:solidFill>
                <a:latin typeface="Calibri"/>
              </a:rPr>
              <a:t>91</a:t>
            </a:r>
            <a:r>
              <a:rPr lang="en-US" altLang="nl-NL" sz="1213" dirty="0">
                <a:solidFill>
                  <a:prstClr val="black">
                    <a:lumMod val="50000"/>
                    <a:lumOff val="50000"/>
                  </a:prstClr>
                </a:solidFill>
                <a:latin typeface="Calibri"/>
              </a:rPr>
              <a:t>, 060501(R) (2015)</a:t>
            </a:r>
          </a:p>
        </p:txBody>
      </p:sp>
      <p:sp>
        <p:nvSpPr>
          <p:cNvPr id="35" name="Text"/>
          <p:cNvSpPr txBox="1"/>
          <p:nvPr/>
        </p:nvSpPr>
        <p:spPr>
          <a:xfrm>
            <a:off x="238540" y="6593185"/>
            <a:ext cx="6024599" cy="440811"/>
          </a:xfrm>
          <a:prstGeom prst="rect">
            <a:avLst/>
          </a:prstGeom>
          <a:noFill/>
        </p:spPr>
        <p:txBody>
          <a:bodyPr wrap="square" lIns="100502" tIns="50253" rIns="100502" bIns="50253" rtlCol="0">
            <a:spAutoFit/>
          </a:bodyPr>
          <a:lstStyle/>
          <a:p>
            <a:pPr marL="314106" indent="-314106" defTabSz="913452">
              <a:buFont typeface="Arial" panose="020B0604020202020204" pitchFamily="34" charset="0"/>
              <a:buChar char="•"/>
            </a:pPr>
            <a:r>
              <a:rPr lang="en-US" sz="2205" dirty="0">
                <a:solidFill>
                  <a:prstClr val="black"/>
                </a:solidFill>
              </a:rPr>
              <a:t>Data fit to optical Bloch equation model</a:t>
            </a:r>
          </a:p>
        </p:txBody>
      </p:sp>
      <p:sp>
        <p:nvSpPr>
          <p:cNvPr id="78" name="Text pt 2"/>
          <p:cNvSpPr txBox="1"/>
          <p:nvPr/>
        </p:nvSpPr>
        <p:spPr>
          <a:xfrm>
            <a:off x="267723" y="6576540"/>
            <a:ext cx="8675727" cy="780135"/>
          </a:xfrm>
          <a:prstGeom prst="rect">
            <a:avLst/>
          </a:prstGeom>
          <a:noFill/>
        </p:spPr>
        <p:txBody>
          <a:bodyPr wrap="square" lIns="100502" tIns="50253" rIns="100502" bIns="50253" rtlCol="0">
            <a:spAutoFit/>
          </a:bodyPr>
          <a:lstStyle/>
          <a:p>
            <a:pPr marL="314106" indent="-314106" defTabSz="913452">
              <a:buFont typeface="Arial" panose="020B0604020202020204" pitchFamily="34" charset="0"/>
              <a:buChar char="•"/>
            </a:pPr>
            <a:endParaRPr lang="en-US" sz="2205" dirty="0">
              <a:solidFill>
                <a:prstClr val="black"/>
              </a:solidFill>
            </a:endParaRPr>
          </a:p>
          <a:p>
            <a:pPr marL="314106" indent="-314106" defTabSz="913452">
              <a:buFont typeface="Arial" panose="020B0604020202020204" pitchFamily="34" charset="0"/>
              <a:buChar char="•"/>
            </a:pPr>
            <a:r>
              <a:rPr lang="en-US" sz="2205" dirty="0">
                <a:solidFill>
                  <a:prstClr val="black"/>
                </a:solidFill>
              </a:rPr>
              <a:t>Extract transition frequencies with 100 kHz accuracy</a:t>
            </a:r>
          </a:p>
        </p:txBody>
      </p:sp>
      <p:sp>
        <p:nvSpPr>
          <p:cNvPr id="54" name="Text Box 27"/>
          <p:cNvSpPr txBox="1">
            <a:spLocks noChangeArrowheads="1"/>
          </p:cNvSpPr>
          <p:nvPr/>
        </p:nvSpPr>
        <p:spPr bwMode="auto">
          <a:xfrm rot="20472444">
            <a:off x="8555972" y="3637986"/>
            <a:ext cx="960497" cy="498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3166" tIns="11584" rIns="23166" bIns="11584">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lgn="ctr" fontAlgn="base">
              <a:spcBef>
                <a:spcPct val="50000"/>
              </a:spcBef>
              <a:spcAft>
                <a:spcPct val="0"/>
              </a:spcAft>
            </a:pPr>
            <a:r>
              <a:rPr lang="en-US" altLang="en-US" sz="1543" b="1" dirty="0">
                <a:solidFill>
                  <a:prstClr val="white">
                    <a:lumMod val="50000"/>
                  </a:prstClr>
                </a:solidFill>
                <a:latin typeface="Minion Pro" pitchFamily="18" charset="0"/>
                <a:ea typeface="ＭＳ Ｐゴシック" pitchFamily="34" charset="-128"/>
              </a:rPr>
              <a:t>B</a:t>
            </a:r>
            <a:r>
              <a:rPr lang="en-US" altLang="en-US" sz="1543" dirty="0">
                <a:solidFill>
                  <a:prstClr val="white">
                    <a:lumMod val="50000"/>
                  </a:prstClr>
                </a:solidFill>
                <a:latin typeface="Calibri"/>
                <a:ea typeface="ＭＳ Ｐゴシック" pitchFamily="34" charset="-128"/>
              </a:rPr>
              <a:t>-field</a:t>
            </a:r>
            <a:br>
              <a:rPr lang="en-US" altLang="en-US" sz="1543" dirty="0">
                <a:solidFill>
                  <a:prstClr val="white">
                    <a:lumMod val="50000"/>
                  </a:prstClr>
                </a:solidFill>
                <a:latin typeface="Calibri"/>
                <a:ea typeface="ＭＳ Ｐゴシック" pitchFamily="34" charset="-128"/>
              </a:rPr>
            </a:br>
            <a:r>
              <a:rPr lang="en-US" altLang="en-US" sz="1543" dirty="0">
                <a:solidFill>
                  <a:prstClr val="white">
                    <a:lumMod val="50000"/>
                  </a:prstClr>
                </a:solidFill>
                <a:latin typeface="Calibri"/>
                <a:ea typeface="ＭＳ Ｐゴシック" pitchFamily="34" charset="-128"/>
              </a:rPr>
              <a:t>rotated </a:t>
            </a:r>
            <a:r>
              <a:rPr lang="en-US" altLang="en-US" sz="1543" dirty="0">
                <a:solidFill>
                  <a:prstClr val="white">
                    <a:lumMod val="50000"/>
                  </a:prstClr>
                </a:solidFill>
                <a:ea typeface="ＭＳ Ｐゴシック" pitchFamily="34" charset="-128"/>
              </a:rPr>
              <a:t>2</a:t>
            </a:r>
            <a:r>
              <a:rPr lang="en-US" sz="1543" dirty="0">
                <a:solidFill>
                  <a:prstClr val="white">
                    <a:lumMod val="50000"/>
                  </a:prstClr>
                </a:solidFill>
              </a:rPr>
              <a:t>°</a:t>
            </a:r>
            <a:endParaRPr lang="en-US" altLang="en-US" sz="1543" dirty="0">
              <a:solidFill>
                <a:prstClr val="white">
                  <a:lumMod val="50000"/>
                </a:prstClr>
              </a:solidFill>
              <a:latin typeface="Calibri"/>
              <a:ea typeface="ＭＳ Ｐゴシック" pitchFamily="34" charset="-128"/>
              <a:sym typeface="Symbol" pitchFamily="18" charset="2"/>
            </a:endParaRPr>
          </a:p>
        </p:txBody>
      </p:sp>
      <p:pic>
        <p:nvPicPr>
          <p:cNvPr id="7" name="Graph Shift Fit" descr="C:\Users\p256596\Documents\RaIon\publications\presentations\2015-10_Dijck_AMOLunteren\fig6_freqvspower-2.emf"/>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920899" y="3868420"/>
            <a:ext cx="4035795" cy="2257982"/>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aph Shift Data"/>
          <p:cNvGrpSpPr/>
          <p:nvPr/>
        </p:nvGrpSpPr>
        <p:grpSpPr>
          <a:xfrm>
            <a:off x="4963129" y="3772885"/>
            <a:ext cx="5077869" cy="2806496"/>
            <a:chOff x="4501953" y="3422693"/>
            <a:chExt cx="4606551" cy="2546002"/>
          </a:xfrm>
        </p:grpSpPr>
        <p:pic>
          <p:nvPicPr>
            <p:cNvPr id="40" name="Shift Data"/>
            <p:cNvPicPr>
              <a:picLocks noChangeArrowheads="1"/>
            </p:cNvPicPr>
            <p:nvPr/>
          </p:nvPicPr>
          <p:blipFill>
            <a:blip r:embed="rId9">
              <a:extLst>
                <a:ext uri="{28A0092B-C50C-407E-A947-70E740481C1C}">
                  <a14:useLocalDpi xmlns:a14="http://schemas.microsoft.com/office/drawing/2010/main"/>
                </a:ext>
              </a:extLst>
            </a:blip>
            <a:stretch>
              <a:fillRect/>
            </a:stretch>
          </p:blipFill>
          <p:spPr bwMode="auto">
            <a:xfrm>
              <a:off x="5371270" y="3509361"/>
              <a:ext cx="3660367" cy="20484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5994833" y="5567377"/>
              <a:ext cx="207374" cy="169329"/>
            </a:xfrm>
            <a:prstGeom prst="rect">
              <a:avLst/>
            </a:prstGeom>
            <a:noFill/>
          </p:spPr>
          <p:txBody>
            <a:bodyPr wrap="square" lIns="0" tIns="0" rIns="0" bIns="0" anchor="ctr" anchorCtr="0">
              <a:spAutoFit/>
            </a:bodyPr>
            <a:lstStyle/>
            <a:p>
              <a:pPr algn="ctr" defTabSz="913452">
                <a:defRPr/>
              </a:pPr>
              <a:r>
                <a:rPr lang="en-US" sz="1213" dirty="0">
                  <a:solidFill>
                    <a:prstClr val="black"/>
                  </a:solidFill>
                  <a:cs typeface="Calibri"/>
                </a:rPr>
                <a:t>1</a:t>
              </a:r>
            </a:p>
          </p:txBody>
        </p:sp>
        <p:sp>
          <p:nvSpPr>
            <p:cNvPr id="42" name="TextBox 41"/>
            <p:cNvSpPr txBox="1"/>
            <p:nvPr/>
          </p:nvSpPr>
          <p:spPr>
            <a:xfrm>
              <a:off x="6723042" y="5567377"/>
              <a:ext cx="207499" cy="169329"/>
            </a:xfrm>
            <a:prstGeom prst="rect">
              <a:avLst/>
            </a:prstGeom>
            <a:noFill/>
          </p:spPr>
          <p:txBody>
            <a:bodyPr wrap="square" lIns="0" tIns="0" rIns="0" bIns="0" anchor="ctr" anchorCtr="0">
              <a:spAutoFit/>
            </a:bodyPr>
            <a:lstStyle/>
            <a:p>
              <a:pPr algn="ctr" defTabSz="913452">
                <a:defRPr/>
              </a:pPr>
              <a:r>
                <a:rPr lang="en-US" sz="1213" dirty="0">
                  <a:solidFill>
                    <a:prstClr val="black"/>
                  </a:solidFill>
                  <a:cs typeface="Calibri"/>
                </a:rPr>
                <a:t>2</a:t>
              </a:r>
            </a:p>
          </p:txBody>
        </p:sp>
        <p:sp>
          <p:nvSpPr>
            <p:cNvPr id="43" name="TextBox 42"/>
            <p:cNvSpPr txBox="1"/>
            <p:nvPr/>
          </p:nvSpPr>
          <p:spPr>
            <a:xfrm>
              <a:off x="5272792" y="5567377"/>
              <a:ext cx="207374" cy="169329"/>
            </a:xfrm>
            <a:prstGeom prst="rect">
              <a:avLst/>
            </a:prstGeom>
            <a:noFill/>
          </p:spPr>
          <p:txBody>
            <a:bodyPr wrap="square" lIns="0" tIns="0" rIns="0" bIns="0" anchor="ctr" anchorCtr="0">
              <a:spAutoFit/>
            </a:bodyPr>
            <a:lstStyle/>
            <a:p>
              <a:pPr algn="ctr" defTabSz="913452">
                <a:defRPr/>
              </a:pPr>
              <a:r>
                <a:rPr lang="en-US" sz="1213" dirty="0">
                  <a:solidFill>
                    <a:prstClr val="black"/>
                  </a:solidFill>
                  <a:cs typeface="Calibri"/>
                </a:rPr>
                <a:t>0</a:t>
              </a:r>
            </a:p>
          </p:txBody>
        </p:sp>
        <p:sp>
          <p:nvSpPr>
            <p:cNvPr id="44" name="TextBox 43"/>
            <p:cNvSpPr txBox="1"/>
            <p:nvPr/>
          </p:nvSpPr>
          <p:spPr>
            <a:xfrm rot="16200000">
              <a:off x="3778905" y="4216759"/>
              <a:ext cx="1966030" cy="430797"/>
            </a:xfrm>
            <a:prstGeom prst="rect">
              <a:avLst/>
            </a:prstGeom>
            <a:noFill/>
          </p:spPr>
          <p:txBody>
            <a:bodyPr wrap="square" lIns="0" tIns="0" rIns="0" bIns="0" anchor="ctr" anchorCtr="0">
              <a:spAutoFit/>
            </a:bodyPr>
            <a:lstStyle/>
            <a:p>
              <a:pPr algn="r" defTabSz="913452">
                <a:defRPr/>
              </a:pPr>
              <a:r>
                <a:rPr lang="en-US" sz="1543" dirty="0">
                  <a:solidFill>
                    <a:prstClr val="black"/>
                  </a:solidFill>
                  <a:cs typeface="Calibri"/>
                </a:rPr>
                <a:t>One-photon peak</a:t>
              </a:r>
              <a:br>
                <a:rPr lang="en-US" sz="1543" dirty="0">
                  <a:solidFill>
                    <a:prstClr val="black"/>
                  </a:solidFill>
                  <a:cs typeface="Calibri"/>
                </a:rPr>
              </a:br>
              <a:r>
                <a:rPr lang="en-US" sz="1543" dirty="0">
                  <a:solidFill>
                    <a:prstClr val="black"/>
                  </a:solidFill>
                  <a:cs typeface="Calibri"/>
                </a:rPr>
                <a:t>frequency (MHz)</a:t>
              </a:r>
            </a:p>
          </p:txBody>
        </p:sp>
        <p:sp>
          <p:nvSpPr>
            <p:cNvPr id="45" name="TextBox 44"/>
            <p:cNvSpPr txBox="1"/>
            <p:nvPr/>
          </p:nvSpPr>
          <p:spPr>
            <a:xfrm>
              <a:off x="7451376" y="5567377"/>
              <a:ext cx="207499" cy="169329"/>
            </a:xfrm>
            <a:prstGeom prst="rect">
              <a:avLst/>
            </a:prstGeom>
            <a:noFill/>
          </p:spPr>
          <p:txBody>
            <a:bodyPr wrap="square" lIns="0" tIns="0" rIns="0" bIns="0" anchor="ctr" anchorCtr="0">
              <a:spAutoFit/>
            </a:bodyPr>
            <a:lstStyle/>
            <a:p>
              <a:pPr algn="ctr" defTabSz="913452">
                <a:defRPr/>
              </a:pPr>
              <a:r>
                <a:rPr lang="en-US" sz="1213" dirty="0">
                  <a:solidFill>
                    <a:prstClr val="black"/>
                  </a:solidFill>
                  <a:cs typeface="Calibri"/>
                </a:rPr>
                <a:t>3</a:t>
              </a:r>
            </a:p>
          </p:txBody>
        </p:sp>
        <p:sp>
          <p:nvSpPr>
            <p:cNvPr id="46" name="TextBox 45"/>
            <p:cNvSpPr txBox="1"/>
            <p:nvPr/>
          </p:nvSpPr>
          <p:spPr>
            <a:xfrm>
              <a:off x="8173545" y="5567377"/>
              <a:ext cx="207499" cy="169329"/>
            </a:xfrm>
            <a:prstGeom prst="rect">
              <a:avLst/>
            </a:prstGeom>
            <a:noFill/>
          </p:spPr>
          <p:txBody>
            <a:bodyPr wrap="square" lIns="0" tIns="0" rIns="0" bIns="0" anchor="ctr" anchorCtr="0">
              <a:spAutoFit/>
            </a:bodyPr>
            <a:lstStyle/>
            <a:p>
              <a:pPr algn="ctr" defTabSz="913452">
                <a:defRPr/>
              </a:pPr>
              <a:r>
                <a:rPr lang="en-US" sz="1213" dirty="0">
                  <a:solidFill>
                    <a:prstClr val="black"/>
                  </a:solidFill>
                  <a:cs typeface="Calibri"/>
                </a:rPr>
                <a:t>4</a:t>
              </a:r>
            </a:p>
          </p:txBody>
        </p:sp>
        <p:sp>
          <p:nvSpPr>
            <p:cNvPr id="47" name="TextBox 46"/>
            <p:cNvSpPr txBox="1"/>
            <p:nvPr/>
          </p:nvSpPr>
          <p:spPr>
            <a:xfrm>
              <a:off x="8901005" y="5567377"/>
              <a:ext cx="207499" cy="169329"/>
            </a:xfrm>
            <a:prstGeom prst="rect">
              <a:avLst/>
            </a:prstGeom>
            <a:noFill/>
          </p:spPr>
          <p:txBody>
            <a:bodyPr wrap="square" lIns="0" tIns="0" rIns="0" bIns="0" anchor="ctr" anchorCtr="0">
              <a:spAutoFit/>
            </a:bodyPr>
            <a:lstStyle/>
            <a:p>
              <a:pPr algn="ctr" defTabSz="913452">
                <a:defRPr/>
              </a:pPr>
              <a:r>
                <a:rPr lang="en-US" sz="1213" dirty="0">
                  <a:solidFill>
                    <a:prstClr val="black"/>
                  </a:solidFill>
                  <a:cs typeface="Calibri"/>
                </a:rPr>
                <a:t>5</a:t>
              </a:r>
            </a:p>
          </p:txBody>
        </p:sp>
        <p:sp>
          <p:nvSpPr>
            <p:cNvPr id="48" name="TextBox 47"/>
            <p:cNvSpPr txBox="1"/>
            <p:nvPr/>
          </p:nvSpPr>
          <p:spPr>
            <a:xfrm>
              <a:off x="4501953" y="5347585"/>
              <a:ext cx="834081" cy="338657"/>
            </a:xfrm>
            <a:prstGeom prst="rect">
              <a:avLst/>
            </a:prstGeom>
            <a:noFill/>
          </p:spPr>
          <p:txBody>
            <a:bodyPr wrap="square" lIns="0" tIns="0" rIns="0" bIns="0" anchor="ctr" anchorCtr="0">
              <a:spAutoFit/>
            </a:bodyPr>
            <a:lstStyle/>
            <a:p>
              <a:pPr algn="r" defTabSz="913452">
                <a:defRPr/>
              </a:pPr>
              <a:r>
                <a:rPr lang="en-US" sz="1213" dirty="0">
                  <a:solidFill>
                    <a:prstClr val="black"/>
                  </a:solidFill>
                  <a:cs typeface="Calibri"/>
                </a:rPr>
                <a:t>461</a:t>
              </a:r>
              <a:r>
                <a:rPr lang="en-US" sz="1213" dirty="0">
                  <a:solidFill>
                    <a:prstClr val="black"/>
                  </a:solidFill>
                  <a:cs typeface="Arial"/>
                </a:rPr>
                <a:t> 311 </a:t>
              </a:r>
              <a:r>
                <a:rPr lang="en-US" sz="1213" dirty="0">
                  <a:solidFill>
                    <a:prstClr val="black"/>
                  </a:solidFill>
                  <a:cs typeface="Calibri"/>
                </a:rPr>
                <a:t>878.0</a:t>
              </a:r>
            </a:p>
          </p:txBody>
        </p:sp>
        <p:sp>
          <p:nvSpPr>
            <p:cNvPr id="49" name="TextBox 48"/>
            <p:cNvSpPr txBox="1"/>
            <p:nvPr/>
          </p:nvSpPr>
          <p:spPr>
            <a:xfrm>
              <a:off x="4563855" y="4770714"/>
              <a:ext cx="772179" cy="169329"/>
            </a:xfrm>
            <a:prstGeom prst="rect">
              <a:avLst/>
            </a:prstGeom>
            <a:noFill/>
          </p:spPr>
          <p:txBody>
            <a:bodyPr wrap="square" lIns="0" tIns="0" rIns="0" bIns="0" anchor="ctr" anchorCtr="0">
              <a:spAutoFit/>
            </a:bodyPr>
            <a:lstStyle/>
            <a:p>
              <a:pPr algn="r" defTabSz="913452">
                <a:defRPr/>
              </a:pPr>
              <a:r>
                <a:rPr lang="en-US" sz="1213" dirty="0">
                  <a:solidFill>
                    <a:prstClr val="black"/>
                  </a:solidFill>
                  <a:cs typeface="Calibri"/>
                </a:rPr>
                <a:t>878.5</a:t>
              </a:r>
            </a:p>
          </p:txBody>
        </p:sp>
        <p:sp>
          <p:nvSpPr>
            <p:cNvPr id="50" name="TextBox 49"/>
            <p:cNvSpPr txBox="1"/>
            <p:nvPr/>
          </p:nvSpPr>
          <p:spPr>
            <a:xfrm>
              <a:off x="4563855" y="4087260"/>
              <a:ext cx="772179" cy="169329"/>
            </a:xfrm>
            <a:prstGeom prst="rect">
              <a:avLst/>
            </a:prstGeom>
            <a:noFill/>
          </p:spPr>
          <p:txBody>
            <a:bodyPr wrap="square" lIns="0" tIns="0" rIns="0" bIns="0" anchor="ctr" anchorCtr="0">
              <a:spAutoFit/>
            </a:bodyPr>
            <a:lstStyle/>
            <a:p>
              <a:pPr algn="r" defTabSz="913452">
                <a:defRPr/>
              </a:pPr>
              <a:r>
                <a:rPr lang="en-US" sz="1213" dirty="0">
                  <a:solidFill>
                    <a:prstClr val="black"/>
                  </a:solidFill>
                  <a:cs typeface="Calibri"/>
                </a:rPr>
                <a:t>879.0</a:t>
              </a:r>
            </a:p>
          </p:txBody>
        </p:sp>
        <p:sp>
          <p:nvSpPr>
            <p:cNvPr id="51" name="TextBox 50"/>
            <p:cNvSpPr txBox="1"/>
            <p:nvPr/>
          </p:nvSpPr>
          <p:spPr>
            <a:xfrm>
              <a:off x="4563855" y="3422693"/>
              <a:ext cx="772179" cy="169329"/>
            </a:xfrm>
            <a:prstGeom prst="rect">
              <a:avLst/>
            </a:prstGeom>
            <a:noFill/>
          </p:spPr>
          <p:txBody>
            <a:bodyPr wrap="square" lIns="0" tIns="0" rIns="0" bIns="0" anchor="ctr" anchorCtr="0">
              <a:spAutoFit/>
            </a:bodyPr>
            <a:lstStyle/>
            <a:p>
              <a:pPr algn="r" defTabSz="913452">
                <a:defRPr/>
              </a:pPr>
              <a:r>
                <a:rPr lang="en-US" sz="1213" dirty="0">
                  <a:solidFill>
                    <a:prstClr val="black"/>
                  </a:solidFill>
                  <a:cs typeface="Calibri"/>
                </a:rPr>
                <a:t>879.5</a:t>
              </a:r>
            </a:p>
          </p:txBody>
        </p:sp>
        <p:cxnSp>
          <p:nvCxnSpPr>
            <p:cNvPr id="52" name="Straight Connector 51"/>
            <p:cNvCxnSpPr/>
            <p:nvPr/>
          </p:nvCxnSpPr>
          <p:spPr>
            <a:xfrm>
              <a:off x="5489177" y="4858091"/>
              <a:ext cx="3494003" cy="0"/>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3" name="Text Box 27"/>
            <p:cNvSpPr txBox="1">
              <a:spLocks noChangeArrowheads="1"/>
            </p:cNvSpPr>
            <p:nvPr/>
          </p:nvSpPr>
          <p:spPr bwMode="auto">
            <a:xfrm>
              <a:off x="8021135" y="4897719"/>
              <a:ext cx="871345" cy="236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3231" tIns="11615" rIns="23231" bIns="11615">
              <a:spAutoFit/>
            </a:bodyPr>
            <a:lstStyle>
              <a:lvl1pPr defTabSz="211138">
                <a:defRPr>
                  <a:solidFill>
                    <a:schemeClr val="tx1"/>
                  </a:solidFill>
                  <a:latin typeface="Calibri" pitchFamily="34" charset="0"/>
                </a:defRPr>
              </a:lvl1pPr>
              <a:lvl2pPr marL="742950" indent="-285750" defTabSz="211138">
                <a:defRPr>
                  <a:solidFill>
                    <a:schemeClr val="tx1"/>
                  </a:solidFill>
                  <a:latin typeface="Calibri" pitchFamily="34" charset="0"/>
                </a:defRPr>
              </a:lvl2pPr>
              <a:lvl3pPr marL="1143000" indent="-228600" defTabSz="211138">
                <a:defRPr>
                  <a:solidFill>
                    <a:schemeClr val="tx1"/>
                  </a:solidFill>
                  <a:latin typeface="Calibri" pitchFamily="34" charset="0"/>
                </a:defRPr>
              </a:lvl3pPr>
              <a:lvl4pPr marL="1600200" indent="-228600" defTabSz="211138">
                <a:defRPr>
                  <a:solidFill>
                    <a:schemeClr val="tx1"/>
                  </a:solidFill>
                  <a:latin typeface="Calibri" pitchFamily="34" charset="0"/>
                </a:defRPr>
              </a:lvl4pPr>
              <a:lvl5pPr marL="2057400" indent="-228600" defTabSz="211138">
                <a:defRPr>
                  <a:solidFill>
                    <a:schemeClr val="tx1"/>
                  </a:solidFill>
                  <a:latin typeface="Calibri" pitchFamily="34" charset="0"/>
                </a:defRPr>
              </a:lvl5pPr>
              <a:lvl6pPr marL="2514600" indent="-228600" defTabSz="211138" fontAlgn="base">
                <a:spcBef>
                  <a:spcPct val="0"/>
                </a:spcBef>
                <a:spcAft>
                  <a:spcPct val="0"/>
                </a:spcAft>
                <a:defRPr>
                  <a:solidFill>
                    <a:schemeClr val="tx1"/>
                  </a:solidFill>
                  <a:latin typeface="Calibri" pitchFamily="34" charset="0"/>
                </a:defRPr>
              </a:lvl6pPr>
              <a:lvl7pPr marL="2971800" indent="-228600" defTabSz="211138" fontAlgn="base">
                <a:spcBef>
                  <a:spcPct val="0"/>
                </a:spcBef>
                <a:spcAft>
                  <a:spcPct val="0"/>
                </a:spcAft>
                <a:defRPr>
                  <a:solidFill>
                    <a:schemeClr val="tx1"/>
                  </a:solidFill>
                  <a:latin typeface="Calibri" pitchFamily="34" charset="0"/>
                </a:defRPr>
              </a:lvl7pPr>
              <a:lvl8pPr marL="3429000" indent="-228600" defTabSz="211138" fontAlgn="base">
                <a:spcBef>
                  <a:spcPct val="0"/>
                </a:spcBef>
                <a:spcAft>
                  <a:spcPct val="0"/>
                </a:spcAft>
                <a:defRPr>
                  <a:solidFill>
                    <a:schemeClr val="tx1"/>
                  </a:solidFill>
                  <a:latin typeface="Calibri" pitchFamily="34" charset="0"/>
                </a:defRPr>
              </a:lvl8pPr>
              <a:lvl9pPr marL="3886200" indent="-228600" defTabSz="211138" fontAlgn="base">
                <a:spcBef>
                  <a:spcPct val="0"/>
                </a:spcBef>
                <a:spcAft>
                  <a:spcPct val="0"/>
                </a:spcAft>
                <a:defRPr>
                  <a:solidFill>
                    <a:schemeClr val="tx1"/>
                  </a:solidFill>
                  <a:latin typeface="Calibri" pitchFamily="34" charset="0"/>
                </a:defRPr>
              </a:lvl9pPr>
            </a:lstStyle>
            <a:p>
              <a:pPr algn="ctr" fontAlgn="base">
                <a:spcBef>
                  <a:spcPct val="50000"/>
                </a:spcBef>
                <a:spcAft>
                  <a:spcPct val="0"/>
                </a:spcAft>
              </a:pPr>
              <a:r>
                <a:rPr lang="en-US" altLang="en-US" sz="1543" dirty="0">
                  <a:solidFill>
                    <a:prstClr val="white">
                      <a:lumMod val="50000"/>
                    </a:prstClr>
                  </a:solidFill>
                  <a:latin typeface="Calibri"/>
                  <a:ea typeface="ＭＳ Ｐゴシック" pitchFamily="34" charset="-128"/>
                  <a:cs typeface="Calibri"/>
                </a:rPr>
                <a:t>Expected</a:t>
              </a:r>
              <a:endParaRPr lang="en-US" altLang="en-US" sz="1543" dirty="0">
                <a:solidFill>
                  <a:prstClr val="white">
                    <a:lumMod val="50000"/>
                  </a:prstClr>
                </a:solidFill>
                <a:latin typeface="Calibri"/>
                <a:ea typeface="ＭＳ Ｐゴシック" pitchFamily="34" charset="-128"/>
                <a:cs typeface="Calibri"/>
                <a:sym typeface="Symbol" pitchFamily="18" charset="2"/>
              </a:endParaRPr>
            </a:p>
          </p:txBody>
        </p:sp>
        <p:grpSp>
          <p:nvGrpSpPr>
            <p:cNvPr id="55" name="Group 54"/>
            <p:cNvGrpSpPr/>
            <p:nvPr/>
          </p:nvGrpSpPr>
          <p:grpSpPr>
            <a:xfrm>
              <a:off x="5358386" y="5753296"/>
              <a:ext cx="3642908" cy="215399"/>
              <a:chOff x="24475817" y="26043436"/>
              <a:chExt cx="5628411" cy="287860"/>
            </a:xfrm>
          </p:grpSpPr>
          <p:sp>
            <p:nvSpPr>
              <p:cNvPr id="56" name="TextBox 55"/>
              <p:cNvSpPr txBox="1"/>
              <p:nvPr/>
            </p:nvSpPr>
            <p:spPr>
              <a:xfrm>
                <a:off x="24475817" y="26043436"/>
                <a:ext cx="5628411" cy="287860"/>
              </a:xfrm>
              <a:prstGeom prst="rect">
                <a:avLst/>
              </a:prstGeom>
              <a:noFill/>
            </p:spPr>
            <p:txBody>
              <a:bodyPr wrap="square" lIns="0" tIns="0" rIns="0" bIns="0" anchor="ctr" anchorCtr="0">
                <a:spAutoFit/>
              </a:bodyPr>
              <a:lstStyle/>
              <a:p>
                <a:pPr algn="ctr" defTabSz="913452">
                  <a:defRPr/>
                </a:pPr>
                <a:r>
                  <a:rPr lang="en-US" sz="1543" dirty="0">
                    <a:solidFill>
                      <a:prstClr val="black"/>
                    </a:solidFill>
                    <a:cs typeface="Calibri"/>
                  </a:rPr>
                  <a:t>Power 650 nm laser (</a:t>
                </a:r>
                <a:r>
                  <a:rPr lang="el-GR" sz="1543" dirty="0">
                    <a:solidFill>
                      <a:prstClr val="black"/>
                    </a:solidFill>
                    <a:latin typeface="Minion Pro" pitchFamily="18" charset="0"/>
                    <a:cs typeface="Calibri"/>
                  </a:rPr>
                  <a:t>Ω</a:t>
                </a:r>
                <a:r>
                  <a:rPr lang="en-US" sz="1543" baseline="-25000" dirty="0">
                    <a:solidFill>
                      <a:prstClr val="black"/>
                    </a:solidFill>
                    <a:latin typeface="Minion Pro" pitchFamily="18" charset="0"/>
                    <a:cs typeface="Calibri"/>
                  </a:rPr>
                  <a:t>2</a:t>
                </a:r>
                <a:r>
                  <a:rPr lang="en-US" sz="1543" dirty="0">
                    <a:solidFill>
                      <a:prstClr val="black"/>
                    </a:solidFill>
                    <a:cs typeface="Calibri"/>
                  </a:rPr>
                  <a:t> / </a:t>
                </a:r>
                <a:r>
                  <a:rPr lang="el-GR" sz="1543" dirty="0">
                    <a:solidFill>
                      <a:prstClr val="black"/>
                    </a:solidFill>
                    <a:latin typeface="Minion Pro" pitchFamily="18" charset="0"/>
                    <a:cs typeface="Calibri"/>
                  </a:rPr>
                  <a:t>Ω</a:t>
                </a:r>
                <a:r>
                  <a:rPr lang="en-US" sz="1543" baseline="-25000" dirty="0">
                    <a:solidFill>
                      <a:prstClr val="black"/>
                    </a:solidFill>
                    <a:latin typeface="Minion Pro" pitchFamily="18" charset="0"/>
                    <a:cs typeface="Calibri"/>
                  </a:rPr>
                  <a:t>2,sat</a:t>
                </a:r>
                <a:r>
                  <a:rPr lang="en-US" sz="1543" dirty="0">
                    <a:solidFill>
                      <a:prstClr val="black"/>
                    </a:solidFill>
                    <a:cs typeface="Calibri"/>
                  </a:rPr>
                  <a:t>)</a:t>
                </a:r>
              </a:p>
            </p:txBody>
          </p:sp>
          <p:sp>
            <p:nvSpPr>
              <p:cNvPr id="57" name="TextBox 56"/>
              <p:cNvSpPr txBox="1"/>
              <p:nvPr/>
            </p:nvSpPr>
            <p:spPr>
              <a:xfrm>
                <a:off x="27955595" y="26090279"/>
                <a:ext cx="414158" cy="191853"/>
              </a:xfrm>
              <a:prstGeom prst="rect">
                <a:avLst/>
              </a:prstGeom>
              <a:noFill/>
            </p:spPr>
            <p:txBody>
              <a:bodyPr wrap="square" lIns="0" tIns="0" rIns="0" bIns="0" anchor="ctr" anchorCtr="0">
                <a:spAutoFit/>
              </a:bodyPr>
              <a:lstStyle/>
              <a:p>
                <a:pPr algn="ctr" defTabSz="913452">
                  <a:defRPr/>
                </a:pPr>
                <a:r>
                  <a:rPr lang="en-US" sz="1543" baseline="30000" dirty="0">
                    <a:solidFill>
                      <a:prstClr val="black"/>
                    </a:solidFill>
                    <a:latin typeface="Minion Pro" pitchFamily="18" charset="0"/>
                    <a:cs typeface="Calibri"/>
                  </a:rPr>
                  <a:t>2</a:t>
                </a:r>
              </a:p>
            </p:txBody>
          </p:sp>
          <p:sp>
            <p:nvSpPr>
              <p:cNvPr id="58" name="TextBox 57"/>
              <p:cNvSpPr txBox="1"/>
              <p:nvPr/>
            </p:nvSpPr>
            <p:spPr>
              <a:xfrm>
                <a:off x="28465710" y="26090279"/>
                <a:ext cx="414158" cy="191853"/>
              </a:xfrm>
              <a:prstGeom prst="rect">
                <a:avLst/>
              </a:prstGeom>
              <a:noFill/>
            </p:spPr>
            <p:txBody>
              <a:bodyPr wrap="square" lIns="0" tIns="0" rIns="0" bIns="0" anchor="ctr" anchorCtr="0">
                <a:spAutoFit/>
              </a:bodyPr>
              <a:lstStyle/>
              <a:p>
                <a:pPr algn="ctr" defTabSz="913452">
                  <a:defRPr/>
                </a:pPr>
                <a:r>
                  <a:rPr lang="en-US" sz="1543" baseline="30000" dirty="0">
                    <a:solidFill>
                      <a:prstClr val="black"/>
                    </a:solidFill>
                    <a:latin typeface="Minion Pro" pitchFamily="18" charset="0"/>
                    <a:cs typeface="Calibri"/>
                  </a:rPr>
                  <a:t>2</a:t>
                </a:r>
              </a:p>
            </p:txBody>
          </p:sp>
        </p:grpSp>
      </p:grpSp>
      <p:sp>
        <p:nvSpPr>
          <p:cNvPr id="64" name="TextBox 63"/>
          <p:cNvSpPr txBox="1"/>
          <p:nvPr/>
        </p:nvSpPr>
        <p:spPr>
          <a:xfrm>
            <a:off x="5357844" y="2186612"/>
            <a:ext cx="4654986" cy="425046"/>
          </a:xfrm>
          <a:prstGeom prst="rect">
            <a:avLst/>
          </a:prstGeom>
          <a:noFill/>
          <a:ln>
            <a:noFill/>
          </a:ln>
        </p:spPr>
        <p:txBody>
          <a:bodyPr wrap="square" lIns="98920" tIns="49463" rIns="98920" bIns="49463" compatLnSpc="0">
            <a:spAutoFit/>
          </a:bodyPr>
          <a:lstStyle/>
          <a:p>
            <a:pPr algn="ctr" defTabSz="913452" hangingPunct="0">
              <a:defRPr/>
            </a:pPr>
            <a:r>
              <a:rPr lang="en-US" sz="2205" b="1" dirty="0">
                <a:solidFill>
                  <a:prstClr val="black"/>
                </a:solidFill>
                <a:ea typeface="SimSun" pitchFamily="2"/>
                <a:cs typeface="Mangal" pitchFamily="2"/>
              </a:rPr>
              <a:t>Light shift?</a:t>
            </a:r>
            <a:endParaRPr lang="es-CO" sz="2205" dirty="0">
              <a:solidFill>
                <a:prstClr val="black"/>
              </a:solidFill>
              <a:ea typeface="SimSun" pitchFamily="2"/>
              <a:cs typeface="Mangal" pitchFamily="2"/>
            </a:endParaRPr>
          </a:p>
        </p:txBody>
      </p:sp>
      <p:sp>
        <p:nvSpPr>
          <p:cNvPr id="72" name="TextBox 71"/>
          <p:cNvSpPr txBox="1"/>
          <p:nvPr/>
        </p:nvSpPr>
        <p:spPr>
          <a:xfrm>
            <a:off x="5314925" y="2589216"/>
            <a:ext cx="4768822" cy="932484"/>
          </a:xfrm>
          <a:prstGeom prst="rect">
            <a:avLst/>
          </a:prstGeom>
          <a:noFill/>
        </p:spPr>
        <p:txBody>
          <a:bodyPr wrap="square" lIns="100502" tIns="50253" rIns="0" bIns="50253">
            <a:spAutoFit/>
          </a:bodyPr>
          <a:lstStyle/>
          <a:p>
            <a:pPr marL="312621" indent="-312621" defTabSz="913452">
              <a:buFont typeface="Arial" panose="020B0604020202020204" pitchFamily="34" charset="0"/>
              <a:buChar char="•"/>
              <a:defRPr/>
            </a:pPr>
            <a:r>
              <a:rPr lang="en-US" dirty="0">
                <a:solidFill>
                  <a:prstClr val="black"/>
                </a:solidFill>
                <a:latin typeface="Arial" pitchFamily="34" charset="0"/>
                <a:cs typeface="Calibri"/>
                <a:sym typeface="Wingdings" panose="05000000000000000000" pitchFamily="2" charset="2"/>
              </a:rPr>
              <a:t>No, correction in transition frequencies</a:t>
            </a:r>
            <a:br>
              <a:rPr lang="en-US" dirty="0">
                <a:solidFill>
                  <a:prstClr val="black"/>
                </a:solidFill>
                <a:latin typeface="Arial" pitchFamily="34" charset="0"/>
                <a:cs typeface="Calibri"/>
                <a:sym typeface="Wingdings" panose="05000000000000000000" pitchFamily="2" charset="2"/>
              </a:rPr>
            </a:br>
            <a:r>
              <a:rPr lang="en-US" dirty="0">
                <a:solidFill>
                  <a:prstClr val="black"/>
                </a:solidFill>
                <a:latin typeface="Arial" pitchFamily="34" charset="0"/>
                <a:cs typeface="Calibri"/>
                <a:sym typeface="Wingdings" panose="05000000000000000000" pitchFamily="2" charset="2"/>
              </a:rPr>
              <a:t>for </a:t>
            </a:r>
            <a:r>
              <a:rPr lang="el-GR" dirty="0">
                <a:solidFill>
                  <a:prstClr val="black"/>
                </a:solidFill>
                <a:latin typeface="Minion Pro" pitchFamily="18" charset="0"/>
                <a:cs typeface="Calibri"/>
                <a:sym typeface="Wingdings" panose="05000000000000000000" pitchFamily="2" charset="2"/>
              </a:rPr>
              <a:t>Ω</a:t>
            </a:r>
            <a:r>
              <a:rPr lang="en-US" baseline="-25000" dirty="0">
                <a:solidFill>
                  <a:prstClr val="black"/>
                </a:solidFill>
                <a:latin typeface="Minion Pro" pitchFamily="18" charset="0"/>
                <a:cs typeface="Calibri"/>
                <a:sym typeface="Wingdings" panose="05000000000000000000" pitchFamily="2" charset="2"/>
              </a:rPr>
              <a:t>2</a:t>
            </a:r>
            <a:r>
              <a:rPr lang="en-US" dirty="0">
                <a:solidFill>
                  <a:prstClr val="black"/>
                </a:solidFill>
                <a:latin typeface="Arial" pitchFamily="34" charset="0"/>
                <a:cs typeface="Calibri"/>
                <a:sym typeface="Wingdings" panose="05000000000000000000" pitchFamily="2" charset="2"/>
              </a:rPr>
              <a:t> dependent shift consistent with</a:t>
            </a:r>
            <a:br>
              <a:rPr lang="en-US" dirty="0">
                <a:solidFill>
                  <a:prstClr val="black"/>
                </a:solidFill>
                <a:latin typeface="Arial" pitchFamily="34" charset="0"/>
                <a:cs typeface="Calibri"/>
                <a:sym typeface="Wingdings" panose="05000000000000000000" pitchFamily="2" charset="2"/>
              </a:rPr>
            </a:br>
            <a:r>
              <a:rPr lang="en-US" dirty="0">
                <a:solidFill>
                  <a:prstClr val="black"/>
                </a:solidFill>
                <a:latin typeface="Arial" pitchFamily="34" charset="0"/>
                <a:cs typeface="Calibri"/>
                <a:sym typeface="Wingdings" panose="05000000000000000000" pitchFamily="2" charset="2"/>
              </a:rPr>
              <a:t>2° rotation of </a:t>
            </a:r>
            <a:r>
              <a:rPr lang="en-US" b="1" dirty="0">
                <a:solidFill>
                  <a:prstClr val="black"/>
                </a:solidFill>
                <a:latin typeface="Minion Pro" pitchFamily="18" charset="0"/>
                <a:cs typeface="Calibri"/>
                <a:sym typeface="Wingdings" panose="05000000000000000000" pitchFamily="2" charset="2"/>
              </a:rPr>
              <a:t>B</a:t>
            </a:r>
            <a:r>
              <a:rPr lang="en-US" dirty="0">
                <a:solidFill>
                  <a:prstClr val="black"/>
                </a:solidFill>
                <a:latin typeface="Arial" pitchFamily="34" charset="0"/>
                <a:cs typeface="Calibri"/>
                <a:sym typeface="Wingdings" panose="05000000000000000000" pitchFamily="2" charset="2"/>
              </a:rPr>
              <a:t>-field</a:t>
            </a:r>
          </a:p>
        </p:txBody>
      </p:sp>
      <p:sp>
        <p:nvSpPr>
          <p:cNvPr id="2" name="Title 1"/>
          <p:cNvSpPr>
            <a:spLocks noGrp="1"/>
          </p:cNvSpPr>
          <p:nvPr>
            <p:ph type="title"/>
          </p:nvPr>
        </p:nvSpPr>
        <p:spPr>
          <a:xfrm>
            <a:off x="2073811" y="67634"/>
            <a:ext cx="9069860" cy="1513685"/>
          </a:xfrm>
        </p:spPr>
        <p:txBody>
          <a:bodyPr/>
          <a:lstStyle/>
          <a:p>
            <a:r>
              <a:rPr lang="en-US" b="1">
                <a:solidFill>
                  <a:srgbClr val="0000FF"/>
                </a:solidFill>
                <a:effectLst>
                  <a:outerShdw blurRad="38100" dist="38100" dir="2700000" algn="tl">
                    <a:srgbClr val="000000">
                      <a:alpha val="43137"/>
                    </a:srgbClr>
                  </a:outerShdw>
                </a:effectLst>
              </a:rPr>
              <a:t>Transition </a:t>
            </a:r>
            <a:r>
              <a:rPr lang="en-US" b="1" smtClean="0">
                <a:solidFill>
                  <a:srgbClr val="0000FF"/>
                </a:solidFill>
                <a:effectLst>
                  <a:outerShdw blurRad="38100" dist="38100" dir="2700000" algn="tl">
                    <a:srgbClr val="000000">
                      <a:alpha val="43137"/>
                    </a:srgbClr>
                  </a:outerShdw>
                </a:effectLst>
              </a:rPr>
              <a:t>Frequencies</a:t>
            </a:r>
            <a:endParaRPr lang="en-US" b="1" dirty="0">
              <a:solidFill>
                <a:srgbClr val="0000FF"/>
              </a:solidFill>
              <a:effectLst>
                <a:outerShdw blurRad="38100" dist="38100" dir="2700000" algn="tl">
                  <a:srgbClr val="000000">
                    <a:alpha val="43137"/>
                  </a:srgbClr>
                </a:outerShdw>
              </a:effectLst>
            </a:endParaRPr>
          </a:p>
        </p:txBody>
      </p:sp>
      <p:sp>
        <p:nvSpPr>
          <p:cNvPr id="12" name="Right Arrow 11"/>
          <p:cNvSpPr/>
          <p:nvPr/>
        </p:nvSpPr>
        <p:spPr>
          <a:xfrm>
            <a:off x="4521489" y="5345704"/>
            <a:ext cx="846825" cy="577271"/>
          </a:xfrm>
          <a:prstGeom prst="rightArrow">
            <a:avLst/>
          </a:prstGeom>
          <a:solidFill>
            <a:schemeClr val="bg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0502" tIns="50253" rIns="100502" bIns="50253" rtlCol="0" anchor="ctr"/>
          <a:lstStyle/>
          <a:p>
            <a:pPr algn="ctr" defTabSz="913452"/>
            <a:endParaRPr lang="en-US">
              <a:solidFill>
                <a:prstClr val="white"/>
              </a:solidFill>
            </a:endParaRPr>
          </a:p>
        </p:txBody>
      </p:sp>
      <p:sp>
        <p:nvSpPr>
          <p:cNvPr id="75" name="Results Table Border"/>
          <p:cNvSpPr/>
          <p:nvPr/>
        </p:nvSpPr>
        <p:spPr>
          <a:xfrm>
            <a:off x="1840251" y="3456341"/>
            <a:ext cx="7135546" cy="2867286"/>
          </a:xfrm>
          <a:prstGeom prst="rect">
            <a:avLst/>
          </a:prstGeom>
          <a:solidFill>
            <a:schemeClr val="bg1"/>
          </a:solidFill>
          <a:ln w="317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0502" tIns="50253" rIns="100502" bIns="50253" rtlCol="0" anchor="ctr"/>
          <a:lstStyle/>
          <a:p>
            <a:pPr algn="ctr" defTabSz="913452"/>
            <a:endParaRPr lang="en-US">
              <a:solidFill>
                <a:prstClr val="white"/>
              </a:solidFill>
            </a:endParaRPr>
          </a:p>
        </p:txBody>
      </p:sp>
      <p:graphicFrame>
        <p:nvGraphicFramePr>
          <p:cNvPr id="77" name="Results Table"/>
          <p:cNvGraphicFramePr>
            <a:graphicFrameLocks noGrp="1"/>
          </p:cNvGraphicFramePr>
          <p:nvPr>
            <p:extLst/>
          </p:nvPr>
        </p:nvGraphicFramePr>
        <p:xfrm>
          <a:off x="2003753" y="3439592"/>
          <a:ext cx="6906386" cy="2919818"/>
        </p:xfrm>
        <a:graphic>
          <a:graphicData uri="http://schemas.openxmlformats.org/drawingml/2006/table">
            <a:tbl>
              <a:tblPr/>
              <a:tblGrid>
                <a:gridCol w="2524805">
                  <a:extLst>
                    <a:ext uri="{9D8B030D-6E8A-4147-A177-3AD203B41FA5}">
                      <a16:colId xmlns:a16="http://schemas.microsoft.com/office/drawing/2014/main" xmlns="" val="20000"/>
                    </a:ext>
                  </a:extLst>
                </a:gridCol>
                <a:gridCol w="2150760">
                  <a:extLst>
                    <a:ext uri="{9D8B030D-6E8A-4147-A177-3AD203B41FA5}">
                      <a16:colId xmlns:a16="http://schemas.microsoft.com/office/drawing/2014/main" xmlns="" val="20001"/>
                    </a:ext>
                  </a:extLst>
                </a:gridCol>
                <a:gridCol w="2230821">
                  <a:extLst>
                    <a:ext uri="{9D8B030D-6E8A-4147-A177-3AD203B41FA5}">
                      <a16:colId xmlns:a16="http://schemas.microsoft.com/office/drawing/2014/main" xmlns="" val="20002"/>
                    </a:ext>
                  </a:extLst>
                </a:gridCol>
              </a:tblGrid>
              <a:tr h="399817">
                <a:tc rowSpan="2">
                  <a:txBody>
                    <a:bodyPr/>
                    <a:lstStyle>
                      <a:lvl1pPr>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1pPr>
                      <a:lvl2pPr>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2pPr>
                      <a:lvl3pPr>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3pPr>
                      <a:lvl4pPr>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5pPr>
                      <a:lvl6pPr marL="25146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6pPr>
                      <a:lvl7pPr marL="29718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7pPr>
                      <a:lvl8pPr marL="34290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8pPr>
                      <a:lvl9pPr marL="38862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9pPr>
                    </a:lstStyle>
                    <a:p>
                      <a:pPr marL="0" marR="0" lvl="0" indent="0" algn="ctr" defTabSz="457200" rtl="0" eaLnBrk="1" fontAlgn="base" latinLnBrk="0" hangingPunct="0">
                        <a:lnSpc>
                          <a:spcPct val="100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US" altLang="en-US" sz="1800" b="1" i="0" u="none" strike="noStrike" cap="none" normalizeH="0" baseline="30000" dirty="0">
                          <a:ln>
                            <a:noFill/>
                          </a:ln>
                          <a:solidFill>
                            <a:srgbClr val="0033CC"/>
                          </a:solidFill>
                          <a:effectLst/>
                          <a:latin typeface="Myriad Pro" pitchFamily="34" charset="0"/>
                          <a:ea typeface="Microsoft YaHei" charset="-122"/>
                          <a:cs typeface="Times New Roman" panose="02020603050405020304" pitchFamily="18" charset="0"/>
                        </a:rPr>
                        <a:t>138</a:t>
                      </a:r>
                      <a:r>
                        <a:rPr kumimoji="0" lang="en-US" altLang="en-US" sz="1800" b="1"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Ba</a:t>
                      </a:r>
                      <a:r>
                        <a:rPr kumimoji="0" lang="en-US" altLang="en-US" sz="1800" b="1" i="0" u="none" strike="noStrike" cap="none" normalizeH="0" baseline="35000" dirty="0">
                          <a:ln>
                            <a:noFill/>
                          </a:ln>
                          <a:solidFill>
                            <a:srgbClr val="0033CC"/>
                          </a:solidFill>
                          <a:effectLst/>
                          <a:latin typeface="Myriad Pro" pitchFamily="34" charset="0"/>
                          <a:ea typeface="Microsoft YaHei" charset="-122"/>
                          <a:cs typeface="Times New Roman" panose="02020603050405020304" pitchFamily="18" charset="0"/>
                        </a:rPr>
                        <a:t>+</a:t>
                      </a:r>
                      <a:r>
                        <a:rPr kumimoji="0" lang="en-US" altLang="en-US" sz="1800" b="1"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 Transition</a:t>
                      </a:r>
                    </a:p>
                  </a:txBody>
                  <a:tcPr marL="67896" marR="67896" marT="35306" marB="0"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457200" rtl="0" eaLnBrk="1" fontAlgn="base" latinLnBrk="0" hangingPunct="1">
                        <a:lnSpc>
                          <a:spcPct val="100000"/>
                        </a:lnSpc>
                        <a:spcBef>
                          <a:spcPts val="363"/>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US" altLang="en-US" sz="1800" b="1" i="0" u="none" strike="noStrike" kern="1000" cap="none" normalizeH="0" baseline="0" dirty="0">
                          <a:ln>
                            <a:noFill/>
                          </a:ln>
                          <a:solidFill>
                            <a:srgbClr val="0033CC"/>
                          </a:solidFill>
                          <a:effectLst/>
                          <a:latin typeface="Myriad Pro" pitchFamily="34" charset="0"/>
                          <a:ea typeface="Microsoft YaHei" charset="-122"/>
                          <a:cs typeface="Times New Roman" panose="02020603050405020304" pitchFamily="18" charset="0"/>
                        </a:rPr>
                        <a:t>Frequency [MHz]</a:t>
                      </a:r>
                      <a:endParaRPr kumimoji="0" lang="en-US" altLang="en-US" sz="1800" b="1" i="0" u="none" strike="noStrike" cap="none" normalizeH="0" baseline="-25000" dirty="0">
                        <a:ln>
                          <a:noFill/>
                        </a:ln>
                        <a:solidFill>
                          <a:srgbClr val="0033CC"/>
                        </a:solidFill>
                        <a:effectLst/>
                        <a:latin typeface="Myriad Pro" pitchFamily="34" charset="0"/>
                        <a:ea typeface="Microsoft YaHei" charset="-122"/>
                        <a:cs typeface="Times New Roman" panose="02020603050405020304" pitchFamily="18" charset="0"/>
                      </a:endParaRPr>
                    </a:p>
                  </a:txBody>
                  <a:tcPr marL="67896" marR="67896" marT="35306" marB="0" anchor="ctr" horzOverflow="overflow">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hMerge="1">
                  <a:txBody>
                    <a:bodyPr/>
                    <a:lstStyle>
                      <a:lvl1pPr>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1pPr>
                      <a:lvl2pPr>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2pPr>
                      <a:lvl3pPr>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3pPr>
                      <a:lvl4pPr>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5pPr>
                      <a:lvl6pPr marL="25146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6pPr>
                      <a:lvl7pPr marL="29718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7pPr>
                      <a:lvl8pPr marL="34290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8pPr>
                      <a:lvl9pPr marL="38862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9pPr>
                    </a:lstStyle>
                    <a:p>
                      <a:pPr marL="0" marR="0" lvl="0" indent="0" algn="ctr" defTabSz="457200" rtl="0" eaLnBrk="1" fontAlgn="base" latinLnBrk="0" hangingPunct="1">
                        <a:lnSpc>
                          <a:spcPct val="100000"/>
                        </a:lnSpc>
                        <a:spcBef>
                          <a:spcPts val="363"/>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US" altLang="en-US" sz="2400" b="1" i="0" u="none" strike="noStrike" cap="none" normalizeH="0" baseline="-25000" dirty="0">
                        <a:ln>
                          <a:noFill/>
                        </a:ln>
                        <a:solidFill>
                          <a:srgbClr val="000000"/>
                        </a:solidFill>
                        <a:effectLst/>
                        <a:latin typeface="Palatino Linotype" panose="02040502050505030304" pitchFamily="18" charset="0"/>
                        <a:ea typeface="Microsoft YaHei" charset="-122"/>
                        <a:cs typeface="Times New Roman" panose="02020603050405020304" pitchFamily="18" charset="0"/>
                      </a:endParaRPr>
                    </a:p>
                  </a:txBody>
                  <a:tcPr anchor="ctr" horzOverflow="overflow">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11202">
                <a:tc vMerge="1">
                  <a:txBody>
                    <a:bodyPr/>
                    <a:lstStyle/>
                    <a:p>
                      <a:pPr marL="0" marR="0" lvl="0" indent="0" algn="ctr" defTabSz="457200" rtl="0" eaLnBrk="1" fontAlgn="base" latinLnBrk="0" hangingPunct="0">
                        <a:lnSpc>
                          <a:spcPct val="100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US" altLang="en-US" sz="2400" b="1" i="0" u="none" strike="noStrike" cap="none" normalizeH="0" baseline="0" dirty="0">
                        <a:ln>
                          <a:noFill/>
                        </a:ln>
                        <a:solidFill>
                          <a:srgbClr val="000000"/>
                        </a:solidFill>
                        <a:effectLst/>
                        <a:latin typeface="Myriad Pro" pitchFamily="34" charset="0"/>
                        <a:ea typeface="Microsoft YaHei" charset="-122"/>
                        <a:cs typeface="Times New Roman" panose="02020603050405020304" pitchFamily="18" charset="0"/>
                      </a:endParaRPr>
                    </a:p>
                  </a:txBody>
                  <a:tcPr marL="0" marR="0" marT="0" marB="0" anchor="ctr" horzOverflow="overflow">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US" altLang="en-US" sz="1300" b="0"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a:t>
                      </a:r>
                      <a:r>
                        <a:rPr kumimoji="0" lang="en-US" altLang="en-US" sz="1300" b="0" i="0" u="none" strike="noStrike" cap="none" normalizeH="0" baseline="0" dirty="0" err="1">
                          <a:ln>
                            <a:noFill/>
                          </a:ln>
                          <a:solidFill>
                            <a:srgbClr val="0033CC"/>
                          </a:solidFill>
                          <a:effectLst/>
                          <a:latin typeface="Myriad Pro" pitchFamily="34" charset="0"/>
                          <a:ea typeface="Microsoft YaHei" charset="-122"/>
                          <a:cs typeface="Times New Roman" panose="02020603050405020304" pitchFamily="18" charset="0"/>
                        </a:rPr>
                        <a:t>Karlsson</a:t>
                      </a:r>
                      <a:r>
                        <a:rPr kumimoji="0" lang="en-US" altLang="en-US" sz="1300" b="0"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 &amp; </a:t>
                      </a:r>
                      <a:r>
                        <a:rPr kumimoji="0" lang="en-US" altLang="en-US" sz="1300" b="0" i="0" u="none" strike="noStrike" cap="none" normalizeH="0" baseline="0" dirty="0" err="1">
                          <a:ln>
                            <a:noFill/>
                          </a:ln>
                          <a:solidFill>
                            <a:srgbClr val="0033CC"/>
                          </a:solidFill>
                          <a:effectLst/>
                          <a:latin typeface="Myriad Pro" pitchFamily="34" charset="0"/>
                          <a:ea typeface="Microsoft YaHei" charset="-122"/>
                          <a:cs typeface="Times New Roman" panose="02020603050405020304" pitchFamily="18" charset="0"/>
                        </a:rPr>
                        <a:t>Litzén</a:t>
                      </a:r>
                      <a:r>
                        <a:rPr kumimoji="0" lang="en-US" altLang="en-US" sz="1300" b="0"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 1999]</a:t>
                      </a:r>
                    </a:p>
                  </a:txBody>
                  <a:tcPr marL="67896" marR="67896" marT="0" marB="35306" anchor="ctr" horzOverflow="overflow">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US" altLang="en-US" sz="1300" b="0"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This work</a:t>
                      </a:r>
                    </a:p>
                  </a:txBody>
                  <a:tcPr marL="67896" marR="67896" marT="0" marB="35306" anchor="ctr" horzOverflow="overflow">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859657">
                <a:tc>
                  <a:txBody>
                    <a:bodyPr/>
                    <a:lstStyle>
                      <a:lvl1pPr>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1pPr>
                      <a:lvl2pPr>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2pPr>
                      <a:lvl3pPr>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3pPr>
                      <a:lvl4pPr>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5pPr>
                      <a:lvl6pPr marL="25146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6pPr>
                      <a:lvl7pPr marL="29718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7pPr>
                      <a:lvl8pPr marL="34290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8pPr>
                      <a:lvl9pPr marL="38862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9pPr>
                    </a:lstStyle>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US" altLang="en-US" sz="1800" b="1"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6s </a:t>
                      </a:r>
                      <a:r>
                        <a:rPr kumimoji="0" lang="en-US" altLang="en-US" sz="1800" b="1" i="0" u="none" strike="noStrike" cap="none" normalizeH="0" baseline="30000" dirty="0">
                          <a:ln>
                            <a:noFill/>
                          </a:ln>
                          <a:solidFill>
                            <a:srgbClr val="0033CC"/>
                          </a:solidFill>
                          <a:effectLst/>
                          <a:latin typeface="Myriad Pro" pitchFamily="34" charset="0"/>
                          <a:ea typeface="Microsoft YaHei" charset="-122"/>
                          <a:cs typeface="Times New Roman" panose="02020603050405020304" pitchFamily="18" charset="0"/>
                        </a:rPr>
                        <a:t>2</a:t>
                      </a:r>
                      <a:r>
                        <a:rPr kumimoji="0" lang="en-US" altLang="en-US" sz="1800" b="1"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S</a:t>
                      </a:r>
                      <a:r>
                        <a:rPr kumimoji="0" lang="en-US" altLang="en-US" sz="1800" b="1" i="0" u="none" strike="noStrike" cap="none" normalizeH="0" baseline="-25000" dirty="0">
                          <a:ln>
                            <a:noFill/>
                          </a:ln>
                          <a:solidFill>
                            <a:srgbClr val="0033CC"/>
                          </a:solidFill>
                          <a:effectLst/>
                          <a:latin typeface="Myriad Pro" pitchFamily="34" charset="0"/>
                          <a:ea typeface="Microsoft YaHei" charset="-122"/>
                          <a:cs typeface="Times New Roman" panose="02020603050405020304" pitchFamily="18" charset="0"/>
                        </a:rPr>
                        <a:t>1/2</a:t>
                      </a:r>
                      <a:r>
                        <a:rPr kumimoji="0" lang="en-US" altLang="en-US" sz="1800" b="1"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 – 6p </a:t>
                      </a:r>
                      <a:r>
                        <a:rPr kumimoji="0" lang="en-US" altLang="en-US" sz="1800" b="1" i="0" u="none" strike="noStrike" cap="none" normalizeH="0" baseline="30000" dirty="0">
                          <a:ln>
                            <a:noFill/>
                          </a:ln>
                          <a:solidFill>
                            <a:srgbClr val="0033CC"/>
                          </a:solidFill>
                          <a:effectLst/>
                          <a:latin typeface="Myriad Pro" pitchFamily="34" charset="0"/>
                          <a:ea typeface="Microsoft YaHei" charset="-122"/>
                          <a:cs typeface="Times New Roman" panose="02020603050405020304" pitchFamily="18" charset="0"/>
                        </a:rPr>
                        <a:t>2</a:t>
                      </a:r>
                      <a:r>
                        <a:rPr kumimoji="0" lang="en-US" altLang="en-US" sz="1800" b="1"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P</a:t>
                      </a:r>
                      <a:r>
                        <a:rPr kumimoji="0" lang="en-US" altLang="en-US" sz="1800" b="1" i="0" u="none" strike="noStrike" cap="none" normalizeH="0" baseline="-25000" dirty="0">
                          <a:ln>
                            <a:noFill/>
                          </a:ln>
                          <a:solidFill>
                            <a:srgbClr val="0033CC"/>
                          </a:solidFill>
                          <a:effectLst/>
                          <a:latin typeface="Myriad Pro" pitchFamily="34" charset="0"/>
                          <a:ea typeface="Microsoft YaHei" charset="-122"/>
                          <a:cs typeface="Times New Roman" panose="02020603050405020304" pitchFamily="18" charset="0"/>
                        </a:rPr>
                        <a:t>1/2</a:t>
                      </a:r>
                    </a:p>
                  </a:txBody>
                  <a:tcPr marL="68983" marR="68983" marT="34491" marB="34491" anchor="ctr" horzOverflow="overflow">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US" altLang="en-US" sz="1800" b="0"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607 426 290 (100)</a:t>
                      </a:r>
                    </a:p>
                  </a:txBody>
                  <a:tcPr marL="68983" marR="68983" marT="34491" marB="34491" anchor="ctr" horzOverflow="overflow">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lvl1pPr>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1pPr>
                      <a:lvl2pPr>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2pPr>
                      <a:lvl3pPr>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3pPr>
                      <a:lvl4pPr>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5pPr>
                      <a:lvl6pPr marL="25146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6pPr>
                      <a:lvl7pPr marL="29718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7pPr>
                      <a:lvl8pPr marL="34290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8pPr>
                      <a:lvl9pPr marL="38862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9pPr>
                    </a:lstStyle>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US" altLang="en-US" sz="1800" b="0"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607 426 262.5 (0.2)</a:t>
                      </a:r>
                    </a:p>
                  </a:txBody>
                  <a:tcPr marL="68983" marR="68983" marT="34491" marB="34491" anchor="ctr" horzOverflow="overflow">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1349142">
                <a:tc>
                  <a:txBody>
                    <a:bodyPr/>
                    <a:lstStyle>
                      <a:lvl1pPr>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1pPr>
                      <a:lvl2pPr>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2pPr>
                      <a:lvl3pPr>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3pPr>
                      <a:lvl4pPr>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5pPr>
                      <a:lvl6pPr marL="25146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6pPr>
                      <a:lvl7pPr marL="29718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7pPr>
                      <a:lvl8pPr marL="34290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8pPr>
                      <a:lvl9pPr marL="38862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9pPr>
                    </a:lstStyle>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kumimoji="0" lang="en-US" altLang="en-US" sz="1800" b="1"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5d </a:t>
                      </a:r>
                      <a:r>
                        <a:rPr kumimoji="0" lang="en-US" altLang="en-US" sz="1800" b="1" i="0" u="none" strike="noStrike" cap="none" normalizeH="0" baseline="30000" dirty="0">
                          <a:ln>
                            <a:noFill/>
                          </a:ln>
                          <a:solidFill>
                            <a:srgbClr val="0033CC"/>
                          </a:solidFill>
                          <a:effectLst/>
                          <a:latin typeface="Myriad Pro" pitchFamily="34" charset="0"/>
                          <a:ea typeface="Microsoft YaHei" charset="-122"/>
                          <a:cs typeface="Times New Roman" panose="02020603050405020304" pitchFamily="18" charset="0"/>
                        </a:rPr>
                        <a:t>2</a:t>
                      </a:r>
                      <a:r>
                        <a:rPr kumimoji="0" lang="en-US" altLang="en-US" sz="1800" b="1"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D</a:t>
                      </a:r>
                      <a:r>
                        <a:rPr kumimoji="0" lang="en-US" altLang="en-US" sz="1800" b="1" i="0" u="none" strike="noStrike" cap="none" normalizeH="0" baseline="-25000" dirty="0">
                          <a:ln>
                            <a:noFill/>
                          </a:ln>
                          <a:solidFill>
                            <a:srgbClr val="0033CC"/>
                          </a:solidFill>
                          <a:effectLst/>
                          <a:latin typeface="Myriad Pro" pitchFamily="34" charset="0"/>
                          <a:ea typeface="Microsoft YaHei" charset="-122"/>
                          <a:cs typeface="Times New Roman" panose="02020603050405020304" pitchFamily="18" charset="0"/>
                        </a:rPr>
                        <a:t>3/2</a:t>
                      </a:r>
                      <a:r>
                        <a:rPr kumimoji="0" lang="en-US" altLang="en-US" sz="1800" b="1"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 – 6p </a:t>
                      </a:r>
                      <a:r>
                        <a:rPr kumimoji="0" lang="en-US" altLang="en-US" sz="1800" b="1" i="0" u="none" strike="noStrike" cap="none" normalizeH="0" baseline="30000" dirty="0">
                          <a:ln>
                            <a:noFill/>
                          </a:ln>
                          <a:solidFill>
                            <a:srgbClr val="0033CC"/>
                          </a:solidFill>
                          <a:effectLst/>
                          <a:latin typeface="Myriad Pro" pitchFamily="34" charset="0"/>
                          <a:ea typeface="Microsoft YaHei" charset="-122"/>
                          <a:cs typeface="Times New Roman" panose="02020603050405020304" pitchFamily="18" charset="0"/>
                        </a:rPr>
                        <a:t>2</a:t>
                      </a:r>
                      <a:r>
                        <a:rPr kumimoji="0" lang="en-US" altLang="en-US" sz="1800" b="1"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P</a:t>
                      </a:r>
                      <a:r>
                        <a:rPr kumimoji="0" lang="en-US" altLang="en-US" sz="1800" b="1" i="0" u="none" strike="noStrike" cap="none" normalizeH="0" baseline="-25000" dirty="0">
                          <a:ln>
                            <a:noFill/>
                          </a:ln>
                          <a:solidFill>
                            <a:srgbClr val="0033CC"/>
                          </a:solidFill>
                          <a:effectLst/>
                          <a:latin typeface="Myriad Pro" pitchFamily="34" charset="0"/>
                          <a:ea typeface="Microsoft YaHei" charset="-122"/>
                          <a:cs typeface="Times New Roman" panose="02020603050405020304" pitchFamily="18" charset="0"/>
                        </a:rPr>
                        <a:t>1/2</a:t>
                      </a:r>
                    </a:p>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US" altLang="en-US" sz="1800" b="1" i="0" u="none" strike="noStrike" cap="none" normalizeH="0" baseline="-25000" dirty="0">
                        <a:ln>
                          <a:noFill/>
                        </a:ln>
                        <a:solidFill>
                          <a:srgbClr val="0033CC"/>
                        </a:solidFill>
                        <a:effectLst/>
                        <a:latin typeface="Myriad Pro" pitchFamily="34" charset="0"/>
                        <a:ea typeface="Microsoft YaHei" charset="-122"/>
                        <a:cs typeface="Times New Roman" panose="02020603050405020304" pitchFamily="18" charset="0"/>
                      </a:endParaRPr>
                    </a:p>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nl-NL" altLang="en-US" sz="1800" b="1" i="0" u="none" strike="noStrike" cap="none" normalizeH="0" baseline="-25000" dirty="0">
                        <a:ln>
                          <a:noFill/>
                        </a:ln>
                        <a:solidFill>
                          <a:srgbClr val="0033CC"/>
                        </a:solidFill>
                        <a:effectLst/>
                        <a:latin typeface="Myriad Pro" pitchFamily="34" charset="0"/>
                        <a:ea typeface="Microsoft YaHei" charset="-122"/>
                        <a:cs typeface="Times New Roman" panose="02020603050405020304" pitchFamily="18" charset="0"/>
                      </a:endParaRPr>
                    </a:p>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kumimoji="0" lang="en-US" altLang="en-US" sz="1800" b="1"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6d </a:t>
                      </a:r>
                      <a:r>
                        <a:rPr kumimoji="0" lang="en-US" altLang="en-US" sz="1800" b="1" i="0" u="none" strike="noStrike" cap="none" normalizeH="0" baseline="30000" dirty="0">
                          <a:ln>
                            <a:noFill/>
                          </a:ln>
                          <a:solidFill>
                            <a:srgbClr val="0033CC"/>
                          </a:solidFill>
                          <a:effectLst/>
                          <a:latin typeface="Myriad Pro" pitchFamily="34" charset="0"/>
                          <a:ea typeface="Microsoft YaHei" charset="-122"/>
                          <a:cs typeface="Times New Roman" panose="02020603050405020304" pitchFamily="18" charset="0"/>
                        </a:rPr>
                        <a:t>2</a:t>
                      </a:r>
                      <a:r>
                        <a:rPr kumimoji="0" lang="en-US" altLang="en-US" sz="1800" b="1"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S</a:t>
                      </a:r>
                      <a:r>
                        <a:rPr kumimoji="0" lang="en-US" altLang="en-US" sz="1800" b="1" i="0" u="none" strike="noStrike" cap="none" normalizeH="0" baseline="-25000" dirty="0">
                          <a:ln>
                            <a:noFill/>
                          </a:ln>
                          <a:solidFill>
                            <a:srgbClr val="0033CC"/>
                          </a:solidFill>
                          <a:effectLst/>
                          <a:latin typeface="Myriad Pro" pitchFamily="34" charset="0"/>
                          <a:ea typeface="Microsoft YaHei" charset="-122"/>
                          <a:cs typeface="Times New Roman" panose="02020603050405020304" pitchFamily="18" charset="0"/>
                        </a:rPr>
                        <a:t>1/2</a:t>
                      </a:r>
                      <a:r>
                        <a:rPr kumimoji="0" lang="en-US" altLang="en-US" sz="1800" b="1"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 – 5p </a:t>
                      </a:r>
                      <a:r>
                        <a:rPr kumimoji="0" lang="en-US" altLang="en-US" sz="1800" b="1" i="0" u="none" strike="noStrike" cap="none" normalizeH="0" baseline="30000" dirty="0">
                          <a:ln>
                            <a:noFill/>
                          </a:ln>
                          <a:solidFill>
                            <a:srgbClr val="0033CC"/>
                          </a:solidFill>
                          <a:effectLst/>
                          <a:latin typeface="Myriad Pro" pitchFamily="34" charset="0"/>
                          <a:ea typeface="Microsoft YaHei" charset="-122"/>
                          <a:cs typeface="Times New Roman" panose="02020603050405020304" pitchFamily="18" charset="0"/>
                        </a:rPr>
                        <a:t>2</a:t>
                      </a:r>
                      <a:r>
                        <a:rPr kumimoji="0" lang="en-US" altLang="en-US" sz="1800" b="1"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D</a:t>
                      </a:r>
                      <a:r>
                        <a:rPr kumimoji="0" lang="en-US" altLang="en-US" sz="1800" b="1" i="0" u="none" strike="noStrike" cap="none" normalizeH="0" baseline="-25000" dirty="0">
                          <a:ln>
                            <a:noFill/>
                          </a:ln>
                          <a:solidFill>
                            <a:srgbClr val="0033CC"/>
                          </a:solidFill>
                          <a:effectLst/>
                          <a:latin typeface="Myriad Pro" pitchFamily="34" charset="0"/>
                          <a:ea typeface="Microsoft YaHei" charset="-122"/>
                          <a:cs typeface="Times New Roman" panose="02020603050405020304" pitchFamily="18" charset="0"/>
                        </a:rPr>
                        <a:t>3/2</a:t>
                      </a:r>
                    </a:p>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nl-NL" altLang="en-US" sz="1800" b="1" i="0" u="none" strike="noStrike" cap="none" normalizeH="0" baseline="-25000" dirty="0">
                        <a:ln>
                          <a:noFill/>
                        </a:ln>
                        <a:solidFill>
                          <a:srgbClr val="0033CC"/>
                        </a:solidFill>
                        <a:effectLst/>
                        <a:latin typeface="Myriad Pro" pitchFamily="34" charset="0"/>
                        <a:ea typeface="Microsoft YaHei" charset="-122"/>
                        <a:cs typeface="Times New Roman" panose="02020603050405020304" pitchFamily="18" charset="0"/>
                      </a:endParaRPr>
                    </a:p>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nl-NL" altLang="en-US" sz="1800" b="1" i="0" u="none" strike="noStrike" cap="none" normalizeH="0" baseline="-25000" dirty="0">
                        <a:ln>
                          <a:noFill/>
                        </a:ln>
                        <a:solidFill>
                          <a:srgbClr val="0033CC"/>
                        </a:solidFill>
                        <a:effectLst/>
                        <a:latin typeface="Myriad Pro" pitchFamily="34" charset="0"/>
                        <a:ea typeface="Microsoft YaHei" charset="-122"/>
                        <a:cs typeface="Times New Roman" panose="02020603050405020304" pitchFamily="18" charset="0"/>
                      </a:endParaRPr>
                    </a:p>
                  </a:txBody>
                  <a:tcPr marL="68983" marR="68983" marT="34491" marB="34491" anchor="ctr" horzOverflow="overflow">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US" altLang="en-US" sz="1800" b="0"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461 311 880 (100)</a:t>
                      </a:r>
                    </a:p>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nl-NL" altLang="en-US" sz="1800" b="0"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endParaRPr>
                    </a:p>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nl-NL" altLang="en-US" sz="1800" b="0"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a:t>
                      </a:r>
                    </a:p>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nl-NL" altLang="en-US" sz="1800" b="0"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endParaRPr>
                    </a:p>
                  </a:txBody>
                  <a:tcPr marL="68983" marR="68983" marT="34491" marB="34491" anchor="ctr" horzOverflow="overflow">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Aft>
                          <a:spcPts val="1138"/>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1pPr>
                      <a:lvl2pPr>
                        <a:spcAft>
                          <a:spcPts val="85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2pPr>
                      <a:lvl3pPr>
                        <a:spcAft>
                          <a:spcPts val="575"/>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3pPr>
                      <a:lvl4pPr>
                        <a:spcAft>
                          <a:spcPts val="288"/>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5pPr>
                      <a:lvl6pPr marL="25146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6pPr>
                      <a:lvl7pPr marL="29718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7pPr>
                      <a:lvl8pPr marL="34290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8pPr>
                      <a:lvl9pPr marL="3886200" indent="-228600" defTabSz="457200" fontAlgn="base" hangingPunct="0">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600">
                          <a:solidFill>
                            <a:srgbClr val="404040"/>
                          </a:solidFill>
                          <a:latin typeface="Myriad Pro" pitchFamily="32" charset="0"/>
                          <a:ea typeface="Microsoft YaHei" charset="-122"/>
                        </a:defRPr>
                      </a:lvl9pPr>
                    </a:lstStyle>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US" altLang="en-US" sz="1800" b="0"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461 311 878.5 (0.1)</a:t>
                      </a:r>
                    </a:p>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nl-NL" altLang="en-US" sz="1800" b="0"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endParaRPr>
                    </a:p>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kumimoji="0" lang="nl-NL" altLang="en-US" sz="1800" b="0"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rPr>
                        <a:t>146 114 384.0(0.1)</a:t>
                      </a:r>
                    </a:p>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nl-NL" altLang="en-US" sz="1800" b="0"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endParaRPr>
                    </a:p>
                    <a:p>
                      <a:pPr marL="0" marR="0" lvl="0" indent="0" algn="ctr" defTabSz="457200" rtl="0" eaLnBrk="1" fontAlgn="base" latinLnBrk="0" hangingPunct="1">
                        <a:lnSpc>
                          <a:spcPct val="100000"/>
                        </a:lnSpc>
                        <a:spcBef>
                          <a:spcPts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nl-NL" altLang="en-US" sz="100" b="0" i="0" u="none" strike="noStrike" cap="none" normalizeH="0" baseline="0" dirty="0">
                        <a:ln>
                          <a:noFill/>
                        </a:ln>
                        <a:solidFill>
                          <a:srgbClr val="0033CC"/>
                        </a:solidFill>
                        <a:effectLst/>
                        <a:latin typeface="Myriad Pro" pitchFamily="34" charset="0"/>
                        <a:ea typeface="Microsoft YaHei" charset="-122"/>
                        <a:cs typeface="Times New Roman" panose="02020603050405020304" pitchFamily="18" charset="0"/>
                      </a:endParaRPr>
                    </a:p>
                  </a:txBody>
                  <a:tcPr marL="68983" marR="68983" marT="34491" marB="34491" anchor="ctr" horzOverflow="overflow">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bl>
          </a:graphicData>
        </a:graphic>
      </p:graphicFrame>
      <p:sp>
        <p:nvSpPr>
          <p:cNvPr id="8" name="TextBox 7">
            <a:extLst>
              <a:ext uri="{FF2B5EF4-FFF2-40B4-BE49-F238E27FC236}">
                <a16:creationId xmlns:a16="http://schemas.microsoft.com/office/drawing/2014/main" xmlns="" id="{E768B98B-A488-4A06-A244-25D37D764153}"/>
              </a:ext>
            </a:extLst>
          </p:cNvPr>
          <p:cNvSpPr txBox="1"/>
          <p:nvPr/>
        </p:nvSpPr>
        <p:spPr>
          <a:xfrm>
            <a:off x="1659526" y="1983714"/>
            <a:ext cx="7757822" cy="1723549"/>
          </a:xfrm>
          <a:prstGeom prst="rect">
            <a:avLst/>
          </a:prstGeom>
          <a:solidFill>
            <a:schemeClr val="bg1"/>
          </a:solidFill>
          <a:ln w="34925">
            <a:solidFill>
              <a:srgbClr val="00B050"/>
            </a:solidFill>
          </a:ln>
        </p:spPr>
        <p:txBody>
          <a:bodyPr wrap="square" rtlCol="0">
            <a:spAutoFit/>
          </a:bodyPr>
          <a:lstStyle/>
          <a:p>
            <a:pPr marL="285750" indent="-285750">
              <a:buFont typeface="Wingdings" panose="05000000000000000000" pitchFamily="2" charset="2"/>
              <a:buChar char="Ø"/>
            </a:pPr>
            <a:endParaRPr lang="en-US" sz="800" b="1" dirty="0">
              <a:solidFill>
                <a:srgbClr val="0033CC"/>
              </a:solidFill>
            </a:endParaRPr>
          </a:p>
          <a:p>
            <a:pPr marL="285750" indent="-285750">
              <a:buFont typeface="Wingdings" panose="05000000000000000000" pitchFamily="2" charset="2"/>
              <a:buChar char="Ø"/>
            </a:pPr>
            <a:r>
              <a:rPr lang="en-US" b="1" dirty="0">
                <a:solidFill>
                  <a:srgbClr val="0033CC"/>
                </a:solidFill>
              </a:rPr>
              <a:t>Similar accurate data for single ion </a:t>
            </a:r>
            <a:r>
              <a:rPr lang="en-US" b="1" baseline="30000" dirty="0">
                <a:solidFill>
                  <a:srgbClr val="0033CC"/>
                </a:solidFill>
              </a:rPr>
              <a:t>136</a:t>
            </a:r>
            <a:r>
              <a:rPr lang="en-US" b="1" dirty="0">
                <a:solidFill>
                  <a:srgbClr val="0033CC"/>
                </a:solidFill>
              </a:rPr>
              <a:t>Ba and </a:t>
            </a:r>
            <a:r>
              <a:rPr lang="en-US" b="1" baseline="30000" dirty="0">
                <a:solidFill>
                  <a:srgbClr val="0033CC"/>
                </a:solidFill>
              </a:rPr>
              <a:t>134</a:t>
            </a:r>
            <a:r>
              <a:rPr lang="en-US" b="1" dirty="0">
                <a:solidFill>
                  <a:srgbClr val="0033CC"/>
                </a:solidFill>
              </a:rPr>
              <a:t>Ba being published (VSI; </a:t>
            </a:r>
            <a:r>
              <a:rPr lang="en-US" b="1" dirty="0" err="1">
                <a:solidFill>
                  <a:srgbClr val="0033CC"/>
                </a:solidFill>
              </a:rPr>
              <a:t>Valappol</a:t>
            </a:r>
            <a:r>
              <a:rPr lang="en-US" b="1" dirty="0">
                <a:solidFill>
                  <a:srgbClr val="0033CC"/>
                </a:solidFill>
              </a:rPr>
              <a:t>, Willmann )</a:t>
            </a:r>
          </a:p>
          <a:p>
            <a:pPr marL="285750" indent="-285750">
              <a:buFont typeface="Wingdings" panose="05000000000000000000" pitchFamily="2" charset="2"/>
              <a:buChar char="Ø"/>
            </a:pPr>
            <a:endParaRPr lang="en-US" b="1" dirty="0">
              <a:solidFill>
                <a:srgbClr val="0033CC"/>
              </a:solidFill>
            </a:endParaRPr>
          </a:p>
          <a:p>
            <a:pPr marL="285750" indent="-285750">
              <a:buFont typeface="Wingdings" panose="05000000000000000000" pitchFamily="2" charset="2"/>
              <a:buChar char="Ø"/>
            </a:pPr>
            <a:r>
              <a:rPr lang="en-US" b="1" dirty="0">
                <a:solidFill>
                  <a:srgbClr val="0033CC"/>
                </a:solidFill>
              </a:rPr>
              <a:t>Recent somewhat less precise data for Ba isotopes  </a:t>
            </a:r>
          </a:p>
          <a:p>
            <a:r>
              <a:rPr lang="en-US" b="1" dirty="0">
                <a:solidFill>
                  <a:srgbClr val="0033CC"/>
                </a:solidFill>
              </a:rPr>
              <a:t>    (</a:t>
            </a:r>
            <a:r>
              <a:rPr lang="en-US" b="1" dirty="0" err="1">
                <a:solidFill>
                  <a:srgbClr val="0033CC"/>
                </a:solidFill>
              </a:rPr>
              <a:t>Hucul</a:t>
            </a:r>
            <a:r>
              <a:rPr lang="en-US" b="1" dirty="0">
                <a:solidFill>
                  <a:srgbClr val="0033CC"/>
                </a:solidFill>
              </a:rPr>
              <a:t> et al., 2017)</a:t>
            </a:r>
          </a:p>
          <a:p>
            <a:pPr marL="285750" indent="-285750">
              <a:buFont typeface="Wingdings" panose="05000000000000000000" pitchFamily="2" charset="2"/>
              <a:buChar char="Ø"/>
            </a:pPr>
            <a:endParaRPr lang="en-US" sz="800" dirty="0"/>
          </a:p>
        </p:txBody>
      </p:sp>
    </p:spTree>
    <p:custDataLst>
      <p:tags r:id="rId1"/>
    </p:custDataLst>
    <p:extLst>
      <p:ext uri="{BB962C8B-B14F-4D97-AF65-F5344CB8AC3E}">
        <p14:creationId xmlns:p14="http://schemas.microsoft.com/office/powerpoint/2010/main" val="3808797455"/>
      </p:ext>
    </p:extLst>
  </p:cSld>
  <p:clrMapOvr>
    <a:masterClrMapping/>
  </p:clrMapOvr>
  <mc:AlternateContent xmlns:mc="http://schemas.openxmlformats.org/markup-compatibility/2006" xmlns:p14="http://schemas.microsoft.com/office/powerpoint/2010/main">
    <mc:Choice Requires="p14">
      <p:transition spd="slow" p14:dur="2000" advTm="200479"/>
    </mc:Choice>
    <mc:Fallback xmlns="">
      <p:transition spd="slow" advTm="20047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xit" presetSubtype="0" fill="hold" nodeType="withEffect">
                                  <p:stCondLst>
                                    <p:cond delay="0"/>
                                  </p:stCondLst>
                                  <p:childTnLst>
                                    <p:set>
                                      <p:cBhvr>
                                        <p:cTn id="28" dur="1" fill="hold">
                                          <p:stCondLst>
                                            <p:cond delay="0"/>
                                          </p:stCondLst>
                                        </p:cTn>
                                        <p:tgtEl>
                                          <p:spTgt spid="6"/>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7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78" grpId="0"/>
      <p:bldP spid="54" grpId="0"/>
      <p:bldP spid="64" grpId="0"/>
      <p:bldP spid="72" grpId="0"/>
      <p:bldP spid="12" grpId="0" animBg="1"/>
      <p:bldP spid="75" grpId="0" animBg="1"/>
      <p:bldP spid="8"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B356D7E3-9AF8-49C4-92CA-F0EE622D453F}"/>
              </a:ext>
            </a:extLst>
          </p:cNvPr>
          <p:cNvPicPr>
            <a:picLocks noChangeAspect="1"/>
          </p:cNvPicPr>
          <p:nvPr/>
        </p:nvPicPr>
        <p:blipFill>
          <a:blip r:embed="rId2"/>
          <a:stretch>
            <a:fillRect/>
          </a:stretch>
        </p:blipFill>
        <p:spPr>
          <a:xfrm>
            <a:off x="2388236" y="1092834"/>
            <a:ext cx="5389875" cy="5962865"/>
          </a:xfrm>
          <a:prstGeom prst="rect">
            <a:avLst/>
          </a:prstGeom>
        </p:spPr>
      </p:pic>
      <p:sp>
        <p:nvSpPr>
          <p:cNvPr id="3" name="TextBox 2">
            <a:extLst>
              <a:ext uri="{FF2B5EF4-FFF2-40B4-BE49-F238E27FC236}">
                <a16:creationId xmlns:a16="http://schemas.microsoft.com/office/drawing/2014/main" xmlns="" id="{0C9DC167-9958-4B90-9ACF-FBA86DD423B6}"/>
              </a:ext>
            </a:extLst>
          </p:cNvPr>
          <p:cNvSpPr txBox="1"/>
          <p:nvPr/>
        </p:nvSpPr>
        <p:spPr>
          <a:xfrm>
            <a:off x="5649912" y="7055699"/>
            <a:ext cx="2438400" cy="276999"/>
          </a:xfrm>
          <a:prstGeom prst="rect">
            <a:avLst/>
          </a:prstGeom>
          <a:noFill/>
        </p:spPr>
        <p:txBody>
          <a:bodyPr wrap="square" rtlCol="0">
            <a:spAutoFit/>
          </a:bodyPr>
          <a:lstStyle/>
          <a:p>
            <a:r>
              <a:rPr lang="en-US" sz="1200" b="1" dirty="0"/>
              <a:t>N. </a:t>
            </a:r>
            <a:r>
              <a:rPr lang="en-US" sz="1200" b="1" dirty="0" err="1"/>
              <a:t>Valappol</a:t>
            </a:r>
            <a:r>
              <a:rPr lang="en-US" sz="1200" b="1" dirty="0"/>
              <a:t>, thesis RUG 2019</a:t>
            </a:r>
          </a:p>
        </p:txBody>
      </p:sp>
      <p:sp>
        <p:nvSpPr>
          <p:cNvPr id="4" name="TextBox 3">
            <a:extLst>
              <a:ext uri="{FF2B5EF4-FFF2-40B4-BE49-F238E27FC236}">
                <a16:creationId xmlns:a16="http://schemas.microsoft.com/office/drawing/2014/main" xmlns="" id="{EB2FE354-2F96-4097-9F94-20336029BBB6}"/>
              </a:ext>
            </a:extLst>
          </p:cNvPr>
          <p:cNvSpPr txBox="1"/>
          <p:nvPr/>
        </p:nvSpPr>
        <p:spPr>
          <a:xfrm>
            <a:off x="2074935" y="84415"/>
            <a:ext cx="6013377" cy="933589"/>
          </a:xfrm>
          <a:prstGeom prst="rect">
            <a:avLst/>
          </a:prstGeom>
          <a:noFill/>
        </p:spPr>
        <p:txBody>
          <a:bodyPr wrap="none" rtlCol="0">
            <a:spAutoFit/>
          </a:bodyPr>
          <a:lstStyle/>
          <a:p>
            <a:r>
              <a:rPr lang="en-US" sz="3600" b="1" dirty="0">
                <a:solidFill>
                  <a:srgbClr val="0000FF"/>
                </a:solidFill>
                <a:effectLst>
                  <a:outerShdw blurRad="38100" dist="38100" dir="2700000" algn="tl">
                    <a:srgbClr val="000000">
                      <a:alpha val="43137"/>
                    </a:srgbClr>
                  </a:outerShdw>
                </a:effectLst>
              </a:rPr>
              <a:t>Ba</a:t>
            </a:r>
            <a:r>
              <a:rPr lang="en-US" sz="3600" b="1" baseline="30000" dirty="0">
                <a:solidFill>
                  <a:srgbClr val="0000FF"/>
                </a:solidFill>
                <a:effectLst>
                  <a:outerShdw blurRad="38100" dist="38100" dir="2700000" algn="tl">
                    <a:srgbClr val="000000">
                      <a:alpha val="43137"/>
                    </a:srgbClr>
                  </a:outerShdw>
                </a:effectLst>
              </a:rPr>
              <a:t>+</a:t>
            </a:r>
            <a:r>
              <a:rPr lang="en-US" sz="3600" b="1" dirty="0">
                <a:solidFill>
                  <a:srgbClr val="0000FF"/>
                </a:solidFill>
                <a:effectLst>
                  <a:outerShdw blurRad="38100" dist="38100" dir="2700000" algn="tl">
                    <a:srgbClr val="000000">
                      <a:alpha val="43137"/>
                    </a:srgbClr>
                  </a:outerShdw>
                </a:effectLst>
              </a:rPr>
              <a:t> Transitions - King Plot</a:t>
            </a:r>
            <a:r>
              <a:rPr lang="en-US" sz="1000" b="1" dirty="0">
                <a:solidFill>
                  <a:srgbClr val="0000FF"/>
                </a:solidFill>
                <a:effectLst>
                  <a:outerShdw blurRad="38100" dist="38100" dir="2700000" algn="tl">
                    <a:srgbClr val="000000">
                      <a:alpha val="43137"/>
                    </a:srgbClr>
                  </a:outerShdw>
                </a:effectLst>
              </a:rPr>
              <a:t> </a:t>
            </a:r>
          </a:p>
          <a:p>
            <a:r>
              <a:rPr lang="en-US" sz="800" b="1" dirty="0">
                <a:solidFill>
                  <a:srgbClr val="0033CC"/>
                </a:solidFill>
              </a:rPr>
              <a:t>                                                                       </a:t>
            </a:r>
            <a:r>
              <a:rPr lang="en-US" b="1" dirty="0">
                <a:solidFill>
                  <a:srgbClr val="0033CC"/>
                </a:solidFill>
              </a:rPr>
              <a:t>(spin  0 isotopes) </a:t>
            </a:r>
            <a:endParaRPr lang="en-US" sz="2800" b="1" baseline="30000" dirty="0">
              <a:solidFill>
                <a:srgbClr val="0033CC"/>
              </a:solidFill>
            </a:endParaRPr>
          </a:p>
        </p:txBody>
      </p:sp>
      <p:sp>
        <p:nvSpPr>
          <p:cNvPr id="5" name="TextBox 4">
            <a:extLst>
              <a:ext uri="{FF2B5EF4-FFF2-40B4-BE49-F238E27FC236}">
                <a16:creationId xmlns:a16="http://schemas.microsoft.com/office/drawing/2014/main" xmlns="" id="{4E4DB1CB-09B9-4AF4-8106-41DF3F6AE275}"/>
              </a:ext>
            </a:extLst>
          </p:cNvPr>
          <p:cNvSpPr txBox="1"/>
          <p:nvPr/>
        </p:nvSpPr>
        <p:spPr>
          <a:xfrm>
            <a:off x="3897312" y="1355183"/>
            <a:ext cx="439544" cy="276999"/>
          </a:xfrm>
          <a:prstGeom prst="rect">
            <a:avLst/>
          </a:prstGeom>
          <a:noFill/>
        </p:spPr>
        <p:txBody>
          <a:bodyPr wrap="none" rtlCol="0">
            <a:spAutoFit/>
          </a:bodyPr>
          <a:lstStyle/>
          <a:p>
            <a:r>
              <a:rPr lang="en-US" sz="1200" dirty="0"/>
              <a:t>132</a:t>
            </a:r>
          </a:p>
        </p:txBody>
      </p:sp>
      <p:sp>
        <p:nvSpPr>
          <p:cNvPr id="6" name="TextBox 5">
            <a:extLst>
              <a:ext uri="{FF2B5EF4-FFF2-40B4-BE49-F238E27FC236}">
                <a16:creationId xmlns:a16="http://schemas.microsoft.com/office/drawing/2014/main" xmlns="" id="{51EAD75D-398A-49BF-8406-687850BD5971}"/>
              </a:ext>
            </a:extLst>
          </p:cNvPr>
          <p:cNvSpPr txBox="1"/>
          <p:nvPr/>
        </p:nvSpPr>
        <p:spPr>
          <a:xfrm>
            <a:off x="4498478" y="1639705"/>
            <a:ext cx="439544" cy="276999"/>
          </a:xfrm>
          <a:prstGeom prst="rect">
            <a:avLst/>
          </a:prstGeom>
          <a:noFill/>
        </p:spPr>
        <p:txBody>
          <a:bodyPr wrap="none" rtlCol="0">
            <a:spAutoFit/>
          </a:bodyPr>
          <a:lstStyle/>
          <a:p>
            <a:r>
              <a:rPr lang="en-US" sz="1200" dirty="0"/>
              <a:t>134</a:t>
            </a:r>
          </a:p>
        </p:txBody>
      </p:sp>
      <p:sp>
        <p:nvSpPr>
          <p:cNvPr id="7" name="TextBox 6">
            <a:extLst>
              <a:ext uri="{FF2B5EF4-FFF2-40B4-BE49-F238E27FC236}">
                <a16:creationId xmlns:a16="http://schemas.microsoft.com/office/drawing/2014/main" xmlns="" id="{E62DC1E2-E2B1-4011-A90A-8A07CA5E05BE}"/>
              </a:ext>
            </a:extLst>
          </p:cNvPr>
          <p:cNvSpPr txBox="1"/>
          <p:nvPr/>
        </p:nvSpPr>
        <p:spPr>
          <a:xfrm>
            <a:off x="3280156" y="1724093"/>
            <a:ext cx="439544" cy="276999"/>
          </a:xfrm>
          <a:prstGeom prst="rect">
            <a:avLst/>
          </a:prstGeom>
          <a:noFill/>
        </p:spPr>
        <p:txBody>
          <a:bodyPr wrap="none" rtlCol="0">
            <a:spAutoFit/>
          </a:bodyPr>
          <a:lstStyle/>
          <a:p>
            <a:r>
              <a:rPr lang="en-US" sz="1200" dirty="0"/>
              <a:t>130</a:t>
            </a:r>
          </a:p>
        </p:txBody>
      </p:sp>
      <p:sp>
        <p:nvSpPr>
          <p:cNvPr id="8" name="TextBox 7">
            <a:extLst>
              <a:ext uri="{FF2B5EF4-FFF2-40B4-BE49-F238E27FC236}">
                <a16:creationId xmlns:a16="http://schemas.microsoft.com/office/drawing/2014/main" xmlns="" id="{BE07911C-FFFB-4825-BC09-2C8D56C0B7F7}"/>
              </a:ext>
            </a:extLst>
          </p:cNvPr>
          <p:cNvSpPr txBox="1"/>
          <p:nvPr/>
        </p:nvSpPr>
        <p:spPr>
          <a:xfrm>
            <a:off x="6640512" y="2255837"/>
            <a:ext cx="439544" cy="276999"/>
          </a:xfrm>
          <a:prstGeom prst="rect">
            <a:avLst/>
          </a:prstGeom>
          <a:noFill/>
        </p:spPr>
        <p:txBody>
          <a:bodyPr wrap="none" rtlCol="0">
            <a:spAutoFit/>
          </a:bodyPr>
          <a:lstStyle/>
          <a:p>
            <a:r>
              <a:rPr lang="en-US" sz="1200" dirty="0"/>
              <a:t>136</a:t>
            </a:r>
          </a:p>
        </p:txBody>
      </p:sp>
      <p:sp>
        <p:nvSpPr>
          <p:cNvPr id="9" name="TextBox 8">
            <a:extLst>
              <a:ext uri="{FF2B5EF4-FFF2-40B4-BE49-F238E27FC236}">
                <a16:creationId xmlns:a16="http://schemas.microsoft.com/office/drawing/2014/main" xmlns="" id="{22E6F711-3322-45EB-AAE0-656FC6E70829}"/>
              </a:ext>
            </a:extLst>
          </p:cNvPr>
          <p:cNvSpPr txBox="1"/>
          <p:nvPr/>
        </p:nvSpPr>
        <p:spPr>
          <a:xfrm>
            <a:off x="8088312" y="6701924"/>
            <a:ext cx="1249060" cy="369332"/>
          </a:xfrm>
          <a:prstGeom prst="rect">
            <a:avLst/>
          </a:prstGeom>
          <a:noFill/>
        </p:spPr>
        <p:txBody>
          <a:bodyPr wrap="none" rtlCol="0">
            <a:spAutoFit/>
          </a:bodyPr>
          <a:lstStyle/>
          <a:p>
            <a:r>
              <a:rPr lang="en-US" b="1" dirty="0">
                <a:solidFill>
                  <a:srgbClr val="0033CC"/>
                </a:solidFill>
              </a:rPr>
              <a:t>looks o.k.</a:t>
            </a:r>
          </a:p>
        </p:txBody>
      </p:sp>
      <p:grpSp>
        <p:nvGrpSpPr>
          <p:cNvPr id="17" name="Group 16">
            <a:extLst>
              <a:ext uri="{FF2B5EF4-FFF2-40B4-BE49-F238E27FC236}">
                <a16:creationId xmlns:a16="http://schemas.microsoft.com/office/drawing/2014/main" xmlns="" id="{8BE371EB-E674-4294-8F4C-2B040A0D7896}"/>
              </a:ext>
            </a:extLst>
          </p:cNvPr>
          <p:cNvGrpSpPr/>
          <p:nvPr/>
        </p:nvGrpSpPr>
        <p:grpSpPr>
          <a:xfrm>
            <a:off x="177675" y="1632182"/>
            <a:ext cx="3501134" cy="1145505"/>
            <a:chOff x="177675" y="1632182"/>
            <a:chExt cx="3501134" cy="1145505"/>
          </a:xfrm>
        </p:grpSpPr>
        <p:cxnSp>
          <p:nvCxnSpPr>
            <p:cNvPr id="11" name="Straight Arrow Connector 10">
              <a:extLst>
                <a:ext uri="{FF2B5EF4-FFF2-40B4-BE49-F238E27FC236}">
                  <a16:creationId xmlns:a16="http://schemas.microsoft.com/office/drawing/2014/main" xmlns="" id="{BD57DFCE-CAAC-44A4-BA1A-661E4CDA5882}"/>
                </a:ext>
              </a:extLst>
            </p:cNvPr>
            <p:cNvCxnSpPr/>
            <p:nvPr/>
          </p:nvCxnSpPr>
          <p:spPr bwMode="auto">
            <a:xfrm flipV="1">
              <a:off x="1306512" y="1632182"/>
              <a:ext cx="2193416" cy="547455"/>
            </a:xfrm>
            <a:prstGeom prst="straightConnector1">
              <a:avLst/>
            </a:prstGeom>
            <a:solidFill>
              <a:schemeClr val="accent1"/>
            </a:solidFill>
            <a:ln w="28575" cap="flat" cmpd="sng" algn="ctr">
              <a:solidFill>
                <a:srgbClr val="00B050"/>
              </a:solidFill>
              <a:prstDash val="solid"/>
              <a:round/>
              <a:headEnd type="none" w="med" len="med"/>
              <a:tailEnd type="triangle"/>
            </a:ln>
            <a:effectLst/>
          </p:spPr>
        </p:cxnSp>
        <p:grpSp>
          <p:nvGrpSpPr>
            <p:cNvPr id="16" name="Group 15">
              <a:extLst>
                <a:ext uri="{FF2B5EF4-FFF2-40B4-BE49-F238E27FC236}">
                  <a16:creationId xmlns:a16="http://schemas.microsoft.com/office/drawing/2014/main" xmlns="" id="{E2108516-16D3-4CEB-A1E2-7DD52B3EE75B}"/>
                </a:ext>
              </a:extLst>
            </p:cNvPr>
            <p:cNvGrpSpPr/>
            <p:nvPr/>
          </p:nvGrpSpPr>
          <p:grpSpPr>
            <a:xfrm>
              <a:off x="177675" y="1708383"/>
              <a:ext cx="3501134" cy="1069304"/>
              <a:chOff x="177675" y="1708383"/>
              <a:chExt cx="3501134" cy="1069304"/>
            </a:xfrm>
          </p:grpSpPr>
          <p:cxnSp>
            <p:nvCxnSpPr>
              <p:cNvPr id="12" name="Straight Arrow Connector 11">
                <a:extLst>
                  <a:ext uri="{FF2B5EF4-FFF2-40B4-BE49-F238E27FC236}">
                    <a16:creationId xmlns:a16="http://schemas.microsoft.com/office/drawing/2014/main" xmlns="" id="{CCAD031C-6694-4041-93FA-9FF1AAD87479}"/>
                  </a:ext>
                </a:extLst>
              </p:cNvPr>
              <p:cNvCxnSpPr>
                <a:cxnSpLocks/>
              </p:cNvCxnSpPr>
              <p:nvPr/>
            </p:nvCxnSpPr>
            <p:spPr bwMode="auto">
              <a:xfrm flipV="1">
                <a:off x="1306512" y="1708383"/>
                <a:ext cx="2372297" cy="471254"/>
              </a:xfrm>
              <a:prstGeom prst="straightConnector1">
                <a:avLst/>
              </a:prstGeom>
              <a:solidFill>
                <a:schemeClr val="accent1"/>
              </a:solidFill>
              <a:ln w="28575" cap="flat" cmpd="sng" algn="ctr">
                <a:solidFill>
                  <a:srgbClr val="00B050"/>
                </a:solidFill>
                <a:prstDash val="solid"/>
                <a:round/>
                <a:headEnd type="none" w="med" len="med"/>
                <a:tailEnd type="triangle"/>
              </a:ln>
              <a:effectLst/>
            </p:spPr>
          </p:cxnSp>
          <p:sp>
            <p:nvSpPr>
              <p:cNvPr id="15" name="TextBox 14">
                <a:extLst>
                  <a:ext uri="{FF2B5EF4-FFF2-40B4-BE49-F238E27FC236}">
                    <a16:creationId xmlns:a16="http://schemas.microsoft.com/office/drawing/2014/main" xmlns="" id="{BE84B47F-9FFC-409D-9AC6-482E4CB11939}"/>
                  </a:ext>
                </a:extLst>
              </p:cNvPr>
              <p:cNvSpPr txBox="1"/>
              <p:nvPr/>
            </p:nvSpPr>
            <p:spPr>
              <a:xfrm>
                <a:off x="177675" y="2254467"/>
                <a:ext cx="1918652" cy="523220"/>
              </a:xfrm>
              <a:prstGeom prst="rect">
                <a:avLst/>
              </a:prstGeom>
              <a:noFill/>
            </p:spPr>
            <p:txBody>
              <a:bodyPr wrap="square" rtlCol="0">
                <a:spAutoFit/>
              </a:bodyPr>
              <a:lstStyle/>
              <a:p>
                <a:r>
                  <a:rPr lang="en-US" sz="1400" b="1" dirty="0">
                    <a:solidFill>
                      <a:srgbClr val="008000"/>
                    </a:solidFill>
                  </a:rPr>
                  <a:t>D. </a:t>
                </a:r>
                <a:r>
                  <a:rPr lang="en-US" sz="1400" b="1" dirty="0" err="1">
                    <a:solidFill>
                      <a:srgbClr val="008000"/>
                    </a:solidFill>
                  </a:rPr>
                  <a:t>Hucul</a:t>
                </a:r>
                <a:r>
                  <a:rPr lang="en-US" sz="1400" b="1" dirty="0">
                    <a:solidFill>
                      <a:srgbClr val="008000"/>
                    </a:solidFill>
                  </a:rPr>
                  <a:t> et al, PRL 119, 100501 (2017)</a:t>
                </a:r>
              </a:p>
            </p:txBody>
          </p:sp>
        </p:grpSp>
      </p:grpSp>
    </p:spTree>
    <p:extLst>
      <p:ext uri="{BB962C8B-B14F-4D97-AF65-F5344CB8AC3E}">
        <p14:creationId xmlns:p14="http://schemas.microsoft.com/office/powerpoint/2010/main" val="2441250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Group 58"/>
          <p:cNvGrpSpPr>
            <a:grpSpLocks/>
          </p:cNvGrpSpPr>
          <p:nvPr/>
        </p:nvGrpSpPr>
        <p:grpSpPr bwMode="auto">
          <a:xfrm>
            <a:off x="594819" y="4994301"/>
            <a:ext cx="4013200" cy="2436814"/>
            <a:chOff x="5707063" y="2943224"/>
            <a:chExt cx="4013200" cy="2436813"/>
          </a:xfrm>
        </p:grpSpPr>
        <p:pic>
          <p:nvPicPr>
            <p:cNvPr id="56" name="Picture 1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07063" y="2943224"/>
              <a:ext cx="4013200"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7" name="Straight Arrow Connector 56"/>
            <p:cNvCxnSpPr/>
            <p:nvPr/>
          </p:nvCxnSpPr>
          <p:spPr>
            <a:xfrm flipV="1">
              <a:off x="5937556" y="3235326"/>
              <a:ext cx="369428" cy="104775"/>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TextBox 56"/>
            <p:cNvSpPr txBox="1">
              <a:spLocks noChangeArrowheads="1"/>
            </p:cNvSpPr>
            <p:nvPr/>
          </p:nvSpPr>
          <p:spPr bwMode="auto">
            <a:xfrm>
              <a:off x="6072827" y="3304193"/>
              <a:ext cx="4683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nl-NL" b="1" i="1" dirty="0">
                  <a:solidFill>
                    <a:prstClr val="black"/>
                  </a:solidFill>
                  <a:latin typeface="Cambria" panose="02040503050406030204" pitchFamily="18" charset="0"/>
                  <a:cs typeface="Calibri"/>
                </a:rPr>
                <a:t>B</a:t>
              </a:r>
              <a:r>
                <a:rPr lang="en-US" altLang="nl-NL" b="1" baseline="-25000" dirty="0">
                  <a:solidFill>
                    <a:prstClr val="black"/>
                  </a:solidFill>
                  <a:latin typeface="Cambria" panose="02040503050406030204" pitchFamily="18" charset="0"/>
                  <a:cs typeface="Calibri"/>
                </a:rPr>
                <a:t>0</a:t>
              </a:r>
            </a:p>
          </p:txBody>
        </p:sp>
      </p:grpSp>
      <p:sp>
        <p:nvSpPr>
          <p:cNvPr id="21" name="Straight Connector 20"/>
          <p:cNvSpPr/>
          <p:nvPr/>
        </p:nvSpPr>
        <p:spPr>
          <a:xfrm flipV="1">
            <a:off x="1973152" y="4338265"/>
            <a:ext cx="3231720" cy="176"/>
          </a:xfrm>
          <a:prstGeom prst="line">
            <a:avLst/>
          </a:prstGeom>
          <a:noFill/>
          <a:ln w="25400">
            <a:solidFill>
              <a:schemeClr val="tx1">
                <a:lumMod val="50000"/>
                <a:lumOff val="50000"/>
              </a:schemeClr>
            </a:solidFill>
            <a:custDash>
              <a:ds d="100000" sp="100000"/>
            </a:custDash>
            <a:miter/>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22" name="Straight Connector 21"/>
          <p:cNvSpPr/>
          <p:nvPr/>
        </p:nvSpPr>
        <p:spPr>
          <a:xfrm>
            <a:off x="5453993" y="3758664"/>
            <a:ext cx="867600" cy="18"/>
          </a:xfrm>
          <a:prstGeom prst="line">
            <a:avLst/>
          </a:prstGeom>
          <a:noFill/>
          <a:ln w="28440">
            <a:solidFill>
              <a:srgbClr val="000000"/>
            </a:solidFill>
            <a:prstDash val="solid"/>
            <a:miter/>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23" name="Straight Connector 22"/>
          <p:cNvSpPr/>
          <p:nvPr/>
        </p:nvSpPr>
        <p:spPr>
          <a:xfrm>
            <a:off x="5453993" y="4936948"/>
            <a:ext cx="867600" cy="36"/>
          </a:xfrm>
          <a:prstGeom prst="line">
            <a:avLst/>
          </a:prstGeom>
          <a:noFill/>
          <a:ln w="28440">
            <a:solidFill>
              <a:srgbClr val="000000"/>
            </a:solidFill>
            <a:prstDash val="solid"/>
            <a:miter/>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24" name="Straight Connector 23"/>
          <p:cNvSpPr/>
          <p:nvPr/>
        </p:nvSpPr>
        <p:spPr>
          <a:xfrm>
            <a:off x="6589073" y="4240706"/>
            <a:ext cx="867600" cy="14"/>
          </a:xfrm>
          <a:prstGeom prst="line">
            <a:avLst/>
          </a:prstGeom>
          <a:noFill/>
          <a:ln w="28440">
            <a:solidFill>
              <a:srgbClr val="000000"/>
            </a:solidFill>
            <a:prstDash val="solid"/>
            <a:miter/>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25" name="Straight Connector 24"/>
          <p:cNvSpPr/>
          <p:nvPr/>
        </p:nvSpPr>
        <p:spPr>
          <a:xfrm>
            <a:off x="6589073" y="5401447"/>
            <a:ext cx="867600" cy="36"/>
          </a:xfrm>
          <a:prstGeom prst="line">
            <a:avLst/>
          </a:prstGeom>
          <a:noFill/>
          <a:ln w="28440">
            <a:solidFill>
              <a:srgbClr val="000000"/>
            </a:solidFill>
            <a:prstDash val="solid"/>
            <a:miter/>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26" name="Straight Connector 25"/>
          <p:cNvSpPr/>
          <p:nvPr/>
        </p:nvSpPr>
        <p:spPr>
          <a:xfrm>
            <a:off x="7665832" y="3971784"/>
            <a:ext cx="867600" cy="18"/>
          </a:xfrm>
          <a:prstGeom prst="line">
            <a:avLst/>
          </a:prstGeom>
          <a:noFill/>
          <a:ln w="28440">
            <a:solidFill>
              <a:srgbClr val="000000"/>
            </a:solidFill>
            <a:prstDash val="solid"/>
            <a:miter/>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27" name="Straight Connector 26"/>
          <p:cNvSpPr/>
          <p:nvPr/>
        </p:nvSpPr>
        <p:spPr>
          <a:xfrm>
            <a:off x="7665832" y="5760626"/>
            <a:ext cx="867600" cy="36"/>
          </a:xfrm>
          <a:prstGeom prst="line">
            <a:avLst/>
          </a:prstGeom>
          <a:noFill/>
          <a:ln w="28440">
            <a:solidFill>
              <a:srgbClr val="000000"/>
            </a:solidFill>
            <a:prstDash val="solid"/>
            <a:miter/>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28" name="Straight Connector 27"/>
          <p:cNvSpPr/>
          <p:nvPr/>
        </p:nvSpPr>
        <p:spPr>
          <a:xfrm>
            <a:off x="6319792" y="3764083"/>
            <a:ext cx="264601" cy="453601"/>
          </a:xfrm>
          <a:prstGeom prst="line">
            <a:avLst/>
          </a:prstGeom>
          <a:noFill/>
          <a:ln w="25400">
            <a:solidFill>
              <a:schemeClr val="tx1">
                <a:lumMod val="50000"/>
                <a:lumOff val="50000"/>
              </a:schemeClr>
            </a:solidFill>
            <a:custDash>
              <a:ds d="100000" sp="100000"/>
            </a:custDash>
            <a:miter/>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29" name="Straight Connector 28"/>
          <p:cNvSpPr/>
          <p:nvPr/>
        </p:nvSpPr>
        <p:spPr>
          <a:xfrm>
            <a:off x="6326638" y="4944146"/>
            <a:ext cx="264240" cy="453600"/>
          </a:xfrm>
          <a:prstGeom prst="line">
            <a:avLst/>
          </a:prstGeom>
          <a:noFill/>
          <a:ln w="25400">
            <a:solidFill>
              <a:schemeClr val="tx1">
                <a:lumMod val="50000"/>
                <a:lumOff val="50000"/>
              </a:schemeClr>
            </a:solidFill>
            <a:custDash>
              <a:ds d="100000" sp="100000"/>
            </a:custDash>
            <a:miter/>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30" name="Straight Connector 29"/>
          <p:cNvSpPr/>
          <p:nvPr/>
        </p:nvSpPr>
        <p:spPr>
          <a:xfrm flipH="1">
            <a:off x="5221073" y="3770909"/>
            <a:ext cx="250560" cy="555480"/>
          </a:xfrm>
          <a:prstGeom prst="line">
            <a:avLst/>
          </a:prstGeom>
          <a:noFill/>
          <a:ln w="25400">
            <a:solidFill>
              <a:schemeClr val="tx1">
                <a:lumMod val="50000"/>
                <a:lumOff val="50000"/>
              </a:schemeClr>
            </a:solidFill>
            <a:custDash>
              <a:ds d="100000" sp="100000"/>
            </a:custDash>
            <a:miter/>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31" name="Straight Connector 30"/>
          <p:cNvSpPr/>
          <p:nvPr/>
        </p:nvSpPr>
        <p:spPr>
          <a:xfrm>
            <a:off x="5218193" y="4329270"/>
            <a:ext cx="249120" cy="593640"/>
          </a:xfrm>
          <a:prstGeom prst="line">
            <a:avLst/>
          </a:prstGeom>
          <a:noFill/>
          <a:ln w="25400">
            <a:solidFill>
              <a:schemeClr val="tx1">
                <a:lumMod val="50000"/>
                <a:lumOff val="50000"/>
              </a:schemeClr>
            </a:solidFill>
            <a:custDash>
              <a:ds d="100000" sp="100000"/>
            </a:custDash>
            <a:miter/>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32" name="Straight Connector 31"/>
          <p:cNvSpPr/>
          <p:nvPr/>
        </p:nvSpPr>
        <p:spPr>
          <a:xfrm flipH="1">
            <a:off x="7449473" y="3964963"/>
            <a:ext cx="221040" cy="294839"/>
          </a:xfrm>
          <a:prstGeom prst="line">
            <a:avLst/>
          </a:prstGeom>
          <a:noFill/>
          <a:ln w="25400">
            <a:solidFill>
              <a:schemeClr val="tx1">
                <a:lumMod val="50000"/>
                <a:lumOff val="50000"/>
              </a:schemeClr>
            </a:solidFill>
            <a:custDash>
              <a:ds d="100000" sp="100000"/>
            </a:custDash>
            <a:miter/>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33" name="Straight Connector 32"/>
          <p:cNvSpPr/>
          <p:nvPr/>
        </p:nvSpPr>
        <p:spPr>
          <a:xfrm>
            <a:off x="7436891" y="5430865"/>
            <a:ext cx="232559" cy="327960"/>
          </a:xfrm>
          <a:prstGeom prst="line">
            <a:avLst/>
          </a:prstGeom>
          <a:noFill/>
          <a:ln w="25400">
            <a:solidFill>
              <a:schemeClr val="tx1">
                <a:lumMod val="50000"/>
                <a:lumOff val="50000"/>
              </a:schemeClr>
            </a:solidFill>
            <a:custDash>
              <a:ds d="100000" sp="100000"/>
            </a:custDash>
            <a:miter/>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34" name="Freeform 33"/>
          <p:cNvSpPr/>
          <p:nvPr/>
        </p:nvSpPr>
        <p:spPr>
          <a:xfrm>
            <a:off x="6678721" y="3851189"/>
            <a:ext cx="742933" cy="38141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89839" tIns="46719" rIns="89839" bIns="46719" anchor="t" anchorCtr="0" compatLnSpc="0">
            <a:spAutoFit/>
          </a:bodyPr>
          <a:lstStyle/>
          <a:p>
            <a:pPr>
              <a:lnSpc>
                <a:spcPct val="102000"/>
              </a:lnSpc>
            </a:pPr>
            <a:r>
              <a:rPr lang="en-US" sz="2000" b="1" dirty="0">
                <a:solidFill>
                  <a:srgbClr val="008000"/>
                </a:solidFill>
                <a:latin typeface="Cambria" panose="02040503050406030204" pitchFamily="18" charset="0"/>
                <a:ea typeface="SimSun" pitchFamily="2"/>
                <a:cs typeface="Calibri"/>
              </a:rPr>
              <a:t>|</a:t>
            </a:r>
            <a:r>
              <a:rPr lang="en-US" sz="2000" b="1" i="1" dirty="0">
                <a:solidFill>
                  <a:srgbClr val="008000"/>
                </a:solidFill>
                <a:latin typeface="Cambria" panose="02040503050406030204" pitchFamily="18" charset="0"/>
                <a:ea typeface="SimSun" pitchFamily="2"/>
                <a:cs typeface="Calibri"/>
              </a:rPr>
              <a:t>E</a:t>
            </a:r>
            <a:r>
              <a:rPr lang="en-US" sz="2000" b="1" dirty="0">
                <a:solidFill>
                  <a:srgbClr val="008000"/>
                </a:solidFill>
                <a:latin typeface="Cambria" panose="02040503050406030204" pitchFamily="18" charset="0"/>
                <a:ea typeface="SimSun" pitchFamily="2"/>
                <a:cs typeface="Calibri"/>
              </a:rPr>
              <a:t>2|</a:t>
            </a:r>
            <a:r>
              <a:rPr lang="en-US" sz="2000" b="1" baseline="30000" dirty="0">
                <a:solidFill>
                  <a:srgbClr val="008000"/>
                </a:solidFill>
                <a:latin typeface="Cambria" panose="02040503050406030204" pitchFamily="18" charset="0"/>
                <a:ea typeface="SimSun" pitchFamily="2"/>
                <a:cs typeface="Calibri"/>
              </a:rPr>
              <a:t>2</a:t>
            </a:r>
          </a:p>
        </p:txBody>
      </p:sp>
      <p:sp>
        <p:nvSpPr>
          <p:cNvPr id="35" name="Freeform 34"/>
          <p:cNvSpPr/>
          <p:nvPr/>
        </p:nvSpPr>
        <p:spPr>
          <a:xfrm>
            <a:off x="7704361" y="3598469"/>
            <a:ext cx="1231977" cy="38141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89839" tIns="46719" rIns="89839" bIns="46719" anchor="t" anchorCtr="0" compatLnSpc="0">
            <a:spAutoFit/>
          </a:bodyPr>
          <a:lstStyle/>
          <a:p>
            <a:pPr>
              <a:lnSpc>
                <a:spcPct val="102000"/>
              </a:lnSpc>
            </a:pPr>
            <a:r>
              <a:rPr lang="en-US" sz="2000" b="1" i="1" dirty="0">
                <a:solidFill>
                  <a:srgbClr val="008000"/>
                </a:solidFill>
                <a:latin typeface="Cambria" panose="02040503050406030204" pitchFamily="18" charset="0"/>
                <a:ea typeface="SimSun" pitchFamily="2"/>
                <a:cs typeface="Calibri"/>
              </a:rPr>
              <a:t>E</a:t>
            </a:r>
            <a:r>
              <a:rPr lang="en-US" sz="2000" b="1" dirty="0">
                <a:solidFill>
                  <a:srgbClr val="008000"/>
                </a:solidFill>
                <a:latin typeface="Cambria" panose="02040503050406030204" pitchFamily="18" charset="0"/>
                <a:ea typeface="SimSun" pitchFamily="2"/>
                <a:cs typeface="Calibri"/>
              </a:rPr>
              <a:t>2</a:t>
            </a:r>
            <a:r>
              <a:rPr lang="en-US" sz="2000" b="1" dirty="0">
                <a:solidFill>
                  <a:srgbClr val="0066FF"/>
                </a:solidFill>
                <a:latin typeface="Cambria" panose="02040503050406030204" pitchFamily="18" charset="0"/>
                <a:ea typeface="SimSun" pitchFamily="2"/>
                <a:cs typeface="Calibri"/>
              </a:rPr>
              <a:t> </a:t>
            </a:r>
            <a:r>
              <a:rPr lang="en-US" sz="2000" b="1" baseline="30000" dirty="0">
                <a:solidFill>
                  <a:srgbClr val="0066FF"/>
                </a:solidFill>
                <a:latin typeface="Cambria" panose="02040503050406030204" pitchFamily="18" charset="0"/>
                <a:ea typeface="SimSun" pitchFamily="2"/>
                <a:cs typeface="Calibri"/>
              </a:rPr>
              <a:t>. </a:t>
            </a:r>
            <a:r>
              <a:rPr lang="en-US" sz="2000" b="1" i="1" dirty="0">
                <a:solidFill>
                  <a:srgbClr val="0066FF"/>
                </a:solidFill>
                <a:latin typeface="Cambria" panose="02040503050406030204" pitchFamily="18" charset="0"/>
                <a:ea typeface="SimSun" pitchFamily="2"/>
                <a:cs typeface="Calibri"/>
              </a:rPr>
              <a:t>E</a:t>
            </a:r>
            <a:r>
              <a:rPr lang="en-US" sz="2000" b="1" dirty="0">
                <a:solidFill>
                  <a:srgbClr val="0066FF"/>
                </a:solidFill>
                <a:latin typeface="Cambria" panose="02040503050406030204" pitchFamily="18" charset="0"/>
                <a:ea typeface="SimSun" pitchFamily="2"/>
                <a:cs typeface="Calibri"/>
              </a:rPr>
              <a:t>1</a:t>
            </a:r>
            <a:r>
              <a:rPr lang="en-US" sz="2000" b="1" baseline="-25000" dirty="0">
                <a:solidFill>
                  <a:srgbClr val="0066FF"/>
                </a:solidFill>
                <a:latin typeface="Cambria" panose="02040503050406030204" pitchFamily="18" charset="0"/>
                <a:ea typeface="SimSun" pitchFamily="2"/>
                <a:cs typeface="Calibri"/>
              </a:rPr>
              <a:t>APV</a:t>
            </a:r>
          </a:p>
        </p:txBody>
      </p:sp>
      <p:sp>
        <p:nvSpPr>
          <p:cNvPr id="36" name="Freeform 35"/>
          <p:cNvSpPr/>
          <p:nvPr/>
        </p:nvSpPr>
        <p:spPr>
          <a:xfrm>
            <a:off x="5691960" y="3352234"/>
            <a:ext cx="443043" cy="38141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89839" tIns="46719" rIns="89839" bIns="46719" anchor="t" anchorCtr="0" compatLnSpc="0">
            <a:spAutoFit/>
          </a:bodyPr>
          <a:lstStyle/>
          <a:p>
            <a:pPr>
              <a:lnSpc>
                <a:spcPct val="102000"/>
              </a:lnSpc>
            </a:pPr>
            <a:r>
              <a:rPr lang="en-US" sz="2000" b="1" i="1" dirty="0">
                <a:solidFill>
                  <a:srgbClr val="000000"/>
                </a:solidFill>
                <a:latin typeface="Cambria" panose="02040503050406030204" pitchFamily="18" charset="0"/>
                <a:ea typeface="SimSun" pitchFamily="2"/>
                <a:cs typeface="Calibri"/>
              </a:rPr>
              <a:t>B</a:t>
            </a:r>
            <a:r>
              <a:rPr lang="en-US" sz="2000" b="1" baseline="-25000" dirty="0">
                <a:solidFill>
                  <a:srgbClr val="000000"/>
                </a:solidFill>
                <a:latin typeface="Cambria" panose="02040503050406030204" pitchFamily="18" charset="0"/>
                <a:ea typeface="SimSun" pitchFamily="2"/>
                <a:cs typeface="Calibri"/>
              </a:rPr>
              <a:t>0</a:t>
            </a:r>
          </a:p>
        </p:txBody>
      </p:sp>
      <p:sp>
        <p:nvSpPr>
          <p:cNvPr id="37" name="Straight Connector 36"/>
          <p:cNvSpPr/>
          <p:nvPr/>
        </p:nvSpPr>
        <p:spPr>
          <a:xfrm flipH="1">
            <a:off x="5880956" y="3804025"/>
            <a:ext cx="13680" cy="1089360"/>
          </a:xfrm>
          <a:prstGeom prst="line">
            <a:avLst/>
          </a:prstGeom>
          <a:noFill/>
          <a:ln w="28440">
            <a:solidFill>
              <a:srgbClr val="000000"/>
            </a:solidFill>
            <a:prstDash val="solid"/>
            <a:miter/>
            <a:headEnd type="triangle"/>
            <a:tailEnd type="triangle"/>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38" name="Straight Connector 37"/>
          <p:cNvSpPr/>
          <p:nvPr/>
        </p:nvSpPr>
        <p:spPr>
          <a:xfrm flipH="1">
            <a:off x="7021077" y="4298306"/>
            <a:ext cx="13679" cy="1089362"/>
          </a:xfrm>
          <a:prstGeom prst="line">
            <a:avLst/>
          </a:prstGeom>
          <a:noFill/>
          <a:ln w="28440">
            <a:solidFill>
              <a:srgbClr val="008000"/>
            </a:solidFill>
            <a:prstDash val="solid"/>
            <a:miter/>
            <a:headEnd type="triangle"/>
            <a:tailEnd type="triangle"/>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39" name="Straight Connector 38"/>
          <p:cNvSpPr/>
          <p:nvPr/>
        </p:nvSpPr>
        <p:spPr>
          <a:xfrm>
            <a:off x="8084891" y="4022186"/>
            <a:ext cx="1439" cy="1684440"/>
          </a:xfrm>
          <a:prstGeom prst="line">
            <a:avLst/>
          </a:prstGeom>
          <a:noFill/>
          <a:ln w="28440">
            <a:solidFill>
              <a:srgbClr val="3366FF"/>
            </a:solidFill>
            <a:prstDash val="solid"/>
            <a:miter/>
            <a:headEnd type="triangle"/>
            <a:tailEnd type="triangle"/>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40" name="Freeform 39"/>
          <p:cNvSpPr/>
          <p:nvPr/>
        </p:nvSpPr>
        <p:spPr>
          <a:xfrm>
            <a:off x="4261865" y="3561429"/>
            <a:ext cx="1212099" cy="3703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89839" tIns="46719" rIns="89839" bIns="46719" anchor="t" anchorCtr="0" compatLnSpc="0">
            <a:spAutoFit/>
          </a:bodyPr>
          <a:lstStyle/>
          <a:p>
            <a:pPr>
              <a:lnSpc>
                <a:spcPct val="102000"/>
              </a:lnSpc>
            </a:pPr>
            <a:r>
              <a:rPr lang="en-US" b="1" i="1" dirty="0">
                <a:solidFill>
                  <a:srgbClr val="000000"/>
                </a:solidFill>
                <a:latin typeface="Cambria" panose="02040503050406030204" pitchFamily="18" charset="0"/>
                <a:ea typeface="SimSun" pitchFamily="2"/>
                <a:cs typeface="Calibri"/>
              </a:rPr>
              <a:t>m</a:t>
            </a:r>
            <a:r>
              <a:rPr lang="en-US" b="1" i="1" baseline="-25000" dirty="0">
                <a:solidFill>
                  <a:srgbClr val="000000"/>
                </a:solidFill>
                <a:latin typeface="Cambria" panose="02040503050406030204" pitchFamily="18" charset="0"/>
                <a:ea typeface="SimSun" pitchFamily="2"/>
                <a:cs typeface="Calibri"/>
              </a:rPr>
              <a:t>F</a:t>
            </a:r>
            <a:r>
              <a:rPr lang="en-US" b="1" baseline="-25000" dirty="0">
                <a:solidFill>
                  <a:srgbClr val="000000"/>
                </a:solidFill>
                <a:latin typeface="Cambria" panose="02040503050406030204" pitchFamily="18" charset="0"/>
                <a:ea typeface="SimSun" pitchFamily="2"/>
                <a:cs typeface="Calibri"/>
              </a:rPr>
              <a:t> </a:t>
            </a:r>
            <a:r>
              <a:rPr lang="en-US" b="1" dirty="0">
                <a:solidFill>
                  <a:srgbClr val="000000"/>
                </a:solidFill>
                <a:latin typeface="Cambria" panose="02040503050406030204" pitchFamily="18" charset="0"/>
                <a:ea typeface="SimSun" pitchFamily="2"/>
                <a:cs typeface="Calibri"/>
              </a:rPr>
              <a:t>= +1/2</a:t>
            </a:r>
          </a:p>
        </p:txBody>
      </p:sp>
      <p:sp>
        <p:nvSpPr>
          <p:cNvPr id="41" name="Freeform 40"/>
          <p:cNvSpPr/>
          <p:nvPr/>
        </p:nvSpPr>
        <p:spPr>
          <a:xfrm>
            <a:off x="4276778" y="4734270"/>
            <a:ext cx="1190812" cy="37038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89839" tIns="46719" rIns="89839" bIns="46719" anchor="t" anchorCtr="0" compatLnSpc="0">
            <a:spAutoFit/>
          </a:bodyPr>
          <a:lstStyle/>
          <a:p>
            <a:pPr>
              <a:lnSpc>
                <a:spcPct val="102000"/>
              </a:lnSpc>
            </a:pPr>
            <a:r>
              <a:rPr lang="en-US" b="1" i="1" dirty="0">
                <a:solidFill>
                  <a:srgbClr val="000000"/>
                </a:solidFill>
                <a:latin typeface="Cambria" panose="02040503050406030204" pitchFamily="18" charset="0"/>
                <a:ea typeface="SimSun" pitchFamily="2"/>
                <a:cs typeface="Calibri"/>
              </a:rPr>
              <a:t>m</a:t>
            </a:r>
            <a:r>
              <a:rPr lang="en-US" b="1" i="1" baseline="-25000" dirty="0">
                <a:solidFill>
                  <a:srgbClr val="000000"/>
                </a:solidFill>
                <a:latin typeface="Cambria" panose="02040503050406030204" pitchFamily="18" charset="0"/>
                <a:ea typeface="SimSun" pitchFamily="2"/>
                <a:cs typeface="Calibri"/>
              </a:rPr>
              <a:t>F</a:t>
            </a:r>
            <a:r>
              <a:rPr lang="en-US" b="1" baseline="-25000" dirty="0">
                <a:solidFill>
                  <a:srgbClr val="000000"/>
                </a:solidFill>
                <a:latin typeface="Cambria" panose="02040503050406030204" pitchFamily="18" charset="0"/>
                <a:ea typeface="SimSun" pitchFamily="2"/>
                <a:cs typeface="Calibri"/>
              </a:rPr>
              <a:t> </a:t>
            </a:r>
            <a:r>
              <a:rPr lang="en-US" b="1" dirty="0">
                <a:solidFill>
                  <a:srgbClr val="000000"/>
                </a:solidFill>
                <a:latin typeface="Cambria" panose="02040503050406030204" pitchFamily="18" charset="0"/>
                <a:ea typeface="SimSun" pitchFamily="2"/>
                <a:cs typeface="Calibri"/>
              </a:rPr>
              <a:t>= –1/2</a:t>
            </a:r>
          </a:p>
        </p:txBody>
      </p:sp>
      <p:sp>
        <p:nvSpPr>
          <p:cNvPr id="42" name="TextBox 41"/>
          <p:cNvSpPr txBox="1"/>
          <p:nvPr/>
        </p:nvSpPr>
        <p:spPr>
          <a:xfrm>
            <a:off x="6871466" y="2654144"/>
            <a:ext cx="2672331" cy="621632"/>
          </a:xfrm>
          <a:prstGeom prst="rect">
            <a:avLst/>
          </a:prstGeom>
          <a:noFill/>
          <a:ln>
            <a:noFill/>
          </a:ln>
        </p:spPr>
        <p:txBody>
          <a:bodyPr vert="horz" lIns="89839" tIns="44920" rIns="89839" bIns="44920" compatLnSpc="0">
            <a:spAutoFit/>
          </a:bodyPr>
          <a:lstStyle/>
          <a:p>
            <a:pPr algn="ctr" hangingPunct="0"/>
            <a:r>
              <a:rPr lang="en-US" b="1" dirty="0">
                <a:solidFill>
                  <a:srgbClr val="0033CC"/>
                </a:solidFill>
                <a:ea typeface="SimSun" pitchFamily="2"/>
                <a:cs typeface="Calibri"/>
              </a:rPr>
              <a:t>Interference:</a:t>
            </a:r>
            <a:br>
              <a:rPr lang="en-US" b="1" dirty="0">
                <a:solidFill>
                  <a:srgbClr val="0033CC"/>
                </a:solidFill>
                <a:ea typeface="SimSun" pitchFamily="2"/>
                <a:cs typeface="Calibri"/>
              </a:rPr>
            </a:br>
            <a:r>
              <a:rPr lang="en-US" b="1" dirty="0">
                <a:solidFill>
                  <a:srgbClr val="0033CC"/>
                </a:solidFill>
                <a:ea typeface="SimSun" pitchFamily="2"/>
                <a:cs typeface="Calibri"/>
              </a:rPr>
              <a:t>differential light shift</a:t>
            </a:r>
          </a:p>
        </p:txBody>
      </p:sp>
      <p:sp>
        <p:nvSpPr>
          <p:cNvPr id="43" name="TextBox 42"/>
          <p:cNvSpPr txBox="1"/>
          <p:nvPr/>
        </p:nvSpPr>
        <p:spPr>
          <a:xfrm>
            <a:off x="8275303" y="5199564"/>
            <a:ext cx="1766196" cy="311932"/>
          </a:xfrm>
          <a:prstGeom prst="rect">
            <a:avLst/>
          </a:prstGeom>
          <a:noFill/>
          <a:ln>
            <a:noFill/>
          </a:ln>
        </p:spPr>
        <p:txBody>
          <a:bodyPr vert="horz" wrap="square" lIns="89839" tIns="44920" rIns="89839" bIns="44920" anchor="ctr" compatLnSpc="0">
            <a:spAutoFit/>
          </a:bodyPr>
          <a:lstStyle/>
          <a:p>
            <a:pPr algn="ctr" hangingPunct="0"/>
            <a:r>
              <a:rPr lang="en-US" sz="1500" b="1" dirty="0">
                <a:solidFill>
                  <a:srgbClr val="000000"/>
                </a:solidFill>
                <a:ea typeface="SimSun" pitchFamily="2"/>
                <a:cs typeface="Calibri"/>
              </a:rPr>
              <a:t>RF spectroscopy</a:t>
            </a:r>
          </a:p>
        </p:txBody>
      </p:sp>
      <p:sp>
        <p:nvSpPr>
          <p:cNvPr id="45" name="TextBox 44"/>
          <p:cNvSpPr txBox="1"/>
          <p:nvPr/>
        </p:nvSpPr>
        <p:spPr>
          <a:xfrm>
            <a:off x="8049232" y="4679550"/>
            <a:ext cx="1080001" cy="361369"/>
          </a:xfrm>
          <a:prstGeom prst="rect">
            <a:avLst/>
          </a:prstGeom>
          <a:noFill/>
          <a:ln>
            <a:noFill/>
          </a:ln>
        </p:spPr>
        <p:txBody>
          <a:bodyPr vert="horz" lIns="89839" tIns="44920" rIns="89839" bIns="44920" compatLnSpc="0">
            <a:spAutoFit/>
          </a:bodyPr>
          <a:lstStyle/>
          <a:p>
            <a:pPr hangingPunct="0"/>
            <a:r>
              <a:rPr lang="en-US" i="1" dirty="0">
                <a:solidFill>
                  <a:prstClr val="black"/>
                </a:solidFill>
                <a:latin typeface="Cambria" panose="02040503050406030204" pitchFamily="18" charset="0"/>
                <a:ea typeface="Arial" pitchFamily="34"/>
                <a:cs typeface="Calibri"/>
              </a:rPr>
              <a:t>ω</a:t>
            </a:r>
            <a:r>
              <a:rPr lang="en-US" baseline="-33000" dirty="0">
                <a:solidFill>
                  <a:prstClr val="black"/>
                </a:solidFill>
                <a:latin typeface="Cambria" panose="02040503050406030204" pitchFamily="18" charset="0"/>
                <a:ea typeface="Arial" pitchFamily="34"/>
                <a:cs typeface="Calibri"/>
              </a:rPr>
              <a:t>0 </a:t>
            </a:r>
            <a:r>
              <a:rPr lang="en-US" dirty="0">
                <a:solidFill>
                  <a:prstClr val="black"/>
                </a:solidFill>
                <a:latin typeface="Cambria" panose="02040503050406030204" pitchFamily="18" charset="0"/>
                <a:ea typeface="Arial" pitchFamily="34"/>
                <a:cs typeface="Calibri"/>
              </a:rPr>
              <a:t>+ </a:t>
            </a:r>
            <a:r>
              <a:rPr lang="en-US" i="1" dirty="0" err="1">
                <a:solidFill>
                  <a:prstClr val="black"/>
                </a:solidFill>
                <a:latin typeface="Cambria" panose="02040503050406030204" pitchFamily="18" charset="0"/>
                <a:ea typeface="Arial" pitchFamily="34"/>
                <a:cs typeface="Calibri"/>
              </a:rPr>
              <a:t>Δ</a:t>
            </a:r>
            <a:r>
              <a:rPr lang="en-US" baseline="-33000" dirty="0" err="1">
                <a:solidFill>
                  <a:prstClr val="black"/>
                </a:solidFill>
                <a:latin typeface="Cambria" panose="02040503050406030204" pitchFamily="18" charset="0"/>
                <a:ea typeface="Arial" pitchFamily="34"/>
                <a:cs typeface="Calibri"/>
              </a:rPr>
              <a:t>diff</a:t>
            </a:r>
            <a:endParaRPr lang="en-US" baseline="-33000" dirty="0">
              <a:solidFill>
                <a:prstClr val="black"/>
              </a:solidFill>
              <a:latin typeface="Cambria" panose="02040503050406030204" pitchFamily="18" charset="0"/>
              <a:ea typeface="Arial" pitchFamily="34"/>
              <a:cs typeface="Calibri"/>
            </a:endParaRPr>
          </a:p>
        </p:txBody>
      </p:sp>
      <p:sp>
        <p:nvSpPr>
          <p:cNvPr id="46" name="TextBox 45"/>
          <p:cNvSpPr txBox="1"/>
          <p:nvPr/>
        </p:nvSpPr>
        <p:spPr>
          <a:xfrm>
            <a:off x="5853233" y="4211550"/>
            <a:ext cx="605520" cy="361369"/>
          </a:xfrm>
          <a:prstGeom prst="rect">
            <a:avLst/>
          </a:prstGeom>
          <a:noFill/>
          <a:ln>
            <a:noFill/>
          </a:ln>
        </p:spPr>
        <p:txBody>
          <a:bodyPr vert="horz" wrap="square" lIns="89839" tIns="44920" rIns="89839" bIns="44920" compatLnSpc="0">
            <a:spAutoFit/>
          </a:bodyPr>
          <a:lstStyle/>
          <a:p>
            <a:pPr hangingPunct="0"/>
            <a:r>
              <a:rPr lang="en-US" i="1" dirty="0">
                <a:solidFill>
                  <a:prstClr val="black"/>
                </a:solidFill>
                <a:latin typeface="Cambria" panose="02040503050406030204" pitchFamily="18" charset="0"/>
                <a:ea typeface="Arial" pitchFamily="34"/>
                <a:cs typeface="Calibri"/>
              </a:rPr>
              <a:t>ω</a:t>
            </a:r>
            <a:r>
              <a:rPr lang="en-US" baseline="-33000" dirty="0">
                <a:solidFill>
                  <a:prstClr val="black"/>
                </a:solidFill>
                <a:latin typeface="Cambria" panose="02040503050406030204" pitchFamily="18" charset="0"/>
                <a:ea typeface="Arial" pitchFamily="34"/>
                <a:cs typeface="Calibri"/>
              </a:rPr>
              <a:t>0</a:t>
            </a:r>
          </a:p>
        </p:txBody>
      </p:sp>
      <p:sp>
        <p:nvSpPr>
          <p:cNvPr id="47" name="TextBox 46"/>
          <p:cNvSpPr txBox="1"/>
          <p:nvPr/>
        </p:nvSpPr>
        <p:spPr>
          <a:xfrm>
            <a:off x="7005231" y="4626090"/>
            <a:ext cx="540000" cy="361369"/>
          </a:xfrm>
          <a:prstGeom prst="rect">
            <a:avLst/>
          </a:prstGeom>
          <a:noFill/>
          <a:ln>
            <a:noFill/>
          </a:ln>
        </p:spPr>
        <p:txBody>
          <a:bodyPr vert="horz" lIns="89839" tIns="44920" rIns="89839" bIns="44920" compatLnSpc="0">
            <a:spAutoFit/>
          </a:bodyPr>
          <a:lstStyle/>
          <a:p>
            <a:pPr hangingPunct="0"/>
            <a:r>
              <a:rPr lang="en-US" i="1" dirty="0">
                <a:solidFill>
                  <a:prstClr val="black"/>
                </a:solidFill>
                <a:latin typeface="Cambria" panose="02040503050406030204" pitchFamily="18" charset="0"/>
                <a:ea typeface="Arial" pitchFamily="34"/>
                <a:cs typeface="Calibri"/>
              </a:rPr>
              <a:t>ω</a:t>
            </a:r>
            <a:r>
              <a:rPr lang="en-US" baseline="-33000" dirty="0">
                <a:solidFill>
                  <a:prstClr val="black"/>
                </a:solidFill>
                <a:latin typeface="Cambria" panose="02040503050406030204" pitchFamily="18" charset="0"/>
                <a:ea typeface="Arial" pitchFamily="34"/>
                <a:cs typeface="Calibri"/>
              </a:rPr>
              <a:t>0</a:t>
            </a:r>
          </a:p>
        </p:txBody>
      </p:sp>
      <p:sp>
        <p:nvSpPr>
          <p:cNvPr id="51" name="Title 50"/>
          <p:cNvSpPr>
            <a:spLocks noGrp="1"/>
          </p:cNvSpPr>
          <p:nvPr>
            <p:ph type="title"/>
          </p:nvPr>
        </p:nvSpPr>
        <p:spPr>
          <a:xfrm>
            <a:off x="2601419" y="203154"/>
            <a:ext cx="9072563" cy="1259946"/>
          </a:xfrm>
        </p:spPr>
        <p:txBody>
          <a:bodyPr/>
          <a:lstStyle/>
          <a:p>
            <a:r>
              <a:rPr lang="en-US" b="1" dirty="0">
                <a:solidFill>
                  <a:srgbClr val="0000FF"/>
                </a:solidFill>
                <a:effectLst>
                  <a:outerShdw blurRad="38100" dist="38100" dir="2700000" algn="tl">
                    <a:srgbClr val="000000">
                      <a:alpha val="43137"/>
                    </a:srgbClr>
                  </a:outerShdw>
                </a:effectLst>
              </a:rPr>
              <a:t>Atomic Parity Violation</a:t>
            </a:r>
          </a:p>
        </p:txBody>
      </p:sp>
      <p:sp>
        <p:nvSpPr>
          <p:cNvPr id="52" name="Text pt 2"/>
          <p:cNvSpPr txBox="1"/>
          <p:nvPr/>
        </p:nvSpPr>
        <p:spPr>
          <a:xfrm>
            <a:off x="4852777" y="5932511"/>
            <a:ext cx="5188721" cy="778715"/>
          </a:xfrm>
          <a:prstGeom prst="rect">
            <a:avLst/>
          </a:prstGeom>
          <a:noFill/>
        </p:spPr>
        <p:txBody>
          <a:bodyPr wrap="square" lIns="100619" tIns="50312" rIns="100619" bIns="50312" rtlCol="0">
            <a:spAutoFit/>
          </a:bodyPr>
          <a:lstStyle/>
          <a:p>
            <a:pPr marL="314462" indent="-314462">
              <a:buFont typeface="Arial" panose="020B0604020202020204" pitchFamily="34" charset="0"/>
              <a:buChar char="•"/>
            </a:pPr>
            <a:r>
              <a:rPr lang="en-US" sz="2200" b="1" baseline="30000" dirty="0">
                <a:solidFill>
                  <a:srgbClr val="0033CC"/>
                </a:solidFill>
              </a:rPr>
              <a:t>2</a:t>
            </a:r>
            <a:r>
              <a:rPr lang="en-US" sz="2200" b="1" dirty="0">
                <a:solidFill>
                  <a:srgbClr val="0033CC"/>
                </a:solidFill>
              </a:rPr>
              <a:t>D</a:t>
            </a:r>
            <a:r>
              <a:rPr lang="en-US" sz="2200" b="1" baseline="-25000" dirty="0">
                <a:solidFill>
                  <a:srgbClr val="0033CC"/>
                </a:solidFill>
              </a:rPr>
              <a:t>5/2</a:t>
            </a:r>
            <a:r>
              <a:rPr lang="en-US" sz="2200" b="1" dirty="0">
                <a:solidFill>
                  <a:srgbClr val="0033CC"/>
                </a:solidFill>
              </a:rPr>
              <a:t> lifetime       → matrix elements</a:t>
            </a:r>
          </a:p>
          <a:p>
            <a:pPr marL="314462" indent="-314462">
              <a:buFont typeface="Arial" panose="020B0604020202020204" pitchFamily="34" charset="0"/>
              <a:buChar char="•"/>
            </a:pPr>
            <a:r>
              <a:rPr lang="en-US" sz="2200" b="1" dirty="0">
                <a:solidFill>
                  <a:srgbClr val="0033CC"/>
                </a:solidFill>
              </a:rPr>
              <a:t>Bloch equations → light shift</a:t>
            </a:r>
          </a:p>
        </p:txBody>
      </p:sp>
      <p:sp>
        <p:nvSpPr>
          <p:cNvPr id="55" name="Freeform 54"/>
          <p:cNvSpPr/>
          <p:nvPr/>
        </p:nvSpPr>
        <p:spPr>
          <a:xfrm>
            <a:off x="954957" y="1286596"/>
            <a:ext cx="4079989" cy="346624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ctr" anchorCtr="0" compatLnSpc="0"/>
          <a:lstStyle/>
          <a:p>
            <a:pPr hangingPunct="0"/>
            <a:endParaRPr lang="en-US" dirty="0">
              <a:solidFill>
                <a:prstClr val="black"/>
              </a:solidFill>
              <a:latin typeface="Calibri"/>
              <a:ea typeface="SimSun" pitchFamily="2"/>
              <a:cs typeface="Calibri"/>
            </a:endParaRPr>
          </a:p>
        </p:txBody>
      </p:sp>
      <p:sp>
        <p:nvSpPr>
          <p:cNvPr id="60" name="Straight Connector 59"/>
          <p:cNvSpPr/>
          <p:nvPr/>
        </p:nvSpPr>
        <p:spPr>
          <a:xfrm>
            <a:off x="3146405" y="2255232"/>
            <a:ext cx="954359" cy="0"/>
          </a:xfrm>
          <a:prstGeom prst="line">
            <a:avLst/>
          </a:prstGeom>
          <a:noFill/>
          <a:ln w="50800">
            <a:solidFill>
              <a:srgbClr val="000000"/>
            </a:solidFill>
            <a:prstDash val="solid"/>
            <a:miter/>
          </a:ln>
        </p:spPr>
        <p:txBody>
          <a:bodyPr vert="horz" wrap="square" lIns="99037" tIns="51502" rIns="99037" bIns="51502" anchor="t" anchorCtr="0" compatLnSpc="0"/>
          <a:lstStyle/>
          <a:p>
            <a:pPr hangingPunct="0"/>
            <a:endParaRPr lang="en-US" dirty="0">
              <a:solidFill>
                <a:prstClr val="black"/>
              </a:solidFill>
              <a:latin typeface="Calibri"/>
              <a:ea typeface="SimSun" pitchFamily="2"/>
              <a:cs typeface="Calibri"/>
            </a:endParaRPr>
          </a:p>
        </p:txBody>
      </p:sp>
      <p:sp>
        <p:nvSpPr>
          <p:cNvPr id="61" name="Freeform 60"/>
          <p:cNvSpPr/>
          <p:nvPr/>
        </p:nvSpPr>
        <p:spPr>
          <a:xfrm>
            <a:off x="4106315" y="2078723"/>
            <a:ext cx="762535" cy="39146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t" anchorCtr="0" compatLnSpc="0">
            <a:spAutoFit/>
          </a:bodyPr>
          <a:lstStyle/>
          <a:p>
            <a:pPr>
              <a:lnSpc>
                <a:spcPct val="102000"/>
              </a:lnSpc>
            </a:pPr>
            <a:r>
              <a:rPr lang="en-US" b="1" dirty="0">
                <a:solidFill>
                  <a:prstClr val="black"/>
                </a:solidFill>
                <a:latin typeface="Calibri"/>
                <a:ea typeface="SimSun" pitchFamily="2"/>
                <a:cs typeface="Calibri"/>
              </a:rPr>
              <a:t>6</a:t>
            </a:r>
            <a:r>
              <a:rPr lang="en-US" b="1" baseline="30000" dirty="0">
                <a:solidFill>
                  <a:prstClr val="black"/>
                </a:solidFill>
                <a:latin typeface="Calibri"/>
                <a:ea typeface="SimSun" pitchFamily="2"/>
                <a:cs typeface="Calibri"/>
              </a:rPr>
              <a:t>2</a:t>
            </a:r>
            <a:r>
              <a:rPr lang="en-US" b="1" dirty="0">
                <a:solidFill>
                  <a:prstClr val="black"/>
                </a:solidFill>
                <a:latin typeface="Calibri"/>
                <a:ea typeface="SimSun" pitchFamily="2"/>
                <a:cs typeface="Calibri"/>
              </a:rPr>
              <a:t>D</a:t>
            </a:r>
            <a:r>
              <a:rPr lang="en-US" b="1" baseline="-25000" dirty="0">
                <a:solidFill>
                  <a:prstClr val="black"/>
                </a:solidFill>
                <a:latin typeface="Calibri"/>
                <a:ea typeface="SimSun" pitchFamily="2"/>
                <a:cs typeface="Calibri"/>
              </a:rPr>
              <a:t>5/2</a:t>
            </a:r>
          </a:p>
        </p:txBody>
      </p:sp>
      <p:sp>
        <p:nvSpPr>
          <p:cNvPr id="62" name="Straight Connector 61"/>
          <p:cNvSpPr/>
          <p:nvPr/>
        </p:nvSpPr>
        <p:spPr>
          <a:xfrm>
            <a:off x="1968251" y="1669697"/>
            <a:ext cx="954360" cy="0"/>
          </a:xfrm>
          <a:prstGeom prst="line">
            <a:avLst/>
          </a:prstGeom>
          <a:noFill/>
          <a:ln w="50800">
            <a:solidFill>
              <a:srgbClr val="000000"/>
            </a:solidFill>
            <a:prstDash val="solid"/>
            <a:miter/>
          </a:ln>
        </p:spPr>
        <p:txBody>
          <a:bodyPr vert="horz" wrap="square" lIns="99037" tIns="51502" rIns="99037" bIns="51502" anchor="t" anchorCtr="0" compatLnSpc="0"/>
          <a:lstStyle/>
          <a:p>
            <a:pPr hangingPunct="0"/>
            <a:endParaRPr lang="en-US" dirty="0">
              <a:solidFill>
                <a:prstClr val="black"/>
              </a:solidFill>
              <a:latin typeface="Calibri"/>
              <a:ea typeface="SimSun" pitchFamily="2"/>
              <a:cs typeface="Calibri"/>
            </a:endParaRPr>
          </a:p>
        </p:txBody>
      </p:sp>
      <p:sp>
        <p:nvSpPr>
          <p:cNvPr id="63" name="Straight Connector 62"/>
          <p:cNvSpPr/>
          <p:nvPr/>
        </p:nvSpPr>
        <p:spPr>
          <a:xfrm>
            <a:off x="1967463" y="2043922"/>
            <a:ext cx="954360" cy="0"/>
          </a:xfrm>
          <a:prstGeom prst="line">
            <a:avLst/>
          </a:prstGeom>
          <a:noFill/>
          <a:ln w="50800">
            <a:solidFill>
              <a:srgbClr val="000000"/>
            </a:solidFill>
            <a:prstDash val="solid"/>
            <a:miter/>
          </a:ln>
        </p:spPr>
        <p:txBody>
          <a:bodyPr vert="horz" wrap="square" lIns="99037" tIns="51502" rIns="99037" bIns="51502" anchor="t" anchorCtr="0" compatLnSpc="0"/>
          <a:lstStyle/>
          <a:p>
            <a:pPr hangingPunct="0"/>
            <a:endParaRPr lang="en-US" dirty="0">
              <a:solidFill>
                <a:prstClr val="black"/>
              </a:solidFill>
              <a:latin typeface="Calibri"/>
              <a:ea typeface="SimSun" pitchFamily="2"/>
              <a:cs typeface="Calibri"/>
            </a:endParaRPr>
          </a:p>
        </p:txBody>
      </p:sp>
      <p:sp>
        <p:nvSpPr>
          <p:cNvPr id="64" name="Straight Connector 63"/>
          <p:cNvSpPr/>
          <p:nvPr/>
        </p:nvSpPr>
        <p:spPr>
          <a:xfrm>
            <a:off x="958108" y="4342453"/>
            <a:ext cx="954361" cy="0"/>
          </a:xfrm>
          <a:prstGeom prst="line">
            <a:avLst/>
          </a:prstGeom>
          <a:noFill/>
          <a:ln w="50800">
            <a:solidFill>
              <a:srgbClr val="000000"/>
            </a:solidFill>
            <a:prstDash val="solid"/>
            <a:miter/>
          </a:ln>
        </p:spPr>
        <p:txBody>
          <a:bodyPr vert="horz" wrap="square" lIns="99037" tIns="51502" rIns="99037" bIns="51502" anchor="t" anchorCtr="0" compatLnSpc="0"/>
          <a:lstStyle/>
          <a:p>
            <a:pPr hangingPunct="0"/>
            <a:endParaRPr lang="en-US" dirty="0">
              <a:solidFill>
                <a:prstClr val="black"/>
              </a:solidFill>
              <a:latin typeface="Calibri"/>
              <a:ea typeface="SimSun" pitchFamily="2"/>
              <a:cs typeface="Calibri"/>
            </a:endParaRPr>
          </a:p>
        </p:txBody>
      </p:sp>
      <p:sp>
        <p:nvSpPr>
          <p:cNvPr id="65" name="Straight Connector 64"/>
          <p:cNvSpPr/>
          <p:nvPr/>
        </p:nvSpPr>
        <p:spPr>
          <a:xfrm>
            <a:off x="3144823" y="2582977"/>
            <a:ext cx="954359" cy="0"/>
          </a:xfrm>
          <a:prstGeom prst="line">
            <a:avLst/>
          </a:prstGeom>
          <a:noFill/>
          <a:ln w="50800">
            <a:solidFill>
              <a:srgbClr val="000000"/>
            </a:solidFill>
            <a:prstDash val="solid"/>
            <a:miter/>
          </a:ln>
        </p:spPr>
        <p:txBody>
          <a:bodyPr vert="horz" wrap="square" lIns="99037" tIns="51502" rIns="99037" bIns="51502" anchor="t" anchorCtr="0" compatLnSpc="0"/>
          <a:lstStyle/>
          <a:p>
            <a:pPr hangingPunct="0"/>
            <a:endParaRPr lang="en-US" dirty="0">
              <a:solidFill>
                <a:prstClr val="black"/>
              </a:solidFill>
              <a:latin typeface="Calibri"/>
              <a:ea typeface="SimSun" pitchFamily="2"/>
              <a:cs typeface="Calibri"/>
            </a:endParaRPr>
          </a:p>
        </p:txBody>
      </p:sp>
      <p:sp>
        <p:nvSpPr>
          <p:cNvPr id="66" name="Straight Connector 65"/>
          <p:cNvSpPr/>
          <p:nvPr/>
        </p:nvSpPr>
        <p:spPr>
          <a:xfrm flipV="1">
            <a:off x="1333762" y="2651470"/>
            <a:ext cx="2147805" cy="1642356"/>
          </a:xfrm>
          <a:prstGeom prst="line">
            <a:avLst/>
          </a:prstGeom>
          <a:noFill/>
          <a:ln w="38100">
            <a:solidFill>
              <a:srgbClr val="008000"/>
            </a:solidFill>
            <a:prstDash val="sysDash"/>
            <a:miter/>
            <a:headEnd type="triangle"/>
            <a:tailEnd type="triangle"/>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67" name="Freeform 66"/>
          <p:cNvSpPr/>
          <p:nvPr/>
        </p:nvSpPr>
        <p:spPr>
          <a:xfrm>
            <a:off x="799748" y="4346017"/>
            <a:ext cx="726178" cy="39146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t" anchorCtr="0" compatLnSpc="0">
            <a:spAutoFit/>
          </a:bodyPr>
          <a:lstStyle/>
          <a:p>
            <a:pPr>
              <a:lnSpc>
                <a:spcPct val="102000"/>
              </a:lnSpc>
            </a:pPr>
            <a:r>
              <a:rPr lang="en-US" b="1" dirty="0">
                <a:solidFill>
                  <a:srgbClr val="000000"/>
                </a:solidFill>
                <a:latin typeface="Calibri"/>
                <a:ea typeface="SimSun" pitchFamily="2"/>
                <a:cs typeface="Calibri"/>
              </a:rPr>
              <a:t>7</a:t>
            </a:r>
            <a:r>
              <a:rPr lang="en-US" b="1" baseline="30000" dirty="0">
                <a:solidFill>
                  <a:srgbClr val="000000"/>
                </a:solidFill>
                <a:latin typeface="Calibri"/>
                <a:ea typeface="SimSun" pitchFamily="2"/>
                <a:cs typeface="Calibri"/>
              </a:rPr>
              <a:t>2</a:t>
            </a:r>
            <a:r>
              <a:rPr lang="en-US" b="1" dirty="0">
                <a:solidFill>
                  <a:srgbClr val="000000"/>
                </a:solidFill>
                <a:latin typeface="Calibri"/>
                <a:ea typeface="SimSun" pitchFamily="2"/>
                <a:cs typeface="Calibri"/>
              </a:rPr>
              <a:t>S</a:t>
            </a:r>
            <a:r>
              <a:rPr lang="en-US" b="1" baseline="-25000" dirty="0">
                <a:solidFill>
                  <a:srgbClr val="000000"/>
                </a:solidFill>
                <a:latin typeface="Calibri"/>
                <a:ea typeface="SimSun" pitchFamily="2"/>
                <a:cs typeface="Calibri"/>
              </a:rPr>
              <a:t>1/2</a:t>
            </a:r>
          </a:p>
        </p:txBody>
      </p:sp>
      <p:sp>
        <p:nvSpPr>
          <p:cNvPr id="68" name="Freeform 67"/>
          <p:cNvSpPr/>
          <p:nvPr/>
        </p:nvSpPr>
        <p:spPr>
          <a:xfrm>
            <a:off x="1836976" y="2906707"/>
            <a:ext cx="591845" cy="50989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t" anchorCtr="0" compatLnSpc="0">
            <a:spAutoFit/>
          </a:bodyPr>
          <a:lstStyle/>
          <a:p>
            <a:pPr>
              <a:lnSpc>
                <a:spcPct val="102000"/>
              </a:lnSpc>
            </a:pPr>
            <a:r>
              <a:rPr lang="en-US" sz="2600" b="1" i="1" dirty="0">
                <a:solidFill>
                  <a:srgbClr val="008000"/>
                </a:solidFill>
                <a:latin typeface="Cambria" panose="02040503050406030204" pitchFamily="18" charset="0"/>
                <a:ea typeface="SimSun" pitchFamily="2"/>
                <a:cs typeface="Calibri"/>
              </a:rPr>
              <a:t>E</a:t>
            </a:r>
            <a:r>
              <a:rPr lang="en-US" sz="2600" b="1" dirty="0">
                <a:solidFill>
                  <a:srgbClr val="008000"/>
                </a:solidFill>
                <a:latin typeface="Cambria" panose="02040503050406030204" pitchFamily="18" charset="0"/>
                <a:ea typeface="SimSun" pitchFamily="2"/>
                <a:cs typeface="Calibri"/>
              </a:rPr>
              <a:t>2</a:t>
            </a:r>
          </a:p>
        </p:txBody>
      </p:sp>
      <p:sp>
        <p:nvSpPr>
          <p:cNvPr id="69" name="Freeform 68"/>
          <p:cNvSpPr/>
          <p:nvPr/>
        </p:nvSpPr>
        <p:spPr>
          <a:xfrm>
            <a:off x="4106312" y="2424758"/>
            <a:ext cx="849545" cy="39146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t" anchorCtr="0" compatLnSpc="0">
            <a:spAutoFit/>
          </a:bodyPr>
          <a:lstStyle/>
          <a:p>
            <a:pPr>
              <a:lnSpc>
                <a:spcPct val="102000"/>
              </a:lnSpc>
            </a:pPr>
            <a:r>
              <a:rPr lang="en-US" b="1" dirty="0">
                <a:solidFill>
                  <a:srgbClr val="000000"/>
                </a:solidFill>
                <a:latin typeface="Calibri"/>
                <a:ea typeface="SimSun" pitchFamily="2"/>
                <a:cs typeface="Calibri"/>
              </a:rPr>
              <a:t>6</a:t>
            </a:r>
            <a:r>
              <a:rPr lang="en-US" b="1" baseline="30000" dirty="0">
                <a:solidFill>
                  <a:srgbClr val="000000"/>
                </a:solidFill>
                <a:latin typeface="Calibri"/>
                <a:ea typeface="SimSun" pitchFamily="2"/>
                <a:cs typeface="Calibri"/>
              </a:rPr>
              <a:t>2</a:t>
            </a:r>
            <a:r>
              <a:rPr lang="en-US" b="1" dirty="0">
                <a:solidFill>
                  <a:srgbClr val="000000"/>
                </a:solidFill>
                <a:latin typeface="Calibri"/>
                <a:ea typeface="SimSun" pitchFamily="2"/>
                <a:cs typeface="Calibri"/>
              </a:rPr>
              <a:t>D</a:t>
            </a:r>
            <a:r>
              <a:rPr lang="en-US" b="1" baseline="-25000" dirty="0">
                <a:solidFill>
                  <a:srgbClr val="000000"/>
                </a:solidFill>
                <a:latin typeface="Calibri"/>
                <a:ea typeface="SimSun" pitchFamily="2"/>
                <a:cs typeface="Calibri"/>
              </a:rPr>
              <a:t>3/2 </a:t>
            </a:r>
            <a:r>
              <a:rPr lang="en-US" b="1" dirty="0">
                <a:solidFill>
                  <a:srgbClr val="000000"/>
                </a:solidFill>
                <a:latin typeface="Calibri"/>
                <a:ea typeface="SimSun" pitchFamily="2"/>
                <a:cs typeface="Calibri"/>
              </a:rPr>
              <a:t> </a:t>
            </a:r>
          </a:p>
        </p:txBody>
      </p:sp>
      <p:sp>
        <p:nvSpPr>
          <p:cNvPr id="70" name="Freeform 69"/>
          <p:cNvSpPr/>
          <p:nvPr/>
        </p:nvSpPr>
        <p:spPr>
          <a:xfrm>
            <a:off x="1640827" y="2650227"/>
            <a:ext cx="2177507" cy="1643576"/>
          </a:xfrm>
          <a:custGeom>
            <a:avLst/>
            <a:gdLst>
              <a:gd name="f0" fmla="val 0"/>
              <a:gd name="f1" fmla="val 2222"/>
              <a:gd name="f2" fmla="val 3413"/>
            </a:gdLst>
            <a:ahLst/>
            <a:cxnLst>
              <a:cxn ang="3cd4">
                <a:pos x="hc" y="t"/>
              </a:cxn>
              <a:cxn ang="0">
                <a:pos x="r" y="vc"/>
              </a:cxn>
              <a:cxn ang="cd4">
                <a:pos x="hc" y="b"/>
              </a:cxn>
              <a:cxn ang="cd2">
                <a:pos x="l" y="vc"/>
              </a:cxn>
            </a:cxnLst>
            <a:rect l="l" t="t" r="r" b="b"/>
            <a:pathLst>
              <a:path w="3414" h="2223">
                <a:moveTo>
                  <a:pt x="f0" y="f1"/>
                </a:moveTo>
                <a:lnTo>
                  <a:pt x="f2" y="f0"/>
                </a:lnTo>
              </a:path>
            </a:pathLst>
          </a:custGeom>
          <a:noFill/>
          <a:ln w="12700">
            <a:solidFill>
              <a:srgbClr val="3366FF"/>
            </a:solidFill>
            <a:prstDash val="solid"/>
            <a:miter/>
            <a:headEnd type="triangle"/>
            <a:tailEnd type="triangle"/>
          </a:ln>
        </p:spPr>
        <p:txBody>
          <a:bodyPr vert="horz" wrap="square" lIns="89839" tIns="46719" rIns="89839" bIns="46719" anchor="t" anchorCtr="0" compatLnSpc="0"/>
          <a:lstStyle/>
          <a:p>
            <a:pPr hangingPunct="0"/>
            <a:endParaRPr lang="en-US" dirty="0">
              <a:solidFill>
                <a:prstClr val="black"/>
              </a:solidFill>
              <a:latin typeface="Calibri"/>
              <a:ea typeface="SimSun" pitchFamily="2"/>
              <a:cs typeface="Calibri"/>
            </a:endParaRPr>
          </a:p>
        </p:txBody>
      </p:sp>
      <p:sp>
        <p:nvSpPr>
          <p:cNvPr id="71" name="Freeform 70"/>
          <p:cNvSpPr/>
          <p:nvPr/>
        </p:nvSpPr>
        <p:spPr>
          <a:xfrm>
            <a:off x="2817566" y="3292967"/>
            <a:ext cx="1021628" cy="50989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t" anchorCtr="0" compatLnSpc="0">
            <a:spAutoFit/>
          </a:bodyPr>
          <a:lstStyle/>
          <a:p>
            <a:pPr>
              <a:lnSpc>
                <a:spcPct val="102000"/>
              </a:lnSpc>
            </a:pPr>
            <a:r>
              <a:rPr lang="en-US" sz="2600" b="1" i="1" dirty="0">
                <a:solidFill>
                  <a:srgbClr val="0066FF"/>
                </a:solidFill>
                <a:latin typeface="Cambria" panose="02040503050406030204" pitchFamily="18" charset="0"/>
                <a:ea typeface="SimSun" pitchFamily="2"/>
                <a:cs typeface="Calibri"/>
              </a:rPr>
              <a:t>E</a:t>
            </a:r>
            <a:r>
              <a:rPr lang="en-US" sz="2600" b="1" dirty="0">
                <a:solidFill>
                  <a:srgbClr val="0066FF"/>
                </a:solidFill>
                <a:latin typeface="Cambria" panose="02040503050406030204" pitchFamily="18" charset="0"/>
                <a:ea typeface="SimSun" pitchFamily="2"/>
                <a:cs typeface="Calibri"/>
              </a:rPr>
              <a:t>1</a:t>
            </a:r>
            <a:r>
              <a:rPr lang="en-US" sz="2600" b="1" baseline="-25000" dirty="0">
                <a:solidFill>
                  <a:srgbClr val="0066FF"/>
                </a:solidFill>
                <a:latin typeface="Cambria" panose="02040503050406030204" pitchFamily="18" charset="0"/>
                <a:ea typeface="SimSun" pitchFamily="2"/>
                <a:cs typeface="Calibri"/>
              </a:rPr>
              <a:t>APV</a:t>
            </a:r>
          </a:p>
        </p:txBody>
      </p:sp>
      <p:sp>
        <p:nvSpPr>
          <p:cNvPr id="72" name="Freeform 71"/>
          <p:cNvSpPr/>
          <p:nvPr/>
        </p:nvSpPr>
        <p:spPr>
          <a:xfrm>
            <a:off x="1389808" y="4331649"/>
            <a:ext cx="1104358" cy="38581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t" anchorCtr="0" compatLnSpc="0">
            <a:spAutoFit/>
          </a:bodyPr>
          <a:lstStyle/>
          <a:p>
            <a:r>
              <a:rPr lang="en-US" b="1" baseline="-25000" dirty="0">
                <a:solidFill>
                  <a:srgbClr val="008000"/>
                </a:solidFill>
                <a:latin typeface="Calibri"/>
                <a:ea typeface="SimSun" pitchFamily="2"/>
                <a:cs typeface="Calibri"/>
              </a:rPr>
              <a:t> </a:t>
            </a:r>
            <a:r>
              <a:rPr lang="en-US" b="1" dirty="0">
                <a:solidFill>
                  <a:srgbClr val="008000"/>
                </a:solidFill>
                <a:latin typeface="Calibri"/>
                <a:ea typeface="SimSun" pitchFamily="2"/>
                <a:cs typeface="Calibri"/>
              </a:rPr>
              <a:t>+ </a:t>
            </a:r>
            <a:r>
              <a:rPr lang="en-US" b="1" i="1" dirty="0">
                <a:solidFill>
                  <a:srgbClr val="008000"/>
                </a:solidFill>
                <a:latin typeface="Calibri"/>
                <a:ea typeface="SimSun" pitchFamily="2"/>
                <a:cs typeface="Calibri"/>
              </a:rPr>
              <a:t>ε n</a:t>
            </a:r>
            <a:r>
              <a:rPr lang="en-US" b="1" baseline="30000" dirty="0">
                <a:solidFill>
                  <a:srgbClr val="008000"/>
                </a:solidFill>
                <a:latin typeface="Calibri"/>
                <a:ea typeface="SimSun" pitchFamily="2"/>
                <a:cs typeface="Calibri"/>
              </a:rPr>
              <a:t>2</a:t>
            </a:r>
            <a:r>
              <a:rPr lang="en-US" b="1" dirty="0">
                <a:solidFill>
                  <a:srgbClr val="008000"/>
                </a:solidFill>
                <a:latin typeface="Calibri"/>
                <a:ea typeface="SimSun" pitchFamily="2"/>
                <a:cs typeface="Calibri"/>
              </a:rPr>
              <a:t>P</a:t>
            </a:r>
            <a:r>
              <a:rPr lang="en-US" b="1" baseline="-25000" dirty="0">
                <a:solidFill>
                  <a:srgbClr val="008000"/>
                </a:solidFill>
                <a:latin typeface="Calibri"/>
                <a:ea typeface="SimSun" pitchFamily="2"/>
                <a:cs typeface="Calibri"/>
              </a:rPr>
              <a:t>1/2</a:t>
            </a:r>
          </a:p>
        </p:txBody>
      </p:sp>
      <p:sp>
        <p:nvSpPr>
          <p:cNvPr id="73" name="TextBox 72"/>
          <p:cNvSpPr txBox="1"/>
          <p:nvPr/>
        </p:nvSpPr>
        <p:spPr>
          <a:xfrm>
            <a:off x="469088" y="2588994"/>
            <a:ext cx="1367888" cy="430724"/>
          </a:xfrm>
          <a:prstGeom prst="rect">
            <a:avLst/>
          </a:prstGeom>
          <a:noFill/>
        </p:spPr>
        <p:txBody>
          <a:bodyPr wrap="square" lIns="91278" tIns="45639" rIns="91278" bIns="45639" rtlCol="0">
            <a:spAutoFit/>
          </a:bodyPr>
          <a:lstStyle/>
          <a:p>
            <a:r>
              <a:rPr lang="en-US" sz="2200" b="1" dirty="0">
                <a:solidFill>
                  <a:prstClr val="black"/>
                </a:solidFill>
                <a:cs typeface="Calibri"/>
              </a:rPr>
              <a:t>Ba</a:t>
            </a:r>
            <a:r>
              <a:rPr lang="en-US" sz="2200" b="1" baseline="30000" dirty="0">
                <a:solidFill>
                  <a:prstClr val="black"/>
                </a:solidFill>
                <a:cs typeface="Calibri"/>
              </a:rPr>
              <a:t>+</a:t>
            </a:r>
            <a:r>
              <a:rPr lang="en-US" sz="2200" b="1" dirty="0">
                <a:solidFill>
                  <a:prstClr val="black"/>
                </a:solidFill>
                <a:cs typeface="Calibri"/>
              </a:rPr>
              <a:t>/Ra</a:t>
            </a:r>
            <a:r>
              <a:rPr lang="en-US" sz="2200" b="1" baseline="30000" dirty="0">
                <a:solidFill>
                  <a:prstClr val="black"/>
                </a:solidFill>
                <a:cs typeface="Calibri"/>
              </a:rPr>
              <a:t>+</a:t>
            </a:r>
            <a:endParaRPr lang="en-US" sz="2200" b="1" dirty="0">
              <a:solidFill>
                <a:prstClr val="black"/>
              </a:solidFill>
              <a:cs typeface="Calibri"/>
            </a:endParaRPr>
          </a:p>
        </p:txBody>
      </p:sp>
      <p:sp>
        <p:nvSpPr>
          <p:cNvPr id="74" name="Freeform 73"/>
          <p:cNvSpPr/>
          <p:nvPr/>
        </p:nvSpPr>
        <p:spPr>
          <a:xfrm>
            <a:off x="1223423" y="1859973"/>
            <a:ext cx="739900" cy="39146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t" anchorCtr="0" compatLnSpc="0">
            <a:spAutoFit/>
          </a:bodyPr>
          <a:lstStyle/>
          <a:p>
            <a:pPr>
              <a:lnSpc>
                <a:spcPct val="102000"/>
              </a:lnSpc>
            </a:pPr>
            <a:r>
              <a:rPr lang="en-US" b="1" dirty="0">
                <a:solidFill>
                  <a:prstClr val="black"/>
                </a:solidFill>
                <a:latin typeface="Calibri"/>
                <a:ea typeface="SimSun" pitchFamily="2"/>
                <a:cs typeface="Calibri"/>
              </a:rPr>
              <a:t>7</a:t>
            </a:r>
            <a:r>
              <a:rPr lang="en-US" b="1" baseline="30000" dirty="0">
                <a:solidFill>
                  <a:prstClr val="black"/>
                </a:solidFill>
                <a:latin typeface="Calibri"/>
                <a:ea typeface="SimSun" pitchFamily="2"/>
                <a:cs typeface="Calibri"/>
              </a:rPr>
              <a:t>2</a:t>
            </a:r>
            <a:r>
              <a:rPr lang="en-US" b="1" dirty="0">
                <a:solidFill>
                  <a:prstClr val="black"/>
                </a:solidFill>
                <a:latin typeface="Calibri"/>
                <a:ea typeface="SimSun" pitchFamily="2"/>
                <a:cs typeface="Calibri"/>
              </a:rPr>
              <a:t>P</a:t>
            </a:r>
            <a:r>
              <a:rPr lang="en-US" b="1" baseline="-25000" dirty="0">
                <a:solidFill>
                  <a:prstClr val="black"/>
                </a:solidFill>
                <a:latin typeface="Calibri"/>
                <a:ea typeface="SimSun" pitchFamily="2"/>
                <a:cs typeface="Calibri"/>
              </a:rPr>
              <a:t>1/2</a:t>
            </a:r>
          </a:p>
        </p:txBody>
      </p:sp>
      <p:sp>
        <p:nvSpPr>
          <p:cNvPr id="75" name="Freeform 74"/>
          <p:cNvSpPr/>
          <p:nvPr/>
        </p:nvSpPr>
        <p:spPr>
          <a:xfrm>
            <a:off x="1212342" y="1463100"/>
            <a:ext cx="739900" cy="39146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9037" tIns="51502" rIns="99037" bIns="51502" anchor="t" anchorCtr="0" compatLnSpc="0">
            <a:spAutoFit/>
          </a:bodyPr>
          <a:lstStyle/>
          <a:p>
            <a:pPr>
              <a:lnSpc>
                <a:spcPct val="102000"/>
              </a:lnSpc>
            </a:pPr>
            <a:r>
              <a:rPr lang="en-US" b="1" dirty="0">
                <a:solidFill>
                  <a:prstClr val="black"/>
                </a:solidFill>
                <a:latin typeface="Calibri"/>
                <a:ea typeface="SimSun" pitchFamily="2"/>
                <a:cs typeface="Calibri"/>
              </a:rPr>
              <a:t>7</a:t>
            </a:r>
            <a:r>
              <a:rPr lang="en-US" b="1" baseline="30000" dirty="0">
                <a:solidFill>
                  <a:prstClr val="black"/>
                </a:solidFill>
                <a:latin typeface="Calibri"/>
                <a:ea typeface="SimSun" pitchFamily="2"/>
                <a:cs typeface="Calibri"/>
              </a:rPr>
              <a:t>2</a:t>
            </a:r>
            <a:r>
              <a:rPr lang="en-US" b="1" dirty="0">
                <a:solidFill>
                  <a:prstClr val="black"/>
                </a:solidFill>
                <a:latin typeface="Calibri"/>
                <a:ea typeface="SimSun" pitchFamily="2"/>
                <a:cs typeface="Calibri"/>
              </a:rPr>
              <a:t>P</a:t>
            </a:r>
            <a:r>
              <a:rPr lang="en-US" b="1" baseline="-25000" dirty="0">
                <a:solidFill>
                  <a:prstClr val="black"/>
                </a:solidFill>
                <a:latin typeface="Calibri"/>
                <a:ea typeface="SimSun" pitchFamily="2"/>
                <a:cs typeface="Calibri"/>
              </a:rPr>
              <a:t>3/2</a:t>
            </a:r>
          </a:p>
        </p:txBody>
      </p:sp>
      <p:sp>
        <p:nvSpPr>
          <p:cNvPr id="76" name="Freeform 75"/>
          <p:cNvSpPr/>
          <p:nvPr/>
        </p:nvSpPr>
        <p:spPr>
          <a:xfrm>
            <a:off x="4732866" y="2430471"/>
            <a:ext cx="1586943" cy="38432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9037" tIns="49521" rIns="99037" bIns="49521" anchor="t" anchorCtr="0" compatLnSpc="0"/>
          <a:lstStyle/>
          <a:p>
            <a:r>
              <a:rPr lang="en-US" b="1" dirty="0">
                <a:solidFill>
                  <a:srgbClr val="008000"/>
                </a:solidFill>
                <a:latin typeface="Calibri"/>
                <a:ea typeface="SimSun" pitchFamily="2"/>
                <a:cs typeface="Calibri"/>
              </a:rPr>
              <a:t>+ </a:t>
            </a:r>
            <a:r>
              <a:rPr lang="en-US" b="1" i="1" dirty="0">
                <a:solidFill>
                  <a:srgbClr val="008000"/>
                </a:solidFill>
                <a:latin typeface="Calibri"/>
                <a:ea typeface="SimSun" pitchFamily="2"/>
                <a:cs typeface="Calibri"/>
              </a:rPr>
              <a:t>ε'</a:t>
            </a:r>
            <a:r>
              <a:rPr lang="en-US" b="1" dirty="0">
                <a:solidFill>
                  <a:srgbClr val="008000"/>
                </a:solidFill>
                <a:latin typeface="Calibri"/>
                <a:ea typeface="SimSun" pitchFamily="2"/>
                <a:cs typeface="Calibri"/>
              </a:rPr>
              <a:t> </a:t>
            </a:r>
            <a:r>
              <a:rPr lang="en-US" b="1" i="1" dirty="0">
                <a:solidFill>
                  <a:srgbClr val="008000"/>
                </a:solidFill>
                <a:latin typeface="Calibri"/>
                <a:ea typeface="SimSun" pitchFamily="2"/>
                <a:cs typeface="Calibri"/>
              </a:rPr>
              <a:t>n' </a:t>
            </a:r>
            <a:r>
              <a:rPr lang="en-US" b="1" baseline="30000" dirty="0">
                <a:solidFill>
                  <a:srgbClr val="008000"/>
                </a:solidFill>
                <a:latin typeface="Calibri"/>
                <a:ea typeface="SimSun" pitchFamily="2"/>
                <a:cs typeface="Calibri"/>
              </a:rPr>
              <a:t>2</a:t>
            </a:r>
            <a:r>
              <a:rPr lang="en-US" b="1" dirty="0">
                <a:solidFill>
                  <a:srgbClr val="008000"/>
                </a:solidFill>
                <a:latin typeface="Calibri"/>
                <a:ea typeface="SimSun" pitchFamily="2"/>
                <a:cs typeface="Calibri"/>
              </a:rPr>
              <a:t>P</a:t>
            </a:r>
            <a:r>
              <a:rPr lang="en-US" b="1" baseline="-25000" dirty="0">
                <a:solidFill>
                  <a:srgbClr val="008000"/>
                </a:solidFill>
                <a:latin typeface="Calibri"/>
                <a:ea typeface="SimSun" pitchFamily="2"/>
                <a:cs typeface="Calibri"/>
              </a:rPr>
              <a:t>3/2</a:t>
            </a:r>
          </a:p>
        </p:txBody>
      </p:sp>
      <p:pic>
        <p:nvPicPr>
          <p:cNvPr id="5122" name="Picture 2" descr="H:\Documents\RUG\RaIon\publications\presentations\2015-11_Dijck_BrokenMirrors\s3eq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9763" y="1463100"/>
            <a:ext cx="2990936" cy="577475"/>
          </a:xfrm>
          <a:prstGeom prst="rect">
            <a:avLst/>
          </a:prstGeom>
          <a:noFill/>
          <a:extLst>
            <a:ext uri="{909E8E84-426E-40DD-AFC4-6F175D3DCCD1}">
              <a14:hiddenFill xmlns:a14="http://schemas.microsoft.com/office/drawing/2010/main">
                <a:solidFill>
                  <a:srgbClr val="FFFFFF"/>
                </a:solidFill>
              </a14:hiddenFill>
            </a:ext>
          </a:extLst>
        </p:spPr>
      </p:pic>
      <p:sp>
        <p:nvSpPr>
          <p:cNvPr id="59" name="TextBox 1"/>
          <p:cNvSpPr txBox="1">
            <a:spLocks noChangeArrowheads="1"/>
          </p:cNvSpPr>
          <p:nvPr/>
        </p:nvSpPr>
        <p:spPr bwMode="auto">
          <a:xfrm>
            <a:off x="4554781" y="6952078"/>
            <a:ext cx="40513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88" tIns="45643" rIns="91288" bIns="45643">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s-CO" altLang="nl-NL" sz="1200" dirty="0">
                <a:solidFill>
                  <a:prstClr val="black"/>
                </a:solidFill>
                <a:latin typeface="Times New Roman" pitchFamily="18" charset="0"/>
                <a:cs typeface="Times New Roman" pitchFamily="18" charset="0"/>
              </a:rPr>
              <a:t>N. </a:t>
            </a:r>
            <a:r>
              <a:rPr lang="es-CO" altLang="nl-NL" sz="1200" dirty="0" err="1">
                <a:solidFill>
                  <a:prstClr val="black"/>
                </a:solidFill>
                <a:latin typeface="Times New Roman" pitchFamily="18" charset="0"/>
                <a:cs typeface="Times New Roman" pitchFamily="18" charset="0"/>
              </a:rPr>
              <a:t>Fortson</a:t>
            </a:r>
            <a:r>
              <a:rPr lang="es-CO" altLang="nl-NL" sz="1200" dirty="0">
                <a:solidFill>
                  <a:prstClr val="black"/>
                </a:solidFill>
                <a:latin typeface="Times New Roman" pitchFamily="18" charset="0"/>
                <a:cs typeface="Times New Roman" pitchFamily="18" charset="0"/>
              </a:rPr>
              <a:t>, </a:t>
            </a:r>
            <a:r>
              <a:rPr lang="es-CO" altLang="nl-NL" sz="1200" dirty="0" err="1">
                <a:solidFill>
                  <a:prstClr val="black"/>
                </a:solidFill>
                <a:latin typeface="Times New Roman" pitchFamily="18" charset="0"/>
                <a:cs typeface="Times New Roman" pitchFamily="18" charset="0"/>
              </a:rPr>
              <a:t>Phys</a:t>
            </a:r>
            <a:r>
              <a:rPr lang="es-CO" altLang="nl-NL" sz="1200" dirty="0">
                <a:solidFill>
                  <a:prstClr val="black"/>
                </a:solidFill>
                <a:latin typeface="Times New Roman" pitchFamily="18" charset="0"/>
                <a:cs typeface="Times New Roman" pitchFamily="18" charset="0"/>
              </a:rPr>
              <a:t>. Rev. </a:t>
            </a:r>
            <a:r>
              <a:rPr lang="es-CO" altLang="nl-NL" sz="1200" dirty="0" err="1">
                <a:solidFill>
                  <a:prstClr val="black"/>
                </a:solidFill>
                <a:latin typeface="Times New Roman" pitchFamily="18" charset="0"/>
                <a:cs typeface="Times New Roman" pitchFamily="18" charset="0"/>
              </a:rPr>
              <a:t>Lett</a:t>
            </a:r>
            <a:r>
              <a:rPr lang="es-CO" altLang="nl-NL" sz="1200" dirty="0">
                <a:solidFill>
                  <a:prstClr val="black"/>
                </a:solidFill>
                <a:latin typeface="Times New Roman" pitchFamily="18" charset="0"/>
                <a:cs typeface="Times New Roman" pitchFamily="18" charset="0"/>
              </a:rPr>
              <a:t>. </a:t>
            </a:r>
            <a:r>
              <a:rPr lang="es-CO" altLang="nl-NL" sz="1200" b="1" dirty="0">
                <a:solidFill>
                  <a:prstClr val="black"/>
                </a:solidFill>
                <a:latin typeface="Times New Roman" pitchFamily="18" charset="0"/>
                <a:cs typeface="Times New Roman" pitchFamily="18" charset="0"/>
              </a:rPr>
              <a:t>70</a:t>
            </a:r>
            <a:r>
              <a:rPr lang="es-CO" altLang="nl-NL" sz="1200" dirty="0">
                <a:solidFill>
                  <a:prstClr val="black"/>
                </a:solidFill>
                <a:latin typeface="Times New Roman" pitchFamily="18" charset="0"/>
                <a:cs typeface="Times New Roman" pitchFamily="18" charset="0"/>
              </a:rPr>
              <a:t>, 2383 (1993)</a:t>
            </a:r>
          </a:p>
          <a:p>
            <a:pPr eaLnBrk="1" hangingPunct="1">
              <a:spcAft>
                <a:spcPct val="0"/>
              </a:spcAft>
              <a:buFontTx/>
              <a:buNone/>
            </a:pPr>
            <a:r>
              <a:rPr lang="en-US" altLang="nl-NL" sz="1200" dirty="0">
                <a:solidFill>
                  <a:prstClr val="black"/>
                </a:solidFill>
                <a:latin typeface="Times New Roman" pitchFamily="18" charset="0"/>
                <a:cs typeface="Times New Roman" pitchFamily="18" charset="0"/>
              </a:rPr>
              <a:t>J. A. Sherman arXiv:0907.0459v1 ( 2009)</a:t>
            </a:r>
            <a:endParaRPr lang="en-US" altLang="nl-NL" sz="1000" dirty="0">
              <a:solidFill>
                <a:prstClr val="black"/>
              </a:solidFill>
              <a:latin typeface="Times New Roman" pitchFamily="18" charset="0"/>
              <a:cs typeface="Times New Roman" pitchFamily="18" charset="0"/>
            </a:endParaRPr>
          </a:p>
          <a:p>
            <a:pPr algn="r" eaLnBrk="1" hangingPunct="1">
              <a:spcAft>
                <a:spcPct val="0"/>
              </a:spcAft>
              <a:buFontTx/>
              <a:buNone/>
            </a:pPr>
            <a:endParaRPr lang="en-US" altLang="nl-NL" sz="1000" dirty="0">
              <a:solidFill>
                <a:prstClr val="black"/>
              </a:solidFill>
              <a:latin typeface="Comic Sans MS" pitchFamily="66" charset="0"/>
            </a:endParaRPr>
          </a:p>
        </p:txBody>
      </p:sp>
    </p:spTree>
    <p:extLst>
      <p:ext uri="{BB962C8B-B14F-4D97-AF65-F5344CB8AC3E}">
        <p14:creationId xmlns:p14="http://schemas.microsoft.com/office/powerpoint/2010/main" val="3137142809"/>
      </p:ext>
    </p:extLst>
  </p:cSld>
  <p:clrMapOvr>
    <a:masterClrMapping/>
  </p:clrMapOvr>
  <mc:AlternateContent xmlns:mc="http://schemas.openxmlformats.org/markup-compatibility/2006" xmlns:p14="http://schemas.microsoft.com/office/powerpoint/2010/main">
    <mc:Choice Requires="p14">
      <p:transition spd="slow" p14:dur="2000" advTm="39086"/>
    </mc:Choice>
    <mc:Fallback xmlns="">
      <p:transition spd="slow" advTm="39086"/>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13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1903" y="1297311"/>
            <a:ext cx="7238203" cy="5851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873940" y="533624"/>
            <a:ext cx="5141151" cy="369332"/>
          </a:xfrm>
          <a:prstGeom prst="rect">
            <a:avLst/>
          </a:prstGeom>
          <a:noFill/>
        </p:spPr>
        <p:txBody>
          <a:bodyPr wrap="none" rtlCol="0">
            <a:spAutoFit/>
          </a:bodyPr>
          <a:lstStyle/>
          <a:p>
            <a:r>
              <a:rPr lang="nl-NL" b="1" dirty="0" err="1">
                <a:solidFill>
                  <a:srgbClr val="000099"/>
                </a:solidFill>
              </a:rPr>
              <a:t>Experimental</a:t>
            </a:r>
            <a:r>
              <a:rPr lang="nl-NL" b="1" dirty="0">
                <a:solidFill>
                  <a:srgbClr val="000099"/>
                </a:solidFill>
              </a:rPr>
              <a:t> Challenge: </a:t>
            </a:r>
            <a:r>
              <a:rPr lang="nl-NL" b="1" dirty="0" err="1">
                <a:solidFill>
                  <a:srgbClr val="000099"/>
                </a:solidFill>
              </a:rPr>
              <a:t>Localization</a:t>
            </a:r>
            <a:r>
              <a:rPr lang="nl-NL" b="1" dirty="0">
                <a:solidFill>
                  <a:srgbClr val="000099"/>
                </a:solidFill>
              </a:rPr>
              <a:t> </a:t>
            </a:r>
            <a:r>
              <a:rPr lang="nl-NL" b="1" dirty="0" err="1">
                <a:solidFill>
                  <a:srgbClr val="000099"/>
                </a:solidFill>
              </a:rPr>
              <a:t>to</a:t>
            </a:r>
            <a:r>
              <a:rPr lang="nl-NL" b="1" dirty="0">
                <a:solidFill>
                  <a:srgbClr val="000099"/>
                </a:solidFill>
              </a:rPr>
              <a:t> &lt; </a:t>
            </a:r>
            <a:r>
              <a:rPr lang="el-GR" b="1" dirty="0">
                <a:solidFill>
                  <a:srgbClr val="000099"/>
                </a:solidFill>
              </a:rPr>
              <a:t>λ</a:t>
            </a:r>
            <a:r>
              <a:rPr lang="nl-NL" b="1" dirty="0">
                <a:solidFill>
                  <a:srgbClr val="000099"/>
                </a:solidFill>
              </a:rPr>
              <a:t>/2</a:t>
            </a:r>
            <a:endParaRPr lang="en-US" b="1" dirty="0">
              <a:solidFill>
                <a:srgbClr val="000099"/>
              </a:solidFill>
            </a:endParaRPr>
          </a:p>
        </p:txBody>
      </p:sp>
    </p:spTree>
    <p:extLst>
      <p:ext uri="{BB962C8B-B14F-4D97-AF65-F5344CB8AC3E}">
        <p14:creationId xmlns:p14="http://schemas.microsoft.com/office/powerpoint/2010/main" val="4169726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Rectangle 3"/>
          <p:cNvSpPr>
            <a:spLocks noGrp="1" noChangeArrowheads="1"/>
          </p:cNvSpPr>
          <p:nvPr>
            <p:ph type="title"/>
          </p:nvPr>
        </p:nvSpPr>
        <p:spPr bwMode="auto">
          <a:xfrm>
            <a:off x="1099481" y="302737"/>
            <a:ext cx="7407432" cy="125994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796" tIns="50398" rIns="100796" bIns="50398" numCol="1" anchor="t" anchorCtr="0" compatLnSpc="1">
            <a:prstTxWarp prst="textNoShape">
              <a:avLst/>
            </a:prstTxWarp>
          </a:bodyPr>
          <a:lstStyle/>
          <a:p>
            <a:pPr algn="ctr" defTabSz="1007943"/>
            <a:r>
              <a:rPr lang="en-US" b="1" dirty="0">
                <a:solidFill>
                  <a:srgbClr val="000099"/>
                </a:solidFill>
              </a:rPr>
              <a:t>Atomic parity violation (APV)</a:t>
            </a:r>
            <a:br>
              <a:rPr lang="en-US" b="1" dirty="0">
                <a:solidFill>
                  <a:srgbClr val="000099"/>
                </a:solidFill>
              </a:rPr>
            </a:br>
            <a:r>
              <a:rPr lang="en-US" sz="2205" i="1" dirty="0">
                <a:solidFill>
                  <a:srgbClr val="000099"/>
                </a:solidFill>
              </a:rPr>
              <a:t>  future </a:t>
            </a:r>
          </a:p>
        </p:txBody>
      </p:sp>
      <p:sp>
        <p:nvSpPr>
          <p:cNvPr id="25607" name="Text Box 192"/>
          <p:cNvSpPr txBox="1">
            <a:spLocks noChangeArrowheads="1"/>
          </p:cNvSpPr>
          <p:nvPr/>
        </p:nvSpPr>
        <p:spPr bwMode="auto">
          <a:xfrm>
            <a:off x="2884405" y="-1741176"/>
            <a:ext cx="5879747" cy="1619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defTabSz="3967163" eaLnBrk="0" hangingPunct="0">
              <a:defRPr sz="2400">
                <a:solidFill>
                  <a:schemeClr val="bg1"/>
                </a:solidFill>
                <a:latin typeface="Calibri" pitchFamily="34" charset="0"/>
              </a:defRPr>
            </a:lvl1pPr>
            <a:lvl2pPr defTabSz="3967163" eaLnBrk="0" hangingPunct="0">
              <a:defRPr sz="2400">
                <a:solidFill>
                  <a:schemeClr val="bg1"/>
                </a:solidFill>
                <a:latin typeface="Calibri" pitchFamily="34" charset="0"/>
              </a:defRPr>
            </a:lvl2pPr>
            <a:lvl3pPr defTabSz="3967163" eaLnBrk="0" hangingPunct="0">
              <a:defRPr sz="2400">
                <a:solidFill>
                  <a:schemeClr val="bg1"/>
                </a:solidFill>
                <a:latin typeface="Calibri" pitchFamily="34" charset="0"/>
              </a:defRPr>
            </a:lvl3pPr>
            <a:lvl4pPr defTabSz="3967163" eaLnBrk="0" hangingPunct="0">
              <a:defRPr sz="2400">
                <a:solidFill>
                  <a:schemeClr val="bg1"/>
                </a:solidFill>
                <a:latin typeface="Calibri" pitchFamily="34" charset="0"/>
              </a:defRPr>
            </a:lvl4pPr>
            <a:lvl5pPr defTabSz="3967163" eaLnBrk="0" hangingPunct="0">
              <a:defRPr sz="2400">
                <a:solidFill>
                  <a:schemeClr val="bg1"/>
                </a:solidFill>
                <a:latin typeface="Calibri" pitchFamily="34" charset="0"/>
              </a:defRPr>
            </a:lvl5pPr>
            <a:lvl6pPr marL="25146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eaLnBrk="1" hangingPunct="1">
              <a:defRPr/>
            </a:pPr>
            <a:r>
              <a:rPr lang="en-US" sz="1984" b="1">
                <a:solidFill>
                  <a:srgbClr val="000099"/>
                </a:solidFill>
                <a:latin typeface="+mj-lt"/>
                <a:cs typeface="+mn-cs"/>
              </a:rPr>
              <a:t>Coulomb interaction:</a:t>
            </a:r>
          </a:p>
          <a:p>
            <a:pPr eaLnBrk="1" hangingPunct="1">
              <a:buClr>
                <a:schemeClr val="bg2"/>
              </a:buClr>
              <a:buSzPct val="65000"/>
              <a:buFont typeface="Wingdings" pitchFamily="2" charset="2"/>
              <a:buChar char="§"/>
              <a:defRPr/>
            </a:pPr>
            <a:r>
              <a:rPr lang="en-US" sz="1984" b="1">
                <a:solidFill>
                  <a:srgbClr val="000099"/>
                </a:solidFill>
                <a:latin typeface="+mj-lt"/>
                <a:cs typeface="+mn-cs"/>
              </a:rPr>
              <a:t>    Mediated by photons, massless, so </a:t>
            </a:r>
            <a:r>
              <a:rPr lang="en-US" sz="1984" b="1" i="1">
                <a:solidFill>
                  <a:srgbClr val="000099"/>
                </a:solidFill>
                <a:latin typeface="+mj-lt"/>
                <a:cs typeface="+mn-cs"/>
              </a:rPr>
              <a:t>long-ranged</a:t>
            </a:r>
          </a:p>
          <a:p>
            <a:pPr eaLnBrk="1" hangingPunct="1">
              <a:buClr>
                <a:schemeClr val="bg2"/>
              </a:buClr>
              <a:buSzPct val="65000"/>
              <a:buFont typeface="Wingdings" pitchFamily="2" charset="2"/>
              <a:buChar char="§"/>
              <a:defRPr/>
            </a:pPr>
            <a:r>
              <a:rPr lang="en-US" sz="1984" b="1">
                <a:solidFill>
                  <a:srgbClr val="000099"/>
                </a:solidFill>
                <a:latin typeface="+mj-lt"/>
                <a:cs typeface="+mn-cs"/>
              </a:rPr>
              <a:t>    Gives the atomic spectrum + selection rules</a:t>
            </a:r>
          </a:p>
          <a:p>
            <a:pPr eaLnBrk="1" hangingPunct="1">
              <a:buClr>
                <a:schemeClr val="bg2"/>
              </a:buClr>
              <a:buSzPct val="65000"/>
              <a:buFont typeface="Wingdings" pitchFamily="2" charset="2"/>
              <a:buChar char="§"/>
              <a:defRPr/>
            </a:pPr>
            <a:r>
              <a:rPr lang="en-US" sz="1984" b="1">
                <a:solidFill>
                  <a:srgbClr val="000099"/>
                </a:solidFill>
                <a:latin typeface="+mj-lt"/>
                <a:cs typeface="+mn-cs"/>
              </a:rPr>
              <a:t>    Nucleus has an </a:t>
            </a:r>
            <a:r>
              <a:rPr lang="en-US" sz="1984" b="1" i="1">
                <a:solidFill>
                  <a:srgbClr val="000099"/>
                </a:solidFill>
                <a:latin typeface="+mj-lt"/>
                <a:cs typeface="+mn-cs"/>
              </a:rPr>
              <a:t>electric charge</a:t>
            </a:r>
            <a:r>
              <a:rPr lang="en-US" sz="1984" b="1">
                <a:solidFill>
                  <a:srgbClr val="000099"/>
                </a:solidFill>
                <a:latin typeface="+mj-lt"/>
                <a:cs typeface="+mn-cs"/>
              </a:rPr>
              <a:t> </a:t>
            </a:r>
            <a:r>
              <a:rPr lang="en-US" sz="1984" b="1" i="1">
                <a:solidFill>
                  <a:srgbClr val="000099"/>
                </a:solidFill>
                <a:latin typeface="+mj-lt"/>
                <a:cs typeface="+mn-cs"/>
              </a:rPr>
              <a:t>Q</a:t>
            </a:r>
            <a:r>
              <a:rPr lang="en-US" sz="1984" b="1" baseline="-25000">
                <a:solidFill>
                  <a:srgbClr val="000099"/>
                </a:solidFill>
                <a:latin typeface="+mj-lt"/>
                <a:cs typeface="+mn-cs"/>
              </a:rPr>
              <a:t>EM</a:t>
            </a:r>
            <a:r>
              <a:rPr lang="en-US" sz="1984" b="1" i="1">
                <a:solidFill>
                  <a:srgbClr val="000099"/>
                </a:solidFill>
                <a:latin typeface="+mj-lt"/>
                <a:cs typeface="+mn-cs"/>
              </a:rPr>
              <a:t> = Z</a:t>
            </a:r>
          </a:p>
          <a:p>
            <a:pPr eaLnBrk="1" hangingPunct="1">
              <a:buClr>
                <a:schemeClr val="bg2"/>
              </a:buClr>
              <a:buSzPct val="65000"/>
              <a:buFont typeface="Wingdings" pitchFamily="2" charset="2"/>
              <a:buChar char="§"/>
              <a:defRPr/>
            </a:pPr>
            <a:r>
              <a:rPr lang="en-US" sz="1984" b="1">
                <a:solidFill>
                  <a:srgbClr val="000099"/>
                </a:solidFill>
                <a:latin typeface="+mj-lt"/>
                <a:cs typeface="+mn-cs"/>
              </a:rPr>
              <a:t>    Strength scales </a:t>
            </a:r>
            <a:r>
              <a:rPr lang="en-US" sz="1984" b="1" i="1">
                <a:solidFill>
                  <a:srgbClr val="000099"/>
                </a:solidFill>
                <a:latin typeface="+mj-lt"/>
                <a:cs typeface="+mn-cs"/>
                <a:sym typeface="Mathematica1" pitchFamily="2" charset="2"/>
              </a:rPr>
              <a:t></a:t>
            </a:r>
            <a:r>
              <a:rPr lang="en-US" sz="1984" b="1" i="1">
                <a:solidFill>
                  <a:srgbClr val="000099"/>
                </a:solidFill>
                <a:latin typeface="+mj-lt"/>
                <a:cs typeface="+mn-cs"/>
              </a:rPr>
              <a:t> Z</a:t>
            </a:r>
            <a:r>
              <a:rPr lang="en-US" sz="1984" b="1">
                <a:solidFill>
                  <a:srgbClr val="000099"/>
                </a:solidFill>
                <a:latin typeface="+mj-lt"/>
                <a:cs typeface="+mn-cs"/>
              </a:rPr>
              <a:t> </a:t>
            </a:r>
            <a:endParaRPr lang="nl-NL" sz="1984" b="1" i="1">
              <a:solidFill>
                <a:srgbClr val="000099"/>
              </a:solidFill>
              <a:latin typeface="+mj-lt"/>
              <a:cs typeface="+mn-cs"/>
            </a:endParaRPr>
          </a:p>
        </p:txBody>
      </p:sp>
      <p:grpSp>
        <p:nvGrpSpPr>
          <p:cNvPr id="19460" name="Group 7"/>
          <p:cNvGrpSpPr>
            <a:grpSpLocks/>
          </p:cNvGrpSpPr>
          <p:nvPr/>
        </p:nvGrpSpPr>
        <p:grpSpPr bwMode="auto">
          <a:xfrm>
            <a:off x="791495" y="-3487601"/>
            <a:ext cx="1847921" cy="2057912"/>
            <a:chOff x="384" y="768"/>
            <a:chExt cx="1056" cy="1176"/>
          </a:xfrm>
        </p:grpSpPr>
        <p:pic>
          <p:nvPicPr>
            <p:cNvPr id="19466" name="Picture 124" descr="Z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5" y="946"/>
              <a:ext cx="671" cy="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5614" name="Rectangle 125"/>
            <p:cNvSpPr>
              <a:spLocks noChangeArrowheads="1"/>
            </p:cNvSpPr>
            <p:nvPr/>
          </p:nvSpPr>
          <p:spPr bwMode="auto">
            <a:xfrm>
              <a:off x="384" y="1651"/>
              <a:ext cx="187"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972" indent="-503972" defTabSz="1007943">
                <a:spcBef>
                  <a:spcPct val="50000"/>
                </a:spcBef>
                <a:defRPr/>
              </a:pPr>
              <a:r>
                <a:rPr lang="en-US" sz="2205" b="1">
                  <a:solidFill>
                    <a:srgbClr val="000099"/>
                  </a:solidFill>
                  <a:latin typeface="+mj-lt"/>
                  <a:cs typeface="+mn-cs"/>
                </a:rPr>
                <a:t>e</a:t>
              </a:r>
              <a:endParaRPr lang="en-US" sz="2205" b="1" baseline="30000">
                <a:solidFill>
                  <a:srgbClr val="000099"/>
                </a:solidFill>
                <a:latin typeface="+mj-lt"/>
              </a:endParaRPr>
            </a:p>
          </p:txBody>
        </p:sp>
        <p:sp>
          <p:nvSpPr>
            <p:cNvPr id="25615" name="Rectangle 126"/>
            <p:cNvSpPr>
              <a:spLocks noChangeArrowheads="1"/>
            </p:cNvSpPr>
            <p:nvPr/>
          </p:nvSpPr>
          <p:spPr bwMode="auto">
            <a:xfrm>
              <a:off x="385" y="768"/>
              <a:ext cx="193"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972" indent="-503972" defTabSz="1007943">
                <a:spcBef>
                  <a:spcPct val="50000"/>
                </a:spcBef>
                <a:defRPr/>
              </a:pPr>
              <a:r>
                <a:rPr lang="en-US" sz="2205" b="1">
                  <a:solidFill>
                    <a:srgbClr val="000099"/>
                  </a:solidFill>
                  <a:latin typeface="+mj-lt"/>
                  <a:cs typeface="+mn-cs"/>
                </a:rPr>
                <a:t>q</a:t>
              </a:r>
              <a:endParaRPr lang="en-US" sz="2205" b="1" baseline="-25000">
                <a:solidFill>
                  <a:srgbClr val="000099"/>
                </a:solidFill>
                <a:latin typeface="+mj-lt"/>
              </a:endParaRPr>
            </a:p>
          </p:txBody>
        </p:sp>
        <p:sp>
          <p:nvSpPr>
            <p:cNvPr id="25616" name="Rectangle 127"/>
            <p:cNvSpPr>
              <a:spLocks noChangeArrowheads="1"/>
            </p:cNvSpPr>
            <p:nvPr/>
          </p:nvSpPr>
          <p:spPr bwMode="auto">
            <a:xfrm>
              <a:off x="1247" y="775"/>
              <a:ext cx="193"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972" indent="-503972" defTabSz="1007943">
                <a:spcBef>
                  <a:spcPct val="50000"/>
                </a:spcBef>
                <a:defRPr/>
              </a:pPr>
              <a:r>
                <a:rPr lang="en-US" sz="2205" b="1">
                  <a:solidFill>
                    <a:srgbClr val="000099"/>
                  </a:solidFill>
                  <a:latin typeface="+mj-lt"/>
                  <a:cs typeface="+mn-cs"/>
                </a:rPr>
                <a:t>q</a:t>
              </a:r>
              <a:endParaRPr lang="en-US" sz="2205" b="1" baseline="-25000">
                <a:solidFill>
                  <a:srgbClr val="000099"/>
                </a:solidFill>
                <a:latin typeface="+mj-lt"/>
              </a:endParaRPr>
            </a:p>
          </p:txBody>
        </p:sp>
        <p:sp>
          <p:nvSpPr>
            <p:cNvPr id="25617" name="Rectangle 128"/>
            <p:cNvSpPr>
              <a:spLocks noChangeArrowheads="1"/>
            </p:cNvSpPr>
            <p:nvPr/>
          </p:nvSpPr>
          <p:spPr bwMode="auto">
            <a:xfrm>
              <a:off x="1247" y="1651"/>
              <a:ext cx="187"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972" indent="-503972" defTabSz="1007943">
                <a:spcBef>
                  <a:spcPct val="50000"/>
                </a:spcBef>
                <a:defRPr/>
              </a:pPr>
              <a:r>
                <a:rPr lang="en-US" sz="2205" b="1">
                  <a:solidFill>
                    <a:srgbClr val="000099"/>
                  </a:solidFill>
                  <a:latin typeface="+mj-lt"/>
                  <a:cs typeface="+mn-cs"/>
                </a:rPr>
                <a:t>e</a:t>
              </a:r>
              <a:endParaRPr lang="en-US" sz="2205" b="1" baseline="30000">
                <a:solidFill>
                  <a:srgbClr val="000099"/>
                </a:solidFill>
                <a:latin typeface="+mj-lt"/>
              </a:endParaRPr>
            </a:p>
          </p:txBody>
        </p:sp>
        <p:sp>
          <p:nvSpPr>
            <p:cNvPr id="25618" name="Oval 138"/>
            <p:cNvSpPr>
              <a:spLocks noChangeArrowheads="1"/>
            </p:cNvSpPr>
            <p:nvPr/>
          </p:nvSpPr>
          <p:spPr bwMode="auto">
            <a:xfrm>
              <a:off x="560" y="901"/>
              <a:ext cx="136" cy="136"/>
            </a:xfrm>
            <a:prstGeom prst="ellipse">
              <a:avLst/>
            </a:prstGeom>
            <a:solidFill>
              <a:srgbClr val="CD0505"/>
            </a:solidFill>
            <a:ln w="9360">
              <a:solidFill>
                <a:srgbClr val="000000"/>
              </a:solidFill>
              <a:miter lim="800000"/>
              <a:headEnd/>
              <a:tailEnd/>
            </a:ln>
          </p:spPr>
          <p:txBody>
            <a:bodyPr wrap="none" anchor="ctr"/>
            <a:lstStyle/>
            <a:p>
              <a:pPr defTabSz="1007943">
                <a:defRPr/>
              </a:pPr>
              <a:endParaRPr lang="nl-NL" sz="2866" b="1">
                <a:solidFill>
                  <a:srgbClr val="000099"/>
                </a:solidFill>
                <a:latin typeface="+mj-lt"/>
                <a:cs typeface="+mn-cs"/>
              </a:endParaRPr>
            </a:p>
          </p:txBody>
        </p:sp>
        <p:sp>
          <p:nvSpPr>
            <p:cNvPr id="25619" name="Oval 139"/>
            <p:cNvSpPr>
              <a:spLocks noChangeArrowheads="1"/>
            </p:cNvSpPr>
            <p:nvPr/>
          </p:nvSpPr>
          <p:spPr bwMode="auto">
            <a:xfrm>
              <a:off x="1149" y="901"/>
              <a:ext cx="136" cy="136"/>
            </a:xfrm>
            <a:prstGeom prst="ellipse">
              <a:avLst/>
            </a:prstGeom>
            <a:solidFill>
              <a:srgbClr val="CD0505"/>
            </a:solidFill>
            <a:ln w="9360">
              <a:solidFill>
                <a:srgbClr val="000000"/>
              </a:solidFill>
              <a:miter lim="800000"/>
              <a:headEnd/>
              <a:tailEnd/>
            </a:ln>
          </p:spPr>
          <p:txBody>
            <a:bodyPr wrap="none" anchor="ctr"/>
            <a:lstStyle/>
            <a:p>
              <a:pPr defTabSz="1007943">
                <a:defRPr/>
              </a:pPr>
              <a:endParaRPr lang="nl-NL" sz="2866" b="1">
                <a:solidFill>
                  <a:srgbClr val="000099"/>
                </a:solidFill>
                <a:latin typeface="+mj-lt"/>
                <a:cs typeface="+mn-cs"/>
              </a:endParaRPr>
            </a:p>
          </p:txBody>
        </p:sp>
        <p:sp>
          <p:nvSpPr>
            <p:cNvPr id="25620" name="Oval 142"/>
            <p:cNvSpPr>
              <a:spLocks noChangeArrowheads="1"/>
            </p:cNvSpPr>
            <p:nvPr/>
          </p:nvSpPr>
          <p:spPr bwMode="auto">
            <a:xfrm>
              <a:off x="543" y="1808"/>
              <a:ext cx="136" cy="136"/>
            </a:xfrm>
            <a:prstGeom prst="ellipse">
              <a:avLst/>
            </a:prstGeom>
            <a:solidFill>
              <a:srgbClr val="003300"/>
            </a:solidFill>
            <a:ln w="9398">
              <a:solidFill>
                <a:srgbClr val="000000"/>
              </a:solidFill>
              <a:miter lim="800000"/>
              <a:headEnd/>
              <a:tailEnd/>
            </a:ln>
          </p:spPr>
          <p:txBody>
            <a:bodyPr wrap="none" anchor="ctr"/>
            <a:lstStyle/>
            <a:p>
              <a:pPr defTabSz="1007943">
                <a:defRPr/>
              </a:pPr>
              <a:endParaRPr lang="nl-NL" sz="2866" b="1">
                <a:solidFill>
                  <a:srgbClr val="000099"/>
                </a:solidFill>
                <a:latin typeface="+mj-lt"/>
                <a:cs typeface="+mn-cs"/>
              </a:endParaRPr>
            </a:p>
          </p:txBody>
        </p:sp>
        <p:sp>
          <p:nvSpPr>
            <p:cNvPr id="25621" name="Oval 144"/>
            <p:cNvSpPr>
              <a:spLocks noChangeArrowheads="1"/>
            </p:cNvSpPr>
            <p:nvPr/>
          </p:nvSpPr>
          <p:spPr bwMode="auto">
            <a:xfrm>
              <a:off x="1178" y="1808"/>
              <a:ext cx="136" cy="136"/>
            </a:xfrm>
            <a:prstGeom prst="ellipse">
              <a:avLst/>
            </a:prstGeom>
            <a:solidFill>
              <a:srgbClr val="003300"/>
            </a:solidFill>
            <a:ln w="9398">
              <a:solidFill>
                <a:srgbClr val="000000"/>
              </a:solidFill>
              <a:miter lim="800000"/>
              <a:headEnd/>
              <a:tailEnd/>
            </a:ln>
          </p:spPr>
          <p:txBody>
            <a:bodyPr wrap="none" anchor="ctr"/>
            <a:lstStyle/>
            <a:p>
              <a:pPr defTabSz="1007943">
                <a:defRPr/>
              </a:pPr>
              <a:endParaRPr lang="nl-NL" sz="2866" b="1">
                <a:solidFill>
                  <a:srgbClr val="000099"/>
                </a:solidFill>
                <a:latin typeface="+mj-lt"/>
                <a:cs typeface="+mn-cs"/>
              </a:endParaRPr>
            </a:p>
          </p:txBody>
        </p:sp>
        <p:sp>
          <p:nvSpPr>
            <p:cNvPr id="25622" name="Text Box 17"/>
            <p:cNvSpPr txBox="1">
              <a:spLocks noChangeArrowheads="1"/>
            </p:cNvSpPr>
            <p:nvPr/>
          </p:nvSpPr>
          <p:spPr bwMode="auto">
            <a:xfrm>
              <a:off x="921" y="1225"/>
              <a:ext cx="211" cy="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bg1"/>
                  </a:solidFill>
                  <a:latin typeface="Calibri" pitchFamily="34" charset="0"/>
                </a:defRPr>
              </a:lvl1pPr>
              <a:lvl2pPr eaLnBrk="0" hangingPunct="0">
                <a:defRPr sz="2400">
                  <a:solidFill>
                    <a:schemeClr val="bg1"/>
                  </a:solidFill>
                  <a:latin typeface="Calibri" pitchFamily="34" charset="0"/>
                </a:defRPr>
              </a:lvl2pPr>
              <a:lvl3pPr eaLnBrk="0" hangingPunct="0">
                <a:defRPr sz="2400">
                  <a:solidFill>
                    <a:schemeClr val="bg1"/>
                  </a:solidFill>
                  <a:latin typeface="Calibri" pitchFamily="34" charset="0"/>
                </a:defRPr>
              </a:lvl3pPr>
              <a:lvl4pPr eaLnBrk="0" hangingPunct="0">
                <a:defRPr sz="2400">
                  <a:solidFill>
                    <a:schemeClr val="bg1"/>
                  </a:solidFill>
                  <a:latin typeface="Calibri" pitchFamily="34" charset="0"/>
                </a:defRPr>
              </a:lvl4pPr>
              <a:lvl5pPr eaLnBrk="0" hangingPunct="0">
                <a:defRPr sz="2400">
                  <a:solidFill>
                    <a:schemeClr val="bg1"/>
                  </a:solidFill>
                  <a:latin typeface="Calibri" pitchFamily="34" charset="0"/>
                </a:defRPr>
              </a:lvl5pPr>
              <a:lvl6pPr marL="25146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defTabSz="1007943" eaLnBrk="1" hangingPunct="1">
                <a:defRPr/>
              </a:pPr>
              <a:r>
                <a:rPr lang="el-GR" sz="3086" b="1">
                  <a:solidFill>
                    <a:srgbClr val="000099"/>
                  </a:solidFill>
                  <a:latin typeface="+mj-lt"/>
                  <a:cs typeface="Times New Roman" pitchFamily="18" charset="0"/>
                </a:rPr>
                <a:t>γ</a:t>
              </a:r>
            </a:p>
          </p:txBody>
        </p:sp>
      </p:grpSp>
      <p:sp>
        <p:nvSpPr>
          <p:cNvPr id="2" name="Text Box 195"/>
          <p:cNvSpPr txBox="1">
            <a:spLocks noChangeArrowheads="1"/>
          </p:cNvSpPr>
          <p:nvPr/>
        </p:nvSpPr>
        <p:spPr bwMode="auto">
          <a:xfrm>
            <a:off x="2299931" y="1755526"/>
            <a:ext cx="5493014" cy="1856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defTabSz="3967163" eaLnBrk="0" hangingPunct="0">
              <a:defRPr sz="2400">
                <a:solidFill>
                  <a:schemeClr val="bg1"/>
                </a:solidFill>
                <a:latin typeface="Calibri" pitchFamily="34" charset="0"/>
              </a:defRPr>
            </a:lvl1pPr>
            <a:lvl2pPr defTabSz="3967163" eaLnBrk="0" hangingPunct="0">
              <a:defRPr sz="2400">
                <a:solidFill>
                  <a:schemeClr val="bg1"/>
                </a:solidFill>
                <a:latin typeface="Calibri" pitchFamily="34" charset="0"/>
              </a:defRPr>
            </a:lvl2pPr>
            <a:lvl3pPr defTabSz="3967163" eaLnBrk="0" hangingPunct="0">
              <a:defRPr sz="2400">
                <a:solidFill>
                  <a:schemeClr val="bg1"/>
                </a:solidFill>
                <a:latin typeface="Calibri" pitchFamily="34" charset="0"/>
              </a:defRPr>
            </a:lvl3pPr>
            <a:lvl4pPr defTabSz="3967163" eaLnBrk="0" hangingPunct="0">
              <a:defRPr sz="2400">
                <a:solidFill>
                  <a:schemeClr val="bg1"/>
                </a:solidFill>
                <a:latin typeface="Calibri" pitchFamily="34" charset="0"/>
              </a:defRPr>
            </a:lvl4pPr>
            <a:lvl5pPr defTabSz="3967163" eaLnBrk="0" hangingPunct="0">
              <a:defRPr sz="2400">
                <a:solidFill>
                  <a:schemeClr val="bg1"/>
                </a:solidFill>
                <a:latin typeface="Calibri" pitchFamily="34" charset="0"/>
              </a:defRPr>
            </a:lvl5pPr>
            <a:lvl6pPr marL="25146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eaLnBrk="1" hangingPunct="1">
              <a:buFont typeface="Times New Roman" pitchFamily="18" charset="0"/>
              <a:buNone/>
              <a:defRPr/>
            </a:pPr>
            <a:r>
              <a:rPr lang="en-US" sz="1984" b="1" dirty="0">
                <a:solidFill>
                  <a:srgbClr val="000099"/>
                </a:solidFill>
                <a:latin typeface="+mj-lt"/>
                <a:cs typeface="+mn-cs"/>
              </a:rPr>
              <a:t>       →   Modern issues  </a:t>
            </a:r>
          </a:p>
          <a:p>
            <a:pPr eaLnBrk="1" hangingPunct="1">
              <a:buFont typeface="Times New Roman" pitchFamily="18" charset="0"/>
              <a:buNone/>
              <a:defRPr/>
            </a:pPr>
            <a:endParaRPr lang="en-US" sz="1984" b="1" dirty="0">
              <a:solidFill>
                <a:srgbClr val="000099"/>
              </a:solidFill>
              <a:latin typeface="+mj-lt"/>
              <a:cs typeface="+mn-cs"/>
            </a:endParaRPr>
          </a:p>
          <a:p>
            <a:pPr eaLnBrk="1" hangingPunct="1">
              <a:buFont typeface="Times New Roman" pitchFamily="18" charset="0"/>
              <a:buNone/>
              <a:defRPr/>
            </a:pPr>
            <a:endParaRPr lang="en-US" sz="1984" b="1" dirty="0">
              <a:solidFill>
                <a:srgbClr val="000099"/>
              </a:solidFill>
              <a:latin typeface="+mj-lt"/>
              <a:cs typeface="+mn-cs"/>
            </a:endParaRPr>
          </a:p>
          <a:p>
            <a:pPr eaLnBrk="1" hangingPunct="1">
              <a:buFont typeface="Times New Roman" pitchFamily="18" charset="0"/>
              <a:buNone/>
              <a:defRPr/>
            </a:pPr>
            <a:endParaRPr lang="en-US" sz="1984" b="1" dirty="0">
              <a:solidFill>
                <a:srgbClr val="000099"/>
              </a:solidFill>
              <a:latin typeface="+mj-lt"/>
              <a:cs typeface="+mn-cs"/>
            </a:endParaRPr>
          </a:p>
          <a:p>
            <a:pPr eaLnBrk="1" hangingPunct="1">
              <a:buFont typeface="Times New Roman" pitchFamily="18" charset="0"/>
              <a:buNone/>
              <a:defRPr/>
            </a:pPr>
            <a:endParaRPr lang="en-US" sz="1543" b="1" dirty="0">
              <a:solidFill>
                <a:srgbClr val="000099"/>
              </a:solidFill>
              <a:latin typeface="+mj-lt"/>
              <a:cs typeface="+mn-cs"/>
            </a:endParaRPr>
          </a:p>
          <a:p>
            <a:pPr marL="314982" indent="-314982" eaLnBrk="1" hangingPunct="1">
              <a:buFont typeface="Wingdings" pitchFamily="2" charset="2"/>
              <a:buChar char="Ø"/>
              <a:defRPr/>
            </a:pPr>
            <a:r>
              <a:rPr lang="en-US" sz="1984" b="1" dirty="0">
                <a:solidFill>
                  <a:srgbClr val="000099"/>
                </a:solidFill>
                <a:latin typeface="+mj-lt"/>
                <a:cs typeface="+mn-cs"/>
              </a:rPr>
              <a:t>  </a:t>
            </a:r>
            <a:r>
              <a:rPr lang="en-US" sz="1800" i="1" dirty="0">
                <a:solidFill>
                  <a:srgbClr val="000099"/>
                </a:solidFill>
                <a:latin typeface="+mj-lt"/>
                <a:cs typeface="+mn-cs"/>
              </a:rPr>
              <a:t>n-distribution</a:t>
            </a:r>
            <a:r>
              <a:rPr lang="en-US" sz="1800" dirty="0">
                <a:solidFill>
                  <a:srgbClr val="000099"/>
                </a:solidFill>
                <a:latin typeface="+mj-lt"/>
                <a:cs typeface="+mn-cs"/>
              </a:rPr>
              <a:t> and search for </a:t>
            </a:r>
            <a:r>
              <a:rPr lang="en-US" sz="1800" i="1" dirty="0" err="1">
                <a:solidFill>
                  <a:srgbClr val="000099"/>
                </a:solidFill>
                <a:latin typeface="+mj-lt"/>
                <a:cs typeface="+mn-cs"/>
              </a:rPr>
              <a:t>anapole</a:t>
            </a:r>
            <a:r>
              <a:rPr lang="en-US" sz="1800" i="1" dirty="0">
                <a:solidFill>
                  <a:srgbClr val="000099"/>
                </a:solidFill>
                <a:latin typeface="+mj-lt"/>
                <a:cs typeface="+mn-cs"/>
              </a:rPr>
              <a:t> momen</a:t>
            </a:r>
            <a:r>
              <a:rPr lang="en-US" sz="1800" dirty="0">
                <a:solidFill>
                  <a:srgbClr val="000099"/>
                </a:solidFill>
                <a:latin typeface="+mj-lt"/>
                <a:cs typeface="+mn-cs"/>
              </a:rPr>
              <a:t>t</a:t>
            </a:r>
            <a:endParaRPr lang="en-US" sz="1984" dirty="0">
              <a:solidFill>
                <a:srgbClr val="000099"/>
              </a:solidFill>
              <a:latin typeface="+mj-lt"/>
              <a:cs typeface="+mn-cs"/>
            </a:endParaRPr>
          </a:p>
        </p:txBody>
      </p:sp>
      <p:pic>
        <p:nvPicPr>
          <p:cNvPr id="161800" name="Picture 8" descr="http://1.bp.blogspot.com/_ISqKGSvA_2s/SmsmLFy7GFI/AAAAAAAABKg/wUBkqZlY5Ng/s320/apv-anapole.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731205" y="4396757"/>
            <a:ext cx="2447152" cy="243185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pic>
        <p:nvPicPr>
          <p:cNvPr id="161802" name="Picture 10" descr="http://www.fnal.gov/pub/today/images11/kitchen_scale-s.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35665" y="4373962"/>
            <a:ext cx="3256077" cy="2477449"/>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23" name="Text Box 195"/>
          <p:cNvSpPr txBox="1">
            <a:spLocks noChangeArrowheads="1"/>
          </p:cNvSpPr>
          <p:nvPr/>
        </p:nvSpPr>
        <p:spPr bwMode="auto">
          <a:xfrm>
            <a:off x="2304368" y="702820"/>
            <a:ext cx="5493014" cy="2755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defTabSz="3967163" eaLnBrk="0" hangingPunct="0">
              <a:defRPr sz="2400">
                <a:solidFill>
                  <a:schemeClr val="bg1"/>
                </a:solidFill>
                <a:latin typeface="Calibri" pitchFamily="34" charset="0"/>
              </a:defRPr>
            </a:lvl1pPr>
            <a:lvl2pPr defTabSz="3967163" eaLnBrk="0" hangingPunct="0">
              <a:defRPr sz="2400">
                <a:solidFill>
                  <a:schemeClr val="bg1"/>
                </a:solidFill>
                <a:latin typeface="Calibri" pitchFamily="34" charset="0"/>
              </a:defRPr>
            </a:lvl2pPr>
            <a:lvl3pPr defTabSz="3967163" eaLnBrk="0" hangingPunct="0">
              <a:defRPr sz="2400">
                <a:solidFill>
                  <a:schemeClr val="bg1"/>
                </a:solidFill>
                <a:latin typeface="Calibri" pitchFamily="34" charset="0"/>
              </a:defRPr>
            </a:lvl3pPr>
            <a:lvl4pPr defTabSz="3967163" eaLnBrk="0" hangingPunct="0">
              <a:defRPr sz="2400">
                <a:solidFill>
                  <a:schemeClr val="bg1"/>
                </a:solidFill>
                <a:latin typeface="Calibri" pitchFamily="34" charset="0"/>
              </a:defRPr>
            </a:lvl4pPr>
            <a:lvl5pPr defTabSz="3967163" eaLnBrk="0" hangingPunct="0">
              <a:defRPr sz="2400">
                <a:solidFill>
                  <a:schemeClr val="bg1"/>
                </a:solidFill>
                <a:latin typeface="Calibri" pitchFamily="34" charset="0"/>
              </a:defRPr>
            </a:lvl5pPr>
            <a:lvl6pPr marL="25146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eaLnBrk="1" hangingPunct="1">
              <a:buFont typeface="Times New Roman" pitchFamily="18" charset="0"/>
              <a:buNone/>
              <a:defRPr/>
            </a:pPr>
            <a:endParaRPr lang="nl-NL" sz="992" b="1" dirty="0">
              <a:solidFill>
                <a:srgbClr val="000099"/>
              </a:solidFill>
              <a:latin typeface="+mj-lt"/>
              <a:cs typeface="+mn-cs"/>
            </a:endParaRPr>
          </a:p>
          <a:p>
            <a:pPr eaLnBrk="1" hangingPunct="1">
              <a:buFont typeface="Times New Roman" pitchFamily="18" charset="0"/>
              <a:buNone/>
              <a:defRPr/>
            </a:pPr>
            <a:endParaRPr lang="nl-NL" sz="992" b="1" dirty="0">
              <a:solidFill>
                <a:srgbClr val="000099"/>
              </a:solidFill>
              <a:latin typeface="+mj-lt"/>
              <a:cs typeface="+mn-cs"/>
            </a:endParaRPr>
          </a:p>
          <a:p>
            <a:pPr eaLnBrk="1" hangingPunct="1">
              <a:buFont typeface="Times New Roman" pitchFamily="18" charset="0"/>
              <a:buNone/>
              <a:defRPr/>
            </a:pPr>
            <a:endParaRPr lang="nl-NL" sz="992" b="1" dirty="0">
              <a:solidFill>
                <a:srgbClr val="000099"/>
              </a:solidFill>
              <a:latin typeface="+mj-lt"/>
              <a:cs typeface="+mn-cs"/>
            </a:endParaRPr>
          </a:p>
          <a:p>
            <a:pPr eaLnBrk="1" hangingPunct="1">
              <a:buFont typeface="Times New Roman" pitchFamily="18" charset="0"/>
              <a:buNone/>
              <a:defRPr/>
            </a:pPr>
            <a:endParaRPr lang="nl-NL" sz="992" b="1" dirty="0">
              <a:solidFill>
                <a:srgbClr val="000099"/>
              </a:solidFill>
              <a:latin typeface="+mj-lt"/>
              <a:cs typeface="+mn-cs"/>
            </a:endParaRPr>
          </a:p>
          <a:p>
            <a:pPr eaLnBrk="1" hangingPunct="1">
              <a:buFont typeface="Times New Roman" pitchFamily="18" charset="0"/>
              <a:buNone/>
              <a:defRPr/>
            </a:pPr>
            <a:endParaRPr lang="nl-NL" sz="992" b="1" dirty="0">
              <a:solidFill>
                <a:srgbClr val="000099"/>
              </a:solidFill>
              <a:latin typeface="+mj-lt"/>
              <a:cs typeface="+mn-cs"/>
            </a:endParaRPr>
          </a:p>
          <a:p>
            <a:pPr eaLnBrk="1" hangingPunct="1">
              <a:buFont typeface="Times New Roman" pitchFamily="18" charset="0"/>
              <a:buNone/>
              <a:defRPr/>
            </a:pPr>
            <a:endParaRPr lang="nl-NL" sz="992" b="1" dirty="0">
              <a:solidFill>
                <a:srgbClr val="000099"/>
              </a:solidFill>
              <a:latin typeface="+mj-lt"/>
              <a:cs typeface="+mn-cs"/>
            </a:endParaRPr>
          </a:p>
          <a:p>
            <a:pPr eaLnBrk="1" hangingPunct="1">
              <a:buFont typeface="Times New Roman" pitchFamily="18" charset="0"/>
              <a:buNone/>
              <a:defRPr/>
            </a:pPr>
            <a:endParaRPr lang="en-US" sz="992" b="1" dirty="0">
              <a:solidFill>
                <a:srgbClr val="000099"/>
              </a:solidFill>
              <a:latin typeface="+mj-lt"/>
              <a:cs typeface="+mn-cs"/>
            </a:endParaRPr>
          </a:p>
          <a:p>
            <a:pPr marL="314982" indent="-314982" eaLnBrk="1" hangingPunct="1">
              <a:buFont typeface="Wingdings" pitchFamily="2" charset="2"/>
              <a:buChar char="Ø"/>
              <a:defRPr/>
            </a:pPr>
            <a:endParaRPr lang="nl-NL" sz="1984" b="1" dirty="0">
              <a:solidFill>
                <a:srgbClr val="000099"/>
              </a:solidFill>
              <a:latin typeface="+mj-lt"/>
              <a:cs typeface="+mn-cs"/>
            </a:endParaRPr>
          </a:p>
          <a:p>
            <a:pPr marL="314982" indent="-314982" eaLnBrk="1" hangingPunct="1">
              <a:buFont typeface="Wingdings" pitchFamily="2" charset="2"/>
              <a:buChar char="Ø"/>
              <a:defRPr/>
            </a:pPr>
            <a:endParaRPr lang="nl-NL" sz="1213" b="1" dirty="0">
              <a:solidFill>
                <a:srgbClr val="000099"/>
              </a:solidFill>
              <a:latin typeface="+mj-lt"/>
              <a:cs typeface="+mn-cs"/>
            </a:endParaRPr>
          </a:p>
          <a:p>
            <a:pPr marL="314982" indent="-314982" eaLnBrk="1" hangingPunct="1">
              <a:buFont typeface="Wingdings" pitchFamily="2" charset="2"/>
              <a:buChar char="Ø"/>
              <a:defRPr/>
            </a:pPr>
            <a:r>
              <a:rPr lang="nl-NL" sz="1984" b="1" dirty="0">
                <a:solidFill>
                  <a:srgbClr val="000099"/>
                </a:solidFill>
                <a:latin typeface="+mj-lt"/>
                <a:cs typeface="+mn-cs"/>
              </a:rPr>
              <a:t>  Search </a:t>
            </a:r>
            <a:r>
              <a:rPr lang="nl-NL" sz="1984" b="1" dirty="0" err="1">
                <a:solidFill>
                  <a:srgbClr val="000099"/>
                </a:solidFill>
                <a:latin typeface="+mj-lt"/>
                <a:cs typeface="+mn-cs"/>
              </a:rPr>
              <a:t>for</a:t>
            </a:r>
            <a:r>
              <a:rPr lang="nl-NL" sz="1984" b="1" dirty="0">
                <a:solidFill>
                  <a:srgbClr val="000099"/>
                </a:solidFill>
                <a:latin typeface="+mj-lt"/>
                <a:cs typeface="+mn-cs"/>
              </a:rPr>
              <a:t> </a:t>
            </a:r>
            <a:r>
              <a:rPr lang="nl-NL" sz="1984" b="1" i="1" dirty="0">
                <a:solidFill>
                  <a:srgbClr val="000099"/>
                </a:solidFill>
                <a:latin typeface="+mj-lt"/>
                <a:cs typeface="+mn-cs"/>
              </a:rPr>
              <a:t>New </a:t>
            </a:r>
            <a:r>
              <a:rPr lang="nl-NL" sz="1984" b="1" i="1" dirty="0" err="1">
                <a:solidFill>
                  <a:srgbClr val="000099"/>
                </a:solidFill>
                <a:latin typeface="+mj-lt"/>
                <a:cs typeface="+mn-cs"/>
              </a:rPr>
              <a:t>Physics</a:t>
            </a:r>
            <a:r>
              <a:rPr lang="nl-NL" sz="1984" b="1" i="1" dirty="0">
                <a:solidFill>
                  <a:srgbClr val="000099"/>
                </a:solidFill>
                <a:latin typeface="+mj-lt"/>
                <a:cs typeface="+mn-cs"/>
              </a:rPr>
              <a:t> (Z’, </a:t>
            </a:r>
            <a:r>
              <a:rPr lang="nl-NL" sz="1984" b="1" i="1" dirty="0" err="1">
                <a:solidFill>
                  <a:srgbClr val="000099"/>
                </a:solidFill>
                <a:latin typeface="+mj-lt"/>
                <a:cs typeface="+mn-cs"/>
              </a:rPr>
              <a:t>leptoquarks</a:t>
            </a:r>
            <a:r>
              <a:rPr lang="nl-NL" sz="1984" b="1" i="1" dirty="0">
                <a:solidFill>
                  <a:srgbClr val="000099"/>
                </a:solidFill>
                <a:latin typeface="+mj-lt"/>
                <a:cs typeface="+mn-cs"/>
              </a:rPr>
              <a:t>, …)</a:t>
            </a:r>
          </a:p>
          <a:p>
            <a:pPr marL="314982" indent="-314982" eaLnBrk="1" hangingPunct="1">
              <a:buFont typeface="Wingdings" pitchFamily="2" charset="2"/>
              <a:buChar char="Ø"/>
              <a:defRPr/>
            </a:pPr>
            <a:endParaRPr lang="nl-NL" sz="1213" b="1" dirty="0">
              <a:solidFill>
                <a:srgbClr val="000099"/>
              </a:solidFill>
              <a:latin typeface="+mj-lt"/>
              <a:cs typeface="+mn-cs"/>
            </a:endParaRPr>
          </a:p>
          <a:p>
            <a:pPr marL="314982" indent="-314982" eaLnBrk="1" hangingPunct="1">
              <a:buFont typeface="Wingdings" pitchFamily="2" charset="2"/>
              <a:buChar char="Ø"/>
              <a:defRPr/>
            </a:pPr>
            <a:r>
              <a:rPr lang="nl-NL" sz="1984" b="1" dirty="0">
                <a:solidFill>
                  <a:srgbClr val="000099"/>
                </a:solidFill>
                <a:latin typeface="+mj-lt"/>
                <a:cs typeface="+mn-cs"/>
              </a:rPr>
              <a:t>  Running of </a:t>
            </a:r>
            <a:r>
              <a:rPr lang="nl-NL" sz="1984" b="1" i="1" dirty="0" err="1">
                <a:solidFill>
                  <a:srgbClr val="000099"/>
                </a:solidFill>
                <a:latin typeface="+mj-lt"/>
                <a:cs typeface="+mn-cs"/>
              </a:rPr>
              <a:t>Weinberg</a:t>
            </a:r>
            <a:r>
              <a:rPr lang="nl-NL" sz="1984" b="1" i="1" dirty="0">
                <a:solidFill>
                  <a:srgbClr val="000099"/>
                </a:solidFill>
                <a:latin typeface="+mj-lt"/>
                <a:cs typeface="+mn-cs"/>
              </a:rPr>
              <a:t> </a:t>
            </a:r>
            <a:r>
              <a:rPr lang="nl-NL" sz="1984" b="1" i="1" dirty="0" err="1">
                <a:solidFill>
                  <a:srgbClr val="000099"/>
                </a:solidFill>
                <a:latin typeface="+mj-lt"/>
                <a:cs typeface="+mn-cs"/>
              </a:rPr>
              <a:t>angle</a:t>
            </a:r>
            <a:r>
              <a:rPr lang="nl-NL" sz="1984" b="1" i="1" dirty="0">
                <a:solidFill>
                  <a:srgbClr val="000099"/>
                </a:solidFill>
                <a:latin typeface="+mj-lt"/>
                <a:cs typeface="+mn-cs"/>
              </a:rPr>
              <a:t> </a:t>
            </a:r>
            <a:r>
              <a:rPr lang="el-GR" sz="1984" b="1" dirty="0">
                <a:solidFill>
                  <a:srgbClr val="000099"/>
                </a:solidFill>
                <a:latin typeface="+mj-lt"/>
                <a:cs typeface="+mn-cs"/>
              </a:rPr>
              <a:t>θ</a:t>
            </a:r>
            <a:r>
              <a:rPr lang="nl-NL" sz="1984" b="1" baseline="-25000" dirty="0">
                <a:solidFill>
                  <a:srgbClr val="000099"/>
                </a:solidFill>
                <a:latin typeface="+mj-lt"/>
                <a:cs typeface="+mn-cs"/>
              </a:rPr>
              <a:t>W</a:t>
            </a:r>
          </a:p>
          <a:p>
            <a:pPr marL="314982" indent="-314982" eaLnBrk="1" hangingPunct="1">
              <a:buFont typeface="Wingdings" pitchFamily="2" charset="2"/>
              <a:buChar char="Ø"/>
              <a:defRPr/>
            </a:pPr>
            <a:endParaRPr lang="nl-NL" sz="1984" b="1" dirty="0">
              <a:solidFill>
                <a:srgbClr val="000099"/>
              </a:solidFill>
              <a:latin typeface="+mj-lt"/>
              <a:cs typeface="+mn-cs"/>
            </a:endParaRPr>
          </a:p>
        </p:txBody>
      </p:sp>
    </p:spTree>
    <p:extLst>
      <p:ext uri="{BB962C8B-B14F-4D97-AF65-F5344CB8AC3E}">
        <p14:creationId xmlns:p14="http://schemas.microsoft.com/office/powerpoint/2010/main" val="381198055"/>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258" y="1123451"/>
            <a:ext cx="9124108" cy="5312772"/>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179" name="Rectangle 1"/>
          <p:cNvSpPr>
            <a:spLocks noChangeArrowheads="1"/>
          </p:cNvSpPr>
          <p:nvPr/>
        </p:nvSpPr>
        <p:spPr bwMode="auto">
          <a:xfrm>
            <a:off x="478259" y="1123451"/>
            <a:ext cx="9124108" cy="5312772"/>
          </a:xfrm>
          <a:prstGeom prst="rect">
            <a:avLst/>
          </a:prstGeom>
          <a:noFill/>
          <a:ln w="38100" algn="ctr">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pPr>
              <a:buClr>
                <a:srgbClr val="000000"/>
              </a:buClr>
              <a:buSzPct val="100000"/>
              <a:buFont typeface="Times New Roman" pitchFamily="18" charset="0"/>
              <a:buNone/>
            </a:pPr>
            <a:endParaRPr lang="en-US"/>
          </a:p>
        </p:txBody>
      </p:sp>
      <p:sp>
        <p:nvSpPr>
          <p:cNvPr id="50180" name="Rectangle 2"/>
          <p:cNvSpPr>
            <a:spLocks noChangeArrowheads="1"/>
          </p:cNvSpPr>
          <p:nvPr/>
        </p:nvSpPr>
        <p:spPr bwMode="auto">
          <a:xfrm>
            <a:off x="6149764" y="6187734"/>
            <a:ext cx="3452602" cy="248489"/>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a:buClr>
                <a:srgbClr val="000000"/>
              </a:buClr>
              <a:buSzPct val="100000"/>
              <a:buFont typeface="Times New Roman" pitchFamily="18" charset="0"/>
              <a:buNone/>
            </a:pPr>
            <a:endParaRPr lang="en-US"/>
          </a:p>
        </p:txBody>
      </p:sp>
      <p:sp>
        <p:nvSpPr>
          <p:cNvPr id="50181" name="Rectangle 2"/>
          <p:cNvSpPr txBox="1">
            <a:spLocks noChangeArrowheads="1"/>
          </p:cNvSpPr>
          <p:nvPr/>
        </p:nvSpPr>
        <p:spPr bwMode="auto">
          <a:xfrm>
            <a:off x="2940403" y="80496"/>
            <a:ext cx="3988079" cy="79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208" tIns="51588" rIns="99208" bIns="51588" anchor="b"/>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9pPr>
          </a:lstStyle>
          <a:p>
            <a:pPr algn="ctr" eaLnBrk="1" hangingPunct="1">
              <a:lnSpc>
                <a:spcPct val="93000"/>
              </a:lnSpc>
            </a:pPr>
            <a:r>
              <a:rPr lang="en-US" sz="4189" b="1" dirty="0">
                <a:solidFill>
                  <a:srgbClr val="0000FF"/>
                </a:solidFill>
                <a:effectLst>
                  <a:outerShdw blurRad="38100" dist="38100" dir="2700000" algn="tl">
                    <a:srgbClr val="000000">
                      <a:alpha val="43137"/>
                    </a:srgbClr>
                  </a:outerShdw>
                </a:effectLst>
              </a:rPr>
              <a:t>Barium APV</a:t>
            </a:r>
            <a:endParaRPr lang="en-US" sz="1984" b="1" dirty="0">
              <a:solidFill>
                <a:srgbClr val="0000FF"/>
              </a:solidFill>
              <a:effectLst>
                <a:outerShdw blurRad="38100" dist="38100" dir="2700000" algn="tl">
                  <a:srgbClr val="000000">
                    <a:alpha val="43137"/>
                  </a:srgbClr>
                </a:outerShdw>
              </a:effectLst>
            </a:endParaRPr>
          </a:p>
          <a:p>
            <a:pPr algn="ctr" eaLnBrk="1" hangingPunct="1">
              <a:lnSpc>
                <a:spcPct val="93000"/>
              </a:lnSpc>
            </a:pPr>
            <a:r>
              <a:rPr lang="en-US" sz="1984" b="1" dirty="0">
                <a:solidFill>
                  <a:srgbClr val="0000FF"/>
                </a:solidFill>
                <a:effectLst>
                  <a:outerShdw blurRad="38100" dist="38100" dir="2700000" algn="tl">
                    <a:srgbClr val="000000">
                      <a:alpha val="43137"/>
                    </a:srgbClr>
                  </a:outerShdw>
                </a:effectLst>
              </a:rPr>
              <a:t>Light Shift </a:t>
            </a:r>
            <a:r>
              <a:rPr lang="en-US" sz="1984" b="1" dirty="0" err="1">
                <a:solidFill>
                  <a:srgbClr val="0000FF"/>
                </a:solidFill>
                <a:effectLst>
                  <a:outerShdw blurRad="38100" dist="38100" dir="2700000" algn="tl">
                    <a:srgbClr val="000000">
                      <a:alpha val="43137"/>
                    </a:srgbClr>
                  </a:outerShdw>
                </a:effectLst>
              </a:rPr>
              <a:t>Measurment</a:t>
            </a:r>
            <a:r>
              <a:rPr lang="en-US" sz="1984" b="1" dirty="0">
                <a:solidFill>
                  <a:srgbClr val="0000FF"/>
                </a:solidFill>
                <a:effectLst>
                  <a:outerShdw blurRad="38100" dist="38100" dir="2700000" algn="tl">
                    <a:srgbClr val="000000">
                      <a:alpha val="43137"/>
                    </a:srgbClr>
                  </a:outerShdw>
                </a:effectLst>
              </a:rPr>
              <a:t> – here Ba</a:t>
            </a:r>
            <a:r>
              <a:rPr lang="en-US" sz="1984" b="1" baseline="30000" dirty="0">
                <a:solidFill>
                  <a:srgbClr val="0000FF"/>
                </a:solidFill>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321871697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3308" y="1189038"/>
            <a:ext cx="5674717" cy="630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Title 1"/>
          <p:cNvSpPr txBox="1">
            <a:spLocks/>
          </p:cNvSpPr>
          <p:nvPr/>
        </p:nvSpPr>
        <p:spPr bwMode="auto">
          <a:xfrm>
            <a:off x="179897" y="91958"/>
            <a:ext cx="9720829" cy="7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eaLnBrk="1">
              <a:spcAft>
                <a:spcPct val="0"/>
              </a:spcAft>
              <a:buSzPct val="45000"/>
              <a:buFontTx/>
              <a:buNone/>
            </a:pPr>
            <a:r>
              <a:rPr lang="es-CO" altLang="nl-NL" sz="4850" b="1" dirty="0">
                <a:solidFill>
                  <a:srgbClr val="0000FF"/>
                </a:solidFill>
                <a:cs typeface="Arial" panose="020B0604020202020204" pitchFamily="34" charset="0"/>
              </a:rPr>
              <a:t>Light </a:t>
            </a:r>
            <a:r>
              <a:rPr lang="es-CO" altLang="nl-NL" sz="4850" b="1" dirty="0" err="1">
                <a:solidFill>
                  <a:srgbClr val="0000FF"/>
                </a:solidFill>
                <a:cs typeface="Arial" panose="020B0604020202020204" pitchFamily="34" charset="0"/>
              </a:rPr>
              <a:t>Shifts</a:t>
            </a:r>
            <a:r>
              <a:rPr lang="es-CO" altLang="nl-NL" sz="4850" b="1" dirty="0">
                <a:solidFill>
                  <a:srgbClr val="0000FF"/>
                </a:solidFill>
                <a:cs typeface="Arial" panose="020B0604020202020204" pitchFamily="34" charset="0"/>
              </a:rPr>
              <a:t> </a:t>
            </a:r>
            <a:r>
              <a:rPr lang="es-CO" altLang="nl-NL" sz="4850" b="1" dirty="0" err="1">
                <a:solidFill>
                  <a:srgbClr val="0000FF"/>
                </a:solidFill>
                <a:cs typeface="Arial" panose="020B0604020202020204" pitchFamily="34" charset="0"/>
              </a:rPr>
              <a:t>measured</a:t>
            </a:r>
            <a:r>
              <a:rPr lang="es-CO" altLang="nl-NL" sz="4850" b="1" dirty="0">
                <a:solidFill>
                  <a:srgbClr val="0000FF"/>
                </a:solidFill>
                <a:cs typeface="Arial" panose="020B0604020202020204" pitchFamily="34" charset="0"/>
              </a:rPr>
              <a:t> in Ba</a:t>
            </a:r>
            <a:r>
              <a:rPr lang="es-CO" altLang="nl-NL" sz="4850" b="1" baseline="30000" dirty="0">
                <a:solidFill>
                  <a:srgbClr val="0000FF"/>
                </a:solidFill>
                <a:cs typeface="Arial" panose="020B0604020202020204" pitchFamily="34" charset="0"/>
              </a:rPr>
              <a:t>+ </a:t>
            </a:r>
            <a:r>
              <a:rPr lang="es-CO" altLang="nl-NL" sz="4850" b="1" dirty="0">
                <a:solidFill>
                  <a:srgbClr val="0000FF"/>
                </a:solidFill>
                <a:cs typeface="Arial" panose="020B0604020202020204" pitchFamily="34" charset="0"/>
              </a:rPr>
              <a:t>ion   </a:t>
            </a:r>
          </a:p>
        </p:txBody>
      </p:sp>
      <p:sp>
        <p:nvSpPr>
          <p:cNvPr id="3" name="TextBox 2"/>
          <p:cNvSpPr txBox="1"/>
          <p:nvPr/>
        </p:nvSpPr>
        <p:spPr>
          <a:xfrm>
            <a:off x="125928" y="1804247"/>
            <a:ext cx="3773091" cy="5078305"/>
          </a:xfrm>
          <a:prstGeom prst="rect">
            <a:avLst/>
          </a:prstGeom>
          <a:noFill/>
        </p:spPr>
        <p:txBody>
          <a:bodyPr lIns="91432" tIns="45716" rIns="91432" bIns="45716">
            <a:spAutoFit/>
          </a:bodyPr>
          <a:lstStyle/>
          <a:p>
            <a:pPr marL="285721" indent="-285721">
              <a:buFont typeface="Arial" panose="020B0604020202020204" pitchFamily="34" charset="0"/>
              <a:buChar char="•"/>
              <a:defRPr/>
            </a:pPr>
            <a:r>
              <a:rPr lang="nl-NL" dirty="0">
                <a:solidFill>
                  <a:srgbClr val="0000FF"/>
                </a:solidFill>
              </a:rPr>
              <a:t>Measured Raman dip spectrum for the 5d</a:t>
            </a:r>
            <a:r>
              <a:rPr lang="nl-NL" baseline="30000" dirty="0">
                <a:solidFill>
                  <a:srgbClr val="0000FF"/>
                </a:solidFill>
              </a:rPr>
              <a:t>2</a:t>
            </a:r>
            <a:r>
              <a:rPr lang="nl-NL" dirty="0">
                <a:solidFill>
                  <a:srgbClr val="0000FF"/>
                </a:solidFill>
              </a:rPr>
              <a:t>D</a:t>
            </a:r>
            <a:r>
              <a:rPr lang="nl-NL" baseline="-25000" dirty="0">
                <a:solidFill>
                  <a:srgbClr val="0000FF"/>
                </a:solidFill>
              </a:rPr>
              <a:t>3/2 </a:t>
            </a:r>
            <a:r>
              <a:rPr lang="nl-NL" dirty="0">
                <a:solidFill>
                  <a:srgbClr val="0000FF"/>
                </a:solidFill>
              </a:rPr>
              <a:t>- 6p</a:t>
            </a:r>
            <a:r>
              <a:rPr lang="nl-NL" baseline="30000" dirty="0">
                <a:solidFill>
                  <a:srgbClr val="0000FF"/>
                </a:solidFill>
              </a:rPr>
              <a:t>2</a:t>
            </a:r>
            <a:r>
              <a:rPr lang="nl-NL" dirty="0">
                <a:solidFill>
                  <a:srgbClr val="0000FF"/>
                </a:solidFill>
              </a:rPr>
              <a:t>P</a:t>
            </a:r>
            <a:r>
              <a:rPr lang="nl-NL" baseline="-25000" dirty="0">
                <a:solidFill>
                  <a:srgbClr val="0000FF"/>
                </a:solidFill>
              </a:rPr>
              <a:t>1/2 </a:t>
            </a:r>
            <a:r>
              <a:rPr lang="nl-NL" dirty="0">
                <a:solidFill>
                  <a:srgbClr val="0000FF"/>
                </a:solidFill>
              </a:rPr>
              <a:t>transition</a:t>
            </a:r>
          </a:p>
          <a:p>
            <a:pPr marL="285721" indent="-285721">
              <a:buFont typeface="Arial" panose="020B0604020202020204" pitchFamily="34" charset="0"/>
              <a:buChar char="•"/>
              <a:defRPr/>
            </a:pPr>
            <a:endParaRPr lang="nl-NL" dirty="0">
              <a:solidFill>
                <a:srgbClr val="0000FF"/>
              </a:solidFill>
            </a:endParaRPr>
          </a:p>
          <a:p>
            <a:pPr marL="285721" indent="-285721">
              <a:buFont typeface="Arial" panose="020B0604020202020204" pitchFamily="34" charset="0"/>
              <a:buChar char="•"/>
              <a:defRPr/>
            </a:pPr>
            <a:r>
              <a:rPr lang="en-US" altLang="nl-NL" dirty="0">
                <a:solidFill>
                  <a:srgbClr val="0000FF"/>
                </a:solidFill>
              </a:rPr>
              <a:t>494nm light linearly </a:t>
            </a:r>
            <a:r>
              <a:rPr lang="en-US" altLang="nl-NL" dirty="0" err="1">
                <a:solidFill>
                  <a:srgbClr val="0000FF"/>
                </a:solidFill>
              </a:rPr>
              <a:t>polarised</a:t>
            </a:r>
            <a:r>
              <a:rPr lang="en-US" altLang="nl-NL" dirty="0">
                <a:solidFill>
                  <a:srgbClr val="0000FF"/>
                </a:solidFill>
              </a:rPr>
              <a:t> in vertical direction along z-axis</a:t>
            </a:r>
          </a:p>
          <a:p>
            <a:pPr marL="285721" indent="-285721">
              <a:buFont typeface="Arial" panose="020B0604020202020204" pitchFamily="34" charset="0"/>
              <a:buChar char="•"/>
              <a:defRPr/>
            </a:pPr>
            <a:endParaRPr lang="en-US" altLang="nl-NL" dirty="0">
              <a:solidFill>
                <a:srgbClr val="0000FF"/>
              </a:solidFill>
            </a:endParaRPr>
          </a:p>
          <a:p>
            <a:pPr marL="285721" indent="-285721">
              <a:buFont typeface="Arial" panose="020B0604020202020204" pitchFamily="34" charset="0"/>
              <a:buChar char="•"/>
              <a:defRPr/>
            </a:pPr>
            <a:r>
              <a:rPr lang="en-US" altLang="nl-NL" dirty="0">
                <a:solidFill>
                  <a:srgbClr val="0000FF"/>
                </a:solidFill>
              </a:rPr>
              <a:t>650nm light circularly </a:t>
            </a:r>
            <a:r>
              <a:rPr lang="en-US" altLang="nl-NL" dirty="0" err="1">
                <a:solidFill>
                  <a:srgbClr val="0000FF"/>
                </a:solidFill>
              </a:rPr>
              <a:t>polarised</a:t>
            </a:r>
            <a:endParaRPr lang="en-US" altLang="nl-NL" dirty="0">
              <a:solidFill>
                <a:srgbClr val="0000FF"/>
              </a:solidFill>
            </a:endParaRPr>
          </a:p>
          <a:p>
            <a:pPr marL="285721" indent="-285721">
              <a:defRPr/>
            </a:pPr>
            <a:r>
              <a:rPr lang="en-US" altLang="nl-NL" dirty="0">
                <a:solidFill>
                  <a:srgbClr val="0000FF"/>
                </a:solidFill>
              </a:rPr>
              <a:t> </a:t>
            </a:r>
          </a:p>
          <a:p>
            <a:pPr marL="285721" indent="-285721">
              <a:buFont typeface="Arial" panose="020B0604020202020204" pitchFamily="34" charset="0"/>
              <a:buChar char="•"/>
              <a:defRPr/>
            </a:pPr>
            <a:r>
              <a:rPr lang="en-US" altLang="nl-NL" dirty="0">
                <a:solidFill>
                  <a:srgbClr val="0000FF"/>
                </a:solidFill>
              </a:rPr>
              <a:t>light shift laser </a:t>
            </a:r>
            <a:r>
              <a:rPr lang="en-US" altLang="nl-NL" dirty="0" err="1">
                <a:solidFill>
                  <a:srgbClr val="0000FF"/>
                </a:solidFill>
              </a:rPr>
              <a:t>polarised</a:t>
            </a:r>
            <a:r>
              <a:rPr lang="en-US" altLang="nl-NL" dirty="0">
                <a:solidFill>
                  <a:srgbClr val="0000FF"/>
                </a:solidFill>
              </a:rPr>
              <a:t> in the horizontal direction</a:t>
            </a:r>
          </a:p>
          <a:p>
            <a:pPr marL="285721" indent="-285721">
              <a:defRPr/>
            </a:pPr>
            <a:endParaRPr lang="en-US" altLang="nl-NL" dirty="0">
              <a:solidFill>
                <a:srgbClr val="0000FF"/>
              </a:solidFill>
            </a:endParaRPr>
          </a:p>
          <a:p>
            <a:pPr marL="285721" indent="-285721">
              <a:buFont typeface="Arial" panose="020B0604020202020204" pitchFamily="34" charset="0"/>
              <a:buChar char="•"/>
              <a:defRPr/>
            </a:pPr>
            <a:r>
              <a:rPr lang="en-US" altLang="nl-NL" dirty="0">
                <a:solidFill>
                  <a:srgbClr val="0000FF"/>
                </a:solidFill>
              </a:rPr>
              <a:t>magnetic field of 510</a:t>
            </a:r>
            <a:r>
              <a:rPr lang="el-GR" altLang="nl-NL" dirty="0">
                <a:solidFill>
                  <a:srgbClr val="0000FF"/>
                </a:solidFill>
              </a:rPr>
              <a:t>μ</a:t>
            </a:r>
            <a:r>
              <a:rPr lang="nl-NL" altLang="nl-NL" dirty="0">
                <a:solidFill>
                  <a:srgbClr val="0000FF"/>
                </a:solidFill>
              </a:rPr>
              <a:t>T along B</a:t>
            </a:r>
            <a:r>
              <a:rPr lang="nl-NL" altLang="nl-NL" baseline="-25000" dirty="0">
                <a:solidFill>
                  <a:srgbClr val="0000FF"/>
                </a:solidFill>
              </a:rPr>
              <a:t>z</a:t>
            </a:r>
            <a:r>
              <a:rPr lang="nl-NL" altLang="nl-NL" dirty="0">
                <a:solidFill>
                  <a:srgbClr val="0000FF"/>
                </a:solidFill>
              </a:rPr>
              <a:t>-direction</a:t>
            </a:r>
          </a:p>
          <a:p>
            <a:pPr marL="285721" indent="-285721">
              <a:defRPr/>
            </a:pPr>
            <a:endParaRPr lang="nl-NL" altLang="nl-NL" dirty="0">
              <a:solidFill>
                <a:srgbClr val="0000FF"/>
              </a:solidFill>
            </a:endParaRPr>
          </a:p>
          <a:p>
            <a:pPr marL="285721" indent="-285721">
              <a:buFont typeface="Arial" panose="020B0604020202020204" pitchFamily="34" charset="0"/>
              <a:buChar char="•"/>
              <a:defRPr/>
            </a:pPr>
            <a:r>
              <a:rPr lang="nl-NL" altLang="nl-NL" dirty="0" err="1">
                <a:solidFill>
                  <a:srgbClr val="0000FF"/>
                </a:solidFill>
              </a:rPr>
              <a:t>Detunings</a:t>
            </a:r>
            <a:r>
              <a:rPr lang="nl-NL" altLang="nl-NL" dirty="0">
                <a:solidFill>
                  <a:srgbClr val="0000FF"/>
                </a:solidFill>
              </a:rPr>
              <a:t> </a:t>
            </a:r>
            <a:r>
              <a:rPr lang="nl-NL" altLang="nl-NL" dirty="0" err="1">
                <a:solidFill>
                  <a:srgbClr val="0000FF"/>
                </a:solidFill>
              </a:rPr>
              <a:t>were</a:t>
            </a:r>
            <a:r>
              <a:rPr lang="nl-NL" altLang="nl-NL" dirty="0">
                <a:solidFill>
                  <a:srgbClr val="0000FF"/>
                </a:solidFill>
              </a:rPr>
              <a:t> large </a:t>
            </a:r>
            <a:r>
              <a:rPr lang="nl-NL" altLang="nl-NL" dirty="0" err="1">
                <a:solidFill>
                  <a:srgbClr val="0000FF"/>
                </a:solidFill>
              </a:rPr>
              <a:t>compared</a:t>
            </a:r>
            <a:r>
              <a:rPr lang="nl-NL" altLang="nl-NL" dirty="0">
                <a:solidFill>
                  <a:srgbClr val="0000FF"/>
                </a:solidFill>
              </a:rPr>
              <a:t> </a:t>
            </a:r>
            <a:r>
              <a:rPr lang="nl-NL" altLang="nl-NL" dirty="0" err="1">
                <a:solidFill>
                  <a:srgbClr val="0000FF"/>
                </a:solidFill>
              </a:rPr>
              <a:t>to</a:t>
            </a:r>
            <a:r>
              <a:rPr lang="nl-NL" altLang="nl-NL" dirty="0">
                <a:solidFill>
                  <a:srgbClr val="0000FF"/>
                </a:solidFill>
              </a:rPr>
              <a:t> </a:t>
            </a:r>
            <a:r>
              <a:rPr lang="nl-NL" altLang="nl-NL" dirty="0" err="1">
                <a:solidFill>
                  <a:srgbClr val="0000FF"/>
                </a:solidFill>
              </a:rPr>
              <a:t>the</a:t>
            </a:r>
            <a:r>
              <a:rPr lang="nl-NL" altLang="nl-NL" dirty="0">
                <a:solidFill>
                  <a:srgbClr val="0000FF"/>
                </a:solidFill>
              </a:rPr>
              <a:t> power </a:t>
            </a:r>
            <a:r>
              <a:rPr lang="nl-NL" altLang="nl-NL" dirty="0" err="1">
                <a:solidFill>
                  <a:srgbClr val="0000FF"/>
                </a:solidFill>
              </a:rPr>
              <a:t>broadened</a:t>
            </a:r>
            <a:r>
              <a:rPr lang="nl-NL" altLang="nl-NL" dirty="0">
                <a:solidFill>
                  <a:srgbClr val="0000FF"/>
                </a:solidFill>
              </a:rPr>
              <a:t> </a:t>
            </a:r>
            <a:r>
              <a:rPr lang="nl-NL" altLang="nl-NL" dirty="0" err="1">
                <a:solidFill>
                  <a:srgbClr val="0000FF"/>
                </a:solidFill>
              </a:rPr>
              <a:t>linewidth</a:t>
            </a:r>
            <a:endParaRPr lang="nl-NL" altLang="nl-NL" dirty="0">
              <a:solidFill>
                <a:srgbClr val="0000FF"/>
              </a:solidFill>
            </a:endParaRPr>
          </a:p>
          <a:p>
            <a:pPr>
              <a:defRPr/>
            </a:pPr>
            <a:endParaRPr lang="nl-NL" dirty="0"/>
          </a:p>
        </p:txBody>
      </p:sp>
      <p:cxnSp>
        <p:nvCxnSpPr>
          <p:cNvPr id="10" name="Straight Connector 9"/>
          <p:cNvCxnSpPr/>
          <p:nvPr/>
        </p:nvCxnSpPr>
        <p:spPr>
          <a:xfrm rot="5400000">
            <a:off x="6221236" y="1608138"/>
            <a:ext cx="990600"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6374415" y="1607344"/>
            <a:ext cx="990600"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10800000">
            <a:off x="6716536" y="1112838"/>
            <a:ext cx="152384" cy="1587"/>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6389496" y="2887663"/>
            <a:ext cx="960437"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235525" y="2887663"/>
            <a:ext cx="960437"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10800000">
            <a:off x="6716536" y="2406650"/>
            <a:ext cx="152384" cy="158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a:off x="7287130" y="1607344"/>
            <a:ext cx="990600"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7439514" y="1607344"/>
            <a:ext cx="990600"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10800000">
            <a:off x="7783224" y="1112838"/>
            <a:ext cx="152384" cy="1587"/>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7454597" y="2887663"/>
            <a:ext cx="960437"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a:off x="7378405" y="2887663"/>
            <a:ext cx="960437"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6374415" y="4121944"/>
            <a:ext cx="990600"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a:off x="6069647" y="4121944"/>
            <a:ext cx="990600"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7441103" y="4121944"/>
            <a:ext cx="990600"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7210938" y="4121944"/>
            <a:ext cx="990600"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10800000">
            <a:off x="7707032" y="3625850"/>
            <a:ext cx="228576" cy="158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0800000">
            <a:off x="6564152" y="3627438"/>
            <a:ext cx="304768" cy="1587"/>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6374415" y="5417343"/>
            <a:ext cx="990600"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6526799" y="5417343"/>
            <a:ext cx="990600"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6868920" y="4922838"/>
            <a:ext cx="152384" cy="1587"/>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7439514" y="5417343"/>
            <a:ext cx="990600"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7668090" y="5417343"/>
            <a:ext cx="990600"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7935608" y="4922838"/>
            <a:ext cx="228576" cy="1587"/>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6374415" y="6712744"/>
            <a:ext cx="990600"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6525210" y="6712744"/>
            <a:ext cx="990600"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7439514" y="6712744"/>
            <a:ext cx="990600"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7593487" y="6712744"/>
            <a:ext cx="990600" cy="1587"/>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7935608" y="6216650"/>
            <a:ext cx="152384" cy="1588"/>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6868920" y="6216650"/>
            <a:ext cx="152384" cy="1588"/>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rot="10800000">
            <a:off x="7859416" y="2408238"/>
            <a:ext cx="76192" cy="1587"/>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0608055"/>
      </p:ext>
    </p:extLst>
  </p:cSld>
  <p:clrMapOvr>
    <a:masterClrMapping/>
  </p:clrMapOvr>
  <p:transition spd="slow"/>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138" y="2255837"/>
            <a:ext cx="7366814" cy="484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Title 1"/>
          <p:cNvSpPr txBox="1">
            <a:spLocks/>
          </p:cNvSpPr>
          <p:nvPr/>
        </p:nvSpPr>
        <p:spPr bwMode="auto">
          <a:xfrm>
            <a:off x="152668" y="173941"/>
            <a:ext cx="957052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algn="ctr" eaLnBrk="1">
              <a:spcAft>
                <a:spcPct val="0"/>
              </a:spcAft>
              <a:buSzPct val="45000"/>
              <a:buFontTx/>
              <a:buNone/>
            </a:pPr>
            <a:r>
              <a:rPr lang="es-CO" altLang="nl-NL" sz="4000" b="1" dirty="0">
                <a:solidFill>
                  <a:srgbClr val="0000FF"/>
                </a:solidFill>
                <a:effectLst>
                  <a:outerShdw blurRad="38100" dist="38100" dir="2700000" algn="tl">
                    <a:srgbClr val="000000">
                      <a:alpha val="43137"/>
                    </a:srgbClr>
                  </a:outerShdw>
                </a:effectLst>
                <a:cs typeface="Arial" panose="020B0604020202020204" pitchFamily="34" charset="0"/>
              </a:rPr>
              <a:t>Light </a:t>
            </a:r>
            <a:r>
              <a:rPr lang="es-CO" altLang="nl-NL" sz="4000" b="1" dirty="0" err="1">
                <a:solidFill>
                  <a:srgbClr val="0000FF"/>
                </a:solidFill>
                <a:effectLst>
                  <a:outerShdw blurRad="38100" dist="38100" dir="2700000" algn="tl">
                    <a:srgbClr val="000000">
                      <a:alpha val="43137"/>
                    </a:srgbClr>
                  </a:outerShdw>
                </a:effectLst>
                <a:cs typeface="Arial" panose="020B0604020202020204" pitchFamily="34" charset="0"/>
              </a:rPr>
              <a:t>Shifts</a:t>
            </a:r>
            <a:r>
              <a:rPr lang="es-CO" altLang="nl-NL" sz="4000" b="1" dirty="0">
                <a:solidFill>
                  <a:srgbClr val="0000FF"/>
                </a:solidFill>
                <a:effectLst>
                  <a:outerShdw blurRad="38100" dist="38100" dir="2700000" algn="tl">
                    <a:srgbClr val="000000">
                      <a:alpha val="43137"/>
                    </a:srgbClr>
                  </a:outerShdw>
                </a:effectLst>
                <a:cs typeface="Arial" panose="020B0604020202020204" pitchFamily="34" charset="0"/>
              </a:rPr>
              <a:t> </a:t>
            </a:r>
            <a:r>
              <a:rPr lang="es-CO" altLang="nl-NL" sz="4000" b="1" dirty="0" err="1">
                <a:solidFill>
                  <a:srgbClr val="0000FF"/>
                </a:solidFill>
                <a:effectLst>
                  <a:outerShdw blurRad="38100" dist="38100" dir="2700000" algn="tl">
                    <a:srgbClr val="000000">
                      <a:alpha val="43137"/>
                    </a:srgbClr>
                  </a:outerShdw>
                </a:effectLst>
                <a:cs typeface="Arial" panose="020B0604020202020204" pitchFamily="34" charset="0"/>
              </a:rPr>
              <a:t>measured</a:t>
            </a:r>
            <a:r>
              <a:rPr lang="es-CO" altLang="nl-NL" sz="4000" b="1" dirty="0">
                <a:solidFill>
                  <a:srgbClr val="0000FF"/>
                </a:solidFill>
                <a:effectLst>
                  <a:outerShdw blurRad="38100" dist="38100" dir="2700000" algn="tl">
                    <a:srgbClr val="000000">
                      <a:alpha val="43137"/>
                    </a:srgbClr>
                  </a:outerShdw>
                </a:effectLst>
                <a:cs typeface="Arial" panose="020B0604020202020204" pitchFamily="34" charset="0"/>
              </a:rPr>
              <a:t> in Ba</a:t>
            </a:r>
            <a:r>
              <a:rPr lang="es-CO" altLang="nl-NL" sz="4000" b="1" baseline="30000" dirty="0">
                <a:solidFill>
                  <a:srgbClr val="0000FF"/>
                </a:solidFill>
                <a:effectLst>
                  <a:outerShdw blurRad="38100" dist="38100" dir="2700000" algn="tl">
                    <a:srgbClr val="000000">
                      <a:alpha val="43137"/>
                    </a:srgbClr>
                  </a:outerShdw>
                </a:effectLst>
                <a:cs typeface="Arial" panose="020B0604020202020204" pitchFamily="34" charset="0"/>
              </a:rPr>
              <a:t>+ </a:t>
            </a:r>
            <a:r>
              <a:rPr lang="es-CO" altLang="nl-NL" sz="4000" b="1" dirty="0">
                <a:solidFill>
                  <a:srgbClr val="0000FF"/>
                </a:solidFill>
                <a:effectLst>
                  <a:outerShdw blurRad="38100" dist="38100" dir="2700000" algn="tl">
                    <a:srgbClr val="000000">
                      <a:alpha val="43137"/>
                    </a:srgbClr>
                  </a:outerShdw>
                </a:effectLst>
                <a:cs typeface="Arial" panose="020B0604020202020204" pitchFamily="34" charset="0"/>
              </a:rPr>
              <a:t>ion   </a:t>
            </a:r>
          </a:p>
        </p:txBody>
      </p:sp>
      <p:sp>
        <p:nvSpPr>
          <p:cNvPr id="36868" name="TextBox 2"/>
          <p:cNvSpPr txBox="1">
            <a:spLocks noChangeArrowheads="1"/>
          </p:cNvSpPr>
          <p:nvPr/>
        </p:nvSpPr>
        <p:spPr bwMode="auto">
          <a:xfrm>
            <a:off x="315912" y="1068595"/>
            <a:ext cx="10515600" cy="1008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2" tIns="45716" rIns="91432" bIns="45716">
            <a:spAutoFit/>
          </a:bodyPr>
          <a:lstStyle>
            <a:lvl1pPr marL="342900" indent="-342900"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pPr>
            <a:r>
              <a:rPr lang="nl-NL" altLang="nl-NL" sz="1984" b="1" dirty="0" err="1">
                <a:solidFill>
                  <a:srgbClr val="0033CC"/>
                </a:solidFill>
                <a:cs typeface="Arial" panose="020B0604020202020204" pitchFamily="34" charset="0"/>
              </a:rPr>
              <a:t>Scaling</a:t>
            </a:r>
            <a:r>
              <a:rPr lang="nl-NL" altLang="nl-NL" sz="1984" b="1" dirty="0">
                <a:solidFill>
                  <a:srgbClr val="0033CC"/>
                </a:solidFill>
                <a:cs typeface="Arial" panose="020B0604020202020204" pitchFamily="34" charset="0"/>
              </a:rPr>
              <a:t> of light shift </a:t>
            </a:r>
            <a:r>
              <a:rPr lang="nl-NL" altLang="nl-NL" sz="1984" b="1" dirty="0" err="1">
                <a:solidFill>
                  <a:srgbClr val="0033CC"/>
                </a:solidFill>
                <a:cs typeface="Arial" panose="020B0604020202020204" pitchFamily="34" charset="0"/>
              </a:rPr>
              <a:t>with</a:t>
            </a:r>
            <a:r>
              <a:rPr lang="nl-NL" altLang="nl-NL" sz="1984" b="1" dirty="0">
                <a:solidFill>
                  <a:srgbClr val="0033CC"/>
                </a:solidFill>
                <a:cs typeface="Arial" panose="020B0604020202020204" pitchFamily="34" charset="0"/>
              </a:rPr>
              <a:t> </a:t>
            </a:r>
            <a:r>
              <a:rPr lang="nl-NL" altLang="nl-NL" sz="1984" b="1" dirty="0" err="1">
                <a:solidFill>
                  <a:srgbClr val="0033CC"/>
                </a:solidFill>
                <a:cs typeface="Arial" panose="020B0604020202020204" pitchFamily="34" charset="0"/>
              </a:rPr>
              <a:t>the</a:t>
            </a:r>
            <a:r>
              <a:rPr lang="nl-NL" altLang="nl-NL" sz="1984" b="1" dirty="0">
                <a:solidFill>
                  <a:srgbClr val="0033CC"/>
                </a:solidFill>
                <a:cs typeface="Arial" panose="020B0604020202020204" pitchFamily="34" charset="0"/>
              </a:rPr>
              <a:t> </a:t>
            </a:r>
            <a:r>
              <a:rPr lang="nl-NL" altLang="nl-NL" sz="1984" b="1" dirty="0" err="1">
                <a:solidFill>
                  <a:srgbClr val="0033CC"/>
                </a:solidFill>
                <a:cs typeface="Arial" panose="020B0604020202020204" pitchFamily="34" charset="0"/>
              </a:rPr>
              <a:t>detunings</a:t>
            </a:r>
            <a:r>
              <a:rPr lang="nl-NL" altLang="nl-NL" sz="1984" b="1" dirty="0">
                <a:solidFill>
                  <a:srgbClr val="0033CC"/>
                </a:solidFill>
                <a:cs typeface="Arial" panose="020B0604020202020204" pitchFamily="34" charset="0"/>
              </a:rPr>
              <a:t> of light </a:t>
            </a:r>
            <a:r>
              <a:rPr lang="nl-NL" altLang="nl-NL" sz="1984" b="1" dirty="0" err="1">
                <a:solidFill>
                  <a:srgbClr val="0033CC"/>
                </a:solidFill>
                <a:cs typeface="Arial" panose="020B0604020202020204" pitchFamily="34" charset="0"/>
              </a:rPr>
              <a:t>shifting</a:t>
            </a:r>
            <a:r>
              <a:rPr lang="nl-NL" altLang="nl-NL" sz="1984" b="1" dirty="0">
                <a:solidFill>
                  <a:srgbClr val="0033CC"/>
                </a:solidFill>
                <a:cs typeface="Arial" panose="020B0604020202020204" pitchFamily="34" charset="0"/>
              </a:rPr>
              <a:t> light</a:t>
            </a:r>
          </a:p>
          <a:p>
            <a:pPr eaLnBrk="1" hangingPunct="1">
              <a:spcAft>
                <a:spcPct val="0"/>
              </a:spcAft>
            </a:pPr>
            <a:r>
              <a:rPr lang="nl-NL" altLang="nl-NL" sz="1984" b="1" dirty="0">
                <a:solidFill>
                  <a:srgbClr val="0033CC"/>
                </a:solidFill>
                <a:cs typeface="Arial" panose="020B0604020202020204" pitchFamily="34" charset="0"/>
              </a:rPr>
              <a:t> </a:t>
            </a:r>
            <a:r>
              <a:rPr lang="el-GR" altLang="nl-NL" sz="1984" b="1" dirty="0">
                <a:solidFill>
                  <a:srgbClr val="0033CC"/>
                </a:solidFill>
                <a:cs typeface="Arial" panose="020B0604020202020204" pitchFamily="34" charset="0"/>
              </a:rPr>
              <a:t>Δ ν</a:t>
            </a:r>
            <a:r>
              <a:rPr lang="en-US" altLang="nl-NL" sz="1984" b="1" baseline="-25000" dirty="0">
                <a:solidFill>
                  <a:srgbClr val="0033CC"/>
                </a:solidFill>
                <a:cs typeface="Arial" panose="020B0604020202020204" pitchFamily="34" charset="0"/>
              </a:rPr>
              <a:t>LS</a:t>
            </a:r>
            <a:r>
              <a:rPr lang="nl-NL" altLang="nl-NL" sz="1984" b="1" dirty="0">
                <a:solidFill>
                  <a:srgbClr val="0033CC"/>
                </a:solidFill>
                <a:cs typeface="Arial" panose="020B0604020202020204" pitchFamily="34" charset="0"/>
              </a:rPr>
              <a:t>= 0.16(3)GHz</a:t>
            </a:r>
            <a:r>
              <a:rPr lang="nl-NL" altLang="nl-NL" sz="1984" b="1" baseline="30000" dirty="0">
                <a:solidFill>
                  <a:srgbClr val="0033CC"/>
                </a:solidFill>
                <a:cs typeface="Arial" panose="020B0604020202020204" pitchFamily="34" charset="0"/>
              </a:rPr>
              <a:t>2</a:t>
            </a:r>
            <a:r>
              <a:rPr lang="nl-NL" altLang="nl-NL" sz="1984" b="1" dirty="0">
                <a:solidFill>
                  <a:srgbClr val="0033CC"/>
                </a:solidFill>
                <a:cs typeface="Arial" panose="020B0604020202020204" pitchFamily="34" charset="0"/>
              </a:rPr>
              <a:t>.1/</a:t>
            </a:r>
            <a:r>
              <a:rPr lang="el-GR" altLang="nl-NL" sz="1984" b="1" dirty="0">
                <a:solidFill>
                  <a:srgbClr val="0033CC"/>
                </a:solidFill>
                <a:cs typeface="Arial" panose="020B0604020202020204" pitchFamily="34" charset="0"/>
              </a:rPr>
              <a:t>Δ</a:t>
            </a:r>
            <a:r>
              <a:rPr lang="nl-NL" altLang="nl-NL" sz="1984" b="1" baseline="-25000" dirty="0">
                <a:solidFill>
                  <a:srgbClr val="0033CC"/>
                </a:solidFill>
                <a:cs typeface="Arial" panose="020B0604020202020204" pitchFamily="34" charset="0"/>
              </a:rPr>
              <a:t>LS </a:t>
            </a:r>
            <a:r>
              <a:rPr lang="nl-NL" altLang="nl-NL" sz="1984" b="1" dirty="0">
                <a:solidFill>
                  <a:srgbClr val="0033CC"/>
                </a:solidFill>
                <a:cs typeface="Arial" panose="020B0604020202020204" pitchFamily="34" charset="0"/>
              </a:rPr>
              <a:t>, </a:t>
            </a:r>
            <a:r>
              <a:rPr lang="el-GR" altLang="nl-NL" sz="1984" b="1" dirty="0">
                <a:solidFill>
                  <a:srgbClr val="0033CC"/>
                </a:solidFill>
                <a:cs typeface="Arial" panose="020B0604020202020204" pitchFamily="34" charset="0"/>
              </a:rPr>
              <a:t>Δ</a:t>
            </a:r>
            <a:r>
              <a:rPr lang="nl-NL" altLang="nl-NL" sz="1984" b="1" baseline="-25000" dirty="0">
                <a:solidFill>
                  <a:srgbClr val="0033CC"/>
                </a:solidFill>
                <a:cs typeface="Arial" panose="020B0604020202020204" pitchFamily="34" charset="0"/>
              </a:rPr>
              <a:t>LS </a:t>
            </a:r>
            <a:r>
              <a:rPr lang="nl-NL" altLang="nl-NL" sz="1984" b="1" dirty="0">
                <a:solidFill>
                  <a:srgbClr val="0033CC"/>
                </a:solidFill>
                <a:cs typeface="Arial" panose="020B0604020202020204" pitchFamily="34" charset="0"/>
              </a:rPr>
              <a:t>is </a:t>
            </a:r>
            <a:r>
              <a:rPr lang="nl-NL" altLang="nl-NL" sz="1984" b="1" dirty="0" err="1">
                <a:solidFill>
                  <a:srgbClr val="0033CC"/>
                </a:solidFill>
                <a:cs typeface="Arial" panose="020B0604020202020204" pitchFamily="34" charset="0"/>
              </a:rPr>
              <a:t>detuning</a:t>
            </a:r>
            <a:r>
              <a:rPr lang="nl-NL" altLang="nl-NL" sz="1984" b="1" dirty="0">
                <a:solidFill>
                  <a:srgbClr val="0033CC"/>
                </a:solidFill>
                <a:cs typeface="Arial" panose="020B0604020202020204" pitchFamily="34" charset="0"/>
              </a:rPr>
              <a:t> of light </a:t>
            </a:r>
            <a:r>
              <a:rPr lang="nl-NL" altLang="nl-NL" sz="1984" b="1" dirty="0" err="1">
                <a:solidFill>
                  <a:srgbClr val="0033CC"/>
                </a:solidFill>
                <a:cs typeface="Arial" panose="020B0604020202020204" pitchFamily="34" charset="0"/>
              </a:rPr>
              <a:t>shifting</a:t>
            </a:r>
            <a:r>
              <a:rPr lang="nl-NL" altLang="nl-NL" sz="1984" b="1" dirty="0">
                <a:solidFill>
                  <a:srgbClr val="0033CC"/>
                </a:solidFill>
                <a:cs typeface="Arial" panose="020B0604020202020204" pitchFamily="34" charset="0"/>
              </a:rPr>
              <a:t> light</a:t>
            </a:r>
            <a:r>
              <a:rPr lang="nl-NL" altLang="nl-NL" sz="1984" b="1" baseline="-25000" dirty="0">
                <a:solidFill>
                  <a:srgbClr val="0033CC"/>
                </a:solidFill>
                <a:cs typeface="Arial" panose="020B0604020202020204" pitchFamily="34" charset="0"/>
              </a:rPr>
              <a:t> </a:t>
            </a:r>
            <a:endParaRPr lang="nl-NL" altLang="nl-NL" sz="1984" b="1" dirty="0">
              <a:solidFill>
                <a:srgbClr val="0033CC"/>
              </a:solidFill>
              <a:cs typeface="Arial" panose="020B0604020202020204" pitchFamily="34" charset="0"/>
            </a:endParaRPr>
          </a:p>
          <a:p>
            <a:pPr eaLnBrk="1" hangingPunct="1">
              <a:spcAft>
                <a:spcPct val="0"/>
              </a:spcAft>
            </a:pPr>
            <a:r>
              <a:rPr lang="nl-NL" altLang="nl-NL" sz="1984" b="1" dirty="0" err="1">
                <a:solidFill>
                  <a:srgbClr val="0033CC"/>
                </a:solidFill>
                <a:cs typeface="Arial" panose="020B0604020202020204" pitchFamily="34" charset="0"/>
              </a:rPr>
              <a:t>Polarisation</a:t>
            </a:r>
            <a:r>
              <a:rPr lang="nl-NL" altLang="nl-NL" sz="1984" b="1" dirty="0">
                <a:solidFill>
                  <a:srgbClr val="0033CC"/>
                </a:solidFill>
                <a:cs typeface="Arial" panose="020B0604020202020204" pitchFamily="34" charset="0"/>
              </a:rPr>
              <a:t> </a:t>
            </a:r>
            <a:r>
              <a:rPr lang="nl-NL" altLang="nl-NL" sz="1984" b="1" dirty="0" err="1">
                <a:solidFill>
                  <a:srgbClr val="0033CC"/>
                </a:solidFill>
                <a:cs typeface="Arial" panose="020B0604020202020204" pitchFamily="34" charset="0"/>
              </a:rPr>
              <a:t>with</a:t>
            </a:r>
            <a:r>
              <a:rPr lang="nl-NL" altLang="nl-NL" sz="1984" b="1" dirty="0">
                <a:solidFill>
                  <a:srgbClr val="0033CC"/>
                </a:solidFill>
                <a:cs typeface="Arial" panose="020B0604020202020204" pitchFamily="34" charset="0"/>
              </a:rPr>
              <a:t> respect </a:t>
            </a:r>
            <a:r>
              <a:rPr lang="nl-NL" altLang="nl-NL" sz="1984" b="1" dirty="0" err="1">
                <a:solidFill>
                  <a:srgbClr val="0033CC"/>
                </a:solidFill>
                <a:cs typeface="Arial" panose="020B0604020202020204" pitchFamily="34" charset="0"/>
              </a:rPr>
              <a:t>to</a:t>
            </a:r>
            <a:r>
              <a:rPr lang="nl-NL" altLang="nl-NL" sz="1984" b="1" dirty="0">
                <a:solidFill>
                  <a:srgbClr val="0033CC"/>
                </a:solidFill>
                <a:cs typeface="Arial" panose="020B0604020202020204" pitchFamily="34" charset="0"/>
              </a:rPr>
              <a:t> </a:t>
            </a:r>
            <a:r>
              <a:rPr lang="nl-NL" altLang="nl-NL" sz="1984" b="1" dirty="0" err="1">
                <a:solidFill>
                  <a:srgbClr val="0033CC"/>
                </a:solidFill>
                <a:cs typeface="Arial" panose="020B0604020202020204" pitchFamily="34" charset="0"/>
              </a:rPr>
              <a:t>quantization</a:t>
            </a:r>
            <a:r>
              <a:rPr lang="nl-NL" altLang="nl-NL" sz="1984" b="1" dirty="0">
                <a:solidFill>
                  <a:srgbClr val="0033CC"/>
                </a:solidFill>
                <a:cs typeface="Arial" panose="020B0604020202020204" pitchFamily="34" charset="0"/>
              </a:rPr>
              <a:t> </a:t>
            </a:r>
            <a:r>
              <a:rPr lang="nl-NL" altLang="nl-NL" sz="1984" b="1" dirty="0" err="1">
                <a:solidFill>
                  <a:srgbClr val="0033CC"/>
                </a:solidFill>
                <a:cs typeface="Arial" panose="020B0604020202020204" pitchFamily="34" charset="0"/>
              </a:rPr>
              <a:t>axes</a:t>
            </a:r>
            <a:r>
              <a:rPr lang="nl-NL" altLang="nl-NL" sz="1984" b="1" dirty="0">
                <a:solidFill>
                  <a:srgbClr val="0033CC"/>
                </a:solidFill>
                <a:cs typeface="Arial" panose="020B0604020202020204" pitchFamily="34" charset="0"/>
              </a:rPr>
              <a:t> i.e. </a:t>
            </a:r>
            <a:r>
              <a:rPr lang="nl-NL" altLang="nl-NL" sz="1984" b="1" dirty="0" err="1">
                <a:solidFill>
                  <a:srgbClr val="0033CC"/>
                </a:solidFill>
                <a:cs typeface="Arial" panose="020B0604020202020204" pitchFamily="34" charset="0"/>
              </a:rPr>
              <a:t>magnetic</a:t>
            </a:r>
            <a:r>
              <a:rPr lang="nl-NL" altLang="nl-NL" sz="1984" b="1" dirty="0">
                <a:solidFill>
                  <a:srgbClr val="0033CC"/>
                </a:solidFill>
                <a:cs typeface="Arial" panose="020B0604020202020204" pitchFamily="34" charset="0"/>
              </a:rPr>
              <a:t> field are important</a:t>
            </a:r>
          </a:p>
        </p:txBody>
      </p:sp>
      <p:sp>
        <p:nvSpPr>
          <p:cNvPr id="36869" name="TextBox 4"/>
          <p:cNvSpPr txBox="1">
            <a:spLocks noChangeArrowheads="1"/>
          </p:cNvSpPr>
          <p:nvPr/>
        </p:nvSpPr>
        <p:spPr bwMode="auto">
          <a:xfrm>
            <a:off x="6945112" y="2941639"/>
            <a:ext cx="1219072" cy="363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64" b="1">
                <a:latin typeface="Times New Roman" pitchFamily="18" charset="0"/>
                <a:cs typeface="Times New Roman" pitchFamily="18" charset="0"/>
              </a:rPr>
              <a:t>blue shift</a:t>
            </a:r>
          </a:p>
        </p:txBody>
      </p:sp>
      <p:sp>
        <p:nvSpPr>
          <p:cNvPr id="36870" name="TextBox 5"/>
          <p:cNvSpPr txBox="1">
            <a:spLocks noChangeArrowheads="1"/>
          </p:cNvSpPr>
          <p:nvPr/>
        </p:nvSpPr>
        <p:spPr bwMode="auto">
          <a:xfrm>
            <a:off x="2983128" y="5772151"/>
            <a:ext cx="1219072" cy="363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2" tIns="45716" rIns="91432" bIns="45716">
            <a:spAutoFit/>
          </a:bodyPr>
          <a:lstStyle>
            <a:lvl1pPr eaLnBrk="0" hangingPunct="0">
              <a:spcAft>
                <a:spcPts val="1413"/>
              </a:spcAft>
              <a:buChar char="•"/>
              <a:defRPr sz="3200">
                <a:solidFill>
                  <a:schemeClr val="tx1"/>
                </a:solidFill>
                <a:latin typeface="Arial" pitchFamily="34" charset="0"/>
                <a:ea typeface="SimSun" pitchFamily="2" charset="-122"/>
                <a:cs typeface="Mangal" pitchFamily="18" charset="0"/>
              </a:defRPr>
            </a:lvl1pPr>
            <a:lvl2pPr marL="742950" indent="-285750" eaLnBrk="0" hangingPunct="0">
              <a:spcBef>
                <a:spcPct val="20000"/>
              </a:spcBef>
              <a:buChar char="–"/>
              <a:defRPr sz="2800">
                <a:solidFill>
                  <a:schemeClr val="tx1"/>
                </a:solidFill>
                <a:latin typeface="Arial" pitchFamily="34" charset="0"/>
                <a:ea typeface="SimSun" pitchFamily="2" charset="-122"/>
              </a:defRPr>
            </a:lvl2pPr>
            <a:lvl3pPr marL="1143000" indent="-228600" eaLnBrk="0" hangingPunct="0">
              <a:spcBef>
                <a:spcPct val="20000"/>
              </a:spcBef>
              <a:buChar char="•"/>
              <a:defRPr sz="2400">
                <a:solidFill>
                  <a:schemeClr val="tx1"/>
                </a:solidFill>
                <a:latin typeface="Arial" pitchFamily="34" charset="0"/>
                <a:ea typeface="SimSun" pitchFamily="2" charset="-122"/>
              </a:defRPr>
            </a:lvl3pPr>
            <a:lvl4pPr marL="1600200" indent="-228600" eaLnBrk="0" hangingPunct="0">
              <a:spcBef>
                <a:spcPct val="20000"/>
              </a:spcBef>
              <a:buChar char="–"/>
              <a:defRPr sz="2000">
                <a:solidFill>
                  <a:schemeClr val="tx1"/>
                </a:solidFill>
                <a:latin typeface="Arial" pitchFamily="34" charset="0"/>
                <a:ea typeface="SimSun" pitchFamily="2" charset="-122"/>
              </a:defRPr>
            </a:lvl4pPr>
            <a:lvl5pPr marL="2057400" indent="-228600" eaLnBrk="0" hangingPunct="0">
              <a:spcBef>
                <a:spcPct val="20000"/>
              </a:spcBef>
              <a:buChar char="»"/>
              <a:defRPr sz="2000">
                <a:solidFill>
                  <a:schemeClr val="tx1"/>
                </a:solidFill>
                <a:latin typeface="Arial" pitchFamily="34" charset="0"/>
                <a:ea typeface="SimSun"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SimSun" pitchFamily="2" charset="-122"/>
              </a:defRPr>
            </a:lvl9pPr>
          </a:lstStyle>
          <a:p>
            <a:pPr eaLnBrk="1" hangingPunct="1">
              <a:spcAft>
                <a:spcPct val="0"/>
              </a:spcAft>
              <a:buFontTx/>
              <a:buNone/>
            </a:pPr>
            <a:r>
              <a:rPr lang="en-US" altLang="nl-NL" sz="1764" b="1">
                <a:latin typeface="Times New Roman" pitchFamily="18" charset="0"/>
                <a:cs typeface="Times New Roman" pitchFamily="18" charset="0"/>
              </a:rPr>
              <a:t>red shift</a:t>
            </a:r>
          </a:p>
        </p:txBody>
      </p:sp>
      <p:sp>
        <p:nvSpPr>
          <p:cNvPr id="2" name="TextBox 1"/>
          <p:cNvSpPr txBox="1"/>
          <p:nvPr/>
        </p:nvSpPr>
        <p:spPr>
          <a:xfrm>
            <a:off x="1277040" y="6765810"/>
            <a:ext cx="2726067" cy="338554"/>
          </a:xfrm>
          <a:prstGeom prst="rect">
            <a:avLst/>
          </a:prstGeom>
          <a:noFill/>
        </p:spPr>
        <p:txBody>
          <a:bodyPr wrap="none" rtlCol="0">
            <a:spAutoFit/>
          </a:bodyPr>
          <a:lstStyle/>
          <a:p>
            <a:r>
              <a:rPr lang="nl-NL" sz="1600" dirty="0" err="1" smtClean="0"/>
              <a:t>from</a:t>
            </a:r>
            <a:r>
              <a:rPr lang="nl-NL" sz="1600" dirty="0" smtClean="0"/>
              <a:t> A. </a:t>
            </a:r>
            <a:r>
              <a:rPr lang="nl-NL" sz="1600" dirty="0" err="1" smtClean="0"/>
              <a:t>Mohanty</a:t>
            </a:r>
            <a:r>
              <a:rPr lang="nl-NL" sz="1600" dirty="0" smtClean="0"/>
              <a:t>, </a:t>
            </a:r>
            <a:r>
              <a:rPr lang="nl-NL" sz="1600" dirty="0" err="1" smtClean="0"/>
              <a:t>l.Willmann</a:t>
            </a:r>
            <a:endParaRPr lang="en-US" sz="1600" dirty="0"/>
          </a:p>
        </p:txBody>
      </p:sp>
    </p:spTree>
    <p:extLst>
      <p:ext uri="{BB962C8B-B14F-4D97-AF65-F5344CB8AC3E}">
        <p14:creationId xmlns:p14="http://schemas.microsoft.com/office/powerpoint/2010/main" val="2419712683"/>
      </p:ext>
    </p:extLst>
  </p:cSld>
  <p:clrMapOvr>
    <a:masterClrMapping/>
  </p:clrMapOvr>
  <p:transition spd="slow"/>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txBox="1">
            <a:spLocks noChangeArrowheads="1"/>
          </p:cNvSpPr>
          <p:nvPr/>
        </p:nvSpPr>
        <p:spPr bwMode="auto">
          <a:xfrm>
            <a:off x="2115882" y="31168"/>
            <a:ext cx="6177047" cy="79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166" tIns="51566" rIns="99166" bIns="51566" anchor="b"/>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9pPr>
          </a:lstStyle>
          <a:p>
            <a:pPr defTabSz="495018" eaLnBrk="1" hangingPunct="1">
              <a:lnSpc>
                <a:spcPct val="93000"/>
              </a:lnSpc>
            </a:pPr>
            <a:r>
              <a:rPr lang="en-US" sz="4200" b="1" dirty="0">
                <a:solidFill>
                  <a:srgbClr val="0000FF"/>
                </a:solidFill>
                <a:effectLst>
                  <a:outerShdw blurRad="38100" dist="38100" dir="2700000" algn="tl">
                    <a:srgbClr val="000000">
                      <a:alpha val="43137"/>
                    </a:srgbClr>
                  </a:outerShdw>
                </a:effectLst>
              </a:rPr>
              <a:t>Radium &amp; Barium for APV</a:t>
            </a:r>
          </a:p>
        </p:txBody>
      </p:sp>
      <p:pic>
        <p:nvPicPr>
          <p:cNvPr id="8" name="Picture 1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2602" y="1410441"/>
            <a:ext cx="7394209" cy="171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aphicFrame>
        <p:nvGraphicFramePr>
          <p:cNvPr id="6" name="Table 5"/>
          <p:cNvGraphicFramePr>
            <a:graphicFrameLocks noGrp="1"/>
          </p:cNvGraphicFramePr>
          <p:nvPr/>
        </p:nvGraphicFramePr>
        <p:xfrm>
          <a:off x="2115882" y="4073825"/>
          <a:ext cx="5887364" cy="1527540"/>
        </p:xfrm>
        <a:graphic>
          <a:graphicData uri="http://schemas.openxmlformats.org/drawingml/2006/table">
            <a:tbl>
              <a:tblPr firstRow="1" bandRow="1">
                <a:tableStyleId>{5C22544A-7EE6-4342-B048-85BDC9FD1C3A}</a:tableStyleId>
              </a:tblPr>
              <a:tblGrid>
                <a:gridCol w="1120187">
                  <a:extLst>
                    <a:ext uri="{9D8B030D-6E8A-4147-A177-3AD203B41FA5}">
                      <a16:colId xmlns:a16="http://schemas.microsoft.com/office/drawing/2014/main" xmlns="" val="20000"/>
                    </a:ext>
                  </a:extLst>
                </a:gridCol>
                <a:gridCol w="1551247">
                  <a:extLst>
                    <a:ext uri="{9D8B030D-6E8A-4147-A177-3AD203B41FA5}">
                      <a16:colId xmlns:a16="http://schemas.microsoft.com/office/drawing/2014/main" xmlns="" val="20001"/>
                    </a:ext>
                  </a:extLst>
                </a:gridCol>
                <a:gridCol w="1276163">
                  <a:extLst>
                    <a:ext uri="{9D8B030D-6E8A-4147-A177-3AD203B41FA5}">
                      <a16:colId xmlns:a16="http://schemas.microsoft.com/office/drawing/2014/main" xmlns="" val="20002"/>
                    </a:ext>
                  </a:extLst>
                </a:gridCol>
                <a:gridCol w="1939767">
                  <a:extLst>
                    <a:ext uri="{9D8B030D-6E8A-4147-A177-3AD203B41FA5}">
                      <a16:colId xmlns:a16="http://schemas.microsoft.com/office/drawing/2014/main" xmlns="" val="20003"/>
                    </a:ext>
                  </a:extLst>
                </a:gridCol>
              </a:tblGrid>
              <a:tr h="710350">
                <a:tc>
                  <a:txBody>
                    <a:bodyPr/>
                    <a:lstStyle/>
                    <a:p>
                      <a:pPr algn="ctr"/>
                      <a:endParaRPr lang="en-US" sz="2000" dirty="0"/>
                    </a:p>
                  </a:txBody>
                  <a:tcPr marL="100817" marR="100817" marT="50375" marB="50375">
                    <a:solidFill>
                      <a:srgbClr val="00CCFF"/>
                    </a:solidFill>
                  </a:tcPr>
                </a:tc>
                <a:tc>
                  <a:txBody>
                    <a:bodyPr/>
                    <a:lstStyle/>
                    <a:p>
                      <a:pPr algn="ctr"/>
                      <a:r>
                        <a:rPr lang="en-US" sz="2000" dirty="0">
                          <a:sym typeface="Symbol"/>
                        </a:rPr>
                        <a:t>Coherence</a:t>
                      </a:r>
                    </a:p>
                    <a:p>
                      <a:pPr algn="ctr"/>
                      <a:r>
                        <a:rPr lang="nl-NL" sz="2000" dirty="0">
                          <a:sym typeface="Symbol"/>
                        </a:rPr>
                        <a:t>Time</a:t>
                      </a:r>
                      <a:endParaRPr lang="en-US" sz="2000" dirty="0"/>
                    </a:p>
                  </a:txBody>
                  <a:tcPr marL="100817" marR="100817" marT="50375" marB="50375">
                    <a:solidFill>
                      <a:srgbClr val="00CCFF"/>
                    </a:solidFill>
                  </a:tcPr>
                </a:tc>
                <a:tc>
                  <a:txBody>
                    <a:bodyPr/>
                    <a:lstStyle/>
                    <a:p>
                      <a:pPr algn="ctr"/>
                      <a:r>
                        <a:rPr lang="nl-NL" sz="2000" baseline="0" dirty="0" err="1"/>
                        <a:t>Projected</a:t>
                      </a:r>
                      <a:r>
                        <a:rPr lang="nl-NL" sz="2000" baseline="0" dirty="0"/>
                        <a:t> </a:t>
                      </a:r>
                      <a:r>
                        <a:rPr lang="nl-NL" sz="2000" baseline="0" dirty="0" err="1"/>
                        <a:t>Accuracy</a:t>
                      </a:r>
                      <a:endParaRPr lang="en-US" sz="2000" dirty="0"/>
                    </a:p>
                  </a:txBody>
                  <a:tcPr marL="100817" marR="100817" marT="50375" marB="50375">
                    <a:solidFill>
                      <a:srgbClr val="00CCFF"/>
                    </a:solidFill>
                  </a:tcPr>
                </a:tc>
                <a:tc>
                  <a:txBody>
                    <a:bodyPr/>
                    <a:lstStyle/>
                    <a:p>
                      <a:pPr algn="ctr"/>
                      <a:r>
                        <a:rPr lang="nl-NL" sz="2000" dirty="0" err="1"/>
                        <a:t>Measurement</a:t>
                      </a:r>
                      <a:endParaRPr lang="nl-NL" sz="2000" dirty="0"/>
                    </a:p>
                    <a:p>
                      <a:pPr algn="ctr"/>
                      <a:r>
                        <a:rPr lang="nl-NL" sz="2000" dirty="0"/>
                        <a:t>Time</a:t>
                      </a:r>
                      <a:endParaRPr lang="en-US" sz="2000" dirty="0"/>
                    </a:p>
                  </a:txBody>
                  <a:tcPr marL="100817" marR="100817" marT="50375" marB="50375">
                    <a:solidFill>
                      <a:srgbClr val="00CCFF"/>
                    </a:solidFill>
                  </a:tcPr>
                </a:tc>
                <a:extLst>
                  <a:ext uri="{0D108BD9-81ED-4DB2-BD59-A6C34878D82A}">
                    <a16:rowId xmlns:a16="http://schemas.microsoft.com/office/drawing/2014/main" xmlns="" val="10000"/>
                  </a:ext>
                </a:extLst>
              </a:tr>
              <a:tr h="408595">
                <a:tc>
                  <a:txBody>
                    <a:bodyPr/>
                    <a:lstStyle/>
                    <a:p>
                      <a:pPr algn="ctr"/>
                      <a:r>
                        <a:rPr lang="nl-NL" sz="2000" b="1" dirty="0">
                          <a:solidFill>
                            <a:srgbClr val="0066CC"/>
                          </a:solidFill>
                        </a:rPr>
                        <a:t>Ba</a:t>
                      </a:r>
                      <a:r>
                        <a:rPr lang="nl-NL" sz="2000" b="1" baseline="30000" dirty="0">
                          <a:solidFill>
                            <a:srgbClr val="0066CC"/>
                          </a:solidFill>
                        </a:rPr>
                        <a:t>+</a:t>
                      </a:r>
                      <a:endParaRPr lang="en-US" sz="2000" b="1" baseline="30000" dirty="0">
                        <a:solidFill>
                          <a:srgbClr val="0066CC"/>
                        </a:solidFill>
                      </a:endParaRPr>
                    </a:p>
                  </a:txBody>
                  <a:tcPr marL="100817" marR="100817" marT="50375" marB="50375"/>
                </a:tc>
                <a:tc>
                  <a:txBody>
                    <a:bodyPr/>
                    <a:lstStyle/>
                    <a:p>
                      <a:pPr algn="ctr"/>
                      <a:r>
                        <a:rPr lang="nl-NL" sz="2000" b="1" dirty="0">
                          <a:solidFill>
                            <a:srgbClr val="0066CC"/>
                          </a:solidFill>
                        </a:rPr>
                        <a:t>80</a:t>
                      </a:r>
                      <a:r>
                        <a:rPr lang="nl-NL" sz="2000" b="1" baseline="0" dirty="0">
                          <a:solidFill>
                            <a:srgbClr val="0066CC"/>
                          </a:solidFill>
                        </a:rPr>
                        <a:t> sec</a:t>
                      </a:r>
                      <a:endParaRPr lang="en-US" sz="2000" b="1" dirty="0">
                        <a:solidFill>
                          <a:srgbClr val="0066CC"/>
                        </a:solidFill>
                      </a:endParaRPr>
                    </a:p>
                  </a:txBody>
                  <a:tcPr marL="100817" marR="100817" marT="50375" marB="50375"/>
                </a:tc>
                <a:tc>
                  <a:txBody>
                    <a:bodyPr/>
                    <a:lstStyle/>
                    <a:p>
                      <a:pPr algn="ctr"/>
                      <a:r>
                        <a:rPr lang="nl-NL" sz="2000" b="1" dirty="0">
                          <a:solidFill>
                            <a:srgbClr val="0066CC"/>
                          </a:solidFill>
                        </a:rPr>
                        <a:t>0.2%</a:t>
                      </a:r>
                      <a:endParaRPr lang="en-US" sz="2000" b="1" dirty="0">
                        <a:solidFill>
                          <a:srgbClr val="0066CC"/>
                        </a:solidFill>
                      </a:endParaRPr>
                    </a:p>
                  </a:txBody>
                  <a:tcPr marL="100817" marR="100817" marT="50375" marB="50375"/>
                </a:tc>
                <a:tc>
                  <a:txBody>
                    <a:bodyPr/>
                    <a:lstStyle/>
                    <a:p>
                      <a:pPr algn="ctr"/>
                      <a:r>
                        <a:rPr lang="nl-NL" sz="2000" b="1" dirty="0">
                          <a:solidFill>
                            <a:srgbClr val="0066CC"/>
                          </a:solidFill>
                        </a:rPr>
                        <a:t>1.1 </a:t>
                      </a:r>
                      <a:r>
                        <a:rPr lang="nl-NL" sz="2000" b="1" dirty="0" err="1">
                          <a:solidFill>
                            <a:srgbClr val="0066CC"/>
                          </a:solidFill>
                        </a:rPr>
                        <a:t>day</a:t>
                      </a:r>
                      <a:endParaRPr lang="en-US" sz="2000" b="1" dirty="0">
                        <a:solidFill>
                          <a:srgbClr val="0066CC"/>
                        </a:solidFill>
                      </a:endParaRPr>
                    </a:p>
                  </a:txBody>
                  <a:tcPr marL="100817" marR="100817" marT="50375" marB="50375"/>
                </a:tc>
                <a:extLst>
                  <a:ext uri="{0D108BD9-81ED-4DB2-BD59-A6C34878D82A}">
                    <a16:rowId xmlns:a16="http://schemas.microsoft.com/office/drawing/2014/main" xmlns="" val="10001"/>
                  </a:ext>
                </a:extLst>
              </a:tr>
              <a:tr h="408595">
                <a:tc>
                  <a:txBody>
                    <a:bodyPr/>
                    <a:lstStyle/>
                    <a:p>
                      <a:pPr algn="ctr"/>
                      <a:r>
                        <a:rPr lang="nl-NL" sz="2000" b="1" dirty="0">
                          <a:solidFill>
                            <a:srgbClr val="000099"/>
                          </a:solidFill>
                        </a:rPr>
                        <a:t>Ra</a:t>
                      </a:r>
                      <a:r>
                        <a:rPr lang="nl-NL" sz="2000" b="1" baseline="30000" dirty="0">
                          <a:solidFill>
                            <a:srgbClr val="000099"/>
                          </a:solidFill>
                        </a:rPr>
                        <a:t>+</a:t>
                      </a:r>
                      <a:endParaRPr lang="en-US" sz="2000" b="1" baseline="30000" dirty="0">
                        <a:solidFill>
                          <a:srgbClr val="000099"/>
                        </a:solidFill>
                      </a:endParaRPr>
                    </a:p>
                  </a:txBody>
                  <a:tcPr marL="100817" marR="100817" marT="50375" marB="50375"/>
                </a:tc>
                <a:tc>
                  <a:txBody>
                    <a:bodyPr/>
                    <a:lstStyle/>
                    <a:p>
                      <a:pPr algn="ctr"/>
                      <a:r>
                        <a:rPr lang="nl-NL" sz="2000" b="1" dirty="0">
                          <a:solidFill>
                            <a:srgbClr val="000099"/>
                          </a:solidFill>
                        </a:rPr>
                        <a:t>0.6 sec</a:t>
                      </a:r>
                      <a:endParaRPr lang="en-US" sz="2000" b="1" dirty="0">
                        <a:solidFill>
                          <a:srgbClr val="000099"/>
                        </a:solidFill>
                      </a:endParaRPr>
                    </a:p>
                  </a:txBody>
                  <a:tcPr marL="100817" marR="100817" marT="50375" marB="50375"/>
                </a:tc>
                <a:tc>
                  <a:txBody>
                    <a:bodyPr/>
                    <a:lstStyle/>
                    <a:p>
                      <a:pPr algn="ctr"/>
                      <a:r>
                        <a:rPr lang="nl-NL" sz="2000" b="1" dirty="0">
                          <a:solidFill>
                            <a:srgbClr val="000099"/>
                          </a:solidFill>
                        </a:rPr>
                        <a:t>0.2%</a:t>
                      </a:r>
                      <a:endParaRPr lang="en-US" sz="2000" b="1" dirty="0">
                        <a:solidFill>
                          <a:srgbClr val="000099"/>
                        </a:solidFill>
                      </a:endParaRPr>
                    </a:p>
                  </a:txBody>
                  <a:tcPr marL="100817" marR="100817" marT="50375" marB="50375"/>
                </a:tc>
                <a:tc>
                  <a:txBody>
                    <a:bodyPr/>
                    <a:lstStyle/>
                    <a:p>
                      <a:pPr algn="ctr"/>
                      <a:r>
                        <a:rPr lang="nl-NL" sz="2000" b="1" dirty="0">
                          <a:solidFill>
                            <a:srgbClr val="000099"/>
                          </a:solidFill>
                        </a:rPr>
                        <a:t>1.4 </a:t>
                      </a:r>
                      <a:r>
                        <a:rPr lang="nl-NL" sz="2000" b="1" dirty="0" err="1">
                          <a:solidFill>
                            <a:srgbClr val="000099"/>
                          </a:solidFill>
                        </a:rPr>
                        <a:t>day</a:t>
                      </a:r>
                      <a:endParaRPr lang="en-US" sz="2000" b="1" dirty="0">
                        <a:solidFill>
                          <a:srgbClr val="000099"/>
                        </a:solidFill>
                      </a:endParaRPr>
                    </a:p>
                  </a:txBody>
                  <a:tcPr marL="100817" marR="100817" marT="50375" marB="50375"/>
                </a:tc>
                <a:extLst>
                  <a:ext uri="{0D108BD9-81ED-4DB2-BD59-A6C34878D82A}">
                    <a16:rowId xmlns:a16="http://schemas.microsoft.com/office/drawing/2014/main" xmlns="" val="10002"/>
                  </a:ext>
                </a:extLst>
              </a:tr>
            </a:tbl>
          </a:graphicData>
        </a:graphic>
      </p:graphicFrame>
      <p:pic>
        <p:nvPicPr>
          <p:cNvPr id="1832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2602" y="3128865"/>
            <a:ext cx="7394209" cy="743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819" name="TextBox 9"/>
          <p:cNvSpPr txBox="1">
            <a:spLocks noChangeArrowheads="1"/>
          </p:cNvSpPr>
          <p:nvPr/>
        </p:nvSpPr>
        <p:spPr bwMode="auto">
          <a:xfrm>
            <a:off x="2451902" y="754222"/>
            <a:ext cx="5072621" cy="501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750" tIns="50377" rIns="100750" bIns="50377">
            <a:spAutoFit/>
          </a:bodyPr>
          <a:lstStyle/>
          <a:p>
            <a:pPr defTabSz="495018">
              <a:buClr>
                <a:srgbClr val="000000"/>
              </a:buClr>
              <a:buSzPct val="100000"/>
            </a:pPr>
            <a:r>
              <a:rPr lang="nl-NL" sz="2600" b="1" dirty="0" err="1">
                <a:solidFill>
                  <a:srgbClr val="0000FF"/>
                </a:solidFill>
                <a:latin typeface="Calibri" pitchFamily="34" charset="0"/>
              </a:rPr>
              <a:t>Accuracy</a:t>
            </a:r>
            <a:r>
              <a:rPr lang="nl-NL" sz="2600" b="1" dirty="0">
                <a:solidFill>
                  <a:srgbClr val="0000FF"/>
                </a:solidFill>
                <a:latin typeface="Calibri" pitchFamily="34" charset="0"/>
              </a:rPr>
              <a:t> of single ion </a:t>
            </a:r>
            <a:r>
              <a:rPr lang="nl-NL" sz="2600" b="1" dirty="0" err="1">
                <a:solidFill>
                  <a:srgbClr val="0000FF"/>
                </a:solidFill>
                <a:latin typeface="Calibri" pitchFamily="34" charset="0"/>
              </a:rPr>
              <a:t>Experiments</a:t>
            </a:r>
            <a:r>
              <a:rPr lang="nl-NL" sz="2600" b="1" dirty="0">
                <a:solidFill>
                  <a:srgbClr val="0000FF"/>
                </a:solidFill>
                <a:latin typeface="Calibri" pitchFamily="34" charset="0"/>
              </a:rPr>
              <a:t> </a:t>
            </a:r>
            <a:endParaRPr lang="en-US" sz="2600" b="1" dirty="0">
              <a:solidFill>
                <a:srgbClr val="0000FF"/>
              </a:solidFill>
              <a:latin typeface="Calibri" pitchFamily="34" charset="0"/>
            </a:endParaRPr>
          </a:p>
        </p:txBody>
      </p:sp>
      <p:sp>
        <p:nvSpPr>
          <p:cNvPr id="33820" name="TextBox 10"/>
          <p:cNvSpPr txBox="1">
            <a:spLocks noChangeArrowheads="1"/>
          </p:cNvSpPr>
          <p:nvPr/>
        </p:nvSpPr>
        <p:spPr bwMode="auto">
          <a:xfrm>
            <a:off x="2059878" y="6110742"/>
            <a:ext cx="7077439" cy="57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750" tIns="50377" rIns="100750" bIns="50377">
            <a:spAutoFit/>
          </a:bodyPr>
          <a:lstStyle/>
          <a:p>
            <a:pPr defTabSz="495018">
              <a:buClr>
                <a:srgbClr val="000000"/>
              </a:buClr>
              <a:buSzPct val="100000"/>
            </a:pPr>
            <a:r>
              <a:rPr lang="en-US" sz="3100" b="1" dirty="0">
                <a:solidFill>
                  <a:srgbClr val="000099"/>
                </a:solidFill>
                <a:latin typeface="Calibri" pitchFamily="34" charset="0"/>
              </a:rPr>
              <a:t>→ 10 days for 5 fold improvement over Cs</a:t>
            </a:r>
          </a:p>
        </p:txBody>
      </p:sp>
      <p:pic>
        <p:nvPicPr>
          <p:cNvPr id="33821"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7785" y="5612009"/>
            <a:ext cx="1197074" cy="1356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3919018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9" y="5049845"/>
            <a:ext cx="10079567" cy="25098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0545" tIns="50275" rIns="100545" bIns="50275" rtlCol="0" anchor="ctr"/>
          <a:lstStyle/>
          <a:p>
            <a:pPr algn="ctr" defTabSz="913831"/>
            <a:endParaRPr lang="en-US" dirty="0">
              <a:solidFill>
                <a:prstClr val="white"/>
              </a:solidFill>
            </a:endParaRPr>
          </a:p>
        </p:txBody>
      </p:sp>
      <p:sp>
        <p:nvSpPr>
          <p:cNvPr id="15" name="TextBox 14"/>
          <p:cNvSpPr txBox="1"/>
          <p:nvPr/>
        </p:nvSpPr>
        <p:spPr>
          <a:xfrm>
            <a:off x="196209" y="711994"/>
            <a:ext cx="9883886" cy="5242170"/>
          </a:xfrm>
          <a:prstGeom prst="rect">
            <a:avLst/>
          </a:prstGeom>
          <a:noFill/>
        </p:spPr>
        <p:txBody>
          <a:bodyPr wrap="square" lIns="100545" tIns="50275" rIns="100545" bIns="50275" rtlCol="0">
            <a:spAutoFit/>
          </a:bodyPr>
          <a:lstStyle/>
          <a:p>
            <a:pPr marL="314236" indent="-314236" defTabSz="913831">
              <a:buFont typeface="Arial" panose="020B0604020202020204" pitchFamily="34" charset="0"/>
              <a:buChar char="•"/>
            </a:pPr>
            <a:r>
              <a:rPr lang="en-US" sz="2425" b="1" dirty="0">
                <a:solidFill>
                  <a:srgbClr val="0033CC"/>
                </a:solidFill>
              </a:rPr>
              <a:t>Developing Ba</a:t>
            </a:r>
            <a:r>
              <a:rPr lang="en-US" sz="2425" b="1" baseline="30000" dirty="0">
                <a:solidFill>
                  <a:srgbClr val="0033CC"/>
                </a:solidFill>
              </a:rPr>
              <a:t>+</a:t>
            </a:r>
            <a:r>
              <a:rPr lang="en-US" sz="2425" b="1" dirty="0">
                <a:solidFill>
                  <a:srgbClr val="0033CC"/>
                </a:solidFill>
              </a:rPr>
              <a:t>/Ra</a:t>
            </a:r>
            <a:r>
              <a:rPr lang="en-US" sz="2425" b="1" baseline="30000" dirty="0">
                <a:solidFill>
                  <a:srgbClr val="0033CC"/>
                </a:solidFill>
              </a:rPr>
              <a:t>+</a:t>
            </a:r>
            <a:r>
              <a:rPr lang="en-US" sz="2425" b="1" dirty="0">
                <a:solidFill>
                  <a:srgbClr val="0033CC"/>
                </a:solidFill>
              </a:rPr>
              <a:t> single ion trapping setup &amp; techniques</a:t>
            </a:r>
            <a:endParaRPr lang="nl-NL" sz="2205" dirty="0">
              <a:solidFill>
                <a:prstClr val="black"/>
              </a:solidFill>
            </a:endParaRPr>
          </a:p>
          <a:p>
            <a:pPr marL="314236" indent="-314236" defTabSz="913831">
              <a:buFont typeface="Arial" panose="020B0604020202020204" pitchFamily="34" charset="0"/>
              <a:buChar char="•"/>
            </a:pPr>
            <a:endParaRPr lang="en-US" sz="2205" dirty="0">
              <a:solidFill>
                <a:prstClr val="black"/>
              </a:solidFill>
            </a:endParaRPr>
          </a:p>
          <a:p>
            <a:pPr marL="314236" indent="-314236" defTabSz="913831">
              <a:buFont typeface="Arial" panose="020B0604020202020204" pitchFamily="34" charset="0"/>
              <a:buChar char="•"/>
            </a:pPr>
            <a:endParaRPr lang="en-US" sz="2205" dirty="0">
              <a:solidFill>
                <a:prstClr val="black"/>
              </a:solidFill>
            </a:endParaRPr>
          </a:p>
          <a:p>
            <a:pPr defTabSz="913831"/>
            <a:endParaRPr lang="en-US" sz="2205" dirty="0">
              <a:solidFill>
                <a:prstClr val="black"/>
              </a:solidFill>
            </a:endParaRPr>
          </a:p>
          <a:p>
            <a:pPr marL="314236" indent="-314236" defTabSz="913831">
              <a:buFont typeface="Arial" panose="020B0604020202020204" pitchFamily="34" charset="0"/>
              <a:buChar char="•"/>
            </a:pPr>
            <a:r>
              <a:rPr lang="en-US" sz="2425" b="1" dirty="0">
                <a:solidFill>
                  <a:srgbClr val="0033CC"/>
                </a:solidFill>
              </a:rPr>
              <a:t>Calculations tested</a:t>
            </a:r>
            <a:endParaRPr lang="en-US" sz="2205" b="1" dirty="0">
              <a:solidFill>
                <a:srgbClr val="0033CC"/>
              </a:solidFill>
            </a:endParaRPr>
          </a:p>
          <a:p>
            <a:pPr marL="314236" indent="-314236" defTabSz="913831">
              <a:buFont typeface="Arial" panose="020B0604020202020204" pitchFamily="34" charset="0"/>
              <a:buChar char="•"/>
            </a:pPr>
            <a:r>
              <a:rPr lang="en-US" sz="2205" b="1" dirty="0">
                <a:solidFill>
                  <a:srgbClr val="0033CC"/>
                </a:solidFill>
              </a:rPr>
              <a:t>Response </a:t>
            </a:r>
            <a:r>
              <a:rPr lang="el-GR" sz="2205" b="1" dirty="0">
                <a:solidFill>
                  <a:srgbClr val="0033CC"/>
                </a:solidFill>
              </a:rPr>
              <a:t>Λ</a:t>
            </a:r>
            <a:r>
              <a:rPr lang="en-US" sz="2205" b="1" dirty="0">
                <a:solidFill>
                  <a:srgbClr val="0033CC"/>
                </a:solidFill>
              </a:rPr>
              <a:t>-system to two lasers described by optical Bloch Model</a:t>
            </a:r>
          </a:p>
          <a:p>
            <a:pPr marL="314236" indent="-314236" defTabSz="913831">
              <a:buFont typeface="Arial" panose="020B0604020202020204" pitchFamily="34" charset="0"/>
              <a:buChar char="•"/>
            </a:pPr>
            <a:r>
              <a:rPr lang="en-US" sz="2205" b="1" dirty="0">
                <a:solidFill>
                  <a:srgbClr val="0033CC"/>
                </a:solidFill>
              </a:rPr>
              <a:t>Fano Profiles to analyze data</a:t>
            </a:r>
          </a:p>
          <a:p>
            <a:pPr marL="456110" lvl="1" defTabSz="913831">
              <a:spcBef>
                <a:spcPts val="331"/>
              </a:spcBef>
            </a:pPr>
            <a:r>
              <a:rPr lang="en-US" sz="2205" b="1" i="1" dirty="0">
                <a:solidFill>
                  <a:srgbClr val="0033CC"/>
                </a:solidFill>
              </a:rPr>
              <a:t>Improved measurement of transition frequencies</a:t>
            </a:r>
          </a:p>
          <a:p>
            <a:pPr marL="456110" lvl="1" defTabSz="913831">
              <a:spcBef>
                <a:spcPts val="331"/>
              </a:spcBef>
            </a:pPr>
            <a:r>
              <a:rPr lang="nl-NL" sz="2205" b="1" i="1" dirty="0">
                <a:solidFill>
                  <a:srgbClr val="0033CC"/>
                </a:solidFill>
              </a:rPr>
              <a:t>Light shift </a:t>
            </a:r>
            <a:r>
              <a:rPr lang="nl-NL" sz="2205" b="1" i="1" dirty="0" err="1">
                <a:solidFill>
                  <a:srgbClr val="0033CC"/>
                </a:solidFill>
              </a:rPr>
              <a:t>measurements</a:t>
            </a:r>
            <a:r>
              <a:rPr lang="nl-NL" sz="2205" b="1" i="1" dirty="0">
                <a:solidFill>
                  <a:srgbClr val="0033CC"/>
                </a:solidFill>
              </a:rPr>
              <a:t> </a:t>
            </a:r>
            <a:r>
              <a:rPr lang="nl-NL" sz="2205" b="1" i="1" dirty="0" err="1">
                <a:solidFill>
                  <a:srgbClr val="0033CC"/>
                </a:solidFill>
              </a:rPr>
              <a:t>started</a:t>
            </a:r>
            <a:endParaRPr lang="nl-NL" sz="2205" b="1" i="1" dirty="0">
              <a:solidFill>
                <a:srgbClr val="0033CC"/>
              </a:solidFill>
            </a:endParaRPr>
          </a:p>
          <a:p>
            <a:pPr marL="456110" lvl="1" defTabSz="913831">
              <a:spcBef>
                <a:spcPts val="331"/>
              </a:spcBef>
            </a:pPr>
            <a:endParaRPr lang="nl-NL" sz="1200" b="1" i="1" dirty="0">
              <a:solidFill>
                <a:srgbClr val="0033CC"/>
              </a:solidFill>
            </a:endParaRPr>
          </a:p>
          <a:p>
            <a:pPr marL="330850" indent="-377979" defTabSz="913831">
              <a:spcBef>
                <a:spcPts val="331"/>
              </a:spcBef>
              <a:buFont typeface="Wingdings" panose="05000000000000000000" pitchFamily="2" charset="2"/>
              <a:buChar char="§"/>
            </a:pPr>
            <a:r>
              <a:rPr lang="nl-NL" sz="2400" b="1" i="1" dirty="0" err="1">
                <a:solidFill>
                  <a:srgbClr val="0033CC"/>
                </a:solidFill>
              </a:rPr>
              <a:t>Driving</a:t>
            </a:r>
            <a:r>
              <a:rPr lang="nl-NL" sz="2400" b="1" i="1" dirty="0">
                <a:solidFill>
                  <a:srgbClr val="0033CC"/>
                </a:solidFill>
              </a:rPr>
              <a:t> Force: </a:t>
            </a:r>
            <a:r>
              <a:rPr lang="nl-NL" sz="2800" b="1" i="1" dirty="0" err="1">
                <a:solidFill>
                  <a:srgbClr val="0033CC"/>
                </a:solidFill>
              </a:rPr>
              <a:t>Determination</a:t>
            </a:r>
            <a:r>
              <a:rPr lang="nl-NL" sz="2800" b="1" i="1" dirty="0">
                <a:solidFill>
                  <a:srgbClr val="0033CC"/>
                </a:solidFill>
              </a:rPr>
              <a:t> sin</a:t>
            </a:r>
            <a:r>
              <a:rPr lang="nl-NL" sz="2800" b="1" i="1" baseline="30000" dirty="0">
                <a:solidFill>
                  <a:srgbClr val="0033CC"/>
                </a:solidFill>
              </a:rPr>
              <a:t>2</a:t>
            </a:r>
            <a:r>
              <a:rPr lang="nl-NL" sz="2800" b="1" i="1" dirty="0">
                <a:solidFill>
                  <a:srgbClr val="0033CC"/>
                </a:solidFill>
                <a:sym typeface="Symbol"/>
              </a:rPr>
              <a:t></a:t>
            </a:r>
            <a:r>
              <a:rPr lang="nl-NL" sz="2800" b="1" i="1" baseline="-25000" dirty="0">
                <a:solidFill>
                  <a:srgbClr val="0033CC"/>
                </a:solidFill>
                <a:sym typeface="Symbol"/>
              </a:rPr>
              <a:t>W</a:t>
            </a:r>
            <a:r>
              <a:rPr lang="nl-NL" sz="2800" b="1" i="1" dirty="0">
                <a:solidFill>
                  <a:srgbClr val="0033CC"/>
                </a:solidFill>
              </a:rPr>
              <a:t>  at low Q</a:t>
            </a:r>
          </a:p>
          <a:p>
            <a:pPr marL="456110" lvl="1" defTabSz="913831">
              <a:spcBef>
                <a:spcPts val="331"/>
              </a:spcBef>
            </a:pPr>
            <a:endParaRPr lang="en-US" sz="2205" b="1" i="1" dirty="0">
              <a:solidFill>
                <a:srgbClr val="0033CC"/>
              </a:solidFill>
            </a:endParaRPr>
          </a:p>
          <a:p>
            <a:pPr marL="456110" lvl="1" defTabSz="913831">
              <a:spcBef>
                <a:spcPts val="331"/>
              </a:spcBef>
            </a:pPr>
            <a:endParaRPr lang="en-US" sz="2205" b="1" i="1" dirty="0">
              <a:solidFill>
                <a:srgbClr val="0033CC"/>
              </a:solidFill>
            </a:endParaRPr>
          </a:p>
          <a:p>
            <a:pPr marL="314236" indent="-314236" defTabSz="913831">
              <a:buFont typeface="Arial" panose="020B0604020202020204" pitchFamily="34" charset="0"/>
              <a:buChar char="•"/>
            </a:pPr>
            <a:endParaRPr lang="en-US" sz="2205" dirty="0">
              <a:solidFill>
                <a:prstClr val="black"/>
              </a:solidFill>
            </a:endParaRPr>
          </a:p>
        </p:txBody>
      </p:sp>
      <p:sp>
        <p:nvSpPr>
          <p:cNvPr id="18" name="Subtitle 2"/>
          <p:cNvSpPr txBox="1">
            <a:spLocks/>
          </p:cNvSpPr>
          <p:nvPr/>
        </p:nvSpPr>
        <p:spPr>
          <a:xfrm>
            <a:off x="114758" y="5342885"/>
            <a:ext cx="9850639" cy="617314"/>
          </a:xfrm>
          <a:prstGeom prst="rect">
            <a:avLst/>
          </a:prstGeom>
        </p:spPr>
        <p:txBody>
          <a:bodyPr lIns="100545" tIns="50275" rIns="100545" bIns="50275">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764" i="1" dirty="0">
                <a:solidFill>
                  <a:prstClr val="white"/>
                </a:solidFill>
              </a:rPr>
              <a:t>Ion Trappers</a:t>
            </a:r>
          </a:p>
          <a:p>
            <a:pPr marL="0" indent="0">
              <a:buNone/>
            </a:pPr>
            <a:r>
              <a:rPr lang="en-US" sz="1323" dirty="0">
                <a:solidFill>
                  <a:prstClr val="white"/>
                </a:solidFill>
              </a:rPr>
              <a:t>Van </a:t>
            </a:r>
            <a:r>
              <a:rPr lang="en-US" sz="1323" dirty="0" err="1">
                <a:solidFill>
                  <a:prstClr val="white"/>
                </a:solidFill>
              </a:rPr>
              <a:t>Swinderen</a:t>
            </a:r>
            <a:r>
              <a:rPr lang="en-US" sz="1323" dirty="0">
                <a:solidFill>
                  <a:prstClr val="white"/>
                </a:solidFill>
              </a:rPr>
              <a:t> Institute, University of Groningen</a:t>
            </a:r>
          </a:p>
        </p:txBody>
      </p:sp>
      <p:pic>
        <p:nvPicPr>
          <p:cNvPr id="6" name="Picture 25"/>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10000" contrast="-5000"/>
                    </a14:imgEffect>
                  </a14:imgLayer>
                </a14:imgProps>
              </a:ext>
              <a:ext uri="{28A0092B-C50C-407E-A947-70E740481C1C}">
                <a14:useLocalDpi xmlns:a14="http://schemas.microsoft.com/office/drawing/2010/main"/>
              </a:ext>
            </a:extLst>
          </a:blip>
          <a:srcRect/>
          <a:stretch/>
        </p:blipFill>
        <p:spPr bwMode="auto">
          <a:xfrm>
            <a:off x="1304190" y="6257285"/>
            <a:ext cx="912717" cy="1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rot="16200000">
            <a:off x="388454" y="6590456"/>
            <a:ext cx="1624672" cy="305114"/>
          </a:xfrm>
          <a:prstGeom prst="rect">
            <a:avLst/>
          </a:prstGeom>
          <a:noFill/>
        </p:spPr>
        <p:txBody>
          <a:bodyPr wrap="square" lIns="100545" tIns="50275" rIns="100545" bIns="50275" rtlCol="0" anchor="b" anchorCtr="0">
            <a:spAutoFit/>
          </a:bodyPr>
          <a:lstStyle/>
          <a:p>
            <a:pPr defTabSz="913831"/>
            <a:r>
              <a:rPr lang="en-US" sz="1323" dirty="0" err="1">
                <a:solidFill>
                  <a:prstClr val="white"/>
                </a:solidFill>
              </a:rPr>
              <a:t>Amita</a:t>
            </a:r>
            <a:r>
              <a:rPr lang="en-US" sz="1323" dirty="0">
                <a:solidFill>
                  <a:prstClr val="white"/>
                </a:solidFill>
              </a:rPr>
              <a:t> </a:t>
            </a:r>
            <a:r>
              <a:rPr lang="en-US" sz="1323" dirty="0" err="1">
                <a:solidFill>
                  <a:prstClr val="white"/>
                </a:solidFill>
              </a:rPr>
              <a:t>Mohanty</a:t>
            </a:r>
            <a:endParaRPr lang="en-US" sz="1323" dirty="0">
              <a:solidFill>
                <a:prstClr val="white"/>
              </a:solidFill>
            </a:endParaRPr>
          </a:p>
        </p:txBody>
      </p:sp>
      <p:pic>
        <p:nvPicPr>
          <p:cNvPr id="8" name="Picture 21"/>
          <p:cNvPicPr>
            <a:picLocks noChangeAspect="1"/>
          </p:cNvPicPr>
          <p:nvPr/>
        </p:nvPicPr>
        <p:blipFill rotWithShape="1">
          <a:blip r:embed="rId5" cstate="screen">
            <a:extLst>
              <a:ext uri="{BEBA8EAE-BF5A-486C-A8C5-ECC9F3942E4B}">
                <a14:imgProps xmlns:a14="http://schemas.microsoft.com/office/drawing/2010/main">
                  <a14:imgLayer r:embed="rId6">
                    <a14:imgEffect>
                      <a14:colorTemperature colorTemp="5900"/>
                    </a14:imgEffect>
                    <a14:imgEffect>
                      <a14:saturation sat="90000"/>
                    </a14:imgEffect>
                    <a14:imgEffect>
                      <a14:brightnessContrast contrast="25000"/>
                    </a14:imgEffect>
                  </a14:imgLayer>
                </a14:imgProps>
              </a:ext>
              <a:ext uri="{28A0092B-C50C-407E-A947-70E740481C1C}">
                <a14:useLocalDpi xmlns:a14="http://schemas.microsoft.com/office/drawing/2010/main"/>
              </a:ext>
            </a:extLst>
          </a:blip>
          <a:srcRect/>
          <a:stretch/>
        </p:blipFill>
        <p:spPr bwMode="auto">
          <a:xfrm>
            <a:off x="6844105" y="6257285"/>
            <a:ext cx="912717" cy="1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20"/>
          <p:cNvSpPr txBox="1"/>
          <p:nvPr/>
        </p:nvSpPr>
        <p:spPr>
          <a:xfrm rot="16200000">
            <a:off x="5772517" y="6417733"/>
            <a:ext cx="1945458" cy="288186"/>
          </a:xfrm>
          <a:prstGeom prst="rect">
            <a:avLst/>
          </a:prstGeom>
          <a:noFill/>
        </p:spPr>
        <p:txBody>
          <a:bodyPr wrap="square" lIns="100545" tIns="50275" rIns="100545" bIns="50275" rtlCol="0" anchor="b">
            <a:spAutoFit/>
          </a:bodyPr>
          <a:lstStyle/>
          <a:p>
            <a:pPr defTabSz="913831"/>
            <a:r>
              <a:rPr lang="en-US" sz="1213" kern="1000" spc="-88" dirty="0" err="1">
                <a:solidFill>
                  <a:prstClr val="white"/>
                </a:solidFill>
              </a:rPr>
              <a:t>Mayerlin</a:t>
            </a:r>
            <a:r>
              <a:rPr lang="en-US" sz="1213" kern="1000" spc="-88" dirty="0">
                <a:solidFill>
                  <a:prstClr val="white"/>
                </a:solidFill>
              </a:rPr>
              <a:t> </a:t>
            </a:r>
            <a:r>
              <a:rPr lang="en-US" sz="1213" kern="1000" spc="-88" dirty="0" err="1">
                <a:solidFill>
                  <a:prstClr val="white"/>
                </a:solidFill>
              </a:rPr>
              <a:t>Nuñez</a:t>
            </a:r>
            <a:r>
              <a:rPr lang="en-US" sz="1213" kern="1000" spc="-88" dirty="0">
                <a:solidFill>
                  <a:prstClr val="white"/>
                </a:solidFill>
              </a:rPr>
              <a:t> </a:t>
            </a:r>
            <a:r>
              <a:rPr lang="en-US" sz="1213" kern="1000" spc="-88" dirty="0" err="1">
                <a:solidFill>
                  <a:prstClr val="white"/>
                </a:solidFill>
              </a:rPr>
              <a:t>Portela</a:t>
            </a:r>
            <a:endParaRPr lang="en-US" sz="1213" kern="1000" spc="-88" dirty="0">
              <a:solidFill>
                <a:prstClr val="white"/>
              </a:solidFill>
            </a:endParaRPr>
          </a:p>
        </p:txBody>
      </p:sp>
      <p:pic>
        <p:nvPicPr>
          <p:cNvPr id="9" name="Picture 2" descr="C:\Users\User\Downloads\1340000.jpg"/>
          <p:cNvPicPr>
            <a:picLocks noChangeAspect="1" noChangeArrowheads="1"/>
          </p:cNvPicPr>
          <p:nvPr/>
        </p:nvPicPr>
        <p:blipFill rotWithShape="1">
          <a:blip r:embed="rId7" cstate="screen">
            <a:extLst>
              <a:ext uri="{BEBA8EAE-BF5A-486C-A8C5-ECC9F3942E4B}">
                <a14:imgProps xmlns:a14="http://schemas.microsoft.com/office/drawing/2010/main">
                  <a14:imgLayer r:embed="rId8">
                    <a14:imgEffect>
                      <a14:saturation sat="95000"/>
                    </a14:imgEffect>
                    <a14:imgEffect>
                      <a14:brightnessContrast bright="-20000" contrast="30000"/>
                    </a14:imgEffect>
                  </a14:imgLayer>
                </a14:imgProps>
              </a:ext>
              <a:ext uri="{28A0092B-C50C-407E-A947-70E740481C1C}">
                <a14:useLocalDpi xmlns:a14="http://schemas.microsoft.com/office/drawing/2010/main"/>
              </a:ext>
            </a:extLst>
          </a:blip>
          <a:srcRect/>
          <a:stretch/>
        </p:blipFill>
        <p:spPr bwMode="auto">
          <a:xfrm>
            <a:off x="2412173" y="6257285"/>
            <a:ext cx="912717" cy="1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21"/>
          <p:cNvSpPr txBox="1"/>
          <p:nvPr/>
        </p:nvSpPr>
        <p:spPr>
          <a:xfrm rot="16200000">
            <a:off x="1417978" y="6509394"/>
            <a:ext cx="1786792" cy="305114"/>
          </a:xfrm>
          <a:prstGeom prst="rect">
            <a:avLst/>
          </a:prstGeom>
          <a:noFill/>
        </p:spPr>
        <p:txBody>
          <a:bodyPr wrap="square" lIns="100545" tIns="50275" rIns="100545" bIns="50275" rtlCol="0" anchor="b">
            <a:spAutoFit/>
          </a:bodyPr>
          <a:lstStyle/>
          <a:p>
            <a:pPr defTabSz="913831"/>
            <a:r>
              <a:rPr lang="en-US" sz="1323" dirty="0" err="1">
                <a:solidFill>
                  <a:prstClr val="white"/>
                </a:solidFill>
              </a:rPr>
              <a:t>Nivedya</a:t>
            </a:r>
            <a:r>
              <a:rPr lang="en-US" sz="1323" dirty="0">
                <a:solidFill>
                  <a:prstClr val="white"/>
                </a:solidFill>
              </a:rPr>
              <a:t> </a:t>
            </a:r>
            <a:r>
              <a:rPr lang="en-US" sz="1323" dirty="0" err="1">
                <a:solidFill>
                  <a:prstClr val="white"/>
                </a:solidFill>
              </a:rPr>
              <a:t>Valappol</a:t>
            </a:r>
            <a:endParaRPr lang="en-US" sz="1323" dirty="0">
              <a:solidFill>
                <a:prstClr val="white"/>
              </a:solidFill>
            </a:endParaRPr>
          </a:p>
        </p:txBody>
      </p:sp>
      <p:pic>
        <p:nvPicPr>
          <p:cNvPr id="10" name="Picture 28"/>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t="-158"/>
          <a:stretch/>
        </p:blipFill>
        <p:spPr bwMode="auto">
          <a:xfrm>
            <a:off x="5736122" y="6257285"/>
            <a:ext cx="912717" cy="1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2"/>
          <p:cNvSpPr txBox="1"/>
          <p:nvPr/>
        </p:nvSpPr>
        <p:spPr>
          <a:xfrm rot="16200000">
            <a:off x="4929997" y="6689620"/>
            <a:ext cx="1426335" cy="305114"/>
          </a:xfrm>
          <a:prstGeom prst="rect">
            <a:avLst/>
          </a:prstGeom>
          <a:noFill/>
        </p:spPr>
        <p:txBody>
          <a:bodyPr wrap="square" lIns="100545" tIns="50275" rIns="100545" bIns="50275" rtlCol="0" anchor="b">
            <a:spAutoFit/>
          </a:bodyPr>
          <a:lstStyle/>
          <a:p>
            <a:pPr defTabSz="913831"/>
            <a:r>
              <a:rPr lang="en-US" sz="1323" dirty="0">
                <a:solidFill>
                  <a:prstClr val="white"/>
                </a:solidFill>
              </a:rPr>
              <a:t>Andrew Grier</a:t>
            </a:r>
          </a:p>
        </p:txBody>
      </p:sp>
      <p:pic>
        <p:nvPicPr>
          <p:cNvPr id="11" name="Picture 25"/>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bwMode="auto">
          <a:xfrm>
            <a:off x="4628141" y="6257285"/>
            <a:ext cx="912717" cy="1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23"/>
          <p:cNvSpPr txBox="1"/>
          <p:nvPr/>
        </p:nvSpPr>
        <p:spPr>
          <a:xfrm rot="16200000">
            <a:off x="3955232" y="6825444"/>
            <a:ext cx="1154687" cy="305114"/>
          </a:xfrm>
          <a:prstGeom prst="rect">
            <a:avLst/>
          </a:prstGeom>
          <a:noFill/>
        </p:spPr>
        <p:txBody>
          <a:bodyPr wrap="square" lIns="100545" tIns="50275" rIns="100545" bIns="50275" rtlCol="0" anchor="b">
            <a:spAutoFit/>
          </a:bodyPr>
          <a:lstStyle/>
          <a:p>
            <a:pPr defTabSz="913831"/>
            <a:r>
              <a:rPr lang="en-US" sz="1323" dirty="0">
                <a:solidFill>
                  <a:prstClr val="white"/>
                </a:solidFill>
              </a:rPr>
              <a:t>Oliver </a:t>
            </a:r>
            <a:r>
              <a:rPr lang="en-US" sz="1323" dirty="0" err="1">
                <a:solidFill>
                  <a:prstClr val="white"/>
                </a:solidFill>
              </a:rPr>
              <a:t>Böll</a:t>
            </a:r>
            <a:endParaRPr lang="en-US" sz="1323" dirty="0">
              <a:solidFill>
                <a:prstClr val="white"/>
              </a:solidFill>
            </a:endParaRPr>
          </a:p>
        </p:txBody>
      </p:sp>
      <p:pic>
        <p:nvPicPr>
          <p:cNvPr id="14" name="Picture 7"/>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bwMode="auto">
          <a:xfrm>
            <a:off x="7952092" y="6257285"/>
            <a:ext cx="912717" cy="1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p:cNvSpPr txBox="1"/>
          <p:nvPr/>
        </p:nvSpPr>
        <p:spPr>
          <a:xfrm rot="16200000">
            <a:off x="6984150" y="6539584"/>
            <a:ext cx="1726406" cy="305114"/>
          </a:xfrm>
          <a:prstGeom prst="rect">
            <a:avLst/>
          </a:prstGeom>
          <a:noFill/>
        </p:spPr>
        <p:txBody>
          <a:bodyPr wrap="square" lIns="100545" tIns="50275" rIns="100545" bIns="50275" rtlCol="0" anchor="b">
            <a:spAutoFit/>
          </a:bodyPr>
          <a:lstStyle/>
          <a:p>
            <a:pPr defTabSz="913831"/>
            <a:r>
              <a:rPr lang="en-US" sz="1323" dirty="0">
                <a:solidFill>
                  <a:prstClr val="white"/>
                </a:solidFill>
              </a:rPr>
              <a:t>Lorenz </a:t>
            </a:r>
            <a:r>
              <a:rPr lang="en-US" sz="1323" dirty="0" err="1">
                <a:solidFill>
                  <a:prstClr val="white"/>
                </a:solidFill>
              </a:rPr>
              <a:t>Willmann</a:t>
            </a:r>
            <a:endParaRPr lang="en-US" sz="1323" dirty="0">
              <a:solidFill>
                <a:prstClr val="white"/>
              </a:solidFill>
            </a:endParaRPr>
          </a:p>
        </p:txBody>
      </p:sp>
      <p:pic>
        <p:nvPicPr>
          <p:cNvPr id="12" name="Picture 6"/>
          <p:cNvPicPr>
            <a:picLocks noChangeAspect="1"/>
          </p:cNvPicPr>
          <p:nvPr/>
        </p:nvPicPr>
        <p:blipFill rotWithShape="1">
          <a:blip r:embed="rId12" cstate="screen">
            <a:extLst>
              <a:ext uri="{BEBA8EAE-BF5A-486C-A8C5-ECC9F3942E4B}">
                <a14:imgProps xmlns:a14="http://schemas.microsoft.com/office/drawing/2010/main">
                  <a14:imgLayer r:embed="rId13">
                    <a14:imgEffect>
                      <a14:brightnessContrast bright="20000" contrast="-10000"/>
                    </a14:imgEffect>
                  </a14:imgLayer>
                </a14:imgProps>
              </a:ext>
              <a:ext uri="{28A0092B-C50C-407E-A947-70E740481C1C}">
                <a14:useLocalDpi xmlns:a14="http://schemas.microsoft.com/office/drawing/2010/main"/>
              </a:ext>
            </a:extLst>
          </a:blip>
          <a:srcRect/>
          <a:stretch/>
        </p:blipFill>
        <p:spPr bwMode="auto">
          <a:xfrm>
            <a:off x="9060073" y="6257285"/>
            <a:ext cx="912717" cy="1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25"/>
          <p:cNvSpPr txBox="1"/>
          <p:nvPr/>
        </p:nvSpPr>
        <p:spPr>
          <a:xfrm rot="16200000">
            <a:off x="8099547" y="6544366"/>
            <a:ext cx="1716843" cy="305114"/>
          </a:xfrm>
          <a:prstGeom prst="rect">
            <a:avLst/>
          </a:prstGeom>
          <a:noFill/>
        </p:spPr>
        <p:txBody>
          <a:bodyPr wrap="square" lIns="100545" tIns="50275" rIns="100545" bIns="50275" rtlCol="0" anchor="b">
            <a:spAutoFit/>
          </a:bodyPr>
          <a:lstStyle/>
          <a:p>
            <a:pPr defTabSz="913831"/>
            <a:r>
              <a:rPr lang="en-US" sz="1323" dirty="0">
                <a:solidFill>
                  <a:prstClr val="white"/>
                </a:solidFill>
              </a:rPr>
              <a:t>Klaus </a:t>
            </a:r>
            <a:r>
              <a:rPr lang="en-US" sz="1323" dirty="0" err="1">
                <a:solidFill>
                  <a:prstClr val="white"/>
                </a:solidFill>
              </a:rPr>
              <a:t>Jungmann</a:t>
            </a:r>
            <a:endParaRPr lang="en-US" sz="1323" dirty="0">
              <a:solidFill>
                <a:prstClr val="white"/>
              </a:solidFill>
            </a:endParaRPr>
          </a:p>
        </p:txBody>
      </p:sp>
      <p:grpSp>
        <p:nvGrpSpPr>
          <p:cNvPr id="5" name="Group 4"/>
          <p:cNvGrpSpPr/>
          <p:nvPr/>
        </p:nvGrpSpPr>
        <p:grpSpPr>
          <a:xfrm>
            <a:off x="7710980" y="5224259"/>
            <a:ext cx="2261809" cy="854671"/>
            <a:chOff x="6994782" y="4816339"/>
            <a:chExt cx="2051872" cy="775342"/>
          </a:xfrm>
        </p:grpSpPr>
        <p:sp>
          <p:nvSpPr>
            <p:cNvPr id="13" name="Rectangle 12"/>
            <p:cNvSpPr/>
            <p:nvPr/>
          </p:nvSpPr>
          <p:spPr>
            <a:xfrm>
              <a:off x="6994782" y="4816339"/>
              <a:ext cx="2051872" cy="775342"/>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831"/>
              <a:endParaRPr lang="en-US" dirty="0">
                <a:solidFill>
                  <a:prstClr val="white"/>
                </a:solidFill>
              </a:endParaRPr>
            </a:p>
          </p:txBody>
        </p:sp>
        <p:grpSp>
          <p:nvGrpSpPr>
            <p:cNvPr id="28" name="FOM logo"/>
            <p:cNvGrpSpPr>
              <a:grpSpLocks noChangeAspect="1"/>
            </p:cNvGrpSpPr>
            <p:nvPr/>
          </p:nvGrpSpPr>
          <p:grpSpPr bwMode="auto">
            <a:xfrm>
              <a:off x="8058820" y="4869160"/>
              <a:ext cx="833660" cy="606731"/>
              <a:chOff x="15957" y="508"/>
              <a:chExt cx="1576" cy="1147"/>
            </a:xfrm>
          </p:grpSpPr>
          <p:grpSp>
            <p:nvGrpSpPr>
              <p:cNvPr id="29" name="Group 95"/>
              <p:cNvGrpSpPr>
                <a:grpSpLocks/>
              </p:cNvGrpSpPr>
              <p:nvPr/>
            </p:nvGrpSpPr>
            <p:grpSpPr bwMode="auto">
              <a:xfrm>
                <a:off x="16349" y="508"/>
                <a:ext cx="279" cy="1068"/>
                <a:chOff x="16349" y="508"/>
                <a:chExt cx="279" cy="1068"/>
              </a:xfrm>
            </p:grpSpPr>
            <p:sp>
              <p:nvSpPr>
                <p:cNvPr id="38" name="Freeform 96"/>
                <p:cNvSpPr>
                  <a:spLocks noChangeArrowheads="1"/>
                </p:cNvSpPr>
                <p:nvPr/>
              </p:nvSpPr>
              <p:spPr bwMode="auto">
                <a:xfrm>
                  <a:off x="16349" y="508"/>
                  <a:ext cx="279" cy="1068"/>
                </a:xfrm>
                <a:custGeom>
                  <a:avLst/>
                  <a:gdLst>
                    <a:gd name="T0" fmla="*/ 0 w 1235"/>
                    <a:gd name="T1" fmla="*/ 0 h 4713"/>
                    <a:gd name="T2" fmla="*/ 0 w 1235"/>
                    <a:gd name="T3" fmla="*/ 0 h 4713"/>
                    <a:gd name="T4" fmla="*/ 0 w 1235"/>
                    <a:gd name="T5" fmla="*/ 0 h 4713"/>
                    <a:gd name="T6" fmla="*/ 0 w 1235"/>
                    <a:gd name="T7" fmla="*/ 0 h 4713"/>
                    <a:gd name="T8" fmla="*/ 0 w 1235"/>
                    <a:gd name="T9" fmla="*/ 0 h 4713"/>
                    <a:gd name="T10" fmla="*/ 0 60000 65536"/>
                    <a:gd name="T11" fmla="*/ 0 60000 65536"/>
                    <a:gd name="T12" fmla="*/ 0 60000 65536"/>
                    <a:gd name="T13" fmla="*/ 0 60000 65536"/>
                    <a:gd name="T14" fmla="*/ 0 60000 65536"/>
                    <a:gd name="connsiteX0" fmla="*/ 4988 w 9992"/>
                    <a:gd name="connsiteY0" fmla="*/ 0 h 9998"/>
                    <a:gd name="connsiteX1" fmla="*/ 9992 w 9992"/>
                    <a:gd name="connsiteY1" fmla="*/ 4999 h 9998"/>
                    <a:gd name="connsiteX2" fmla="*/ 4988 w 9992"/>
                    <a:gd name="connsiteY2" fmla="*/ 9998 h 9998"/>
                    <a:gd name="connsiteX3" fmla="*/ 0 w 9992"/>
                    <a:gd name="connsiteY3" fmla="*/ 4999 h 9998"/>
                    <a:gd name="connsiteX4" fmla="*/ 4988 w 9992"/>
                    <a:gd name="connsiteY4" fmla="*/ 0 h 9998"/>
                    <a:gd name="connsiteX5" fmla="*/ 4988 w 9992"/>
                    <a:gd name="connsiteY5" fmla="*/ 0 h 9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 h="9998">
                      <a:moveTo>
                        <a:pt x="4988" y="0"/>
                      </a:moveTo>
                      <a:cubicBezTo>
                        <a:pt x="7749" y="0"/>
                        <a:pt x="9992" y="2190"/>
                        <a:pt x="9992" y="4999"/>
                      </a:cubicBezTo>
                      <a:cubicBezTo>
                        <a:pt x="9992" y="7808"/>
                        <a:pt x="7749" y="9998"/>
                        <a:pt x="4988" y="9998"/>
                      </a:cubicBezTo>
                      <a:cubicBezTo>
                        <a:pt x="2227" y="9998"/>
                        <a:pt x="0" y="7806"/>
                        <a:pt x="0" y="4999"/>
                      </a:cubicBezTo>
                      <a:cubicBezTo>
                        <a:pt x="0" y="2192"/>
                        <a:pt x="2235" y="0"/>
                        <a:pt x="4988" y="0"/>
                      </a:cubicBezTo>
                      <a:lnTo>
                        <a:pt x="4988" y="0"/>
                      </a:lnTo>
                      <a:close/>
                    </a:path>
                  </a:pathLst>
                </a:custGeom>
                <a:noFill/>
                <a:ln w="9525" cap="flat">
                  <a:solidFill>
                    <a:srgbClr val="999B9E"/>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913831"/>
                  <a:endParaRPr lang="en-US" kern="1000" dirty="0">
                    <a:solidFill>
                      <a:prstClr val="black"/>
                    </a:solidFill>
                    <a:latin typeface="Myriad Pro" pitchFamily="34" charset="0"/>
                    <a:cs typeface="Times New Roman" panose="02020603050405020304" pitchFamily="18" charset="0"/>
                  </a:endParaRPr>
                </a:p>
              </p:txBody>
            </p:sp>
          </p:grpSp>
          <p:grpSp>
            <p:nvGrpSpPr>
              <p:cNvPr id="30" name="Group 97"/>
              <p:cNvGrpSpPr>
                <a:grpSpLocks/>
              </p:cNvGrpSpPr>
              <p:nvPr/>
            </p:nvGrpSpPr>
            <p:grpSpPr bwMode="auto">
              <a:xfrm>
                <a:off x="15978" y="841"/>
                <a:ext cx="1555" cy="649"/>
                <a:chOff x="15978" y="841"/>
                <a:chExt cx="1555" cy="649"/>
              </a:xfrm>
            </p:grpSpPr>
            <p:grpSp>
              <p:nvGrpSpPr>
                <p:cNvPr id="36" name="Group 98"/>
                <p:cNvGrpSpPr>
                  <a:grpSpLocks/>
                </p:cNvGrpSpPr>
                <p:nvPr/>
              </p:nvGrpSpPr>
              <p:grpSpPr bwMode="auto">
                <a:xfrm>
                  <a:off x="15978" y="841"/>
                  <a:ext cx="1555" cy="649"/>
                  <a:chOff x="15978" y="841"/>
                  <a:chExt cx="1555" cy="649"/>
                </a:xfrm>
              </p:grpSpPr>
              <p:sp>
                <p:nvSpPr>
                  <p:cNvPr id="37" name="Freeform 99"/>
                  <p:cNvSpPr>
                    <a:spLocks noChangeArrowheads="1"/>
                  </p:cNvSpPr>
                  <p:nvPr/>
                </p:nvSpPr>
                <p:spPr bwMode="auto">
                  <a:xfrm>
                    <a:off x="15946" y="798"/>
                    <a:ext cx="1619" cy="736"/>
                  </a:xfrm>
                  <a:custGeom>
                    <a:avLst/>
                    <a:gdLst>
                      <a:gd name="T0" fmla="*/ 0 w 7145"/>
                      <a:gd name="T1" fmla="*/ 0 h 3248"/>
                      <a:gd name="T2" fmla="*/ 0 w 7145"/>
                      <a:gd name="T3" fmla="*/ 0 h 3248"/>
                      <a:gd name="T4" fmla="*/ 0 w 7145"/>
                      <a:gd name="T5" fmla="*/ 0 h 3248"/>
                      <a:gd name="T6" fmla="*/ 0 w 7145"/>
                      <a:gd name="T7" fmla="*/ 0 h 3248"/>
                      <a:gd name="T8" fmla="*/ 0 w 7145"/>
                      <a:gd name="T9" fmla="*/ 0 h 32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45" h="3248">
                        <a:moveTo>
                          <a:pt x="3848" y="2443"/>
                        </a:moveTo>
                        <a:cubicBezTo>
                          <a:pt x="5768" y="1786"/>
                          <a:pt x="7144" y="906"/>
                          <a:pt x="6990" y="453"/>
                        </a:cubicBezTo>
                        <a:cubicBezTo>
                          <a:pt x="6836" y="0"/>
                          <a:pt x="5214" y="146"/>
                          <a:pt x="3294" y="803"/>
                        </a:cubicBezTo>
                        <a:cubicBezTo>
                          <a:pt x="1374" y="1460"/>
                          <a:pt x="0" y="2340"/>
                          <a:pt x="153" y="2793"/>
                        </a:cubicBezTo>
                        <a:cubicBezTo>
                          <a:pt x="306" y="3247"/>
                          <a:pt x="1929" y="3101"/>
                          <a:pt x="3848" y="2443"/>
                        </a:cubicBezTo>
                      </a:path>
                    </a:pathLst>
                  </a:custGeom>
                  <a:noFill/>
                  <a:ln w="9525" cap="flat">
                    <a:solidFill>
                      <a:srgbClr val="999B9E"/>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913831"/>
                    <a:endParaRPr lang="en-US" kern="1000" dirty="0">
                      <a:solidFill>
                        <a:prstClr val="black"/>
                      </a:solidFill>
                      <a:latin typeface="Myriad Pro" pitchFamily="34" charset="0"/>
                      <a:cs typeface="Times New Roman" panose="02020603050405020304" pitchFamily="18" charset="0"/>
                    </a:endParaRPr>
                  </a:p>
                </p:txBody>
              </p:sp>
            </p:grpSp>
          </p:grpSp>
          <p:grpSp>
            <p:nvGrpSpPr>
              <p:cNvPr id="31" name="Group 100"/>
              <p:cNvGrpSpPr>
                <a:grpSpLocks/>
              </p:cNvGrpSpPr>
              <p:nvPr/>
            </p:nvGrpSpPr>
            <p:grpSpPr bwMode="auto">
              <a:xfrm>
                <a:off x="15957" y="960"/>
                <a:ext cx="1096" cy="695"/>
                <a:chOff x="15957" y="960"/>
                <a:chExt cx="1096" cy="695"/>
              </a:xfrm>
            </p:grpSpPr>
            <p:sp>
              <p:nvSpPr>
                <p:cNvPr id="35" name="Oval 101"/>
                <p:cNvSpPr>
                  <a:spLocks noChangeArrowheads="1"/>
                </p:cNvSpPr>
                <p:nvPr/>
              </p:nvSpPr>
              <p:spPr bwMode="auto">
                <a:xfrm rot="7080000">
                  <a:off x="16299" y="697"/>
                  <a:ext cx="411" cy="1230"/>
                </a:xfrm>
                <a:prstGeom prst="ellipse">
                  <a:avLst/>
                </a:prstGeom>
                <a:noFill/>
                <a:ln w="9525">
                  <a:solidFill>
                    <a:srgbClr val="999B9E"/>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913831"/>
                  <a:endParaRPr lang="en-US" kern="1000" dirty="0">
                    <a:solidFill>
                      <a:prstClr val="black"/>
                    </a:solidFill>
                    <a:latin typeface="Myriad Pro" pitchFamily="34" charset="0"/>
                    <a:cs typeface="Times New Roman" panose="02020603050405020304" pitchFamily="18" charset="0"/>
                  </a:endParaRPr>
                </a:p>
              </p:txBody>
            </p:sp>
          </p:grpSp>
          <p:sp>
            <p:nvSpPr>
              <p:cNvPr id="32" name="Freeform 102"/>
              <p:cNvSpPr>
                <a:spLocks noChangeArrowheads="1"/>
              </p:cNvSpPr>
              <p:nvPr/>
            </p:nvSpPr>
            <p:spPr bwMode="auto">
              <a:xfrm>
                <a:off x="16477" y="1111"/>
                <a:ext cx="178" cy="448"/>
              </a:xfrm>
              <a:custGeom>
                <a:avLst/>
                <a:gdLst>
                  <a:gd name="T0" fmla="*/ 0 w 788"/>
                  <a:gd name="T1" fmla="*/ 0 h 1978"/>
                  <a:gd name="T2" fmla="*/ 0 w 788"/>
                  <a:gd name="T3" fmla="*/ 0 h 1978"/>
                  <a:gd name="T4" fmla="*/ 0 w 788"/>
                  <a:gd name="T5" fmla="*/ 0 h 1978"/>
                  <a:gd name="T6" fmla="*/ 0 w 788"/>
                  <a:gd name="T7" fmla="*/ 0 h 1978"/>
                  <a:gd name="T8" fmla="*/ 0 w 788"/>
                  <a:gd name="T9" fmla="*/ 0 h 1978"/>
                  <a:gd name="T10" fmla="*/ 0 w 788"/>
                  <a:gd name="T11" fmla="*/ 0 h 1978"/>
                  <a:gd name="T12" fmla="*/ 0 w 788"/>
                  <a:gd name="T13" fmla="*/ 0 h 1978"/>
                  <a:gd name="T14" fmla="*/ 0 w 788"/>
                  <a:gd name="T15" fmla="*/ 0 h 1978"/>
                  <a:gd name="T16" fmla="*/ 0 w 788"/>
                  <a:gd name="T17" fmla="*/ 0 h 1978"/>
                  <a:gd name="T18" fmla="*/ 0 w 788"/>
                  <a:gd name="T19" fmla="*/ 0 h 1978"/>
                  <a:gd name="T20" fmla="*/ 0 w 788"/>
                  <a:gd name="T21" fmla="*/ 0 h 19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88" h="1978">
                    <a:moveTo>
                      <a:pt x="787" y="255"/>
                    </a:moveTo>
                    <a:lnTo>
                      <a:pt x="212" y="255"/>
                    </a:lnTo>
                    <a:lnTo>
                      <a:pt x="212" y="803"/>
                    </a:lnTo>
                    <a:lnTo>
                      <a:pt x="787" y="803"/>
                    </a:lnTo>
                    <a:lnTo>
                      <a:pt x="787" y="1058"/>
                    </a:lnTo>
                    <a:lnTo>
                      <a:pt x="212" y="1058"/>
                    </a:lnTo>
                    <a:lnTo>
                      <a:pt x="212" y="1977"/>
                    </a:lnTo>
                    <a:lnTo>
                      <a:pt x="0" y="1977"/>
                    </a:lnTo>
                    <a:lnTo>
                      <a:pt x="0" y="0"/>
                    </a:lnTo>
                    <a:lnTo>
                      <a:pt x="787" y="0"/>
                    </a:lnTo>
                    <a:lnTo>
                      <a:pt x="787" y="255"/>
                    </a:lnTo>
                  </a:path>
                </a:pathLst>
              </a:custGeom>
              <a:solidFill>
                <a:srgbClr val="007AC2"/>
              </a:solidFill>
              <a:ln w="7560" cap="flat">
                <a:solidFill>
                  <a:srgbClr val="007AC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913831"/>
                <a:endParaRPr lang="en-US" kern="1000" dirty="0">
                  <a:solidFill>
                    <a:prstClr val="black"/>
                  </a:solidFill>
                  <a:latin typeface="Myriad Pro" pitchFamily="34" charset="0"/>
                  <a:cs typeface="Times New Roman" panose="02020603050405020304" pitchFamily="18" charset="0"/>
                </a:endParaRPr>
              </a:p>
            </p:txBody>
          </p:sp>
          <p:sp>
            <p:nvSpPr>
              <p:cNvPr id="33" name="Freeform 103"/>
              <p:cNvSpPr>
                <a:spLocks noChangeArrowheads="1"/>
              </p:cNvSpPr>
              <p:nvPr/>
            </p:nvSpPr>
            <p:spPr bwMode="auto">
              <a:xfrm>
                <a:off x="16687" y="1105"/>
                <a:ext cx="358" cy="460"/>
              </a:xfrm>
              <a:custGeom>
                <a:avLst/>
                <a:gdLst>
                  <a:gd name="T0" fmla="*/ 0 w 1585"/>
                  <a:gd name="T1" fmla="*/ 0 h 2031"/>
                  <a:gd name="T2" fmla="*/ 0 w 1585"/>
                  <a:gd name="T3" fmla="*/ 0 h 2031"/>
                  <a:gd name="T4" fmla="*/ 0 w 1585"/>
                  <a:gd name="T5" fmla="*/ 0 h 2031"/>
                  <a:gd name="T6" fmla="*/ 0 w 1585"/>
                  <a:gd name="T7" fmla="*/ 0 h 2031"/>
                  <a:gd name="T8" fmla="*/ 0 w 1585"/>
                  <a:gd name="T9" fmla="*/ 0 h 2031"/>
                  <a:gd name="T10" fmla="*/ 0 w 1585"/>
                  <a:gd name="T11" fmla="*/ 0 h 2031"/>
                  <a:gd name="T12" fmla="*/ 0 w 1585"/>
                  <a:gd name="T13" fmla="*/ 0 h 2031"/>
                  <a:gd name="T14" fmla="*/ 0 w 1585"/>
                  <a:gd name="T15" fmla="*/ 0 h 2031"/>
                  <a:gd name="T16" fmla="*/ 0 w 1585"/>
                  <a:gd name="T17" fmla="*/ 0 h 2031"/>
                  <a:gd name="T18" fmla="*/ 0 w 1585"/>
                  <a:gd name="T19" fmla="*/ 0 h 20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85" h="2031">
                    <a:moveTo>
                      <a:pt x="1584" y="1015"/>
                    </a:moveTo>
                    <a:cubicBezTo>
                      <a:pt x="1584" y="1600"/>
                      <a:pt x="1242" y="2030"/>
                      <a:pt x="777" y="2030"/>
                    </a:cubicBezTo>
                    <a:cubicBezTo>
                      <a:pt x="333" y="2030"/>
                      <a:pt x="0" y="1597"/>
                      <a:pt x="0" y="1020"/>
                    </a:cubicBezTo>
                    <a:cubicBezTo>
                      <a:pt x="0" y="429"/>
                      <a:pt x="333" y="0"/>
                      <a:pt x="788" y="0"/>
                    </a:cubicBezTo>
                    <a:cubicBezTo>
                      <a:pt x="1244" y="0"/>
                      <a:pt x="1584" y="432"/>
                      <a:pt x="1584" y="1015"/>
                    </a:cubicBezTo>
                    <a:close/>
                    <a:moveTo>
                      <a:pt x="218" y="1020"/>
                    </a:moveTo>
                    <a:cubicBezTo>
                      <a:pt x="218" y="1447"/>
                      <a:pt x="465" y="1765"/>
                      <a:pt x="790" y="1765"/>
                    </a:cubicBezTo>
                    <a:cubicBezTo>
                      <a:pt x="1119" y="1765"/>
                      <a:pt x="1368" y="1440"/>
                      <a:pt x="1368" y="1008"/>
                    </a:cubicBezTo>
                    <a:cubicBezTo>
                      <a:pt x="1368" y="591"/>
                      <a:pt x="1119" y="267"/>
                      <a:pt x="797" y="267"/>
                    </a:cubicBezTo>
                    <a:cubicBezTo>
                      <a:pt x="460" y="267"/>
                      <a:pt x="218" y="583"/>
                      <a:pt x="218" y="1020"/>
                    </a:cubicBezTo>
                    <a:close/>
                  </a:path>
                </a:pathLst>
              </a:custGeom>
              <a:solidFill>
                <a:srgbClr val="007AC2"/>
              </a:solidFill>
              <a:ln w="7560" cap="flat">
                <a:solidFill>
                  <a:srgbClr val="007AC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913831"/>
                <a:endParaRPr lang="en-US" kern="1000" dirty="0">
                  <a:solidFill>
                    <a:prstClr val="black"/>
                  </a:solidFill>
                  <a:latin typeface="Myriad Pro" pitchFamily="34" charset="0"/>
                  <a:cs typeface="Times New Roman" panose="02020603050405020304" pitchFamily="18" charset="0"/>
                </a:endParaRPr>
              </a:p>
            </p:txBody>
          </p:sp>
          <p:sp>
            <p:nvSpPr>
              <p:cNvPr id="34" name="Freeform 104"/>
              <p:cNvSpPr>
                <a:spLocks noChangeArrowheads="1"/>
              </p:cNvSpPr>
              <p:nvPr/>
            </p:nvSpPr>
            <p:spPr bwMode="auto">
              <a:xfrm>
                <a:off x="17099" y="1111"/>
                <a:ext cx="311" cy="448"/>
              </a:xfrm>
              <a:custGeom>
                <a:avLst/>
                <a:gdLst>
                  <a:gd name="T0" fmla="*/ 0 w 1375"/>
                  <a:gd name="T1" fmla="*/ 0 h 1978"/>
                  <a:gd name="T2" fmla="*/ 0 w 1375"/>
                  <a:gd name="T3" fmla="*/ 0 h 1978"/>
                  <a:gd name="T4" fmla="*/ 0 w 1375"/>
                  <a:gd name="T5" fmla="*/ 0 h 1978"/>
                  <a:gd name="T6" fmla="*/ 0 w 1375"/>
                  <a:gd name="T7" fmla="*/ 0 h 1978"/>
                  <a:gd name="T8" fmla="*/ 0 w 1375"/>
                  <a:gd name="T9" fmla="*/ 0 h 1978"/>
                  <a:gd name="T10" fmla="*/ 0 w 1375"/>
                  <a:gd name="T11" fmla="*/ 0 h 1978"/>
                  <a:gd name="T12" fmla="*/ 0 w 1375"/>
                  <a:gd name="T13" fmla="*/ 0 h 1978"/>
                  <a:gd name="T14" fmla="*/ 0 w 1375"/>
                  <a:gd name="T15" fmla="*/ 0 h 1978"/>
                  <a:gd name="T16" fmla="*/ 0 w 1375"/>
                  <a:gd name="T17" fmla="*/ 0 h 1978"/>
                  <a:gd name="T18" fmla="*/ 0 w 1375"/>
                  <a:gd name="T19" fmla="*/ 0 h 1978"/>
                  <a:gd name="T20" fmla="*/ 0 w 1375"/>
                  <a:gd name="T21" fmla="*/ 0 h 1978"/>
                  <a:gd name="T22" fmla="*/ 0 w 1375"/>
                  <a:gd name="T23" fmla="*/ 0 h 1978"/>
                  <a:gd name="T24" fmla="*/ 0 w 1375"/>
                  <a:gd name="T25" fmla="*/ 0 h 1978"/>
                  <a:gd name="T26" fmla="*/ 0 w 1375"/>
                  <a:gd name="T27" fmla="*/ 0 h 1978"/>
                  <a:gd name="T28" fmla="*/ 0 w 1375"/>
                  <a:gd name="T29" fmla="*/ 0 h 1978"/>
                  <a:gd name="T30" fmla="*/ 0 w 1375"/>
                  <a:gd name="T31" fmla="*/ 0 h 19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375" h="1978">
                    <a:moveTo>
                      <a:pt x="1374" y="1977"/>
                    </a:moveTo>
                    <a:lnTo>
                      <a:pt x="1162" y="1977"/>
                    </a:lnTo>
                    <a:lnTo>
                      <a:pt x="1162" y="437"/>
                    </a:lnTo>
                    <a:lnTo>
                      <a:pt x="1158" y="437"/>
                    </a:lnTo>
                    <a:lnTo>
                      <a:pt x="708" y="1203"/>
                    </a:lnTo>
                    <a:lnTo>
                      <a:pt x="670" y="1203"/>
                    </a:lnTo>
                    <a:lnTo>
                      <a:pt x="216" y="437"/>
                    </a:lnTo>
                    <a:lnTo>
                      <a:pt x="212" y="437"/>
                    </a:lnTo>
                    <a:lnTo>
                      <a:pt x="212" y="1977"/>
                    </a:lnTo>
                    <a:lnTo>
                      <a:pt x="0" y="1977"/>
                    </a:lnTo>
                    <a:lnTo>
                      <a:pt x="0" y="0"/>
                    </a:lnTo>
                    <a:lnTo>
                      <a:pt x="199" y="0"/>
                    </a:lnTo>
                    <a:lnTo>
                      <a:pt x="689" y="812"/>
                    </a:lnTo>
                    <a:lnTo>
                      <a:pt x="1177" y="0"/>
                    </a:lnTo>
                    <a:lnTo>
                      <a:pt x="1374" y="0"/>
                    </a:lnTo>
                    <a:lnTo>
                      <a:pt x="1374" y="1977"/>
                    </a:lnTo>
                  </a:path>
                </a:pathLst>
              </a:custGeom>
              <a:solidFill>
                <a:srgbClr val="007AC2"/>
              </a:solidFill>
              <a:ln w="7560" cap="flat">
                <a:solidFill>
                  <a:srgbClr val="007AC2"/>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913831"/>
                <a:endParaRPr lang="en-US" kern="1000" dirty="0">
                  <a:solidFill>
                    <a:prstClr val="black"/>
                  </a:solidFill>
                  <a:latin typeface="Myriad Pro" pitchFamily="34" charset="0"/>
                  <a:cs typeface="Times New Roman" panose="02020603050405020304" pitchFamily="18" charset="0"/>
                </a:endParaRPr>
              </a:p>
            </p:txBody>
          </p:sp>
        </p:grpSp>
        <p:pic>
          <p:nvPicPr>
            <p:cNvPr id="39" name="RUG logo"/>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7092280" y="4872594"/>
              <a:ext cx="728266" cy="648156"/>
            </a:xfrm>
            <a:prstGeom prst="rect">
              <a:avLst/>
            </a:prstGeom>
          </p:spPr>
        </p:pic>
      </p:grpSp>
      <p:pic>
        <p:nvPicPr>
          <p:cNvPr id="42" name="Picture 5"/>
          <p:cNvPicPr>
            <a:picLocks noChangeAspect="1" noChangeArrowheads="1"/>
          </p:cNvPicPr>
          <p:nvPr/>
        </p:nvPicPr>
        <p:blipFill rotWithShape="1">
          <a:blip r:embed="rId15" cstate="screen">
            <a:extLst>
              <a:ext uri="{28A0092B-C50C-407E-A947-70E740481C1C}">
                <a14:useLocalDpi xmlns:a14="http://schemas.microsoft.com/office/drawing/2010/main"/>
              </a:ext>
            </a:extLst>
          </a:blip>
          <a:srcRect/>
          <a:stretch/>
        </p:blipFill>
        <p:spPr bwMode="auto">
          <a:xfrm>
            <a:off x="5678499" y="1181278"/>
            <a:ext cx="2273594" cy="8349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a:xfrm>
            <a:off x="90202" y="-21666"/>
            <a:ext cx="10039457" cy="733660"/>
          </a:xfrm>
        </p:spPr>
        <p:txBody>
          <a:bodyPr/>
          <a:lstStyle/>
          <a:p>
            <a:pPr algn="ctr"/>
            <a:r>
              <a:rPr lang="en-US" sz="4409" b="1" dirty="0">
                <a:solidFill>
                  <a:srgbClr val="0000FF"/>
                </a:solidFill>
                <a:effectLst>
                  <a:outerShdw blurRad="38100" dist="38100" dir="2700000" algn="tl">
                    <a:srgbClr val="000000">
                      <a:alpha val="43137"/>
                    </a:srgbClr>
                  </a:outerShdw>
                </a:effectLst>
                <a:latin typeface="+mn-lt"/>
              </a:rPr>
              <a:t>Status  Atomic Parity Violation in Ba</a:t>
            </a:r>
            <a:r>
              <a:rPr lang="en-US" sz="4409" b="1" baseline="30000" dirty="0">
                <a:solidFill>
                  <a:srgbClr val="0000FF"/>
                </a:solidFill>
                <a:effectLst>
                  <a:outerShdw blurRad="38100" dist="38100" dir="2700000" algn="tl">
                    <a:srgbClr val="000000">
                      <a:alpha val="43137"/>
                    </a:srgbClr>
                  </a:outerShdw>
                </a:effectLst>
                <a:latin typeface="+mn-lt"/>
              </a:rPr>
              <a:t>+</a:t>
            </a:r>
            <a:r>
              <a:rPr lang="en-US" sz="4409" b="1" dirty="0">
                <a:solidFill>
                  <a:srgbClr val="0000FF"/>
                </a:solidFill>
                <a:effectLst>
                  <a:outerShdw blurRad="38100" dist="38100" dir="2700000" algn="tl">
                    <a:srgbClr val="000000">
                      <a:alpha val="43137"/>
                    </a:srgbClr>
                  </a:outerShdw>
                </a:effectLst>
                <a:latin typeface="+mn-lt"/>
              </a:rPr>
              <a:t>/Ra</a:t>
            </a:r>
            <a:r>
              <a:rPr lang="en-US" sz="4409" b="1" baseline="30000" dirty="0">
                <a:solidFill>
                  <a:srgbClr val="0000FF"/>
                </a:solidFill>
                <a:effectLst>
                  <a:outerShdw blurRad="38100" dist="38100" dir="2700000" algn="tl">
                    <a:srgbClr val="000000">
                      <a:alpha val="43137"/>
                    </a:srgbClr>
                  </a:outerShdw>
                </a:effectLst>
                <a:latin typeface="+mn-lt"/>
              </a:rPr>
              <a:t>+</a:t>
            </a:r>
            <a:r>
              <a:rPr lang="en-US" dirty="0">
                <a:solidFill>
                  <a:srgbClr val="0000FF"/>
                </a:solidFill>
              </a:rPr>
              <a:t/>
            </a:r>
            <a:br>
              <a:rPr lang="en-US" dirty="0">
                <a:solidFill>
                  <a:srgbClr val="0000FF"/>
                </a:solidFill>
              </a:rPr>
            </a:br>
            <a:endParaRPr lang="en-US" sz="3197" dirty="0">
              <a:solidFill>
                <a:srgbClr val="0000FF"/>
              </a:solidFill>
            </a:endParaRPr>
          </a:p>
        </p:txBody>
      </p:sp>
      <p:sp>
        <p:nvSpPr>
          <p:cNvPr id="4" name="TextBox 3"/>
          <p:cNvSpPr txBox="1"/>
          <p:nvPr/>
        </p:nvSpPr>
        <p:spPr>
          <a:xfrm rot="16200000">
            <a:off x="2632028" y="6612855"/>
            <a:ext cx="1579868" cy="305114"/>
          </a:xfrm>
          <a:prstGeom prst="rect">
            <a:avLst/>
          </a:prstGeom>
          <a:noFill/>
        </p:spPr>
        <p:txBody>
          <a:bodyPr wrap="square" lIns="100545" tIns="50275" rIns="100545" bIns="50275" rtlCol="0" anchor="b" anchorCtr="0">
            <a:spAutoFit/>
          </a:bodyPr>
          <a:lstStyle/>
          <a:p>
            <a:pPr defTabSz="913831"/>
            <a:r>
              <a:rPr lang="en-US" sz="1323" dirty="0">
                <a:solidFill>
                  <a:prstClr val="white"/>
                </a:solidFill>
              </a:rPr>
              <a:t>Olivier </a:t>
            </a:r>
            <a:r>
              <a:rPr lang="en-US" sz="1323" dirty="0" err="1">
                <a:solidFill>
                  <a:prstClr val="white"/>
                </a:solidFill>
              </a:rPr>
              <a:t>Grasdijk</a:t>
            </a:r>
            <a:endParaRPr lang="en-US" sz="1323" dirty="0">
              <a:solidFill>
                <a:prstClr val="white"/>
              </a:solidFill>
            </a:endParaRPr>
          </a:p>
        </p:txBody>
      </p:sp>
      <p:pic>
        <p:nvPicPr>
          <p:cNvPr id="1026" name="Picture 2" descr="http://www.rug.nl/research/fundamental-interactions-and-symmetries/ions/people/oliviergrasdijk.png"/>
          <p:cNvPicPr>
            <a:picLocks noChangeAspect="1" noChangeArrowheads="1"/>
          </p:cNvPicPr>
          <p:nvPr/>
        </p:nvPicPr>
        <p:blipFill rotWithShape="1">
          <a:blip r:embed="rId16" cstate="screen">
            <a:extLst>
              <a:ext uri="{BEBA8EAE-BF5A-486C-A8C5-ECC9F3942E4B}">
                <a14:imgProps xmlns:a14="http://schemas.microsoft.com/office/drawing/2010/main">
                  <a14:imgLayer r:embed="rId17">
                    <a14:imgEffect>
                      <a14:colorTemperature colorTemp="5000"/>
                    </a14:imgEffect>
                    <a14:imgEffect>
                      <a14:brightnessContrast bright="5000" contrast="-5000"/>
                    </a14:imgEffect>
                  </a14:imgLayer>
                </a14:imgProps>
              </a:ext>
              <a:ext uri="{28A0092B-C50C-407E-A947-70E740481C1C}">
                <a14:useLocalDpi xmlns:a14="http://schemas.microsoft.com/office/drawing/2010/main"/>
              </a:ext>
            </a:extLst>
          </a:blip>
          <a:srcRect/>
          <a:stretch/>
        </p:blipFill>
        <p:spPr bwMode="auto">
          <a:xfrm>
            <a:off x="3520160" y="6257285"/>
            <a:ext cx="912717" cy="1190500"/>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19"/>
          <p:cNvPicPr>
            <a:picLocks noChangeAspect="1"/>
          </p:cNvPicPr>
          <p:nvPr/>
        </p:nvPicPr>
        <p:blipFill rotWithShape="1">
          <a:blip r:embed="rId18" cstate="screen">
            <a:extLst>
              <a:ext uri="{BEBA8EAE-BF5A-486C-A8C5-ECC9F3942E4B}">
                <a14:imgProps xmlns:a14="http://schemas.microsoft.com/office/drawing/2010/main">
                  <a14:imgLayer r:embed="rId19">
                    <a14:imgEffect>
                      <a14:brightnessContrast bright="5000" contrast="10000"/>
                    </a14:imgEffect>
                  </a14:imgLayer>
                </a14:imgProps>
              </a:ext>
              <a:ext uri="{28A0092B-C50C-407E-A947-70E740481C1C}">
                <a14:useLocalDpi xmlns:a14="http://schemas.microsoft.com/office/drawing/2010/main"/>
              </a:ext>
            </a:extLst>
          </a:blip>
          <a:srcRect/>
          <a:stretch/>
        </p:blipFill>
        <p:spPr bwMode="auto">
          <a:xfrm>
            <a:off x="196209" y="6257285"/>
            <a:ext cx="912717" cy="1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TextBox 49"/>
          <p:cNvSpPr txBox="1"/>
          <p:nvPr/>
        </p:nvSpPr>
        <p:spPr>
          <a:xfrm rot="16200000">
            <a:off x="-422503" y="6918474"/>
            <a:ext cx="1025395" cy="305114"/>
          </a:xfrm>
          <a:prstGeom prst="rect">
            <a:avLst/>
          </a:prstGeom>
          <a:noFill/>
        </p:spPr>
        <p:txBody>
          <a:bodyPr wrap="none" lIns="100545" tIns="50275" rIns="100545" bIns="50275" rtlCol="0" anchor="b" anchorCtr="0">
            <a:spAutoFit/>
          </a:bodyPr>
          <a:lstStyle/>
          <a:p>
            <a:pPr defTabSz="913831"/>
            <a:r>
              <a:rPr lang="en-US" sz="1323" dirty="0">
                <a:solidFill>
                  <a:prstClr val="white"/>
                </a:solidFill>
              </a:rPr>
              <a:t>Elwin </a:t>
            </a:r>
            <a:r>
              <a:rPr lang="en-US" sz="1323" dirty="0" err="1">
                <a:solidFill>
                  <a:prstClr val="white"/>
                </a:solidFill>
              </a:rPr>
              <a:t>Dijck</a:t>
            </a:r>
            <a:endParaRPr lang="en-US" sz="1323" dirty="0">
              <a:solidFill>
                <a:prstClr val="white"/>
              </a:solidFill>
            </a:endParaRPr>
          </a:p>
        </p:txBody>
      </p:sp>
      <p:pic>
        <p:nvPicPr>
          <p:cNvPr id="40" name="3 ions"/>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2043928" y="1175949"/>
            <a:ext cx="840232" cy="840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1172649"/>
      </p:ext>
    </p:extLst>
  </p:cSld>
  <p:clrMapOvr>
    <a:masterClrMapping/>
  </p:clrMapOvr>
  <mc:AlternateContent xmlns:mc="http://schemas.openxmlformats.org/markup-compatibility/2006" xmlns:p14="http://schemas.microsoft.com/office/powerpoint/2010/main">
    <mc:Choice Requires="p14">
      <p:transition spd="slow" p14:dur="2000" advTm="42077"/>
    </mc:Choice>
    <mc:Fallback xmlns="">
      <p:transition spd="slow" advTm="42077"/>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EA3C2C0B-383D-40D2-9213-726BB7C1CE5A}"/>
              </a:ext>
            </a:extLst>
          </p:cNvPr>
          <p:cNvSpPr txBox="1"/>
          <p:nvPr/>
        </p:nvSpPr>
        <p:spPr>
          <a:xfrm>
            <a:off x="2059432" y="2713037"/>
            <a:ext cx="5961760" cy="1323439"/>
          </a:xfrm>
          <a:prstGeom prst="rect">
            <a:avLst/>
          </a:prstGeom>
          <a:noFill/>
        </p:spPr>
        <p:txBody>
          <a:bodyPr wrap="none" rtlCol="0">
            <a:spAutoFit/>
          </a:bodyPr>
          <a:lstStyle/>
          <a:p>
            <a:r>
              <a:rPr lang="en-US" sz="8000" b="1" dirty="0">
                <a:solidFill>
                  <a:srgbClr val="0000FF"/>
                </a:solidFill>
                <a:effectLst>
                  <a:outerShdw blurRad="38100" dist="38100" dir="2700000" algn="tl">
                    <a:srgbClr val="000000">
                      <a:alpha val="43137"/>
                    </a:srgbClr>
                  </a:outerShdw>
                </a:effectLst>
              </a:rPr>
              <a:t>Thank You !</a:t>
            </a:r>
          </a:p>
        </p:txBody>
      </p:sp>
    </p:spTree>
    <p:extLst>
      <p:ext uri="{BB962C8B-B14F-4D97-AF65-F5344CB8AC3E}">
        <p14:creationId xmlns:p14="http://schemas.microsoft.com/office/powerpoint/2010/main" val="13291993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0" descr="http://physics.aps.org/assets/c4613089a47e3948"/>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671717" y="1562683"/>
            <a:ext cx="2171277" cy="2171277"/>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3"/>
          <p:cNvSpPr txBox="1">
            <a:spLocks noChangeArrowheads="1"/>
          </p:cNvSpPr>
          <p:nvPr/>
        </p:nvSpPr>
        <p:spPr bwMode="auto">
          <a:xfrm>
            <a:off x="1099481" y="302737"/>
            <a:ext cx="7407432" cy="125994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0796" tIns="50398" rIns="100796" bIns="50398" numCol="1" anchor="t" anchorCtr="0" compatLnSpc="1">
            <a:prstTxWarp prst="textNoShape">
              <a:avLst/>
            </a:prstTxWarp>
          </a:bodyPr>
          <a:lst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200">
                <a:solidFill>
                  <a:srgbClr val="00330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200">
                <a:solidFill>
                  <a:srgbClr val="003300"/>
                </a:solidFill>
                <a:latin typeface="Calibri" pitchFamily="34"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200">
                <a:solidFill>
                  <a:srgbClr val="003300"/>
                </a:solidFill>
                <a:latin typeface="Calibri" pitchFamily="34"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200">
                <a:solidFill>
                  <a:srgbClr val="003300"/>
                </a:solidFill>
                <a:latin typeface="Calibri" pitchFamily="34"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200">
                <a:solidFill>
                  <a:srgbClr val="003300"/>
                </a:solidFill>
                <a:latin typeface="Calibri" pitchFamily="34" charset="0"/>
              </a:defRPr>
            </a:lvl5pPr>
            <a:lvl6pPr marL="2514600" indent="-228600" algn="l" defTabSz="449263" rtl="0" fontAlgn="base">
              <a:lnSpc>
                <a:spcPct val="93000"/>
              </a:lnSpc>
              <a:spcBef>
                <a:spcPct val="0"/>
              </a:spcBef>
              <a:spcAft>
                <a:spcPct val="0"/>
              </a:spcAft>
              <a:buClr>
                <a:srgbClr val="000000"/>
              </a:buClr>
              <a:buSzPct val="100000"/>
              <a:buFont typeface="Times New Roman" pitchFamily="18" charset="0"/>
              <a:defRPr sz="4200">
                <a:solidFill>
                  <a:srgbClr val="0066CC"/>
                </a:solidFill>
                <a:latin typeface="Garamond" pitchFamily="18" charset="0"/>
              </a:defRPr>
            </a:lvl6pPr>
            <a:lvl7pPr marL="2971800" indent="-228600" algn="l" defTabSz="449263" rtl="0" fontAlgn="base">
              <a:lnSpc>
                <a:spcPct val="93000"/>
              </a:lnSpc>
              <a:spcBef>
                <a:spcPct val="0"/>
              </a:spcBef>
              <a:spcAft>
                <a:spcPct val="0"/>
              </a:spcAft>
              <a:buClr>
                <a:srgbClr val="000000"/>
              </a:buClr>
              <a:buSzPct val="100000"/>
              <a:buFont typeface="Times New Roman" pitchFamily="18" charset="0"/>
              <a:defRPr sz="4200">
                <a:solidFill>
                  <a:srgbClr val="0066CC"/>
                </a:solidFill>
                <a:latin typeface="Garamond" pitchFamily="18" charset="0"/>
              </a:defRPr>
            </a:lvl7pPr>
            <a:lvl8pPr marL="3429000" indent="-228600" algn="l" defTabSz="449263" rtl="0" fontAlgn="base">
              <a:lnSpc>
                <a:spcPct val="93000"/>
              </a:lnSpc>
              <a:spcBef>
                <a:spcPct val="0"/>
              </a:spcBef>
              <a:spcAft>
                <a:spcPct val="0"/>
              </a:spcAft>
              <a:buClr>
                <a:srgbClr val="000000"/>
              </a:buClr>
              <a:buSzPct val="100000"/>
              <a:buFont typeface="Times New Roman" pitchFamily="18" charset="0"/>
              <a:defRPr sz="4200">
                <a:solidFill>
                  <a:srgbClr val="0066CC"/>
                </a:solidFill>
                <a:latin typeface="Garamond" pitchFamily="18" charset="0"/>
              </a:defRPr>
            </a:lvl8pPr>
            <a:lvl9pPr marL="3886200" indent="-228600" algn="l" defTabSz="449263" rtl="0" fontAlgn="base">
              <a:lnSpc>
                <a:spcPct val="93000"/>
              </a:lnSpc>
              <a:spcBef>
                <a:spcPct val="0"/>
              </a:spcBef>
              <a:spcAft>
                <a:spcPct val="0"/>
              </a:spcAft>
              <a:buClr>
                <a:srgbClr val="000000"/>
              </a:buClr>
              <a:buSzPct val="100000"/>
              <a:buFont typeface="Times New Roman" pitchFamily="18" charset="0"/>
              <a:defRPr sz="4200">
                <a:solidFill>
                  <a:srgbClr val="0066CC"/>
                </a:solidFill>
                <a:latin typeface="Garamond" pitchFamily="18" charset="0"/>
              </a:defRPr>
            </a:lvl9pPr>
          </a:lstStyle>
          <a:p>
            <a:pPr algn="ctr" defTabSz="1007943"/>
            <a:r>
              <a:rPr lang="en-US" sz="4400" b="1" dirty="0">
                <a:solidFill>
                  <a:srgbClr val="0000FF"/>
                </a:solidFill>
                <a:effectLst>
                  <a:outerShdw blurRad="38100" dist="38100" dir="2700000" algn="tl">
                    <a:srgbClr val="000000">
                      <a:alpha val="43137"/>
                    </a:srgbClr>
                  </a:outerShdw>
                </a:effectLst>
              </a:rPr>
              <a:t>Atomic </a:t>
            </a:r>
            <a:r>
              <a:rPr lang="en-US" sz="4400" b="1" dirty="0" smtClean="0">
                <a:solidFill>
                  <a:srgbClr val="0000FF"/>
                </a:solidFill>
                <a:effectLst>
                  <a:outerShdw blurRad="38100" dist="38100" dir="2700000" algn="tl">
                    <a:srgbClr val="000000">
                      <a:alpha val="43137"/>
                    </a:srgbClr>
                  </a:outerShdw>
                </a:effectLst>
              </a:rPr>
              <a:t>Parity </a:t>
            </a:r>
            <a:r>
              <a:rPr lang="en-US" sz="4400" b="1" dirty="0">
                <a:solidFill>
                  <a:srgbClr val="0000FF"/>
                </a:solidFill>
                <a:effectLst>
                  <a:outerShdw blurRad="38100" dist="38100" dir="2700000" algn="tl">
                    <a:srgbClr val="000000">
                      <a:alpha val="43137"/>
                    </a:srgbClr>
                  </a:outerShdw>
                </a:effectLst>
              </a:rPr>
              <a:t>V</a:t>
            </a:r>
            <a:r>
              <a:rPr lang="en-US" sz="4400" b="1" dirty="0" smtClean="0">
                <a:solidFill>
                  <a:srgbClr val="0000FF"/>
                </a:solidFill>
                <a:effectLst>
                  <a:outerShdw blurRad="38100" dist="38100" dir="2700000" algn="tl">
                    <a:srgbClr val="000000">
                      <a:alpha val="43137"/>
                    </a:srgbClr>
                  </a:outerShdw>
                </a:effectLst>
              </a:rPr>
              <a:t>iolation </a:t>
            </a:r>
            <a:r>
              <a:rPr lang="en-US" sz="4400" b="1" dirty="0">
                <a:solidFill>
                  <a:srgbClr val="0000FF"/>
                </a:solidFill>
                <a:effectLst>
                  <a:outerShdw blurRad="38100" dist="38100" dir="2700000" algn="tl">
                    <a:srgbClr val="000000">
                      <a:alpha val="43137"/>
                    </a:srgbClr>
                  </a:outerShdw>
                </a:effectLst>
              </a:rPr>
              <a:t>(APV)</a:t>
            </a:r>
            <a:br>
              <a:rPr lang="en-US" sz="4400" b="1" dirty="0">
                <a:solidFill>
                  <a:srgbClr val="0000FF"/>
                </a:solidFill>
                <a:effectLst>
                  <a:outerShdw blurRad="38100" dist="38100" dir="2700000" algn="tl">
                    <a:srgbClr val="000000">
                      <a:alpha val="43137"/>
                    </a:srgbClr>
                  </a:outerShdw>
                </a:effectLst>
              </a:rPr>
            </a:br>
            <a:r>
              <a:rPr lang="en-US" sz="2000" b="1" i="1" dirty="0">
                <a:solidFill>
                  <a:srgbClr val="0000FF"/>
                </a:solidFill>
                <a:effectLst>
                  <a:outerShdw blurRad="38100" dist="38100" dir="2700000" algn="tl">
                    <a:srgbClr val="000000">
                      <a:alpha val="43137"/>
                    </a:srgbClr>
                  </a:outerShdw>
                </a:effectLst>
              </a:rPr>
              <a:t> Theory progressing </a:t>
            </a:r>
            <a:endParaRPr lang="en-US" sz="2205" b="1" i="1" dirty="0">
              <a:solidFill>
                <a:srgbClr val="0000FF"/>
              </a:solidFill>
              <a:effectLst>
                <a:outerShdw blurRad="38100" dist="38100" dir="2700000" algn="tl">
                  <a:srgbClr val="000000">
                    <a:alpha val="43137"/>
                  </a:srgbClr>
                </a:outerShdw>
              </a:effectLst>
            </a:endParaRPr>
          </a:p>
        </p:txBody>
      </p:sp>
      <p:pic>
        <p:nvPicPr>
          <p:cNvPr id="119810" name="Picture 2" descr="http://reich-chemistry.wikispaces.com/file/view/radium_atom.jpg/98638213/240x257/radium_ato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281" y="1561952"/>
            <a:ext cx="2093578" cy="2241874"/>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806367" y="1701686"/>
            <a:ext cx="4467890" cy="2236510"/>
          </a:xfrm>
          <a:prstGeom prst="rect">
            <a:avLst/>
          </a:prstGeom>
          <a:noFill/>
        </p:spPr>
        <p:txBody>
          <a:bodyPr wrap="none" rtlCol="0">
            <a:spAutoFit/>
          </a:bodyPr>
          <a:lstStyle/>
          <a:p>
            <a:pPr marL="377979" indent="-377979">
              <a:buFont typeface="Wingdings" pitchFamily="2" charset="2"/>
              <a:buChar char="Ø"/>
            </a:pPr>
            <a:r>
              <a:rPr lang="nl-NL" sz="2000" b="1" dirty="0" err="1">
                <a:solidFill>
                  <a:srgbClr val="0000FF"/>
                </a:solidFill>
              </a:rPr>
              <a:t>Need</a:t>
            </a:r>
            <a:r>
              <a:rPr lang="nl-NL" sz="2000" b="1" dirty="0">
                <a:solidFill>
                  <a:srgbClr val="0000FF"/>
                </a:solidFill>
              </a:rPr>
              <a:t> </a:t>
            </a:r>
            <a:r>
              <a:rPr lang="nl-NL" sz="2000" b="1" dirty="0" err="1">
                <a:solidFill>
                  <a:srgbClr val="0000FF"/>
                </a:solidFill>
              </a:rPr>
              <a:t>atomic</a:t>
            </a:r>
            <a:r>
              <a:rPr lang="nl-NL" sz="2000" b="1" dirty="0">
                <a:solidFill>
                  <a:srgbClr val="0000FF"/>
                </a:solidFill>
              </a:rPr>
              <a:t> </a:t>
            </a:r>
            <a:r>
              <a:rPr lang="nl-NL" sz="2000" b="1" dirty="0" err="1">
                <a:solidFill>
                  <a:srgbClr val="0000FF"/>
                </a:solidFill>
              </a:rPr>
              <a:t>structure</a:t>
            </a:r>
            <a:r>
              <a:rPr lang="nl-NL" sz="2000" b="1" dirty="0">
                <a:solidFill>
                  <a:srgbClr val="0000FF"/>
                </a:solidFill>
              </a:rPr>
              <a:t> </a:t>
            </a:r>
            <a:r>
              <a:rPr lang="nl-NL" sz="2000" b="1" dirty="0" err="1">
                <a:solidFill>
                  <a:srgbClr val="0000FF"/>
                </a:solidFill>
              </a:rPr>
              <a:t>to</a:t>
            </a:r>
            <a:r>
              <a:rPr lang="nl-NL" sz="2000" b="1" dirty="0">
                <a:solidFill>
                  <a:srgbClr val="0000FF"/>
                </a:solidFill>
              </a:rPr>
              <a:t> sub-%</a:t>
            </a:r>
          </a:p>
          <a:p>
            <a:pPr marL="377979" indent="-377979">
              <a:buFont typeface="Wingdings" pitchFamily="2" charset="2"/>
              <a:buChar char="Ø"/>
            </a:pPr>
            <a:endParaRPr lang="nl-NL" sz="2000" b="1" dirty="0">
              <a:solidFill>
                <a:srgbClr val="0000FF"/>
              </a:solidFill>
            </a:endParaRPr>
          </a:p>
          <a:p>
            <a:pPr marL="377979" indent="-377979">
              <a:buFont typeface="Wingdings" pitchFamily="2" charset="2"/>
              <a:buChar char="Ø"/>
            </a:pPr>
            <a:r>
              <a:rPr lang="nl-NL" sz="2000" b="1" dirty="0" err="1">
                <a:solidFill>
                  <a:srgbClr val="0000FF"/>
                </a:solidFill>
              </a:rPr>
              <a:t>One</a:t>
            </a:r>
            <a:r>
              <a:rPr lang="nl-NL" sz="2000" b="1" dirty="0">
                <a:solidFill>
                  <a:srgbClr val="0000FF"/>
                </a:solidFill>
              </a:rPr>
              <a:t> </a:t>
            </a:r>
            <a:r>
              <a:rPr lang="nl-NL" sz="2000" b="1" dirty="0" err="1">
                <a:solidFill>
                  <a:srgbClr val="0000FF"/>
                </a:solidFill>
              </a:rPr>
              <a:t>electron</a:t>
            </a:r>
            <a:r>
              <a:rPr lang="nl-NL" sz="2000" b="1" dirty="0">
                <a:solidFill>
                  <a:srgbClr val="0000FF"/>
                </a:solidFill>
              </a:rPr>
              <a:t> </a:t>
            </a:r>
            <a:r>
              <a:rPr lang="nl-NL" sz="2000" b="1" dirty="0" err="1">
                <a:solidFill>
                  <a:srgbClr val="0000FF"/>
                </a:solidFill>
              </a:rPr>
              <a:t>outside</a:t>
            </a:r>
            <a:r>
              <a:rPr lang="nl-NL" sz="2000" b="1" dirty="0">
                <a:solidFill>
                  <a:srgbClr val="0000FF"/>
                </a:solidFill>
              </a:rPr>
              <a:t> </a:t>
            </a:r>
            <a:r>
              <a:rPr lang="nl-NL" sz="2000" b="1" dirty="0" err="1">
                <a:solidFill>
                  <a:srgbClr val="0000FF"/>
                </a:solidFill>
              </a:rPr>
              <a:t>core</a:t>
            </a:r>
            <a:r>
              <a:rPr lang="nl-NL" sz="2000" b="1" dirty="0">
                <a:solidFill>
                  <a:srgbClr val="0000FF"/>
                </a:solidFill>
              </a:rPr>
              <a:t> </a:t>
            </a:r>
            <a:r>
              <a:rPr lang="nl-NL" sz="2000" b="1" dirty="0" err="1">
                <a:solidFill>
                  <a:srgbClr val="0000FF"/>
                </a:solidFill>
              </a:rPr>
              <a:t>helps</a:t>
            </a:r>
            <a:endParaRPr lang="nl-NL" sz="2000" b="1" dirty="0">
              <a:solidFill>
                <a:srgbClr val="0000FF"/>
              </a:solidFill>
            </a:endParaRPr>
          </a:p>
          <a:p>
            <a:pPr marL="377979" indent="-377979">
              <a:buFont typeface="Wingdings" pitchFamily="2" charset="2"/>
              <a:buChar char="Ø"/>
            </a:pPr>
            <a:endParaRPr lang="nl-NL" sz="2000" b="1" dirty="0">
              <a:solidFill>
                <a:srgbClr val="0000FF"/>
              </a:solidFill>
            </a:endParaRPr>
          </a:p>
          <a:p>
            <a:pPr marL="377979" indent="-377979">
              <a:buFont typeface="Wingdings" pitchFamily="2" charset="2"/>
              <a:buChar char="Ø"/>
            </a:pPr>
            <a:r>
              <a:rPr lang="nl-NL" sz="2000" b="1" dirty="0" err="1">
                <a:solidFill>
                  <a:srgbClr val="0000FF"/>
                </a:solidFill>
              </a:rPr>
              <a:t>Weak</a:t>
            </a:r>
            <a:r>
              <a:rPr lang="nl-NL" sz="2000" b="1" dirty="0">
                <a:solidFill>
                  <a:srgbClr val="0000FF"/>
                </a:solidFill>
              </a:rPr>
              <a:t> </a:t>
            </a:r>
            <a:r>
              <a:rPr lang="nl-NL" sz="2000" b="1" dirty="0" err="1">
                <a:solidFill>
                  <a:srgbClr val="0000FF"/>
                </a:solidFill>
              </a:rPr>
              <a:t>ineractions</a:t>
            </a:r>
            <a:r>
              <a:rPr lang="nl-NL" sz="2000" b="1" dirty="0">
                <a:solidFill>
                  <a:srgbClr val="0000FF"/>
                </a:solidFill>
              </a:rPr>
              <a:t> </a:t>
            </a:r>
            <a:r>
              <a:rPr lang="nl-NL" sz="2000" b="1" dirty="0" err="1">
                <a:solidFill>
                  <a:srgbClr val="0000FF"/>
                </a:solidFill>
              </a:rPr>
              <a:t>scale</a:t>
            </a:r>
            <a:r>
              <a:rPr lang="nl-NL" sz="2000" b="1" dirty="0">
                <a:solidFill>
                  <a:srgbClr val="0000FF"/>
                </a:solidFill>
              </a:rPr>
              <a:t>   </a:t>
            </a:r>
            <a:r>
              <a:rPr lang="nl-NL" sz="2000" b="1" dirty="0">
                <a:solidFill>
                  <a:srgbClr val="0000FF"/>
                </a:solidFill>
                <a:sym typeface="Symbol"/>
              </a:rPr>
              <a:t> </a:t>
            </a:r>
            <a:r>
              <a:rPr lang="nl-NL" sz="2000" b="1" dirty="0">
                <a:solidFill>
                  <a:srgbClr val="0000FF"/>
                </a:solidFill>
              </a:rPr>
              <a:t>Z</a:t>
            </a:r>
            <a:r>
              <a:rPr lang="nl-NL" sz="2000" b="1" baseline="30000" dirty="0">
                <a:solidFill>
                  <a:srgbClr val="0000FF"/>
                </a:solidFill>
              </a:rPr>
              <a:t>3+</a:t>
            </a:r>
            <a:r>
              <a:rPr lang="nl-NL" sz="1200" b="1" baseline="30000" dirty="0">
                <a:solidFill>
                  <a:srgbClr val="0000FF"/>
                </a:solidFill>
              </a:rPr>
              <a:t> </a:t>
            </a:r>
          </a:p>
          <a:p>
            <a:r>
              <a:rPr lang="nl-NL" sz="1200" b="1" baseline="30000" dirty="0">
                <a:solidFill>
                  <a:srgbClr val="0000FF"/>
                </a:solidFill>
              </a:rPr>
              <a:t>      </a:t>
            </a:r>
          </a:p>
          <a:p>
            <a:r>
              <a:rPr lang="nl-NL" sz="2000" b="1" baseline="30000" dirty="0">
                <a:solidFill>
                  <a:srgbClr val="0000FF"/>
                </a:solidFill>
              </a:rPr>
              <a:t>         (or even </a:t>
            </a:r>
            <a:r>
              <a:rPr lang="nl-NL" sz="2000" b="1" baseline="30000" dirty="0" err="1">
                <a:solidFill>
                  <a:srgbClr val="0000FF"/>
                </a:solidFill>
              </a:rPr>
              <a:t>stronger</a:t>
            </a:r>
            <a:r>
              <a:rPr lang="nl-NL" sz="2000" b="1" baseline="30000" dirty="0">
                <a:solidFill>
                  <a:srgbClr val="0000FF"/>
                </a:solidFill>
              </a:rPr>
              <a:t>)</a:t>
            </a:r>
          </a:p>
          <a:p>
            <a:endParaRPr lang="en-US" dirty="0">
              <a:solidFill>
                <a:srgbClr val="000099"/>
              </a:solidFill>
            </a:endParaRPr>
          </a:p>
        </p:txBody>
      </p:sp>
      <p:sp>
        <p:nvSpPr>
          <p:cNvPr id="5" name="TextBox 4"/>
          <p:cNvSpPr txBox="1"/>
          <p:nvPr/>
        </p:nvSpPr>
        <p:spPr>
          <a:xfrm>
            <a:off x="180660" y="4093635"/>
            <a:ext cx="9899965" cy="3046988"/>
          </a:xfrm>
          <a:prstGeom prst="rect">
            <a:avLst/>
          </a:prstGeom>
          <a:noFill/>
        </p:spPr>
        <p:txBody>
          <a:bodyPr wrap="square" rtlCol="0">
            <a:spAutoFit/>
          </a:bodyPr>
          <a:lstStyle/>
          <a:p>
            <a:r>
              <a:rPr lang="nl-NL" b="1" dirty="0">
                <a:solidFill>
                  <a:srgbClr val="000099"/>
                </a:solidFill>
              </a:rPr>
              <a:t>Recent </a:t>
            </a:r>
            <a:r>
              <a:rPr lang="nl-NL" b="1" dirty="0" err="1">
                <a:solidFill>
                  <a:srgbClr val="000099"/>
                </a:solidFill>
              </a:rPr>
              <a:t>Theory</a:t>
            </a:r>
            <a:r>
              <a:rPr lang="nl-NL" b="1" dirty="0">
                <a:solidFill>
                  <a:srgbClr val="000099"/>
                </a:solidFill>
              </a:rPr>
              <a:t> </a:t>
            </a:r>
            <a:r>
              <a:rPr lang="nl-NL" b="1" dirty="0" err="1">
                <a:solidFill>
                  <a:srgbClr val="000099"/>
                </a:solidFill>
              </a:rPr>
              <a:t>work</a:t>
            </a:r>
            <a:r>
              <a:rPr lang="nl-NL" b="1" dirty="0">
                <a:solidFill>
                  <a:srgbClr val="000099"/>
                </a:solidFill>
              </a:rPr>
              <a:t>:               </a:t>
            </a:r>
            <a:r>
              <a:rPr lang="nl-NL" sz="1543" b="1" dirty="0">
                <a:solidFill>
                  <a:srgbClr val="000099"/>
                </a:solidFill>
              </a:rPr>
              <a:t>(</a:t>
            </a:r>
            <a:r>
              <a:rPr lang="nl-NL" sz="1543" b="1" dirty="0" err="1">
                <a:solidFill>
                  <a:srgbClr val="000099"/>
                </a:solidFill>
              </a:rPr>
              <a:t>just</a:t>
            </a:r>
            <a:r>
              <a:rPr lang="nl-NL" sz="1543" b="1" dirty="0">
                <a:solidFill>
                  <a:srgbClr val="000099"/>
                </a:solidFill>
              </a:rPr>
              <a:t> a few </a:t>
            </a:r>
            <a:r>
              <a:rPr lang="nl-NL" sz="1543" b="1" dirty="0" err="1">
                <a:solidFill>
                  <a:srgbClr val="000099"/>
                </a:solidFill>
              </a:rPr>
              <a:t>examples</a:t>
            </a:r>
            <a:r>
              <a:rPr lang="nl-NL" sz="1543" b="1" dirty="0">
                <a:solidFill>
                  <a:srgbClr val="000099"/>
                </a:solidFill>
              </a:rPr>
              <a:t>)</a:t>
            </a:r>
            <a:endParaRPr lang="nl-NL" sz="600" b="1" dirty="0">
              <a:solidFill>
                <a:srgbClr val="000099"/>
              </a:solidFill>
            </a:endParaRPr>
          </a:p>
          <a:p>
            <a:r>
              <a:rPr lang="nl-NL" sz="600" b="1" dirty="0">
                <a:solidFill>
                  <a:srgbClr val="000099"/>
                </a:solidFill>
              </a:rPr>
              <a:t>	</a:t>
            </a:r>
          </a:p>
          <a:p>
            <a:pPr marL="377979" indent="-377979">
              <a:buFont typeface="Wingdings" pitchFamily="2" charset="2"/>
              <a:buChar char="Ø"/>
            </a:pPr>
            <a:r>
              <a:rPr lang="nl-NL" b="1" dirty="0" err="1">
                <a:solidFill>
                  <a:srgbClr val="000099"/>
                </a:solidFill>
              </a:rPr>
              <a:t>Safronova</a:t>
            </a:r>
            <a:r>
              <a:rPr lang="nl-NL" b="1" dirty="0">
                <a:solidFill>
                  <a:srgbClr val="000099"/>
                </a:solidFill>
              </a:rPr>
              <a:t> et al.                  </a:t>
            </a:r>
            <a:r>
              <a:rPr lang="nl-NL" sz="1540" b="1" dirty="0">
                <a:solidFill>
                  <a:srgbClr val="000099"/>
                </a:solidFill>
              </a:rPr>
              <a:t> </a:t>
            </a:r>
            <a:r>
              <a:rPr lang="nl-NL" sz="1540" b="1" dirty="0" err="1">
                <a:solidFill>
                  <a:srgbClr val="000099"/>
                </a:solidFill>
              </a:rPr>
              <a:t>Rev.Mod.Phys</a:t>
            </a:r>
            <a:r>
              <a:rPr lang="nl-NL" sz="1540" b="1" dirty="0">
                <a:solidFill>
                  <a:srgbClr val="000099"/>
                </a:solidFill>
              </a:rPr>
              <a:t>. 90, 025008 (2018)</a:t>
            </a:r>
          </a:p>
          <a:p>
            <a:pPr marL="377979" indent="-377979">
              <a:buFont typeface="Wingdings" pitchFamily="2" charset="2"/>
              <a:buChar char="Ø"/>
            </a:pPr>
            <a:r>
              <a:rPr lang="nl-NL" b="1" dirty="0" err="1">
                <a:solidFill>
                  <a:srgbClr val="000099"/>
                </a:solidFill>
              </a:rPr>
              <a:t>Ginges</a:t>
            </a:r>
            <a:r>
              <a:rPr lang="nl-NL" b="1" dirty="0">
                <a:solidFill>
                  <a:srgbClr val="000099"/>
                </a:solidFill>
              </a:rPr>
              <a:t>, </a:t>
            </a:r>
            <a:r>
              <a:rPr lang="nl-NL" b="1" dirty="0" err="1">
                <a:solidFill>
                  <a:srgbClr val="000099"/>
                </a:solidFill>
              </a:rPr>
              <a:t>Volotka</a:t>
            </a:r>
            <a:r>
              <a:rPr lang="nl-NL" b="1" dirty="0">
                <a:solidFill>
                  <a:srgbClr val="000099"/>
                </a:solidFill>
              </a:rPr>
              <a:t>                  </a:t>
            </a:r>
            <a:r>
              <a:rPr lang="nl-NL" sz="1600" b="1" dirty="0">
                <a:solidFill>
                  <a:srgbClr val="000099"/>
                </a:solidFill>
              </a:rPr>
              <a:t> </a:t>
            </a:r>
            <a:r>
              <a:rPr lang="nl-NL" sz="1550" b="1" dirty="0" err="1">
                <a:solidFill>
                  <a:srgbClr val="000099"/>
                </a:solidFill>
              </a:rPr>
              <a:t>Phys.Rev</a:t>
            </a:r>
            <a:r>
              <a:rPr lang="nl-NL" sz="1550" b="1" dirty="0">
                <a:solidFill>
                  <a:srgbClr val="000099"/>
                </a:solidFill>
              </a:rPr>
              <a:t>. A98, 032504(2018)  ; </a:t>
            </a:r>
            <a:r>
              <a:rPr lang="nl-NL" sz="1550" b="1" dirty="0" err="1">
                <a:solidFill>
                  <a:srgbClr val="000099"/>
                </a:solidFill>
              </a:rPr>
              <a:t>Phys.Rev</a:t>
            </a:r>
            <a:r>
              <a:rPr lang="nl-NL" sz="1550" b="1" dirty="0">
                <a:solidFill>
                  <a:srgbClr val="000099"/>
                </a:solidFill>
              </a:rPr>
              <a:t>. A96, 062502 (2017)</a:t>
            </a:r>
          </a:p>
          <a:p>
            <a:pPr marL="377979" indent="-377979">
              <a:buFont typeface="Wingdings" pitchFamily="2" charset="2"/>
              <a:buChar char="Ø"/>
            </a:pPr>
            <a:r>
              <a:rPr lang="nl-NL" b="1" dirty="0" err="1">
                <a:solidFill>
                  <a:srgbClr val="000099"/>
                </a:solidFill>
              </a:rPr>
              <a:t>Davoudiasl</a:t>
            </a:r>
            <a:r>
              <a:rPr lang="nl-NL" b="1" dirty="0">
                <a:solidFill>
                  <a:srgbClr val="000099"/>
                </a:solidFill>
              </a:rPr>
              <a:t> et al.</a:t>
            </a:r>
            <a:r>
              <a:rPr lang="nl-NL" sz="1550" b="1" dirty="0">
                <a:solidFill>
                  <a:srgbClr val="000099"/>
                </a:solidFill>
              </a:rPr>
              <a:t>                     </a:t>
            </a:r>
            <a:r>
              <a:rPr lang="nl-NL" sz="1550" b="1" dirty="0" err="1">
                <a:solidFill>
                  <a:srgbClr val="000099"/>
                </a:solidFill>
              </a:rPr>
              <a:t>Phys.Rev</a:t>
            </a:r>
            <a:r>
              <a:rPr lang="nl-NL" sz="1550" b="1" dirty="0">
                <a:solidFill>
                  <a:srgbClr val="000099"/>
                </a:solidFill>
              </a:rPr>
              <a:t>. D92, 055005 (2015); </a:t>
            </a:r>
            <a:r>
              <a:rPr lang="nl-NL" sz="1550" b="1" dirty="0" err="1">
                <a:solidFill>
                  <a:srgbClr val="000099"/>
                </a:solidFill>
              </a:rPr>
              <a:t>Phys</a:t>
            </a:r>
            <a:r>
              <a:rPr lang="nl-NL" sz="1550" b="1" dirty="0">
                <a:solidFill>
                  <a:srgbClr val="000099"/>
                </a:solidFill>
              </a:rPr>
              <a:t>. </a:t>
            </a:r>
            <a:r>
              <a:rPr lang="nl-NL" sz="1550" b="1" dirty="0" err="1">
                <a:solidFill>
                  <a:srgbClr val="000099"/>
                </a:solidFill>
              </a:rPr>
              <a:t>Rev</a:t>
            </a:r>
            <a:r>
              <a:rPr lang="nl-NL" sz="1550" b="1" dirty="0">
                <a:solidFill>
                  <a:srgbClr val="000099"/>
                </a:solidFill>
              </a:rPr>
              <a:t>. D89, 095006 (2014)</a:t>
            </a:r>
          </a:p>
          <a:p>
            <a:pPr marL="377979" indent="-377979">
              <a:buFont typeface="Wingdings" pitchFamily="2" charset="2"/>
              <a:buChar char="Ø"/>
            </a:pPr>
            <a:r>
              <a:rPr lang="nl-NL" b="1" dirty="0" err="1">
                <a:solidFill>
                  <a:srgbClr val="000099"/>
                </a:solidFill>
              </a:rPr>
              <a:t>Dzuba</a:t>
            </a:r>
            <a:r>
              <a:rPr lang="nl-NL" b="1" dirty="0">
                <a:solidFill>
                  <a:srgbClr val="000099"/>
                </a:solidFill>
              </a:rPr>
              <a:t>, </a:t>
            </a:r>
            <a:r>
              <a:rPr lang="nl-NL" b="1" dirty="0" err="1">
                <a:solidFill>
                  <a:srgbClr val="000099"/>
                </a:solidFill>
              </a:rPr>
              <a:t>Flambaum</a:t>
            </a:r>
            <a:r>
              <a:rPr lang="nl-NL" sz="1213" b="1" dirty="0">
                <a:solidFill>
                  <a:srgbClr val="000099"/>
                </a:solidFill>
              </a:rPr>
              <a:t>                      </a:t>
            </a:r>
            <a:r>
              <a:rPr lang="en-US" sz="1543" b="1" dirty="0">
                <a:solidFill>
                  <a:srgbClr val="000099"/>
                </a:solidFill>
              </a:rPr>
              <a:t>Phys. Rev. A83, 052513 (2011) ; Phys. Rev. A85,012515 1-5 (2012)</a:t>
            </a:r>
            <a:endParaRPr lang="nl-NL" sz="3527" b="1" dirty="0">
              <a:solidFill>
                <a:srgbClr val="000099"/>
              </a:solidFill>
            </a:endParaRPr>
          </a:p>
          <a:p>
            <a:pPr marL="377979" indent="-377979">
              <a:buFont typeface="Wingdings" pitchFamily="2" charset="2"/>
              <a:buChar char="Ø"/>
            </a:pPr>
            <a:r>
              <a:rPr lang="nl-NL" b="1" dirty="0" err="1">
                <a:solidFill>
                  <a:srgbClr val="000099"/>
                </a:solidFill>
              </a:rPr>
              <a:t>Derevianko</a:t>
            </a:r>
            <a:r>
              <a:rPr lang="nl-NL" b="1" dirty="0">
                <a:solidFill>
                  <a:srgbClr val="000099"/>
                </a:solidFill>
              </a:rPr>
              <a:t>, </a:t>
            </a:r>
            <a:r>
              <a:rPr lang="nl-NL" b="1" dirty="0" err="1">
                <a:solidFill>
                  <a:srgbClr val="000099"/>
                </a:solidFill>
              </a:rPr>
              <a:t>Porsev</a:t>
            </a:r>
            <a:r>
              <a:rPr lang="nl-NL" b="1" dirty="0">
                <a:solidFill>
                  <a:srgbClr val="000099"/>
                </a:solidFill>
              </a:rPr>
              <a:t>  et al.  </a:t>
            </a:r>
            <a:r>
              <a:rPr lang="nl-NL" sz="1543" b="1" dirty="0" err="1">
                <a:solidFill>
                  <a:srgbClr val="000099"/>
                </a:solidFill>
              </a:rPr>
              <a:t>Phys.Rev</a:t>
            </a:r>
            <a:r>
              <a:rPr lang="nl-NL" sz="1543" b="1" dirty="0">
                <a:solidFill>
                  <a:srgbClr val="000099"/>
                </a:solidFill>
              </a:rPr>
              <a:t>. D 82, 036008 (2010) ; </a:t>
            </a:r>
            <a:r>
              <a:rPr lang="nl-NL" sz="1543" b="1" dirty="0" err="1">
                <a:solidFill>
                  <a:srgbClr val="000099"/>
                </a:solidFill>
              </a:rPr>
              <a:t>Phys</a:t>
            </a:r>
            <a:r>
              <a:rPr lang="nl-NL" sz="1543" b="1" dirty="0">
                <a:solidFill>
                  <a:srgbClr val="000099"/>
                </a:solidFill>
              </a:rPr>
              <a:t>. </a:t>
            </a:r>
            <a:r>
              <a:rPr lang="nl-NL" sz="1543" b="1" dirty="0" err="1">
                <a:solidFill>
                  <a:srgbClr val="000099"/>
                </a:solidFill>
              </a:rPr>
              <a:t>Rev</a:t>
            </a:r>
            <a:r>
              <a:rPr lang="nl-NL" sz="1543" b="1" dirty="0">
                <a:solidFill>
                  <a:srgbClr val="000099"/>
                </a:solidFill>
              </a:rPr>
              <a:t>. </a:t>
            </a:r>
            <a:r>
              <a:rPr lang="nl-NL" sz="1543" b="1" dirty="0" err="1">
                <a:solidFill>
                  <a:srgbClr val="000099"/>
                </a:solidFill>
              </a:rPr>
              <a:t>Lett</a:t>
            </a:r>
            <a:r>
              <a:rPr lang="nl-NL" sz="1543" b="1" dirty="0">
                <a:solidFill>
                  <a:srgbClr val="000099"/>
                </a:solidFill>
              </a:rPr>
              <a:t>. 102, 181601 (2009)</a:t>
            </a:r>
          </a:p>
          <a:p>
            <a:pPr marL="377979" indent="-377979">
              <a:buFont typeface="Wingdings" pitchFamily="2" charset="2"/>
              <a:buChar char="Ø"/>
            </a:pPr>
            <a:r>
              <a:rPr lang="nl-NL" b="1" dirty="0" err="1">
                <a:solidFill>
                  <a:srgbClr val="000099"/>
                </a:solidFill>
              </a:rPr>
              <a:t>Safronova</a:t>
            </a:r>
            <a:r>
              <a:rPr lang="nl-NL" b="1" dirty="0">
                <a:solidFill>
                  <a:srgbClr val="000099"/>
                </a:solidFill>
              </a:rPr>
              <a:t>  et al.                  </a:t>
            </a:r>
            <a:r>
              <a:rPr lang="nl-NL" sz="1543" b="1" dirty="0" err="1">
                <a:solidFill>
                  <a:srgbClr val="000099"/>
                </a:solidFill>
              </a:rPr>
              <a:t>Can</a:t>
            </a:r>
            <a:r>
              <a:rPr lang="nl-NL" sz="1543" b="1" dirty="0">
                <a:solidFill>
                  <a:srgbClr val="000099"/>
                </a:solidFill>
              </a:rPr>
              <a:t>. Jour. </a:t>
            </a:r>
            <a:r>
              <a:rPr lang="nl-NL" sz="1543" b="1" dirty="0" err="1">
                <a:solidFill>
                  <a:srgbClr val="000099"/>
                </a:solidFill>
              </a:rPr>
              <a:t>Phys</a:t>
            </a:r>
            <a:r>
              <a:rPr lang="nl-NL" sz="1543" b="1" dirty="0">
                <a:solidFill>
                  <a:srgbClr val="000099"/>
                </a:solidFill>
              </a:rPr>
              <a:t>. 89, 371 (2011) ; </a:t>
            </a:r>
            <a:r>
              <a:rPr lang="nl-NL" sz="1543" b="1" dirty="0" err="1">
                <a:solidFill>
                  <a:srgbClr val="000099"/>
                </a:solidFill>
              </a:rPr>
              <a:t>Phys</a:t>
            </a:r>
            <a:r>
              <a:rPr lang="nl-NL" sz="1543" b="1" dirty="0">
                <a:solidFill>
                  <a:srgbClr val="000099"/>
                </a:solidFill>
              </a:rPr>
              <a:t>. </a:t>
            </a:r>
            <a:r>
              <a:rPr lang="nl-NL" sz="1543" b="1" dirty="0" err="1">
                <a:solidFill>
                  <a:srgbClr val="000099"/>
                </a:solidFill>
              </a:rPr>
              <a:t>Rev</a:t>
            </a:r>
            <a:r>
              <a:rPr lang="nl-NL" sz="1543" b="1" dirty="0">
                <a:solidFill>
                  <a:srgbClr val="000099"/>
                </a:solidFill>
              </a:rPr>
              <a:t>. A 79, 062505 (2009)</a:t>
            </a:r>
          </a:p>
          <a:p>
            <a:pPr marL="377979" indent="-377979">
              <a:buFont typeface="Wingdings" pitchFamily="2" charset="2"/>
              <a:buChar char="Ø"/>
            </a:pPr>
            <a:r>
              <a:rPr lang="nl-NL" b="1" dirty="0">
                <a:solidFill>
                  <a:srgbClr val="000099"/>
                </a:solidFill>
              </a:rPr>
              <a:t>Timmermans et al.               </a:t>
            </a:r>
            <a:r>
              <a:rPr lang="nl-NL" sz="1543" b="1" dirty="0" err="1">
                <a:solidFill>
                  <a:srgbClr val="000099"/>
                </a:solidFill>
              </a:rPr>
              <a:t>Phys</a:t>
            </a:r>
            <a:r>
              <a:rPr lang="nl-NL" sz="1543" b="1" dirty="0">
                <a:solidFill>
                  <a:srgbClr val="000099"/>
                </a:solidFill>
              </a:rPr>
              <a:t>. </a:t>
            </a:r>
            <a:r>
              <a:rPr lang="nl-NL" sz="1543" b="1" dirty="0" err="1">
                <a:solidFill>
                  <a:srgbClr val="000099"/>
                </a:solidFill>
              </a:rPr>
              <a:t>Rev</a:t>
            </a:r>
            <a:r>
              <a:rPr lang="nl-NL" sz="1543" b="1" dirty="0">
                <a:solidFill>
                  <a:srgbClr val="000099"/>
                </a:solidFill>
              </a:rPr>
              <a:t>. A79, 052512 (2009)</a:t>
            </a:r>
            <a:r>
              <a:rPr lang="en-US" sz="1543" b="1" dirty="0">
                <a:solidFill>
                  <a:srgbClr val="000099"/>
                </a:solidFill>
              </a:rPr>
              <a:t> ; Phys. Rev A 78, 050501 (2008)</a:t>
            </a:r>
            <a:endParaRPr lang="nl-NL" b="1" dirty="0">
              <a:solidFill>
                <a:srgbClr val="000099"/>
              </a:solidFill>
            </a:endParaRPr>
          </a:p>
          <a:p>
            <a:pPr marL="377979" indent="-377979">
              <a:buFont typeface="Wingdings" pitchFamily="2" charset="2"/>
              <a:buChar char="Ø"/>
            </a:pPr>
            <a:r>
              <a:rPr lang="nl-NL" b="1" dirty="0" err="1">
                <a:solidFill>
                  <a:srgbClr val="000099"/>
                </a:solidFill>
              </a:rPr>
              <a:t>Sahoo</a:t>
            </a:r>
            <a:r>
              <a:rPr lang="nl-NL" b="1" dirty="0">
                <a:solidFill>
                  <a:srgbClr val="000099"/>
                </a:solidFill>
              </a:rPr>
              <a:t> et al.                          </a:t>
            </a:r>
            <a:r>
              <a:rPr lang="nl-NL" sz="1543" b="1" dirty="0" err="1">
                <a:solidFill>
                  <a:srgbClr val="000099"/>
                </a:solidFill>
              </a:rPr>
              <a:t>Phys</a:t>
            </a:r>
            <a:r>
              <a:rPr lang="nl-NL" sz="1543" b="1" dirty="0">
                <a:solidFill>
                  <a:srgbClr val="000099"/>
                </a:solidFill>
              </a:rPr>
              <a:t>. </a:t>
            </a:r>
            <a:r>
              <a:rPr lang="nl-NL" sz="1543" b="1" dirty="0" err="1">
                <a:solidFill>
                  <a:srgbClr val="000099"/>
                </a:solidFill>
              </a:rPr>
              <a:t>Rev</a:t>
            </a:r>
            <a:r>
              <a:rPr lang="nl-NL" sz="1543" b="1" dirty="0">
                <a:solidFill>
                  <a:srgbClr val="000099"/>
                </a:solidFill>
              </a:rPr>
              <a:t>. A 83, 030502 (2011) ; Pram. Jour. </a:t>
            </a:r>
            <a:r>
              <a:rPr lang="nl-NL" sz="1543" b="1" dirty="0" err="1">
                <a:solidFill>
                  <a:srgbClr val="000099"/>
                </a:solidFill>
              </a:rPr>
              <a:t>Phys</a:t>
            </a:r>
            <a:r>
              <a:rPr lang="nl-NL" sz="1543" b="1" dirty="0">
                <a:solidFill>
                  <a:srgbClr val="000099"/>
                </a:solidFill>
              </a:rPr>
              <a:t>. 75, 1041 (2010)</a:t>
            </a:r>
          </a:p>
          <a:p>
            <a:pPr marL="377979" indent="-377979">
              <a:buFont typeface="Wingdings" pitchFamily="2" charset="2"/>
              <a:buChar char="Ø"/>
            </a:pPr>
            <a:r>
              <a:rPr lang="nl-NL" b="1" dirty="0">
                <a:solidFill>
                  <a:srgbClr val="000099"/>
                </a:solidFill>
              </a:rPr>
              <a:t> . . .</a:t>
            </a:r>
            <a:endParaRPr lang="en-US" b="1" dirty="0">
              <a:solidFill>
                <a:srgbClr val="000099"/>
              </a:solidFill>
            </a:endParaRPr>
          </a:p>
        </p:txBody>
      </p:sp>
    </p:spTree>
    <p:extLst>
      <p:ext uri="{BB962C8B-B14F-4D97-AF65-F5344CB8AC3E}">
        <p14:creationId xmlns:p14="http://schemas.microsoft.com/office/powerpoint/2010/main" val="4178514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txBox="1">
            <a:spLocks noChangeArrowheads="1"/>
          </p:cNvSpPr>
          <p:nvPr/>
        </p:nvSpPr>
        <p:spPr bwMode="auto">
          <a:xfrm>
            <a:off x="2173635" y="-20999"/>
            <a:ext cx="5904866" cy="1513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091" tIns="51528" rIns="99091" bIns="51528" anchor="ctr"/>
          <a:lstStyle>
            <a:lvl1pPr eaLnBrk="0" hangingPunct="0">
              <a:buClr>
                <a:srgbClr val="000000"/>
              </a:buClr>
              <a:buSzPct val="100000"/>
              <a:buFont typeface="Times New Roman" pitchFamily="18" charset="0"/>
              <a:defRPr sz="2400">
                <a:solidFill>
                  <a:schemeClr val="bg1"/>
                </a:solidFill>
                <a:latin typeface="Calibri" pitchFamily="34" charset="0"/>
              </a:defRPr>
            </a:lvl1pPr>
            <a:lvl2pPr eaLnBrk="0" hangingPunct="0">
              <a:buClr>
                <a:srgbClr val="000000"/>
              </a:buClr>
              <a:buSzPct val="100000"/>
              <a:buFont typeface="Times New Roman" pitchFamily="18" charset="0"/>
              <a:defRPr sz="2400">
                <a:solidFill>
                  <a:schemeClr val="bg1"/>
                </a:solidFill>
                <a:latin typeface="Calibri" pitchFamily="34" charset="0"/>
              </a:defRPr>
            </a:lvl2pPr>
            <a:lvl3pPr eaLnBrk="0" hangingPunct="0">
              <a:buClr>
                <a:srgbClr val="000000"/>
              </a:buClr>
              <a:buSzPct val="100000"/>
              <a:buFont typeface="Times New Roman" pitchFamily="18" charset="0"/>
              <a:defRPr sz="2400">
                <a:solidFill>
                  <a:schemeClr val="bg1"/>
                </a:solidFill>
                <a:latin typeface="Calibri" pitchFamily="34" charset="0"/>
              </a:defRPr>
            </a:lvl3pPr>
            <a:lvl4pPr eaLnBrk="0" hangingPunct="0">
              <a:buClr>
                <a:srgbClr val="000000"/>
              </a:buClr>
              <a:buSzPct val="100000"/>
              <a:buFont typeface="Times New Roman" pitchFamily="18" charset="0"/>
              <a:defRPr sz="2400">
                <a:solidFill>
                  <a:schemeClr val="bg1"/>
                </a:solidFill>
                <a:latin typeface="Calibri" pitchFamily="34" charset="0"/>
              </a:defRPr>
            </a:lvl4pPr>
            <a:lvl5pPr eaLnBrk="0" hangingPunct="0">
              <a:buClr>
                <a:srgbClr val="000000"/>
              </a:buClr>
              <a:buSzPct val="100000"/>
              <a:buFont typeface="Times New Roman" pitchFamily="18" charset="0"/>
              <a:defRPr sz="2400">
                <a:solidFill>
                  <a:schemeClr val="bg1"/>
                </a:solidFill>
                <a:latin typeface="Calibri" pitchFamily="34" charset="0"/>
              </a:defRPr>
            </a:lvl5pPr>
            <a:lvl6pPr marL="25146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defTabSz="1006795" eaLnBrk="1" hangingPunct="1">
              <a:lnSpc>
                <a:spcPct val="93000"/>
              </a:lnSpc>
            </a:pPr>
            <a:endParaRPr lang="en-US" sz="4600" b="1">
              <a:solidFill>
                <a:srgbClr val="000099"/>
              </a:solidFill>
            </a:endParaRPr>
          </a:p>
        </p:txBody>
      </p:sp>
      <p:sp>
        <p:nvSpPr>
          <p:cNvPr id="23556" name="Rectangle 2"/>
          <p:cNvSpPr txBox="1">
            <a:spLocks noChangeArrowheads="1"/>
          </p:cNvSpPr>
          <p:nvPr/>
        </p:nvSpPr>
        <p:spPr bwMode="auto">
          <a:xfrm>
            <a:off x="1401838" y="131245"/>
            <a:ext cx="7723228" cy="1209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9091" tIns="51528" rIns="99091" bIns="51528" anchor="b"/>
          <a:lstStyle>
            <a:lvl1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1pPr>
            <a:lvl2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2pPr>
            <a:lvl3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3pPr>
            <a:lvl4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4pPr>
            <a:lvl5pPr eaLnBrk="0" hangingPunct="0">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Calibri" pitchFamily="34" charset="0"/>
              </a:defRPr>
            </a:lvl9pPr>
          </a:lstStyle>
          <a:p>
            <a:pPr defTabSz="494659" eaLnBrk="1" hangingPunct="1">
              <a:lnSpc>
                <a:spcPct val="93000"/>
              </a:lnSpc>
            </a:pPr>
            <a:r>
              <a:rPr lang="en-US" sz="4400" b="1" dirty="0">
                <a:solidFill>
                  <a:srgbClr val="0000FF"/>
                </a:solidFill>
                <a:effectLst>
                  <a:outerShdw blurRad="38100" dist="38100" dir="2700000" algn="tl">
                    <a:srgbClr val="000000">
                      <a:alpha val="43137"/>
                    </a:srgbClr>
                  </a:outerShdw>
                </a:effectLst>
              </a:rPr>
              <a:t>Atomic Parity Violation (APV)</a:t>
            </a:r>
          </a:p>
          <a:p>
            <a:pPr algn="ctr" defTabSz="494659" eaLnBrk="1" hangingPunct="1">
              <a:lnSpc>
                <a:spcPct val="93000"/>
              </a:lnSpc>
            </a:pPr>
            <a:r>
              <a:rPr lang="en-US" b="1" i="1" dirty="0">
                <a:solidFill>
                  <a:srgbClr val="0000FF"/>
                </a:solidFill>
                <a:effectLst>
                  <a:outerShdw blurRad="38100" dist="38100" dir="2700000" algn="tl">
                    <a:srgbClr val="000000">
                      <a:alpha val="43137"/>
                    </a:srgbClr>
                  </a:outerShdw>
                </a:effectLst>
              </a:rPr>
              <a:t>Physics beyond the SM</a:t>
            </a:r>
          </a:p>
        </p:txBody>
      </p:sp>
      <p:sp>
        <p:nvSpPr>
          <p:cNvPr id="42" name="Text Box 4"/>
          <p:cNvSpPr txBox="1">
            <a:spLocks noChangeArrowheads="1"/>
          </p:cNvSpPr>
          <p:nvPr/>
        </p:nvSpPr>
        <p:spPr bwMode="auto">
          <a:xfrm>
            <a:off x="432277" y="4499057"/>
            <a:ext cx="9343829" cy="1209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lIns="100673" tIns="50339" rIns="100673" bIns="50339">
            <a:spAutoFit/>
          </a:bodyPr>
          <a:lstStyle>
            <a:lvl1pPr defTabSz="3967163" eaLnBrk="0" hangingPunct="0">
              <a:buClr>
                <a:srgbClr val="000000"/>
              </a:buClr>
              <a:buSzPct val="100000"/>
              <a:buFont typeface="Times New Roman" pitchFamily="18" charset="0"/>
              <a:defRPr sz="2400">
                <a:solidFill>
                  <a:schemeClr val="bg1"/>
                </a:solidFill>
                <a:latin typeface="Calibri" pitchFamily="34" charset="0"/>
              </a:defRPr>
            </a:lvl1pPr>
            <a:lvl2pPr defTabSz="3967163" eaLnBrk="0" hangingPunct="0">
              <a:buClr>
                <a:srgbClr val="000000"/>
              </a:buClr>
              <a:buSzPct val="100000"/>
              <a:buFont typeface="Times New Roman" pitchFamily="18" charset="0"/>
              <a:defRPr sz="2400">
                <a:solidFill>
                  <a:schemeClr val="bg1"/>
                </a:solidFill>
                <a:latin typeface="Calibri" pitchFamily="34" charset="0"/>
              </a:defRPr>
            </a:lvl2pPr>
            <a:lvl3pPr defTabSz="3967163" eaLnBrk="0" hangingPunct="0">
              <a:buClr>
                <a:srgbClr val="000000"/>
              </a:buClr>
              <a:buSzPct val="100000"/>
              <a:buFont typeface="Times New Roman" pitchFamily="18" charset="0"/>
              <a:defRPr sz="2400">
                <a:solidFill>
                  <a:schemeClr val="bg1"/>
                </a:solidFill>
                <a:latin typeface="Calibri" pitchFamily="34" charset="0"/>
              </a:defRPr>
            </a:lvl3pPr>
            <a:lvl4pPr defTabSz="3967163" eaLnBrk="0" hangingPunct="0">
              <a:buClr>
                <a:srgbClr val="000000"/>
              </a:buClr>
              <a:buSzPct val="100000"/>
              <a:buFont typeface="Times New Roman" pitchFamily="18" charset="0"/>
              <a:defRPr sz="2400">
                <a:solidFill>
                  <a:schemeClr val="bg1"/>
                </a:solidFill>
                <a:latin typeface="Calibri" pitchFamily="34" charset="0"/>
              </a:defRPr>
            </a:lvl4pPr>
            <a:lvl5pPr defTabSz="3967163" eaLnBrk="0" hangingPunct="0">
              <a:buClr>
                <a:srgbClr val="000000"/>
              </a:buClr>
              <a:buSzPct val="100000"/>
              <a:buFont typeface="Times New Roman" pitchFamily="18" charset="0"/>
              <a:defRPr sz="2400">
                <a:solidFill>
                  <a:schemeClr val="bg1"/>
                </a:solidFill>
                <a:latin typeface="Calibri" pitchFamily="34" charset="0"/>
              </a:defRPr>
            </a:lvl5pPr>
            <a:lvl6pPr marL="25146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eaLnBrk="1" hangingPunct="1">
              <a:buClrTx/>
              <a:buSzTx/>
              <a:buFontTx/>
              <a:buNone/>
            </a:pPr>
            <a:r>
              <a:rPr lang="en-US" b="1" dirty="0">
                <a:solidFill>
                  <a:srgbClr val="000099"/>
                </a:solidFill>
                <a:ea typeface="MS PGothic" pitchFamily="34" charset="-128"/>
              </a:rPr>
              <a:t>Bound on M</a:t>
            </a:r>
            <a:r>
              <a:rPr lang="en-US" b="1" baseline="-25000" dirty="0">
                <a:solidFill>
                  <a:srgbClr val="000099"/>
                </a:solidFill>
                <a:ea typeface="MS PGothic" pitchFamily="34" charset="-128"/>
              </a:rPr>
              <a:t>Z’</a:t>
            </a:r>
            <a:r>
              <a:rPr lang="en-US" b="1" dirty="0">
                <a:solidFill>
                  <a:srgbClr val="000099"/>
                </a:solidFill>
                <a:ea typeface="MS PGothic" pitchFamily="34" charset="-128"/>
              </a:rPr>
              <a:t> from cesium APV</a:t>
            </a:r>
            <a:r>
              <a:rPr lang="en-US" dirty="0">
                <a:solidFill>
                  <a:srgbClr val="000099"/>
                </a:solidFill>
                <a:ea typeface="MS PGothic" pitchFamily="34" charset="-128"/>
              </a:rPr>
              <a:t> </a:t>
            </a:r>
          </a:p>
          <a:p>
            <a:pPr eaLnBrk="1" hangingPunct="1">
              <a:buClrTx/>
              <a:buSzTx/>
              <a:buFontTx/>
              <a:buNone/>
            </a:pPr>
            <a:r>
              <a:rPr lang="en-US" sz="1800" b="1" dirty="0">
                <a:solidFill>
                  <a:srgbClr val="000099"/>
                </a:solidFill>
                <a:ea typeface="MS PGothic" pitchFamily="34" charset="-128"/>
              </a:rPr>
              <a:t>(84% confidence level, </a:t>
            </a:r>
            <a:r>
              <a:rPr lang="el-GR" sz="1800" b="1" dirty="0">
                <a:solidFill>
                  <a:srgbClr val="000099"/>
                </a:solidFill>
                <a:ea typeface="MS PGothic" pitchFamily="34" charset="-128"/>
              </a:rPr>
              <a:t>ξ</a:t>
            </a:r>
            <a:r>
              <a:rPr lang="en-US" sz="1800" b="1" dirty="0">
                <a:solidFill>
                  <a:srgbClr val="000099"/>
                </a:solidFill>
                <a:ea typeface="MS PGothic" pitchFamily="34" charset="-128"/>
              </a:rPr>
              <a:t>= 52°</a:t>
            </a:r>
            <a:r>
              <a:rPr lang="en-US" sz="1800" b="1" i="1" dirty="0">
                <a:solidFill>
                  <a:srgbClr val="000099"/>
                </a:solidFill>
                <a:ea typeface="MS PGothic" pitchFamily="34" charset="-128"/>
              </a:rPr>
              <a:t>Derevianko 2009</a:t>
            </a:r>
            <a:r>
              <a:rPr lang="en-US" sz="1800" b="1" dirty="0">
                <a:solidFill>
                  <a:srgbClr val="000099"/>
                </a:solidFill>
                <a:ea typeface="MS PGothic" pitchFamily="34" charset="-128"/>
              </a:rPr>
              <a:t>)</a:t>
            </a:r>
            <a:r>
              <a:rPr lang="en-US" b="1" dirty="0">
                <a:solidFill>
                  <a:srgbClr val="000099"/>
                </a:solidFill>
                <a:ea typeface="MS PGothic" pitchFamily="34" charset="-128"/>
              </a:rPr>
              <a:t> </a:t>
            </a:r>
          </a:p>
          <a:p>
            <a:pPr eaLnBrk="1" hangingPunct="1">
              <a:buClrTx/>
              <a:buSzTx/>
              <a:buFontTx/>
              <a:buNone/>
            </a:pPr>
            <a:r>
              <a:rPr lang="en-US" dirty="0">
                <a:solidFill>
                  <a:srgbClr val="000099"/>
                </a:solidFill>
                <a:ea typeface="MS PGothic" pitchFamily="34" charset="-128"/>
              </a:rPr>
              <a:t>                  </a:t>
            </a:r>
            <a:r>
              <a:rPr lang="en-US" dirty="0" err="1">
                <a:solidFill>
                  <a:srgbClr val="000099"/>
                </a:solidFill>
                <a:ea typeface="MS PGothic" pitchFamily="34" charset="-128"/>
              </a:rPr>
              <a:t>M</a:t>
            </a:r>
            <a:r>
              <a:rPr lang="en-US" baseline="-25000" dirty="0" err="1">
                <a:solidFill>
                  <a:srgbClr val="000099"/>
                </a:solidFill>
                <a:ea typeface="MS PGothic" pitchFamily="34" charset="-128"/>
              </a:rPr>
              <a:t>z</a:t>
            </a:r>
            <a:r>
              <a:rPr lang="en-US" baseline="-25000" dirty="0">
                <a:solidFill>
                  <a:srgbClr val="000099"/>
                </a:solidFill>
                <a:ea typeface="MS PGothic" pitchFamily="34" charset="-128"/>
              </a:rPr>
              <a:t>’</a:t>
            </a:r>
            <a:r>
              <a:rPr lang="en-US" dirty="0">
                <a:solidFill>
                  <a:srgbClr val="000099"/>
                </a:solidFill>
                <a:ea typeface="MS PGothic" pitchFamily="34" charset="-128"/>
              </a:rPr>
              <a:t>&gt; 1.3 </a:t>
            </a:r>
            <a:r>
              <a:rPr lang="en-US" dirty="0" err="1">
                <a:solidFill>
                  <a:srgbClr val="000099"/>
                </a:solidFill>
                <a:ea typeface="MS PGothic" pitchFamily="34" charset="-128"/>
              </a:rPr>
              <a:t>TeV</a:t>
            </a:r>
            <a:r>
              <a:rPr lang="en-US" dirty="0">
                <a:solidFill>
                  <a:srgbClr val="000099"/>
                </a:solidFill>
                <a:ea typeface="MS PGothic" pitchFamily="34" charset="-128"/>
              </a:rPr>
              <a:t>/c</a:t>
            </a:r>
            <a:r>
              <a:rPr lang="en-US" baseline="30000" dirty="0">
                <a:solidFill>
                  <a:srgbClr val="000099"/>
                </a:solidFill>
                <a:ea typeface="MS PGothic" pitchFamily="34" charset="-128"/>
              </a:rPr>
              <a:t>2</a:t>
            </a:r>
            <a:endParaRPr lang="en-US" sz="3500" dirty="0">
              <a:solidFill>
                <a:srgbClr val="000099"/>
              </a:solidFill>
              <a:ea typeface="MS PGothic" pitchFamily="34" charset="-128"/>
            </a:endParaRPr>
          </a:p>
        </p:txBody>
      </p:sp>
      <p:grpSp>
        <p:nvGrpSpPr>
          <p:cNvPr id="2" name="Group 1"/>
          <p:cNvGrpSpPr>
            <a:grpSpLocks/>
          </p:cNvGrpSpPr>
          <p:nvPr/>
        </p:nvGrpSpPr>
        <p:grpSpPr bwMode="auto">
          <a:xfrm>
            <a:off x="817301" y="2777131"/>
            <a:ext cx="6432347" cy="1454187"/>
            <a:chOff x="741504" y="2519828"/>
            <a:chExt cx="5835219" cy="1318748"/>
          </a:xfrm>
        </p:grpSpPr>
        <p:sp>
          <p:nvSpPr>
            <p:cNvPr id="23592" name="Text Box 5"/>
            <p:cNvSpPr txBox="1">
              <a:spLocks noChangeArrowheads="1"/>
            </p:cNvSpPr>
            <p:nvPr/>
          </p:nvSpPr>
          <p:spPr bwMode="auto">
            <a:xfrm>
              <a:off x="741504" y="2519828"/>
              <a:ext cx="5518150"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buClr>
                  <a:srgbClr val="000000"/>
                </a:buClr>
                <a:buSzPct val="100000"/>
                <a:buFont typeface="Times New Roman" pitchFamily="18" charset="0"/>
                <a:defRPr sz="2400">
                  <a:solidFill>
                    <a:schemeClr val="bg1"/>
                  </a:solidFill>
                  <a:latin typeface="Calibri" pitchFamily="34" charset="0"/>
                </a:defRPr>
              </a:lvl1pPr>
              <a:lvl2pPr eaLnBrk="0" hangingPunct="0">
                <a:buClr>
                  <a:srgbClr val="000000"/>
                </a:buClr>
                <a:buSzPct val="100000"/>
                <a:buFont typeface="Times New Roman" pitchFamily="18" charset="0"/>
                <a:defRPr sz="2400">
                  <a:solidFill>
                    <a:schemeClr val="bg1"/>
                  </a:solidFill>
                  <a:latin typeface="Calibri" pitchFamily="34" charset="0"/>
                </a:defRPr>
              </a:lvl2pPr>
              <a:lvl3pPr eaLnBrk="0" hangingPunct="0">
                <a:buClr>
                  <a:srgbClr val="000000"/>
                </a:buClr>
                <a:buSzPct val="100000"/>
                <a:buFont typeface="Times New Roman" pitchFamily="18" charset="0"/>
                <a:defRPr sz="2400">
                  <a:solidFill>
                    <a:schemeClr val="bg1"/>
                  </a:solidFill>
                  <a:latin typeface="Calibri" pitchFamily="34" charset="0"/>
                </a:defRPr>
              </a:lvl3pPr>
              <a:lvl4pPr eaLnBrk="0" hangingPunct="0">
                <a:buClr>
                  <a:srgbClr val="000000"/>
                </a:buClr>
                <a:buSzPct val="100000"/>
                <a:buFont typeface="Times New Roman" pitchFamily="18" charset="0"/>
                <a:defRPr sz="2400">
                  <a:solidFill>
                    <a:schemeClr val="bg1"/>
                  </a:solidFill>
                  <a:latin typeface="Calibri" pitchFamily="34" charset="0"/>
                </a:defRPr>
              </a:lvl4pPr>
              <a:lvl5pPr eaLnBrk="0" hangingPunct="0">
                <a:buClr>
                  <a:srgbClr val="000000"/>
                </a:buClr>
                <a:buSzPct val="100000"/>
                <a:buFont typeface="Times New Roman" pitchFamily="18" charset="0"/>
                <a:defRPr sz="2400">
                  <a:solidFill>
                    <a:schemeClr val="bg1"/>
                  </a:solidFill>
                  <a:latin typeface="Calibri" pitchFamily="34" charset="0"/>
                </a:defRPr>
              </a:lvl5pPr>
              <a:lvl6pPr marL="25146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defTabSz="1006795">
                <a:buClrTx/>
                <a:buSzTx/>
              </a:pPr>
              <a:r>
                <a:rPr lang="en-US" sz="2000" b="1">
                  <a:solidFill>
                    <a:srgbClr val="000000"/>
                  </a:solidFill>
                  <a:ea typeface="MS PGothic" pitchFamily="34" charset="-128"/>
                </a:rPr>
                <a:t>Extra Z’ boson in SO(10) GUTs:</a:t>
              </a:r>
              <a:r>
                <a:rPr lang="en-US" sz="2000">
                  <a:solidFill>
                    <a:srgbClr val="000000"/>
                  </a:solidFill>
                  <a:ea typeface="MS PGothic" pitchFamily="34" charset="-128"/>
                </a:rPr>
                <a:t>	</a:t>
              </a:r>
            </a:p>
            <a:p>
              <a:pPr defTabSz="1006795">
                <a:buClrTx/>
                <a:buSzTx/>
              </a:pPr>
              <a:r>
                <a:rPr lang="en-US" sz="4400">
                  <a:solidFill>
                    <a:srgbClr val="000000"/>
                  </a:solidFill>
                  <a:ea typeface="MS PGothic" pitchFamily="34" charset="-128"/>
                </a:rPr>
                <a:t> </a:t>
              </a:r>
            </a:p>
            <a:p>
              <a:pPr defTabSz="1006795">
                <a:buClrTx/>
                <a:buSzTx/>
              </a:pPr>
              <a:endParaRPr lang="en-US" sz="2000">
                <a:solidFill>
                  <a:srgbClr val="000000"/>
                </a:solidFill>
                <a:ea typeface="MS PGothic" pitchFamily="34" charset="-128"/>
              </a:endParaRPr>
            </a:p>
          </p:txBody>
        </p:sp>
        <p:graphicFrame>
          <p:nvGraphicFramePr>
            <p:cNvPr id="23593" name="Object 7"/>
            <p:cNvGraphicFramePr>
              <a:graphicFrameLocks noChangeAspect="1"/>
            </p:cNvGraphicFramePr>
            <p:nvPr/>
          </p:nvGraphicFramePr>
          <p:xfrm>
            <a:off x="857250" y="3054351"/>
            <a:ext cx="3632200" cy="784225"/>
          </p:xfrm>
          <a:graphic>
            <a:graphicData uri="http://schemas.openxmlformats.org/presentationml/2006/ole">
              <mc:AlternateContent xmlns:mc="http://schemas.openxmlformats.org/markup-compatibility/2006">
                <mc:Choice xmlns:v="urn:schemas-microsoft-com:vml" Requires="v">
                  <p:oleObj spid="_x0000_s60599" name="Vergelijking" r:id="rId3" imgW="2234880" imgH="482400" progId="Equation.3">
                    <p:embed/>
                  </p:oleObj>
                </mc:Choice>
                <mc:Fallback>
                  <p:oleObj name="Vergelijking" r:id="rId3" imgW="2234880" imgH="482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250" y="3054351"/>
                          <a:ext cx="3632200" cy="784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94" name="Text Box 8"/>
            <p:cNvSpPr txBox="1">
              <a:spLocks noChangeArrowheads="1"/>
            </p:cNvSpPr>
            <p:nvPr/>
          </p:nvSpPr>
          <p:spPr bwMode="auto">
            <a:xfrm>
              <a:off x="4696488" y="3138729"/>
              <a:ext cx="1880235" cy="64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wrap="none">
              <a:spAutoFit/>
            </a:bodyPr>
            <a:lstStyle>
              <a:lvl1pPr defTabSz="3967163" eaLnBrk="0" hangingPunct="0">
                <a:buClr>
                  <a:srgbClr val="000000"/>
                </a:buClr>
                <a:buSzPct val="100000"/>
                <a:buFont typeface="Times New Roman" pitchFamily="18" charset="0"/>
                <a:defRPr sz="2400">
                  <a:solidFill>
                    <a:schemeClr val="bg1"/>
                  </a:solidFill>
                  <a:latin typeface="Calibri" pitchFamily="34" charset="0"/>
                </a:defRPr>
              </a:lvl1pPr>
              <a:lvl2pPr defTabSz="3967163" eaLnBrk="0" hangingPunct="0">
                <a:buClr>
                  <a:srgbClr val="000000"/>
                </a:buClr>
                <a:buSzPct val="100000"/>
                <a:buFont typeface="Times New Roman" pitchFamily="18" charset="0"/>
                <a:defRPr sz="2400">
                  <a:solidFill>
                    <a:schemeClr val="bg1"/>
                  </a:solidFill>
                  <a:latin typeface="Calibri" pitchFamily="34" charset="0"/>
                </a:defRPr>
              </a:lvl2pPr>
              <a:lvl3pPr defTabSz="3967163" eaLnBrk="0" hangingPunct="0">
                <a:buClr>
                  <a:srgbClr val="000000"/>
                </a:buClr>
                <a:buSzPct val="100000"/>
                <a:buFont typeface="Times New Roman" pitchFamily="18" charset="0"/>
                <a:defRPr sz="2400">
                  <a:solidFill>
                    <a:schemeClr val="bg1"/>
                  </a:solidFill>
                  <a:latin typeface="Calibri" pitchFamily="34" charset="0"/>
                </a:defRPr>
              </a:lvl3pPr>
              <a:lvl4pPr defTabSz="3967163" eaLnBrk="0" hangingPunct="0">
                <a:buClr>
                  <a:srgbClr val="000000"/>
                </a:buClr>
                <a:buSzPct val="100000"/>
                <a:buFont typeface="Times New Roman" pitchFamily="18" charset="0"/>
                <a:defRPr sz="2400">
                  <a:solidFill>
                    <a:schemeClr val="bg1"/>
                  </a:solidFill>
                  <a:latin typeface="Calibri" pitchFamily="34" charset="0"/>
                </a:defRPr>
              </a:lvl4pPr>
              <a:lvl5pPr defTabSz="3967163" eaLnBrk="0" hangingPunct="0">
                <a:buClr>
                  <a:srgbClr val="000000"/>
                </a:buClr>
                <a:buSzPct val="100000"/>
                <a:buFont typeface="Times New Roman" pitchFamily="18" charset="0"/>
                <a:defRPr sz="2400">
                  <a:solidFill>
                    <a:schemeClr val="bg1"/>
                  </a:solidFill>
                  <a:latin typeface="Calibri" pitchFamily="34" charset="0"/>
                </a:defRPr>
              </a:lvl5pPr>
              <a:lvl6pPr marL="25146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eaLnBrk="1" hangingPunct="1">
                <a:buClrTx/>
                <a:buSzTx/>
                <a:buFontTx/>
                <a:buNone/>
              </a:pPr>
              <a:r>
                <a:rPr lang="en-US" sz="1300">
                  <a:solidFill>
                    <a:srgbClr val="000000"/>
                  </a:solidFill>
                  <a:ea typeface="MS PGothic" pitchFamily="34" charset="-128"/>
                </a:rPr>
                <a:t>Londen en Rosner (1986)</a:t>
              </a:r>
            </a:p>
            <a:p>
              <a:pPr eaLnBrk="1" hangingPunct="1">
                <a:buClrTx/>
                <a:buSzTx/>
                <a:buFontTx/>
                <a:buNone/>
              </a:pPr>
              <a:r>
                <a:rPr lang="en-US" sz="1300">
                  <a:solidFill>
                    <a:srgbClr val="000000"/>
                  </a:solidFill>
                  <a:ea typeface="MS PGothic" pitchFamily="34" charset="-128"/>
                </a:rPr>
                <a:t>Marciano en Rosner (1990)</a:t>
              </a:r>
            </a:p>
            <a:p>
              <a:pPr eaLnBrk="1" hangingPunct="1">
                <a:buClrTx/>
                <a:buSzTx/>
                <a:buFontTx/>
                <a:buNone/>
              </a:pPr>
              <a:r>
                <a:rPr lang="en-US" sz="1300">
                  <a:solidFill>
                    <a:srgbClr val="000000"/>
                  </a:solidFill>
                  <a:ea typeface="MS PGothic" pitchFamily="34" charset="-128"/>
                </a:rPr>
                <a:t>Altarelli et al. (1991)</a:t>
              </a:r>
            </a:p>
          </p:txBody>
        </p:sp>
      </p:grpSp>
      <p:sp>
        <p:nvSpPr>
          <p:cNvPr id="47" name="Rectangle 9"/>
          <p:cNvSpPr>
            <a:spLocks noChangeArrowheads="1"/>
          </p:cNvSpPr>
          <p:nvPr/>
        </p:nvSpPr>
        <p:spPr bwMode="auto">
          <a:xfrm>
            <a:off x="5934618" y="4668803"/>
            <a:ext cx="4508280" cy="983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lIns="100673" tIns="50339" rIns="100673" bIns="50339">
            <a:spAutoFit/>
          </a:bodyPr>
          <a:lstStyle/>
          <a:p>
            <a:pPr defTabSz="4368020"/>
            <a:endParaRPr lang="en-US" sz="2200" b="1">
              <a:solidFill>
                <a:srgbClr val="000099"/>
              </a:solidFill>
              <a:latin typeface="Calibri" pitchFamily="34" charset="0"/>
              <a:ea typeface="MS PGothic" pitchFamily="34" charset="-128"/>
            </a:endParaRPr>
          </a:p>
          <a:p>
            <a:pPr defTabSz="4368020"/>
            <a:r>
              <a:rPr lang="en-US" sz="2200" i="1">
                <a:solidFill>
                  <a:srgbClr val="000099"/>
                </a:solidFill>
                <a:latin typeface="Calibri" pitchFamily="34" charset="0"/>
                <a:ea typeface="MS PGothic" pitchFamily="34" charset="-128"/>
              </a:rPr>
              <a:t>(Tevatron M</a:t>
            </a:r>
            <a:r>
              <a:rPr lang="en-US" sz="2200" i="1" baseline="-25000">
                <a:solidFill>
                  <a:srgbClr val="000099"/>
                </a:solidFill>
                <a:latin typeface="Calibri" pitchFamily="34" charset="0"/>
                <a:ea typeface="MS PGothic" pitchFamily="34" charset="-128"/>
              </a:rPr>
              <a:t>Z’</a:t>
            </a:r>
            <a:r>
              <a:rPr lang="en-US" sz="2200" i="1">
                <a:solidFill>
                  <a:srgbClr val="000099"/>
                </a:solidFill>
                <a:latin typeface="Calibri" pitchFamily="34" charset="0"/>
                <a:ea typeface="MS PGothic" pitchFamily="34" charset="-128"/>
              </a:rPr>
              <a:t>&gt; 0.82 TeV/c</a:t>
            </a:r>
            <a:r>
              <a:rPr lang="en-US" sz="2200" i="1" baseline="30000">
                <a:solidFill>
                  <a:srgbClr val="000099"/>
                </a:solidFill>
                <a:latin typeface="Calibri" pitchFamily="34" charset="0"/>
                <a:ea typeface="MS PGothic" pitchFamily="34" charset="-128"/>
              </a:rPr>
              <a:t>2</a:t>
            </a:r>
            <a:r>
              <a:rPr lang="en-US" sz="2200" i="1">
                <a:solidFill>
                  <a:srgbClr val="000099"/>
                </a:solidFill>
                <a:latin typeface="Calibri" pitchFamily="34" charset="0"/>
                <a:ea typeface="MS PGothic" pitchFamily="34" charset="-128"/>
              </a:rPr>
              <a:t>)</a:t>
            </a:r>
            <a:r>
              <a:rPr lang="en-US">
                <a:solidFill>
                  <a:srgbClr val="000099"/>
                </a:solidFill>
                <a:latin typeface="Calibri" pitchFamily="34" charset="0"/>
                <a:ea typeface="MS PGothic" pitchFamily="34" charset="-128"/>
              </a:rPr>
              <a:t/>
            </a:r>
            <a:br>
              <a:rPr lang="en-US">
                <a:solidFill>
                  <a:srgbClr val="000099"/>
                </a:solidFill>
                <a:latin typeface="Calibri" pitchFamily="34" charset="0"/>
                <a:ea typeface="MS PGothic" pitchFamily="34" charset="-128"/>
              </a:rPr>
            </a:br>
            <a:endParaRPr lang="en-US" baseline="30000">
              <a:solidFill>
                <a:srgbClr val="000099"/>
              </a:solidFill>
              <a:latin typeface="Calibri" pitchFamily="34" charset="0"/>
              <a:ea typeface="MS PGothic" pitchFamily="34" charset="-128"/>
            </a:endParaRPr>
          </a:p>
        </p:txBody>
      </p:sp>
      <p:sp>
        <p:nvSpPr>
          <p:cNvPr id="60" name="Text Box 22"/>
          <p:cNvSpPr txBox="1">
            <a:spLocks noChangeArrowheads="1"/>
          </p:cNvSpPr>
          <p:nvPr/>
        </p:nvSpPr>
        <p:spPr bwMode="auto">
          <a:xfrm>
            <a:off x="325520" y="5975996"/>
            <a:ext cx="9352580" cy="84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lIns="100673" tIns="50339" rIns="100673" bIns="50339">
            <a:spAutoFit/>
          </a:bodyPr>
          <a:lstStyle>
            <a:lvl1pPr defTabSz="3967163" eaLnBrk="0" hangingPunct="0">
              <a:buClr>
                <a:srgbClr val="000000"/>
              </a:buClr>
              <a:buSzPct val="100000"/>
              <a:buFont typeface="Times New Roman" pitchFamily="18" charset="0"/>
              <a:defRPr sz="2400">
                <a:solidFill>
                  <a:schemeClr val="bg1"/>
                </a:solidFill>
                <a:latin typeface="Calibri" pitchFamily="34" charset="0"/>
              </a:defRPr>
            </a:lvl1pPr>
            <a:lvl2pPr defTabSz="3967163" eaLnBrk="0" hangingPunct="0">
              <a:buClr>
                <a:srgbClr val="000000"/>
              </a:buClr>
              <a:buSzPct val="100000"/>
              <a:buFont typeface="Times New Roman" pitchFamily="18" charset="0"/>
              <a:defRPr sz="2400">
                <a:solidFill>
                  <a:schemeClr val="bg1"/>
                </a:solidFill>
                <a:latin typeface="Calibri" pitchFamily="34" charset="0"/>
              </a:defRPr>
            </a:lvl2pPr>
            <a:lvl3pPr defTabSz="3967163" eaLnBrk="0" hangingPunct="0">
              <a:buClr>
                <a:srgbClr val="000000"/>
              </a:buClr>
              <a:buSzPct val="100000"/>
              <a:buFont typeface="Times New Roman" pitchFamily="18" charset="0"/>
              <a:defRPr sz="2400">
                <a:solidFill>
                  <a:schemeClr val="bg1"/>
                </a:solidFill>
                <a:latin typeface="Calibri" pitchFamily="34" charset="0"/>
              </a:defRPr>
            </a:lvl3pPr>
            <a:lvl4pPr defTabSz="3967163" eaLnBrk="0" hangingPunct="0">
              <a:buClr>
                <a:srgbClr val="000000"/>
              </a:buClr>
              <a:buSzPct val="100000"/>
              <a:buFont typeface="Times New Roman" pitchFamily="18" charset="0"/>
              <a:defRPr sz="2400">
                <a:solidFill>
                  <a:schemeClr val="bg1"/>
                </a:solidFill>
                <a:latin typeface="Calibri" pitchFamily="34" charset="0"/>
              </a:defRPr>
            </a:lvl4pPr>
            <a:lvl5pPr defTabSz="3967163" eaLnBrk="0" hangingPunct="0">
              <a:buClr>
                <a:srgbClr val="000000"/>
              </a:buClr>
              <a:buSzPct val="100000"/>
              <a:buFont typeface="Times New Roman" pitchFamily="18" charset="0"/>
              <a:defRPr sz="2400">
                <a:solidFill>
                  <a:schemeClr val="bg1"/>
                </a:solidFill>
                <a:latin typeface="Calibri" pitchFamily="34" charset="0"/>
              </a:defRPr>
            </a:lvl5pPr>
            <a:lvl6pPr marL="25146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eaLnBrk="1" hangingPunct="1">
              <a:buClrTx/>
              <a:buSzTx/>
              <a:buFontTx/>
              <a:buNone/>
            </a:pPr>
            <a:r>
              <a:rPr lang="en-US" b="1" dirty="0">
                <a:solidFill>
                  <a:srgbClr val="000099"/>
                </a:solidFill>
                <a:ea typeface="MS PGothic" pitchFamily="34" charset="-128"/>
              </a:rPr>
              <a:t>Bound (possible) on M</a:t>
            </a:r>
            <a:r>
              <a:rPr lang="en-US" b="1" baseline="-25000" dirty="0">
                <a:solidFill>
                  <a:srgbClr val="000099"/>
                </a:solidFill>
                <a:ea typeface="MS PGothic" pitchFamily="34" charset="-128"/>
              </a:rPr>
              <a:t>Z’</a:t>
            </a:r>
            <a:r>
              <a:rPr lang="en-US" b="1" dirty="0">
                <a:solidFill>
                  <a:srgbClr val="000099"/>
                </a:solidFill>
                <a:ea typeface="MS PGothic" pitchFamily="34" charset="-128"/>
              </a:rPr>
              <a:t> from Ra</a:t>
            </a:r>
            <a:r>
              <a:rPr lang="en-US" b="1" baseline="30000" dirty="0">
                <a:solidFill>
                  <a:srgbClr val="000099"/>
                </a:solidFill>
                <a:ea typeface="MS PGothic" pitchFamily="34" charset="-128"/>
              </a:rPr>
              <a:t>+</a:t>
            </a:r>
            <a:r>
              <a:rPr lang="en-US" b="1" dirty="0">
                <a:solidFill>
                  <a:srgbClr val="000099"/>
                </a:solidFill>
                <a:ea typeface="MS PGothic" pitchFamily="34" charset="-128"/>
              </a:rPr>
              <a:t> APV</a:t>
            </a:r>
            <a:r>
              <a:rPr lang="en-US" dirty="0">
                <a:solidFill>
                  <a:srgbClr val="000099"/>
                </a:solidFill>
                <a:ea typeface="MS PGothic" pitchFamily="34" charset="-128"/>
              </a:rPr>
              <a:t> </a:t>
            </a:r>
          </a:p>
          <a:p>
            <a:pPr eaLnBrk="1" hangingPunct="1">
              <a:buClrTx/>
              <a:buSzTx/>
              <a:buFontTx/>
              <a:buNone/>
            </a:pPr>
            <a:r>
              <a:rPr lang="en-US" dirty="0">
                <a:solidFill>
                  <a:srgbClr val="000099"/>
                </a:solidFill>
                <a:ea typeface="MS PGothic" pitchFamily="34" charset="-128"/>
              </a:rPr>
              <a:t>                   </a:t>
            </a:r>
            <a:r>
              <a:rPr lang="en-US" dirty="0" err="1">
                <a:solidFill>
                  <a:srgbClr val="000099"/>
                </a:solidFill>
                <a:ea typeface="MS PGothic" pitchFamily="34" charset="-128"/>
              </a:rPr>
              <a:t>M</a:t>
            </a:r>
            <a:r>
              <a:rPr lang="en-US" baseline="-25000" dirty="0" err="1">
                <a:solidFill>
                  <a:srgbClr val="000099"/>
                </a:solidFill>
                <a:ea typeface="MS PGothic" pitchFamily="34" charset="-128"/>
              </a:rPr>
              <a:t>z</a:t>
            </a:r>
            <a:r>
              <a:rPr lang="en-US" baseline="-25000" dirty="0">
                <a:solidFill>
                  <a:srgbClr val="000099"/>
                </a:solidFill>
                <a:ea typeface="MS PGothic" pitchFamily="34" charset="-128"/>
              </a:rPr>
              <a:t>’</a:t>
            </a:r>
            <a:r>
              <a:rPr lang="en-US" dirty="0">
                <a:solidFill>
                  <a:srgbClr val="000099"/>
                </a:solidFill>
                <a:ea typeface="MS PGothic" pitchFamily="34" charset="-128"/>
              </a:rPr>
              <a:t>&gt; 5 </a:t>
            </a:r>
            <a:r>
              <a:rPr lang="en-US" dirty="0" err="1">
                <a:solidFill>
                  <a:srgbClr val="000099"/>
                </a:solidFill>
                <a:ea typeface="MS PGothic" pitchFamily="34" charset="-128"/>
              </a:rPr>
              <a:t>TeV</a:t>
            </a:r>
            <a:r>
              <a:rPr lang="en-US" dirty="0">
                <a:solidFill>
                  <a:srgbClr val="000099"/>
                </a:solidFill>
                <a:ea typeface="MS PGothic" pitchFamily="34" charset="-128"/>
              </a:rPr>
              <a:t>/c</a:t>
            </a:r>
            <a:r>
              <a:rPr lang="en-US" baseline="30000" dirty="0">
                <a:solidFill>
                  <a:srgbClr val="000099"/>
                </a:solidFill>
                <a:ea typeface="MS PGothic" pitchFamily="34" charset="-128"/>
              </a:rPr>
              <a:t>2</a:t>
            </a:r>
            <a:endParaRPr lang="en-US" sz="3500" dirty="0">
              <a:solidFill>
                <a:srgbClr val="000099"/>
              </a:solidFill>
              <a:ea typeface="MS PGothic" pitchFamily="34" charset="-128"/>
            </a:endParaRPr>
          </a:p>
        </p:txBody>
      </p:sp>
      <p:sp>
        <p:nvSpPr>
          <p:cNvPr id="61" name="Rectangle 23"/>
          <p:cNvSpPr>
            <a:spLocks noChangeArrowheads="1"/>
          </p:cNvSpPr>
          <p:nvPr/>
        </p:nvSpPr>
        <p:spPr bwMode="auto">
          <a:xfrm>
            <a:off x="5252076" y="5975994"/>
            <a:ext cx="4506529" cy="78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lIns="100673" tIns="50339" rIns="100673" bIns="50339">
            <a:spAutoFit/>
          </a:bodyPr>
          <a:lstStyle/>
          <a:p>
            <a:pPr defTabSz="4368020"/>
            <a:endParaRPr lang="en-US" sz="2200" b="1">
              <a:solidFill>
                <a:srgbClr val="000099"/>
              </a:solidFill>
              <a:latin typeface="Calibri" pitchFamily="34" charset="0"/>
              <a:ea typeface="MS PGothic" pitchFamily="34" charset="-128"/>
            </a:endParaRPr>
          </a:p>
          <a:p>
            <a:pPr defTabSz="4368020"/>
            <a:r>
              <a:rPr lang="en-US" sz="2200">
                <a:solidFill>
                  <a:srgbClr val="000099"/>
                </a:solidFill>
                <a:latin typeface="Calibri" pitchFamily="34" charset="0"/>
                <a:ea typeface="MS PGothic" pitchFamily="34" charset="-128"/>
              </a:rPr>
              <a:t>            </a:t>
            </a:r>
            <a:r>
              <a:rPr lang="en-US" sz="2200" i="1">
                <a:solidFill>
                  <a:srgbClr val="000099"/>
                </a:solidFill>
                <a:latin typeface="Calibri" pitchFamily="34" charset="0"/>
                <a:ea typeface="MS PGothic" pitchFamily="34" charset="-128"/>
              </a:rPr>
              <a:t>(full LHC M</a:t>
            </a:r>
            <a:r>
              <a:rPr lang="en-US" sz="2200" i="1" baseline="-25000">
                <a:solidFill>
                  <a:srgbClr val="000099"/>
                </a:solidFill>
                <a:latin typeface="Calibri" pitchFamily="34" charset="0"/>
                <a:ea typeface="MS PGothic" pitchFamily="34" charset="-128"/>
              </a:rPr>
              <a:t>Z’ </a:t>
            </a:r>
            <a:r>
              <a:rPr lang="en-US" sz="2200" i="1">
                <a:solidFill>
                  <a:srgbClr val="000099"/>
                </a:solidFill>
                <a:latin typeface="Calibri" pitchFamily="34" charset="0"/>
                <a:ea typeface="MS PGothic" pitchFamily="34" charset="-128"/>
              </a:rPr>
              <a:t>~4.5 TeV/c</a:t>
            </a:r>
            <a:r>
              <a:rPr lang="en-US" sz="2200" i="1" baseline="30000">
                <a:solidFill>
                  <a:srgbClr val="000099"/>
                </a:solidFill>
                <a:latin typeface="Calibri" pitchFamily="34" charset="0"/>
                <a:ea typeface="MS PGothic" pitchFamily="34" charset="-128"/>
              </a:rPr>
              <a:t>2</a:t>
            </a:r>
            <a:r>
              <a:rPr lang="en-US" sz="2200" i="1">
                <a:solidFill>
                  <a:srgbClr val="000099"/>
                </a:solidFill>
                <a:latin typeface="Calibri" pitchFamily="34" charset="0"/>
                <a:ea typeface="MS PGothic" pitchFamily="34" charset="-128"/>
              </a:rPr>
              <a:t>)</a:t>
            </a:r>
          </a:p>
        </p:txBody>
      </p:sp>
      <p:sp>
        <p:nvSpPr>
          <p:cNvPr id="23571" name="Rectangle 30"/>
          <p:cNvSpPr>
            <a:spLocks noChangeArrowheads="1"/>
          </p:cNvSpPr>
          <p:nvPr/>
        </p:nvSpPr>
        <p:spPr bwMode="auto">
          <a:xfrm>
            <a:off x="1067579" y="1714926"/>
            <a:ext cx="6165633" cy="8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wrap="none" lIns="100673" tIns="50339" rIns="100673" bIns="50339" anchor="ctr"/>
          <a:lstStyle/>
          <a:p>
            <a:pPr defTabSz="494659">
              <a:buClr>
                <a:srgbClr val="000000"/>
              </a:buClr>
              <a:buSzPct val="100000"/>
            </a:pPr>
            <a:endParaRPr lang="en-US" sz="2600">
              <a:solidFill>
                <a:srgbClr val="FFFFFF"/>
              </a:solidFill>
              <a:latin typeface="Calibri" pitchFamily="34" charset="0"/>
            </a:endParaRPr>
          </a:p>
        </p:txBody>
      </p:sp>
      <p:sp>
        <p:nvSpPr>
          <p:cNvPr id="66" name="Text Box 190"/>
          <p:cNvSpPr txBox="1">
            <a:spLocks noChangeArrowheads="1"/>
          </p:cNvSpPr>
          <p:nvPr/>
        </p:nvSpPr>
        <p:spPr bwMode="auto">
          <a:xfrm>
            <a:off x="792800" y="1473438"/>
            <a:ext cx="6328392" cy="1185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a14:hiddenLine>
            </a:ext>
          </a:extLst>
        </p:spPr>
        <p:txBody>
          <a:bodyPr lIns="100673" tIns="50339" rIns="100673" bIns="50339">
            <a:spAutoFit/>
          </a:bodyPr>
          <a:lstStyle>
            <a:lvl1pPr defTabSz="3967163" eaLnBrk="0" hangingPunct="0">
              <a:buClr>
                <a:srgbClr val="000000"/>
              </a:buClr>
              <a:buSzPct val="100000"/>
              <a:buFont typeface="Times New Roman" pitchFamily="18" charset="0"/>
              <a:defRPr sz="2400">
                <a:solidFill>
                  <a:schemeClr val="bg1"/>
                </a:solidFill>
                <a:latin typeface="Calibri" pitchFamily="34" charset="0"/>
              </a:defRPr>
            </a:lvl1pPr>
            <a:lvl2pPr defTabSz="3967163" eaLnBrk="0" hangingPunct="0">
              <a:buClr>
                <a:srgbClr val="000000"/>
              </a:buClr>
              <a:buSzPct val="100000"/>
              <a:buFont typeface="Times New Roman" pitchFamily="18" charset="0"/>
              <a:defRPr sz="2400">
                <a:solidFill>
                  <a:schemeClr val="bg1"/>
                </a:solidFill>
                <a:latin typeface="Calibri" pitchFamily="34" charset="0"/>
              </a:defRPr>
            </a:lvl2pPr>
            <a:lvl3pPr defTabSz="3967163" eaLnBrk="0" hangingPunct="0">
              <a:buClr>
                <a:srgbClr val="000000"/>
              </a:buClr>
              <a:buSzPct val="100000"/>
              <a:buFont typeface="Times New Roman" pitchFamily="18" charset="0"/>
              <a:defRPr sz="2400">
                <a:solidFill>
                  <a:schemeClr val="bg1"/>
                </a:solidFill>
                <a:latin typeface="Calibri" pitchFamily="34" charset="0"/>
              </a:defRPr>
            </a:lvl3pPr>
            <a:lvl4pPr defTabSz="3967163" eaLnBrk="0" hangingPunct="0">
              <a:buClr>
                <a:srgbClr val="000000"/>
              </a:buClr>
              <a:buSzPct val="100000"/>
              <a:buFont typeface="Times New Roman" pitchFamily="18" charset="0"/>
              <a:defRPr sz="2400">
                <a:solidFill>
                  <a:schemeClr val="bg1"/>
                </a:solidFill>
                <a:latin typeface="Calibri" pitchFamily="34" charset="0"/>
              </a:defRPr>
            </a:lvl4pPr>
            <a:lvl5pPr defTabSz="3967163" eaLnBrk="0" hangingPunct="0">
              <a:buClr>
                <a:srgbClr val="000000"/>
              </a:buClr>
              <a:buSzPct val="100000"/>
              <a:buFont typeface="Times New Roman" pitchFamily="18" charset="0"/>
              <a:defRPr sz="2400">
                <a:solidFill>
                  <a:schemeClr val="bg1"/>
                </a:solidFill>
                <a:latin typeface="Calibri" pitchFamily="34" charset="0"/>
              </a:defRPr>
            </a:lvl5pPr>
            <a:lvl6pPr marL="25146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defTabSz="3967163"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eaLnBrk="1" hangingPunct="1">
              <a:spcBef>
                <a:spcPct val="20000"/>
              </a:spcBef>
              <a:buClrTx/>
              <a:buSzTx/>
              <a:buFontTx/>
              <a:buNone/>
            </a:pPr>
            <a:endParaRPr lang="en-US" sz="2000">
              <a:solidFill>
                <a:srgbClr val="000000"/>
              </a:solidFill>
            </a:endParaRPr>
          </a:p>
          <a:p>
            <a:pPr eaLnBrk="1" hangingPunct="1">
              <a:spcBef>
                <a:spcPct val="20000"/>
              </a:spcBef>
              <a:buClrTx/>
              <a:buSzTx/>
              <a:buFontTx/>
              <a:buNone/>
            </a:pPr>
            <a:r>
              <a:rPr lang="en-US" sz="2000" b="1" i="1">
                <a:solidFill>
                  <a:srgbClr val="0066CC"/>
                </a:solidFill>
              </a:rPr>
              <a:t> </a:t>
            </a:r>
            <a:r>
              <a:rPr lang="en-US" sz="2200" b="1" i="1">
                <a:solidFill>
                  <a:srgbClr val="000099"/>
                </a:solidFill>
              </a:rPr>
              <a:t>Q</a:t>
            </a:r>
            <a:r>
              <a:rPr lang="en-US" sz="2200" b="1" baseline="-25000">
                <a:solidFill>
                  <a:srgbClr val="000099"/>
                </a:solidFill>
              </a:rPr>
              <a:t>W </a:t>
            </a:r>
            <a:r>
              <a:rPr lang="en-US" sz="2200" b="1">
                <a:solidFill>
                  <a:srgbClr val="000099"/>
                </a:solidFill>
              </a:rPr>
              <a:t>= –</a:t>
            </a:r>
            <a:r>
              <a:rPr lang="en-US" sz="2200" b="1" i="1">
                <a:solidFill>
                  <a:srgbClr val="000099"/>
                </a:solidFill>
              </a:rPr>
              <a:t>N</a:t>
            </a:r>
            <a:r>
              <a:rPr lang="en-US" sz="2200" b="1">
                <a:solidFill>
                  <a:srgbClr val="000099"/>
                </a:solidFill>
              </a:rPr>
              <a:t>+(1–4 sin</a:t>
            </a:r>
            <a:r>
              <a:rPr lang="en-US" sz="2200" b="1" baseline="30000">
                <a:solidFill>
                  <a:srgbClr val="000099"/>
                </a:solidFill>
              </a:rPr>
              <a:t>2</a:t>
            </a:r>
            <a:r>
              <a:rPr lang="el-GR" sz="2200" b="1">
                <a:solidFill>
                  <a:srgbClr val="000099"/>
                </a:solidFill>
              </a:rPr>
              <a:t>θ</a:t>
            </a:r>
            <a:r>
              <a:rPr lang="en-US" sz="2200" b="1" baseline="-25000">
                <a:solidFill>
                  <a:srgbClr val="000099"/>
                </a:solidFill>
              </a:rPr>
              <a:t>W</a:t>
            </a:r>
            <a:r>
              <a:rPr lang="en-US" sz="2200" b="1">
                <a:solidFill>
                  <a:srgbClr val="000099"/>
                </a:solidFill>
              </a:rPr>
              <a:t>)</a:t>
            </a:r>
            <a:r>
              <a:rPr lang="en-US" sz="2200" b="1" i="1">
                <a:solidFill>
                  <a:srgbClr val="000099"/>
                </a:solidFill>
              </a:rPr>
              <a:t>Z </a:t>
            </a:r>
            <a:r>
              <a:rPr lang="en-US" sz="2200" b="1">
                <a:solidFill>
                  <a:srgbClr val="000099"/>
                </a:solidFill>
              </a:rPr>
              <a:t>+ rad. corr. + “new physics”</a:t>
            </a:r>
          </a:p>
          <a:p>
            <a:pPr eaLnBrk="1" hangingPunct="1">
              <a:spcBef>
                <a:spcPct val="20000"/>
              </a:spcBef>
              <a:buClrTx/>
              <a:buSzTx/>
              <a:buFontTx/>
              <a:buNone/>
            </a:pPr>
            <a:endParaRPr lang="nl-NL" sz="2000" b="1">
              <a:solidFill>
                <a:srgbClr val="003300"/>
              </a:solidFill>
            </a:endParaRPr>
          </a:p>
        </p:txBody>
      </p:sp>
      <p:grpSp>
        <p:nvGrpSpPr>
          <p:cNvPr id="68" name="Group 33"/>
          <p:cNvGrpSpPr>
            <a:grpSpLocks/>
          </p:cNvGrpSpPr>
          <p:nvPr/>
        </p:nvGrpSpPr>
        <p:grpSpPr bwMode="auto">
          <a:xfrm>
            <a:off x="7789787" y="1559184"/>
            <a:ext cx="1848115" cy="2110409"/>
            <a:chOff x="4502" y="1813"/>
            <a:chExt cx="1056" cy="1206"/>
          </a:xfrm>
        </p:grpSpPr>
        <p:sp>
          <p:nvSpPr>
            <p:cNvPr id="23576" name="Rectangle 131"/>
            <p:cNvSpPr>
              <a:spLocks noChangeArrowheads="1"/>
            </p:cNvSpPr>
            <p:nvPr/>
          </p:nvSpPr>
          <p:spPr bwMode="auto">
            <a:xfrm>
              <a:off x="4502" y="1830"/>
              <a:ext cx="190"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396" indent="-503396" defTabSz="1006795">
                <a:spcBef>
                  <a:spcPct val="50000"/>
                </a:spcBef>
              </a:pPr>
              <a:r>
                <a:rPr lang="en-US" sz="2200">
                  <a:solidFill>
                    <a:srgbClr val="000000"/>
                  </a:solidFill>
                  <a:latin typeface="Calibri" pitchFamily="34" charset="0"/>
                </a:rPr>
                <a:t>q</a:t>
              </a:r>
              <a:endParaRPr lang="en-US" sz="2200" baseline="-25000">
                <a:solidFill>
                  <a:srgbClr val="000000"/>
                </a:solidFill>
                <a:latin typeface="Calibri" pitchFamily="34" charset="0"/>
              </a:endParaRPr>
            </a:p>
          </p:txBody>
        </p:sp>
        <p:pic>
          <p:nvPicPr>
            <p:cNvPr id="23577" name="Picture 129" descr="Z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30" y="2005"/>
              <a:ext cx="672" cy="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3578" name="Rectangle 130"/>
            <p:cNvSpPr>
              <a:spLocks noChangeArrowheads="1"/>
            </p:cNvSpPr>
            <p:nvPr/>
          </p:nvSpPr>
          <p:spPr bwMode="auto">
            <a:xfrm>
              <a:off x="4542" y="2689"/>
              <a:ext cx="186"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396" indent="-503396" defTabSz="1006795">
                <a:spcBef>
                  <a:spcPct val="50000"/>
                </a:spcBef>
              </a:pPr>
              <a:r>
                <a:rPr lang="en-US" sz="2200">
                  <a:solidFill>
                    <a:srgbClr val="000000"/>
                  </a:solidFill>
                  <a:latin typeface="Calibri" pitchFamily="34" charset="0"/>
                </a:rPr>
                <a:t>e</a:t>
              </a:r>
              <a:endParaRPr lang="en-US" sz="2200" baseline="30000">
                <a:solidFill>
                  <a:srgbClr val="000000"/>
                </a:solidFill>
                <a:latin typeface="Calibri" pitchFamily="34" charset="0"/>
              </a:endParaRPr>
            </a:p>
          </p:txBody>
        </p:sp>
        <p:sp>
          <p:nvSpPr>
            <p:cNvPr id="23579" name="Rectangle 132"/>
            <p:cNvSpPr>
              <a:spLocks noChangeArrowheads="1"/>
            </p:cNvSpPr>
            <p:nvPr/>
          </p:nvSpPr>
          <p:spPr bwMode="auto">
            <a:xfrm>
              <a:off x="5368" y="1813"/>
              <a:ext cx="190"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396" indent="-503396" defTabSz="1006795">
                <a:spcBef>
                  <a:spcPct val="50000"/>
                </a:spcBef>
              </a:pPr>
              <a:r>
                <a:rPr lang="en-US" sz="2200">
                  <a:solidFill>
                    <a:srgbClr val="000000"/>
                  </a:solidFill>
                  <a:latin typeface="Calibri" pitchFamily="34" charset="0"/>
                </a:rPr>
                <a:t>q</a:t>
              </a:r>
              <a:endParaRPr lang="en-US" sz="2200" baseline="-25000">
                <a:solidFill>
                  <a:srgbClr val="000000"/>
                </a:solidFill>
                <a:latin typeface="Calibri" pitchFamily="34" charset="0"/>
              </a:endParaRPr>
            </a:p>
          </p:txBody>
        </p:sp>
        <p:sp>
          <p:nvSpPr>
            <p:cNvPr id="23580" name="Rectangle 133"/>
            <p:cNvSpPr>
              <a:spLocks noChangeArrowheads="1"/>
            </p:cNvSpPr>
            <p:nvPr/>
          </p:nvSpPr>
          <p:spPr bwMode="auto">
            <a:xfrm>
              <a:off x="5368" y="2689"/>
              <a:ext cx="186"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396" indent="-503396" defTabSz="1006795">
                <a:spcBef>
                  <a:spcPct val="50000"/>
                </a:spcBef>
              </a:pPr>
              <a:r>
                <a:rPr lang="en-US" sz="2200">
                  <a:solidFill>
                    <a:srgbClr val="000000"/>
                  </a:solidFill>
                  <a:latin typeface="Calibri" pitchFamily="34" charset="0"/>
                </a:rPr>
                <a:t>e</a:t>
              </a:r>
              <a:endParaRPr lang="en-US" sz="2200" baseline="30000">
                <a:solidFill>
                  <a:srgbClr val="000000"/>
                </a:solidFill>
                <a:latin typeface="Calibri" pitchFamily="34" charset="0"/>
              </a:endParaRPr>
            </a:p>
          </p:txBody>
        </p:sp>
        <p:sp>
          <p:nvSpPr>
            <p:cNvPr id="23581" name="Oval 140"/>
            <p:cNvSpPr>
              <a:spLocks noChangeArrowheads="1"/>
            </p:cNvSpPr>
            <p:nvPr/>
          </p:nvSpPr>
          <p:spPr bwMode="auto">
            <a:xfrm>
              <a:off x="4702" y="1985"/>
              <a:ext cx="136" cy="136"/>
            </a:xfrm>
            <a:prstGeom prst="ellipse">
              <a:avLst/>
            </a:prstGeom>
            <a:solidFill>
              <a:srgbClr val="CD0505"/>
            </a:solidFill>
            <a:ln w="9360">
              <a:solidFill>
                <a:srgbClr val="000000"/>
              </a:solidFill>
              <a:miter lim="800000"/>
              <a:headEnd/>
              <a:tailEnd/>
            </a:ln>
          </p:spPr>
          <p:txBody>
            <a:bodyPr wrap="none" anchor="ctr"/>
            <a:lstStyle/>
            <a:p>
              <a:pPr defTabSz="1006795"/>
              <a:endParaRPr lang="nl-NL" sz="2900">
                <a:solidFill>
                  <a:srgbClr val="000000"/>
                </a:solidFill>
              </a:endParaRPr>
            </a:p>
          </p:txBody>
        </p:sp>
        <p:sp>
          <p:nvSpPr>
            <p:cNvPr id="23582" name="Oval 141"/>
            <p:cNvSpPr>
              <a:spLocks noChangeArrowheads="1"/>
            </p:cNvSpPr>
            <p:nvPr/>
          </p:nvSpPr>
          <p:spPr bwMode="auto">
            <a:xfrm>
              <a:off x="5292" y="1985"/>
              <a:ext cx="136" cy="136"/>
            </a:xfrm>
            <a:prstGeom prst="ellipse">
              <a:avLst/>
            </a:prstGeom>
            <a:solidFill>
              <a:srgbClr val="CD0505"/>
            </a:solidFill>
            <a:ln w="9360">
              <a:solidFill>
                <a:srgbClr val="000000"/>
              </a:solidFill>
              <a:miter lim="800000"/>
              <a:headEnd/>
              <a:tailEnd/>
            </a:ln>
          </p:spPr>
          <p:txBody>
            <a:bodyPr wrap="none" anchor="ctr"/>
            <a:lstStyle/>
            <a:p>
              <a:pPr defTabSz="1006795"/>
              <a:endParaRPr lang="nl-NL" sz="2900">
                <a:solidFill>
                  <a:srgbClr val="000000"/>
                </a:solidFill>
              </a:endParaRPr>
            </a:p>
          </p:txBody>
        </p:sp>
        <p:sp>
          <p:nvSpPr>
            <p:cNvPr id="23583" name="Oval 168"/>
            <p:cNvSpPr>
              <a:spLocks noChangeArrowheads="1"/>
            </p:cNvSpPr>
            <p:nvPr/>
          </p:nvSpPr>
          <p:spPr bwMode="auto">
            <a:xfrm>
              <a:off x="4702" y="2846"/>
              <a:ext cx="136" cy="136"/>
            </a:xfrm>
            <a:prstGeom prst="ellipse">
              <a:avLst/>
            </a:prstGeom>
            <a:solidFill>
              <a:srgbClr val="003300"/>
            </a:solidFill>
            <a:ln w="9398">
              <a:solidFill>
                <a:srgbClr val="003300"/>
              </a:solidFill>
              <a:miter lim="800000"/>
              <a:headEnd/>
              <a:tailEnd/>
            </a:ln>
          </p:spPr>
          <p:txBody>
            <a:bodyPr wrap="none" anchor="ctr"/>
            <a:lstStyle/>
            <a:p>
              <a:pPr defTabSz="1006795"/>
              <a:endParaRPr lang="nl-NL" sz="2900">
                <a:solidFill>
                  <a:srgbClr val="000000"/>
                </a:solidFill>
              </a:endParaRPr>
            </a:p>
          </p:txBody>
        </p:sp>
        <p:sp>
          <p:nvSpPr>
            <p:cNvPr id="23584" name="Oval 169"/>
            <p:cNvSpPr>
              <a:spLocks noChangeArrowheads="1"/>
            </p:cNvSpPr>
            <p:nvPr/>
          </p:nvSpPr>
          <p:spPr bwMode="auto">
            <a:xfrm>
              <a:off x="5292" y="2846"/>
              <a:ext cx="136" cy="136"/>
            </a:xfrm>
            <a:prstGeom prst="ellipse">
              <a:avLst/>
            </a:prstGeom>
            <a:solidFill>
              <a:srgbClr val="003300"/>
            </a:solidFill>
            <a:ln w="9398">
              <a:solidFill>
                <a:srgbClr val="000000"/>
              </a:solidFill>
              <a:miter lim="800000"/>
              <a:headEnd/>
              <a:tailEnd/>
            </a:ln>
          </p:spPr>
          <p:txBody>
            <a:bodyPr wrap="none" anchor="ctr"/>
            <a:lstStyle/>
            <a:p>
              <a:pPr defTabSz="1006795"/>
              <a:endParaRPr lang="nl-NL" sz="2900">
                <a:solidFill>
                  <a:srgbClr val="000000"/>
                </a:solidFill>
              </a:endParaRPr>
            </a:p>
          </p:txBody>
        </p:sp>
        <p:sp>
          <p:nvSpPr>
            <p:cNvPr id="23585" name="Rectangle 132"/>
            <p:cNvSpPr>
              <a:spLocks noChangeArrowheads="1"/>
            </p:cNvSpPr>
            <p:nvPr/>
          </p:nvSpPr>
          <p:spPr bwMode="auto">
            <a:xfrm>
              <a:off x="4960" y="1898"/>
              <a:ext cx="201"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396" indent="-503396" defTabSz="1006795">
                <a:spcBef>
                  <a:spcPct val="50000"/>
                </a:spcBef>
              </a:pPr>
              <a:r>
                <a:rPr lang="en-US" sz="2200" b="1">
                  <a:solidFill>
                    <a:srgbClr val="000000"/>
                  </a:solidFill>
                  <a:latin typeface="Calibri" pitchFamily="34" charset="0"/>
                </a:rPr>
                <a:t>V</a:t>
              </a:r>
              <a:endParaRPr lang="en-US" sz="2200" b="1" baseline="-25000">
                <a:solidFill>
                  <a:srgbClr val="000000"/>
                </a:solidFill>
                <a:latin typeface="Calibri" pitchFamily="34" charset="0"/>
              </a:endParaRPr>
            </a:p>
          </p:txBody>
        </p:sp>
        <p:sp>
          <p:nvSpPr>
            <p:cNvPr id="23586" name="Rectangle 132"/>
            <p:cNvSpPr>
              <a:spLocks noChangeArrowheads="1"/>
            </p:cNvSpPr>
            <p:nvPr/>
          </p:nvSpPr>
          <p:spPr bwMode="auto">
            <a:xfrm>
              <a:off x="4958" y="2773"/>
              <a:ext cx="204"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503396" indent="-503396" defTabSz="1006795">
                <a:spcBef>
                  <a:spcPct val="50000"/>
                </a:spcBef>
              </a:pPr>
              <a:r>
                <a:rPr lang="en-US" sz="2200" b="1">
                  <a:solidFill>
                    <a:srgbClr val="000000"/>
                  </a:solidFill>
                  <a:latin typeface="Calibri" pitchFamily="34" charset="0"/>
                </a:rPr>
                <a:t>A</a:t>
              </a:r>
              <a:endParaRPr lang="en-US" sz="2200" b="1" baseline="-25000">
                <a:solidFill>
                  <a:srgbClr val="000000"/>
                </a:solidFill>
                <a:latin typeface="Calibri" pitchFamily="34" charset="0"/>
              </a:endParaRPr>
            </a:p>
          </p:txBody>
        </p:sp>
        <p:sp>
          <p:nvSpPr>
            <p:cNvPr id="23587" name="Text Box 45"/>
            <p:cNvSpPr txBox="1">
              <a:spLocks noChangeArrowheads="1"/>
            </p:cNvSpPr>
            <p:nvPr/>
          </p:nvSpPr>
          <p:spPr bwMode="auto">
            <a:xfrm>
              <a:off x="5078" y="2356"/>
              <a:ext cx="249"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rgbClr val="000000"/>
                </a:buClr>
                <a:buSzPct val="100000"/>
                <a:buFont typeface="Times New Roman" pitchFamily="18" charset="0"/>
                <a:defRPr sz="2400">
                  <a:solidFill>
                    <a:schemeClr val="bg1"/>
                  </a:solidFill>
                  <a:latin typeface="Calibri" pitchFamily="34" charset="0"/>
                </a:defRPr>
              </a:lvl1pPr>
              <a:lvl2pPr eaLnBrk="0" hangingPunct="0">
                <a:buClr>
                  <a:srgbClr val="000000"/>
                </a:buClr>
                <a:buSzPct val="100000"/>
                <a:buFont typeface="Times New Roman" pitchFamily="18" charset="0"/>
                <a:defRPr sz="2400">
                  <a:solidFill>
                    <a:schemeClr val="bg1"/>
                  </a:solidFill>
                  <a:latin typeface="Calibri" pitchFamily="34" charset="0"/>
                </a:defRPr>
              </a:lvl2pPr>
              <a:lvl3pPr eaLnBrk="0" hangingPunct="0">
                <a:buClr>
                  <a:srgbClr val="000000"/>
                </a:buClr>
                <a:buSzPct val="100000"/>
                <a:buFont typeface="Times New Roman" pitchFamily="18" charset="0"/>
                <a:defRPr sz="2400">
                  <a:solidFill>
                    <a:schemeClr val="bg1"/>
                  </a:solidFill>
                  <a:latin typeface="Calibri" pitchFamily="34" charset="0"/>
                </a:defRPr>
              </a:lvl3pPr>
              <a:lvl4pPr eaLnBrk="0" hangingPunct="0">
                <a:buClr>
                  <a:srgbClr val="000000"/>
                </a:buClr>
                <a:buSzPct val="100000"/>
                <a:buFont typeface="Times New Roman" pitchFamily="18" charset="0"/>
                <a:defRPr sz="2400">
                  <a:solidFill>
                    <a:schemeClr val="bg1"/>
                  </a:solidFill>
                  <a:latin typeface="Calibri" pitchFamily="34" charset="0"/>
                </a:defRPr>
              </a:lvl4pPr>
              <a:lvl5pPr eaLnBrk="0" hangingPunct="0">
                <a:buClr>
                  <a:srgbClr val="000000"/>
                </a:buClr>
                <a:buSzPct val="100000"/>
                <a:buFont typeface="Times New Roman" pitchFamily="18" charset="0"/>
                <a:defRPr sz="2400">
                  <a:solidFill>
                    <a:schemeClr val="bg1"/>
                  </a:solidFill>
                  <a:latin typeface="Calibri" pitchFamily="34" charset="0"/>
                </a:defRPr>
              </a:lvl5pPr>
              <a:lvl6pPr marL="25146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6pPr>
              <a:lvl7pPr marL="29718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7pPr>
              <a:lvl8pPr marL="34290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8pPr>
              <a:lvl9pPr marL="3886200" indent="-228600" eaLnBrk="0" fontAlgn="base" hangingPunct="0">
                <a:spcBef>
                  <a:spcPct val="0"/>
                </a:spcBef>
                <a:spcAft>
                  <a:spcPct val="0"/>
                </a:spcAft>
                <a:buClr>
                  <a:srgbClr val="000000"/>
                </a:buClr>
                <a:buSzPct val="100000"/>
                <a:buFont typeface="Times New Roman" pitchFamily="18" charset="0"/>
                <a:defRPr sz="2400">
                  <a:solidFill>
                    <a:schemeClr val="bg1"/>
                  </a:solidFill>
                  <a:latin typeface="Calibri" pitchFamily="34" charset="0"/>
                </a:defRPr>
              </a:lvl9pPr>
            </a:lstStyle>
            <a:p>
              <a:pPr defTabSz="1006795" eaLnBrk="1" hangingPunct="1">
                <a:buClrTx/>
                <a:buSzTx/>
              </a:pPr>
              <a:r>
                <a:rPr lang="en-US" b="1">
                  <a:solidFill>
                    <a:srgbClr val="003300"/>
                  </a:solidFill>
                  <a:cs typeface="Times New Roman" pitchFamily="18" charset="0"/>
                </a:rPr>
                <a:t>Z</a:t>
              </a:r>
              <a:r>
                <a:rPr lang="en-US" b="1" baseline="30000">
                  <a:solidFill>
                    <a:srgbClr val="003300"/>
                  </a:solidFill>
                  <a:cs typeface="Times New Roman" pitchFamily="18" charset="0"/>
                </a:rPr>
                <a:t>0</a:t>
              </a:r>
              <a:endParaRPr lang="el-GR" b="1">
                <a:solidFill>
                  <a:srgbClr val="003300"/>
                </a:solidFill>
                <a:cs typeface="Times New Roman" pitchFamily="18" charset="0"/>
              </a:endParaRPr>
            </a:p>
          </p:txBody>
        </p:sp>
      </p:grpSp>
      <p:sp>
        <p:nvSpPr>
          <p:cNvPr id="3" name="TextBox 2"/>
          <p:cNvSpPr txBox="1">
            <a:spLocks noChangeArrowheads="1"/>
          </p:cNvSpPr>
          <p:nvPr/>
        </p:nvSpPr>
        <p:spPr bwMode="auto">
          <a:xfrm>
            <a:off x="2173635" y="6910456"/>
            <a:ext cx="2999686" cy="645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673" tIns="50339" rIns="100673" bIns="50339">
            <a:spAutoFit/>
          </a:bodyPr>
          <a:lstStyle/>
          <a:p>
            <a:pPr defTabSz="494659">
              <a:buClr>
                <a:srgbClr val="000000"/>
              </a:buClr>
              <a:buSzPct val="100000"/>
            </a:pPr>
            <a:r>
              <a:rPr lang="nl-NL" sz="3500" b="1" i="1">
                <a:solidFill>
                  <a:srgbClr val="000099"/>
                </a:solidFill>
                <a:latin typeface="Calibri" pitchFamily="34" charset="0"/>
              </a:rPr>
              <a:t>The way to go!</a:t>
            </a:r>
            <a:endParaRPr lang="en-US" sz="3500" b="1" i="1">
              <a:solidFill>
                <a:srgbClr val="000099"/>
              </a:solidFill>
              <a:latin typeface="Calibri" pitchFamily="34" charset="0"/>
            </a:endParaRPr>
          </a:p>
        </p:txBody>
      </p:sp>
      <p:sp>
        <p:nvSpPr>
          <p:cNvPr id="33" name="TextBox 32"/>
          <p:cNvSpPr txBox="1">
            <a:spLocks noChangeArrowheads="1"/>
          </p:cNvSpPr>
          <p:nvPr/>
        </p:nvSpPr>
        <p:spPr bwMode="auto">
          <a:xfrm>
            <a:off x="8775044" y="2490143"/>
            <a:ext cx="561785" cy="509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673" tIns="50339" rIns="100673" bIns="50339">
            <a:spAutoFit/>
          </a:bodyPr>
          <a:lstStyle/>
          <a:p>
            <a:pPr defTabSz="494659">
              <a:buClr>
                <a:srgbClr val="000000"/>
              </a:buClr>
              <a:buSzPct val="100000"/>
            </a:pPr>
            <a:r>
              <a:rPr lang="nl-NL" sz="2600">
                <a:solidFill>
                  <a:srgbClr val="000099"/>
                </a:solidFill>
                <a:latin typeface="Calibri" pitchFamily="34" charset="0"/>
              </a:rPr>
              <a:t>Z</a:t>
            </a:r>
            <a:r>
              <a:rPr lang="nl-NL" sz="2600" baseline="30000">
                <a:solidFill>
                  <a:srgbClr val="000099"/>
                </a:solidFill>
                <a:latin typeface="Calibri" pitchFamily="34" charset="0"/>
              </a:rPr>
              <a:t>0</a:t>
            </a:r>
            <a:r>
              <a:rPr lang="nl-NL" sz="2600">
                <a:solidFill>
                  <a:srgbClr val="000099"/>
                </a:solidFill>
                <a:latin typeface="Calibri" pitchFamily="34" charset="0"/>
              </a:rPr>
              <a:t>’</a:t>
            </a:r>
            <a:endParaRPr lang="en-US" sz="2600">
              <a:solidFill>
                <a:srgbClr val="000099"/>
              </a:solidFill>
              <a:latin typeface="Calibri" pitchFamily="34" charset="0"/>
            </a:endParaRPr>
          </a:p>
        </p:txBody>
      </p:sp>
    </p:spTree>
    <p:extLst>
      <p:ext uri="{BB962C8B-B14F-4D97-AF65-F5344CB8AC3E}">
        <p14:creationId xmlns:p14="http://schemas.microsoft.com/office/powerpoint/2010/main" val="5354648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p:cNvSpPr>
          <p:nvPr/>
        </p:nvSpPr>
        <p:spPr bwMode="auto">
          <a:xfrm>
            <a:off x="6025318" y="2261266"/>
            <a:ext cx="2657779" cy="1017971"/>
          </a:xfrm>
          <a:prstGeom prst="rect">
            <a:avLst/>
          </a:prstGeom>
          <a:noFill/>
          <a:ln w="9525">
            <a:noFill/>
            <a:miter lim="800000"/>
            <a:headEnd/>
            <a:tailEnd/>
          </a:ln>
        </p:spPr>
        <p:txBody>
          <a:bodyPr wrap="none" lIns="0" tIns="0" rIns="0" bIns="0" anchor="ctr">
            <a:spAutoFit/>
          </a:bodyPr>
          <a:lstStyle/>
          <a:p>
            <a:pPr algn="ctr">
              <a:buClr>
                <a:srgbClr val="000000"/>
              </a:buClr>
              <a:buSzPct val="100000"/>
              <a:buFont typeface="Times New Roman" pitchFamily="18" charset="0"/>
              <a:buNone/>
              <a:defRPr/>
            </a:pPr>
            <a:r>
              <a:rPr lang="en-US" sz="2205" dirty="0">
                <a:solidFill>
                  <a:srgbClr val="3A63DC"/>
                </a:solidFill>
                <a:effectLst>
                  <a:outerShdw blurRad="38100" dist="38100" dir="2700000" algn="tl">
                    <a:srgbClr val="000000"/>
                  </a:outerShdw>
                </a:effectLst>
                <a:latin typeface="Arial" charset="0"/>
                <a:cs typeface="+mn-cs"/>
              </a:rPr>
              <a:t>Average:  </a:t>
            </a:r>
          </a:p>
          <a:p>
            <a:pPr algn="ctr">
              <a:buClr>
                <a:srgbClr val="000000"/>
              </a:buClr>
              <a:buSzPct val="100000"/>
              <a:buFont typeface="Times New Roman" pitchFamily="18" charset="0"/>
              <a:buNone/>
              <a:defRPr/>
            </a:pPr>
            <a:endParaRPr lang="en-US" sz="2205" dirty="0">
              <a:solidFill>
                <a:srgbClr val="3A63DC"/>
              </a:solidFill>
              <a:effectLst>
                <a:outerShdw blurRad="38100" dist="38100" dir="2700000" algn="tl">
                  <a:srgbClr val="000000"/>
                </a:outerShdw>
              </a:effectLst>
              <a:latin typeface="Arial" charset="0"/>
              <a:cs typeface="+mn-cs"/>
            </a:endParaRPr>
          </a:p>
          <a:p>
            <a:pPr algn="ctr">
              <a:buClr>
                <a:srgbClr val="000000"/>
              </a:buClr>
              <a:buSzPct val="100000"/>
              <a:buFont typeface="Times New Roman" pitchFamily="18" charset="0"/>
              <a:buNone/>
              <a:defRPr/>
            </a:pPr>
            <a:r>
              <a:rPr lang="en-US" sz="2205" dirty="0">
                <a:solidFill>
                  <a:srgbClr val="3A63DC"/>
                </a:solidFill>
                <a:effectLst>
                  <a:outerShdw blurRad="38100" dist="38100" dir="2700000" algn="tl">
                    <a:srgbClr val="000000"/>
                  </a:outerShdw>
                </a:effectLst>
                <a:latin typeface="Arial" charset="0"/>
                <a:cs typeface="+mn-cs"/>
              </a:rPr>
              <a:t>sin</a:t>
            </a:r>
            <a:r>
              <a:rPr lang="en-US" sz="2205" baseline="32000" dirty="0">
                <a:solidFill>
                  <a:srgbClr val="3A63DC"/>
                </a:solidFill>
                <a:effectLst>
                  <a:outerShdw blurRad="38100" dist="38100" dir="2700000" algn="tl">
                    <a:srgbClr val="000000"/>
                  </a:outerShdw>
                </a:effectLst>
                <a:latin typeface="Arial" charset="0"/>
                <a:cs typeface="+mn-cs"/>
              </a:rPr>
              <a:t>2</a:t>
            </a:r>
            <a:r>
              <a:rPr lang="en-US" sz="2205" dirty="0">
                <a:solidFill>
                  <a:srgbClr val="3A63DC"/>
                </a:solidFill>
                <a:effectLst>
                  <a:outerShdw blurRad="38100" dist="38100" dir="2700000" algn="tl">
                    <a:srgbClr val="000000"/>
                  </a:outerShdw>
                </a:effectLst>
                <a:latin typeface="Arial" charset="0"/>
                <a:cs typeface="+mn-cs"/>
              </a:rPr>
              <a:t>θ</a:t>
            </a:r>
            <a:r>
              <a:rPr lang="en-US" sz="2205" baseline="-6000" dirty="0">
                <a:solidFill>
                  <a:srgbClr val="3A63DC"/>
                </a:solidFill>
                <a:effectLst>
                  <a:outerShdw blurRad="38100" dist="38100" dir="2700000" algn="tl">
                    <a:srgbClr val="000000"/>
                  </a:outerShdw>
                </a:effectLst>
                <a:latin typeface="Arial" charset="0"/>
                <a:cs typeface="+mn-cs"/>
              </a:rPr>
              <a:t>w</a:t>
            </a:r>
            <a:r>
              <a:rPr lang="en-US" sz="2205" dirty="0">
                <a:solidFill>
                  <a:srgbClr val="3A63DC"/>
                </a:solidFill>
                <a:effectLst>
                  <a:outerShdw blurRad="38100" dist="38100" dir="2700000" algn="tl">
                    <a:srgbClr val="000000"/>
                  </a:outerShdw>
                </a:effectLst>
                <a:latin typeface="Arial" charset="0"/>
                <a:cs typeface="+mn-cs"/>
              </a:rPr>
              <a:t> = 0.23153(16)</a:t>
            </a:r>
            <a:r>
              <a:rPr lang="en-US" sz="2205" baseline="32000" dirty="0">
                <a:solidFill>
                  <a:srgbClr val="3A63DC"/>
                </a:solidFill>
                <a:effectLst>
                  <a:outerShdw blurRad="38100" dist="38100" dir="2700000" algn="tl">
                    <a:srgbClr val="000000"/>
                  </a:outerShdw>
                </a:effectLst>
                <a:latin typeface="Arial" charset="0"/>
                <a:cs typeface="+mn-cs"/>
              </a:rPr>
              <a:t> </a:t>
            </a:r>
          </a:p>
        </p:txBody>
      </p:sp>
      <p:sp>
        <p:nvSpPr>
          <p:cNvPr id="26627" name="Rectangle 4"/>
          <p:cNvSpPr>
            <a:spLocks noChangeArrowheads="1"/>
          </p:cNvSpPr>
          <p:nvPr/>
        </p:nvSpPr>
        <p:spPr bwMode="auto">
          <a:xfrm>
            <a:off x="504507" y="397315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nchor="ctr">
            <a:spAutoFit/>
          </a:bodyPr>
          <a:lstStyle/>
          <a:p>
            <a:pPr>
              <a:buClr>
                <a:srgbClr val="000000"/>
              </a:buClr>
              <a:buSzPct val="100000"/>
              <a:buFont typeface="Times New Roman" pitchFamily="18" charset="0"/>
              <a:buNone/>
            </a:pPr>
            <a:endParaRPr lang="en-US">
              <a:solidFill>
                <a:srgbClr val="000000"/>
              </a:solidFill>
            </a:endParaRPr>
          </a:p>
        </p:txBody>
      </p:sp>
      <p:sp>
        <p:nvSpPr>
          <p:cNvPr id="423944" name="Text Box 8"/>
          <p:cNvSpPr txBox="1">
            <a:spLocks noChangeArrowheads="1"/>
          </p:cNvSpPr>
          <p:nvPr/>
        </p:nvSpPr>
        <p:spPr bwMode="auto">
          <a:xfrm>
            <a:off x="1249975" y="0"/>
            <a:ext cx="7136890" cy="974434"/>
          </a:xfrm>
          <a:prstGeom prst="rect">
            <a:avLst/>
          </a:prstGeom>
          <a:noFill/>
          <a:ln w="19050" algn="ctr">
            <a:noFill/>
            <a:miter lim="800000"/>
            <a:headEnd/>
            <a:tailEnd/>
          </a:ln>
          <a:effectLst/>
        </p:spPr>
        <p:txBody>
          <a:bodyPr wrap="none">
            <a:spAutoFit/>
          </a:bodyPr>
          <a:lstStyle/>
          <a:p>
            <a:pPr>
              <a:buClr>
                <a:srgbClr val="000000"/>
              </a:buClr>
              <a:buSzPct val="100000"/>
              <a:buFont typeface="Times New Roman" pitchFamily="18" charset="0"/>
              <a:buNone/>
              <a:defRPr/>
            </a:pPr>
            <a:r>
              <a:rPr lang="en-US" sz="3527" b="1" dirty="0">
                <a:solidFill>
                  <a:srgbClr val="0000FF"/>
                </a:solidFill>
                <a:effectLst>
                  <a:outerShdw blurRad="38100" dist="38100" dir="2700000" algn="tl">
                    <a:srgbClr val="000000">
                      <a:alpha val="43137"/>
                    </a:srgbClr>
                  </a:outerShdw>
                </a:effectLst>
                <a:latin typeface="+mj-lt"/>
                <a:cs typeface="Times New Roman" pitchFamily="18" charset="0"/>
              </a:rPr>
              <a:t>Determination of Weak Mixing Angle</a:t>
            </a:r>
          </a:p>
          <a:p>
            <a:pPr algn="ctr">
              <a:buClr>
                <a:srgbClr val="000000"/>
              </a:buClr>
              <a:buSzPct val="100000"/>
              <a:buFont typeface="Times New Roman" pitchFamily="18" charset="0"/>
              <a:buNone/>
              <a:defRPr/>
            </a:pPr>
            <a:r>
              <a:rPr lang="nl-NL" sz="2205" b="1" dirty="0" err="1">
                <a:solidFill>
                  <a:srgbClr val="0000FF"/>
                </a:solidFill>
                <a:effectLst>
                  <a:outerShdw blurRad="38100" dist="38100" dir="2700000" algn="tl">
                    <a:srgbClr val="000000">
                      <a:alpha val="43137"/>
                    </a:srgbClr>
                  </a:outerShdw>
                </a:effectLst>
                <a:latin typeface="+mj-lt"/>
                <a:cs typeface="Times New Roman" pitchFamily="18" charset="0"/>
              </a:rPr>
              <a:t>Various</a:t>
            </a:r>
            <a:r>
              <a:rPr lang="nl-NL" sz="2205" b="1" dirty="0">
                <a:solidFill>
                  <a:srgbClr val="0000FF"/>
                </a:solidFill>
                <a:effectLst>
                  <a:outerShdw blurRad="38100" dist="38100" dir="2700000" algn="tl">
                    <a:srgbClr val="000000">
                      <a:alpha val="43137"/>
                    </a:srgbClr>
                  </a:outerShdw>
                </a:effectLst>
                <a:latin typeface="+mj-lt"/>
                <a:cs typeface="Times New Roman" pitchFamily="18" charset="0"/>
              </a:rPr>
              <a:t> </a:t>
            </a:r>
            <a:r>
              <a:rPr lang="nl-NL" sz="2205" b="1" dirty="0" err="1">
                <a:solidFill>
                  <a:srgbClr val="0000FF"/>
                </a:solidFill>
                <a:effectLst>
                  <a:outerShdw blurRad="38100" dist="38100" dir="2700000" algn="tl">
                    <a:srgbClr val="000000">
                      <a:alpha val="43137"/>
                    </a:srgbClr>
                  </a:outerShdw>
                </a:effectLst>
                <a:latin typeface="+mj-lt"/>
                <a:cs typeface="Times New Roman" pitchFamily="18" charset="0"/>
              </a:rPr>
              <a:t>Methods</a:t>
            </a:r>
            <a:r>
              <a:rPr lang="nl-NL" sz="2205" b="1" dirty="0">
                <a:solidFill>
                  <a:srgbClr val="0000FF"/>
                </a:solidFill>
                <a:effectLst>
                  <a:outerShdw blurRad="38100" dist="38100" dir="2700000" algn="tl">
                    <a:srgbClr val="000000">
                      <a:alpha val="43137"/>
                    </a:srgbClr>
                  </a:outerShdw>
                </a:effectLst>
                <a:latin typeface="+mj-lt"/>
                <a:cs typeface="Times New Roman" pitchFamily="18" charset="0"/>
              </a:rPr>
              <a:t> - few </a:t>
            </a:r>
            <a:r>
              <a:rPr lang="nl-NL" sz="2205" b="1" dirty="0" err="1">
                <a:solidFill>
                  <a:srgbClr val="0000FF"/>
                </a:solidFill>
                <a:effectLst>
                  <a:outerShdw blurRad="38100" dist="38100" dir="2700000" algn="tl">
                    <a:srgbClr val="000000">
                      <a:alpha val="43137"/>
                    </a:srgbClr>
                  </a:outerShdw>
                </a:effectLst>
                <a:latin typeface="+mj-lt"/>
                <a:cs typeface="Times New Roman" pitchFamily="18" charset="0"/>
              </a:rPr>
              <a:t>Examples</a:t>
            </a:r>
            <a:r>
              <a:rPr lang="nl-NL" sz="2205" b="1" dirty="0">
                <a:solidFill>
                  <a:srgbClr val="0000FF"/>
                </a:solidFill>
                <a:effectLst>
                  <a:outerShdw blurRad="38100" dist="38100" dir="2700000" algn="tl">
                    <a:srgbClr val="000000">
                      <a:alpha val="43137"/>
                    </a:srgbClr>
                  </a:outerShdw>
                </a:effectLst>
                <a:latin typeface="+mj-lt"/>
                <a:cs typeface="Times New Roman" pitchFamily="18" charset="0"/>
              </a:rPr>
              <a:t> at Z </a:t>
            </a:r>
            <a:r>
              <a:rPr lang="nl-NL" sz="2205" b="1" dirty="0" err="1">
                <a:solidFill>
                  <a:srgbClr val="0000FF"/>
                </a:solidFill>
                <a:effectLst>
                  <a:outerShdw blurRad="38100" dist="38100" dir="2700000" algn="tl">
                    <a:srgbClr val="000000">
                      <a:alpha val="43137"/>
                    </a:srgbClr>
                  </a:outerShdw>
                </a:effectLst>
                <a:latin typeface="+mj-lt"/>
                <a:cs typeface="Times New Roman" pitchFamily="18" charset="0"/>
              </a:rPr>
              <a:t>pole</a:t>
            </a:r>
            <a:endParaRPr lang="en-US" sz="2205" b="1" dirty="0">
              <a:solidFill>
                <a:srgbClr val="0000FF"/>
              </a:solidFill>
              <a:effectLst>
                <a:outerShdw blurRad="38100" dist="38100" dir="2700000" algn="tl">
                  <a:srgbClr val="000000">
                    <a:alpha val="43137"/>
                  </a:srgbClr>
                </a:outerShdw>
              </a:effectLst>
              <a:latin typeface="+mj-lt"/>
              <a:cs typeface="Times New Roman" pitchFamily="18" charset="0"/>
            </a:endParaRPr>
          </a:p>
        </p:txBody>
      </p:sp>
      <p:sp>
        <p:nvSpPr>
          <p:cNvPr id="147" name="Text Box 44"/>
          <p:cNvSpPr txBox="1">
            <a:spLocks noChangeArrowheads="1"/>
          </p:cNvSpPr>
          <p:nvPr/>
        </p:nvSpPr>
        <p:spPr bwMode="auto">
          <a:xfrm>
            <a:off x="424011" y="5753752"/>
            <a:ext cx="200418" cy="640356"/>
          </a:xfrm>
          <a:prstGeom prst="rect">
            <a:avLst/>
          </a:prstGeom>
          <a:noFill/>
          <a:ln w="9525">
            <a:noFill/>
            <a:round/>
            <a:headEnd/>
            <a:tailEnd/>
          </a:ln>
          <a:effectLst/>
        </p:spPr>
        <p:txBody>
          <a:bodyPr wrap="none" lIns="99208" tIns="51588" rIns="99208" bIns="51588">
            <a:spAutoFit/>
          </a:bodyPr>
          <a:lstStyle/>
          <a:p>
            <a:pPr>
              <a:lnSpc>
                <a:spcPct val="102000"/>
              </a:lnSpc>
              <a:spcBef>
                <a:spcPts val="441"/>
              </a:spcBef>
              <a:buClr>
                <a:srgbClr val="000000"/>
              </a:buClr>
              <a:buSzPct val="100000"/>
              <a:defRPr/>
            </a:pPr>
            <a:endParaRPr lang="nl-NL" sz="1764" kern="0">
              <a:solidFill>
                <a:srgbClr val="000000"/>
              </a:solidFill>
              <a:latin typeface="Arial" charset="0"/>
              <a:ea typeface="Arial Unicode MS" pitchFamily="34" charset="-128"/>
              <a:cs typeface="Arial Unicode MS" pitchFamily="34" charset="-128"/>
            </a:endParaRPr>
          </a:p>
          <a:p>
            <a:pPr>
              <a:lnSpc>
                <a:spcPct val="102000"/>
              </a:lnSpc>
              <a:buClr>
                <a:srgbClr val="000000"/>
              </a:buClr>
              <a:buSzPct val="100000"/>
              <a:buFont typeface="Times New Roman" pitchFamily="18" charset="0"/>
              <a:buNone/>
              <a:defRPr/>
            </a:pPr>
            <a:endParaRPr lang="nl-NL" sz="1764" kern="0">
              <a:solidFill>
                <a:srgbClr val="000000"/>
              </a:solidFill>
              <a:latin typeface="Arial" charset="0"/>
              <a:ea typeface="Arial Unicode MS" pitchFamily="34" charset="-128"/>
              <a:cs typeface="Arial Unicode MS" pitchFamily="34" charset="-128"/>
            </a:endParaRPr>
          </a:p>
        </p:txBody>
      </p:sp>
      <p:sp>
        <p:nvSpPr>
          <p:cNvPr id="2" name="TextBox 1"/>
          <p:cNvSpPr txBox="1">
            <a:spLocks noChangeArrowheads="1"/>
          </p:cNvSpPr>
          <p:nvPr/>
        </p:nvSpPr>
        <p:spPr bwMode="auto">
          <a:xfrm>
            <a:off x="3145144" y="5115030"/>
            <a:ext cx="1609736" cy="635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Clr>
                <a:srgbClr val="000000"/>
              </a:buClr>
              <a:buSzPct val="100000"/>
              <a:buFont typeface="Times New Roman" pitchFamily="18" charset="0"/>
              <a:buNone/>
            </a:pPr>
            <a:r>
              <a:rPr lang="en-US" sz="3527" dirty="0">
                <a:solidFill>
                  <a:srgbClr val="000099"/>
                </a:solidFill>
              </a:rPr>
              <a:t>} </a:t>
            </a:r>
            <a:r>
              <a:rPr lang="en-US" sz="3527" dirty="0" err="1">
                <a:solidFill>
                  <a:srgbClr val="000099"/>
                </a:solidFill>
              </a:rPr>
              <a:t>m</a:t>
            </a:r>
            <a:r>
              <a:rPr lang="en-US" sz="3527" baseline="-25000" dirty="0" err="1">
                <a:solidFill>
                  <a:srgbClr val="000099"/>
                </a:solidFill>
              </a:rPr>
              <a:t>Higgs</a:t>
            </a:r>
            <a:endParaRPr lang="en-US" sz="3527" baseline="-25000" dirty="0">
              <a:solidFill>
                <a:srgbClr val="000099"/>
              </a:solidFill>
            </a:endParaRPr>
          </a:p>
        </p:txBody>
      </p:sp>
      <p:pic>
        <p:nvPicPr>
          <p:cNvPr id="4" name="Picture 3">
            <a:extLst>
              <a:ext uri="{FF2B5EF4-FFF2-40B4-BE49-F238E27FC236}">
                <a16:creationId xmlns:a16="http://schemas.microsoft.com/office/drawing/2014/main" xmlns="" id="{2E42BCD6-6CDA-41B4-8D53-F83B0D9A75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011" y="983457"/>
            <a:ext cx="5058414" cy="591486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5" name="Rectangle 4">
            <a:extLst>
              <a:ext uri="{FF2B5EF4-FFF2-40B4-BE49-F238E27FC236}">
                <a16:creationId xmlns:a16="http://schemas.microsoft.com/office/drawing/2014/main" xmlns="" id="{C74FE3BE-29DC-49DD-97BF-5A637B985F70}"/>
              </a:ext>
            </a:extLst>
          </p:cNvPr>
          <p:cNvSpPr/>
          <p:nvPr/>
        </p:nvSpPr>
        <p:spPr>
          <a:xfrm>
            <a:off x="1884003" y="6840049"/>
            <a:ext cx="3816535" cy="276999"/>
          </a:xfrm>
          <a:prstGeom prst="rect">
            <a:avLst/>
          </a:prstGeom>
        </p:spPr>
        <p:txBody>
          <a:bodyPr wrap="square">
            <a:spAutoFit/>
          </a:bodyPr>
          <a:lstStyle/>
          <a:p>
            <a:r>
              <a:rPr lang="en-US" sz="1200" dirty="0"/>
              <a:t>V. </a:t>
            </a:r>
            <a:r>
              <a:rPr lang="en-US" sz="1200" dirty="0" err="1"/>
              <a:t>Abazov</a:t>
            </a:r>
            <a:r>
              <a:rPr lang="en-US" sz="1200" dirty="0"/>
              <a:t> </a:t>
            </a:r>
            <a:r>
              <a:rPr lang="en-US" sz="1200" i="1" dirty="0"/>
              <a:t>et al., </a:t>
            </a:r>
            <a:r>
              <a:rPr lang="en-US" sz="1200" dirty="0" err="1"/>
              <a:t>Phys.Rev.Lett</a:t>
            </a:r>
            <a:r>
              <a:rPr lang="en-US" sz="1200" dirty="0"/>
              <a:t>. 120, 241802 (2018)</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51.1|21.6|45.7|24.5"/>
</p:tagLst>
</file>

<file path=ppt/tags/tag10.xml><?xml version="1.0" encoding="utf-8"?>
<p:tagLst xmlns:a="http://schemas.openxmlformats.org/drawingml/2006/main" xmlns:r="http://schemas.openxmlformats.org/officeDocument/2006/relationships" xmlns:p="http://schemas.openxmlformats.org/presentationml/2006/main">
  <p:tag name="TIMING" val="|0.7|3.3|1|2.4"/>
</p:tagLst>
</file>

<file path=ppt/tags/tag11.xml><?xml version="1.0" encoding="utf-8"?>
<p:tagLst xmlns:a="http://schemas.openxmlformats.org/drawingml/2006/main" xmlns:r="http://schemas.openxmlformats.org/officeDocument/2006/relationships" xmlns:p="http://schemas.openxmlformats.org/presentationml/2006/main">
  <p:tag name="TIMING" val="|3.7"/>
</p:tagLst>
</file>

<file path=ppt/tags/tag12.xml><?xml version="1.0" encoding="utf-8"?>
<p:tagLst xmlns:a="http://schemas.openxmlformats.org/drawingml/2006/main" xmlns:r="http://schemas.openxmlformats.org/officeDocument/2006/relationships" xmlns:p="http://schemas.openxmlformats.org/presentationml/2006/main">
  <p:tag name="TIMING" val="|33.6|5.5|9.6|7.5|4.5|4.4|15.8"/>
</p:tagLst>
</file>

<file path=ppt/tags/tag13.xml><?xml version="1.0" encoding="utf-8"?>
<p:tagLst xmlns:a="http://schemas.openxmlformats.org/drawingml/2006/main" xmlns:r="http://schemas.openxmlformats.org/officeDocument/2006/relationships" xmlns:p="http://schemas.openxmlformats.org/presentationml/2006/main">
  <p:tag name="TIMING" val="|87.9"/>
</p:tagLst>
</file>

<file path=ppt/tags/tag14.xml><?xml version="1.0" encoding="utf-8"?>
<p:tagLst xmlns:a="http://schemas.openxmlformats.org/drawingml/2006/main" xmlns:r="http://schemas.openxmlformats.org/officeDocument/2006/relationships" xmlns:p="http://schemas.openxmlformats.org/presentationml/2006/main">
  <p:tag name="TIMING" val="|51.3|9.2|8.9|29|54.8|24.3"/>
</p:tagLst>
</file>

<file path=ppt/tags/tag2.xml><?xml version="1.0" encoding="utf-8"?>
<p:tagLst xmlns:a="http://schemas.openxmlformats.org/drawingml/2006/main" xmlns:r="http://schemas.openxmlformats.org/officeDocument/2006/relationships" xmlns:p="http://schemas.openxmlformats.org/presentationml/2006/main">
  <p:tag name="TIMING" val="|40.2"/>
</p:tagLst>
</file>

<file path=ppt/tags/tag3.xml><?xml version="1.0" encoding="utf-8"?>
<p:tagLst xmlns:a="http://schemas.openxmlformats.org/drawingml/2006/main" xmlns:r="http://schemas.openxmlformats.org/officeDocument/2006/relationships" xmlns:p="http://schemas.openxmlformats.org/presentationml/2006/main">
  <p:tag name="TIMING" val="|15.7|6.8"/>
</p:tagLst>
</file>

<file path=ppt/tags/tag4.xml><?xml version="1.0" encoding="utf-8"?>
<p:tagLst xmlns:a="http://schemas.openxmlformats.org/drawingml/2006/main" xmlns:r="http://schemas.openxmlformats.org/officeDocument/2006/relationships" xmlns:p="http://schemas.openxmlformats.org/presentationml/2006/main">
  <p:tag name="TIMING" val="|18.9|31.3"/>
</p:tagLst>
</file>

<file path=ppt/tags/tag5.xml><?xml version="1.0" encoding="utf-8"?>
<p:tagLst xmlns:a="http://schemas.openxmlformats.org/drawingml/2006/main" xmlns:r="http://schemas.openxmlformats.org/officeDocument/2006/relationships" xmlns:p="http://schemas.openxmlformats.org/presentationml/2006/main">
  <p:tag name="TIMING" val="|3.2|35.4|4.2|12.6|18.4"/>
</p:tagLst>
</file>

<file path=ppt/tags/tag6.xml><?xml version="1.0" encoding="utf-8"?>
<p:tagLst xmlns:a="http://schemas.openxmlformats.org/drawingml/2006/main" xmlns:r="http://schemas.openxmlformats.org/officeDocument/2006/relationships" xmlns:p="http://schemas.openxmlformats.org/presentationml/2006/main">
  <p:tag name="TIMING" val="|0.7|3.3|1|2.4"/>
</p:tagLst>
</file>

<file path=ppt/tags/tag7.xml><?xml version="1.0" encoding="utf-8"?>
<p:tagLst xmlns:a="http://schemas.openxmlformats.org/drawingml/2006/main" xmlns:r="http://schemas.openxmlformats.org/officeDocument/2006/relationships" xmlns:p="http://schemas.openxmlformats.org/presentationml/2006/main">
  <p:tag name="TIMING" val="|0.7|3.3|1|2.4"/>
</p:tagLst>
</file>

<file path=ppt/tags/tag8.xml><?xml version="1.0" encoding="utf-8"?>
<p:tagLst xmlns:a="http://schemas.openxmlformats.org/drawingml/2006/main" xmlns:r="http://schemas.openxmlformats.org/officeDocument/2006/relationships" xmlns:p="http://schemas.openxmlformats.org/presentationml/2006/main">
  <p:tag name="TIMING" val="|28|3.3|3.9|5.8"/>
</p:tagLst>
</file>

<file path=ppt/tags/tag9.xml><?xml version="1.0" encoding="utf-8"?>
<p:tagLst xmlns:a="http://schemas.openxmlformats.org/drawingml/2006/main" xmlns:r="http://schemas.openxmlformats.org/officeDocument/2006/relationships" xmlns:p="http://schemas.openxmlformats.org/presentationml/2006/main">
  <p:tag name="TIMING" val="|67|26.1"/>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Calibri"/>
        <a:ea typeface=""/>
        <a:cs typeface=""/>
      </a:majorFont>
      <a:minorFont>
        <a:latin typeface="Calibri"/>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Calibri"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82</TotalTime>
  <Words>4321</Words>
  <Application>Microsoft Office PowerPoint</Application>
  <PresentationFormat>Custom</PresentationFormat>
  <Paragraphs>958</Paragraphs>
  <Slides>65</Slides>
  <Notes>31</Notes>
  <HiddenSlides>19</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65</vt:i4>
      </vt:variant>
    </vt:vector>
  </HeadingPairs>
  <TitlesOfParts>
    <vt:vector size="68" baseType="lpstr">
      <vt:lpstr>Default Design</vt:lpstr>
      <vt:lpstr>Vergelijking</vt:lpstr>
      <vt:lpstr>Equation</vt:lpstr>
      <vt:lpstr>PowerPoint Presentation</vt:lpstr>
      <vt:lpstr> Standard Model Tests</vt:lpstr>
      <vt:lpstr>PowerPoint Presentation</vt:lpstr>
      <vt:lpstr>PowerPoint Presentation</vt:lpstr>
      <vt:lpstr>Atomic Parity Violation (APV)  brief  sad &amp; glorious history </vt:lpstr>
      <vt:lpstr>Atomic parity violation (APV)   future </vt:lpstr>
      <vt:lpstr>PowerPoint Presentation</vt:lpstr>
      <vt:lpstr>PowerPoint Presentation</vt:lpstr>
      <vt:lpstr>PowerPoint Presentation</vt:lpstr>
      <vt:lpstr>PowerPoint Presentation</vt:lpstr>
      <vt:lpstr>PowerPoint Presentation</vt:lpstr>
      <vt:lpstr>APV Calculations</vt:lpstr>
      <vt:lpstr>Atomic Parity Violation (APV)  The best experiment so far – Cs @ Boulder </vt:lpstr>
      <vt:lpstr>PowerPoint Presentation</vt:lpstr>
      <vt:lpstr>Large APV in atomic  Yb</vt:lpstr>
      <vt:lpstr>Large APV in atomic  Yb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Laser Spectroscopy in Ra+ ions</vt:lpstr>
      <vt:lpstr>Online Ra+ Ion Production</vt:lpstr>
      <vt:lpstr>PowerPoint Presentation</vt:lpstr>
      <vt:lpstr>PowerPoint Presentation</vt:lpstr>
      <vt:lpstr>Ra+ Measurements @ AGOR </vt:lpstr>
      <vt:lpstr>PowerPoint Presentation</vt:lpstr>
      <vt:lpstr>PowerPoint Presentation</vt:lpstr>
      <vt:lpstr>Accuracy of Frequency Standards</vt:lpstr>
      <vt:lpstr>Ra+ Ion Atomic Clock</vt:lpstr>
      <vt:lpstr>PowerPoint Presentation</vt:lpstr>
      <vt:lpstr>PowerPoint Presentation</vt:lpstr>
      <vt:lpstr>Single Ba+ Ion   </vt:lpstr>
      <vt:lpstr>Hyperbolic Paul trap</vt:lpstr>
      <vt:lpstr>Detection Methods</vt:lpstr>
      <vt:lpstr>Ba+ spectroscopy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Modeling of Line Shape</vt:lpstr>
      <vt:lpstr>Line Shapes and Polarization</vt:lpstr>
      <vt:lpstr>PowerPoint Presentation</vt:lpstr>
      <vt:lpstr>PowerPoint Presentation</vt:lpstr>
      <vt:lpstr>PowerPoint Presentation</vt:lpstr>
      <vt:lpstr>Frequency Measurements</vt:lpstr>
      <vt:lpstr>|a1 + a2|2 is more than a12 + a22</vt:lpstr>
      <vt:lpstr>PowerPoint Presentation</vt:lpstr>
      <vt:lpstr>Transition Frequencies</vt:lpstr>
      <vt:lpstr>PowerPoint Presentation</vt:lpstr>
      <vt:lpstr>Atomic Parity Violation</vt:lpstr>
      <vt:lpstr>PowerPoint Presentation</vt:lpstr>
      <vt:lpstr>PowerPoint Presentation</vt:lpstr>
      <vt:lpstr>PowerPoint Presentation</vt:lpstr>
      <vt:lpstr>PowerPoint Presentation</vt:lpstr>
      <vt:lpstr>PowerPoint Presentation</vt:lpstr>
      <vt:lpstr>Status  Atomic Parity Violation in Ba+/Ra+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Single Ion Spectroscopy for Atomic Parity Violation</dc:title>
  <dc:creator>Mayer Nunez</dc:creator>
  <cp:lastModifiedBy>jungmann</cp:lastModifiedBy>
  <cp:revision>855</cp:revision>
  <cp:lastPrinted>2018-10-14T17:02:37Z</cp:lastPrinted>
  <dcterms:created xsi:type="dcterms:W3CDTF">2011-10-23T15:00:16Z</dcterms:created>
  <dcterms:modified xsi:type="dcterms:W3CDTF">2018-11-25T21:06:45Z</dcterms:modified>
</cp:coreProperties>
</file>