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461ac223a4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461ac223a4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461ac223a4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461ac223a4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61ac223a4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61ac223a4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61ac223a4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461ac223a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61ac223a4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461ac223a4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61ac223a4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61ac223a4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61ac223a4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461ac223a4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61ac223a4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461ac223a4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461ac223a4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461ac223a4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461ac223a4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461ac223a4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7407fe3d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7407fe3d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461ac223a4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461ac223a4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461ac223a4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461ac223a4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461ac223a4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461ac223a4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461ac223a4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461ac223a4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461ac223a4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461ac223a4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461ac223a4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461ac223a4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461ac223a4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461ac223a4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461ac223a4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461ac223a4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61ac223a4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461ac223a4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461ac223a4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461ac223a4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61ac223a4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61ac223a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61ac223a4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461ac223a4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461ac223a4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461ac223a4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461ac223a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461ac223a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461ac223a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461ac223a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461ac223a4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461ac223a4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61ac223a4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461ac223a4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461ac223a4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461ac223a4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61ac223a4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461ac223a4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CPT as a possible discrete symmetry in cosmology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Mike Hewitt CCCU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/>
        </p:nvSpPr>
        <p:spPr>
          <a:xfrm>
            <a:off x="0" y="0"/>
            <a:ext cx="86214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9. Radical strong version - unbroken CPT symmetry between the 2 branches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/>
        </p:nvSpPr>
        <p:spPr>
          <a:xfrm>
            <a:off x="0" y="0"/>
            <a:ext cx="83682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10. Why? Quantum information theory.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/>
        </p:nvSpPr>
        <p:spPr>
          <a:xfrm>
            <a:off x="0" y="0"/>
            <a:ext cx="8484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11. 2nd law of thermodynamics in statistical mechanics (Boltzmann)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 Number of microstates increases in time.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/>
        </p:nvSpPr>
        <p:spPr>
          <a:xfrm>
            <a:off x="0" y="0"/>
            <a:ext cx="83118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12. Described in quantum theory by density matrix </a:t>
            </a:r>
            <a:endParaRPr sz="3000">
              <a:solidFill>
                <a:srgbClr val="222222"/>
              </a:solidFill>
            </a:endParaRPr>
          </a:p>
        </p:txBody>
      </p:sp>
      <p:pic>
        <p:nvPicPr>
          <p:cNvPr descr="S= -tr \rho ln \rho" id="116" name="Google Shape;116;p25" title="MathEquation,#0000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4375" y="2764225"/>
            <a:ext cx="6430380" cy="12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/>
          <p:nvPr/>
        </p:nvSpPr>
        <p:spPr>
          <a:xfrm>
            <a:off x="0" y="0"/>
            <a:ext cx="82146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13 Unitary evolution with exp(iHt) gives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dS/ dt = 0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7"/>
          <p:cNvSpPr txBox="1"/>
          <p:nvPr/>
        </p:nvSpPr>
        <p:spPr>
          <a:xfrm>
            <a:off x="0" y="0"/>
            <a:ext cx="8624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14. Where does new information come from ?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8"/>
          <p:cNvSpPr txBox="1"/>
          <p:nvPr/>
        </p:nvSpPr>
        <p:spPr>
          <a:xfrm>
            <a:off x="0" y="0"/>
            <a:ext cx="8843400" cy="50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15. EPR entangled photons and tests of Bell inequality - great efforts to eliminate any loophole as important for both physics and communication technology.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Main interest is in non-locality, but experiments confirm that new shared information (shared secret, one-time pad) is generated only at observation.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 txBox="1"/>
          <p:nvPr/>
        </p:nvSpPr>
        <p:spPr>
          <a:xfrm>
            <a:off x="0" y="0"/>
            <a:ext cx="84606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16. Shared information of entanglement. 2 density matrices of entanglement.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Each gives same information (length of shared secret)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0"/>
          <p:cNvSpPr txBox="1"/>
          <p:nvPr/>
        </p:nvSpPr>
        <p:spPr>
          <a:xfrm>
            <a:off x="0" y="0"/>
            <a:ext cx="8775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17. Proposal: new entanglements enable new information.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New entanglements possible after inflation through first encounters.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1"/>
          <p:cNvSpPr txBox="1"/>
          <p:nvPr/>
        </p:nvSpPr>
        <p:spPr>
          <a:xfrm>
            <a:off x="95675" y="70500"/>
            <a:ext cx="8624700" cy="50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18. Measurement - resolve state into components for a  basis of eigenstates of observables (depends on experiment) construct density matrix.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Find probability of different outcomes. State/basis pair gives information channel, calculate bit rate from density matrix. 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0" y="0"/>
            <a:ext cx="9144000" cy="29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1. Problem of thermodynamic arrow of time when mechanics reversible (CPT). 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2"/>
          <p:cNvSpPr txBox="1"/>
          <p:nvPr/>
        </p:nvSpPr>
        <p:spPr>
          <a:xfrm>
            <a:off x="0" y="1362250"/>
            <a:ext cx="8925300" cy="322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19. Relative point of view in quantum mechanics e.g. Penrose spin networks.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Quantum vice - localise workpiece, momentum shared between object and vice according to Heisenberg principle.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 Familiar example - centre of mass coordinates for hydrogen atom. Relative position  of e, p  constrained, but can diffract whole atoms.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3"/>
          <p:cNvSpPr txBox="1"/>
          <p:nvPr/>
        </p:nvSpPr>
        <p:spPr>
          <a:xfrm>
            <a:off x="0" y="0"/>
            <a:ext cx="85974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20. Encounter between 2 spin ½ particles each in (unknown) uncorrelated pure states.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      2 x 2 = &gt; 1 + 3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4"/>
          <p:cNvSpPr txBox="1"/>
          <p:nvPr/>
        </p:nvSpPr>
        <p:spPr>
          <a:xfrm>
            <a:off x="0" y="0"/>
            <a:ext cx="79686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21. Natural resolution into 1, 3 states each with entanglement - mutual alignment of 2 particles after interaction.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5"/>
          <p:cNvSpPr txBox="1"/>
          <p:nvPr/>
        </p:nvSpPr>
        <p:spPr>
          <a:xfrm>
            <a:off x="0" y="0"/>
            <a:ext cx="87339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22. Can do same with any SU(2) representations using Young tableaux.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6"/>
          <p:cNvSpPr txBox="1"/>
          <p:nvPr/>
        </p:nvSpPr>
        <p:spPr>
          <a:xfrm>
            <a:off x="0" y="0"/>
            <a:ext cx="8775000" cy="428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23. Calculate new information rate of channel by integrating over relative orientation of spins (2  sphere).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 NB transition can be continuous.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7"/>
          <p:cNvSpPr txBox="1"/>
          <p:nvPr/>
        </p:nvSpPr>
        <p:spPr>
          <a:xfrm>
            <a:off x="0" y="0"/>
            <a:ext cx="81873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24. Information rate matches reduction in information due to entanglement (shared secret effect).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8"/>
          <p:cNvSpPr txBox="1"/>
          <p:nvPr/>
        </p:nvSpPr>
        <p:spPr>
          <a:xfrm>
            <a:off x="0" y="0"/>
            <a:ext cx="85425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25. Effective conversion of potential information of unknown pure states into realised information - choice of entangled states with relative alignment.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9"/>
          <p:cNvSpPr txBox="1"/>
          <p:nvPr/>
        </p:nvSpPr>
        <p:spPr>
          <a:xfrm>
            <a:off x="0" y="0"/>
            <a:ext cx="89799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26. During inflation production of realised information from wild pure states analogous to producing matter from gravitational potential.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0"/>
          <p:cNvSpPr txBox="1"/>
          <p:nvPr/>
        </p:nvSpPr>
        <p:spPr>
          <a:xfrm>
            <a:off x="0" y="0"/>
            <a:ext cx="80916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27. BUT formalism is still problematic, S does not increase.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1"/>
          <p:cNvSpPr txBox="1"/>
          <p:nvPr/>
        </p:nvSpPr>
        <p:spPr>
          <a:xfrm>
            <a:off x="0" y="0"/>
            <a:ext cx="89526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28. CPT symmetric version, states naturally replaced by density matrices.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Density matrix as the joint state of the 2 branches. 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/>
        </p:nvSpPr>
        <p:spPr>
          <a:xfrm>
            <a:off x="0" y="0"/>
            <a:ext cx="81684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2. Thermodynamic arrow obvious in cosmology - evolution from big bang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Thermodynamic arrow is away from big bang .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Suggests time symmetric version 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2"/>
          <p:cNvSpPr txBox="1"/>
          <p:nvPr/>
        </p:nvSpPr>
        <p:spPr>
          <a:xfrm>
            <a:off x="0" y="0"/>
            <a:ext cx="88842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29. Spin reduction needed in definition of fuzzy geometry model of inflation motivates application of spin reduction mechanism of entanglement and information production. 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3"/>
          <p:cNvSpPr txBox="1"/>
          <p:nvPr/>
        </p:nvSpPr>
        <p:spPr>
          <a:xfrm>
            <a:off x="0" y="0"/>
            <a:ext cx="8733900" cy="458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Conclusions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CPT symmetric cosmology gives another way of looking at arrow of time paradox.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Strong version may help to understand the emergence of information in cosmology.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                      THANKS!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/>
        </p:nvSpPr>
        <p:spPr>
          <a:xfrm>
            <a:off x="152400" y="152400"/>
            <a:ext cx="8802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3. Uniformity of universe explained by inflation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/>
        </p:nvSpPr>
        <p:spPr>
          <a:xfrm>
            <a:off x="0" y="0"/>
            <a:ext cx="8634600" cy="46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4. Almost everything originated in (can be traced back to) inflation era(s)- less of everything, particles or  space as we track back through inflation.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Fewer observables earlier in inflation - less to observe, less to observe with.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/>
        </p:nvSpPr>
        <p:spPr>
          <a:xfrm>
            <a:off x="0" y="0"/>
            <a:ext cx="86214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5. Simple model of whole universe (our part….)  - field theory on fuzzy or blurred S^3 .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Cut off in “orbital angular momentum” in SO(4) or SU(2) x SU(2)  increases during inflation. 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/>
        </p:nvSpPr>
        <p:spPr>
          <a:xfrm>
            <a:off x="0" y="0"/>
            <a:ext cx="85548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6. Sets up thermodynamic arrow away from origin of inflation.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/>
        </p:nvSpPr>
        <p:spPr>
          <a:xfrm>
            <a:off x="0" y="0"/>
            <a:ext cx="8061600" cy="47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7. Weak CPT symmetric cosmology gives 2 headed history, 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Thermodynamic time as modulus of time interval from centre.</a:t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P realised by interchange of SU(2) factors of SO(4).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/>
        </p:nvSpPr>
        <p:spPr>
          <a:xfrm>
            <a:off x="0" y="0"/>
            <a:ext cx="87678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22222"/>
                </a:solidFill>
              </a:rPr>
              <a:t>8. Other branch would be very similar - emergence of antimatter observers due to CP violation, identical laws.</a:t>
            </a:r>
            <a:endParaRPr sz="30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