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0"/>
  </p:notesMasterIdLst>
  <p:sldIdLst>
    <p:sldId id="256" r:id="rId2"/>
    <p:sldId id="263" r:id="rId3"/>
    <p:sldId id="264" r:id="rId4"/>
    <p:sldId id="259" r:id="rId5"/>
    <p:sldId id="258" r:id="rId6"/>
    <p:sldId id="257" r:id="rId7"/>
    <p:sldId id="260" r:id="rId8"/>
    <p:sldId id="261" r:id="rId9"/>
    <p:sldId id="268" r:id="rId10"/>
    <p:sldId id="265" r:id="rId11"/>
    <p:sldId id="262" r:id="rId12"/>
    <p:sldId id="267" r:id="rId13"/>
    <p:sldId id="266" r:id="rId14"/>
    <p:sldId id="272" r:id="rId15"/>
    <p:sldId id="270" r:id="rId16"/>
    <p:sldId id="269" r:id="rId17"/>
    <p:sldId id="271" r:id="rId18"/>
    <p:sldId id="273" r:id="rId19"/>
    <p:sldId id="274" r:id="rId20"/>
    <p:sldId id="275" r:id="rId21"/>
    <p:sldId id="276" r:id="rId22"/>
    <p:sldId id="277" r:id="rId23"/>
    <p:sldId id="280" r:id="rId24"/>
    <p:sldId id="278" r:id="rId25"/>
    <p:sldId id="279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57" autoAdjust="0"/>
    <p:restoredTop sz="94660"/>
  </p:normalViewPr>
  <p:slideViewPr>
    <p:cSldViewPr>
      <p:cViewPr>
        <p:scale>
          <a:sx n="59" d="100"/>
          <a:sy n="59" d="100"/>
        </p:scale>
        <p:origin x="-102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644EC-5D62-41B8-BC7E-861213CEB081}" type="datetimeFigureOut">
              <a:rPr lang="it-IT" smtClean="0"/>
              <a:pPr/>
              <a:t>27/11/2018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FCF7B5-E5BF-4D73-91FA-E5FDC94125F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029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>
              <a:solidFill>
                <a:srgbClr val="00B05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FCF7B5-E5BF-4D73-91FA-E5FDC94125F6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29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olo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2" name="Sottotitolo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FE506B-E81A-4789-B9D2-EBB4007E0B73}" type="datetimeFigureOut">
              <a:rPr lang="it-IT" smtClean="0"/>
              <a:pPr/>
              <a:t>27/11/2018</a:t>
            </a:fld>
            <a:endParaRPr lang="it-IT"/>
          </a:p>
        </p:txBody>
      </p:sp>
      <p:sp>
        <p:nvSpPr>
          <p:cNvPr id="20" name="Segnaposto piè di pagina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Oval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FE506B-E81A-4789-B9D2-EBB4007E0B73}" type="datetimeFigureOut">
              <a:rPr lang="it-IT" smtClean="0"/>
              <a:pPr/>
              <a:t>27/11/2018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FE506B-E81A-4789-B9D2-EBB4007E0B73}" type="datetimeFigureOut">
              <a:rPr lang="it-IT" smtClean="0"/>
              <a:pPr/>
              <a:t>27/11/2018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FE506B-E81A-4789-B9D2-EBB4007E0B73}" type="datetimeFigureOut">
              <a:rPr lang="it-IT" smtClean="0"/>
              <a:pPr/>
              <a:t>27/11/2018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FE506B-E81A-4789-B9D2-EBB4007E0B73}" type="datetimeFigureOut">
              <a:rPr lang="it-IT" smtClean="0"/>
              <a:pPr/>
              <a:t>27/11/2018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Rettangolo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FE506B-E81A-4789-B9D2-EBB4007E0B73}" type="datetimeFigureOut">
              <a:rPr lang="it-IT" smtClean="0"/>
              <a:pPr/>
              <a:t>27/11/2018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FE506B-E81A-4789-B9D2-EBB4007E0B73}" type="datetimeFigureOut">
              <a:rPr lang="it-IT" smtClean="0"/>
              <a:pPr/>
              <a:t>27/11/2018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FE506B-E81A-4789-B9D2-EBB4007E0B73}" type="datetimeFigureOut">
              <a:rPr lang="it-IT" smtClean="0"/>
              <a:pPr/>
              <a:t>27/11/2018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FE506B-E81A-4789-B9D2-EBB4007E0B73}" type="datetimeFigureOut">
              <a:rPr lang="it-IT" smtClean="0"/>
              <a:pPr/>
              <a:t>27/11/2018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6" name="Rettangolo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FE506B-E81A-4789-B9D2-EBB4007E0B73}" type="datetimeFigureOut">
              <a:rPr lang="it-IT" smtClean="0"/>
              <a:pPr/>
              <a:t>27/11/2018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FE506B-E81A-4789-B9D2-EBB4007E0B73}" type="datetimeFigureOut">
              <a:rPr lang="it-IT" smtClean="0"/>
              <a:pPr/>
              <a:t>27/11/2018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9" name="Elaborazione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Elaborazione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nello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tangolo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Segnaposto titolo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egnaposto testo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24" name="Segnaposto dat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BFE506B-E81A-4789-B9D2-EBB4007E0B73}" type="datetimeFigureOut">
              <a:rPr lang="it-IT" smtClean="0"/>
              <a:pPr/>
              <a:t>27/11/2018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it-IT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CF73E50-0F1C-4914-80DB-38BD5A5D20CB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5" name="Rettangolo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458200" cy="290463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Neutrino-Anti-neutrino beaming</a:t>
            </a:r>
            <a:b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across </a:t>
            </a: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Earth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to </a:t>
            </a: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CPT asymmetry</a:t>
            </a:r>
            <a:b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it-IT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15616" y="2924944"/>
            <a:ext cx="4968552" cy="3933056"/>
          </a:xfrm>
        </p:spPr>
        <p:txBody>
          <a:bodyPr>
            <a:noAutofit/>
          </a:bodyPr>
          <a:lstStyle/>
          <a:p>
            <a:r>
              <a:rPr lang="en-US" sz="28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en-US" sz="2800" b="1" i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 2018, </a:t>
            </a:r>
            <a:r>
              <a:rPr lang="en-US" sz="28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14.45</a:t>
            </a:r>
            <a:endParaRPr lang="en-US" sz="2800" b="1" i="1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Discrete 2018</a:t>
            </a:r>
          </a:p>
          <a:p>
            <a:r>
              <a:rPr lang="en-US" sz="2800" b="1" i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Daniele </a:t>
            </a:r>
            <a:r>
              <a:rPr lang="en-US" sz="2800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Fargion</a:t>
            </a:r>
            <a:endParaRPr lang="en-US" sz="28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29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33264" y="274638"/>
            <a:ext cx="8579296" cy="796908"/>
          </a:xfrm>
        </p:spPr>
        <p:txBody>
          <a:bodyPr/>
          <a:lstStyle/>
          <a:p>
            <a:r>
              <a:rPr lang="it-IT" dirty="0" smtClean="0"/>
              <a:t>Rate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events</a:t>
            </a:r>
            <a:r>
              <a:rPr lang="it-IT" dirty="0" smtClean="0"/>
              <a:t> versus Opera </a:t>
            </a:r>
            <a:r>
              <a:rPr lang="it-IT" dirty="0" err="1" smtClean="0"/>
              <a:t>ones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7"/>
            <a:ext cx="9144000" cy="5729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reccia in giù 4"/>
          <p:cNvSpPr/>
          <p:nvPr/>
        </p:nvSpPr>
        <p:spPr>
          <a:xfrm rot="4694359">
            <a:off x="7570612" y="5732026"/>
            <a:ext cx="428628" cy="928694"/>
          </a:xfrm>
          <a:prstGeom prst="downArrow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000108"/>
            <a:ext cx="6572296" cy="7998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reccia in giù 3"/>
          <p:cNvSpPr/>
          <p:nvPr/>
        </p:nvSpPr>
        <p:spPr>
          <a:xfrm rot="4694359">
            <a:off x="7570611" y="1268850"/>
            <a:ext cx="428628" cy="928694"/>
          </a:xfrm>
          <a:prstGeom prst="downArrow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in giù 4"/>
          <p:cNvSpPr/>
          <p:nvPr/>
        </p:nvSpPr>
        <p:spPr>
          <a:xfrm rot="4694359">
            <a:off x="7999241" y="1768916"/>
            <a:ext cx="428628" cy="928694"/>
          </a:xfrm>
          <a:prstGeom prst="downArrow">
            <a:avLst/>
          </a:prstGeom>
          <a:solidFill>
            <a:schemeClr val="accent2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in giù 5"/>
          <p:cNvSpPr/>
          <p:nvPr/>
        </p:nvSpPr>
        <p:spPr>
          <a:xfrm rot="4694359">
            <a:off x="7856364" y="2411857"/>
            <a:ext cx="428628" cy="928694"/>
          </a:xfrm>
          <a:prstGeom prst="downArrow">
            <a:avLst/>
          </a:prstGeom>
          <a:solidFill>
            <a:srgbClr val="92D05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00B05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214546" y="500042"/>
            <a:ext cx="52533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OSCILLATION </a:t>
            </a:r>
            <a:r>
              <a:rPr lang="it-IT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</a:t>
            </a:r>
            <a:r>
              <a:rPr lang="it-IT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 </a:t>
            </a:r>
            <a:r>
              <a:rPr lang="it-IT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without</a:t>
            </a:r>
            <a:r>
              <a:rPr lang="it-IT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CPT </a:t>
            </a:r>
            <a:r>
              <a:rPr lang="it-IT" sz="2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violation</a:t>
            </a:r>
            <a:endParaRPr lang="it-IT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4631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8001024" cy="1143000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Oscillation</a:t>
            </a:r>
            <a:r>
              <a:rPr lang="it-IT" dirty="0" smtClean="0"/>
              <a:t> </a:t>
            </a:r>
            <a:r>
              <a:rPr lang="it-IT" dirty="0" err="1" smtClean="0"/>
              <a:t>along</a:t>
            </a:r>
            <a:r>
              <a:rPr lang="it-IT" dirty="0" smtClean="0"/>
              <a:t> the </a:t>
            </a:r>
            <a:r>
              <a:rPr lang="it-IT" dirty="0" err="1" smtClean="0"/>
              <a:t>Earth</a:t>
            </a:r>
            <a:r>
              <a:rPr lang="it-IT" dirty="0" smtClean="0"/>
              <a:t> at 24 </a:t>
            </a:r>
            <a:r>
              <a:rPr lang="it-IT" dirty="0" err="1" smtClean="0"/>
              <a:t>GeV</a:t>
            </a:r>
            <a:r>
              <a:rPr lang="it-IT" dirty="0" smtClean="0"/>
              <a:t>:</a:t>
            </a:r>
            <a:br>
              <a:rPr lang="it-IT" dirty="0" smtClean="0"/>
            </a:br>
            <a:r>
              <a:rPr lang="it-IT" dirty="0" smtClean="0"/>
              <a:t>(a </a:t>
            </a:r>
            <a:r>
              <a:rPr lang="it-IT" dirty="0" err="1" smtClean="0"/>
              <a:t>negligible</a:t>
            </a:r>
            <a:r>
              <a:rPr lang="it-IT" dirty="0" smtClean="0"/>
              <a:t> MSW </a:t>
            </a:r>
            <a:r>
              <a:rPr lang="it-IT" dirty="0" err="1" smtClean="0"/>
              <a:t>effect</a:t>
            </a:r>
            <a:r>
              <a:rPr lang="it-IT" dirty="0" smtClean="0"/>
              <a:t>)</a:t>
            </a:r>
            <a:endParaRPr lang="it-IT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000240"/>
            <a:ext cx="6689997" cy="467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Freccia in giù 6"/>
          <p:cNvSpPr/>
          <p:nvPr/>
        </p:nvSpPr>
        <p:spPr>
          <a:xfrm rot="4694359">
            <a:off x="7856364" y="4983625"/>
            <a:ext cx="428628" cy="928694"/>
          </a:xfrm>
          <a:prstGeom prst="downArrow">
            <a:avLst/>
          </a:prstGeom>
          <a:solidFill>
            <a:schemeClr val="accent2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in giù 7"/>
          <p:cNvSpPr/>
          <p:nvPr/>
        </p:nvSpPr>
        <p:spPr>
          <a:xfrm rot="4694359">
            <a:off x="7856364" y="2411857"/>
            <a:ext cx="428628" cy="928694"/>
          </a:xfrm>
          <a:prstGeom prst="downArrow">
            <a:avLst/>
          </a:prstGeom>
          <a:solidFill>
            <a:srgbClr val="92D05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00B050"/>
              </a:solidFill>
            </a:endParaRPr>
          </a:p>
        </p:txBody>
      </p:sp>
      <p:sp>
        <p:nvSpPr>
          <p:cNvPr id="9" name="Freccia in giù 8"/>
          <p:cNvSpPr/>
          <p:nvPr/>
        </p:nvSpPr>
        <p:spPr>
          <a:xfrm rot="4694359">
            <a:off x="7713488" y="5483692"/>
            <a:ext cx="428628" cy="928694"/>
          </a:xfrm>
          <a:prstGeom prst="downArrow">
            <a:avLst/>
          </a:prstGeom>
          <a:solidFill>
            <a:srgbClr val="92D05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00B050"/>
              </a:solidFill>
            </a:endParaRPr>
          </a:p>
        </p:txBody>
      </p:sp>
      <p:sp>
        <p:nvSpPr>
          <p:cNvPr id="10" name="Freccia in giù 9"/>
          <p:cNvSpPr/>
          <p:nvPr/>
        </p:nvSpPr>
        <p:spPr>
          <a:xfrm rot="4694359">
            <a:off x="7713488" y="2840485"/>
            <a:ext cx="428628" cy="928694"/>
          </a:xfrm>
          <a:prstGeom prst="downArrow">
            <a:avLst/>
          </a:prstGeom>
          <a:solidFill>
            <a:schemeClr val="accent2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in giù 10"/>
          <p:cNvSpPr/>
          <p:nvPr/>
        </p:nvSpPr>
        <p:spPr>
          <a:xfrm rot="4694359">
            <a:off x="7927802" y="3840618"/>
            <a:ext cx="428628" cy="928694"/>
          </a:xfrm>
          <a:prstGeom prst="downArrow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i="1" dirty="0" smtClean="0"/>
              <a:t>Bending </a:t>
            </a:r>
            <a:r>
              <a:rPr lang="it-IT" b="1" i="1" dirty="0" err="1" smtClean="0"/>
              <a:t>pions</a:t>
            </a:r>
            <a:r>
              <a:rPr lang="it-IT" b="1" i="1" dirty="0" smtClean="0"/>
              <a:t>, tunnel </a:t>
            </a:r>
            <a:r>
              <a:rPr lang="it-IT" b="1" i="1" dirty="0" err="1" smtClean="0"/>
              <a:t>radius</a:t>
            </a:r>
            <a:r>
              <a:rPr lang="it-IT" b="1" i="1" dirty="0" smtClean="0"/>
              <a:t> </a:t>
            </a:r>
            <a:r>
              <a:rPr lang="it-IT" b="1" i="1" dirty="0" err="1" smtClean="0"/>
              <a:t>size</a:t>
            </a:r>
            <a:endParaRPr lang="it-IT" b="1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6000" contrast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39622" y="1785926"/>
            <a:ext cx="9255092" cy="4796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6994044" cy="939784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100% </a:t>
            </a:r>
            <a:r>
              <a:rPr lang="it-IT" dirty="0" err="1" smtClean="0"/>
              <a:t>like</a:t>
            </a:r>
            <a:r>
              <a:rPr lang="it-IT" dirty="0" smtClean="0"/>
              <a:t> </a:t>
            </a:r>
            <a:r>
              <a:rPr lang="it-IT" dirty="0" smtClean="0"/>
              <a:t>opera</a:t>
            </a:r>
            <a:br>
              <a:rPr lang="it-IT" dirty="0" smtClean="0"/>
            </a:br>
            <a:r>
              <a:rPr lang="it-IT" dirty="0" smtClean="0"/>
              <a:t> (a long </a:t>
            </a:r>
            <a:r>
              <a:rPr lang="it-IT" dirty="0" smtClean="0"/>
              <a:t>tunnel </a:t>
            </a:r>
            <a:r>
              <a:rPr lang="it-IT" dirty="0" err="1" smtClean="0"/>
              <a:t>too</a:t>
            </a:r>
            <a:r>
              <a:rPr lang="it-IT" dirty="0" smtClean="0"/>
              <a:t>)</a:t>
            </a:r>
            <a:endParaRPr lang="it-IT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62150"/>
            <a:ext cx="93472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reccia in giù 4"/>
          <p:cNvSpPr/>
          <p:nvPr/>
        </p:nvSpPr>
        <p:spPr>
          <a:xfrm rot="4694359">
            <a:off x="7997480" y="3976855"/>
            <a:ext cx="460445" cy="805039"/>
          </a:xfrm>
          <a:prstGeom prst="downArrow">
            <a:avLst/>
          </a:prstGeom>
          <a:solidFill>
            <a:srgbClr val="92D05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Event</a:t>
            </a:r>
            <a:r>
              <a:rPr lang="it-IT" dirty="0" smtClean="0"/>
              <a:t> rate </a:t>
            </a:r>
            <a:r>
              <a:rPr lang="it-IT" dirty="0" err="1" smtClean="0"/>
              <a:t>after</a:t>
            </a:r>
            <a:r>
              <a:rPr lang="it-IT" dirty="0" smtClean="0"/>
              <a:t> </a:t>
            </a:r>
            <a:r>
              <a:rPr lang="it-IT" dirty="0" err="1" smtClean="0"/>
              <a:t>oscillations</a:t>
            </a:r>
            <a:r>
              <a:rPr lang="it-IT" dirty="0" smtClean="0"/>
              <a:t>  </a:t>
            </a:r>
            <a:endParaRPr lang="it-IT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70" y="1943100"/>
            <a:ext cx="9144000" cy="2915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8001024" cy="11430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10% or 1% </a:t>
            </a:r>
            <a:r>
              <a:rPr lang="it-IT" dirty="0" err="1" smtClean="0"/>
              <a:t>size</a:t>
            </a:r>
            <a:r>
              <a:rPr lang="it-IT" dirty="0" smtClean="0"/>
              <a:t> </a:t>
            </a:r>
            <a:r>
              <a:rPr lang="it-IT" dirty="0" err="1" smtClean="0"/>
              <a:t>beaming</a:t>
            </a:r>
            <a:r>
              <a:rPr lang="it-IT" dirty="0" smtClean="0"/>
              <a:t> versus Opera</a:t>
            </a:r>
            <a:endParaRPr lang="it-IT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9850" y="1409700"/>
            <a:ext cx="9213850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reccia in giù 4"/>
          <p:cNvSpPr/>
          <p:nvPr/>
        </p:nvSpPr>
        <p:spPr>
          <a:xfrm rot="4694359">
            <a:off x="7640292" y="3333914"/>
            <a:ext cx="460445" cy="805039"/>
          </a:xfrm>
          <a:prstGeom prst="downArrow">
            <a:avLst/>
          </a:prstGeom>
          <a:solidFill>
            <a:srgbClr val="92D05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00B050"/>
              </a:solidFill>
            </a:endParaRPr>
          </a:p>
        </p:txBody>
      </p:sp>
      <p:sp>
        <p:nvSpPr>
          <p:cNvPr id="6" name="Freccia in giù 5"/>
          <p:cNvSpPr/>
          <p:nvPr/>
        </p:nvSpPr>
        <p:spPr>
          <a:xfrm rot="4694359">
            <a:off x="7997483" y="5834244"/>
            <a:ext cx="460445" cy="805039"/>
          </a:xfrm>
          <a:prstGeom prst="downArrow">
            <a:avLst/>
          </a:prstGeom>
          <a:solidFill>
            <a:srgbClr val="92D05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862150" cy="11430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Rate </a:t>
            </a:r>
            <a:r>
              <a:rPr lang="it-IT" dirty="0" err="1" smtClean="0"/>
              <a:t>assuming</a:t>
            </a:r>
            <a:r>
              <a:rPr lang="it-IT" dirty="0" smtClean="0"/>
              <a:t> </a:t>
            </a:r>
            <a:r>
              <a:rPr lang="it-IT" dirty="0" err="1" smtClean="0"/>
              <a:t>an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r>
              <a:rPr lang="it-IT" dirty="0" smtClean="0"/>
              <a:t> </a:t>
            </a:r>
            <a:r>
              <a:rPr lang="it-IT" dirty="0" err="1" smtClean="0"/>
              <a:t>dispersion</a:t>
            </a:r>
            <a:r>
              <a:rPr lang="it-IT" dirty="0" smtClean="0"/>
              <a:t>  </a:t>
            </a: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dirty="0" err="1" smtClean="0"/>
              <a:t>large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20%</a:t>
            </a:r>
            <a:endParaRPr lang="it-IT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2" y="1928802"/>
            <a:ext cx="9119354" cy="3259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reccia in giù 4"/>
          <p:cNvSpPr/>
          <p:nvPr/>
        </p:nvSpPr>
        <p:spPr>
          <a:xfrm rot="4694359">
            <a:off x="7711730" y="4119732"/>
            <a:ext cx="460445" cy="805039"/>
          </a:xfrm>
          <a:prstGeom prst="downArrow">
            <a:avLst/>
          </a:prstGeom>
          <a:solidFill>
            <a:srgbClr val="92D05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00B050"/>
              </a:solidFill>
            </a:endParaRPr>
          </a:p>
        </p:txBody>
      </p:sp>
      <p:sp>
        <p:nvSpPr>
          <p:cNvPr id="6" name="Freccia in giù 5"/>
          <p:cNvSpPr/>
          <p:nvPr/>
        </p:nvSpPr>
        <p:spPr>
          <a:xfrm rot="9986051">
            <a:off x="5231497" y="4757656"/>
            <a:ext cx="460445" cy="805039"/>
          </a:xfrm>
          <a:prstGeom prst="downArrow">
            <a:avLst/>
          </a:prstGeom>
          <a:solidFill>
            <a:srgbClr val="92D05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Rate </a:t>
            </a:r>
            <a:r>
              <a:rPr lang="it-IT" dirty="0" err="1" smtClean="0"/>
              <a:t>assuming</a:t>
            </a:r>
            <a:r>
              <a:rPr lang="it-IT" dirty="0" smtClean="0"/>
              <a:t> </a:t>
            </a:r>
            <a:r>
              <a:rPr lang="it-IT" dirty="0" err="1" smtClean="0"/>
              <a:t>an</a:t>
            </a:r>
            <a:r>
              <a:rPr lang="it-IT" dirty="0" smtClean="0"/>
              <a:t> </a:t>
            </a:r>
            <a:r>
              <a:rPr lang="it-IT" dirty="0" err="1" smtClean="0"/>
              <a:t>energy</a:t>
            </a:r>
            <a:r>
              <a:rPr lang="it-IT" dirty="0" smtClean="0"/>
              <a:t> </a:t>
            </a:r>
            <a:r>
              <a:rPr lang="it-IT" dirty="0" err="1" smtClean="0"/>
              <a:t>dispersion</a:t>
            </a:r>
            <a:r>
              <a:rPr lang="it-IT" dirty="0" smtClean="0"/>
              <a:t>  </a:t>
            </a: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dirty="0" err="1" smtClean="0"/>
              <a:t>large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20%</a:t>
            </a:r>
            <a:endParaRPr lang="it-IT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006" y="1428736"/>
            <a:ext cx="9230476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reccia in giù 4"/>
          <p:cNvSpPr/>
          <p:nvPr/>
        </p:nvSpPr>
        <p:spPr>
          <a:xfrm rot="4694359">
            <a:off x="7854605" y="5834243"/>
            <a:ext cx="460445" cy="805039"/>
          </a:xfrm>
          <a:prstGeom prst="downArrow">
            <a:avLst/>
          </a:prstGeom>
          <a:solidFill>
            <a:srgbClr val="92D05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00B050"/>
              </a:solidFill>
            </a:endParaRPr>
          </a:p>
        </p:txBody>
      </p:sp>
      <p:sp>
        <p:nvSpPr>
          <p:cNvPr id="6" name="Freccia in giù 5"/>
          <p:cNvSpPr/>
          <p:nvPr/>
        </p:nvSpPr>
        <p:spPr>
          <a:xfrm rot="4694359">
            <a:off x="7783168" y="4762673"/>
            <a:ext cx="460445" cy="805039"/>
          </a:xfrm>
          <a:prstGeom prst="downArrow">
            <a:avLst/>
          </a:prstGeom>
          <a:solidFill>
            <a:srgbClr val="92D05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Tau </a:t>
            </a:r>
            <a:r>
              <a:rPr lang="it-IT" dirty="0" err="1" smtClean="0"/>
              <a:t>appearence</a:t>
            </a:r>
            <a:r>
              <a:rPr lang="it-IT" dirty="0" smtClean="0"/>
              <a:t> rate </a:t>
            </a:r>
            <a:r>
              <a:rPr lang="it-IT" dirty="0" err="1" smtClean="0"/>
              <a:t>for</a:t>
            </a:r>
            <a:r>
              <a:rPr lang="it-IT" dirty="0" smtClean="0"/>
              <a:t> 100%</a:t>
            </a:r>
            <a:endParaRPr lang="it-IT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1428736"/>
            <a:ext cx="8423421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reccia in giù 4"/>
          <p:cNvSpPr/>
          <p:nvPr/>
        </p:nvSpPr>
        <p:spPr>
          <a:xfrm rot="4694359">
            <a:off x="5711466" y="5762804"/>
            <a:ext cx="460445" cy="805039"/>
          </a:xfrm>
          <a:prstGeom prst="downArrow">
            <a:avLst/>
          </a:prstGeom>
          <a:solidFill>
            <a:srgbClr val="92D05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Beaming</a:t>
            </a: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neutrino </a:t>
            </a:r>
            <a:r>
              <a:rPr lang="it-I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across</a:t>
            </a: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it-I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Earth</a:t>
            </a:r>
            <a: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it-IT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considered how the </a:t>
            </a:r>
            <a:r>
              <a:rPr lang="en-US" sz="40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longest baseline neutrino oscillation available,</a:t>
            </a:r>
            <a:r>
              <a:rPr lang="en-US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crossing most of Earth’s diameter, may improve the measurement and at best disentangle any hypothetical CPT violation  between </a:t>
            </a:r>
            <a:r>
              <a:rPr lang="en-US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neutrino-antineutrino.</a:t>
            </a:r>
          </a:p>
          <a:p>
            <a:endParaRPr lang="en-US" sz="40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distance dilution respect to OPERA it is widely recovered by largest </a:t>
            </a:r>
            <a:r>
              <a:rPr lang="en-US" sz="40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Pingu</a:t>
            </a:r>
            <a:r>
              <a:rPr lang="en-US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HK Megatons detectors a</a:t>
            </a:r>
            <a:r>
              <a:rPr lang="en-US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 by the complete oscillation  conversion.</a:t>
            </a:r>
          </a:p>
          <a:p>
            <a:r>
              <a:rPr lang="en-US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40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same </a:t>
            </a:r>
            <a:r>
              <a:rPr lang="en-US" sz="40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  neutrino </a:t>
            </a:r>
            <a:r>
              <a:rPr lang="en-US" sz="4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even the </a:t>
            </a:r>
            <a:r>
              <a:rPr lang="en-US" sz="40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appearance</a:t>
            </a:r>
            <a:r>
              <a:rPr lang="en-US" sz="4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en-US" sz="40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anti τ  neutrino  </a:t>
            </a:r>
            <a:r>
              <a:rPr lang="en-US" sz="4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the highest rate is well possible at ICECUBE  and </a:t>
            </a:r>
            <a:r>
              <a:rPr lang="en-US" sz="4000" b="1" i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Pingu</a:t>
            </a:r>
            <a:r>
              <a:rPr lang="en-US" sz="4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detector. </a:t>
            </a:r>
          </a:p>
          <a:p>
            <a:endParaRPr lang="en-US" sz="40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Tau </a:t>
            </a:r>
            <a:r>
              <a:rPr lang="it-IT" dirty="0" err="1" smtClean="0"/>
              <a:t>appearence</a:t>
            </a:r>
            <a:r>
              <a:rPr lang="it-IT" dirty="0" smtClean="0"/>
              <a:t> and CPT at 10%</a:t>
            </a:r>
            <a:endParaRPr lang="it-IT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644" y="1657350"/>
            <a:ext cx="8836853" cy="3986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reccia in giù 4"/>
          <p:cNvSpPr/>
          <p:nvPr/>
        </p:nvSpPr>
        <p:spPr>
          <a:xfrm rot="4694359">
            <a:off x="7783168" y="3119599"/>
            <a:ext cx="460445" cy="805039"/>
          </a:xfrm>
          <a:prstGeom prst="downArrow">
            <a:avLst/>
          </a:prstGeom>
          <a:solidFill>
            <a:srgbClr val="92D05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Matrix</a:t>
            </a:r>
            <a:endParaRPr lang="it-IT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8616950" cy="527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Accurancy</a:t>
            </a:r>
            <a:r>
              <a:rPr lang="it-IT" dirty="0" smtClean="0"/>
              <a:t> in CPT detection</a:t>
            </a:r>
            <a:endParaRPr lang="it-IT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856615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Freccia a destra 2"/>
          <p:cNvSpPr/>
          <p:nvPr/>
        </p:nvSpPr>
        <p:spPr>
          <a:xfrm rot="10971984">
            <a:off x="7327714" y="3442910"/>
            <a:ext cx="576064" cy="7906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Conclusions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85852" y="1500174"/>
            <a:ext cx="7498080" cy="4800600"/>
          </a:xfrm>
        </p:spPr>
        <p:txBody>
          <a:bodyPr>
            <a:normAutofit fontScale="77500" lnSpcReduction="20000"/>
          </a:bodyPr>
          <a:lstStyle/>
          <a:p>
            <a:r>
              <a:rPr lang="it-IT" sz="3500" dirty="0" err="1" smtClean="0"/>
              <a:t>Beaming</a:t>
            </a:r>
            <a:r>
              <a:rPr lang="it-IT" sz="3500" dirty="0" smtClean="0"/>
              <a:t>  neutrino </a:t>
            </a:r>
            <a:r>
              <a:rPr lang="it-IT" sz="3500" dirty="0" err="1" smtClean="0"/>
              <a:t>across</a:t>
            </a:r>
            <a:r>
              <a:rPr lang="it-IT" sz="3500" dirty="0" smtClean="0"/>
              <a:t> the </a:t>
            </a:r>
            <a:r>
              <a:rPr lang="it-IT" sz="3500" dirty="0" err="1" smtClean="0"/>
              <a:t>Earth</a:t>
            </a:r>
            <a:r>
              <a:rPr lang="it-IT" sz="3500" dirty="0" smtClean="0"/>
              <a:t> </a:t>
            </a:r>
            <a:r>
              <a:rPr lang="it-IT" sz="3500" dirty="0" err="1" smtClean="0"/>
              <a:t>may</a:t>
            </a:r>
            <a:endParaRPr lang="it-IT" sz="3500" dirty="0" smtClean="0"/>
          </a:p>
          <a:p>
            <a:pPr>
              <a:buNone/>
            </a:pPr>
            <a:r>
              <a:rPr lang="it-IT" sz="3500" dirty="0" smtClean="0"/>
              <a:t>  </a:t>
            </a:r>
            <a:r>
              <a:rPr lang="it-IT" sz="3500" dirty="0" err="1" smtClean="0"/>
              <a:t>become</a:t>
            </a:r>
            <a:r>
              <a:rPr lang="it-IT" sz="3500" dirty="0" smtClean="0"/>
              <a:t> a </a:t>
            </a:r>
            <a:r>
              <a:rPr lang="it-IT" sz="3500" dirty="0" err="1" smtClean="0"/>
              <a:t>tool</a:t>
            </a:r>
            <a:r>
              <a:rPr lang="it-IT" sz="3500" dirty="0" smtClean="0"/>
              <a:t> </a:t>
            </a:r>
            <a:r>
              <a:rPr lang="it-IT" sz="3500" dirty="0" err="1" smtClean="0"/>
              <a:t>for</a:t>
            </a:r>
            <a:r>
              <a:rPr lang="it-IT" sz="3500" dirty="0" smtClean="0"/>
              <a:t> </a:t>
            </a:r>
            <a:r>
              <a:rPr lang="it-IT" sz="3500" dirty="0" err="1" smtClean="0"/>
              <a:t>particle</a:t>
            </a:r>
            <a:r>
              <a:rPr lang="it-IT" sz="3500" dirty="0" smtClean="0"/>
              <a:t> </a:t>
            </a:r>
            <a:r>
              <a:rPr lang="it-IT" sz="3500" dirty="0" err="1" smtClean="0"/>
              <a:t>physics</a:t>
            </a:r>
            <a:r>
              <a:rPr lang="it-IT" sz="3500" dirty="0" smtClean="0"/>
              <a:t>, </a:t>
            </a:r>
          </a:p>
          <a:p>
            <a:pPr>
              <a:buNone/>
            </a:pPr>
            <a:r>
              <a:rPr lang="it-IT" sz="3500" dirty="0" smtClean="0"/>
              <a:t>  </a:t>
            </a:r>
            <a:r>
              <a:rPr lang="it-IT" sz="3500" dirty="0" err="1" smtClean="0"/>
              <a:t>as</a:t>
            </a:r>
            <a:r>
              <a:rPr lang="it-IT" sz="3500" dirty="0" smtClean="0"/>
              <a:t> MSW test,  the mixing </a:t>
            </a:r>
            <a:r>
              <a:rPr lang="it-IT" sz="3500" dirty="0" smtClean="0"/>
              <a:t>angle test, </a:t>
            </a:r>
            <a:r>
              <a:rPr lang="it-IT" sz="3500" dirty="0" smtClean="0"/>
              <a:t>the </a:t>
            </a:r>
            <a:r>
              <a:rPr lang="it-IT" sz="3500" dirty="0" err="1" smtClean="0"/>
              <a:t>matter</a:t>
            </a:r>
            <a:r>
              <a:rPr lang="it-IT" sz="3500" dirty="0" smtClean="0"/>
              <a:t> anti </a:t>
            </a:r>
            <a:r>
              <a:rPr lang="it-IT" sz="3500" dirty="0" err="1" smtClean="0"/>
              <a:t>matter</a:t>
            </a:r>
            <a:r>
              <a:rPr lang="it-IT" sz="3500" dirty="0" smtClean="0"/>
              <a:t> </a:t>
            </a:r>
            <a:r>
              <a:rPr lang="it-IT" sz="3500" dirty="0" err="1" smtClean="0"/>
              <a:t>symmetry</a:t>
            </a:r>
            <a:r>
              <a:rPr lang="it-IT" sz="3500" dirty="0" smtClean="0"/>
              <a:t> test </a:t>
            </a:r>
            <a:r>
              <a:rPr lang="it-IT" sz="3500" dirty="0" smtClean="0"/>
              <a:t>  </a:t>
            </a:r>
            <a:r>
              <a:rPr lang="it-IT" sz="3500" dirty="0" err="1" smtClean="0"/>
              <a:t>as</a:t>
            </a:r>
            <a:r>
              <a:rPr lang="it-IT" sz="3500" dirty="0" smtClean="0"/>
              <a:t> </a:t>
            </a:r>
            <a:r>
              <a:rPr lang="it-IT" sz="3500" dirty="0" err="1" smtClean="0"/>
              <a:t>well</a:t>
            </a:r>
            <a:r>
              <a:rPr lang="it-IT" sz="3500" dirty="0" smtClean="0"/>
              <a:t> </a:t>
            </a:r>
            <a:r>
              <a:rPr lang="it-IT" sz="3500" dirty="0" err="1" smtClean="0"/>
              <a:t>as</a:t>
            </a:r>
            <a:r>
              <a:rPr lang="it-IT" sz="3500" dirty="0" smtClean="0"/>
              <a:t> </a:t>
            </a:r>
          </a:p>
          <a:p>
            <a:pPr>
              <a:buNone/>
            </a:pPr>
            <a:r>
              <a:rPr lang="it-IT" sz="3500" dirty="0" smtClean="0"/>
              <a:t>  the new </a:t>
            </a:r>
            <a:r>
              <a:rPr lang="it-IT" sz="3500" dirty="0" err="1" smtClean="0"/>
              <a:t>geological</a:t>
            </a:r>
            <a:r>
              <a:rPr lang="it-IT" sz="3500" dirty="0" smtClean="0"/>
              <a:t> probe of MSW </a:t>
            </a:r>
            <a:r>
              <a:rPr lang="it-IT" sz="3500" dirty="0" err="1" smtClean="0"/>
              <a:t>while</a:t>
            </a:r>
            <a:r>
              <a:rPr lang="it-IT" sz="3500" dirty="0" smtClean="0"/>
              <a:t> </a:t>
            </a:r>
            <a:r>
              <a:rPr lang="it-IT" sz="3500" dirty="0" err="1" smtClean="0"/>
              <a:t>crossing</a:t>
            </a:r>
            <a:r>
              <a:rPr lang="it-IT" sz="3500" dirty="0" smtClean="0"/>
              <a:t> </a:t>
            </a:r>
            <a:r>
              <a:rPr lang="it-IT" sz="3500" dirty="0" err="1" smtClean="0"/>
              <a:t>terrestrial</a:t>
            </a:r>
            <a:r>
              <a:rPr lang="it-IT" sz="3500" dirty="0" smtClean="0"/>
              <a:t> </a:t>
            </a:r>
            <a:r>
              <a:rPr lang="it-IT" sz="3500" dirty="0" err="1" smtClean="0"/>
              <a:t>interior</a:t>
            </a:r>
            <a:r>
              <a:rPr lang="it-IT" sz="3500" dirty="0" smtClean="0"/>
              <a:t> </a:t>
            </a:r>
            <a:r>
              <a:rPr lang="it-IT" sz="3500" dirty="0" err="1" smtClean="0"/>
              <a:t>masses</a:t>
            </a:r>
            <a:r>
              <a:rPr lang="it-IT" sz="3500" dirty="0" smtClean="0"/>
              <a:t>.</a:t>
            </a:r>
          </a:p>
          <a:p>
            <a:pPr>
              <a:buNone/>
            </a:pPr>
            <a:endParaRPr lang="it-IT" sz="3500" dirty="0" smtClean="0"/>
          </a:p>
          <a:p>
            <a:pPr>
              <a:buNone/>
            </a:pPr>
            <a:r>
              <a:rPr lang="it-IT" sz="3500" dirty="0" err="1" smtClean="0"/>
              <a:t>Cern</a:t>
            </a:r>
            <a:r>
              <a:rPr lang="it-IT" sz="3500" dirty="0" smtClean="0"/>
              <a:t> and </a:t>
            </a:r>
            <a:r>
              <a:rPr lang="it-IT" sz="3500" dirty="0" err="1" smtClean="0"/>
              <a:t>Fermilab</a:t>
            </a:r>
            <a:r>
              <a:rPr lang="it-IT" sz="3500" dirty="0" smtClean="0"/>
              <a:t>  are the best </a:t>
            </a:r>
            <a:r>
              <a:rPr lang="it-IT" sz="3500" dirty="0" err="1" smtClean="0"/>
              <a:t>sources</a:t>
            </a:r>
            <a:r>
              <a:rPr lang="it-IT" sz="3500" dirty="0" smtClean="0"/>
              <a:t>.</a:t>
            </a:r>
          </a:p>
          <a:p>
            <a:pPr>
              <a:buNone/>
            </a:pPr>
            <a:endParaRPr lang="it-IT" sz="3500" dirty="0" smtClean="0"/>
          </a:p>
          <a:p>
            <a:pPr>
              <a:buNone/>
            </a:pPr>
            <a:r>
              <a:rPr lang="it-IT" sz="3500" dirty="0" smtClean="0"/>
              <a:t>HK and </a:t>
            </a:r>
            <a:r>
              <a:rPr lang="it-IT" sz="3500" dirty="0" err="1" smtClean="0"/>
              <a:t>Pingu</a:t>
            </a:r>
            <a:r>
              <a:rPr lang="it-IT" sz="3500" dirty="0" smtClean="0"/>
              <a:t> </a:t>
            </a:r>
            <a:r>
              <a:rPr lang="it-IT" sz="3500" dirty="0" err="1" smtClean="0"/>
              <a:t>projects</a:t>
            </a:r>
            <a:r>
              <a:rPr lang="it-IT" sz="3500" dirty="0" smtClean="0"/>
              <a:t> are the </a:t>
            </a:r>
            <a:r>
              <a:rPr lang="it-IT" sz="3500" dirty="0" err="1" smtClean="0"/>
              <a:t>very</a:t>
            </a:r>
            <a:r>
              <a:rPr lang="it-IT" sz="3500" dirty="0" smtClean="0"/>
              <a:t> </a:t>
            </a:r>
            <a:r>
              <a:rPr lang="it-IT" sz="3500" dirty="0" err="1" smtClean="0"/>
              <a:t>ideal</a:t>
            </a:r>
            <a:r>
              <a:rPr lang="it-IT" sz="3500" dirty="0" smtClean="0"/>
              <a:t> future  detector at ten </a:t>
            </a:r>
            <a:r>
              <a:rPr lang="it-IT" sz="3500" dirty="0" err="1" smtClean="0"/>
              <a:t>GeV</a:t>
            </a:r>
            <a:r>
              <a:rPr lang="it-IT" sz="3500" dirty="0" smtClean="0"/>
              <a:t> </a:t>
            </a:r>
            <a:r>
              <a:rPr lang="it-IT" sz="3500" dirty="0" err="1" smtClean="0"/>
              <a:t>range</a:t>
            </a:r>
            <a:r>
              <a:rPr lang="it-IT" sz="3500" dirty="0" smtClean="0"/>
              <a:t>.</a:t>
            </a:r>
          </a:p>
          <a:p>
            <a:pPr>
              <a:buNone/>
            </a:pPr>
            <a:r>
              <a:rPr lang="it-IT" dirty="0" smtClean="0"/>
              <a:t> 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Additional</a:t>
            </a:r>
            <a:r>
              <a:rPr lang="it-IT" dirty="0" smtClean="0"/>
              <a:t> </a:t>
            </a:r>
            <a:r>
              <a:rPr lang="it-IT" dirty="0" err="1" smtClean="0"/>
              <a:t>Conclusions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 err="1" smtClean="0"/>
              <a:t>Also</a:t>
            </a:r>
            <a:r>
              <a:rPr lang="it-IT" dirty="0" smtClean="0"/>
              <a:t> a </a:t>
            </a:r>
            <a:r>
              <a:rPr lang="it-IT" dirty="0" err="1" smtClean="0"/>
              <a:t>peculiar</a:t>
            </a:r>
            <a:r>
              <a:rPr lang="it-IT" dirty="0" smtClean="0"/>
              <a:t> Fast neutrino </a:t>
            </a:r>
            <a:r>
              <a:rPr lang="it-IT" dirty="0" err="1" smtClean="0"/>
              <a:t>telegraph</a:t>
            </a:r>
            <a:r>
              <a:rPr lang="it-IT" dirty="0" smtClean="0"/>
              <a:t> </a:t>
            </a:r>
            <a:r>
              <a:rPr lang="it-IT" dirty="0" err="1" smtClean="0"/>
              <a:t>comunication</a:t>
            </a:r>
            <a:r>
              <a:rPr lang="it-IT" dirty="0" smtClean="0"/>
              <a:t> </a:t>
            </a:r>
            <a:r>
              <a:rPr lang="it-IT" dirty="0" err="1" smtClean="0"/>
              <a:t>system</a:t>
            </a:r>
            <a:r>
              <a:rPr lang="it-IT" dirty="0" smtClean="0"/>
              <a:t> </a:t>
            </a:r>
            <a:r>
              <a:rPr lang="it-IT" dirty="0" err="1" smtClean="0"/>
              <a:t>among</a:t>
            </a:r>
            <a:r>
              <a:rPr lang="it-IT" dirty="0" smtClean="0"/>
              <a:t> USA and Japan or </a:t>
            </a:r>
            <a:r>
              <a:rPr lang="it-IT" dirty="0" err="1" smtClean="0"/>
              <a:t>Swiss</a:t>
            </a:r>
            <a:r>
              <a:rPr lang="it-IT" dirty="0" smtClean="0"/>
              <a:t>-Japan </a:t>
            </a:r>
            <a:r>
              <a:rPr lang="it-IT" dirty="0" err="1" smtClean="0"/>
              <a:t>may</a:t>
            </a:r>
            <a:r>
              <a:rPr lang="it-IT" dirty="0" smtClean="0"/>
              <a:t> be </a:t>
            </a:r>
            <a:r>
              <a:rPr lang="it-IT" dirty="0" err="1" smtClean="0"/>
              <a:t>born</a:t>
            </a:r>
            <a:r>
              <a:rPr lang="it-IT" dirty="0" smtClean="0"/>
              <a:t>.</a:t>
            </a:r>
          </a:p>
          <a:p>
            <a:endParaRPr lang="it-IT" dirty="0" smtClean="0"/>
          </a:p>
          <a:p>
            <a:r>
              <a:rPr lang="it-IT" dirty="0" smtClean="0"/>
              <a:t>At an </a:t>
            </a:r>
            <a:r>
              <a:rPr lang="it-IT" dirty="0" err="1" smtClean="0"/>
              <a:t>apparent</a:t>
            </a:r>
            <a:r>
              <a:rPr lang="it-IT" dirty="0" smtClean="0"/>
              <a:t> neutrino </a:t>
            </a:r>
            <a:r>
              <a:rPr lang="it-IT" dirty="0" err="1" smtClean="0"/>
              <a:t>speed</a:t>
            </a:r>
            <a:r>
              <a:rPr lang="it-IT" dirty="0" smtClean="0"/>
              <a:t> ( neutrino Earth </a:t>
            </a:r>
            <a:r>
              <a:rPr lang="it-IT" dirty="0" err="1" smtClean="0"/>
              <a:t>diameter</a:t>
            </a:r>
            <a:r>
              <a:rPr lang="it-IT" dirty="0" smtClean="0"/>
              <a:t> </a:t>
            </a:r>
            <a:r>
              <a:rPr lang="it-IT" dirty="0" err="1" smtClean="0"/>
              <a:t>crossing</a:t>
            </a:r>
            <a:r>
              <a:rPr lang="it-IT" dirty="0" smtClean="0"/>
              <a:t> versus </a:t>
            </a:r>
            <a:r>
              <a:rPr lang="it-IT" dirty="0" err="1" smtClean="0"/>
              <a:t>photon</a:t>
            </a:r>
            <a:r>
              <a:rPr lang="it-IT" dirty="0" smtClean="0"/>
              <a:t> </a:t>
            </a:r>
            <a:r>
              <a:rPr lang="it-IT" dirty="0" err="1" smtClean="0"/>
              <a:t>circumnavigation</a:t>
            </a:r>
            <a:r>
              <a:rPr lang="it-IT" dirty="0" smtClean="0"/>
              <a:t>)  </a:t>
            </a:r>
            <a:r>
              <a:rPr lang="it-IT" dirty="0" err="1" smtClean="0"/>
              <a:t>faster</a:t>
            </a:r>
            <a:r>
              <a:rPr lang="it-IT" dirty="0" smtClean="0"/>
              <a:t> </a:t>
            </a:r>
            <a:r>
              <a:rPr lang="it-IT" dirty="0" err="1" smtClean="0"/>
              <a:t>than</a:t>
            </a:r>
            <a:r>
              <a:rPr lang="it-IT" dirty="0" smtClean="0"/>
              <a:t> light </a:t>
            </a:r>
            <a:r>
              <a:rPr lang="it-IT" dirty="0" err="1" smtClean="0"/>
              <a:t>one</a:t>
            </a:r>
            <a:r>
              <a:rPr lang="it-IT" dirty="0" smtClean="0"/>
              <a:t>.</a:t>
            </a:r>
          </a:p>
          <a:p>
            <a:endParaRPr lang="it-IT" dirty="0" smtClean="0"/>
          </a:p>
          <a:p>
            <a:r>
              <a:rPr lang="it-IT" dirty="0" err="1" smtClean="0"/>
              <a:t>Economic</a:t>
            </a:r>
            <a:r>
              <a:rPr lang="it-IT" dirty="0" smtClean="0"/>
              <a:t> and security </a:t>
            </a:r>
            <a:r>
              <a:rPr lang="it-IT" dirty="0" err="1" smtClean="0"/>
              <a:t>systems</a:t>
            </a:r>
            <a:r>
              <a:rPr lang="it-IT" dirty="0" smtClean="0"/>
              <a:t> </a:t>
            </a:r>
            <a:r>
              <a:rPr lang="it-IT" dirty="0" err="1" smtClean="0"/>
              <a:t>may</a:t>
            </a:r>
            <a:r>
              <a:rPr lang="it-IT" dirty="0" smtClean="0"/>
              <a:t> </a:t>
            </a:r>
            <a:r>
              <a:rPr lang="it-IT" dirty="0" err="1" smtClean="0"/>
              <a:t>enjoy</a:t>
            </a:r>
            <a:r>
              <a:rPr lang="it-IT" dirty="0" smtClean="0"/>
              <a:t> and neutrino science </a:t>
            </a:r>
            <a:r>
              <a:rPr lang="it-IT" dirty="0" err="1" smtClean="0"/>
              <a:t>too</a:t>
            </a:r>
            <a:r>
              <a:rPr lang="it-IT" dirty="0" smtClean="0"/>
              <a:t>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1950" y="692150"/>
            <a:ext cx="8420100" cy="547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Hierarchy</a:t>
            </a:r>
            <a:r>
              <a:rPr lang="it-IT" dirty="0" smtClean="0"/>
              <a:t> mass detection</a:t>
            </a:r>
            <a:endParaRPr lang="it-IT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71678"/>
            <a:ext cx="9221551" cy="318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Comunication</a:t>
            </a:r>
            <a:r>
              <a:rPr lang="it-IT" dirty="0" smtClean="0"/>
              <a:t> </a:t>
            </a:r>
            <a:r>
              <a:rPr lang="it-IT" dirty="0" err="1" smtClean="0"/>
              <a:t>across</a:t>
            </a:r>
            <a:r>
              <a:rPr lang="it-IT" dirty="0" smtClean="0"/>
              <a:t> the </a:t>
            </a:r>
            <a:r>
              <a:rPr lang="it-IT" dirty="0" err="1" smtClean="0"/>
              <a:t>Earth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err="1" smtClean="0"/>
              <a:t>Beaming</a:t>
            </a:r>
            <a:r>
              <a:rPr lang="it-IT" dirty="0" smtClean="0"/>
              <a:t> neutrino </a:t>
            </a:r>
            <a:r>
              <a:rPr lang="it-IT" dirty="0" err="1" smtClean="0"/>
              <a:t>along</a:t>
            </a:r>
            <a:r>
              <a:rPr lang="it-IT" dirty="0" smtClean="0"/>
              <a:t> the </a:t>
            </a:r>
            <a:r>
              <a:rPr lang="en-US" dirty="0" smtClean="0"/>
              <a:t>whole Earth may become a day, a three and a half times</a:t>
            </a:r>
          </a:p>
          <a:p>
            <a:pPr marL="82296" indent="0">
              <a:buNone/>
            </a:pPr>
            <a:r>
              <a:rPr lang="it-IT" dirty="0" smtClean="0"/>
              <a:t>"</a:t>
            </a:r>
            <a:r>
              <a:rPr lang="it-IT" dirty="0" err="1" smtClean="0"/>
              <a:t>faster</a:t>
            </a:r>
            <a:r>
              <a:rPr lang="it-IT" dirty="0" smtClean="0"/>
              <a:t> </a:t>
            </a:r>
            <a:r>
              <a:rPr lang="it-IT" dirty="0" err="1" smtClean="0"/>
              <a:t>than</a:t>
            </a:r>
            <a:r>
              <a:rPr lang="it-IT" dirty="0" smtClean="0"/>
              <a:t> light" </a:t>
            </a:r>
            <a:r>
              <a:rPr lang="en-US" dirty="0" smtClean="0"/>
              <a:t>telegraph able to send a fast message within  40 millisecond second  along continents  for any trade message across the Earth.  In CERN-Deep Core configuration the neutrino reaches the detector with a precursor time of at least 1.03 · 10−2s.  A wide time for fast science.</a:t>
            </a:r>
          </a:p>
          <a:p>
            <a:r>
              <a:rPr lang="en-US" dirty="0" smtClean="0"/>
              <a:t>Different applications as the economic ones may be also of great interest.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Muon</a:t>
            </a:r>
            <a:r>
              <a:rPr lang="it-IT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disappearance</a:t>
            </a:r>
            <a:r>
              <a:rPr lang="it-IT" b="1" i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i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counting</a:t>
            </a:r>
            <a:endParaRPr lang="it-IT" b="1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b="1" i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νμ</a:t>
            </a:r>
            <a:r>
              <a:rPr lang="en-US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anti </a:t>
            </a:r>
            <a:r>
              <a:rPr lang="en-US" b="1" i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νμ</a:t>
            </a:r>
            <a:r>
              <a:rPr lang="en-US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disappearance correlated with the tau appearance is considered for those events at the largest distances.</a:t>
            </a:r>
          </a:p>
          <a:p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thus propose a beam of </a:t>
            </a:r>
            <a:r>
              <a:rPr lang="en-US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νμ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anti </a:t>
            </a:r>
            <a:r>
              <a:rPr lang="en-US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νμ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crossing through the Earth, within an OPERA-like experiment from CERN (or </a:t>
            </a:r>
            <a:r>
              <a:rPr lang="en-US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Fermilab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 beaming in the direction of the </a:t>
            </a:r>
            <a:r>
              <a:rPr lang="en-US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IceCube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–or  future </a:t>
            </a:r>
            <a:r>
              <a:rPr lang="en-US" b="1" i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Pingu</a:t>
            </a:r>
            <a:r>
              <a:rPr lang="en-US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detector at the South Pole. </a:t>
            </a:r>
          </a:p>
          <a:p>
            <a:r>
              <a:rPr lang="en-US" b="1" i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Similar beaming to future </a:t>
            </a:r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Megaton Hyper </a:t>
            </a:r>
            <a:r>
              <a:rPr lang="en-US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Kamiokande</a:t>
            </a:r>
            <a:endParaRPr lang="en-US" b="1" i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8858280" cy="225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552641" y="2654298"/>
            <a:ext cx="8591359" cy="4203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reccia a destra 4"/>
          <p:cNvSpPr/>
          <p:nvPr/>
        </p:nvSpPr>
        <p:spPr>
          <a:xfrm rot="619691">
            <a:off x="5369786" y="4076604"/>
            <a:ext cx="1857388" cy="301370"/>
          </a:xfrm>
          <a:prstGeom prst="rightArrow">
            <a:avLst/>
          </a:prstGeom>
          <a:solidFill>
            <a:schemeClr val="accent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reccia a destra 5"/>
          <p:cNvSpPr/>
          <p:nvPr/>
        </p:nvSpPr>
        <p:spPr>
          <a:xfrm rot="3464789">
            <a:off x="5211539" y="4394380"/>
            <a:ext cx="603808" cy="324903"/>
          </a:xfrm>
          <a:prstGeom prst="rightArrow">
            <a:avLst/>
          </a:prstGeom>
          <a:solidFill>
            <a:schemeClr val="accent1">
              <a:alpha val="1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3563888" y="332656"/>
            <a:ext cx="40799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</a:t>
            </a:r>
            <a:r>
              <a:rPr lang="it-IT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beaming</a:t>
            </a:r>
            <a:r>
              <a:rPr lang="it-IT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</a:t>
            </a:r>
            <a:r>
              <a:rPr lang="it-IT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it-IT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Icecube</a:t>
            </a:r>
            <a:endParaRPr lang="it-IT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59136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54162"/>
          </a:xfrm>
        </p:spPr>
        <p:txBody>
          <a:bodyPr>
            <a:noAutofit/>
          </a:bodyPr>
          <a:lstStyle/>
          <a:p>
            <a:r>
              <a:rPr lang="it-IT" sz="4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it-IT" sz="48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Pingu</a:t>
            </a:r>
            <a:r>
              <a:rPr lang="it-IT" sz="4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HK Megaton </a:t>
            </a:r>
            <a:r>
              <a:rPr lang="it-IT" sz="4800" b="1" i="1" dirty="0" err="1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detectors</a:t>
            </a:r>
            <a:endParaRPr lang="it-IT" sz="48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55576" y="1888232"/>
            <a:ext cx="8363272" cy="4997152"/>
          </a:xfrm>
        </p:spPr>
        <p:txBody>
          <a:bodyPr>
            <a:normAutofit/>
          </a:bodyPr>
          <a:lstStyle/>
          <a:p>
            <a:r>
              <a:rPr lang="en-US" sz="4000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4000" b="1" i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similar test may be done with future </a:t>
            </a:r>
            <a:r>
              <a:rPr lang="en-US" sz="40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Hyperkamiokande</a:t>
            </a:r>
            <a:r>
              <a:rPr lang="en-US" sz="40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Japan and in Korea, </a:t>
            </a:r>
            <a:endParaRPr lang="en-US" sz="4000" b="1" i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0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40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ideal energy lies at 21 GeV to test the disappearance </a:t>
            </a:r>
            <a:r>
              <a:rPr lang="en-US" sz="4000" b="1" i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(for any tiny CPT violation)  </a:t>
            </a:r>
            <a:r>
              <a:rPr lang="en-US" sz="40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the </a:t>
            </a:r>
            <a:r>
              <a:rPr lang="en-US" sz="4000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partial anti </a:t>
            </a:r>
            <a:r>
              <a:rPr lang="en-US" sz="4000" b="1" i="1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νμ</a:t>
            </a:r>
            <a:r>
              <a:rPr lang="en-US" sz="4000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appearance</a:t>
            </a:r>
            <a:r>
              <a:rPr lang="en-US" sz="40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4315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1538" y="500050"/>
            <a:ext cx="8072462" cy="1143000"/>
          </a:xfrm>
        </p:spPr>
        <p:txBody>
          <a:bodyPr>
            <a:noAutofit/>
          </a:bodyPr>
          <a:lstStyle/>
          <a:p>
            <a:r>
              <a:rPr lang="it-IT" sz="3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it-IT" sz="3600" b="1" i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matter</a:t>
            </a:r>
            <a:r>
              <a:rPr lang="it-IT" sz="3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600" b="1" i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influence</a:t>
            </a:r>
            <a:r>
              <a:rPr lang="it-IT" sz="3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test </a:t>
            </a:r>
            <a:r>
              <a:rPr lang="it-IT" sz="3600" b="1" i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neutrinos</a:t>
            </a:r>
            <a:r>
              <a:rPr lang="it-IT" sz="3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600" b="1" i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while</a:t>
            </a:r>
            <a:r>
              <a:rPr lang="it-IT" sz="3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flight  inside the </a:t>
            </a:r>
            <a:r>
              <a:rPr lang="it-IT" sz="3600" b="1" i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Earth</a:t>
            </a:r>
            <a:r>
              <a:rPr lang="it-IT" sz="3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(MSW </a:t>
            </a:r>
            <a:r>
              <a:rPr lang="it-IT" sz="3600" b="1" i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</a:t>
            </a:r>
            <a:r>
              <a:rPr lang="it-IT" sz="3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at </a:t>
            </a:r>
            <a:r>
              <a:rPr lang="it-IT" sz="3600" b="1" i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few</a:t>
            </a:r>
            <a:r>
              <a:rPr lang="it-IT" sz="3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3600" b="1" i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GeVs</a:t>
            </a:r>
            <a:r>
              <a:rPr lang="it-IT" sz="3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t-IT" sz="3600" b="1" i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it-IT" sz="3600" b="1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48072" y="1772816"/>
            <a:ext cx="8604448" cy="4800596"/>
          </a:xfrm>
        </p:spPr>
        <p:txBody>
          <a:bodyPr>
            <a:normAutofit fontScale="85000" lnSpcReduction="20000"/>
          </a:bodyPr>
          <a:lstStyle/>
          <a:p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Such 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tuned detection experiment may lead to a </a:t>
            </a:r>
            <a:r>
              <a:rPr lang="en-US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strong signature of τ or anti tau generation even within its neutral current noise background events</a:t>
            </a:r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en-US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tau appearance signal </a:t>
            </a:r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will be </a:t>
            </a: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above </a:t>
            </a:r>
            <a:endParaRPr lang="en-US" b="1" i="1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within) 10σ a year, even for one year a 1% OPERA-like experiment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Peculiar </a:t>
            </a:r>
            <a:r>
              <a:rPr lang="en-US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configurations for θ13 and the hierarchy neutrino mass test may also be better addressed by a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PINGU </a:t>
            </a:r>
            <a:r>
              <a:rPr lang="en-US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array </a:t>
            </a:r>
            <a:r>
              <a:rPr lang="en-US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detector beaming </a:t>
            </a:r>
            <a:r>
              <a:rPr lang="en-US" b="1" i="1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νμ</a:t>
            </a:r>
            <a:r>
              <a:rPr lang="en-US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observing </a:t>
            </a:r>
            <a:r>
              <a:rPr lang="en-US" b="1" i="1" dirty="0" err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νe</a:t>
            </a:r>
            <a:r>
              <a:rPr lang="en-US" b="1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6 GeV neutrino energy windows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23360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i="1" dirty="0" smtClean="0"/>
              <a:t>Fermi Lab </a:t>
            </a:r>
            <a:r>
              <a:rPr lang="it-IT" b="1" i="1" dirty="0" err="1" smtClean="0"/>
              <a:t>beaming</a:t>
            </a:r>
            <a:r>
              <a:rPr lang="it-IT" b="1" i="1" dirty="0" smtClean="0"/>
              <a:t> to </a:t>
            </a:r>
            <a:br>
              <a:rPr lang="it-IT" b="1" i="1" dirty="0" smtClean="0"/>
            </a:br>
            <a:r>
              <a:rPr lang="it-IT" b="1" i="1" dirty="0" err="1" smtClean="0"/>
              <a:t>Icecube</a:t>
            </a:r>
            <a:r>
              <a:rPr lang="it-IT" b="1" i="1" dirty="0" smtClean="0"/>
              <a:t> or SK (and HK)</a:t>
            </a:r>
            <a:endParaRPr lang="it-IT" b="1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81" y="2357430"/>
            <a:ext cx="9013219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9897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Crossing</a:t>
            </a:r>
            <a:r>
              <a:rPr lang="it-IT" dirty="0" smtClean="0"/>
              <a:t> </a:t>
            </a:r>
            <a:r>
              <a:rPr lang="it-IT" dirty="0" err="1" smtClean="0"/>
              <a:t>muons</a:t>
            </a:r>
            <a:r>
              <a:rPr lang="it-IT" dirty="0" smtClean="0"/>
              <a:t> </a:t>
            </a:r>
            <a:r>
              <a:rPr lang="it-IT" dirty="0" smtClean="0"/>
              <a:t>(</a:t>
            </a:r>
            <a:r>
              <a:rPr lang="it-IT" dirty="0" err="1" smtClean="0"/>
              <a:t>wider</a:t>
            </a:r>
            <a:r>
              <a:rPr lang="it-IT" dirty="0" smtClean="0"/>
              <a:t> </a:t>
            </a:r>
            <a:r>
              <a:rPr lang="it-IT" dirty="0" err="1" smtClean="0"/>
              <a:t>volumes</a:t>
            </a:r>
            <a:r>
              <a:rPr lang="it-IT" dirty="0" smtClean="0"/>
              <a:t>)  </a:t>
            </a:r>
            <a:r>
              <a:rPr lang="it-IT" dirty="0" smtClean="0"/>
              <a:t>and </a:t>
            </a:r>
            <a:r>
              <a:rPr lang="it-IT" dirty="0" err="1" smtClean="0"/>
              <a:t>internal</a:t>
            </a:r>
            <a:r>
              <a:rPr lang="it-IT" dirty="0" smtClean="0"/>
              <a:t> </a:t>
            </a:r>
            <a:r>
              <a:rPr lang="it-IT" dirty="0" err="1" smtClean="0"/>
              <a:t>events</a:t>
            </a:r>
            <a:r>
              <a:rPr lang="it-IT" dirty="0" smtClean="0"/>
              <a:t> </a:t>
            </a:r>
            <a:endParaRPr lang="it-IT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34000" contrast="5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88840"/>
            <a:ext cx="8229600" cy="2962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198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57290" y="1571612"/>
            <a:ext cx="7429552" cy="857248"/>
          </a:xfrm>
        </p:spPr>
        <p:txBody>
          <a:bodyPr>
            <a:noAutofit/>
          </a:bodyPr>
          <a:lstStyle/>
          <a:p>
            <a:r>
              <a:rPr lang="it-IT" sz="3600" dirty="0" smtClean="0"/>
              <a:t>The large </a:t>
            </a:r>
            <a:r>
              <a:rPr lang="it-IT" sz="3600" dirty="0" err="1" smtClean="0"/>
              <a:t>dilution</a:t>
            </a:r>
            <a:r>
              <a:rPr lang="it-IT" sz="3600" dirty="0" smtClean="0"/>
              <a:t> (260)</a:t>
            </a:r>
            <a:br>
              <a:rPr lang="it-IT" sz="3600" dirty="0" smtClean="0"/>
            </a:br>
            <a:r>
              <a:rPr lang="it-IT" sz="3600" dirty="0" smtClean="0"/>
              <a:t> </a:t>
            </a:r>
            <a:r>
              <a:rPr lang="it-IT" sz="3600" dirty="0" err="1" smtClean="0"/>
              <a:t>between</a:t>
            </a:r>
            <a:r>
              <a:rPr lang="it-IT" sz="3600" dirty="0" smtClean="0"/>
              <a:t> </a:t>
            </a:r>
            <a:r>
              <a:rPr lang="it-IT" sz="3600" dirty="0" err="1" smtClean="0"/>
              <a:t>Cern</a:t>
            </a:r>
            <a:r>
              <a:rPr lang="it-IT" sz="3600" dirty="0" smtClean="0"/>
              <a:t> </a:t>
            </a:r>
            <a:r>
              <a:rPr lang="it-IT" sz="3600" dirty="0" err="1" smtClean="0"/>
              <a:t>Icecube-Pingu</a:t>
            </a:r>
            <a:r>
              <a:rPr lang="it-IT" sz="3600" dirty="0" smtClean="0"/>
              <a:t>  versus Opera </a:t>
            </a:r>
            <a:r>
              <a:rPr lang="it-IT" sz="3600" dirty="0" err="1" smtClean="0"/>
              <a:t>distances</a:t>
            </a:r>
            <a:r>
              <a:rPr lang="it-IT" sz="3600" dirty="0" smtClean="0"/>
              <a:t> </a:t>
            </a:r>
            <a:r>
              <a:rPr lang="it-IT" sz="3600" dirty="0" err="1" smtClean="0"/>
              <a:t>it</a:t>
            </a:r>
            <a:r>
              <a:rPr lang="it-IT" sz="3600" dirty="0" smtClean="0"/>
              <a:t> </a:t>
            </a:r>
            <a:r>
              <a:rPr lang="it-IT" sz="3600" dirty="0" err="1" smtClean="0"/>
              <a:t>is</a:t>
            </a:r>
            <a:r>
              <a:rPr lang="it-IT" sz="3600" dirty="0" smtClean="0"/>
              <a:t> </a:t>
            </a:r>
            <a:r>
              <a:rPr lang="it-IT" sz="3600" dirty="0" err="1" smtClean="0"/>
              <a:t>overcome</a:t>
            </a:r>
            <a:r>
              <a:rPr lang="it-IT" sz="3600" dirty="0" smtClean="0"/>
              <a:t> by </a:t>
            </a:r>
            <a:r>
              <a:rPr lang="it-IT" sz="3600" dirty="0" err="1" smtClean="0"/>
              <a:t>huge</a:t>
            </a:r>
            <a:r>
              <a:rPr lang="it-IT" sz="3600" dirty="0" smtClean="0"/>
              <a:t> detector mass ratio (</a:t>
            </a:r>
            <a:r>
              <a:rPr lang="it-IT" sz="3600" dirty="0" err="1" smtClean="0"/>
              <a:t>Megatons</a:t>
            </a:r>
            <a:r>
              <a:rPr lang="it-IT" sz="3600" dirty="0" smtClean="0"/>
              <a:t> versus Kiloton, 4800) </a:t>
            </a:r>
            <a:r>
              <a:rPr lang="it-IT" sz="3600" dirty="0" smtClean="0"/>
              <a:t>and by complete-</a:t>
            </a:r>
            <a:r>
              <a:rPr lang="it-IT" sz="3600" dirty="0" err="1" smtClean="0"/>
              <a:t>flavor</a:t>
            </a:r>
            <a:r>
              <a:rPr lang="it-IT" sz="3600" dirty="0" smtClean="0"/>
              <a:t> </a:t>
            </a:r>
            <a:r>
              <a:rPr lang="it-IT" sz="3600" dirty="0" err="1" smtClean="0"/>
              <a:t>oscillation</a:t>
            </a:r>
            <a:r>
              <a:rPr lang="it-IT" sz="3600" dirty="0" smtClean="0"/>
              <a:t> (60)</a:t>
            </a:r>
            <a:endParaRPr lang="it-IT" sz="3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857628"/>
            <a:ext cx="76454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Freccia in giù 4"/>
          <p:cNvSpPr/>
          <p:nvPr/>
        </p:nvSpPr>
        <p:spPr>
          <a:xfrm rot="4694359">
            <a:off x="8576647" y="5577237"/>
            <a:ext cx="320956" cy="561310"/>
          </a:xfrm>
          <a:prstGeom prst="downArrow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zio">
  <a:themeElements>
    <a:clrScheme name="Solstiz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z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z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1285</TotalTime>
  <Words>639</Words>
  <Application>Microsoft Office PowerPoint</Application>
  <PresentationFormat>Presentazione su schermo (4:3)</PresentationFormat>
  <Paragraphs>63</Paragraphs>
  <Slides>28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29" baseType="lpstr">
      <vt:lpstr>Solstizio</vt:lpstr>
      <vt:lpstr>   Neutrino-Anti-neutrino beaming       across the Earth        to test CPT asymmetry </vt:lpstr>
      <vt:lpstr>Beaming neutrino across the Earth </vt:lpstr>
      <vt:lpstr>Muon disappearance counting</vt:lpstr>
      <vt:lpstr>Presentazione standard di PowerPoint</vt:lpstr>
      <vt:lpstr>The Pingu and HK Megaton detectors</vt:lpstr>
      <vt:lpstr>The matter influence and test neutrinos while in flight  inside the Earth (MSW effect) at few GeVs </vt:lpstr>
      <vt:lpstr>Fermi Lab beaming to  Icecube or SK (and HK)</vt:lpstr>
      <vt:lpstr>Crossing muons (wider volumes)  and internal events </vt:lpstr>
      <vt:lpstr>The large dilution (260)  between Cern Icecube-Pingu  versus Opera distances it is overcome by huge detector mass ratio (Megatons versus Kiloton, 4800) and by complete-flavor oscillation (60)</vt:lpstr>
      <vt:lpstr>Rate of events versus Opera ones</vt:lpstr>
      <vt:lpstr>Presentazione standard di PowerPoint</vt:lpstr>
      <vt:lpstr>Oscillation along the Earth at 24 GeV: (a negligible MSW effect)</vt:lpstr>
      <vt:lpstr>Bending pions, tunnel radius size</vt:lpstr>
      <vt:lpstr>100% like opera  (a long tunnel too)</vt:lpstr>
      <vt:lpstr>Event rate after oscillations  </vt:lpstr>
      <vt:lpstr>10% or 1% size beaming versus Opera</vt:lpstr>
      <vt:lpstr>Rate assuming an energy dispersion  as large as 20%</vt:lpstr>
      <vt:lpstr>Rate assuming an energy dispersion  as large as 20%</vt:lpstr>
      <vt:lpstr>Tau appearence rate for 100%</vt:lpstr>
      <vt:lpstr>Tau appearence and CPT at 10%</vt:lpstr>
      <vt:lpstr>Matrix</vt:lpstr>
      <vt:lpstr>Accurancy in CPT detection</vt:lpstr>
      <vt:lpstr>Conclusions</vt:lpstr>
      <vt:lpstr>Additional Conclusions</vt:lpstr>
      <vt:lpstr>Presentazione standard di PowerPoint</vt:lpstr>
      <vt:lpstr>Presentazione standard di PowerPoint</vt:lpstr>
      <vt:lpstr>Hierarchy mass detection</vt:lpstr>
      <vt:lpstr>Comunication across the Earth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Tau Neutrino 18 July 2017</dc:title>
  <dc:creator>Daniele Fargion</dc:creator>
  <cp:lastModifiedBy>win</cp:lastModifiedBy>
  <cp:revision>124</cp:revision>
  <dcterms:created xsi:type="dcterms:W3CDTF">2017-07-18T12:58:50Z</dcterms:created>
  <dcterms:modified xsi:type="dcterms:W3CDTF">2018-11-27T10:15:02Z</dcterms:modified>
</cp:coreProperties>
</file>